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6"/>
  </p:handoutMasterIdLst>
  <p:sldIdLst>
    <p:sldId id="258" r:id="rId3"/>
    <p:sldId id="259" r:id="rId5"/>
    <p:sldId id="425" r:id="rId6"/>
    <p:sldId id="343" r:id="rId7"/>
    <p:sldId id="404" r:id="rId8"/>
    <p:sldId id="344" r:id="rId9"/>
    <p:sldId id="467" r:id="rId10"/>
    <p:sldId id="432" r:id="rId11"/>
    <p:sldId id="405" r:id="rId12"/>
    <p:sldId id="436" r:id="rId13"/>
    <p:sldId id="468" r:id="rId14"/>
    <p:sldId id="399" r:id="rId15"/>
    <p:sldId id="470" r:id="rId16"/>
    <p:sldId id="469" r:id="rId17"/>
    <p:sldId id="400" r:id="rId18"/>
    <p:sldId id="427" r:id="rId19"/>
    <p:sldId id="471" r:id="rId20"/>
    <p:sldId id="408" r:id="rId21"/>
    <p:sldId id="409" r:id="rId22"/>
    <p:sldId id="435" r:id="rId23"/>
    <p:sldId id="410" r:id="rId24"/>
    <p:sldId id="411" r:id="rId25"/>
    <p:sldId id="412" r:id="rId26"/>
    <p:sldId id="428" r:id="rId27"/>
    <p:sldId id="413" r:id="rId28"/>
    <p:sldId id="415" r:id="rId29"/>
    <p:sldId id="416" r:id="rId30"/>
    <p:sldId id="433" r:id="rId31"/>
    <p:sldId id="418" r:id="rId32"/>
    <p:sldId id="417" r:id="rId33"/>
    <p:sldId id="420" r:id="rId34"/>
    <p:sldId id="421" r:id="rId35"/>
    <p:sldId id="422" r:id="rId36"/>
    <p:sldId id="423" r:id="rId37"/>
    <p:sldId id="424" r:id="rId38"/>
    <p:sldId id="429" r:id="rId39"/>
    <p:sldId id="303" r:id="rId40"/>
    <p:sldId id="304" r:id="rId41"/>
    <p:sldId id="335" r:id="rId42"/>
    <p:sldId id="430" r:id="rId43"/>
    <p:sldId id="306" r:id="rId44"/>
    <p:sldId id="308" r:id="rId45"/>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Libin" initials="W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6A6A6"/>
    <a:srgbClr val="FFEC99"/>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24" autoAdjust="0"/>
    <p:restoredTop sz="82728" autoAdjust="0"/>
  </p:normalViewPr>
  <p:slideViewPr>
    <p:cSldViewPr snapToGrid="0">
      <p:cViewPr varScale="1">
        <p:scale>
          <a:sx n="71" d="100"/>
          <a:sy n="71" d="100"/>
        </p:scale>
        <p:origin x="1344"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customXml" Target="../customXml/item1.xml"/><Relationship Id="rId51" Type="http://schemas.openxmlformats.org/officeDocument/2006/relationships/customXmlProps" Target="../customXml/itemProps1.xml"/><Relationship Id="rId50" Type="http://schemas.openxmlformats.org/officeDocument/2006/relationships/commentAuthors" Target="commentAuthors.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59E13725-F9E0-472C-A572-6E90FE457858}" type="datetimeFigureOut">
              <a:rPr lang="en-US" smtClean="0"/>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67163D4-A70C-43A2-A216-479B596BBBC8}"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AE1666DF-ED2D-44D8-B3DD-9001B66801E5}"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F0C414A5-8DAD-44F6-8DC8-9B9B0B39526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bg1"/>
                </a:solidFill>
                <a:latin typeface="Arial" panose="020B0604020202020204" pitchFamily="34" charset="0"/>
                <a:ea typeface="MS PGothic" panose="020B0600070205080204" pitchFamily="34" charset="-128"/>
              </a:defRPr>
            </a:lvl1pPr>
            <a:lvl2pPr marL="742950" indent="-285750">
              <a:defRPr sz="1000" b="1">
                <a:solidFill>
                  <a:schemeClr val="bg1"/>
                </a:solidFill>
                <a:latin typeface="Arial" panose="020B0604020202020204" pitchFamily="34" charset="0"/>
                <a:ea typeface="MS PGothic" panose="020B0600070205080204" pitchFamily="34" charset="-128"/>
              </a:defRPr>
            </a:lvl2pPr>
            <a:lvl3pPr marL="1143000" indent="-228600">
              <a:defRPr sz="1000" b="1">
                <a:solidFill>
                  <a:schemeClr val="bg1"/>
                </a:solidFill>
                <a:latin typeface="Arial" panose="020B0604020202020204" pitchFamily="34" charset="0"/>
                <a:ea typeface="MS PGothic" panose="020B0600070205080204" pitchFamily="34" charset="-128"/>
              </a:defRPr>
            </a:lvl3pPr>
            <a:lvl4pPr marL="1600200" indent="-228600">
              <a:defRPr sz="1000" b="1">
                <a:solidFill>
                  <a:schemeClr val="bg1"/>
                </a:solidFill>
                <a:latin typeface="Arial" panose="020B0604020202020204" pitchFamily="34" charset="0"/>
                <a:ea typeface="MS PGothic" panose="020B0600070205080204" pitchFamily="34" charset="-128"/>
              </a:defRPr>
            </a:lvl4pPr>
            <a:lvl5pPr marL="2057400" indent="-228600">
              <a:defRPr sz="1000" b="1">
                <a:solidFill>
                  <a:schemeClr val="bg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000" b="1">
                <a:solidFill>
                  <a:schemeClr val="bg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000" b="1">
                <a:solidFill>
                  <a:schemeClr val="bg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000" b="1">
                <a:solidFill>
                  <a:schemeClr val="bg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000" b="1">
                <a:solidFill>
                  <a:schemeClr val="bg1"/>
                </a:solidFill>
                <a:latin typeface="Arial" panose="020B0604020202020204" pitchFamily="34" charset="0"/>
                <a:ea typeface="MS PGothic" panose="020B0600070205080204" pitchFamily="34" charset="-128"/>
              </a:defRPr>
            </a:lvl9pPr>
          </a:lstStyle>
          <a:p>
            <a:fld id="{0C2202DD-12C2-4914-B301-2390D9AC94B6}" type="slidenum">
              <a:rPr lang="en-GB" altLang="zh-CN" sz="1200" b="0">
                <a:solidFill>
                  <a:schemeClr val="tx1"/>
                </a:solidFill>
                <a:ea typeface="宋体" pitchFamily="2" charset="-122"/>
              </a:rPr>
            </a:fld>
            <a:endParaRPr lang="en-GB" altLang="zh-CN" sz="1200" b="0">
              <a:solidFill>
                <a:schemeClr val="tx1"/>
              </a:solidFill>
              <a:ea typeface="宋体" pitchFamily="2" charset="-122"/>
            </a:endParaRPr>
          </a:p>
        </p:txBody>
      </p:sp>
      <p:sp>
        <p:nvSpPr>
          <p:cNvPr id="16387" name="Rectangle 2"/>
          <p:cNvSpPr>
            <a:spLocks noGrp="1" noRot="1" noChangeAspect="1" noChangeArrowheads="1" noTextEdit="1"/>
          </p:cNvSpPr>
          <p:nvPr>
            <p:ph type="sldImg"/>
          </p:nvPr>
        </p:nvSpPr>
        <p:spPr>
          <a:xfrm>
            <a:off x="3028950" y="857250"/>
            <a:ext cx="3086100" cy="2314575"/>
          </a:xfrm>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ea typeface="宋体" pitchFamily="2" charset="-122"/>
              </a:rPr>
              <a:t>Good afternoon everyone. Today, I'd like to present a groundbreaking study titled "QHL: A Fast Algorithm for Exact Constrained Shortest Path Search on Road Networks." </a:t>
            </a:r>
            <a:endParaRPr lang="en-US" altLang="zh-CN" dirty="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Unde r the cost budget constraint, the CSP answer pstart is shown by the red lines with its minimum weight of 17 and its cost satisfies the budget constraint。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next lets review some related work about csp, for index-free solotions, they include dynamic programming, the lagrangian relaxation, the DFS search with pruning rules and Iteratively find paths in the increasing order of weights.</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index-based solutions, the build indexes for some paths to link CSP answers in subnetworks, or indexes for skyline paths since CSP answer is one of the skyline paths. we can use contraction hierarchy (点下一个ppt)or tree decoposition， this paper proposed a CSP with its query time orders of magnitude faster than all the other solutions, but csp-2hop essentially finds skyline paths, which overlooks CSP query information that can be used to prune computations. For example, not all skyline paths satisfy the cost budget constraint。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index-based solutions, the build indexes for some paths to link CSP answers in subnetworks, or indexes for skyline paths since CSP answer is one of the skyline paths. we can use contraction hierarchy (点下一个ppt)or tree decoposition， this paper proposed a CSP with its query time orders of magnitude faster than all the other solutions, but csp-2hop essentially finds skyline paths, which overlooks CSP query information that can be used to prune computations. For example, not all skyline paths satisfy the cost budget constraint。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index-based solutions, the build indexes for some paths to link CSP answers in subnetworks, or indexes for skyline paths since CSP answer is one of the skyline paths. we can use contraction hierarchy (点下一个ppt)or tree decoposition， this paper proposed a CSP with its query time orders of magnitude faster than all the other solutions, but csp-2hop essentially finds skyline paths, which overlooks CSP query information that can be used to prune computations. For example, not all skyline paths satisfy the cost budget constraint。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next i will summarize authors contributions as follows, they propose an index-based exact solution, called Query-aware Hop Labeling, which is specific to CSP queries.They design several useful pruning strategies by fully utilizing CSP query information. and QHL runs faster than the state-of-the-art CSP-2Hop by up to two orders of magnitude, and its time complexity has one fewer multiplier than CSP-2Hop’s complexity.</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Lets give some Preliminaries.</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two path p and p prime, p dominates p prime when p has a smaller weight and cost. The skyline path p is an s-t path that is not dominated by any other s-t paths. The skyline path set Pst is defined to be the set of all skyline paths. The CSP anwser pstart belongs to Pst.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Lets define tree decomposition.A tree decomposition maps the network to a tree, for each vertex v, there is a tree node X(v). In each tree node, there is a vertex set denoted by X(v).For example, as node X(v12) include vertex v12 and v13.</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then define separator, it's a vertex set such that any s-t path must visit at least one vertex in it. For example {v10 and v13} is a separator for v8 and v4.{v10, v11, v12, v13} is also a separator for v8 and v4.</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Lets start with some motivation</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one useful property of tree decomposition is that the vertex set X(l) of the least common ancestor node of X(s) and X(t) is a separator for s and t.(</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(切ppt) For example, when s is v8 and t is v4, (切ppt)we can find X(v8) and X(v4), and its LCA node(切ppt) is X(v10) which  is a separator。</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CSP-2Hop solution, it first builds an index for each tree node X(v), it generate the label L(v) that is a set of pair in the form of (u, pvu) for each ancest X(u) and X(v). For example, for X(v8), it generates label(v8) by consolidate all of its ancestors.(看看原文).</a:t>
            </a:r>
            <a:endParaRPr lang="en-US" altLang="zh-CN"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query processing, it first find the LCA node X(l). If X(l) is X(t), which meansX(l) is the ancestor of X(s), we can find the anwser in pst stored in the label(s), otherwise let Hoplinks be X(l). for each hoping edge, the author first concatenate path in psh with those in pht with them find  pstarth with the some minimum weight.and finally return CSP answer pstart. This algorithm correct beacause CSP answer pstar is well for the skyline pah.and it's time complexity is O(x(l) times psh times pht), which is mainly from step 4.</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Next introduce author's methodology.</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In authors query processing, they first find one "best separator as Hoplinks, called the best hoplinks, based on this best hoplinks, they generate all possible path. For the index section, they still use tree decomposition and skyline path sets.In addition, they build some pruning conditions to prune some vertices in the separator by using s, t, C. In step 2, they prune some possible paths by using C.</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Their complexity is the O sizeof hoplinks times the sum of (the sizeof psh</a:t>
            </a:r>
            <a:endParaRPr lang="zh-CN" altLang="en-US" dirty="0"/>
          </a:p>
          <a:p>
            <a:r>
              <a:rPr lang="zh-CN" altLang="en-US" dirty="0"/>
              <a:t>and the sizeof pht). Their first idea about prunning some hoplinks is guarantees that the sizeof hoplinks is at most X(l). For second idea aboud pruning some possible paths we can find pstarh in linear time instead of quadratic time.</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next i will introduce the two ideas. For the first one, given a separator H for s and t, they want to prune some vertices in H. For each separator H, the preprocess pruning conditions, defined by Vend Cubh for each hoplinks. They prune hoplink h if v is s or t and Cubh is greater than C.</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Consider this example, one separator for s and t is V10 and V13, one pruning condition specifies Vend as V8, CubV10 as 0, CubV13 as 14, we can prune V13 since CubV13 is larger than C. We cannot prune V10 since CubV10 is smaller than C. The prunded separator is V10, and Let Hoplinks being V10.</a:t>
            </a:r>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intuition behave pruning hoplinks is that the skyline path set from Vend to h has benn covered by the skyline paths from Vend to one u in H concatenated by those from u to h. For example, if Vend is V8, we can prune V11 when the skyline paths set pv8v11 has been covered under the condition about C.</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For the second idea, given tow skyline path psh and pht, we want to find pstarh, we do not need to do all the path concatenations by sorting the two paths in the increasing order of path's cost.</a:t>
            </a:r>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intuition is as follows. The authors set two pointers i and j pointing to the first and last path in sorted psh and pht. If the concatenated path has a cost larger than C, always move the pointer j to the left. Otherwise, update the answer pstarth and alwats move the pointer i to the right.</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Consider this example, the prune speparator is V1o and h is equal to V10. The first concatenate (9,8) with (8,9). lts cost is larger than C. So move pht's pointer to the left(点击下一个)Next its cost is smaller than 13. We update pstarth and move psh's pointer to the right.(点击下一个） Similarly we can update pstarth and move psh's pointer to the right. Finally we return the CSP answer pstarth since the pointer for psh has reached the end.</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Next i will introduce experiments. </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 author use three real road networks, NY, BAY,COL with details shown in the table. The compulsory algorithm QHL, CSP-2Hop and COLA.</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query processing we can find that QHL anwsers each CSP query efficiently within 50 microseconds and QHL outperforms the other two by up to two orders of magnitude.</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index cost, QHL consumes around 1% additional space cost compared with CSP-2Hop.</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Finally, i will conclude the authors work. </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They propose by far the fastest algorithm, called QHL, which prunes hoplinks and concatenations based on the query information. QHL's query time complexity has one fewer multiplier than state of the art CSP-2Hop's. Experiments show that QHL can answer each CSP query in 50 microsecond for New York's network and outperform baselines by up to two orders of magnitude.</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As we all know，Route planning plays a critical role in many applications, such as tourists’ trip planning, ride-hailing platforms, or food delivery services. Online mapping apps, such as Google Maps , it offers navigation guidance to meet users’ traveling demands.</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However, the recommended routes often optimize one single objective (e.g., the shortest travel time or distance) and ignore various users’ preferences in different scenarios. </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For example, during a traffic jam, drivers may accept some slightly long detours to experience less congested road segments. Under travelers’ limited budgets, the fastest route may be infeasible since it could utilize many highways and bridges with toll charges. The constrained shortest path (CSP) query matches this requirement, but the query efficiencies of previous solutions are often low due to CSP’s NP-hardness.</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In CSP problem，a road network is modeled by a connected undirected graph G like this figure with vertices and edges， each edge e has its weight-cost pair （w(e), c(e))。In traffic jam，the congestion degree is w(e), the distance is c(e), the minimize congestion subject to the constains as the detour distance is at most a given value。For Long-distace trip, the travel time is w(e), and a toll charge is c(e). the author minimize the travel time subject to the constrans as the toll charge at most the given value. </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Each path p has its weight w(p) and cost c(p), each CSP query specifies a source vertex s, a destination vertex t, and a cost budget c.Is answered by an s-t path pstart such that it achieves the minimum weight w(pstart) under the cost budget constraint that the c(pstart) is at most C.</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Consider this examlple， s is Veight， t is  Vfour, anc C is thirteen. Without the cost budget constraint, the path with the minimum weight is shown by the red lines, but its cost violates the cost budget .</a:t>
            </a:r>
            <a:endParaRPr lang="zh-CN" altLang="en-US" dirty="0"/>
          </a:p>
        </p:txBody>
      </p:sp>
      <p:sp>
        <p:nvSpPr>
          <p:cNvPr id="4" name="灯片编号占位符 3"/>
          <p:cNvSpPr>
            <a:spLocks noGrp="1"/>
          </p:cNvSpPr>
          <p:nvPr>
            <p:ph type="sldNum" sz="quarter" idx="5"/>
          </p:nvPr>
        </p:nvSpPr>
        <p:spPr/>
        <p:txBody>
          <a:bodyPr/>
          <a:lstStyle/>
          <a:p>
            <a:fld id="{F0C414A5-8DAD-44F6-8DC8-9B9B0B3952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grpSp>
        <p:grpSp>
          <p:nvGrpSpPr>
            <p:cNvPr id="6" name="Group 6"/>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eaLnBrk="1" hangingPunct="1">
                <a:defRPr/>
              </a:pPr>
              <a:endParaRPr lang="en-US"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en-US" altLang="zh-TW" noProof="0"/>
              <a:t>Click to edit Master title style</a:t>
            </a:r>
            <a:endParaRPr lang="zh-TW" altLang="en-US"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CD07A01B-69BE-4408-B175-CCAB897BA818}" type="datetime1">
              <a:rPr lang="zh-CN" altLang="en-US" smtClean="0"/>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3132544A-08A4-4950-9A75-7A8D4E01F8B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1"/>
          <p:cNvSpPr>
            <a:spLocks noGrp="1" noChangeArrowheads="1"/>
          </p:cNvSpPr>
          <p:nvPr>
            <p:ph type="dt" sz="half" idx="10"/>
          </p:nvPr>
        </p:nvSpPr>
        <p:spPr/>
        <p:txBody>
          <a:bodyPr/>
          <a:lstStyle>
            <a:lvl1pPr>
              <a:defRPr/>
            </a:lvl1pPr>
          </a:lstStyle>
          <a:p>
            <a:fld id="{029465E1-8264-4C8A-B5C7-F34C89134E55}" type="datetime1">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11"/>
          <p:cNvSpPr>
            <a:spLocks noGrp="1" noChangeArrowheads="1"/>
          </p:cNvSpPr>
          <p:nvPr>
            <p:ph type="dt" sz="half" idx="10"/>
          </p:nvPr>
        </p:nvSpPr>
        <p:spPr/>
        <p:txBody>
          <a:bodyPr/>
          <a:lstStyle>
            <a:lvl1pPr>
              <a:defRPr/>
            </a:lvl1pPr>
          </a:lstStyle>
          <a:p>
            <a:fld id="{08BB6E9F-D8CE-4DB7-B501-1DE272420024}" type="datetime1">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US"/>
          </a:p>
        </p:txBody>
      </p:sp>
      <p:sp>
        <p:nvSpPr>
          <p:cNvPr id="3" name="Table Placeholder 2"/>
          <p:cNvSpPr>
            <a:spLocks noGrp="1"/>
          </p:cNvSpPr>
          <p:nvPr>
            <p:ph type="tbl" idx="1" hasCustomPrompt="1"/>
          </p:nvPr>
        </p:nvSpPr>
        <p:spPr>
          <a:xfrm>
            <a:off x="1182688" y="2017713"/>
            <a:ext cx="7772400" cy="4114800"/>
          </a:xfrm>
        </p:spPr>
        <p:txBody>
          <a:bodyPr/>
          <a:lstStyle/>
          <a:p>
            <a:pPr lvl="0"/>
            <a:r>
              <a:rPr lang="en-US" noProof="0"/>
              <a:t>Click icon to add table</a:t>
            </a:r>
            <a:endParaRPr lang="en-US" noProof="0"/>
          </a:p>
        </p:txBody>
      </p:sp>
      <p:sp>
        <p:nvSpPr>
          <p:cNvPr id="4" name="Rectangle 11"/>
          <p:cNvSpPr>
            <a:spLocks noGrp="1" noChangeArrowheads="1"/>
          </p:cNvSpPr>
          <p:nvPr>
            <p:ph type="dt" sz="half" idx="10"/>
          </p:nvPr>
        </p:nvSpPr>
        <p:spPr/>
        <p:txBody>
          <a:bodyPr/>
          <a:lstStyle>
            <a:lvl1pPr>
              <a:defRPr/>
            </a:lvl1pPr>
          </a:lstStyle>
          <a:p>
            <a:fld id="{2CF77C2B-E5D1-43C7-8FF1-D8C4261BA56D}" type="datetime1">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1162050" y="2026179"/>
            <a:ext cx="7781924" cy="4129087"/>
          </a:xfrm>
        </p:spPr>
        <p:txBody>
          <a:bodyPr/>
          <a:lstStyle>
            <a:lvl1pPr>
              <a:defRPr sz="3200"/>
            </a:lvl1pPr>
            <a:lvl2pPr>
              <a:defRPr sz="2800"/>
            </a:lvl2pPr>
            <a:lvl3pPr>
              <a:defRPr sz="2400"/>
            </a:lvl3pPr>
            <a:lvl4pPr>
              <a:defRPr sz="2000"/>
            </a:lvl4pPr>
            <a:lvl5pPr>
              <a:defRPr sz="20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11"/>
          <p:cNvSpPr>
            <a:spLocks noGrp="1" noChangeArrowheads="1"/>
          </p:cNvSpPr>
          <p:nvPr>
            <p:ph type="dt" sz="half" idx="10"/>
          </p:nvPr>
        </p:nvSpPr>
        <p:spPr/>
        <p:txBody>
          <a:bodyPr/>
          <a:lstStyle>
            <a:lvl1pPr>
              <a:defRPr/>
            </a:lvl1pPr>
          </a:lstStyle>
          <a:p>
            <a:fld id="{BA838FB3-FA55-43E9-AD40-1517FC485010}" type="datetime1">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11"/>
          <p:cNvSpPr>
            <a:spLocks noGrp="1" noChangeArrowheads="1"/>
          </p:cNvSpPr>
          <p:nvPr>
            <p:ph type="dt" sz="half" idx="10"/>
          </p:nvPr>
        </p:nvSpPr>
        <p:spPr/>
        <p:txBody>
          <a:bodyPr/>
          <a:lstStyle>
            <a:lvl1pPr>
              <a:defRPr/>
            </a:lvl1pPr>
          </a:lstStyle>
          <a:p>
            <a:fld id="{B3462149-BDF6-4213-B0EE-91F4233343F4}" type="datetime1">
              <a:rPr lang="zh-CN" altLang="en-US" smtClean="0"/>
            </a:fld>
            <a:endParaRPr lang="zh-CN" altLang="en-US"/>
          </a:p>
        </p:txBody>
      </p:sp>
      <p:sp>
        <p:nvSpPr>
          <p:cNvPr id="5" name="Rectangle 12"/>
          <p:cNvSpPr>
            <a:spLocks noGrp="1" noChangeArrowheads="1"/>
          </p:cNvSpPr>
          <p:nvPr>
            <p:ph type="ftr" sz="quarter" idx="11"/>
          </p:nvPr>
        </p:nvSpPr>
        <p:spPr/>
        <p:txBody>
          <a:bodyPr/>
          <a:lstStyle>
            <a:lvl1pPr>
              <a:defRPr/>
            </a:lvl1pPr>
          </a:lstStyle>
          <a:p>
            <a:endParaRPr lang="zh-CN" altLang="en-US"/>
          </a:p>
        </p:txBody>
      </p:sp>
      <p:sp>
        <p:nvSpPr>
          <p:cNvPr id="6"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11"/>
          <p:cNvSpPr>
            <a:spLocks noGrp="1" noChangeArrowheads="1"/>
          </p:cNvSpPr>
          <p:nvPr>
            <p:ph type="dt" sz="half" idx="10"/>
          </p:nvPr>
        </p:nvSpPr>
        <p:spPr/>
        <p:txBody>
          <a:bodyPr/>
          <a:lstStyle>
            <a:lvl1pPr>
              <a:defRPr/>
            </a:lvl1pPr>
          </a:lstStyle>
          <a:p>
            <a:fld id="{0069DA8A-D067-479E-8873-06A63A6DB782}" type="datetime1">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11"/>
          <p:cNvSpPr>
            <a:spLocks noGrp="1" noChangeArrowheads="1"/>
          </p:cNvSpPr>
          <p:nvPr>
            <p:ph type="dt" sz="half" idx="10"/>
          </p:nvPr>
        </p:nvSpPr>
        <p:spPr/>
        <p:txBody>
          <a:bodyPr/>
          <a:lstStyle>
            <a:lvl1pPr>
              <a:defRPr/>
            </a:lvl1pPr>
          </a:lstStyle>
          <a:p>
            <a:fld id="{6B0534A5-3A47-4A72-8C0A-AEE474379A2E}" type="datetime1">
              <a:rPr lang="zh-CN" altLang="en-US" smtClean="0"/>
            </a:fld>
            <a:endParaRPr lang="zh-CN" altLang="en-US"/>
          </a:p>
        </p:txBody>
      </p:sp>
      <p:sp>
        <p:nvSpPr>
          <p:cNvPr id="8" name="Rectangle 12"/>
          <p:cNvSpPr>
            <a:spLocks noGrp="1" noChangeArrowheads="1"/>
          </p:cNvSpPr>
          <p:nvPr>
            <p:ph type="ftr" sz="quarter" idx="11"/>
          </p:nvPr>
        </p:nvSpPr>
        <p:spPr/>
        <p:txBody>
          <a:bodyPr/>
          <a:lstStyle>
            <a:lvl1pPr>
              <a:defRPr/>
            </a:lvl1pPr>
          </a:lstStyle>
          <a:p>
            <a:endParaRPr lang="zh-CN" altLang="en-US"/>
          </a:p>
        </p:txBody>
      </p:sp>
      <p:sp>
        <p:nvSpPr>
          <p:cNvPr id="9"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fld id="{F6A08FB3-22C1-4B3A-99FB-0C1D5D4127DA}" type="datetime1">
              <a:rPr lang="zh-CN" altLang="en-US" smtClean="0"/>
            </a:fld>
            <a:endParaRPr lang="zh-CN" altLang="en-US"/>
          </a:p>
        </p:txBody>
      </p:sp>
      <p:sp>
        <p:nvSpPr>
          <p:cNvPr id="4" name="Rectangle 12"/>
          <p:cNvSpPr>
            <a:spLocks noGrp="1" noChangeArrowheads="1"/>
          </p:cNvSpPr>
          <p:nvPr>
            <p:ph type="ftr" sz="quarter" idx="11"/>
          </p:nvPr>
        </p:nvSpPr>
        <p:spPr/>
        <p:txBody>
          <a:bodyPr/>
          <a:lstStyle>
            <a:lvl1pPr>
              <a:defRPr/>
            </a:lvl1pPr>
          </a:lstStyle>
          <a:p>
            <a:endParaRPr lang="zh-CN" altLang="en-US"/>
          </a:p>
        </p:txBody>
      </p:sp>
      <p:sp>
        <p:nvSpPr>
          <p:cNvPr id="5"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87C0904F-0D3D-4DA2-9AF6-136F0151440C}" type="datetime1">
              <a:rPr lang="zh-CN" altLang="en-US" smtClean="0"/>
            </a:fld>
            <a:endParaRPr lang="zh-CN" altLang="en-US"/>
          </a:p>
        </p:txBody>
      </p:sp>
      <p:sp>
        <p:nvSpPr>
          <p:cNvPr id="3" name="Rectangle 12"/>
          <p:cNvSpPr>
            <a:spLocks noGrp="1" noChangeArrowheads="1"/>
          </p:cNvSpPr>
          <p:nvPr>
            <p:ph type="ftr" sz="quarter" idx="11"/>
          </p:nvPr>
        </p:nvSpPr>
        <p:spPr/>
        <p:txBody>
          <a:bodyPr/>
          <a:lstStyle>
            <a:lvl1pPr>
              <a:defRPr/>
            </a:lvl1pPr>
          </a:lstStyle>
          <a:p>
            <a:endParaRPr lang="zh-CN" altLang="en-US"/>
          </a:p>
        </p:txBody>
      </p:sp>
      <p:sp>
        <p:nvSpPr>
          <p:cNvPr id="4"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1"/>
          <p:cNvSpPr>
            <a:spLocks noGrp="1" noChangeArrowheads="1"/>
          </p:cNvSpPr>
          <p:nvPr>
            <p:ph type="dt" sz="half" idx="10"/>
          </p:nvPr>
        </p:nvSpPr>
        <p:spPr/>
        <p:txBody>
          <a:bodyPr/>
          <a:lstStyle>
            <a:lvl1pPr>
              <a:defRPr/>
            </a:lvl1pPr>
          </a:lstStyle>
          <a:p>
            <a:fld id="{53A744EE-884D-4606-834F-3254ADC0A4BC}" type="datetime1">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11"/>
          <p:cNvSpPr>
            <a:spLocks noGrp="1" noChangeArrowheads="1"/>
          </p:cNvSpPr>
          <p:nvPr>
            <p:ph type="dt" sz="half" idx="10"/>
          </p:nvPr>
        </p:nvSpPr>
        <p:spPr/>
        <p:txBody>
          <a:bodyPr/>
          <a:lstStyle>
            <a:lvl1pPr>
              <a:defRPr/>
            </a:lvl1pPr>
          </a:lstStyle>
          <a:p>
            <a:fld id="{B26423C7-1640-479F-AFE6-E2807D9D7DC2}" type="datetime1">
              <a:rPr lang="zh-CN" altLang="en-US" smtClean="0"/>
            </a:fld>
            <a:endParaRPr lang="zh-CN" altLang="en-US"/>
          </a:p>
        </p:txBody>
      </p:sp>
      <p:sp>
        <p:nvSpPr>
          <p:cNvPr id="6" name="Rectangle 12"/>
          <p:cNvSpPr>
            <a:spLocks noGrp="1" noChangeArrowheads="1"/>
          </p:cNvSpPr>
          <p:nvPr>
            <p:ph type="ftr" sz="quarter" idx="11"/>
          </p:nvPr>
        </p:nvSpPr>
        <p:spPr/>
        <p:txBody>
          <a:bodyPr/>
          <a:lstStyle>
            <a:lvl1pPr>
              <a:defRPr/>
            </a:lvl1pPr>
          </a:lstStyle>
          <a:p>
            <a:endParaRPr lang="zh-CN" altLang="en-US"/>
          </a:p>
        </p:txBody>
      </p:sp>
      <p:sp>
        <p:nvSpPr>
          <p:cNvPr id="7" name="Rectangle 13"/>
          <p:cNvSpPr>
            <a:spLocks noGrp="1" noChangeArrowheads="1"/>
          </p:cNvSpPr>
          <p:nvPr>
            <p:ph type="sldNum" sz="quarter" idx="12"/>
          </p:nvPr>
        </p:nvSpPr>
        <p:spPr/>
        <p:txBody>
          <a:bodyPr/>
          <a:lstStyle>
            <a:lvl1pPr>
              <a:defRPr/>
            </a:lvl1pPr>
          </a:lstStyle>
          <a:p>
            <a:fld id="{3132544A-08A4-4950-9A75-7A8D4E01F8B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a:solidFill>
                  <a:schemeClr val="tx1"/>
                </a:solidFill>
                <a:latin typeface="Tahoma" panose="020B0604030504040204" pitchFamily="34" charset="0"/>
                <a:ea typeface="PMingLiU" pitchFamily="18" charset="-120"/>
              </a:defRPr>
            </a:lvl1pPr>
            <a:lvl2pPr marL="742950" indent="-285750" eaLnBrk="0" hangingPunct="0">
              <a:defRPr kumimoji="1">
                <a:solidFill>
                  <a:schemeClr val="tx1"/>
                </a:solidFill>
                <a:latin typeface="Tahoma" panose="020B0604030504040204" pitchFamily="34" charset="0"/>
                <a:ea typeface="PMingLiU" pitchFamily="18" charset="-120"/>
              </a:defRPr>
            </a:lvl2pPr>
            <a:lvl3pPr marL="1143000" indent="-228600" eaLnBrk="0" hangingPunct="0">
              <a:defRPr kumimoji="1">
                <a:solidFill>
                  <a:schemeClr val="tx1"/>
                </a:solidFill>
                <a:latin typeface="Tahoma" panose="020B0604030504040204" pitchFamily="34" charset="0"/>
                <a:ea typeface="PMingLiU" pitchFamily="18" charset="-120"/>
              </a:defRPr>
            </a:lvl3pPr>
            <a:lvl4pPr marL="1600200" indent="-228600" eaLnBrk="0" hangingPunct="0">
              <a:defRPr kumimoji="1">
                <a:solidFill>
                  <a:schemeClr val="tx1"/>
                </a:solidFill>
                <a:latin typeface="Tahoma" panose="020B0604030504040204" pitchFamily="34" charset="0"/>
                <a:ea typeface="PMingLiU" pitchFamily="18" charset="-120"/>
              </a:defRPr>
            </a:lvl4pPr>
            <a:lvl5pPr marL="2057400" indent="-228600" eaLnBrk="0" hangingPunct="0">
              <a:defRPr kumimoji="1">
                <a:solidFill>
                  <a:schemeClr val="tx1"/>
                </a:solidFill>
                <a:latin typeface="Tahoma" panose="020B0604030504040204" pitchFamily="34" charset="0"/>
                <a:ea typeface="PMingLiU" pitchFamily="18" charset="-120"/>
              </a:defRPr>
            </a:lvl5pPr>
            <a:lvl6pPr marL="25146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6pPr>
            <a:lvl7pPr marL="29718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7pPr>
            <a:lvl8pPr marL="34290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8pPr>
            <a:lvl9pPr marL="3886200" indent="-228600" eaLnBrk="0" fontAlgn="base" hangingPunct="0">
              <a:spcBef>
                <a:spcPct val="0"/>
              </a:spcBef>
              <a:spcAft>
                <a:spcPct val="0"/>
              </a:spcAft>
              <a:defRPr kumimoji="1">
                <a:solidFill>
                  <a:schemeClr val="tx1"/>
                </a:solidFill>
                <a:latin typeface="Tahoma" panose="020B0604030504040204" pitchFamily="34" charset="0"/>
                <a:ea typeface="PMingLiU" pitchFamily="18" charset="-120"/>
              </a:defRPr>
            </a:lvl9pPr>
          </a:lstStyle>
          <a:p>
            <a:pPr algn="ctr" eaLnBrk="1" hangingPunct="1">
              <a:defRPr/>
            </a:pPr>
            <a:endParaRPr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TW" altLang="en-US"/>
              <a:t>按一下以編輯母片標題樣式</a:t>
            </a:r>
            <a:endParaRPr lang="zh-TW" altLang="en-US"/>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TW" altLang="en-US"/>
              <a:t>按一下以編輯母片</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ea typeface="PMingLiU" pitchFamily="18" charset="-120"/>
              </a:defRPr>
            </a:lvl1pPr>
          </a:lstStyle>
          <a:p>
            <a:fld id="{2CF77C2B-E5D1-43C7-8FF1-D8C4261BA56D}" type="datetime1">
              <a:rPr lang="zh-CN" altLang="en-US" smtClean="0"/>
            </a:fld>
            <a:endParaRPr lang="zh-CN" altLang="en-US"/>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a:ea typeface="PMingLiU" pitchFamily="18" charset="-120"/>
              </a:defRPr>
            </a:lvl1pPr>
          </a:lstStyle>
          <a:p>
            <a:endParaRPr lang="zh-CN" altLang="en-US"/>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ea typeface="PMingLiU" pitchFamily="18" charset="-120"/>
              </a:defRPr>
            </a:lvl1pPr>
          </a:lstStyle>
          <a:p>
            <a:fld id="{3132544A-08A4-4950-9A75-7A8D4E01F8B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fontAlgn="base" hangingPunct="1">
        <a:spcBef>
          <a:spcPct val="0"/>
        </a:spcBef>
        <a:spcAft>
          <a:spcPct val="0"/>
        </a:spcAft>
        <a:defRPr kumimoji="1" sz="4400">
          <a:solidFill>
            <a:schemeClr val="tx2"/>
          </a:solidFill>
          <a:latin typeface="+mj-lt"/>
          <a:ea typeface="PMingLiU" pitchFamily="18" charset="-120"/>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PMingLiU"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PMingLiU" pitchFamily="18" charset="-120"/>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PMingLiU" pitchFamily="18" charset="-120"/>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PMingLiU" pitchFamily="18" charset="-120"/>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PMingLiU" pitchFamily="18" charset="-120"/>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PMingLiU" pitchFamily="18" charset="-120"/>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2" Type="http://schemas.openxmlformats.org/officeDocument/2006/relationships/notesSlide" Target="../notesSlides/notesSlide10.xml"/><Relationship Id="rId31" Type="http://schemas.openxmlformats.org/officeDocument/2006/relationships/slideLayout" Target="../slideLayouts/slideLayout2.xml"/><Relationship Id="rId30" Type="http://schemas.openxmlformats.org/officeDocument/2006/relationships/image" Target="../media/image35.png"/><Relationship Id="rId3" Type="http://schemas.openxmlformats.org/officeDocument/2006/relationships/image" Target="../media/image8.png"/><Relationship Id="rId29" Type="http://schemas.openxmlformats.org/officeDocument/2006/relationships/image" Target="../media/image34.png"/><Relationship Id="rId28" Type="http://schemas.openxmlformats.org/officeDocument/2006/relationships/image" Target="../media/image33.png"/><Relationship Id="rId27" Type="http://schemas.openxmlformats.org/officeDocument/2006/relationships/image" Target="../media/image32.png"/><Relationship Id="rId26" Type="http://schemas.openxmlformats.org/officeDocument/2006/relationships/image" Target="../media/image31.png"/><Relationship Id="rId25" Type="http://schemas.openxmlformats.org/officeDocument/2006/relationships/image" Target="../media/image30.png"/><Relationship Id="rId24" Type="http://schemas.openxmlformats.org/officeDocument/2006/relationships/image" Target="../media/image29.png"/><Relationship Id="rId23" Type="http://schemas.openxmlformats.org/officeDocument/2006/relationships/image" Target="../media/image28.png"/><Relationship Id="rId22" Type="http://schemas.openxmlformats.org/officeDocument/2006/relationships/image" Target="../media/image27.png"/><Relationship Id="rId21" Type="http://schemas.openxmlformats.org/officeDocument/2006/relationships/image" Target="../media/image26.png"/><Relationship Id="rId20" Type="http://schemas.openxmlformats.org/officeDocument/2006/relationships/image" Target="../media/image25.png"/><Relationship Id="rId2" Type="http://schemas.openxmlformats.org/officeDocument/2006/relationships/image" Target="../media/image7.png"/><Relationship Id="rId19" Type="http://schemas.openxmlformats.org/officeDocument/2006/relationships/image" Target="../media/image24.png"/><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8.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49.png"/><Relationship Id="rId6" Type="http://schemas.openxmlformats.org/officeDocument/2006/relationships/image" Target="../media/image48.png"/><Relationship Id="rId5" Type="http://schemas.openxmlformats.org/officeDocument/2006/relationships/image" Target="../media/image47.png"/><Relationship Id="rId46" Type="http://schemas.openxmlformats.org/officeDocument/2006/relationships/notesSlide" Target="../notesSlides/notesSlide18.xml"/><Relationship Id="rId45" Type="http://schemas.openxmlformats.org/officeDocument/2006/relationships/slideLayout" Target="../slideLayouts/slideLayout2.xml"/><Relationship Id="rId44" Type="http://schemas.openxmlformats.org/officeDocument/2006/relationships/image" Target="../media/image85.png"/><Relationship Id="rId43" Type="http://schemas.openxmlformats.org/officeDocument/2006/relationships/image" Target="../media/image84.png"/><Relationship Id="rId42" Type="http://schemas.openxmlformats.org/officeDocument/2006/relationships/image" Target="../media/image83.png"/><Relationship Id="rId41" Type="http://schemas.openxmlformats.org/officeDocument/2006/relationships/image" Target="../media/image82.png"/><Relationship Id="rId40" Type="http://schemas.openxmlformats.org/officeDocument/2006/relationships/image" Target="../media/image81.png"/><Relationship Id="rId4" Type="http://schemas.openxmlformats.org/officeDocument/2006/relationships/image" Target="../media/image46.png"/><Relationship Id="rId39" Type="http://schemas.openxmlformats.org/officeDocument/2006/relationships/image" Target="../media/image80.png"/><Relationship Id="rId38" Type="http://schemas.openxmlformats.org/officeDocument/2006/relationships/image" Target="../media/image79.png"/><Relationship Id="rId37" Type="http://schemas.openxmlformats.org/officeDocument/2006/relationships/image" Target="../media/image78.png"/><Relationship Id="rId36" Type="http://schemas.openxmlformats.org/officeDocument/2006/relationships/image" Target="../media/image77.png"/><Relationship Id="rId35" Type="http://schemas.openxmlformats.org/officeDocument/2006/relationships/image" Target="../media/image76.png"/><Relationship Id="rId34" Type="http://schemas.openxmlformats.org/officeDocument/2006/relationships/image" Target="../media/image75.png"/><Relationship Id="rId33" Type="http://schemas.openxmlformats.org/officeDocument/2006/relationships/image" Target="../media/image74.png"/><Relationship Id="rId32" Type="http://schemas.openxmlformats.org/officeDocument/2006/relationships/image" Target="../media/image73.png"/><Relationship Id="rId31" Type="http://schemas.openxmlformats.org/officeDocument/2006/relationships/image" Target="../media/image72.png"/><Relationship Id="rId30" Type="http://schemas.openxmlformats.org/officeDocument/2006/relationships/image" Target="../media/image71.png"/><Relationship Id="rId3" Type="http://schemas.openxmlformats.org/officeDocument/2006/relationships/image" Target="../media/image45.png"/><Relationship Id="rId29" Type="http://schemas.openxmlformats.org/officeDocument/2006/relationships/image" Target="../media/image70.png"/><Relationship Id="rId28" Type="http://schemas.openxmlformats.org/officeDocument/2006/relationships/image" Target="../media/image69.png"/><Relationship Id="rId27" Type="http://schemas.openxmlformats.org/officeDocument/2006/relationships/image" Target="../media/image68.png"/><Relationship Id="rId26" Type="http://schemas.openxmlformats.org/officeDocument/2006/relationships/image" Target="../media/image18.png"/><Relationship Id="rId25" Type="http://schemas.openxmlformats.org/officeDocument/2006/relationships/image" Target="../media/image67.png"/><Relationship Id="rId24" Type="http://schemas.openxmlformats.org/officeDocument/2006/relationships/image" Target="../media/image66.png"/><Relationship Id="rId23" Type="http://schemas.openxmlformats.org/officeDocument/2006/relationships/image" Target="../media/image65.png"/><Relationship Id="rId22" Type="http://schemas.openxmlformats.org/officeDocument/2006/relationships/image" Target="../media/image64.png"/><Relationship Id="rId21" Type="http://schemas.openxmlformats.org/officeDocument/2006/relationships/image" Target="../media/image63.png"/><Relationship Id="rId20" Type="http://schemas.openxmlformats.org/officeDocument/2006/relationships/image" Target="../media/image62.png"/><Relationship Id="rId2" Type="http://schemas.openxmlformats.org/officeDocument/2006/relationships/image" Target="../media/image44.png"/><Relationship Id="rId19" Type="http://schemas.openxmlformats.org/officeDocument/2006/relationships/image" Target="../media/image61.png"/><Relationship Id="rId18" Type="http://schemas.openxmlformats.org/officeDocument/2006/relationships/image" Target="../media/image60.png"/><Relationship Id="rId17" Type="http://schemas.openxmlformats.org/officeDocument/2006/relationships/image" Target="../media/image59.png"/><Relationship Id="rId16" Type="http://schemas.openxmlformats.org/officeDocument/2006/relationships/image" Target="../media/image58.png"/><Relationship Id="rId15" Type="http://schemas.openxmlformats.org/officeDocument/2006/relationships/image" Target="../media/image57.png"/><Relationship Id="rId14" Type="http://schemas.openxmlformats.org/officeDocument/2006/relationships/image" Target="../media/image56.png"/><Relationship Id="rId13" Type="http://schemas.openxmlformats.org/officeDocument/2006/relationships/image" Target="../media/image55.png"/><Relationship Id="rId12" Type="http://schemas.openxmlformats.org/officeDocument/2006/relationships/image" Target="../media/image54.png"/><Relationship Id="rId11" Type="http://schemas.openxmlformats.org/officeDocument/2006/relationships/image" Target="../media/image53.png"/><Relationship Id="rId10" Type="http://schemas.openxmlformats.org/officeDocument/2006/relationships/image" Target="../media/image52.png"/><Relationship Id="rId1" Type="http://schemas.openxmlformats.org/officeDocument/2006/relationships/image" Target="../media/image43.png"/></Relationships>
</file>

<file path=ppt/slides/_rels/slide19.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3" Type="http://schemas.openxmlformats.org/officeDocument/2006/relationships/notesSlide" Target="../notesSlides/notesSlide19.xml"/><Relationship Id="rId32" Type="http://schemas.openxmlformats.org/officeDocument/2006/relationships/slideLayout" Target="../slideLayouts/slideLayout2.xml"/><Relationship Id="rId31" Type="http://schemas.openxmlformats.org/officeDocument/2006/relationships/image" Target="../media/image87.png"/><Relationship Id="rId30" Type="http://schemas.openxmlformats.org/officeDocument/2006/relationships/image" Target="../media/image84.png"/><Relationship Id="rId3" Type="http://schemas.openxmlformats.org/officeDocument/2006/relationships/image" Target="../media/image58.png"/><Relationship Id="rId29" Type="http://schemas.openxmlformats.org/officeDocument/2006/relationships/image" Target="../media/image83.png"/><Relationship Id="rId28" Type="http://schemas.openxmlformats.org/officeDocument/2006/relationships/image" Target="../media/image82.png"/><Relationship Id="rId27" Type="http://schemas.openxmlformats.org/officeDocument/2006/relationships/image" Target="../media/image81.png"/><Relationship Id="rId26" Type="http://schemas.openxmlformats.org/officeDocument/2006/relationships/image" Target="../media/image80.png"/><Relationship Id="rId25" Type="http://schemas.openxmlformats.org/officeDocument/2006/relationships/image" Target="../media/image79.png"/><Relationship Id="rId24" Type="http://schemas.openxmlformats.org/officeDocument/2006/relationships/image" Target="../media/image78.png"/><Relationship Id="rId23" Type="http://schemas.openxmlformats.org/officeDocument/2006/relationships/image" Target="../media/image77.png"/><Relationship Id="rId22" Type="http://schemas.openxmlformats.org/officeDocument/2006/relationships/image" Target="../media/image76.png"/><Relationship Id="rId21" Type="http://schemas.openxmlformats.org/officeDocument/2006/relationships/image" Target="../media/image75.png"/><Relationship Id="rId20" Type="http://schemas.openxmlformats.org/officeDocument/2006/relationships/image" Target="../media/image74.png"/><Relationship Id="rId2" Type="http://schemas.openxmlformats.org/officeDocument/2006/relationships/image" Target="../media/image57.png"/><Relationship Id="rId19" Type="http://schemas.openxmlformats.org/officeDocument/2006/relationships/image" Target="../media/image73.png"/><Relationship Id="rId18" Type="http://schemas.openxmlformats.org/officeDocument/2006/relationships/image" Target="../media/image72.png"/><Relationship Id="rId17" Type="http://schemas.openxmlformats.org/officeDocument/2006/relationships/image" Target="../media/image71.png"/><Relationship Id="rId16" Type="http://schemas.openxmlformats.org/officeDocument/2006/relationships/image" Target="../media/image70.png"/><Relationship Id="rId15" Type="http://schemas.openxmlformats.org/officeDocument/2006/relationships/image" Target="../media/image69.png"/><Relationship Id="rId14" Type="http://schemas.openxmlformats.org/officeDocument/2006/relationships/image" Target="../media/image68.png"/><Relationship Id="rId13" Type="http://schemas.openxmlformats.org/officeDocument/2006/relationships/image" Target="../media/image18.png"/><Relationship Id="rId12" Type="http://schemas.openxmlformats.org/officeDocument/2006/relationships/image" Target="../media/image67.png"/><Relationship Id="rId11" Type="http://schemas.openxmlformats.org/officeDocument/2006/relationships/image" Target="../media/image66.png"/><Relationship Id="rId10" Type="http://schemas.openxmlformats.org/officeDocument/2006/relationships/image" Target="../media/image65.png"/><Relationship Id="rId1" Type="http://schemas.openxmlformats.org/officeDocument/2006/relationships/image" Target="../media/image8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64.png"/><Relationship Id="rId8" Type="http://schemas.openxmlformats.org/officeDocument/2006/relationships/image" Target="../media/image63.png"/><Relationship Id="rId7" Type="http://schemas.openxmlformats.org/officeDocument/2006/relationships/image" Target="../media/image62.png"/><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34" Type="http://schemas.openxmlformats.org/officeDocument/2006/relationships/notesSlide" Target="../notesSlides/notesSlide20.xml"/><Relationship Id="rId33" Type="http://schemas.openxmlformats.org/officeDocument/2006/relationships/slideLayout" Target="../slideLayouts/slideLayout2.xml"/><Relationship Id="rId32" Type="http://schemas.openxmlformats.org/officeDocument/2006/relationships/image" Target="../media/image89.png"/><Relationship Id="rId31" Type="http://schemas.openxmlformats.org/officeDocument/2006/relationships/image" Target="../media/image87.png"/><Relationship Id="rId30" Type="http://schemas.openxmlformats.org/officeDocument/2006/relationships/image" Target="../media/image84.png"/><Relationship Id="rId3" Type="http://schemas.openxmlformats.org/officeDocument/2006/relationships/image" Target="../media/image58.png"/><Relationship Id="rId29" Type="http://schemas.openxmlformats.org/officeDocument/2006/relationships/image" Target="../media/image83.png"/><Relationship Id="rId28" Type="http://schemas.openxmlformats.org/officeDocument/2006/relationships/image" Target="../media/image82.png"/><Relationship Id="rId27" Type="http://schemas.openxmlformats.org/officeDocument/2006/relationships/image" Target="../media/image81.png"/><Relationship Id="rId26" Type="http://schemas.openxmlformats.org/officeDocument/2006/relationships/image" Target="../media/image80.png"/><Relationship Id="rId25" Type="http://schemas.openxmlformats.org/officeDocument/2006/relationships/image" Target="../media/image79.png"/><Relationship Id="rId24" Type="http://schemas.openxmlformats.org/officeDocument/2006/relationships/image" Target="../media/image78.png"/><Relationship Id="rId23" Type="http://schemas.openxmlformats.org/officeDocument/2006/relationships/image" Target="../media/image77.png"/><Relationship Id="rId22" Type="http://schemas.openxmlformats.org/officeDocument/2006/relationships/image" Target="../media/image76.png"/><Relationship Id="rId21" Type="http://schemas.openxmlformats.org/officeDocument/2006/relationships/image" Target="../media/image75.png"/><Relationship Id="rId20" Type="http://schemas.openxmlformats.org/officeDocument/2006/relationships/image" Target="../media/image74.png"/><Relationship Id="rId2" Type="http://schemas.openxmlformats.org/officeDocument/2006/relationships/image" Target="../media/image57.png"/><Relationship Id="rId19" Type="http://schemas.openxmlformats.org/officeDocument/2006/relationships/image" Target="../media/image73.png"/><Relationship Id="rId18" Type="http://schemas.openxmlformats.org/officeDocument/2006/relationships/image" Target="../media/image72.png"/><Relationship Id="rId17" Type="http://schemas.openxmlformats.org/officeDocument/2006/relationships/image" Target="../media/image71.png"/><Relationship Id="rId16" Type="http://schemas.openxmlformats.org/officeDocument/2006/relationships/image" Target="../media/image70.png"/><Relationship Id="rId15" Type="http://schemas.openxmlformats.org/officeDocument/2006/relationships/image" Target="../media/image69.png"/><Relationship Id="rId14" Type="http://schemas.openxmlformats.org/officeDocument/2006/relationships/image" Target="../media/image68.png"/><Relationship Id="rId13" Type="http://schemas.openxmlformats.org/officeDocument/2006/relationships/image" Target="../media/image18.png"/><Relationship Id="rId12" Type="http://schemas.openxmlformats.org/officeDocument/2006/relationships/image" Target="../media/image67.png"/><Relationship Id="rId11" Type="http://schemas.openxmlformats.org/officeDocument/2006/relationships/image" Target="../media/image66.png"/><Relationship Id="rId10" Type="http://schemas.openxmlformats.org/officeDocument/2006/relationships/image" Target="../media/image65.png"/><Relationship Id="rId1" Type="http://schemas.openxmlformats.org/officeDocument/2006/relationships/image" Target="../media/image88.png"/></Relationships>
</file>

<file path=ppt/slides/_rels/slide21.xml.rels><?xml version="1.0" encoding="UTF-8" standalone="yes"?>
<Relationships xmlns="http://schemas.openxmlformats.org/package/2006/relationships"><Relationship Id="rId9" Type="http://schemas.openxmlformats.org/officeDocument/2006/relationships/image" Target="../media/image51.png"/><Relationship Id="rId8" Type="http://schemas.openxmlformats.org/officeDocument/2006/relationships/image" Target="../media/image50.png"/><Relationship Id="rId7" Type="http://schemas.openxmlformats.org/officeDocument/2006/relationships/image" Target="../media/image92.png"/><Relationship Id="rId6" Type="http://schemas.openxmlformats.org/officeDocument/2006/relationships/image" Target="../media/image48.png"/><Relationship Id="rId5" Type="http://schemas.openxmlformats.org/officeDocument/2006/relationships/image" Target="../media/image91.png"/><Relationship Id="rId47" Type="http://schemas.openxmlformats.org/officeDocument/2006/relationships/notesSlide" Target="../notesSlides/notesSlide21.xml"/><Relationship Id="rId46" Type="http://schemas.openxmlformats.org/officeDocument/2006/relationships/slideLayout" Target="../slideLayouts/slideLayout2.xml"/><Relationship Id="rId45" Type="http://schemas.openxmlformats.org/officeDocument/2006/relationships/image" Target="../media/image95.png"/><Relationship Id="rId44" Type="http://schemas.openxmlformats.org/officeDocument/2006/relationships/image" Target="../media/image94.png"/><Relationship Id="rId43" Type="http://schemas.openxmlformats.org/officeDocument/2006/relationships/image" Target="../media/image84.png"/><Relationship Id="rId42" Type="http://schemas.openxmlformats.org/officeDocument/2006/relationships/image" Target="../media/image83.png"/><Relationship Id="rId41" Type="http://schemas.openxmlformats.org/officeDocument/2006/relationships/image" Target="../media/image82.png"/><Relationship Id="rId40" Type="http://schemas.openxmlformats.org/officeDocument/2006/relationships/image" Target="../media/image81.png"/><Relationship Id="rId4" Type="http://schemas.openxmlformats.org/officeDocument/2006/relationships/image" Target="../media/image46.png"/><Relationship Id="rId39" Type="http://schemas.openxmlformats.org/officeDocument/2006/relationships/image" Target="../media/image80.png"/><Relationship Id="rId38" Type="http://schemas.openxmlformats.org/officeDocument/2006/relationships/image" Target="../media/image79.png"/><Relationship Id="rId37" Type="http://schemas.openxmlformats.org/officeDocument/2006/relationships/image" Target="../media/image78.png"/><Relationship Id="rId36" Type="http://schemas.openxmlformats.org/officeDocument/2006/relationships/image" Target="../media/image77.png"/><Relationship Id="rId35" Type="http://schemas.openxmlformats.org/officeDocument/2006/relationships/image" Target="../media/image76.png"/><Relationship Id="rId34" Type="http://schemas.openxmlformats.org/officeDocument/2006/relationships/image" Target="../media/image75.png"/><Relationship Id="rId33" Type="http://schemas.openxmlformats.org/officeDocument/2006/relationships/image" Target="../media/image74.png"/><Relationship Id="rId32" Type="http://schemas.openxmlformats.org/officeDocument/2006/relationships/image" Target="../media/image73.png"/><Relationship Id="rId31" Type="http://schemas.openxmlformats.org/officeDocument/2006/relationships/image" Target="../media/image72.png"/><Relationship Id="rId30" Type="http://schemas.openxmlformats.org/officeDocument/2006/relationships/image" Target="../media/image71.png"/><Relationship Id="rId3" Type="http://schemas.openxmlformats.org/officeDocument/2006/relationships/image" Target="../media/image45.png"/><Relationship Id="rId29" Type="http://schemas.openxmlformats.org/officeDocument/2006/relationships/image" Target="../media/image70.png"/><Relationship Id="rId28" Type="http://schemas.openxmlformats.org/officeDocument/2006/relationships/image" Target="../media/image69.png"/><Relationship Id="rId27" Type="http://schemas.openxmlformats.org/officeDocument/2006/relationships/image" Target="../media/image68.png"/><Relationship Id="rId26" Type="http://schemas.openxmlformats.org/officeDocument/2006/relationships/image" Target="../media/image18.png"/><Relationship Id="rId25" Type="http://schemas.openxmlformats.org/officeDocument/2006/relationships/image" Target="../media/image67.png"/><Relationship Id="rId24" Type="http://schemas.openxmlformats.org/officeDocument/2006/relationships/image" Target="../media/image66.png"/><Relationship Id="rId23" Type="http://schemas.openxmlformats.org/officeDocument/2006/relationships/image" Target="../media/image65.png"/><Relationship Id="rId22" Type="http://schemas.openxmlformats.org/officeDocument/2006/relationships/image" Target="../media/image64.png"/><Relationship Id="rId21" Type="http://schemas.openxmlformats.org/officeDocument/2006/relationships/image" Target="../media/image63.png"/><Relationship Id="rId20" Type="http://schemas.openxmlformats.org/officeDocument/2006/relationships/image" Target="../media/image62.png"/><Relationship Id="rId2" Type="http://schemas.openxmlformats.org/officeDocument/2006/relationships/image" Target="../media/image44.png"/><Relationship Id="rId19" Type="http://schemas.openxmlformats.org/officeDocument/2006/relationships/image" Target="../media/image61.png"/><Relationship Id="rId18" Type="http://schemas.openxmlformats.org/officeDocument/2006/relationships/image" Target="../media/image60.png"/><Relationship Id="rId17" Type="http://schemas.openxmlformats.org/officeDocument/2006/relationships/image" Target="../media/image59.png"/><Relationship Id="rId16" Type="http://schemas.openxmlformats.org/officeDocument/2006/relationships/image" Target="../media/image58.png"/><Relationship Id="rId15" Type="http://schemas.openxmlformats.org/officeDocument/2006/relationships/image" Target="../media/image57.png"/><Relationship Id="rId14" Type="http://schemas.openxmlformats.org/officeDocument/2006/relationships/image" Target="../media/image56.png"/><Relationship Id="rId13" Type="http://schemas.openxmlformats.org/officeDocument/2006/relationships/image" Target="../media/image55.png"/><Relationship Id="rId12" Type="http://schemas.openxmlformats.org/officeDocument/2006/relationships/image" Target="../media/image54.png"/><Relationship Id="rId11" Type="http://schemas.openxmlformats.org/officeDocument/2006/relationships/image" Target="../media/image93.png"/><Relationship Id="rId10" Type="http://schemas.openxmlformats.org/officeDocument/2006/relationships/image" Target="../media/image52.png"/><Relationship Id="rId1" Type="http://schemas.openxmlformats.org/officeDocument/2006/relationships/image" Target="../media/image90.png"/></Relationships>
</file>

<file path=ppt/slides/_rels/slide22.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image" Target="../media/image49.png"/><Relationship Id="rId7" Type="http://schemas.openxmlformats.org/officeDocument/2006/relationships/image" Target="../media/image98.png"/><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97.png"/><Relationship Id="rId17" Type="http://schemas.openxmlformats.org/officeDocument/2006/relationships/notesSlide" Target="../notesSlides/notesSlide22.xml"/><Relationship Id="rId16" Type="http://schemas.openxmlformats.org/officeDocument/2006/relationships/slideLayout" Target="../slideLayouts/slideLayout2.xml"/><Relationship Id="rId15" Type="http://schemas.openxmlformats.org/officeDocument/2006/relationships/image" Target="../media/image101.png"/><Relationship Id="rId14" Type="http://schemas.openxmlformats.org/officeDocument/2006/relationships/image" Target="../media/image100.png"/><Relationship Id="rId13" Type="http://schemas.openxmlformats.org/officeDocument/2006/relationships/image" Target="../media/image99.png"/><Relationship Id="rId12" Type="http://schemas.openxmlformats.org/officeDocument/2006/relationships/image" Target="../media/image93.png"/><Relationship Id="rId11" Type="http://schemas.openxmlformats.org/officeDocument/2006/relationships/image" Target="../media/image52.png"/><Relationship Id="rId10" Type="http://schemas.openxmlformats.org/officeDocument/2006/relationships/image" Target="../media/image51.png"/><Relationship Id="rId1" Type="http://schemas.openxmlformats.org/officeDocument/2006/relationships/image" Target="../media/image96.png"/></Relationships>
</file>

<file path=ppt/slides/_rels/slide23.xml.rels><?xml version="1.0" encoding="UTF-8" standalone="yes"?>
<Relationships xmlns="http://schemas.openxmlformats.org/package/2006/relationships"><Relationship Id="rId9" Type="http://schemas.openxmlformats.org/officeDocument/2006/relationships/image" Target="../media/image106.png"/><Relationship Id="rId8" Type="http://schemas.openxmlformats.org/officeDocument/2006/relationships/image" Target="../media/image105.png"/><Relationship Id="rId7" Type="http://schemas.openxmlformats.org/officeDocument/2006/relationships/image" Target="../media/image17.png"/><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04.png"/><Relationship Id="rId2" Type="http://schemas.openxmlformats.org/officeDocument/2006/relationships/image" Target="../media/image103.png"/><Relationship Id="rId12" Type="http://schemas.openxmlformats.org/officeDocument/2006/relationships/notesSlide" Target="../notesSlides/notesSlide23.xml"/><Relationship Id="rId11" Type="http://schemas.openxmlformats.org/officeDocument/2006/relationships/slideLayout" Target="../slideLayouts/slideLayout2.xml"/><Relationship Id="rId10" Type="http://schemas.openxmlformats.org/officeDocument/2006/relationships/image" Target="../media/image107.png"/><Relationship Id="rId1" Type="http://schemas.openxmlformats.org/officeDocument/2006/relationships/image" Target="../media/image10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image" Target="../media/image116.png"/><Relationship Id="rId8" Type="http://schemas.openxmlformats.org/officeDocument/2006/relationships/image" Target="../media/image115.png"/><Relationship Id="rId7" Type="http://schemas.openxmlformats.org/officeDocument/2006/relationships/image" Target="../media/image114.png"/><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 Id="rId33" Type="http://schemas.openxmlformats.org/officeDocument/2006/relationships/notesSlide" Target="../notesSlides/notesSlide25.xml"/><Relationship Id="rId32" Type="http://schemas.openxmlformats.org/officeDocument/2006/relationships/slideLayout" Target="../slideLayouts/slideLayout2.xml"/><Relationship Id="rId31" Type="http://schemas.openxmlformats.org/officeDocument/2006/relationships/image" Target="../media/image138.png"/><Relationship Id="rId30" Type="http://schemas.openxmlformats.org/officeDocument/2006/relationships/image" Target="../media/image137.png"/><Relationship Id="rId3" Type="http://schemas.openxmlformats.org/officeDocument/2006/relationships/image" Target="../media/image110.png"/><Relationship Id="rId29" Type="http://schemas.openxmlformats.org/officeDocument/2006/relationships/image" Target="../media/image136.png"/><Relationship Id="rId28" Type="http://schemas.openxmlformats.org/officeDocument/2006/relationships/image" Target="../media/image135.png"/><Relationship Id="rId27" Type="http://schemas.openxmlformats.org/officeDocument/2006/relationships/image" Target="../media/image134.png"/><Relationship Id="rId26" Type="http://schemas.openxmlformats.org/officeDocument/2006/relationships/image" Target="../media/image133.png"/><Relationship Id="rId25" Type="http://schemas.openxmlformats.org/officeDocument/2006/relationships/image" Target="../media/image132.png"/><Relationship Id="rId24" Type="http://schemas.openxmlformats.org/officeDocument/2006/relationships/image" Target="../media/image131.png"/><Relationship Id="rId23" Type="http://schemas.openxmlformats.org/officeDocument/2006/relationships/image" Target="../media/image130.png"/><Relationship Id="rId22" Type="http://schemas.openxmlformats.org/officeDocument/2006/relationships/image" Target="../media/image129.png"/><Relationship Id="rId21" Type="http://schemas.openxmlformats.org/officeDocument/2006/relationships/image" Target="../media/image128.png"/><Relationship Id="rId20" Type="http://schemas.openxmlformats.org/officeDocument/2006/relationships/image" Target="../media/image127.png"/><Relationship Id="rId2" Type="http://schemas.openxmlformats.org/officeDocument/2006/relationships/image" Target="../media/image109.png"/><Relationship Id="rId19" Type="http://schemas.openxmlformats.org/officeDocument/2006/relationships/image" Target="../media/image126.png"/><Relationship Id="rId18" Type="http://schemas.openxmlformats.org/officeDocument/2006/relationships/image" Target="../media/image125.png"/><Relationship Id="rId17" Type="http://schemas.openxmlformats.org/officeDocument/2006/relationships/image" Target="../media/image124.png"/><Relationship Id="rId16" Type="http://schemas.openxmlformats.org/officeDocument/2006/relationships/image" Target="../media/image123.png"/><Relationship Id="rId15" Type="http://schemas.openxmlformats.org/officeDocument/2006/relationships/image" Target="../media/image122.png"/><Relationship Id="rId14" Type="http://schemas.openxmlformats.org/officeDocument/2006/relationships/image" Target="../media/image121.png"/><Relationship Id="rId13" Type="http://schemas.openxmlformats.org/officeDocument/2006/relationships/image" Target="../media/image120.png"/><Relationship Id="rId12" Type="http://schemas.openxmlformats.org/officeDocument/2006/relationships/image" Target="../media/image119.png"/><Relationship Id="rId11" Type="http://schemas.openxmlformats.org/officeDocument/2006/relationships/image" Target="../media/image118.png"/><Relationship Id="rId10" Type="http://schemas.openxmlformats.org/officeDocument/2006/relationships/image" Target="../media/image117.png"/><Relationship Id="rId1" Type="http://schemas.openxmlformats.org/officeDocument/2006/relationships/image" Target="../media/image10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3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4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41.png"/></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03.png"/><Relationship Id="rId1" Type="http://schemas.openxmlformats.org/officeDocument/2006/relationships/image" Target="../media/image14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4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4.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45.png"/></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51.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4.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5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6.png"/><Relationship Id="rId5" Type="http://schemas.openxmlformats.org/officeDocument/2006/relationships/image" Target="../media/image149.png"/><Relationship Id="rId4" Type="http://schemas.openxmlformats.org/officeDocument/2006/relationships/image" Target="../media/image148.png"/><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image" Target="../media/image15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157.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159.png"/><Relationship Id="rId1" Type="http://schemas.openxmlformats.org/officeDocument/2006/relationships/image" Target="../media/image158.png"/></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2.xml"/><Relationship Id="rId4" Type="http://schemas.openxmlformats.org/officeDocument/2006/relationships/image" Target="../media/image163.png"/><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image" Target="../media/image16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6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1" Type="http://schemas.openxmlformats.org/officeDocument/2006/relationships/notesSlide" Target="../notesSlides/notesSlide7.xml"/><Relationship Id="rId30" Type="http://schemas.openxmlformats.org/officeDocument/2006/relationships/slideLayout" Target="../slideLayouts/slideLayout2.xml"/><Relationship Id="rId3" Type="http://schemas.openxmlformats.org/officeDocument/2006/relationships/image" Target="../media/image9.png"/><Relationship Id="rId29" Type="http://schemas.openxmlformats.org/officeDocument/2006/relationships/image" Target="../media/image35.png"/><Relationship Id="rId28" Type="http://schemas.openxmlformats.org/officeDocument/2006/relationships/image" Target="../media/image34.png"/><Relationship Id="rId27" Type="http://schemas.openxmlformats.org/officeDocument/2006/relationships/image" Target="../media/image33.png"/><Relationship Id="rId26" Type="http://schemas.openxmlformats.org/officeDocument/2006/relationships/image" Target="../media/image32.png"/><Relationship Id="rId25" Type="http://schemas.openxmlformats.org/officeDocument/2006/relationships/image" Target="../media/image31.png"/><Relationship Id="rId24" Type="http://schemas.openxmlformats.org/officeDocument/2006/relationships/image" Target="../media/image30.png"/><Relationship Id="rId23" Type="http://schemas.openxmlformats.org/officeDocument/2006/relationships/image" Target="../media/image29.png"/><Relationship Id="rId22" Type="http://schemas.openxmlformats.org/officeDocument/2006/relationships/image" Target="../media/image28.png"/><Relationship Id="rId21" Type="http://schemas.openxmlformats.org/officeDocument/2006/relationships/image" Target="../media/image27.png"/><Relationship Id="rId20" Type="http://schemas.openxmlformats.org/officeDocument/2006/relationships/image" Target="../media/image26.png"/><Relationship Id="rId2" Type="http://schemas.openxmlformats.org/officeDocument/2006/relationships/image" Target="../media/image8.png"/><Relationship Id="rId19" Type="http://schemas.openxmlformats.org/officeDocument/2006/relationships/image" Target="../media/image25.png"/><Relationship Id="rId18" Type="http://schemas.openxmlformats.org/officeDocument/2006/relationships/image" Target="../media/image24.png"/><Relationship Id="rId17" Type="http://schemas.openxmlformats.org/officeDocument/2006/relationships/image" Target="../media/image23.png"/><Relationship Id="rId16" Type="http://schemas.openxmlformats.org/officeDocument/2006/relationships/image" Target="../media/image22.png"/><Relationship Id="rId15" Type="http://schemas.openxmlformats.org/officeDocument/2006/relationships/image" Target="../media/image21.png"/><Relationship Id="rId14" Type="http://schemas.openxmlformats.org/officeDocument/2006/relationships/image" Target="../media/image20.png"/><Relationship Id="rId13" Type="http://schemas.openxmlformats.org/officeDocument/2006/relationships/image" Target="../media/image19.png"/><Relationship Id="rId12" Type="http://schemas.openxmlformats.org/officeDocument/2006/relationships/image" Target="../media/image18.png"/><Relationship Id="rId11" Type="http://schemas.openxmlformats.org/officeDocument/2006/relationships/image" Target="../media/image17.png"/><Relationship Id="rId10" Type="http://schemas.openxmlformats.org/officeDocument/2006/relationships/image" Target="../media/image16.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2" Type="http://schemas.openxmlformats.org/officeDocument/2006/relationships/notesSlide" Target="../notesSlides/notesSlide9.xml"/><Relationship Id="rId31" Type="http://schemas.openxmlformats.org/officeDocument/2006/relationships/slideLayout" Target="../slideLayouts/slideLayout2.xml"/><Relationship Id="rId30" Type="http://schemas.openxmlformats.org/officeDocument/2006/relationships/image" Target="../media/image35.png"/><Relationship Id="rId3" Type="http://schemas.openxmlformats.org/officeDocument/2006/relationships/image" Target="../media/image8.png"/><Relationship Id="rId29" Type="http://schemas.openxmlformats.org/officeDocument/2006/relationships/image" Target="../media/image34.png"/><Relationship Id="rId28" Type="http://schemas.openxmlformats.org/officeDocument/2006/relationships/image" Target="../media/image33.png"/><Relationship Id="rId27" Type="http://schemas.openxmlformats.org/officeDocument/2006/relationships/image" Target="../media/image32.png"/><Relationship Id="rId26" Type="http://schemas.openxmlformats.org/officeDocument/2006/relationships/image" Target="../media/image31.png"/><Relationship Id="rId25" Type="http://schemas.openxmlformats.org/officeDocument/2006/relationships/image" Target="../media/image30.png"/><Relationship Id="rId24" Type="http://schemas.openxmlformats.org/officeDocument/2006/relationships/image" Target="../media/image29.png"/><Relationship Id="rId23" Type="http://schemas.openxmlformats.org/officeDocument/2006/relationships/image" Target="../media/image28.png"/><Relationship Id="rId22" Type="http://schemas.openxmlformats.org/officeDocument/2006/relationships/image" Target="../media/image27.png"/><Relationship Id="rId21" Type="http://schemas.openxmlformats.org/officeDocument/2006/relationships/image" Target="../media/image26.png"/><Relationship Id="rId20" Type="http://schemas.openxmlformats.org/officeDocument/2006/relationships/image" Target="../media/image25.png"/><Relationship Id="rId2" Type="http://schemas.openxmlformats.org/officeDocument/2006/relationships/image" Target="../media/image7.png"/><Relationship Id="rId19" Type="http://schemas.openxmlformats.org/officeDocument/2006/relationships/image" Target="../media/image24.png"/><Relationship Id="rId18" Type="http://schemas.openxmlformats.org/officeDocument/2006/relationships/image" Target="../media/image23.png"/><Relationship Id="rId17" Type="http://schemas.openxmlformats.org/officeDocument/2006/relationships/image" Target="../media/image22.png"/><Relationship Id="rId16" Type="http://schemas.openxmlformats.org/officeDocument/2006/relationships/image" Target="../media/image21.png"/><Relationship Id="rId15" Type="http://schemas.openxmlformats.org/officeDocument/2006/relationships/image" Target="../media/image20.png"/><Relationship Id="rId14" Type="http://schemas.openxmlformats.org/officeDocument/2006/relationships/image" Target="../media/image19.png"/><Relationship Id="rId13" Type="http://schemas.openxmlformats.org/officeDocument/2006/relationships/image" Target="../media/image18.png"/><Relationship Id="rId12" Type="http://schemas.openxmlformats.org/officeDocument/2006/relationships/image" Target="../media/image17.png"/><Relationship Id="rId11" Type="http://schemas.openxmlformats.org/officeDocument/2006/relationships/image" Target="../media/image16.png"/><Relationship Id="rId10" Type="http://schemas.openxmlformats.org/officeDocument/2006/relationships/image" Target="../media/image15.png"/><Relationship Id="rId1"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823731" y="1693055"/>
            <a:ext cx="8169662" cy="1410962"/>
          </a:xfrm>
        </p:spPr>
        <p:txBody>
          <a:bodyPr>
            <a:noAutofit/>
          </a:bodyPr>
          <a:lstStyle/>
          <a:p>
            <a:pPr algn="ctr">
              <a:defRPr/>
            </a:pPr>
            <a:r>
              <a:rPr lang="en-US" altLang="zh-CN" sz="3200" dirty="0"/>
              <a:t>QHL: A Fast Algorithm for Exact Constrained Shortest Path Search on Road Networks</a:t>
            </a:r>
            <a:endParaRPr lang="en-US" altLang="zh-CN" sz="3200" dirty="0"/>
          </a:p>
        </p:txBody>
      </p:sp>
      <p:sp>
        <p:nvSpPr>
          <p:cNvPr id="3" name="Slide Number Placeholder 2"/>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2"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9186" y="155175"/>
            <a:ext cx="3260760" cy="837152"/>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158" y="215895"/>
            <a:ext cx="2970873" cy="715711"/>
          </a:xfrm>
          <a:prstGeom prst="rect">
            <a:avLst/>
          </a:prstGeom>
        </p:spPr>
      </p:pic>
      <p:sp>
        <p:nvSpPr>
          <p:cNvPr id="6" name="副标题 5"/>
          <p:cNvSpPr>
            <a:spLocks noGrp="1"/>
          </p:cNvSpPr>
          <p:nvPr>
            <p:ph type="subTitle" idx="1"/>
          </p:nvPr>
        </p:nvSpPr>
        <p:spPr>
          <a:xfrm>
            <a:off x="656216" y="3753984"/>
            <a:ext cx="8251115" cy="1752600"/>
          </a:xfrm>
        </p:spPr>
        <p:txBody>
          <a:bodyPr/>
          <a:lstStyle/>
          <a:p>
            <a:r>
              <a:rPr lang="en-US" altLang="zh-CN" sz="2400" b="1" dirty="0">
                <a:ea typeface="Verdana" panose="020B0604030504040204" pitchFamily="34" charset="0"/>
                <a:cs typeface="Arial" panose="020B0604020202020204" pitchFamily="34" charset="0"/>
              </a:rPr>
              <a:t>Libin Wang, </a:t>
            </a:r>
            <a:r>
              <a:rPr lang="en-US" altLang="zh-CN" sz="2400" dirty="0">
                <a:ea typeface="Verdana" panose="020B0604030504040204" pitchFamily="34" charset="0"/>
                <a:cs typeface="Arial" panose="020B0604020202020204" pitchFamily="34" charset="0"/>
              </a:rPr>
              <a:t>Department of CSE, HKUST</a:t>
            </a:r>
            <a:endParaRPr lang="en-US" altLang="zh-CN" sz="2400" dirty="0">
              <a:ea typeface="Verdana" panose="020B0604030504040204" pitchFamily="34" charset="0"/>
              <a:cs typeface="Arial" panose="020B0604020202020204" pitchFamily="34" charset="0"/>
            </a:endParaRPr>
          </a:p>
          <a:p>
            <a:r>
              <a:rPr lang="en-US" altLang="zh-CN" sz="2400" dirty="0">
                <a:ea typeface="Verdana" panose="020B0604030504040204" pitchFamily="34" charset="0"/>
                <a:cs typeface="Arial" panose="020B0604020202020204" pitchFamily="34" charset="0"/>
              </a:rPr>
              <a:t>Raymond Chi-Wing Wong, Department of CSE, HKUST</a:t>
            </a:r>
            <a:endParaRPr lang="en-US" altLang="zh-CN" sz="2400" dirty="0">
              <a:ea typeface="Verdana" panose="020B0604030504040204" pitchFamily="34" charset="0"/>
              <a:cs typeface="Arial" panose="020B0604020202020204" pitchFamily="34" charset="0"/>
            </a:endParaRPr>
          </a:p>
          <a:p>
            <a:endParaRPr lang="zh-CN" altLang="en-US" sz="2000"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949519" cy="1462087"/>
          </a:xfrm>
        </p:spPr>
        <p:txBody>
          <a:bodyPr/>
          <a:lstStyle/>
          <a:p>
            <a:r>
              <a:rPr lang="en-US" altLang="zh-CN" sz="4000" dirty="0"/>
              <a:t>Definition: CSP query example</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b="0" dirty="0"/>
                  <a:t>CSP query: </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endParaRPr lang="en-US" altLang="zh-CN" sz="2400" dirty="0"/>
              </a:p>
              <a:p>
                <a:r>
                  <a:rPr lang="en-US" altLang="zh-CN" sz="2400" dirty="0"/>
                  <a:t>Under the cost budget constraint, the CSP answer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9</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oMath>
                </a14:m>
                <a:r>
                  <a:rPr lang="en-US" altLang="zh-CN" sz="2400" dirty="0"/>
                  <a:t> with its minimum weight </a:t>
                </a:r>
                <a14:m>
                  <m:oMath xmlns:m="http://schemas.openxmlformats.org/officeDocument/2006/math">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17</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𝑐</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𝑝</m:t>
                            </m:r>
                          </m:e>
                          <m:sup>
                            <m:r>
                              <a:rPr lang="en-US" altLang="zh-CN" sz="2400" b="0" i="1" smtClean="0">
                                <a:latin typeface="Cambria Math" panose="02040503050406030204" pitchFamily="18" charset="0"/>
                              </a:rPr>
                              <m:t>∗</m:t>
                            </m:r>
                          </m:sup>
                        </m:sSup>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5" name="组合 4"/>
          <p:cNvGrpSpPr/>
          <p:nvPr/>
        </p:nvGrpSpPr>
        <p:grpSpPr>
          <a:xfrm>
            <a:off x="2145802" y="4362179"/>
            <a:ext cx="5089986" cy="2278316"/>
            <a:chOff x="302315" y="4243342"/>
            <a:chExt cx="5089986" cy="2278316"/>
          </a:xfrm>
        </p:grpSpPr>
        <p:grpSp>
          <p:nvGrpSpPr>
            <p:cNvPr id="6" name="组合 5"/>
            <p:cNvGrpSpPr/>
            <p:nvPr/>
          </p:nvGrpSpPr>
          <p:grpSpPr>
            <a:xfrm>
              <a:off x="523046" y="4270143"/>
              <a:ext cx="393450" cy="393893"/>
              <a:chOff x="2796833" y="1500895"/>
              <a:chExt cx="532800" cy="533400"/>
            </a:xfrm>
          </p:grpSpPr>
          <p:sp>
            <p:nvSpPr>
              <p:cNvPr id="77" name="椭圆 7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8" name="文本框 77"/>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78" name="文本框 77"/>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2"/>
                  </a:blipFill>
                </p:spPr>
                <p:txBody>
                  <a:bodyPr/>
                  <a:lstStyle/>
                  <a:p>
                    <a:r>
                      <a:rPr lang="zh-CN" altLang="en-US">
                        <a:noFill/>
                      </a:rPr>
                      <a:t> </a:t>
                    </a:r>
                  </a:p>
                </p:txBody>
              </p:sp>
            </mc:Fallback>
          </mc:AlternateContent>
        </p:grpSp>
        <p:grpSp>
          <p:nvGrpSpPr>
            <p:cNvPr id="7" name="组合 6"/>
            <p:cNvGrpSpPr/>
            <p:nvPr/>
          </p:nvGrpSpPr>
          <p:grpSpPr>
            <a:xfrm>
              <a:off x="520532" y="6127765"/>
              <a:ext cx="393450" cy="393893"/>
              <a:chOff x="2796833" y="1500895"/>
              <a:chExt cx="532800" cy="533400"/>
            </a:xfrm>
          </p:grpSpPr>
          <p:sp>
            <p:nvSpPr>
              <p:cNvPr id="75" name="椭圆 7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6" name="文本框 75"/>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76" name="文本框 75"/>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3"/>
                  </a:blipFill>
                </p:spPr>
                <p:txBody>
                  <a:bodyPr/>
                  <a:lstStyle/>
                  <a:p>
                    <a:r>
                      <a:rPr lang="zh-CN" altLang="en-US">
                        <a:noFill/>
                      </a:rPr>
                      <a:t> </a:t>
                    </a:r>
                  </a:p>
                </p:txBody>
              </p:sp>
            </mc:Fallback>
          </mc:AlternateContent>
        </p:grpSp>
        <p:grpSp>
          <p:nvGrpSpPr>
            <p:cNvPr id="8" name="组合 7"/>
            <p:cNvGrpSpPr/>
            <p:nvPr/>
          </p:nvGrpSpPr>
          <p:grpSpPr>
            <a:xfrm>
              <a:off x="519745" y="5180375"/>
              <a:ext cx="393450" cy="393893"/>
              <a:chOff x="2796833" y="1500895"/>
              <a:chExt cx="532800" cy="533400"/>
            </a:xfrm>
          </p:grpSpPr>
          <p:sp>
            <p:nvSpPr>
              <p:cNvPr id="73" name="椭圆 72"/>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4" name="文本框 7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74" name="文本框 7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4"/>
                  </a:blipFill>
                </p:spPr>
                <p:txBody>
                  <a:bodyPr/>
                  <a:lstStyle/>
                  <a:p>
                    <a:r>
                      <a:rPr lang="zh-CN" altLang="en-US">
                        <a:noFill/>
                      </a:rPr>
                      <a:t> </a:t>
                    </a:r>
                  </a:p>
                </p:txBody>
              </p:sp>
            </mc:Fallback>
          </mc:AlternateContent>
        </p:grpSp>
        <p:grpSp>
          <p:nvGrpSpPr>
            <p:cNvPr id="9" name="组合 8"/>
            <p:cNvGrpSpPr/>
            <p:nvPr/>
          </p:nvGrpSpPr>
          <p:grpSpPr>
            <a:xfrm>
              <a:off x="1615423" y="5174633"/>
              <a:ext cx="393450" cy="393893"/>
              <a:chOff x="2796833" y="1500895"/>
              <a:chExt cx="532800" cy="533400"/>
            </a:xfrm>
          </p:grpSpPr>
          <p:sp>
            <p:nvSpPr>
              <p:cNvPr id="71" name="椭圆 7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2" name="文本框 71"/>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72" name="文本框 71"/>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5"/>
                  </a:blipFill>
                </p:spPr>
                <p:txBody>
                  <a:bodyPr/>
                  <a:lstStyle/>
                  <a:p>
                    <a:r>
                      <a:rPr lang="zh-CN" altLang="en-US">
                        <a:noFill/>
                      </a:rPr>
                      <a:t> </a:t>
                    </a:r>
                  </a:p>
                </p:txBody>
              </p:sp>
            </mc:Fallback>
          </mc:AlternateContent>
        </p:grpSp>
        <p:grpSp>
          <p:nvGrpSpPr>
            <p:cNvPr id="10" name="组合 9"/>
            <p:cNvGrpSpPr/>
            <p:nvPr/>
          </p:nvGrpSpPr>
          <p:grpSpPr>
            <a:xfrm>
              <a:off x="1615423" y="6127764"/>
              <a:ext cx="393450" cy="393893"/>
              <a:chOff x="2796833" y="1500895"/>
              <a:chExt cx="532800" cy="533400"/>
            </a:xfrm>
          </p:grpSpPr>
          <p:sp>
            <p:nvSpPr>
              <p:cNvPr id="69" name="椭圆 6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0" name="文本框 69"/>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70" name="文本框 69"/>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6"/>
                  </a:blipFill>
                </p:spPr>
                <p:txBody>
                  <a:bodyPr/>
                  <a:lstStyle/>
                  <a:p>
                    <a:r>
                      <a:rPr lang="zh-CN" altLang="en-US">
                        <a:noFill/>
                      </a:rPr>
                      <a:t> </a:t>
                    </a:r>
                  </a:p>
                </p:txBody>
              </p:sp>
            </mc:Fallback>
          </mc:AlternateContent>
        </p:grpSp>
        <p:grpSp>
          <p:nvGrpSpPr>
            <p:cNvPr id="11" name="组合 10"/>
            <p:cNvGrpSpPr/>
            <p:nvPr/>
          </p:nvGrpSpPr>
          <p:grpSpPr>
            <a:xfrm>
              <a:off x="2610673" y="5174632"/>
              <a:ext cx="430180" cy="393893"/>
              <a:chOff x="2772222" y="1500895"/>
              <a:chExt cx="582542" cy="533400"/>
            </a:xfrm>
          </p:grpSpPr>
          <p:sp>
            <p:nvSpPr>
              <p:cNvPr id="67" name="椭圆 6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8" name="文本框 67"/>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68" name="文本框 67"/>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7"/>
                  </a:blipFill>
                </p:spPr>
                <p:txBody>
                  <a:bodyPr/>
                  <a:lstStyle/>
                  <a:p>
                    <a:r>
                      <a:rPr lang="zh-CN" altLang="en-US">
                        <a:noFill/>
                      </a:rPr>
                      <a:t> </a:t>
                    </a:r>
                  </a:p>
                </p:txBody>
              </p:sp>
            </mc:Fallback>
          </mc:AlternateContent>
        </p:grpSp>
        <p:grpSp>
          <p:nvGrpSpPr>
            <p:cNvPr id="12" name="组合 11"/>
            <p:cNvGrpSpPr/>
            <p:nvPr/>
          </p:nvGrpSpPr>
          <p:grpSpPr>
            <a:xfrm>
              <a:off x="2610671" y="6127763"/>
              <a:ext cx="430178" cy="393893"/>
              <a:chOff x="2772226" y="1500895"/>
              <a:chExt cx="582540" cy="533400"/>
            </a:xfrm>
          </p:grpSpPr>
          <p:sp>
            <p:nvSpPr>
              <p:cNvPr id="65" name="椭圆 6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6" name="文本框 65"/>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66" name="文本框 65"/>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8"/>
                  </a:blipFill>
                </p:spPr>
                <p:txBody>
                  <a:bodyPr/>
                  <a:lstStyle/>
                  <a:p>
                    <a:r>
                      <a:rPr lang="zh-CN" altLang="en-US">
                        <a:noFill/>
                      </a:rPr>
                      <a:t> </a:t>
                    </a:r>
                  </a:p>
                </p:txBody>
              </p:sp>
            </mc:Fallback>
          </mc:AlternateContent>
        </p:grpSp>
        <p:grpSp>
          <p:nvGrpSpPr>
            <p:cNvPr id="13" name="组合 12"/>
            <p:cNvGrpSpPr/>
            <p:nvPr/>
          </p:nvGrpSpPr>
          <p:grpSpPr>
            <a:xfrm>
              <a:off x="3724705" y="5604027"/>
              <a:ext cx="393450" cy="393893"/>
              <a:chOff x="2796833" y="1500895"/>
              <a:chExt cx="532800" cy="533400"/>
            </a:xfrm>
          </p:grpSpPr>
          <p:sp>
            <p:nvSpPr>
              <p:cNvPr id="63" name="椭圆 6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4" name="文本框 6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9"/>
                  </a:blipFill>
                </p:spPr>
                <p:txBody>
                  <a:bodyPr/>
                  <a:lstStyle/>
                  <a:p>
                    <a:r>
                      <a:rPr lang="zh-CN" altLang="en-US">
                        <a:noFill/>
                      </a:rPr>
                      <a:t> </a:t>
                    </a:r>
                  </a:p>
                </p:txBody>
              </p:sp>
            </mc:Fallback>
          </mc:AlternateContent>
        </p:grpSp>
        <p:grpSp>
          <p:nvGrpSpPr>
            <p:cNvPr id="14" name="组合 13"/>
            <p:cNvGrpSpPr/>
            <p:nvPr/>
          </p:nvGrpSpPr>
          <p:grpSpPr>
            <a:xfrm>
              <a:off x="2615752" y="4270141"/>
              <a:ext cx="430182" cy="393893"/>
              <a:chOff x="2779105" y="1500895"/>
              <a:chExt cx="582545" cy="533400"/>
            </a:xfrm>
          </p:grpSpPr>
          <p:sp>
            <p:nvSpPr>
              <p:cNvPr id="61" name="椭圆 6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2" name="文本框 61"/>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62" name="文本框 61"/>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10"/>
                  </a:blipFill>
                </p:spPr>
                <p:txBody>
                  <a:bodyPr/>
                  <a:lstStyle/>
                  <a:p>
                    <a:r>
                      <a:rPr lang="zh-CN" altLang="en-US">
                        <a:noFill/>
                      </a:rPr>
                      <a:t> </a:t>
                    </a:r>
                  </a:p>
                </p:txBody>
              </p:sp>
            </mc:Fallback>
          </mc:AlternateContent>
        </p:grpSp>
        <p:grpSp>
          <p:nvGrpSpPr>
            <p:cNvPr id="15" name="组合 14"/>
            <p:cNvGrpSpPr/>
            <p:nvPr/>
          </p:nvGrpSpPr>
          <p:grpSpPr>
            <a:xfrm>
              <a:off x="3710598" y="4780650"/>
              <a:ext cx="393450" cy="393893"/>
              <a:chOff x="2796833" y="1500895"/>
              <a:chExt cx="532800" cy="533400"/>
            </a:xfrm>
          </p:grpSpPr>
          <p:sp>
            <p:nvSpPr>
              <p:cNvPr id="59" name="椭圆 5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0" name="文本框 59"/>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60" name="文本框 59"/>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1"/>
                  </a:blipFill>
                </p:spPr>
                <p:txBody>
                  <a:bodyPr/>
                  <a:lstStyle/>
                  <a:p>
                    <a:r>
                      <a:rPr lang="zh-CN" altLang="en-US">
                        <a:noFill/>
                      </a:rPr>
                      <a:t> </a:t>
                    </a:r>
                  </a:p>
                </p:txBody>
              </p:sp>
            </mc:Fallback>
          </mc:AlternateContent>
        </p:grpSp>
        <p:grpSp>
          <p:nvGrpSpPr>
            <p:cNvPr id="16" name="组合 15"/>
            <p:cNvGrpSpPr/>
            <p:nvPr/>
          </p:nvGrpSpPr>
          <p:grpSpPr>
            <a:xfrm>
              <a:off x="4759198" y="4270140"/>
              <a:ext cx="430178" cy="393893"/>
              <a:chOff x="2765347" y="1500895"/>
              <a:chExt cx="582540" cy="533400"/>
            </a:xfrm>
          </p:grpSpPr>
          <p:sp>
            <p:nvSpPr>
              <p:cNvPr id="57" name="椭圆 5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8" name="文本框 57"/>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58" name="文本框 57"/>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12"/>
                  </a:blipFill>
                </p:spPr>
                <p:txBody>
                  <a:bodyPr/>
                  <a:lstStyle/>
                  <a:p>
                    <a:r>
                      <a:rPr lang="zh-CN" altLang="en-US">
                        <a:noFill/>
                      </a:rPr>
                      <a:t> </a:t>
                    </a:r>
                  </a:p>
                </p:txBody>
              </p:sp>
            </mc:Fallback>
          </mc:AlternateContent>
        </p:grpSp>
        <p:grpSp>
          <p:nvGrpSpPr>
            <p:cNvPr id="17" name="组合 16"/>
            <p:cNvGrpSpPr/>
            <p:nvPr/>
          </p:nvGrpSpPr>
          <p:grpSpPr>
            <a:xfrm>
              <a:off x="4782465" y="5165503"/>
              <a:ext cx="393450" cy="393893"/>
              <a:chOff x="2796833" y="1500895"/>
              <a:chExt cx="532800" cy="533400"/>
            </a:xfrm>
          </p:grpSpPr>
          <p:sp>
            <p:nvSpPr>
              <p:cNvPr id="55" name="椭圆 54"/>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6" name="文本框 55"/>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56" name="文本框 55"/>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13"/>
                  </a:blipFill>
                </p:spPr>
                <p:txBody>
                  <a:bodyPr/>
                  <a:lstStyle/>
                  <a:p>
                    <a:r>
                      <a:rPr lang="zh-CN" altLang="en-US">
                        <a:noFill/>
                      </a:rPr>
                      <a:t> </a:t>
                    </a:r>
                  </a:p>
                </p:txBody>
              </p:sp>
            </mc:Fallback>
          </mc:AlternateContent>
        </p:grpSp>
        <p:grpSp>
          <p:nvGrpSpPr>
            <p:cNvPr id="18" name="组合 17"/>
            <p:cNvGrpSpPr/>
            <p:nvPr/>
          </p:nvGrpSpPr>
          <p:grpSpPr>
            <a:xfrm>
              <a:off x="4782465" y="6120972"/>
              <a:ext cx="393450" cy="393893"/>
              <a:chOff x="2796833" y="1500895"/>
              <a:chExt cx="532800" cy="533400"/>
            </a:xfrm>
          </p:grpSpPr>
          <p:sp>
            <p:nvSpPr>
              <p:cNvPr id="53" name="椭圆 5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4" name="文本框 5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54" name="文本框 5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4"/>
                  </a:blipFill>
                </p:spPr>
                <p:txBody>
                  <a:bodyPr/>
                  <a:lstStyle/>
                  <a:p>
                    <a:r>
                      <a:rPr lang="zh-CN" altLang="en-US">
                        <a:noFill/>
                      </a:rPr>
                      <a:t> </a:t>
                    </a:r>
                  </a:p>
                </p:txBody>
              </p:sp>
            </mc:Fallback>
          </mc:AlternateContent>
        </p:grpSp>
        <p:cxnSp>
          <p:nvCxnSpPr>
            <p:cNvPr id="19" name="直接连接符 18"/>
            <p:cNvCxnSpPr>
              <a:stCxn id="77" idx="6"/>
              <a:endCxn id="61" idx="2"/>
            </p:cNvCxnSpPr>
            <p:nvPr/>
          </p:nvCxnSpPr>
          <p:spPr>
            <a:xfrm flipV="1">
              <a:off x="916496" y="4467088"/>
              <a:ext cx="1712346"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1" idx="6"/>
              <a:endCxn id="57" idx="2"/>
            </p:cNvCxnSpPr>
            <p:nvPr/>
          </p:nvCxnSpPr>
          <p:spPr>
            <a:xfrm flipV="1">
              <a:off x="3022289" y="4467087"/>
              <a:ext cx="176016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6"/>
            </p:cNvCxnSpPr>
            <p:nvPr/>
          </p:nvCxnSpPr>
          <p:spPr>
            <a:xfrm flipV="1">
              <a:off x="3022295" y="5074635"/>
              <a:ext cx="698923" cy="296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7" idx="3"/>
              <a:endCxn id="60" idx="3"/>
            </p:cNvCxnSpPr>
            <p:nvPr/>
          </p:nvCxnSpPr>
          <p:spPr>
            <a:xfrm flipH="1">
              <a:off x="4090687" y="4606349"/>
              <a:ext cx="749381" cy="3422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7" idx="4"/>
              <a:endCxn id="55" idx="0"/>
            </p:cNvCxnSpPr>
            <p:nvPr/>
          </p:nvCxnSpPr>
          <p:spPr>
            <a:xfrm>
              <a:off x="4979173" y="4664033"/>
              <a:ext cx="17" cy="501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7" idx="4"/>
              <a:endCxn id="73" idx="0"/>
            </p:cNvCxnSpPr>
            <p:nvPr/>
          </p:nvCxnSpPr>
          <p:spPr>
            <a:xfrm flipH="1">
              <a:off x="716470" y="4664036"/>
              <a:ext cx="3301" cy="5163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3" idx="4"/>
              <a:endCxn id="75" idx="0"/>
            </p:cNvCxnSpPr>
            <p:nvPr/>
          </p:nvCxnSpPr>
          <p:spPr>
            <a:xfrm>
              <a:off x="716470" y="5574268"/>
              <a:ext cx="787" cy="55349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3" idx="6"/>
              <a:endCxn id="71" idx="2"/>
            </p:cNvCxnSpPr>
            <p:nvPr/>
          </p:nvCxnSpPr>
          <p:spPr>
            <a:xfrm flipV="1">
              <a:off x="913195" y="5371580"/>
              <a:ext cx="702228" cy="5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5" idx="6"/>
              <a:endCxn id="69" idx="2"/>
            </p:cNvCxnSpPr>
            <p:nvPr/>
          </p:nvCxnSpPr>
          <p:spPr>
            <a:xfrm flipV="1">
              <a:off x="913982" y="6324711"/>
              <a:ext cx="701441" cy="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1" idx="4"/>
              <a:endCxn id="69" idx="0"/>
            </p:cNvCxnSpPr>
            <p:nvPr/>
          </p:nvCxnSpPr>
          <p:spPr>
            <a:xfrm>
              <a:off x="1812148" y="5568526"/>
              <a:ext cx="0" cy="559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9" idx="6"/>
              <a:endCxn id="65" idx="2"/>
            </p:cNvCxnSpPr>
            <p:nvPr/>
          </p:nvCxnSpPr>
          <p:spPr>
            <a:xfrm flipV="1">
              <a:off x="2008873" y="6324710"/>
              <a:ext cx="619969" cy="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1" idx="4"/>
              <a:endCxn id="67" idx="0"/>
            </p:cNvCxnSpPr>
            <p:nvPr/>
          </p:nvCxnSpPr>
          <p:spPr>
            <a:xfrm>
              <a:off x="2825566" y="4664034"/>
              <a:ext cx="5" cy="510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7" idx="4"/>
              <a:endCxn id="65" idx="0"/>
            </p:cNvCxnSpPr>
            <p:nvPr/>
          </p:nvCxnSpPr>
          <p:spPr>
            <a:xfrm flipH="1">
              <a:off x="2825566" y="5568525"/>
              <a:ext cx="5" cy="559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7" idx="5"/>
              <a:endCxn id="63" idx="2"/>
            </p:cNvCxnSpPr>
            <p:nvPr/>
          </p:nvCxnSpPr>
          <p:spPr>
            <a:xfrm>
              <a:off x="2964676" y="5510841"/>
              <a:ext cx="760029" cy="2901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5" idx="7"/>
              <a:endCxn id="63" idx="2"/>
            </p:cNvCxnSpPr>
            <p:nvPr/>
          </p:nvCxnSpPr>
          <p:spPr>
            <a:xfrm flipV="1">
              <a:off x="2964670" y="5800974"/>
              <a:ext cx="760035" cy="384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5" idx="6"/>
              <a:endCxn id="53" idx="2"/>
            </p:cNvCxnSpPr>
            <p:nvPr/>
          </p:nvCxnSpPr>
          <p:spPr>
            <a:xfrm flipV="1">
              <a:off x="3022289" y="6317919"/>
              <a:ext cx="1760176" cy="679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5" idx="4"/>
              <a:endCxn id="53" idx="0"/>
            </p:cNvCxnSpPr>
            <p:nvPr/>
          </p:nvCxnSpPr>
          <p:spPr>
            <a:xfrm>
              <a:off x="4979190" y="5559396"/>
              <a:ext cx="0" cy="561576"/>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文本框 35"/>
                <p:cNvSpPr txBox="1"/>
                <p:nvPr/>
              </p:nvSpPr>
              <p:spPr>
                <a:xfrm>
                  <a:off x="2412436" y="57125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36" name="文本框 35"/>
                <p:cNvSpPr txBox="1">
                  <a:spLocks noRot="1" noChangeAspect="1" noMove="1" noResize="1" noEditPoints="1" noAdjustHandles="1" noChangeArrowheads="1" noChangeShapeType="1" noTextEdit="1"/>
                </p:cNvSpPr>
                <p:nvPr/>
              </p:nvSpPr>
              <p:spPr>
                <a:xfrm>
                  <a:off x="2412436" y="5712578"/>
                  <a:ext cx="432811" cy="215444"/>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3254434" y="5441183"/>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37" name="文本框 36"/>
                <p:cNvSpPr txBox="1">
                  <a:spLocks noRot="1" noChangeAspect="1" noMove="1" noResize="1" noEditPoints="1" noAdjustHandles="1" noChangeArrowheads="1" noChangeShapeType="1" noTextEdit="1"/>
                </p:cNvSpPr>
                <p:nvPr/>
              </p:nvSpPr>
              <p:spPr>
                <a:xfrm>
                  <a:off x="3254434" y="5441183"/>
                  <a:ext cx="432811" cy="21544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3271720" y="596240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38" name="文本框 37"/>
                <p:cNvSpPr txBox="1">
                  <a:spLocks noRot="1" noChangeAspect="1" noMove="1" noResize="1" noEditPoints="1" noAdjustHandles="1" noChangeArrowheads="1" noChangeShapeType="1" noTextEdit="1"/>
                </p:cNvSpPr>
                <p:nvPr/>
              </p:nvSpPr>
              <p:spPr>
                <a:xfrm>
                  <a:off x="3271720" y="5962405"/>
                  <a:ext cx="432811" cy="21544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2083066" y="6096771"/>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39" name="文本框 38"/>
                <p:cNvSpPr txBox="1">
                  <a:spLocks noRot="1" noChangeAspect="1" noMove="1" noResize="1" noEditPoints="1" noAdjustHandles="1" noChangeArrowheads="1" noChangeShapeType="1" noTextEdit="1"/>
                </p:cNvSpPr>
                <p:nvPr/>
              </p:nvSpPr>
              <p:spPr>
                <a:xfrm>
                  <a:off x="2083066" y="6096771"/>
                  <a:ext cx="432811"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1061784" y="609839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40" name="文本框 39"/>
                <p:cNvSpPr txBox="1">
                  <a:spLocks noRot="1" noChangeAspect="1" noMove="1" noResize="1" noEditPoints="1" noAdjustHandles="1" noChangeArrowheads="1" noChangeShapeType="1" noTextEdit="1"/>
                </p:cNvSpPr>
                <p:nvPr/>
              </p:nvSpPr>
              <p:spPr>
                <a:xfrm>
                  <a:off x="1061784" y="6098398"/>
                  <a:ext cx="432811" cy="21544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302315" y="571810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1" name="文本框 40"/>
                <p:cNvSpPr txBox="1">
                  <a:spLocks noRot="1" noChangeAspect="1" noMove="1" noResize="1" noEditPoints="1" noAdjustHandles="1" noChangeArrowheads="1" noChangeShapeType="1" noTextEdit="1"/>
                </p:cNvSpPr>
                <p:nvPr/>
              </p:nvSpPr>
              <p:spPr>
                <a:xfrm>
                  <a:off x="302315" y="5718100"/>
                  <a:ext cx="432811" cy="21544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1036297" y="5142067"/>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42" name="文本框 41"/>
                <p:cNvSpPr txBox="1">
                  <a:spLocks noRot="1" noChangeAspect="1" noMove="1" noResize="1" noEditPoints="1" noAdjustHandles="1" noChangeArrowheads="1" noChangeShapeType="1" noTextEdit="1"/>
                </p:cNvSpPr>
                <p:nvPr/>
              </p:nvSpPr>
              <p:spPr>
                <a:xfrm>
                  <a:off x="1036297" y="5142067"/>
                  <a:ext cx="432811" cy="215444"/>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1411885" y="571384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43" name="文本框 42"/>
                <p:cNvSpPr txBox="1">
                  <a:spLocks noRot="1" noChangeAspect="1" noMove="1" noResize="1" noEditPoints="1" noAdjustHandles="1" noChangeArrowheads="1" noChangeShapeType="1" noTextEdit="1"/>
                </p:cNvSpPr>
                <p:nvPr/>
              </p:nvSpPr>
              <p:spPr>
                <a:xfrm>
                  <a:off x="1411885" y="5713848"/>
                  <a:ext cx="432811" cy="215444"/>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p:cNvSpPr txBox="1"/>
                <p:nvPr/>
              </p:nvSpPr>
              <p:spPr>
                <a:xfrm>
                  <a:off x="2422294" y="479278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44" name="文本框 43"/>
                <p:cNvSpPr txBox="1">
                  <a:spLocks noRot="1" noChangeAspect="1" noMove="1" noResize="1" noEditPoints="1" noAdjustHandles="1" noChangeArrowheads="1" noChangeShapeType="1" noTextEdit="1"/>
                </p:cNvSpPr>
                <p:nvPr/>
              </p:nvSpPr>
              <p:spPr>
                <a:xfrm>
                  <a:off x="2422294" y="4792785"/>
                  <a:ext cx="432811"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p:cNvSpPr txBox="1"/>
                <p:nvPr/>
              </p:nvSpPr>
              <p:spPr>
                <a:xfrm>
                  <a:off x="302315" y="47862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45" name="文本框 44"/>
                <p:cNvSpPr txBox="1">
                  <a:spLocks noRot="1" noChangeAspect="1" noMove="1" noResize="1" noEditPoints="1" noAdjustHandles="1" noChangeArrowheads="1" noChangeShapeType="1" noTextEdit="1"/>
                </p:cNvSpPr>
                <p:nvPr/>
              </p:nvSpPr>
              <p:spPr>
                <a:xfrm>
                  <a:off x="302315" y="4786209"/>
                  <a:ext cx="432811" cy="215444"/>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文本框 45"/>
                <p:cNvSpPr txBox="1"/>
                <p:nvPr/>
              </p:nvSpPr>
              <p:spPr>
                <a:xfrm>
                  <a:off x="1572403"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46" name="文本框 45"/>
                <p:cNvSpPr txBox="1">
                  <a:spLocks noRot="1" noChangeAspect="1" noMove="1" noResize="1" noEditPoints="1" noAdjustHandles="1" noChangeArrowheads="1" noChangeShapeType="1" noTextEdit="1"/>
                </p:cNvSpPr>
                <p:nvPr/>
              </p:nvSpPr>
              <p:spPr>
                <a:xfrm>
                  <a:off x="1572403" y="4243342"/>
                  <a:ext cx="432811" cy="215444"/>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文本框 46"/>
                <p:cNvSpPr txBox="1"/>
                <p:nvPr/>
              </p:nvSpPr>
              <p:spPr>
                <a:xfrm>
                  <a:off x="3739136"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47" name="文本框 46"/>
                <p:cNvSpPr txBox="1">
                  <a:spLocks noRot="1" noChangeAspect="1" noMove="1" noResize="1" noEditPoints="1" noAdjustHandles="1" noChangeArrowheads="1" noChangeShapeType="1" noTextEdit="1"/>
                </p:cNvSpPr>
                <p:nvPr/>
              </p:nvSpPr>
              <p:spPr>
                <a:xfrm>
                  <a:off x="3739136" y="4243342"/>
                  <a:ext cx="432811" cy="215444"/>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p:cNvSpPr txBox="1"/>
                <p:nvPr/>
              </p:nvSpPr>
              <p:spPr>
                <a:xfrm>
                  <a:off x="4114330" y="45678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8" name="文本框 47"/>
                <p:cNvSpPr txBox="1">
                  <a:spLocks noRot="1" noChangeAspect="1" noMove="1" noResize="1" noEditPoints="1" noAdjustHandles="1" noChangeArrowheads="1" noChangeShapeType="1" noTextEdit="1"/>
                </p:cNvSpPr>
                <p:nvPr/>
              </p:nvSpPr>
              <p:spPr>
                <a:xfrm>
                  <a:off x="4114330" y="4567878"/>
                  <a:ext cx="432811" cy="215444"/>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3139789" y="49343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9" name="文本框 48"/>
                <p:cNvSpPr txBox="1">
                  <a:spLocks noRot="1" noChangeAspect="1" noMove="1" noResize="1" noEditPoints="1" noAdjustHandles="1" noChangeArrowheads="1" noChangeShapeType="1" noTextEdit="1"/>
                </p:cNvSpPr>
                <p:nvPr/>
              </p:nvSpPr>
              <p:spPr>
                <a:xfrm>
                  <a:off x="3139789" y="4934309"/>
                  <a:ext cx="432811" cy="215444"/>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p:cNvSpPr txBox="1"/>
                <p:nvPr/>
              </p:nvSpPr>
              <p:spPr>
                <a:xfrm>
                  <a:off x="4950803" y="479536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50" name="文本框 49"/>
                <p:cNvSpPr txBox="1">
                  <a:spLocks noRot="1" noChangeAspect="1" noMove="1" noResize="1" noEditPoints="1" noAdjustHandles="1" noChangeArrowheads="1" noChangeShapeType="1" noTextEdit="1"/>
                </p:cNvSpPr>
                <p:nvPr/>
              </p:nvSpPr>
              <p:spPr>
                <a:xfrm>
                  <a:off x="4950803" y="4795360"/>
                  <a:ext cx="432811" cy="215444"/>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p:cNvSpPr txBox="1"/>
                <p:nvPr/>
              </p:nvSpPr>
              <p:spPr>
                <a:xfrm>
                  <a:off x="4959490" y="574042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51" name="文本框 50"/>
                <p:cNvSpPr txBox="1">
                  <a:spLocks noRot="1" noChangeAspect="1" noMove="1" noResize="1" noEditPoints="1" noAdjustHandles="1" noChangeArrowheads="1" noChangeShapeType="1" noTextEdit="1"/>
                </p:cNvSpPr>
                <p:nvPr/>
              </p:nvSpPr>
              <p:spPr>
                <a:xfrm>
                  <a:off x="4959490" y="5740422"/>
                  <a:ext cx="432811" cy="215444"/>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p:cNvSpPr txBox="1"/>
                <p:nvPr/>
              </p:nvSpPr>
              <p:spPr>
                <a:xfrm>
                  <a:off x="3749276" y="609357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52" name="文本框 51"/>
                <p:cNvSpPr txBox="1">
                  <a:spLocks noRot="1" noChangeAspect="1" noMove="1" noResize="1" noEditPoints="1" noAdjustHandles="1" noChangeArrowheads="1" noChangeShapeType="1" noTextEdit="1"/>
                </p:cNvSpPr>
                <p:nvPr/>
              </p:nvSpPr>
              <p:spPr>
                <a:xfrm>
                  <a:off x="3749276" y="6093570"/>
                  <a:ext cx="432811" cy="215444"/>
                </a:xfrm>
                <a:prstGeom prst="rect">
                  <a:avLst/>
                </a:prstGeom>
                <a:blipFill rotWithShape="1">
                  <a:blip r:embed="rId30"/>
                </a:blipFill>
              </p:spPr>
              <p:txBody>
                <a:bodyPr/>
                <a:lstStyle/>
                <a:p>
                  <a:r>
                    <a:rPr lang="zh-CN" altLang="en-US">
                      <a:noFill/>
                    </a:rPr>
                    <a:t> </a:t>
                  </a:r>
                </a:p>
              </p:txBody>
            </p:sp>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Motivation: related work</a:t>
            </a:r>
            <a:endParaRPr lang="zh-CN" altLang="en-US" sz="4000" dirty="0"/>
          </a:p>
        </p:txBody>
      </p:sp>
      <p:sp>
        <p:nvSpPr>
          <p:cNvPr id="3" name="内容占位符 2"/>
          <p:cNvSpPr>
            <a:spLocks noGrp="1"/>
          </p:cNvSpPr>
          <p:nvPr>
            <p:ph idx="1"/>
          </p:nvPr>
        </p:nvSpPr>
        <p:spPr>
          <a:xfrm>
            <a:off x="1162050" y="2004663"/>
            <a:ext cx="7785100" cy="4129087"/>
          </a:xfrm>
        </p:spPr>
        <p:txBody>
          <a:bodyPr/>
          <a:lstStyle/>
          <a:p>
            <a:r>
              <a:rPr lang="en-US" altLang="zh-CN" sz="2800" dirty="0"/>
              <a:t>Index-free solutions:</a:t>
            </a:r>
            <a:endParaRPr lang="en-US" altLang="zh-CN" sz="2800" dirty="0"/>
          </a:p>
          <a:p>
            <a:pPr lvl="1"/>
            <a:r>
              <a:rPr lang="en-US" altLang="zh-CN" sz="2400" dirty="0"/>
              <a:t>Build recursive formulae for dynamic programming by considering the answer to the subproblem from s to each intermediate vertex v: JMAA66, COR12</a:t>
            </a:r>
            <a:endParaRPr lang="en-US" altLang="zh-CN" sz="2400" dirty="0"/>
          </a:p>
          <a:p>
            <a:pPr lvl="1"/>
            <a:r>
              <a:rPr lang="en-US" altLang="zh-CN" sz="2400" dirty="0"/>
              <a:t>Remove the constraint by using the Lagrangian relaxation and solve the unconstrained CSP: Networks80, ESA00</a:t>
            </a:r>
            <a:endParaRPr lang="en-US" altLang="zh-CN" sz="2400" dirty="0"/>
          </a:p>
          <a:p>
            <a:pPr lvl="1"/>
            <a:r>
              <a:rPr lang="en-US" altLang="zh-CN" sz="2400" dirty="0"/>
              <a:t>DFS search with pruning rules: COR13</a:t>
            </a:r>
            <a:endParaRPr lang="en-US" altLang="zh-CN" sz="2400" dirty="0"/>
          </a:p>
          <a:p>
            <a:pPr lvl="1"/>
            <a:r>
              <a:rPr lang="en-US" altLang="zh-CN" sz="2400" dirty="0"/>
              <a:t>Iteratively find paths in the increasing order of weights (using the concept of K-shortest paths) until the cost budget constraint is satisfied: CIKM10, AMC15</a:t>
            </a:r>
            <a:endParaRPr lang="en-US" altLang="zh-CN" sz="2400"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Motivation: related work</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85100" cy="4129087"/>
              </a:xfrm>
            </p:spPr>
            <p:txBody>
              <a:bodyPr/>
              <a:lstStyle/>
              <a:p>
                <a:r>
                  <a:rPr lang="en-US" altLang="zh-CN" sz="2800" dirty="0"/>
                  <a:t>Index-based solutions:</a:t>
                </a:r>
                <a:endParaRPr lang="en-US" altLang="zh-CN" sz="2800" dirty="0"/>
              </a:p>
              <a:p>
                <a:pPr lvl="1"/>
                <a:r>
                  <a:rPr lang="en-US" altLang="zh-CN" sz="2400" dirty="0"/>
                  <a:t>Build indexes for some paths to link CSP answers in subnetworks: VLDB16</a:t>
                </a:r>
                <a:endParaRPr lang="en-US" altLang="zh-CN" sz="2400" dirty="0"/>
              </a:p>
              <a:p>
                <a:pPr lvl="1"/>
                <a:r>
                  <a:rPr lang="en-US" altLang="zh-CN" sz="2400" dirty="0"/>
                  <a:t>Build indexes for skyline paths since CSP answer is one of the skyline paths</a:t>
                </a:r>
                <a:endParaRPr lang="en-US" altLang="zh-CN" sz="2400" dirty="0"/>
              </a:p>
              <a:p>
                <a:pPr lvl="2"/>
                <a:r>
                  <a:rPr lang="en-US" altLang="zh-CN" dirty="0"/>
                  <a:t>Use contraction hierarchy to prune some vertices (from index) during path search: SEA09, ICAPS12</a:t>
                </a:r>
                <a:endParaRPr lang="en-US" altLang="zh-CN" dirty="0"/>
              </a:p>
              <a:p>
                <a:pPr lvl="2"/>
                <a:r>
                  <a:rPr lang="en-US" altLang="zh-CN" dirty="0"/>
                  <a:t>Use tree decomposition to concatenate skyline paths (from index) from </a:t>
                </a:r>
                <a14:m>
                  <m:oMath xmlns:m="http://schemas.openxmlformats.org/officeDocument/2006/math">
                    <m:r>
                      <a:rPr lang="en-US" altLang="zh-CN" b="0" i="1" smtClean="0">
                        <a:latin typeface="Cambria Math" panose="02040503050406030204" pitchFamily="18" charset="0"/>
                      </a:rPr>
                      <m:t>𝑠</m:t>
                    </m:r>
                  </m:oMath>
                </a14:m>
                <a:r>
                  <a:rPr lang="en-US" altLang="zh-CN" dirty="0"/>
                  <a:t> to a “</a:t>
                </a:r>
                <a:r>
                  <a:rPr lang="en-US" altLang="zh-CN" dirty="0" err="1"/>
                  <a:t>hoplink</a:t>
                </a:r>
                <a:r>
                  <a:rPr lang="en-US" altLang="zh-CN" dirty="0"/>
                  <a:t>” vertex </a:t>
                </a:r>
                <a14:m>
                  <m:oMath xmlns:m="http://schemas.openxmlformats.org/officeDocument/2006/math">
                    <m:r>
                      <a:rPr lang="en-US" altLang="zh-CN" b="0" i="1" smtClean="0">
                        <a:latin typeface="Cambria Math" panose="02040503050406030204" pitchFamily="18" charset="0"/>
                      </a:rPr>
                      <m:t>ℎ</m:t>
                    </m:r>
                  </m:oMath>
                </a14:m>
                <a:r>
                  <a:rPr lang="en-US" altLang="zh-CN" dirty="0"/>
                  <a:t> and those from </a:t>
                </a:r>
                <a14:m>
                  <m:oMath xmlns:m="http://schemas.openxmlformats.org/officeDocument/2006/math">
                    <m:r>
                      <a:rPr lang="en-US" altLang="zh-CN" b="0" i="1" smtClean="0">
                        <a:latin typeface="Cambria Math" panose="02040503050406030204" pitchFamily="18" charset="0"/>
                      </a:rPr>
                      <m:t>ℎ</m:t>
                    </m:r>
                  </m:oMath>
                </a14:m>
                <a:r>
                  <a:rPr lang="en-US" altLang="zh-CN" dirty="0"/>
                  <a:t> to </a:t>
                </a:r>
                <a14:m>
                  <m:oMath xmlns:m="http://schemas.openxmlformats.org/officeDocument/2006/math">
                    <m:r>
                      <a:rPr lang="en-US" altLang="zh-CN" b="0" i="1" smtClean="0">
                        <a:latin typeface="Cambria Math" panose="02040503050406030204" pitchFamily="18" charset="0"/>
                      </a:rPr>
                      <m:t>𝑡</m:t>
                    </m:r>
                  </m:oMath>
                </a14:m>
                <a:r>
                  <a:rPr lang="en-US" altLang="zh-CN" dirty="0"/>
                  <a:t>: ICDE21</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85100" cy="4129087"/>
              </a:xfrm>
              <a:blipFill rotWithShape="1">
                <a:blip r:embed="rId1"/>
                <a:stretch>
                  <a:fillRect t="-13" b="-101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
        <p:nvSpPr>
          <p:cNvPr id="6" name="AutoShape 5"/>
          <p:cNvSpPr>
            <a:spLocks noChangeArrowheads="1"/>
          </p:cNvSpPr>
          <p:nvPr/>
        </p:nvSpPr>
        <p:spPr bwMode="auto">
          <a:xfrm>
            <a:off x="837303" y="4942896"/>
            <a:ext cx="4012604" cy="1038113"/>
          </a:xfrm>
          <a:prstGeom prst="wedgeRoundRectCallout">
            <a:avLst>
              <a:gd name="adj1" fmla="val 96039"/>
              <a:gd name="adj2" fmla="val 6919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CN" sz="2000" dirty="0"/>
              <a:t>Proposed </a:t>
            </a:r>
            <a:r>
              <a:rPr lang="en-US" altLang="zh-CN" sz="2000" b="1" dirty="0"/>
              <a:t>CSP-2Hop</a:t>
            </a:r>
            <a:r>
              <a:rPr lang="en-US" altLang="zh-CN" sz="2000" dirty="0"/>
              <a:t> with its query time orders of magnitude faster than all the other solutions</a:t>
            </a:r>
            <a:endParaRPr kumimoji="0" lang="en-US" altLang="zh-TW" sz="2000" dirty="0"/>
          </a:p>
        </p:txBody>
      </p:sp>
      <p:sp>
        <p:nvSpPr>
          <p:cNvPr id="7" name="AutoShape 5"/>
          <p:cNvSpPr>
            <a:spLocks noChangeArrowheads="1"/>
          </p:cNvSpPr>
          <p:nvPr/>
        </p:nvSpPr>
        <p:spPr bwMode="auto">
          <a:xfrm>
            <a:off x="4794697" y="1097064"/>
            <a:ext cx="4152453" cy="2065684"/>
          </a:xfrm>
          <a:prstGeom prst="wedgeRoundRectCallout">
            <a:avLst>
              <a:gd name="adj1" fmla="val -51601"/>
              <a:gd name="adj2" fmla="val 79003"/>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CN" sz="2000" dirty="0"/>
              <a:t>But, </a:t>
            </a:r>
            <a:r>
              <a:rPr lang="en-US" altLang="zh-CN" sz="2000" b="1" dirty="0"/>
              <a:t>CSP-2Hop</a:t>
            </a:r>
            <a:r>
              <a:rPr lang="en-US" altLang="zh-CN" sz="2000" dirty="0"/>
              <a:t> essentially finds skyline paths, which overlooks CSP query information that can be used to prune computations. For example, not all skyline paths satisfy the cost budget constraint </a:t>
            </a:r>
            <a:endParaRPr kumimoji="0" lang="en-US" altLang="zh-TW"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Motivation: related work</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85100" cy="4129087"/>
              </a:xfrm>
            </p:spPr>
            <p:txBody>
              <a:bodyPr/>
              <a:lstStyle/>
              <a:p>
                <a:r>
                  <a:rPr lang="en-US" altLang="zh-CN" sz="2800" dirty="0"/>
                  <a:t>Index-based solutions:</a:t>
                </a:r>
                <a:endParaRPr lang="en-US" altLang="zh-CN" sz="2800" dirty="0"/>
              </a:p>
              <a:p>
                <a:pPr lvl="1"/>
                <a:r>
                  <a:rPr lang="en-US" altLang="zh-CN" sz="2400" dirty="0"/>
                  <a:t>Build indexes for some paths to link CSP answers in subnetworks: VLDB16</a:t>
                </a:r>
                <a:endParaRPr lang="en-US" altLang="zh-CN" sz="2400" dirty="0"/>
              </a:p>
              <a:p>
                <a:pPr lvl="1"/>
                <a:r>
                  <a:rPr lang="en-US" altLang="zh-CN" sz="2400" dirty="0"/>
                  <a:t>Build indexes for skyline paths since CSP answer is one of the skyline paths</a:t>
                </a:r>
                <a:endParaRPr lang="en-US" altLang="zh-CN" sz="2400" dirty="0"/>
              </a:p>
              <a:p>
                <a:pPr lvl="2"/>
                <a:r>
                  <a:rPr lang="en-US" altLang="zh-CN" dirty="0"/>
                  <a:t>Use contraction hierarchy to prune some vertices (from index) during path search: SEA09, ICAPS12</a:t>
                </a:r>
                <a:endParaRPr lang="en-US" altLang="zh-CN" dirty="0"/>
              </a:p>
              <a:p>
                <a:pPr lvl="2"/>
                <a:r>
                  <a:rPr lang="en-US" altLang="zh-CN" dirty="0"/>
                  <a:t>Use tree decomposition to concatenate skyline paths (from index) from </a:t>
                </a:r>
                <a14:m>
                  <m:oMath xmlns:m="http://schemas.openxmlformats.org/officeDocument/2006/math">
                    <m:r>
                      <a:rPr lang="en-US" altLang="zh-CN" b="0" i="1" smtClean="0">
                        <a:latin typeface="Cambria Math" panose="02040503050406030204" pitchFamily="18" charset="0"/>
                      </a:rPr>
                      <m:t>𝑠</m:t>
                    </m:r>
                  </m:oMath>
                </a14:m>
                <a:r>
                  <a:rPr lang="en-US" altLang="zh-CN" dirty="0"/>
                  <a:t> to a “</a:t>
                </a:r>
                <a:r>
                  <a:rPr lang="en-US" altLang="zh-CN" dirty="0" err="1"/>
                  <a:t>hoplink</a:t>
                </a:r>
                <a:r>
                  <a:rPr lang="en-US" altLang="zh-CN" dirty="0"/>
                  <a:t>” vertex </a:t>
                </a:r>
                <a14:m>
                  <m:oMath xmlns:m="http://schemas.openxmlformats.org/officeDocument/2006/math">
                    <m:r>
                      <a:rPr lang="en-US" altLang="zh-CN" b="0" i="1" smtClean="0">
                        <a:latin typeface="Cambria Math" panose="02040503050406030204" pitchFamily="18" charset="0"/>
                      </a:rPr>
                      <m:t>ℎ</m:t>
                    </m:r>
                  </m:oMath>
                </a14:m>
                <a:r>
                  <a:rPr lang="en-US" altLang="zh-CN" dirty="0"/>
                  <a:t> and those from </a:t>
                </a:r>
                <a14:m>
                  <m:oMath xmlns:m="http://schemas.openxmlformats.org/officeDocument/2006/math">
                    <m:r>
                      <a:rPr lang="en-US" altLang="zh-CN" b="0" i="1" smtClean="0">
                        <a:latin typeface="Cambria Math" panose="02040503050406030204" pitchFamily="18" charset="0"/>
                      </a:rPr>
                      <m:t>ℎ</m:t>
                    </m:r>
                  </m:oMath>
                </a14:m>
                <a:r>
                  <a:rPr lang="en-US" altLang="zh-CN" dirty="0"/>
                  <a:t> to </a:t>
                </a:r>
                <a14:m>
                  <m:oMath xmlns:m="http://schemas.openxmlformats.org/officeDocument/2006/math">
                    <m:r>
                      <a:rPr lang="en-US" altLang="zh-CN" b="0" i="1" smtClean="0">
                        <a:latin typeface="Cambria Math" panose="02040503050406030204" pitchFamily="18" charset="0"/>
                      </a:rPr>
                      <m:t>𝑡</m:t>
                    </m:r>
                  </m:oMath>
                </a14:m>
                <a:r>
                  <a:rPr lang="en-US" altLang="zh-CN" dirty="0"/>
                  <a:t>: ICDE21</a:t>
                </a:r>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85100" cy="4129087"/>
              </a:xfrm>
              <a:blipFill rotWithShape="1">
                <a:blip r:embed="rId1"/>
                <a:stretch>
                  <a:fillRect t="-13" b="-1012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Motivation: related work</a:t>
            </a:r>
            <a:endParaRPr lang="zh-CN" altLang="en-US" sz="4000" dirty="0"/>
          </a:p>
        </p:txBody>
      </p:sp>
      <p:sp>
        <p:nvSpPr>
          <p:cNvPr id="3" name="内容占位符 2"/>
          <p:cNvSpPr>
            <a:spLocks noGrp="1"/>
          </p:cNvSpPr>
          <p:nvPr>
            <p:ph idx="1"/>
          </p:nvPr>
        </p:nvSpPr>
        <p:spPr>
          <a:xfrm>
            <a:off x="1162050" y="2026179"/>
            <a:ext cx="7785100" cy="4129087"/>
          </a:xfrm>
        </p:spPr>
        <p:txBody>
          <a:bodyPr/>
          <a:lstStyle/>
          <a:p>
            <a:r>
              <a:rPr lang="en-US" altLang="zh-CN" sz="2800" dirty="0"/>
              <a:t>Index-based solutions</a:t>
            </a:r>
            <a:r>
              <a:rPr lang="zh-CN" altLang="en-US" sz="2800" dirty="0"/>
              <a:t>：</a:t>
            </a:r>
            <a:endParaRPr lang="en-US" altLang="zh-CN" sz="2800" dirty="0"/>
          </a:p>
          <a:p>
            <a:pPr lvl="1"/>
            <a:r>
              <a:rPr lang="en-US" altLang="zh-CN" sz="2400" dirty="0"/>
              <a:t>Build indexes for some paths to link CSP answers in subnetworks: VLDB16</a:t>
            </a:r>
            <a:endParaRPr lang="en-US" altLang="zh-CN" sz="2400" dirty="0"/>
          </a:p>
          <a:p>
            <a:pPr lvl="1"/>
            <a:r>
              <a:rPr lang="en-US" altLang="zh-CN" sz="2400" dirty="0"/>
              <a:t>Build indexes for skyline paths since CSP answer is one of the skyline paths</a:t>
            </a:r>
            <a:endParaRPr lang="en-US" altLang="zh-CN" sz="2400" dirty="0"/>
          </a:p>
          <a:p>
            <a:pPr lvl="2"/>
            <a:r>
              <a:rPr lang="en-US" altLang="zh-CN" dirty="0"/>
              <a:t>Use contraction hierarchy to prune some vertices (from index) during path search: SEA09, ICAPS12</a:t>
            </a:r>
            <a:endParaRPr lang="en-US" altLang="zh-CN" dirty="0"/>
          </a:p>
          <a:p>
            <a:pPr lvl="2"/>
            <a:r>
              <a:rPr lang="en-US" altLang="zh-CN" dirty="0"/>
              <a:t>Use tree decomposition to concatenate skyline paths (from index) from s to a “hoplink” vertex ℎ and those from ℎ to t: ICDE21</a:t>
            </a:r>
            <a:endParaRPr lang="en-US" altLang="zh-CN"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
        <p:nvSpPr>
          <p:cNvPr id="6" name="AutoShape 5"/>
          <p:cNvSpPr>
            <a:spLocks noChangeArrowheads="1"/>
          </p:cNvSpPr>
          <p:nvPr/>
        </p:nvSpPr>
        <p:spPr bwMode="auto">
          <a:xfrm>
            <a:off x="837303" y="4942896"/>
            <a:ext cx="4012604" cy="1038113"/>
          </a:xfrm>
          <a:prstGeom prst="wedgeRoundRectCallout">
            <a:avLst>
              <a:gd name="adj1" fmla="val 96039"/>
              <a:gd name="adj2" fmla="val 6919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CN" sz="2000" dirty="0"/>
              <a:t>Proposed </a:t>
            </a:r>
            <a:r>
              <a:rPr lang="en-US" altLang="zh-CN" sz="2000" b="1" dirty="0"/>
              <a:t>CSP-2Hop</a:t>
            </a:r>
            <a:r>
              <a:rPr lang="en-US" altLang="zh-CN" sz="2000" dirty="0"/>
              <a:t> with its query time orders of magnitude faster than all the other solutions</a:t>
            </a:r>
            <a:endParaRPr kumimoji="0" lang="en-US" altLang="zh-TW" sz="2000" dirty="0"/>
          </a:p>
        </p:txBody>
      </p:sp>
      <p:sp>
        <p:nvSpPr>
          <p:cNvPr id="7" name="AutoShape 5"/>
          <p:cNvSpPr>
            <a:spLocks noChangeArrowheads="1"/>
          </p:cNvSpPr>
          <p:nvPr/>
        </p:nvSpPr>
        <p:spPr bwMode="auto">
          <a:xfrm>
            <a:off x="4794697" y="1097064"/>
            <a:ext cx="4152453" cy="2065684"/>
          </a:xfrm>
          <a:prstGeom prst="wedgeRoundRectCallout">
            <a:avLst>
              <a:gd name="adj1" fmla="val -51601"/>
              <a:gd name="adj2" fmla="val 79003"/>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CN" sz="2000" dirty="0"/>
              <a:t>But, </a:t>
            </a:r>
            <a:r>
              <a:rPr lang="en-US" altLang="zh-CN" sz="2000" b="1" dirty="0"/>
              <a:t>CSP-2Hop</a:t>
            </a:r>
            <a:r>
              <a:rPr lang="en-US" altLang="zh-CN" sz="2000" dirty="0"/>
              <a:t> essentially finds skyline paths, which overlooks CSP query information that can be used to prune computations. For example, not all skyline paths satisfy the cost budget constraint </a:t>
            </a:r>
            <a:endParaRPr kumimoji="0" lang="en-US" altLang="zh-TW"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Contributions</a:t>
            </a:r>
            <a:endParaRPr lang="zh-CN" altLang="en-US" sz="4000" dirty="0"/>
          </a:p>
        </p:txBody>
      </p:sp>
      <p:sp>
        <p:nvSpPr>
          <p:cNvPr id="3" name="内容占位符 2"/>
          <p:cNvSpPr>
            <a:spLocks noGrp="1"/>
          </p:cNvSpPr>
          <p:nvPr>
            <p:ph idx="1"/>
          </p:nvPr>
        </p:nvSpPr>
        <p:spPr>
          <a:xfrm>
            <a:off x="1162050" y="2026179"/>
            <a:ext cx="7785100" cy="4129087"/>
          </a:xfrm>
        </p:spPr>
        <p:txBody>
          <a:bodyPr/>
          <a:lstStyle/>
          <a:p>
            <a:r>
              <a:rPr lang="en-US" altLang="zh-CN" sz="2800" dirty="0"/>
              <a:t>We propose an index-based exact solution, called Query-aware Hop Labeling (QHL), which is specific to CSP queries</a:t>
            </a:r>
            <a:endParaRPr lang="en-US" altLang="zh-CN" sz="2800" dirty="0"/>
          </a:p>
          <a:p>
            <a:r>
              <a:rPr lang="en-US" altLang="zh-CN" sz="2800" dirty="0"/>
              <a:t>We design several useful pruning strategies by fully utilizing CSP query information</a:t>
            </a:r>
            <a:endParaRPr lang="en-US" altLang="zh-CN" sz="2800" dirty="0"/>
          </a:p>
          <a:p>
            <a:r>
              <a:rPr lang="en-US" altLang="zh-CN" sz="2800" dirty="0"/>
              <a:t>QHL runs faster than the state-of-the-art CSP-2Hop by up to two orders of magnitude, and its time complexity has one fewer multiplier than CSP-2Hop’s complexity</a:t>
            </a:r>
            <a:endParaRPr lang="en-US" altLang="zh-CN" sz="2800"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Motivation</a:t>
            </a:r>
            <a:endParaRPr lang="en-US" dirty="0">
              <a:solidFill>
                <a:schemeClr val="bg1">
                  <a:lumMod val="65000"/>
                </a:schemeClr>
              </a:solidFill>
            </a:endParaRPr>
          </a:p>
          <a:p>
            <a:r>
              <a:rPr lang="en-US" dirty="0"/>
              <a:t>Preliminaries</a:t>
            </a:r>
            <a:endParaRPr lang="en-US" dirty="0"/>
          </a:p>
          <a:p>
            <a:r>
              <a:rPr lang="en-US" dirty="0">
                <a:solidFill>
                  <a:schemeClr val="bg1">
                    <a:lumMod val="65000"/>
                  </a:schemeClr>
                </a:solidFill>
              </a:rPr>
              <a:t>Methodology</a:t>
            </a:r>
            <a:endParaRPr lang="en-US" dirty="0">
              <a:solidFill>
                <a:schemeClr val="bg1">
                  <a:lumMod val="65000"/>
                </a:schemeClr>
              </a:solidFill>
            </a:endParaRPr>
          </a:p>
          <a:p>
            <a:r>
              <a:rPr lang="en-US" dirty="0">
                <a:solidFill>
                  <a:schemeClr val="bg1">
                    <a:lumMod val="65000"/>
                  </a:schemeClr>
                </a:solidFill>
              </a:rPr>
              <a:t>Experiments</a:t>
            </a:r>
            <a:endParaRPr lang="en-US" dirty="0">
              <a:solidFill>
                <a:schemeClr val="bg1">
                  <a:lumMod val="65000"/>
                </a:schemeClr>
              </a:solidFill>
            </a:endParaRPr>
          </a:p>
          <a:p>
            <a:r>
              <a:rPr lang="en-US" dirty="0">
                <a:solidFill>
                  <a:schemeClr val="bg1">
                    <a:lumMod val="65000"/>
                  </a:schemeClr>
                </a:solidFill>
              </a:rPr>
              <a:t>Conclusion</a:t>
            </a:r>
            <a:endParaRPr lang="en-US" dirty="0">
              <a:solidFill>
                <a:schemeClr val="bg1">
                  <a:lumMod val="65000"/>
                </a:schemeClr>
              </a:solidFill>
            </a:endParaRPr>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Preliminaries: skyline paths</a:t>
            </a:r>
            <a:endParaRPr lang="zh-CN" altLang="en-US"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dirty="0"/>
          </a:p>
        </p:txBody>
      </p:sp>
      <p:pic>
        <p:nvPicPr>
          <p:cNvPr id="5" name="334E55B0-647D-440b-865C-3EC943EB4CBC-1" descr="wpsoffice"/>
          <p:cNvPicPr>
            <a:picLocks noChangeAspect="1"/>
          </p:cNvPicPr>
          <p:nvPr/>
        </p:nvPicPr>
        <p:blipFill>
          <a:blip r:embed="rId1"/>
          <a:stretch>
            <a:fillRect/>
          </a:stretch>
        </p:blipFill>
        <p:spPr>
          <a:xfrm>
            <a:off x="4772660" y="5241925"/>
            <a:ext cx="494665" cy="303530"/>
          </a:xfrm>
          <a:prstGeom prst="rect">
            <a:avLst/>
          </a:prstGeom>
        </p:spPr>
      </p:pic>
      <p:pic>
        <p:nvPicPr>
          <p:cNvPr id="6" name="334E55B0-647D-440b-865C-3EC943EB4CBC-2" descr="wpsoffice"/>
          <p:cNvPicPr>
            <a:picLocks noChangeAspect="1"/>
          </p:cNvPicPr>
          <p:nvPr/>
        </p:nvPicPr>
        <p:blipFill>
          <a:blip r:embed="rId1"/>
          <a:stretch>
            <a:fillRect/>
          </a:stretch>
        </p:blipFill>
        <p:spPr>
          <a:xfrm>
            <a:off x="4848225" y="6320790"/>
            <a:ext cx="494665" cy="303530"/>
          </a:xfrm>
          <a:prstGeom prst="rect">
            <a:avLst/>
          </a:prstGeom>
        </p:spPr>
      </p:pic>
      <p:pic>
        <p:nvPicPr>
          <p:cNvPr id="8" name="334E55B0-647D-440b-865C-3EC943EB4CBC-3" descr="wpsoffice"/>
          <p:cNvPicPr>
            <a:picLocks noChangeAspect="1"/>
          </p:cNvPicPr>
          <p:nvPr/>
        </p:nvPicPr>
        <p:blipFill>
          <a:blip r:embed="rId2"/>
          <a:stretch>
            <a:fillRect/>
          </a:stretch>
        </p:blipFill>
        <p:spPr>
          <a:xfrm>
            <a:off x="2213610" y="3090545"/>
            <a:ext cx="4828540" cy="344805"/>
          </a:xfrm>
          <a:prstGeom prst="rect">
            <a:avLst/>
          </a:prstGeom>
        </p:spPr>
      </p:pic>
      <p:pic>
        <p:nvPicPr>
          <p:cNvPr id="9" name="334E55B0-647D-440b-865C-3EC943EB4CBC-4" descr="wpsoffice"/>
          <p:cNvPicPr>
            <a:picLocks noChangeAspect="1"/>
          </p:cNvPicPr>
          <p:nvPr/>
        </p:nvPicPr>
        <p:blipFill>
          <a:blip r:embed="rId3"/>
          <a:stretch>
            <a:fillRect/>
          </a:stretch>
        </p:blipFill>
        <p:spPr>
          <a:xfrm>
            <a:off x="2204720" y="3604895"/>
            <a:ext cx="4344670" cy="344805"/>
          </a:xfrm>
          <a:prstGeom prst="rect">
            <a:avLst/>
          </a:prstGeom>
        </p:spPr>
      </p:pic>
      <p:sp>
        <p:nvSpPr>
          <p:cNvPr id="11" name="文本框 10"/>
          <p:cNvSpPr txBox="1"/>
          <p:nvPr/>
        </p:nvSpPr>
        <p:spPr>
          <a:xfrm>
            <a:off x="1151255" y="1958975"/>
            <a:ext cx="8130540" cy="2338070"/>
          </a:xfrm>
          <a:prstGeom prst="rect">
            <a:avLst/>
          </a:prstGeom>
          <a:noFill/>
        </p:spPr>
        <p:txBody>
          <a:bodyPr wrap="square" rtlCol="0">
            <a:spAutoFit/>
          </a:bodyPr>
          <a:p>
            <a:pPr indent="0">
              <a:buClr>
                <a:srgbClr val="333399"/>
              </a:buClr>
              <a:buSzPct val="70000"/>
              <a:buFont typeface="Wingdings" panose="05000000000000000000" charset="0"/>
              <a:buChar char=""/>
            </a:pPr>
            <a:r>
              <a:rPr lang="en-US" altLang="zh-CN"/>
              <a:t>  </a:t>
            </a:r>
            <a:r>
              <a:rPr kumimoji="1" lang="en-US" altLang="zh-CN" sz="2800" kern="0" dirty="0">
                <a:ea typeface="PMingLiU" pitchFamily="18" charset="-120"/>
              </a:rPr>
              <a:t>For two path p and p′, p dominates p′ </a:t>
            </a:r>
            <a:br>
              <a:rPr kumimoji="1" lang="en-US" altLang="zh-CN" sz="2800" kern="0" dirty="0">
                <a:ea typeface="PMingLiU" pitchFamily="18" charset="-120"/>
              </a:rPr>
            </a:br>
            <a:r>
              <a:rPr kumimoji="1" lang="en-US" altLang="zh-CN" sz="2800" kern="0" dirty="0">
                <a:ea typeface="PMingLiU" pitchFamily="18" charset="-120"/>
              </a:rPr>
              <a:t>(intuitively, p has a smaller weight and cost)</a:t>
            </a:r>
            <a:endParaRPr kumimoji="1" lang="en-US" altLang="zh-CN" sz="2800" kern="0" dirty="0">
              <a:ea typeface="PMingLiU" pitchFamily="18" charset="-120"/>
            </a:endParaRPr>
          </a:p>
          <a:p>
            <a:pPr lvl="1" indent="0">
              <a:buClr>
                <a:srgbClr val="FF0000"/>
              </a:buClr>
              <a:buSzPct val="70000"/>
              <a:buFont typeface="Wingdings" panose="05000000000000000000" charset="0"/>
              <a:buNone/>
            </a:pPr>
            <a:r>
              <a:rPr lang="en-US" altLang="zh-CN"/>
              <a:t>  </a:t>
            </a:r>
            <a:endParaRPr lang="en-US" altLang="zh-CN"/>
          </a:p>
          <a:p>
            <a:pPr marL="742950" lvl="1" indent="-285750">
              <a:buClr>
                <a:srgbClr val="FF0000"/>
              </a:buClr>
              <a:buSzPct val="70000"/>
              <a:buFont typeface="Wingdings" panose="05000000000000000000" charset="0"/>
              <a:buChar char=""/>
            </a:pPr>
            <a:r>
              <a:rPr lang="en-US" altLang="zh-CN"/>
              <a:t> </a:t>
            </a:r>
            <a:endParaRPr lang="en-US" altLang="zh-CN"/>
          </a:p>
          <a:p>
            <a:pPr lvl="1" indent="0">
              <a:buClr>
                <a:srgbClr val="FF0000"/>
              </a:buClr>
              <a:buSzPct val="70000"/>
              <a:buFont typeface="Wingdings" panose="05000000000000000000" charset="0"/>
              <a:buNone/>
            </a:pPr>
            <a:endParaRPr lang="en-US" altLang="zh-CN"/>
          </a:p>
          <a:p>
            <a:pPr lvl="1" indent="0">
              <a:buClr>
                <a:srgbClr val="FF0000"/>
              </a:buClr>
              <a:buSzPct val="70000"/>
              <a:buFont typeface="Wingdings" panose="05000000000000000000" charset="0"/>
              <a:buChar char=""/>
            </a:pPr>
            <a:r>
              <a:rPr lang="en-US" altLang="zh-CN"/>
              <a:t>  </a:t>
            </a:r>
            <a:endParaRPr lang="en-US" altLang="zh-CN"/>
          </a:p>
          <a:p>
            <a:pPr lvl="1" indent="0">
              <a:buClr>
                <a:srgbClr val="FF0000"/>
              </a:buClr>
              <a:buSzPct val="70000"/>
              <a:buFont typeface="Wingdings" panose="05000000000000000000" charset="0"/>
              <a:buChar char=""/>
            </a:pPr>
            <a:endParaRPr lang="en-US" altLang="zh-CN"/>
          </a:p>
        </p:txBody>
      </p:sp>
      <p:sp>
        <p:nvSpPr>
          <p:cNvPr id="12" name="文本框 11"/>
          <p:cNvSpPr txBox="1"/>
          <p:nvPr/>
        </p:nvSpPr>
        <p:spPr>
          <a:xfrm>
            <a:off x="1151255" y="4119245"/>
            <a:ext cx="7792720" cy="953135"/>
          </a:xfrm>
          <a:prstGeom prst="rect">
            <a:avLst/>
          </a:prstGeom>
          <a:noFill/>
        </p:spPr>
        <p:txBody>
          <a:bodyPr wrap="square" rtlCol="0">
            <a:spAutoFit/>
          </a:bodyPr>
          <a:p>
            <a:pPr indent="0">
              <a:buClr>
                <a:srgbClr val="333399"/>
              </a:buClr>
              <a:buSzPct val="70000"/>
              <a:buFont typeface="Wingdings" panose="05000000000000000000" charset="0"/>
              <a:buChar char=""/>
            </a:pPr>
            <a:r>
              <a:rPr lang="en-US" altLang="zh-CN"/>
              <a:t>  </a:t>
            </a:r>
            <a:r>
              <a:rPr kumimoji="1" lang="en-US" altLang="zh-CN" sz="2800" kern="0" dirty="0">
                <a:ea typeface="PMingLiU" pitchFamily="18" charset="-120"/>
              </a:rPr>
              <a:t>The skyline path p is an s-t path that is not dominated by any other s-t paths</a:t>
            </a:r>
            <a:endParaRPr kumimoji="1" lang="en-US" altLang="zh-CN" sz="2800" kern="0" dirty="0">
              <a:ea typeface="PMingLiU" pitchFamily="18" charset="-120"/>
            </a:endParaRPr>
          </a:p>
        </p:txBody>
      </p:sp>
      <p:sp>
        <p:nvSpPr>
          <p:cNvPr id="14" name="文本框 13"/>
          <p:cNvSpPr txBox="1"/>
          <p:nvPr/>
        </p:nvSpPr>
        <p:spPr>
          <a:xfrm>
            <a:off x="1123950" y="6179185"/>
            <a:ext cx="3724275" cy="521970"/>
          </a:xfrm>
          <a:prstGeom prst="rect">
            <a:avLst/>
          </a:prstGeom>
          <a:noFill/>
        </p:spPr>
        <p:txBody>
          <a:bodyPr wrap="square" rtlCol="0">
            <a:spAutoFit/>
          </a:bodyPr>
          <a:p>
            <a:pPr indent="0">
              <a:buClr>
                <a:srgbClr val="333399"/>
              </a:buClr>
              <a:buSzPct val="70000"/>
              <a:buFont typeface="Wingdings" panose="05000000000000000000" charset="0"/>
              <a:buChar char=""/>
            </a:pPr>
            <a:r>
              <a:rPr lang="en-US"/>
              <a:t> </a:t>
            </a:r>
            <a:r>
              <a:rPr kumimoji="1" lang="en-US" altLang="zh-CN" sz="2800" kern="0" dirty="0">
                <a:ea typeface="PMingLiU" pitchFamily="18" charset="-120"/>
              </a:rPr>
              <a:t>The CSP answer p∗∈</a:t>
            </a:r>
            <a:endParaRPr kumimoji="1" lang="en-US" altLang="zh-CN" sz="2800" kern="0" dirty="0">
              <a:ea typeface="PMingLiU" pitchFamily="18" charset="-120"/>
            </a:endParaRPr>
          </a:p>
        </p:txBody>
      </p:sp>
      <p:sp>
        <p:nvSpPr>
          <p:cNvPr id="15" name="文本框 14"/>
          <p:cNvSpPr txBox="1"/>
          <p:nvPr/>
        </p:nvSpPr>
        <p:spPr>
          <a:xfrm>
            <a:off x="1123315" y="5072380"/>
            <a:ext cx="7792720" cy="953135"/>
          </a:xfrm>
          <a:prstGeom prst="rect">
            <a:avLst/>
          </a:prstGeom>
          <a:noFill/>
        </p:spPr>
        <p:txBody>
          <a:bodyPr wrap="square" rtlCol="0">
            <a:spAutoFit/>
          </a:bodyPr>
          <a:p>
            <a:pPr indent="0">
              <a:buClr>
                <a:srgbClr val="333399"/>
              </a:buClr>
              <a:buSzPct val="70000"/>
              <a:buFont typeface="Wingdings" panose="05000000000000000000" charset="0"/>
              <a:buChar char=""/>
            </a:pPr>
            <a:r>
              <a:rPr lang="en-US" altLang="zh-CN"/>
              <a:t>  </a:t>
            </a:r>
            <a:r>
              <a:rPr kumimoji="1" lang="en-US" altLang="zh-CN" sz="2800" kern="0" dirty="0">
                <a:ea typeface="PMingLiU" pitchFamily="18" charset="-120"/>
              </a:rPr>
              <a:t>The skyline path set       is defined to be the set of all skyline paths</a:t>
            </a:r>
            <a:endParaRPr kumimoji="1" lang="en-US" altLang="zh-CN" sz="2800" kern="0" dirty="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4" grpId="0"/>
      <p:bldP spid="14" grpId="1"/>
      <p:bldP spid="15" grpId="0"/>
      <p:bldP spid="1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tree decomposition</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48360" y="1828165"/>
                <a:ext cx="7679690" cy="2640330"/>
              </a:xfrm>
            </p:spPr>
            <p:txBody>
              <a:bodyPr/>
              <a:lstStyle/>
              <a:p>
                <a:r>
                  <a:rPr lang="en-US" altLang="zh-CN" sz="2400" dirty="0"/>
                  <a:t>A tree decomposition maps the network to a tree</a:t>
                </a:r>
                <a:endParaRPr lang="en-US" altLang="zh-CN" sz="2400" dirty="0"/>
              </a:p>
              <a:p>
                <a:pPr lvl="1"/>
                <a:r>
                  <a:rPr lang="en-US" altLang="zh-CN" sz="2000" dirty="0"/>
                  <a:t>For each vertex </a:t>
                </a:r>
                <a14:m>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𝑉</m:t>
                    </m:r>
                  </m:oMath>
                </a14:m>
                <a:r>
                  <a:rPr lang="en-US" altLang="zh-CN" sz="2000" dirty="0"/>
                  <a:t>, there is a tree node </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oMath>
                </a14:m>
                <a:r>
                  <a:rPr lang="en-US" altLang="zh-CN" sz="2000" dirty="0"/>
                  <a:t> </a:t>
                </a:r>
                <a:endParaRPr lang="en-US" altLang="zh-CN" sz="2000" dirty="0"/>
              </a:p>
              <a:p>
                <a:r>
                  <a:rPr lang="en-US" altLang="zh-CN" sz="2400" dirty="0"/>
                  <a:t>In each tree node, there is a vertex set (also denoted by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r>
                  <a:rPr lang="en-US" altLang="zh-CN" sz="2400" dirty="0"/>
                  <a:t>)</a:t>
                </a:r>
                <a:endParaRPr lang="en-US" altLang="zh-CN" sz="2400" dirty="0"/>
              </a:p>
              <a:p>
                <a:pPr lvl="1"/>
                <a14:m>
                  <m:oMath xmlns:m="http://schemas.openxmlformats.org/officeDocument/2006/math">
                    <m:r>
                      <a:rPr lang="en-US" altLang="zh-CN" sz="2000" b="0" i="1" smtClean="0">
                        <a:latin typeface="Cambria Math" panose="02040503050406030204" pitchFamily="18" charset="0"/>
                      </a:rPr>
                      <m:t>𝑋</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r>
                      <a:rPr lang="en-US" altLang="zh-CN" sz="2000" b="0" i="1" smtClean="0">
                        <a:latin typeface="Cambria Math" panose="02040503050406030204" pitchFamily="18" charset="0"/>
                      </a:rPr>
                      <m:t>}</m:t>
                    </m:r>
                  </m:oMath>
                </a14:m>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48360" y="1828165"/>
                <a:ext cx="7679690" cy="264033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98" name="组合 97"/>
          <p:cNvGrpSpPr/>
          <p:nvPr/>
        </p:nvGrpSpPr>
        <p:grpSpPr>
          <a:xfrm>
            <a:off x="3981506" y="3837514"/>
            <a:ext cx="5115021" cy="2855914"/>
            <a:chOff x="5198105" y="695318"/>
            <a:chExt cx="5834036" cy="3257368"/>
          </a:xfrm>
        </p:grpSpPr>
        <mc:AlternateContent xmlns:mc="http://schemas.openxmlformats.org/markup-compatibility/2006">
          <mc:Choice xmlns:a14="http://schemas.microsoft.com/office/drawing/2010/main" Requires="a14">
            <p:sp>
              <p:nvSpPr>
                <p:cNvPr id="99" name="矩形: 圆角 98"/>
                <p:cNvSpPr/>
                <p:nvPr/>
              </p:nvSpPr>
              <p:spPr>
                <a:xfrm>
                  <a:off x="5198105" y="3622158"/>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99" name="矩形: 圆角 98"/>
                <p:cNvSpPr>
                  <a:spLocks noRot="1" noChangeAspect="1" noMove="1" noResize="1" noEditPoints="1" noAdjustHandles="1" noChangeArrowheads="1" noChangeShapeType="1" noTextEdit="1"/>
                </p:cNvSpPr>
                <p:nvPr/>
              </p:nvSpPr>
              <p:spPr>
                <a:xfrm>
                  <a:off x="5198105" y="3622158"/>
                  <a:ext cx="1118681" cy="328917"/>
                </a:xfrm>
                <a:prstGeom prst="roundRect">
                  <a:avLst/>
                </a:prstGeom>
                <a:blipFill rotWithShape="1">
                  <a:blip r:embed="rId2"/>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 name="矩形: 圆角 99"/>
                <p:cNvSpPr/>
                <p:nvPr/>
              </p:nvSpPr>
              <p:spPr>
                <a:xfrm>
                  <a:off x="6526941" y="3623769"/>
                  <a:ext cx="1042260"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00" name="矩形: 圆角 99"/>
                <p:cNvSpPr>
                  <a:spLocks noRot="1" noChangeAspect="1" noMove="1" noResize="1" noEditPoints="1" noAdjustHandles="1" noChangeArrowheads="1" noChangeShapeType="1" noTextEdit="1"/>
                </p:cNvSpPr>
                <p:nvPr/>
              </p:nvSpPr>
              <p:spPr>
                <a:xfrm>
                  <a:off x="6526941" y="3623769"/>
                  <a:ext cx="1042260" cy="328917"/>
                </a:xfrm>
                <a:prstGeom prst="roundRect">
                  <a:avLst/>
                </a:prstGeom>
                <a:blipFill rotWithShape="1">
                  <a:blip r:embed="rId3"/>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矩形: 圆角 100"/>
                <p:cNvSpPr/>
                <p:nvPr/>
              </p:nvSpPr>
              <p:spPr>
                <a:xfrm>
                  <a:off x="7774495" y="3622158"/>
                  <a:ext cx="10322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𝟑</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01" name="矩形: 圆角 100"/>
                <p:cNvSpPr>
                  <a:spLocks noRot="1" noChangeAspect="1" noMove="1" noResize="1" noEditPoints="1" noAdjustHandles="1" noChangeArrowheads="1" noChangeShapeType="1" noTextEdit="1"/>
                </p:cNvSpPr>
                <p:nvPr/>
              </p:nvSpPr>
              <p:spPr>
                <a:xfrm>
                  <a:off x="7774495" y="3622158"/>
                  <a:ext cx="1032225" cy="328917"/>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矩形: 圆角 101"/>
                <p:cNvSpPr/>
                <p:nvPr/>
              </p:nvSpPr>
              <p:spPr>
                <a:xfrm>
                  <a:off x="6486301" y="3105392"/>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𝟖</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2" name="矩形: 圆角 101"/>
                <p:cNvSpPr>
                  <a:spLocks noRot="1" noChangeAspect="1" noMove="1" noResize="1" noEditPoints="1" noAdjustHandles="1" noChangeArrowheads="1" noChangeShapeType="1" noTextEdit="1"/>
                </p:cNvSpPr>
                <p:nvPr/>
              </p:nvSpPr>
              <p:spPr>
                <a:xfrm>
                  <a:off x="6486301" y="3105392"/>
                  <a:ext cx="1118681" cy="328917"/>
                </a:xfrm>
                <a:prstGeom prst="roundRect">
                  <a:avLst/>
                </a:prstGeom>
                <a:blipFill rotWithShape="1">
                  <a:blip r:embed="rId5"/>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矩形: 圆角 102"/>
                <p:cNvSpPr/>
                <p:nvPr/>
              </p:nvSpPr>
              <p:spPr>
                <a:xfrm>
                  <a:off x="6405021" y="2622040"/>
                  <a:ext cx="1284326" cy="30815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3" name="矩形: 圆角 102"/>
                <p:cNvSpPr>
                  <a:spLocks noRot="1" noChangeAspect="1" noMove="1" noResize="1" noEditPoints="1" noAdjustHandles="1" noChangeArrowheads="1" noChangeShapeType="1" noTextEdit="1"/>
                </p:cNvSpPr>
                <p:nvPr/>
              </p:nvSpPr>
              <p:spPr>
                <a:xfrm>
                  <a:off x="6405021" y="2622040"/>
                  <a:ext cx="1284326" cy="308156"/>
                </a:xfrm>
                <a:prstGeom prst="roundRect">
                  <a:avLst/>
                </a:prstGeom>
                <a:blipFill rotWithShape="1">
                  <a:blip r:embed="rId6"/>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矩形: 圆角 103"/>
                <p:cNvSpPr/>
                <p:nvPr/>
              </p:nvSpPr>
              <p:spPr>
                <a:xfrm>
                  <a:off x="7947226" y="3115718"/>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𝟒</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5</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4" name="矩形: 圆角 103"/>
                <p:cNvSpPr>
                  <a:spLocks noRot="1" noChangeAspect="1" noMove="1" noResize="1" noEditPoints="1" noAdjustHandles="1" noChangeArrowheads="1" noChangeShapeType="1" noTextEdit="1"/>
                </p:cNvSpPr>
                <p:nvPr/>
              </p:nvSpPr>
              <p:spPr>
                <a:xfrm>
                  <a:off x="7947226" y="3115718"/>
                  <a:ext cx="1118681" cy="328917"/>
                </a:xfrm>
                <a:prstGeom prst="roundRect">
                  <a:avLst/>
                </a:prstGeom>
                <a:blipFill rotWithShape="1">
                  <a:blip r:embed="rId7"/>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矩形: 圆角 104"/>
                <p:cNvSpPr/>
                <p:nvPr/>
              </p:nvSpPr>
              <p:spPr>
                <a:xfrm>
                  <a:off x="7864405" y="2613382"/>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𝟓</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5" name="矩形: 圆角 104"/>
                <p:cNvSpPr>
                  <a:spLocks noRot="1" noChangeAspect="1" noMove="1" noResize="1" noEditPoints="1" noAdjustHandles="1" noChangeArrowheads="1" noChangeShapeType="1" noTextEdit="1"/>
                </p:cNvSpPr>
                <p:nvPr/>
              </p:nvSpPr>
              <p:spPr>
                <a:xfrm>
                  <a:off x="7864405" y="2613382"/>
                  <a:ext cx="1284325" cy="328917"/>
                </a:xfrm>
                <a:prstGeom prst="roundRect">
                  <a:avLst/>
                </a:prstGeom>
                <a:blipFill rotWithShape="1">
                  <a:blip r:embed="rId8"/>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矩形: 圆角 105"/>
                <p:cNvSpPr/>
                <p:nvPr/>
              </p:nvSpPr>
              <p:spPr>
                <a:xfrm>
                  <a:off x="9426734" y="2606800"/>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𝟕</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oMath>
                    </m:oMathPara>
                  </a14:m>
                  <a:endParaRPr lang="zh-CN" altLang="en-US" sz="1400" dirty="0"/>
                </a:p>
              </p:txBody>
            </p:sp>
          </mc:Choice>
          <mc:Fallback>
            <p:sp>
              <p:nvSpPr>
                <p:cNvPr id="106" name="矩形: 圆角 105"/>
                <p:cNvSpPr>
                  <a:spLocks noRot="1" noChangeAspect="1" noMove="1" noResize="1" noEditPoints="1" noAdjustHandles="1" noChangeArrowheads="1" noChangeShapeType="1" noTextEdit="1"/>
                </p:cNvSpPr>
                <p:nvPr/>
              </p:nvSpPr>
              <p:spPr>
                <a:xfrm>
                  <a:off x="9426734" y="2606800"/>
                  <a:ext cx="1284325" cy="328917"/>
                </a:xfrm>
                <a:prstGeom prst="roundRect">
                  <a:avLst/>
                </a:prstGeom>
                <a:blipFill rotWithShape="1">
                  <a:blip r:embed="rId9"/>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矩形: 圆角 106"/>
                <p:cNvSpPr/>
                <p:nvPr/>
              </p:nvSpPr>
              <p:spPr>
                <a:xfrm>
                  <a:off x="9747816" y="2108898"/>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𝟔</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7" name="矩形: 圆角 106"/>
                <p:cNvSpPr>
                  <a:spLocks noRot="1" noChangeAspect="1" noMove="1" noResize="1" noEditPoints="1" noAdjustHandles="1" noChangeArrowheads="1" noChangeShapeType="1" noTextEdit="1"/>
                </p:cNvSpPr>
                <p:nvPr/>
              </p:nvSpPr>
              <p:spPr>
                <a:xfrm>
                  <a:off x="9747816" y="2108898"/>
                  <a:ext cx="1284325" cy="328917"/>
                </a:xfrm>
                <a:prstGeom prst="roundRect">
                  <a:avLst/>
                </a:prstGeom>
                <a:blipFill rotWithShape="1">
                  <a:blip r:embed="rId10"/>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矩形: 圆角 107"/>
                <p:cNvSpPr/>
                <p:nvPr/>
              </p:nvSpPr>
              <p:spPr>
                <a:xfrm>
                  <a:off x="7588522" y="2108898"/>
                  <a:ext cx="1845909"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𝟏𝟎</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8" name="矩形: 圆角 107"/>
                <p:cNvSpPr>
                  <a:spLocks noRot="1" noChangeAspect="1" noMove="1" noResize="1" noEditPoints="1" noAdjustHandles="1" noChangeArrowheads="1" noChangeShapeType="1" noTextEdit="1"/>
                </p:cNvSpPr>
                <p:nvPr/>
              </p:nvSpPr>
              <p:spPr>
                <a:xfrm>
                  <a:off x="7588522" y="2108898"/>
                  <a:ext cx="1845909" cy="328917"/>
                </a:xfrm>
                <a:prstGeom prst="roundRect">
                  <a:avLst/>
                </a:prstGeom>
                <a:blipFill rotWithShape="1">
                  <a:blip r:embed="rId11"/>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 name="矩形: 圆角 108"/>
                <p:cNvSpPr/>
                <p:nvPr/>
              </p:nvSpPr>
              <p:spPr>
                <a:xfrm>
                  <a:off x="8658192" y="1606562"/>
                  <a:ext cx="1352090"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9" name="矩形: 圆角 108"/>
                <p:cNvSpPr>
                  <a:spLocks noRot="1" noChangeAspect="1" noMove="1" noResize="1" noEditPoints="1" noAdjustHandles="1" noChangeArrowheads="1" noChangeShapeType="1" noTextEdit="1"/>
                </p:cNvSpPr>
                <p:nvPr/>
              </p:nvSpPr>
              <p:spPr>
                <a:xfrm>
                  <a:off x="8658192" y="1606562"/>
                  <a:ext cx="1352090" cy="328917"/>
                </a:xfrm>
                <a:prstGeom prst="roundRect">
                  <a:avLst/>
                </a:prstGeom>
                <a:blipFill rotWithShape="1">
                  <a:blip r:embed="rId12"/>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矩形: 圆角 109"/>
                <p:cNvSpPr/>
                <p:nvPr/>
              </p:nvSpPr>
              <p:spPr>
                <a:xfrm>
                  <a:off x="8875394" y="1162606"/>
                  <a:ext cx="917686" cy="3077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10" name="矩形: 圆角 109"/>
                <p:cNvSpPr>
                  <a:spLocks noRot="1" noChangeAspect="1" noMove="1" noResize="1" noEditPoints="1" noAdjustHandles="1" noChangeArrowheads="1" noChangeShapeType="1" noTextEdit="1"/>
                </p:cNvSpPr>
                <p:nvPr/>
              </p:nvSpPr>
              <p:spPr>
                <a:xfrm>
                  <a:off x="8875394" y="1162606"/>
                  <a:ext cx="917686" cy="307777"/>
                </a:xfrm>
                <a:prstGeom prst="roundRect">
                  <a:avLst/>
                </a:prstGeom>
                <a:blipFill rotWithShape="1">
                  <a:blip r:embed="rId13"/>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矩形: 圆角 110"/>
                <p:cNvSpPr/>
                <p:nvPr/>
              </p:nvSpPr>
              <p:spPr>
                <a:xfrm>
                  <a:off x="9137514" y="695318"/>
                  <a:ext cx="394598"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𝟏𝟑</m:t>
                            </m:r>
                          </m:sub>
                        </m:sSub>
                      </m:oMath>
                    </m:oMathPara>
                  </a14:m>
                  <a:endParaRPr lang="zh-CN" altLang="en-US" sz="1400" dirty="0"/>
                </a:p>
              </p:txBody>
            </p:sp>
          </mc:Choice>
          <mc:Fallback>
            <p:sp>
              <p:nvSpPr>
                <p:cNvPr id="111" name="矩形: 圆角 110"/>
                <p:cNvSpPr>
                  <a:spLocks noRot="1" noChangeAspect="1" noMove="1" noResize="1" noEditPoints="1" noAdjustHandles="1" noChangeArrowheads="1" noChangeShapeType="1" noTextEdit="1"/>
                </p:cNvSpPr>
                <p:nvPr/>
              </p:nvSpPr>
              <p:spPr>
                <a:xfrm>
                  <a:off x="9137514" y="695318"/>
                  <a:ext cx="394598" cy="328917"/>
                </a:xfrm>
                <a:prstGeom prst="roundRect">
                  <a:avLst/>
                </a:prstGeom>
                <a:blipFill rotWithShape="1">
                  <a:blip r:embed="rId1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12" name="直接连接符 111"/>
            <p:cNvCxnSpPr>
              <a:stCxn id="102" idx="2"/>
              <a:endCxn id="100" idx="0"/>
            </p:cNvCxnSpPr>
            <p:nvPr/>
          </p:nvCxnSpPr>
          <p:spPr>
            <a:xfrm>
              <a:off x="7045642" y="3434309"/>
              <a:ext cx="2429" cy="1894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1" idx="2"/>
              <a:endCxn id="110" idx="0"/>
            </p:cNvCxnSpPr>
            <p:nvPr/>
          </p:nvCxnSpPr>
          <p:spPr>
            <a:xfrm flipH="1">
              <a:off x="9334237" y="1024235"/>
              <a:ext cx="576" cy="1383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10" idx="2"/>
              <a:endCxn id="109" idx="0"/>
            </p:cNvCxnSpPr>
            <p:nvPr/>
          </p:nvCxnSpPr>
          <p:spPr>
            <a:xfrm>
              <a:off x="9334237" y="1470383"/>
              <a:ext cx="0" cy="13617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8" idx="0"/>
            </p:cNvCxnSpPr>
            <p:nvPr/>
          </p:nvCxnSpPr>
          <p:spPr>
            <a:xfrm flipH="1">
              <a:off x="8511477" y="1943390"/>
              <a:ext cx="454723" cy="1655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07" idx="0"/>
            </p:cNvCxnSpPr>
            <p:nvPr/>
          </p:nvCxnSpPr>
          <p:spPr>
            <a:xfrm>
              <a:off x="9850120" y="1935479"/>
              <a:ext cx="539859"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103" idx="0"/>
            </p:cNvCxnSpPr>
            <p:nvPr/>
          </p:nvCxnSpPr>
          <p:spPr>
            <a:xfrm flipH="1">
              <a:off x="7047184" y="2441020"/>
              <a:ext cx="640855" cy="18102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9216670" y="2434677"/>
              <a:ext cx="415510" cy="17526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endCxn id="105" idx="0"/>
            </p:cNvCxnSpPr>
            <p:nvPr/>
          </p:nvCxnSpPr>
          <p:spPr>
            <a:xfrm>
              <a:off x="8506568" y="2434677"/>
              <a:ext cx="0" cy="1787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5" idx="2"/>
              <a:endCxn id="104" idx="0"/>
            </p:cNvCxnSpPr>
            <p:nvPr/>
          </p:nvCxnSpPr>
          <p:spPr>
            <a:xfrm flipH="1">
              <a:off x="8506567" y="2942299"/>
              <a:ext cx="1"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3" idx="2"/>
              <a:endCxn id="102" idx="0"/>
            </p:cNvCxnSpPr>
            <p:nvPr/>
          </p:nvCxnSpPr>
          <p:spPr>
            <a:xfrm flipH="1">
              <a:off x="7045642" y="2930196"/>
              <a:ext cx="1542" cy="17519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9" idx="0"/>
            </p:cNvCxnSpPr>
            <p:nvPr/>
          </p:nvCxnSpPr>
          <p:spPr>
            <a:xfrm flipV="1">
              <a:off x="5757446" y="3434309"/>
              <a:ext cx="826234" cy="1878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101" idx="0"/>
            </p:cNvCxnSpPr>
            <p:nvPr/>
          </p:nvCxnSpPr>
          <p:spPr>
            <a:xfrm>
              <a:off x="7528560" y="3429000"/>
              <a:ext cx="762048" cy="193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7147" y="4156566"/>
            <a:ext cx="4361300" cy="2268670"/>
            <a:chOff x="262153" y="3715961"/>
            <a:chExt cx="4361300" cy="2268670"/>
          </a:xfrm>
        </p:grpSpPr>
        <p:grpSp>
          <p:nvGrpSpPr>
            <p:cNvPr id="125" name="组合 124"/>
            <p:cNvGrpSpPr/>
            <p:nvPr/>
          </p:nvGrpSpPr>
          <p:grpSpPr>
            <a:xfrm>
              <a:off x="481949" y="3742649"/>
              <a:ext cx="391784" cy="392225"/>
              <a:chOff x="2796833" y="1500895"/>
              <a:chExt cx="532800" cy="533400"/>
            </a:xfrm>
          </p:grpSpPr>
          <p:sp>
            <p:nvSpPr>
              <p:cNvPr id="196" name="椭圆 19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7" name="文本框 196"/>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197" name="文本框 196"/>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15"/>
                  </a:blipFill>
                </p:spPr>
                <p:txBody>
                  <a:bodyPr/>
                  <a:lstStyle/>
                  <a:p>
                    <a:r>
                      <a:rPr lang="zh-CN" altLang="en-US">
                        <a:noFill/>
                      </a:rPr>
                      <a:t> </a:t>
                    </a:r>
                  </a:p>
                </p:txBody>
              </p:sp>
            </mc:Fallback>
          </mc:AlternateContent>
        </p:grpSp>
        <p:grpSp>
          <p:nvGrpSpPr>
            <p:cNvPr id="126" name="组合 125"/>
            <p:cNvGrpSpPr/>
            <p:nvPr/>
          </p:nvGrpSpPr>
          <p:grpSpPr>
            <a:xfrm>
              <a:off x="479446" y="5592406"/>
              <a:ext cx="391784" cy="392225"/>
              <a:chOff x="2796833" y="1500895"/>
              <a:chExt cx="532800" cy="533400"/>
            </a:xfrm>
          </p:grpSpPr>
          <p:sp>
            <p:nvSpPr>
              <p:cNvPr id="194" name="椭圆 19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5" name="文本框 194"/>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195" name="文本框 194"/>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6"/>
                  </a:blipFill>
                </p:spPr>
                <p:txBody>
                  <a:bodyPr/>
                  <a:lstStyle/>
                  <a:p>
                    <a:r>
                      <a:rPr lang="zh-CN" altLang="en-US">
                        <a:noFill/>
                      </a:rPr>
                      <a:t> </a:t>
                    </a:r>
                  </a:p>
                </p:txBody>
              </p:sp>
            </mc:Fallback>
          </mc:AlternateContent>
        </p:grpSp>
        <p:grpSp>
          <p:nvGrpSpPr>
            <p:cNvPr id="127" name="组合 126"/>
            <p:cNvGrpSpPr/>
            <p:nvPr/>
          </p:nvGrpSpPr>
          <p:grpSpPr>
            <a:xfrm>
              <a:off x="478662" y="4649027"/>
              <a:ext cx="391784" cy="392225"/>
              <a:chOff x="2796833" y="1500895"/>
              <a:chExt cx="532800" cy="533400"/>
            </a:xfrm>
          </p:grpSpPr>
          <p:sp>
            <p:nvSpPr>
              <p:cNvPr id="192" name="椭圆 19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3" name="文本框 19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193" name="文本框 19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7"/>
                  </a:blipFill>
                </p:spPr>
                <p:txBody>
                  <a:bodyPr/>
                  <a:lstStyle/>
                  <a:p>
                    <a:r>
                      <a:rPr lang="zh-CN" altLang="en-US">
                        <a:noFill/>
                      </a:rPr>
                      <a:t> </a:t>
                    </a:r>
                  </a:p>
                </p:txBody>
              </p:sp>
            </mc:Fallback>
          </mc:AlternateContent>
        </p:grpSp>
        <p:grpSp>
          <p:nvGrpSpPr>
            <p:cNvPr id="128" name="组合 127"/>
            <p:cNvGrpSpPr/>
            <p:nvPr/>
          </p:nvGrpSpPr>
          <p:grpSpPr>
            <a:xfrm>
              <a:off x="1399014" y="4643309"/>
              <a:ext cx="391784" cy="392225"/>
              <a:chOff x="2796833" y="1500895"/>
              <a:chExt cx="532800" cy="533400"/>
            </a:xfrm>
          </p:grpSpPr>
          <p:sp>
            <p:nvSpPr>
              <p:cNvPr id="190" name="椭圆 18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1" name="文本框 19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191" name="文本框 19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8"/>
                  </a:blipFill>
                </p:spPr>
                <p:txBody>
                  <a:bodyPr/>
                  <a:lstStyle/>
                  <a:p>
                    <a:r>
                      <a:rPr lang="zh-CN" altLang="en-US">
                        <a:noFill/>
                      </a:rPr>
                      <a:t> </a:t>
                    </a:r>
                  </a:p>
                </p:txBody>
              </p:sp>
            </mc:Fallback>
          </mc:AlternateContent>
        </p:grpSp>
        <p:grpSp>
          <p:nvGrpSpPr>
            <p:cNvPr id="129" name="组合 128"/>
            <p:cNvGrpSpPr/>
            <p:nvPr/>
          </p:nvGrpSpPr>
          <p:grpSpPr>
            <a:xfrm>
              <a:off x="1399014" y="5592405"/>
              <a:ext cx="391784" cy="392225"/>
              <a:chOff x="2796833" y="1500895"/>
              <a:chExt cx="532800" cy="533400"/>
            </a:xfrm>
          </p:grpSpPr>
          <p:sp>
            <p:nvSpPr>
              <p:cNvPr id="188" name="椭圆 18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9" name="文本框 188"/>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189" name="文本框 188"/>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19"/>
                  </a:blipFill>
                </p:spPr>
                <p:txBody>
                  <a:bodyPr/>
                  <a:lstStyle/>
                  <a:p>
                    <a:r>
                      <a:rPr lang="zh-CN" altLang="en-US">
                        <a:noFill/>
                      </a:rPr>
                      <a:t> </a:t>
                    </a:r>
                  </a:p>
                </p:txBody>
              </p:sp>
            </mc:Fallback>
          </mc:AlternateContent>
        </p:grpSp>
        <p:grpSp>
          <p:nvGrpSpPr>
            <p:cNvPr id="130" name="组合 129"/>
            <p:cNvGrpSpPr/>
            <p:nvPr/>
          </p:nvGrpSpPr>
          <p:grpSpPr>
            <a:xfrm>
              <a:off x="2268130" y="4643308"/>
              <a:ext cx="428359" cy="392225"/>
              <a:chOff x="2772222" y="1500895"/>
              <a:chExt cx="582542" cy="533400"/>
            </a:xfrm>
          </p:grpSpPr>
          <p:sp>
            <p:nvSpPr>
              <p:cNvPr id="186" name="椭圆 18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7" name="文本框 186"/>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87" name="文本框 186"/>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20"/>
                  </a:blipFill>
                </p:spPr>
                <p:txBody>
                  <a:bodyPr/>
                  <a:lstStyle/>
                  <a:p>
                    <a:r>
                      <a:rPr lang="zh-CN" altLang="en-US">
                        <a:noFill/>
                      </a:rPr>
                      <a:t> </a:t>
                    </a:r>
                  </a:p>
                </p:txBody>
              </p:sp>
            </mc:Fallback>
          </mc:AlternateContent>
        </p:grpSp>
        <p:grpSp>
          <p:nvGrpSpPr>
            <p:cNvPr id="131" name="组合 130"/>
            <p:cNvGrpSpPr/>
            <p:nvPr/>
          </p:nvGrpSpPr>
          <p:grpSpPr>
            <a:xfrm>
              <a:off x="2268128" y="5592404"/>
              <a:ext cx="428357" cy="392225"/>
              <a:chOff x="2772226" y="1500895"/>
              <a:chExt cx="582540" cy="533400"/>
            </a:xfrm>
          </p:grpSpPr>
          <p:sp>
            <p:nvSpPr>
              <p:cNvPr id="184" name="椭圆 18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5" name="文本框 184"/>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85" name="文本框 184"/>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21"/>
                  </a:blipFill>
                </p:spPr>
                <p:txBody>
                  <a:bodyPr/>
                  <a:lstStyle/>
                  <a:p>
                    <a:r>
                      <a:rPr lang="zh-CN" altLang="en-US">
                        <a:noFill/>
                      </a:rPr>
                      <a:t> </a:t>
                    </a:r>
                  </a:p>
                </p:txBody>
              </p:sp>
            </mc:Fallback>
          </mc:AlternateContent>
        </p:grpSp>
        <p:grpSp>
          <p:nvGrpSpPr>
            <p:cNvPr id="132" name="组合 131"/>
            <p:cNvGrpSpPr/>
            <p:nvPr/>
          </p:nvGrpSpPr>
          <p:grpSpPr>
            <a:xfrm>
              <a:off x="3218949" y="5070885"/>
              <a:ext cx="391784" cy="392225"/>
              <a:chOff x="2796833" y="1500895"/>
              <a:chExt cx="532800" cy="533400"/>
            </a:xfrm>
          </p:grpSpPr>
          <p:sp>
            <p:nvSpPr>
              <p:cNvPr id="182" name="椭圆 18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3" name="文本框 18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183" name="文本框 18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2"/>
                  </a:blipFill>
                </p:spPr>
                <p:txBody>
                  <a:bodyPr/>
                  <a:lstStyle/>
                  <a:p>
                    <a:r>
                      <a:rPr lang="zh-CN" altLang="en-US">
                        <a:noFill/>
                      </a:rPr>
                      <a:t> </a:t>
                    </a:r>
                  </a:p>
                </p:txBody>
              </p:sp>
            </mc:Fallback>
          </mc:AlternateContent>
        </p:grpSp>
        <p:grpSp>
          <p:nvGrpSpPr>
            <p:cNvPr id="133" name="组合 132"/>
            <p:cNvGrpSpPr/>
            <p:nvPr/>
          </p:nvGrpSpPr>
          <p:grpSpPr>
            <a:xfrm>
              <a:off x="2273187" y="3742647"/>
              <a:ext cx="428361" cy="392225"/>
              <a:chOff x="2779105" y="1500895"/>
              <a:chExt cx="582545" cy="533400"/>
            </a:xfrm>
          </p:grpSpPr>
          <p:sp>
            <p:nvSpPr>
              <p:cNvPr id="180" name="椭圆 17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1" name="文本框 180"/>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181" name="文本框 180"/>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23"/>
                  </a:blipFill>
                </p:spPr>
                <p:txBody>
                  <a:bodyPr/>
                  <a:lstStyle/>
                  <a:p>
                    <a:r>
                      <a:rPr lang="zh-CN" altLang="en-US">
                        <a:noFill/>
                      </a:rPr>
                      <a:t> </a:t>
                    </a:r>
                  </a:p>
                </p:txBody>
              </p:sp>
            </mc:Fallback>
          </mc:AlternateContent>
        </p:grpSp>
        <p:grpSp>
          <p:nvGrpSpPr>
            <p:cNvPr id="134" name="组合 133"/>
            <p:cNvGrpSpPr/>
            <p:nvPr/>
          </p:nvGrpSpPr>
          <p:grpSpPr>
            <a:xfrm>
              <a:off x="3204902" y="4250994"/>
              <a:ext cx="391784" cy="392225"/>
              <a:chOff x="2796833" y="1500895"/>
              <a:chExt cx="532800" cy="533400"/>
            </a:xfrm>
          </p:grpSpPr>
          <p:sp>
            <p:nvSpPr>
              <p:cNvPr id="178" name="椭圆 17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9" name="文本框 178"/>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179" name="文本框 178"/>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4"/>
                  </a:blipFill>
                </p:spPr>
                <p:txBody>
                  <a:bodyPr/>
                  <a:lstStyle/>
                  <a:p>
                    <a:r>
                      <a:rPr lang="zh-CN" altLang="en-US">
                        <a:noFill/>
                      </a:rPr>
                      <a:t> </a:t>
                    </a:r>
                  </a:p>
                </p:txBody>
              </p:sp>
            </mc:Fallback>
          </mc:AlternateContent>
        </p:grpSp>
        <p:grpSp>
          <p:nvGrpSpPr>
            <p:cNvPr id="135" name="组合 134"/>
            <p:cNvGrpSpPr/>
            <p:nvPr/>
          </p:nvGrpSpPr>
          <p:grpSpPr>
            <a:xfrm>
              <a:off x="3993030" y="3742646"/>
              <a:ext cx="428357" cy="392225"/>
              <a:chOff x="2765347" y="1500895"/>
              <a:chExt cx="582540" cy="533400"/>
            </a:xfrm>
          </p:grpSpPr>
          <p:sp>
            <p:nvSpPr>
              <p:cNvPr id="176" name="椭圆 17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7" name="文本框 176"/>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177" name="文本框 176"/>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25"/>
                  </a:blipFill>
                </p:spPr>
                <p:txBody>
                  <a:bodyPr/>
                  <a:lstStyle/>
                  <a:p>
                    <a:r>
                      <a:rPr lang="zh-CN" altLang="en-US">
                        <a:noFill/>
                      </a:rPr>
                      <a:t> </a:t>
                    </a:r>
                  </a:p>
                </p:txBody>
              </p:sp>
            </mc:Fallback>
          </mc:AlternateContent>
        </p:grpSp>
        <p:grpSp>
          <p:nvGrpSpPr>
            <p:cNvPr id="136" name="组合 135"/>
            <p:cNvGrpSpPr/>
            <p:nvPr/>
          </p:nvGrpSpPr>
          <p:grpSpPr>
            <a:xfrm>
              <a:off x="4016199" y="4634218"/>
              <a:ext cx="391784" cy="392225"/>
              <a:chOff x="2796833" y="1500895"/>
              <a:chExt cx="532800" cy="533400"/>
            </a:xfrm>
          </p:grpSpPr>
          <p:sp>
            <p:nvSpPr>
              <p:cNvPr id="174" name="椭圆 17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5" name="文本框 174"/>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175" name="文本框 174"/>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26"/>
                  </a:blipFill>
                </p:spPr>
                <p:txBody>
                  <a:bodyPr/>
                  <a:lstStyle/>
                  <a:p>
                    <a:r>
                      <a:rPr lang="zh-CN" altLang="en-US">
                        <a:noFill/>
                      </a:rPr>
                      <a:t> </a:t>
                    </a:r>
                  </a:p>
                </p:txBody>
              </p:sp>
            </mc:Fallback>
          </mc:AlternateContent>
        </p:grpSp>
        <p:grpSp>
          <p:nvGrpSpPr>
            <p:cNvPr id="137" name="组合 136"/>
            <p:cNvGrpSpPr/>
            <p:nvPr/>
          </p:nvGrpSpPr>
          <p:grpSpPr>
            <a:xfrm>
              <a:off x="4016199" y="5585641"/>
              <a:ext cx="391784" cy="392225"/>
              <a:chOff x="2796833" y="1500895"/>
              <a:chExt cx="532800" cy="533400"/>
            </a:xfrm>
          </p:grpSpPr>
          <p:sp>
            <p:nvSpPr>
              <p:cNvPr id="172" name="椭圆 17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3" name="文本框 17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173" name="文本框 17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7"/>
                  </a:blipFill>
                </p:spPr>
                <p:txBody>
                  <a:bodyPr/>
                  <a:lstStyle/>
                  <a:p>
                    <a:r>
                      <a:rPr lang="zh-CN" altLang="en-US">
                        <a:noFill/>
                      </a:rPr>
                      <a:t> </a:t>
                    </a:r>
                  </a:p>
                </p:txBody>
              </p:sp>
            </mc:Fallback>
          </mc:AlternateContent>
        </p:grpSp>
        <p:cxnSp>
          <p:nvCxnSpPr>
            <p:cNvPr id="138" name="直接连接符 137"/>
            <p:cNvCxnSpPr>
              <a:stCxn id="196" idx="6"/>
              <a:endCxn id="180" idx="2"/>
            </p:cNvCxnSpPr>
            <p:nvPr/>
          </p:nvCxnSpPr>
          <p:spPr>
            <a:xfrm flipV="1">
              <a:off x="873733" y="3938760"/>
              <a:ext cx="1412490"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80" idx="6"/>
              <a:endCxn id="176" idx="2"/>
            </p:cNvCxnSpPr>
            <p:nvPr/>
          </p:nvCxnSpPr>
          <p:spPr>
            <a:xfrm flipV="1">
              <a:off x="2678005" y="3938759"/>
              <a:ext cx="133817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86" idx="6"/>
              <a:endCxn id="178" idx="3"/>
            </p:cNvCxnSpPr>
            <p:nvPr/>
          </p:nvCxnSpPr>
          <p:spPr>
            <a:xfrm flipV="1">
              <a:off x="2678009" y="4585779"/>
              <a:ext cx="584268" cy="253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3"/>
              <a:endCxn id="179" idx="3"/>
            </p:cNvCxnSpPr>
            <p:nvPr/>
          </p:nvCxnSpPr>
          <p:spPr>
            <a:xfrm flipH="1">
              <a:off x="3583382" y="4077431"/>
              <a:ext cx="490175" cy="340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76" idx="4"/>
              <a:endCxn id="174" idx="0"/>
            </p:cNvCxnSpPr>
            <p:nvPr/>
          </p:nvCxnSpPr>
          <p:spPr>
            <a:xfrm>
              <a:off x="4212074" y="4134871"/>
              <a:ext cx="17" cy="499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6" idx="4"/>
              <a:endCxn id="192" idx="0"/>
            </p:cNvCxnSpPr>
            <p:nvPr/>
          </p:nvCxnSpPr>
          <p:spPr>
            <a:xfrm flipH="1">
              <a:off x="674555" y="4134874"/>
              <a:ext cx="3287" cy="514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92" idx="4"/>
              <a:endCxn id="194" idx="0"/>
            </p:cNvCxnSpPr>
            <p:nvPr/>
          </p:nvCxnSpPr>
          <p:spPr>
            <a:xfrm>
              <a:off x="674555" y="5041252"/>
              <a:ext cx="784" cy="551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2" idx="6"/>
              <a:endCxn id="190" idx="2"/>
            </p:cNvCxnSpPr>
            <p:nvPr/>
          </p:nvCxnSpPr>
          <p:spPr>
            <a:xfrm flipV="1">
              <a:off x="870446" y="4839422"/>
              <a:ext cx="528568" cy="5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4" idx="6"/>
              <a:endCxn id="188" idx="2"/>
            </p:cNvCxnSpPr>
            <p:nvPr/>
          </p:nvCxnSpPr>
          <p:spPr>
            <a:xfrm flipV="1">
              <a:off x="871230" y="5788518"/>
              <a:ext cx="52778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90" idx="4"/>
              <a:endCxn id="188" idx="0"/>
            </p:cNvCxnSpPr>
            <p:nvPr/>
          </p:nvCxnSpPr>
          <p:spPr>
            <a:xfrm>
              <a:off x="1594906" y="5035534"/>
              <a:ext cx="0"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88" idx="6"/>
              <a:endCxn id="184" idx="2"/>
            </p:cNvCxnSpPr>
            <p:nvPr/>
          </p:nvCxnSpPr>
          <p:spPr>
            <a:xfrm flipV="1">
              <a:off x="1790798" y="5788517"/>
              <a:ext cx="49542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80" idx="4"/>
              <a:endCxn id="186" idx="0"/>
            </p:cNvCxnSpPr>
            <p:nvPr/>
          </p:nvCxnSpPr>
          <p:spPr>
            <a:xfrm>
              <a:off x="2482113" y="4134872"/>
              <a:ext cx="5" cy="508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86" idx="4"/>
              <a:endCxn id="184" idx="0"/>
            </p:cNvCxnSpPr>
            <p:nvPr/>
          </p:nvCxnSpPr>
          <p:spPr>
            <a:xfrm flipH="1">
              <a:off x="2482113" y="5035533"/>
              <a:ext cx="5"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86" idx="5"/>
              <a:endCxn id="182" idx="2"/>
            </p:cNvCxnSpPr>
            <p:nvPr/>
          </p:nvCxnSpPr>
          <p:spPr>
            <a:xfrm>
              <a:off x="2620634" y="4978093"/>
              <a:ext cx="598315" cy="2889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84" idx="7"/>
              <a:endCxn id="182" idx="2"/>
            </p:cNvCxnSpPr>
            <p:nvPr/>
          </p:nvCxnSpPr>
          <p:spPr>
            <a:xfrm flipV="1">
              <a:off x="2620629" y="5266998"/>
              <a:ext cx="598320" cy="3828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84" idx="6"/>
              <a:endCxn id="172" idx="2"/>
            </p:cNvCxnSpPr>
            <p:nvPr/>
          </p:nvCxnSpPr>
          <p:spPr>
            <a:xfrm flipV="1">
              <a:off x="2678004" y="5781754"/>
              <a:ext cx="1338195" cy="6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74" idx="4"/>
              <a:endCxn id="172" idx="0"/>
            </p:cNvCxnSpPr>
            <p:nvPr/>
          </p:nvCxnSpPr>
          <p:spPr>
            <a:xfrm>
              <a:off x="4212091" y="5026443"/>
              <a:ext cx="0" cy="55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5" name="文本框 154"/>
                <p:cNvSpPr txBox="1"/>
                <p:nvPr/>
              </p:nvSpPr>
              <p:spPr>
                <a:xfrm>
                  <a:off x="2070732" y="51789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55" name="文本框 154"/>
                <p:cNvSpPr txBox="1">
                  <a:spLocks noRot="1" noChangeAspect="1" noMove="1" noResize="1" noEditPoints="1" noAdjustHandles="1" noChangeArrowheads="1" noChangeShapeType="1" noTextEdit="1"/>
                </p:cNvSpPr>
                <p:nvPr/>
              </p:nvSpPr>
              <p:spPr>
                <a:xfrm>
                  <a:off x="2070732" y="5178977"/>
                  <a:ext cx="430979" cy="214532"/>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6" name="文本框 155"/>
                <p:cNvSpPr txBox="1"/>
                <p:nvPr/>
              </p:nvSpPr>
              <p:spPr>
                <a:xfrm>
                  <a:off x="2763748" y="48775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6" name="文本框 155"/>
                <p:cNvSpPr txBox="1">
                  <a:spLocks noRot="1" noChangeAspect="1" noMove="1" noResize="1" noEditPoints="1" noAdjustHandles="1" noChangeArrowheads="1" noChangeShapeType="1" noTextEdit="1"/>
                </p:cNvSpPr>
                <p:nvPr/>
              </p:nvSpPr>
              <p:spPr>
                <a:xfrm>
                  <a:off x="2763748" y="4877577"/>
                  <a:ext cx="430979" cy="214532"/>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文本框 156"/>
                <p:cNvSpPr txBox="1"/>
                <p:nvPr/>
              </p:nvSpPr>
              <p:spPr>
                <a:xfrm>
                  <a:off x="2809980" y="543097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57" name="文本框 156"/>
                <p:cNvSpPr txBox="1">
                  <a:spLocks noRot="1" noChangeAspect="1" noMove="1" noResize="1" noEditPoints="1" noAdjustHandles="1" noChangeArrowheads="1" noChangeShapeType="1" noTextEdit="1"/>
                </p:cNvSpPr>
                <p:nvPr/>
              </p:nvSpPr>
              <p:spPr>
                <a:xfrm>
                  <a:off x="2809980" y="5430973"/>
                  <a:ext cx="430979" cy="214532"/>
                </a:xfrm>
                <a:prstGeom prst="rect">
                  <a:avLst/>
                </a:prstGeom>
                <a:blipFill rotWithShape="1">
                  <a:blip r:embed="rId3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文本框 157"/>
                <p:cNvSpPr txBox="1"/>
                <p:nvPr/>
              </p:nvSpPr>
              <p:spPr>
                <a:xfrm>
                  <a:off x="1864677" y="556154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8" name="文本框 157"/>
                <p:cNvSpPr txBox="1">
                  <a:spLocks noRot="1" noChangeAspect="1" noMove="1" noResize="1" noEditPoints="1" noAdjustHandles="1" noChangeArrowheads="1" noChangeShapeType="1" noTextEdit="1"/>
                </p:cNvSpPr>
                <p:nvPr/>
              </p:nvSpPr>
              <p:spPr>
                <a:xfrm>
                  <a:off x="1864677" y="5561543"/>
                  <a:ext cx="430979" cy="214532"/>
                </a:xfrm>
                <a:prstGeom prst="rect">
                  <a:avLst/>
                </a:prstGeom>
                <a:blipFill rotWithShape="1">
                  <a:blip r:embed="rId3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文本框 158"/>
                <p:cNvSpPr txBox="1"/>
                <p:nvPr/>
              </p:nvSpPr>
              <p:spPr>
                <a:xfrm>
                  <a:off x="945255" y="556316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59" name="文本框 158"/>
                <p:cNvSpPr txBox="1">
                  <a:spLocks noRot="1" noChangeAspect="1" noMove="1" noResize="1" noEditPoints="1" noAdjustHandles="1" noChangeArrowheads="1" noChangeShapeType="1" noTextEdit="1"/>
                </p:cNvSpPr>
                <p:nvPr/>
              </p:nvSpPr>
              <p:spPr>
                <a:xfrm>
                  <a:off x="945255" y="5563163"/>
                  <a:ext cx="430979" cy="214532"/>
                </a:xfrm>
                <a:prstGeom prst="rect">
                  <a:avLst/>
                </a:prstGeom>
                <a:blipFill rotWithShape="1">
                  <a:blip r:embed="rId3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0" name="文本框 159"/>
                <p:cNvSpPr txBox="1"/>
                <p:nvPr/>
              </p:nvSpPr>
              <p:spPr>
                <a:xfrm>
                  <a:off x="262153" y="518447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0" name="文本框 159"/>
                <p:cNvSpPr txBox="1">
                  <a:spLocks noRot="1" noChangeAspect="1" noMove="1" noResize="1" noEditPoints="1" noAdjustHandles="1" noChangeArrowheads="1" noChangeShapeType="1" noTextEdit="1"/>
                </p:cNvSpPr>
                <p:nvPr/>
              </p:nvSpPr>
              <p:spPr>
                <a:xfrm>
                  <a:off x="262153" y="5184475"/>
                  <a:ext cx="430979" cy="214532"/>
                </a:xfrm>
                <a:prstGeom prst="rect">
                  <a:avLst/>
                </a:prstGeom>
                <a:blipFill rotWithShape="1">
                  <a:blip r:embed="rId3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1" name="文本框 160"/>
                <p:cNvSpPr txBox="1"/>
                <p:nvPr/>
              </p:nvSpPr>
              <p:spPr>
                <a:xfrm>
                  <a:off x="938163" y="461088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61" name="文本框 160"/>
                <p:cNvSpPr txBox="1">
                  <a:spLocks noRot="1" noChangeAspect="1" noMove="1" noResize="1" noEditPoints="1" noAdjustHandles="1" noChangeArrowheads="1" noChangeShapeType="1" noTextEdit="1"/>
                </p:cNvSpPr>
                <p:nvPr/>
              </p:nvSpPr>
              <p:spPr>
                <a:xfrm>
                  <a:off x="938163" y="4610881"/>
                  <a:ext cx="430979" cy="214532"/>
                </a:xfrm>
                <a:prstGeom prst="rect">
                  <a:avLst/>
                </a:prstGeom>
                <a:blipFill rotWithShape="1">
                  <a:blip r:embed="rId3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文本框 161"/>
                <p:cNvSpPr txBox="1"/>
                <p:nvPr/>
              </p:nvSpPr>
              <p:spPr>
                <a:xfrm>
                  <a:off x="1196337" y="518024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2" name="文本框 161"/>
                <p:cNvSpPr txBox="1">
                  <a:spLocks noRot="1" noChangeAspect="1" noMove="1" noResize="1" noEditPoints="1" noAdjustHandles="1" noChangeArrowheads="1" noChangeShapeType="1" noTextEdit="1"/>
                </p:cNvSpPr>
                <p:nvPr/>
              </p:nvSpPr>
              <p:spPr>
                <a:xfrm>
                  <a:off x="1196337" y="5180241"/>
                  <a:ext cx="430979" cy="214532"/>
                </a:xfrm>
                <a:prstGeom prst="rect">
                  <a:avLst/>
                </a:prstGeom>
                <a:blipFill rotWithShape="1">
                  <a:blip r:embed="rId3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p:cNvSpPr txBox="1"/>
                <p:nvPr/>
              </p:nvSpPr>
              <p:spPr>
                <a:xfrm>
                  <a:off x="2080548" y="4263078"/>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63" name="文本框 162"/>
                <p:cNvSpPr txBox="1">
                  <a:spLocks noRot="1" noChangeAspect="1" noMove="1" noResize="1" noEditPoints="1" noAdjustHandles="1" noChangeArrowheads="1" noChangeShapeType="1" noTextEdit="1"/>
                </p:cNvSpPr>
                <p:nvPr/>
              </p:nvSpPr>
              <p:spPr>
                <a:xfrm>
                  <a:off x="2080548" y="4263078"/>
                  <a:ext cx="430979" cy="214532"/>
                </a:xfrm>
                <a:prstGeom prst="rect">
                  <a:avLst/>
                </a:prstGeom>
                <a:blipFill rotWithShape="1">
                  <a:blip r:embed="rId3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p:cNvSpPr txBox="1"/>
                <p:nvPr/>
              </p:nvSpPr>
              <p:spPr>
                <a:xfrm>
                  <a:off x="262153" y="4256530"/>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164" name="文本框 163"/>
                <p:cNvSpPr txBox="1">
                  <a:spLocks noRot="1" noChangeAspect="1" noMove="1" noResize="1" noEditPoints="1" noAdjustHandles="1" noChangeArrowheads="1" noChangeShapeType="1" noTextEdit="1"/>
                </p:cNvSpPr>
                <p:nvPr/>
              </p:nvSpPr>
              <p:spPr>
                <a:xfrm>
                  <a:off x="262153" y="4256530"/>
                  <a:ext cx="430979" cy="214532"/>
                </a:xfrm>
                <a:prstGeom prst="rect">
                  <a:avLst/>
                </a:prstGeom>
                <a:blipFill rotWithShape="1">
                  <a:blip r:embed="rId3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5" name="文本框 164"/>
                <p:cNvSpPr txBox="1"/>
                <p:nvPr/>
              </p:nvSpPr>
              <p:spPr>
                <a:xfrm>
                  <a:off x="1356176"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165" name="文本框 164"/>
                <p:cNvSpPr txBox="1">
                  <a:spLocks noRot="1" noChangeAspect="1" noMove="1" noResize="1" noEditPoints="1" noAdjustHandles="1" noChangeArrowheads="1" noChangeShapeType="1" noTextEdit="1"/>
                </p:cNvSpPr>
                <p:nvPr/>
              </p:nvSpPr>
              <p:spPr>
                <a:xfrm>
                  <a:off x="1356176" y="3715961"/>
                  <a:ext cx="430979" cy="214532"/>
                </a:xfrm>
                <a:prstGeom prst="rect">
                  <a:avLst/>
                </a:prstGeom>
                <a:blipFill rotWithShape="1">
                  <a:blip r:embed="rId3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6" name="文本框 165"/>
                <p:cNvSpPr txBox="1"/>
                <p:nvPr/>
              </p:nvSpPr>
              <p:spPr>
                <a:xfrm>
                  <a:off x="3233319"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66" name="文本框 165"/>
                <p:cNvSpPr txBox="1">
                  <a:spLocks noRot="1" noChangeAspect="1" noMove="1" noResize="1" noEditPoints="1" noAdjustHandles="1" noChangeArrowheads="1" noChangeShapeType="1" noTextEdit="1"/>
                </p:cNvSpPr>
                <p:nvPr/>
              </p:nvSpPr>
              <p:spPr>
                <a:xfrm>
                  <a:off x="3233319" y="3715961"/>
                  <a:ext cx="430979" cy="214532"/>
                </a:xfrm>
                <a:prstGeom prst="rect">
                  <a:avLst/>
                </a:prstGeom>
                <a:blipFill rotWithShape="1">
                  <a:blip r:embed="rId3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文本框 166"/>
                <p:cNvSpPr txBox="1"/>
                <p:nvPr/>
              </p:nvSpPr>
              <p:spPr>
                <a:xfrm>
                  <a:off x="3466717" y="403912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7" name="文本框 166"/>
                <p:cNvSpPr txBox="1">
                  <a:spLocks noRot="1" noChangeAspect="1" noMove="1" noResize="1" noEditPoints="1" noAdjustHandles="1" noChangeArrowheads="1" noChangeShapeType="1" noTextEdit="1"/>
                </p:cNvSpPr>
                <p:nvPr/>
              </p:nvSpPr>
              <p:spPr>
                <a:xfrm>
                  <a:off x="3466717" y="4039123"/>
                  <a:ext cx="430979" cy="214532"/>
                </a:xfrm>
                <a:prstGeom prst="rect">
                  <a:avLst/>
                </a:prstGeom>
                <a:blipFill rotWithShape="1">
                  <a:blip r:embed="rId3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8" name="文本框 167"/>
                <p:cNvSpPr txBox="1"/>
                <p:nvPr/>
              </p:nvSpPr>
              <p:spPr>
                <a:xfrm>
                  <a:off x="2642606" y="44040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8" name="文本框 167"/>
                <p:cNvSpPr txBox="1">
                  <a:spLocks noRot="1" noChangeAspect="1" noMove="1" noResize="1" noEditPoints="1" noAdjustHandles="1" noChangeArrowheads="1" noChangeShapeType="1" noTextEdit="1"/>
                </p:cNvSpPr>
                <p:nvPr/>
              </p:nvSpPr>
              <p:spPr>
                <a:xfrm>
                  <a:off x="2642606" y="4404003"/>
                  <a:ext cx="430979" cy="214532"/>
                </a:xfrm>
                <a:prstGeom prst="rect">
                  <a:avLst/>
                </a:prstGeom>
                <a:blipFill rotWithShape="1">
                  <a:blip r:embed="rId4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本框 168"/>
                <p:cNvSpPr txBox="1"/>
                <p:nvPr/>
              </p:nvSpPr>
              <p:spPr>
                <a:xfrm>
                  <a:off x="4183824" y="4265642"/>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9" name="文本框 168"/>
                <p:cNvSpPr txBox="1">
                  <a:spLocks noRot="1" noChangeAspect="1" noMove="1" noResize="1" noEditPoints="1" noAdjustHandles="1" noChangeArrowheads="1" noChangeShapeType="1" noTextEdit="1"/>
                </p:cNvSpPr>
                <p:nvPr/>
              </p:nvSpPr>
              <p:spPr>
                <a:xfrm>
                  <a:off x="4183824" y="4265642"/>
                  <a:ext cx="430979" cy="214532"/>
                </a:xfrm>
                <a:prstGeom prst="rect">
                  <a:avLst/>
                </a:prstGeom>
                <a:blipFill rotWithShape="1">
                  <a:blip r:embed="rId4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本框 169"/>
                <p:cNvSpPr txBox="1"/>
                <p:nvPr/>
              </p:nvSpPr>
              <p:spPr>
                <a:xfrm>
                  <a:off x="4192474" y="52067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0" name="文本框 169"/>
                <p:cNvSpPr txBox="1">
                  <a:spLocks noRot="1" noChangeAspect="1" noMove="1" noResize="1" noEditPoints="1" noAdjustHandles="1" noChangeArrowheads="1" noChangeShapeType="1" noTextEdit="1"/>
                </p:cNvSpPr>
                <p:nvPr/>
              </p:nvSpPr>
              <p:spPr>
                <a:xfrm>
                  <a:off x="4192474" y="5206703"/>
                  <a:ext cx="430979" cy="214532"/>
                </a:xfrm>
                <a:prstGeom prst="rect">
                  <a:avLst/>
                </a:prstGeom>
                <a:blipFill rotWithShape="1">
                  <a:blip r:embed="rId4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1" name="文本框 170"/>
                <p:cNvSpPr txBox="1"/>
                <p:nvPr/>
              </p:nvSpPr>
              <p:spPr>
                <a:xfrm>
                  <a:off x="3243416" y="555835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1" name="文本框 170"/>
                <p:cNvSpPr txBox="1">
                  <a:spLocks noRot="1" noChangeAspect="1" noMove="1" noResize="1" noEditPoints="1" noAdjustHandles="1" noChangeArrowheads="1" noChangeShapeType="1" noTextEdit="1"/>
                </p:cNvSpPr>
                <p:nvPr/>
              </p:nvSpPr>
              <p:spPr>
                <a:xfrm>
                  <a:off x="3243416" y="5558355"/>
                  <a:ext cx="430979" cy="214532"/>
                </a:xfrm>
                <a:prstGeom prst="rect">
                  <a:avLst/>
                </a:prstGeom>
                <a:blipFill rotWithShape="1">
                  <a:blip r:embed="rId43"/>
                </a:blipFill>
              </p:spPr>
              <p:txBody>
                <a:bodyPr/>
                <a:lstStyle/>
                <a:p>
                  <a:r>
                    <a:rPr lang="zh-CN" altLang="en-US">
                      <a:noFill/>
                    </a:rPr>
                    <a:t> </a:t>
                  </a:r>
                </a:p>
              </p:txBody>
            </p:sp>
          </mc:Fallback>
        </mc:AlternateContent>
      </p:grpSp>
      <p:cxnSp>
        <p:nvCxnSpPr>
          <p:cNvPr id="198" name="直接箭头连接符 197"/>
          <p:cNvCxnSpPr/>
          <p:nvPr/>
        </p:nvCxnSpPr>
        <p:spPr>
          <a:xfrm flipV="1">
            <a:off x="4238299" y="4364809"/>
            <a:ext cx="2803851" cy="17324"/>
          </a:xfrm>
          <a:prstGeom prst="straightConnector1">
            <a:avLst/>
          </a:prstGeom>
          <a:ln w="2222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p:nvPr/>
        </p:nvCxnSpPr>
        <p:spPr>
          <a:xfrm flipV="1">
            <a:off x="2319055" y="3991868"/>
            <a:ext cx="4963795" cy="135098"/>
          </a:xfrm>
          <a:prstGeom prst="straightConnector1">
            <a:avLst/>
          </a:prstGeom>
          <a:ln w="22225">
            <a:solidFill>
              <a:schemeClr val="tx1"/>
            </a:solidFill>
            <a:headEnd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AutoShape 5"/>
              <p:cNvSpPr>
                <a:spLocks noChangeArrowheads="1"/>
              </p:cNvSpPr>
              <p:nvPr/>
            </p:nvSpPr>
            <p:spPr bwMode="auto">
              <a:xfrm>
                <a:off x="8009645" y="3676350"/>
                <a:ext cx="1024974" cy="448734"/>
              </a:xfrm>
              <a:prstGeom prst="wedgeRoundRectCallout">
                <a:avLst>
                  <a:gd name="adj1" fmla="val -44976"/>
                  <a:gd name="adj2" fmla="val 103062"/>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TW" sz="2400" b="0" i="1" smtClean="0">
                          <a:latin typeface="Cambria Math" panose="02040503050406030204" pitchFamily="18" charset="0"/>
                        </a:rPr>
                        <m:t>𝑋</m:t>
                      </m:r>
                      <m:r>
                        <a:rPr kumimoji="0" lang="en-US" altLang="zh-TW" sz="2400" b="0" i="1" smtClean="0">
                          <a:latin typeface="Cambria Math" panose="02040503050406030204" pitchFamily="18" charset="0"/>
                        </a:rPr>
                        <m:t>(</m:t>
                      </m:r>
                      <m:sSub>
                        <m:sSubPr>
                          <m:ctrlPr>
                            <a:rPr kumimoji="0" lang="en-US" altLang="zh-TW" sz="2400" b="0" i="1" smtClean="0">
                              <a:latin typeface="Cambria Math" panose="02040503050406030204" pitchFamily="18" charset="0"/>
                            </a:rPr>
                          </m:ctrlPr>
                        </m:sSubPr>
                        <m:e>
                          <m:r>
                            <a:rPr kumimoji="0" lang="en-US" altLang="zh-TW" sz="2400" b="0" i="1" smtClean="0">
                              <a:latin typeface="Cambria Math" panose="02040503050406030204" pitchFamily="18" charset="0"/>
                            </a:rPr>
                            <m:t>𝑣</m:t>
                          </m:r>
                        </m:e>
                        <m:sub>
                          <m:r>
                            <a:rPr kumimoji="0" lang="en-US" altLang="zh-TW" sz="2400" b="0" i="1" smtClean="0">
                              <a:latin typeface="Cambria Math" panose="02040503050406030204" pitchFamily="18" charset="0"/>
                            </a:rPr>
                            <m:t>12</m:t>
                          </m:r>
                        </m:sub>
                      </m:sSub>
                      <m:r>
                        <a:rPr kumimoji="0" lang="en-US" altLang="zh-TW" sz="2400" b="0" i="1" smtClean="0">
                          <a:latin typeface="Cambria Math" panose="02040503050406030204" pitchFamily="18" charset="0"/>
                        </a:rPr>
                        <m:t>)</m:t>
                      </m:r>
                    </m:oMath>
                  </m:oMathPara>
                </a14:m>
                <a:endParaRPr kumimoji="0" lang="en-US" altLang="zh-TW" sz="2400" dirty="0"/>
              </a:p>
            </p:txBody>
          </p:sp>
        </mc:Choice>
        <mc:Fallback>
          <p:sp>
            <p:nvSpPr>
              <p:cNvPr id="5" name="AutoShape 5"/>
              <p:cNvSpPr>
                <a:spLocks noRot="1" noChangeAspect="1" noMove="1" noResize="1" noEditPoints="1" noAdjustHandles="1" noChangeArrowheads="1" noChangeShapeType="1" noTextEdit="1"/>
              </p:cNvSpPr>
              <p:nvPr/>
            </p:nvSpPr>
            <p:spPr bwMode="auto">
              <a:xfrm>
                <a:off x="8009645" y="3676350"/>
                <a:ext cx="1024974" cy="448734"/>
              </a:xfrm>
              <a:prstGeom prst="wedgeRoundRectCallout">
                <a:avLst>
                  <a:gd name="adj1" fmla="val -44976"/>
                  <a:gd name="adj2" fmla="val 103062"/>
                  <a:gd name="adj3" fmla="val 16667"/>
                </a:avLst>
              </a:prstGeom>
              <a:blipFill rotWithShape="1">
                <a:blip r:embed="rId44"/>
                <a:stretch>
                  <a:fillRect l="-658" t="-1490" r="-573" b="-5685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separator</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55580" cy="4129087"/>
              </a:xfrm>
            </p:spPr>
            <p:txBody>
              <a:bodyPr/>
              <a:lstStyle/>
              <a:p>
                <a:r>
                  <a:rPr lang="en-US" altLang="zh-CN" sz="2400" dirty="0"/>
                  <a:t>The separator for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𝑡</m:t>
                    </m:r>
                  </m:oMath>
                </a14:m>
                <a:r>
                  <a:rPr lang="en-US" altLang="zh-CN" sz="2400" dirty="0"/>
                  <a:t> is a vertex set such that any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a:t>
                </a:r>
                <a14:m>
                  <m:oMath xmlns:m="http://schemas.openxmlformats.org/officeDocument/2006/math">
                    <m:r>
                      <a:rPr lang="en-US" altLang="zh-CN" sz="2400" b="0" i="1" dirty="0" smtClean="0">
                        <a:latin typeface="Cambria Math" panose="02040503050406030204" pitchFamily="18" charset="0"/>
                      </a:rPr>
                      <m:t>𝑡</m:t>
                    </m:r>
                  </m:oMath>
                </a14:m>
                <a:r>
                  <a:rPr lang="en-US" altLang="zh-CN" sz="2400" dirty="0"/>
                  <a:t> path must visit at least one vertex in it </a:t>
                </a:r>
                <a:endParaRPr lang="en-US" altLang="zh-CN" sz="2400" dirty="0"/>
              </a:p>
              <a:p>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55580" cy="4129087"/>
              </a:xfrm>
              <a:blipFill rotWithShape="1">
                <a:blip r:embed="rId1"/>
                <a:stretch>
                  <a:fillRect t="-13" r="4"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24" name="组合 123"/>
          <p:cNvGrpSpPr/>
          <p:nvPr/>
        </p:nvGrpSpPr>
        <p:grpSpPr>
          <a:xfrm>
            <a:off x="688216" y="4065838"/>
            <a:ext cx="4361300" cy="2268670"/>
            <a:chOff x="262153" y="3715961"/>
            <a:chExt cx="4361300" cy="2268670"/>
          </a:xfrm>
        </p:grpSpPr>
        <p:grpSp>
          <p:nvGrpSpPr>
            <p:cNvPr id="125" name="组合 124"/>
            <p:cNvGrpSpPr/>
            <p:nvPr/>
          </p:nvGrpSpPr>
          <p:grpSpPr>
            <a:xfrm>
              <a:off x="481949" y="3742649"/>
              <a:ext cx="391784" cy="392225"/>
              <a:chOff x="2796833" y="1500895"/>
              <a:chExt cx="532800" cy="533400"/>
            </a:xfrm>
          </p:grpSpPr>
          <p:sp>
            <p:nvSpPr>
              <p:cNvPr id="196" name="椭圆 19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7" name="文本框 196"/>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197" name="文本框 196"/>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2"/>
                  </a:blipFill>
                </p:spPr>
                <p:txBody>
                  <a:bodyPr/>
                  <a:lstStyle/>
                  <a:p>
                    <a:r>
                      <a:rPr lang="zh-CN" altLang="en-US">
                        <a:noFill/>
                      </a:rPr>
                      <a:t> </a:t>
                    </a:r>
                  </a:p>
                </p:txBody>
              </p:sp>
            </mc:Fallback>
          </mc:AlternateContent>
        </p:grpSp>
        <p:grpSp>
          <p:nvGrpSpPr>
            <p:cNvPr id="126" name="组合 125"/>
            <p:cNvGrpSpPr/>
            <p:nvPr/>
          </p:nvGrpSpPr>
          <p:grpSpPr>
            <a:xfrm>
              <a:off x="479446" y="5592406"/>
              <a:ext cx="391784" cy="392225"/>
              <a:chOff x="2796833" y="1500895"/>
              <a:chExt cx="532800" cy="533400"/>
            </a:xfrm>
          </p:grpSpPr>
          <p:sp>
            <p:nvSpPr>
              <p:cNvPr id="194" name="椭圆 19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5" name="文本框 194"/>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195" name="文本框 194"/>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3"/>
                  </a:blipFill>
                </p:spPr>
                <p:txBody>
                  <a:bodyPr/>
                  <a:lstStyle/>
                  <a:p>
                    <a:r>
                      <a:rPr lang="zh-CN" altLang="en-US">
                        <a:noFill/>
                      </a:rPr>
                      <a:t> </a:t>
                    </a:r>
                  </a:p>
                </p:txBody>
              </p:sp>
            </mc:Fallback>
          </mc:AlternateContent>
        </p:grpSp>
        <p:grpSp>
          <p:nvGrpSpPr>
            <p:cNvPr id="127" name="组合 126"/>
            <p:cNvGrpSpPr/>
            <p:nvPr/>
          </p:nvGrpSpPr>
          <p:grpSpPr>
            <a:xfrm>
              <a:off x="478662" y="4649027"/>
              <a:ext cx="391784" cy="392225"/>
              <a:chOff x="2796833" y="1500895"/>
              <a:chExt cx="532800" cy="533400"/>
            </a:xfrm>
          </p:grpSpPr>
          <p:sp>
            <p:nvSpPr>
              <p:cNvPr id="192" name="椭圆 191"/>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3" name="文本框 19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193" name="文本框 19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4"/>
                  </a:blipFill>
                </p:spPr>
                <p:txBody>
                  <a:bodyPr/>
                  <a:lstStyle/>
                  <a:p>
                    <a:r>
                      <a:rPr lang="zh-CN" altLang="en-US">
                        <a:noFill/>
                      </a:rPr>
                      <a:t> </a:t>
                    </a:r>
                  </a:p>
                </p:txBody>
              </p:sp>
            </mc:Fallback>
          </mc:AlternateContent>
        </p:grpSp>
        <p:grpSp>
          <p:nvGrpSpPr>
            <p:cNvPr id="128" name="组合 127"/>
            <p:cNvGrpSpPr/>
            <p:nvPr/>
          </p:nvGrpSpPr>
          <p:grpSpPr>
            <a:xfrm>
              <a:off x="1399014" y="4643309"/>
              <a:ext cx="391784" cy="392225"/>
              <a:chOff x="2796833" y="1500895"/>
              <a:chExt cx="532800" cy="533400"/>
            </a:xfrm>
          </p:grpSpPr>
          <p:sp>
            <p:nvSpPr>
              <p:cNvPr id="190" name="椭圆 18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1" name="文本框 19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191" name="文本框 19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5"/>
                  </a:blipFill>
                </p:spPr>
                <p:txBody>
                  <a:bodyPr/>
                  <a:lstStyle/>
                  <a:p>
                    <a:r>
                      <a:rPr lang="zh-CN" altLang="en-US">
                        <a:noFill/>
                      </a:rPr>
                      <a:t> </a:t>
                    </a:r>
                  </a:p>
                </p:txBody>
              </p:sp>
            </mc:Fallback>
          </mc:AlternateContent>
        </p:grpSp>
        <p:grpSp>
          <p:nvGrpSpPr>
            <p:cNvPr id="129" name="组合 128"/>
            <p:cNvGrpSpPr/>
            <p:nvPr/>
          </p:nvGrpSpPr>
          <p:grpSpPr>
            <a:xfrm>
              <a:off x="1399014" y="5592405"/>
              <a:ext cx="391784" cy="392225"/>
              <a:chOff x="2796833" y="1500895"/>
              <a:chExt cx="532800" cy="533400"/>
            </a:xfrm>
          </p:grpSpPr>
          <p:sp>
            <p:nvSpPr>
              <p:cNvPr id="188" name="椭圆 18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9" name="文本框 188"/>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189" name="文本框 188"/>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6"/>
                  </a:blipFill>
                </p:spPr>
                <p:txBody>
                  <a:bodyPr/>
                  <a:lstStyle/>
                  <a:p>
                    <a:r>
                      <a:rPr lang="zh-CN" altLang="en-US">
                        <a:noFill/>
                      </a:rPr>
                      <a:t> </a:t>
                    </a:r>
                  </a:p>
                </p:txBody>
              </p:sp>
            </mc:Fallback>
          </mc:AlternateContent>
        </p:grpSp>
        <p:grpSp>
          <p:nvGrpSpPr>
            <p:cNvPr id="130" name="组合 129"/>
            <p:cNvGrpSpPr/>
            <p:nvPr/>
          </p:nvGrpSpPr>
          <p:grpSpPr>
            <a:xfrm>
              <a:off x="2268130" y="4643308"/>
              <a:ext cx="428359" cy="392225"/>
              <a:chOff x="2772222" y="1500895"/>
              <a:chExt cx="582542" cy="533400"/>
            </a:xfrm>
          </p:grpSpPr>
          <p:sp>
            <p:nvSpPr>
              <p:cNvPr id="186" name="椭圆 18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7" name="文本框 186"/>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87" name="文本框 186"/>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7"/>
                  </a:blipFill>
                </p:spPr>
                <p:txBody>
                  <a:bodyPr/>
                  <a:lstStyle/>
                  <a:p>
                    <a:r>
                      <a:rPr lang="zh-CN" altLang="en-US">
                        <a:noFill/>
                      </a:rPr>
                      <a:t> </a:t>
                    </a:r>
                  </a:p>
                </p:txBody>
              </p:sp>
            </mc:Fallback>
          </mc:AlternateContent>
        </p:grpSp>
        <p:grpSp>
          <p:nvGrpSpPr>
            <p:cNvPr id="131" name="组合 130"/>
            <p:cNvGrpSpPr/>
            <p:nvPr/>
          </p:nvGrpSpPr>
          <p:grpSpPr>
            <a:xfrm>
              <a:off x="2268128" y="5592404"/>
              <a:ext cx="428357" cy="392225"/>
              <a:chOff x="2772226" y="1500895"/>
              <a:chExt cx="582540" cy="533400"/>
            </a:xfrm>
          </p:grpSpPr>
          <p:sp>
            <p:nvSpPr>
              <p:cNvPr id="184" name="椭圆 183"/>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5" name="文本框 184"/>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85" name="文本框 184"/>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8"/>
                  </a:blipFill>
                </p:spPr>
                <p:txBody>
                  <a:bodyPr/>
                  <a:lstStyle/>
                  <a:p>
                    <a:r>
                      <a:rPr lang="zh-CN" altLang="en-US">
                        <a:noFill/>
                      </a:rPr>
                      <a:t> </a:t>
                    </a:r>
                  </a:p>
                </p:txBody>
              </p:sp>
            </mc:Fallback>
          </mc:AlternateContent>
        </p:grpSp>
        <p:grpSp>
          <p:nvGrpSpPr>
            <p:cNvPr id="132" name="组合 131"/>
            <p:cNvGrpSpPr/>
            <p:nvPr/>
          </p:nvGrpSpPr>
          <p:grpSpPr>
            <a:xfrm>
              <a:off x="3218949" y="5070885"/>
              <a:ext cx="391784" cy="392225"/>
              <a:chOff x="2796833" y="1500895"/>
              <a:chExt cx="532800" cy="533400"/>
            </a:xfrm>
          </p:grpSpPr>
          <p:sp>
            <p:nvSpPr>
              <p:cNvPr id="182" name="椭圆 18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3" name="文本框 18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183" name="文本框 18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9"/>
                  </a:blipFill>
                </p:spPr>
                <p:txBody>
                  <a:bodyPr/>
                  <a:lstStyle/>
                  <a:p>
                    <a:r>
                      <a:rPr lang="zh-CN" altLang="en-US">
                        <a:noFill/>
                      </a:rPr>
                      <a:t> </a:t>
                    </a:r>
                  </a:p>
                </p:txBody>
              </p:sp>
            </mc:Fallback>
          </mc:AlternateContent>
        </p:grpSp>
        <p:grpSp>
          <p:nvGrpSpPr>
            <p:cNvPr id="133" name="组合 132"/>
            <p:cNvGrpSpPr/>
            <p:nvPr/>
          </p:nvGrpSpPr>
          <p:grpSpPr>
            <a:xfrm>
              <a:off x="2273187" y="3742647"/>
              <a:ext cx="428361" cy="392225"/>
              <a:chOff x="2779105" y="1500895"/>
              <a:chExt cx="582545" cy="533400"/>
            </a:xfrm>
          </p:grpSpPr>
          <p:sp>
            <p:nvSpPr>
              <p:cNvPr id="180" name="椭圆 179"/>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1" name="文本框 180"/>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181" name="文本框 180"/>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10"/>
                  </a:blipFill>
                </p:spPr>
                <p:txBody>
                  <a:bodyPr/>
                  <a:lstStyle/>
                  <a:p>
                    <a:r>
                      <a:rPr lang="zh-CN" altLang="en-US">
                        <a:noFill/>
                      </a:rPr>
                      <a:t> </a:t>
                    </a:r>
                  </a:p>
                </p:txBody>
              </p:sp>
            </mc:Fallback>
          </mc:AlternateContent>
        </p:grpSp>
        <p:grpSp>
          <p:nvGrpSpPr>
            <p:cNvPr id="134" name="组合 133"/>
            <p:cNvGrpSpPr/>
            <p:nvPr/>
          </p:nvGrpSpPr>
          <p:grpSpPr>
            <a:xfrm>
              <a:off x="3204902" y="4250994"/>
              <a:ext cx="391784" cy="392225"/>
              <a:chOff x="2796833" y="1500895"/>
              <a:chExt cx="532800" cy="533400"/>
            </a:xfrm>
          </p:grpSpPr>
          <p:sp>
            <p:nvSpPr>
              <p:cNvPr id="178" name="椭圆 17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9" name="文本框 178"/>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179" name="文本框 178"/>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1"/>
                  </a:blipFill>
                </p:spPr>
                <p:txBody>
                  <a:bodyPr/>
                  <a:lstStyle/>
                  <a:p>
                    <a:r>
                      <a:rPr lang="zh-CN" altLang="en-US">
                        <a:noFill/>
                      </a:rPr>
                      <a:t> </a:t>
                    </a:r>
                  </a:p>
                </p:txBody>
              </p:sp>
            </mc:Fallback>
          </mc:AlternateContent>
        </p:grpSp>
        <p:grpSp>
          <p:nvGrpSpPr>
            <p:cNvPr id="135" name="组合 134"/>
            <p:cNvGrpSpPr/>
            <p:nvPr/>
          </p:nvGrpSpPr>
          <p:grpSpPr>
            <a:xfrm>
              <a:off x="3993030" y="3742646"/>
              <a:ext cx="428357" cy="392225"/>
              <a:chOff x="2765347" y="1500895"/>
              <a:chExt cx="582540" cy="533400"/>
            </a:xfrm>
          </p:grpSpPr>
          <p:sp>
            <p:nvSpPr>
              <p:cNvPr id="176" name="椭圆 17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7" name="文本框 176"/>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177" name="文本框 176"/>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12"/>
                  </a:blipFill>
                </p:spPr>
                <p:txBody>
                  <a:bodyPr/>
                  <a:lstStyle/>
                  <a:p>
                    <a:r>
                      <a:rPr lang="zh-CN" altLang="en-US">
                        <a:noFill/>
                      </a:rPr>
                      <a:t> </a:t>
                    </a:r>
                  </a:p>
                </p:txBody>
              </p:sp>
            </mc:Fallback>
          </mc:AlternateContent>
        </p:grpSp>
        <p:grpSp>
          <p:nvGrpSpPr>
            <p:cNvPr id="136" name="组合 135"/>
            <p:cNvGrpSpPr/>
            <p:nvPr/>
          </p:nvGrpSpPr>
          <p:grpSpPr>
            <a:xfrm>
              <a:off x="4016199" y="4634218"/>
              <a:ext cx="391784" cy="392225"/>
              <a:chOff x="2796833" y="1500895"/>
              <a:chExt cx="532800" cy="533400"/>
            </a:xfrm>
          </p:grpSpPr>
          <p:sp>
            <p:nvSpPr>
              <p:cNvPr id="174" name="椭圆 173"/>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5" name="文本框 174"/>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175" name="文本框 174"/>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13"/>
                  </a:blipFill>
                </p:spPr>
                <p:txBody>
                  <a:bodyPr/>
                  <a:lstStyle/>
                  <a:p>
                    <a:r>
                      <a:rPr lang="zh-CN" altLang="en-US">
                        <a:noFill/>
                      </a:rPr>
                      <a:t> </a:t>
                    </a:r>
                  </a:p>
                </p:txBody>
              </p:sp>
            </mc:Fallback>
          </mc:AlternateContent>
        </p:grpSp>
        <p:grpSp>
          <p:nvGrpSpPr>
            <p:cNvPr id="137" name="组合 136"/>
            <p:cNvGrpSpPr/>
            <p:nvPr/>
          </p:nvGrpSpPr>
          <p:grpSpPr>
            <a:xfrm>
              <a:off x="4016199" y="5585641"/>
              <a:ext cx="391784" cy="392225"/>
              <a:chOff x="2796833" y="1500895"/>
              <a:chExt cx="532800" cy="533400"/>
            </a:xfrm>
          </p:grpSpPr>
          <p:sp>
            <p:nvSpPr>
              <p:cNvPr id="172" name="椭圆 17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3" name="文本框 17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173" name="文本框 17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4"/>
                  </a:blipFill>
                </p:spPr>
                <p:txBody>
                  <a:bodyPr/>
                  <a:lstStyle/>
                  <a:p>
                    <a:r>
                      <a:rPr lang="zh-CN" altLang="en-US">
                        <a:noFill/>
                      </a:rPr>
                      <a:t> </a:t>
                    </a:r>
                  </a:p>
                </p:txBody>
              </p:sp>
            </mc:Fallback>
          </mc:AlternateContent>
        </p:grpSp>
        <p:cxnSp>
          <p:nvCxnSpPr>
            <p:cNvPr id="138" name="直接连接符 137"/>
            <p:cNvCxnSpPr>
              <a:stCxn id="196" idx="6"/>
              <a:endCxn id="180" idx="2"/>
            </p:cNvCxnSpPr>
            <p:nvPr/>
          </p:nvCxnSpPr>
          <p:spPr>
            <a:xfrm flipV="1">
              <a:off x="873733" y="3938760"/>
              <a:ext cx="1412490"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80" idx="6"/>
              <a:endCxn id="176" idx="2"/>
            </p:cNvCxnSpPr>
            <p:nvPr/>
          </p:nvCxnSpPr>
          <p:spPr>
            <a:xfrm flipV="1">
              <a:off x="2678005" y="3938759"/>
              <a:ext cx="133817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86" idx="6"/>
              <a:endCxn id="178" idx="3"/>
            </p:cNvCxnSpPr>
            <p:nvPr/>
          </p:nvCxnSpPr>
          <p:spPr>
            <a:xfrm flipV="1">
              <a:off x="2678009" y="4585779"/>
              <a:ext cx="584268" cy="253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3"/>
              <a:endCxn id="179" idx="3"/>
            </p:cNvCxnSpPr>
            <p:nvPr/>
          </p:nvCxnSpPr>
          <p:spPr>
            <a:xfrm flipH="1">
              <a:off x="3583382" y="4077431"/>
              <a:ext cx="490175" cy="340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76" idx="4"/>
              <a:endCxn id="174" idx="0"/>
            </p:cNvCxnSpPr>
            <p:nvPr/>
          </p:nvCxnSpPr>
          <p:spPr>
            <a:xfrm>
              <a:off x="4212074" y="4134871"/>
              <a:ext cx="17" cy="499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6" idx="4"/>
              <a:endCxn id="192" idx="0"/>
            </p:cNvCxnSpPr>
            <p:nvPr/>
          </p:nvCxnSpPr>
          <p:spPr>
            <a:xfrm flipH="1">
              <a:off x="674555" y="4134874"/>
              <a:ext cx="3287" cy="514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92" idx="4"/>
              <a:endCxn id="194" idx="0"/>
            </p:cNvCxnSpPr>
            <p:nvPr/>
          </p:nvCxnSpPr>
          <p:spPr>
            <a:xfrm>
              <a:off x="674555" y="5041252"/>
              <a:ext cx="784" cy="551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2" idx="6"/>
              <a:endCxn id="190" idx="2"/>
            </p:cNvCxnSpPr>
            <p:nvPr/>
          </p:nvCxnSpPr>
          <p:spPr>
            <a:xfrm flipV="1">
              <a:off x="870446" y="4839422"/>
              <a:ext cx="528568" cy="5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4" idx="6"/>
              <a:endCxn id="188" idx="2"/>
            </p:cNvCxnSpPr>
            <p:nvPr/>
          </p:nvCxnSpPr>
          <p:spPr>
            <a:xfrm flipV="1">
              <a:off x="871230" y="5788518"/>
              <a:ext cx="52778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90" idx="4"/>
              <a:endCxn id="188" idx="0"/>
            </p:cNvCxnSpPr>
            <p:nvPr/>
          </p:nvCxnSpPr>
          <p:spPr>
            <a:xfrm>
              <a:off x="1594906" y="5035534"/>
              <a:ext cx="0"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88" idx="6"/>
              <a:endCxn id="184" idx="2"/>
            </p:cNvCxnSpPr>
            <p:nvPr/>
          </p:nvCxnSpPr>
          <p:spPr>
            <a:xfrm flipV="1">
              <a:off x="1790798" y="5788517"/>
              <a:ext cx="49542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80" idx="4"/>
              <a:endCxn id="186" idx="0"/>
            </p:cNvCxnSpPr>
            <p:nvPr/>
          </p:nvCxnSpPr>
          <p:spPr>
            <a:xfrm>
              <a:off x="2482113" y="4134872"/>
              <a:ext cx="5" cy="508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86" idx="4"/>
              <a:endCxn id="184" idx="0"/>
            </p:cNvCxnSpPr>
            <p:nvPr/>
          </p:nvCxnSpPr>
          <p:spPr>
            <a:xfrm flipH="1">
              <a:off x="2482113" y="5035533"/>
              <a:ext cx="5"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86" idx="5"/>
              <a:endCxn id="182" idx="2"/>
            </p:cNvCxnSpPr>
            <p:nvPr/>
          </p:nvCxnSpPr>
          <p:spPr>
            <a:xfrm>
              <a:off x="2620634" y="4978093"/>
              <a:ext cx="598315" cy="2889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84" idx="7"/>
              <a:endCxn id="182" idx="2"/>
            </p:cNvCxnSpPr>
            <p:nvPr/>
          </p:nvCxnSpPr>
          <p:spPr>
            <a:xfrm flipV="1">
              <a:off x="2620629" y="5266998"/>
              <a:ext cx="598320" cy="3828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84" idx="6"/>
              <a:endCxn id="172" idx="2"/>
            </p:cNvCxnSpPr>
            <p:nvPr/>
          </p:nvCxnSpPr>
          <p:spPr>
            <a:xfrm flipV="1">
              <a:off x="2678004" y="5781754"/>
              <a:ext cx="1338195" cy="6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74" idx="4"/>
              <a:endCxn id="172" idx="0"/>
            </p:cNvCxnSpPr>
            <p:nvPr/>
          </p:nvCxnSpPr>
          <p:spPr>
            <a:xfrm>
              <a:off x="4212091" y="5026443"/>
              <a:ext cx="0" cy="55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5" name="文本框 154"/>
                <p:cNvSpPr txBox="1"/>
                <p:nvPr/>
              </p:nvSpPr>
              <p:spPr>
                <a:xfrm>
                  <a:off x="2070732" y="51789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55" name="文本框 154"/>
                <p:cNvSpPr txBox="1">
                  <a:spLocks noRot="1" noChangeAspect="1" noMove="1" noResize="1" noEditPoints="1" noAdjustHandles="1" noChangeArrowheads="1" noChangeShapeType="1" noTextEdit="1"/>
                </p:cNvSpPr>
                <p:nvPr/>
              </p:nvSpPr>
              <p:spPr>
                <a:xfrm>
                  <a:off x="2070732" y="5178977"/>
                  <a:ext cx="430979" cy="214532"/>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6" name="文本框 155"/>
                <p:cNvSpPr txBox="1"/>
                <p:nvPr/>
              </p:nvSpPr>
              <p:spPr>
                <a:xfrm>
                  <a:off x="2763748" y="48775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6" name="文本框 155"/>
                <p:cNvSpPr txBox="1">
                  <a:spLocks noRot="1" noChangeAspect="1" noMove="1" noResize="1" noEditPoints="1" noAdjustHandles="1" noChangeArrowheads="1" noChangeShapeType="1" noTextEdit="1"/>
                </p:cNvSpPr>
                <p:nvPr/>
              </p:nvSpPr>
              <p:spPr>
                <a:xfrm>
                  <a:off x="2763748" y="4877577"/>
                  <a:ext cx="430979" cy="214532"/>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文本框 156"/>
                <p:cNvSpPr txBox="1"/>
                <p:nvPr/>
              </p:nvSpPr>
              <p:spPr>
                <a:xfrm>
                  <a:off x="2809980" y="543097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57" name="文本框 156"/>
                <p:cNvSpPr txBox="1">
                  <a:spLocks noRot="1" noChangeAspect="1" noMove="1" noResize="1" noEditPoints="1" noAdjustHandles="1" noChangeArrowheads="1" noChangeShapeType="1" noTextEdit="1"/>
                </p:cNvSpPr>
                <p:nvPr/>
              </p:nvSpPr>
              <p:spPr>
                <a:xfrm>
                  <a:off x="2809980" y="5430973"/>
                  <a:ext cx="430979" cy="214532"/>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文本框 157"/>
                <p:cNvSpPr txBox="1"/>
                <p:nvPr/>
              </p:nvSpPr>
              <p:spPr>
                <a:xfrm>
                  <a:off x="1864677" y="556154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8" name="文本框 157"/>
                <p:cNvSpPr txBox="1">
                  <a:spLocks noRot="1" noChangeAspect="1" noMove="1" noResize="1" noEditPoints="1" noAdjustHandles="1" noChangeArrowheads="1" noChangeShapeType="1" noTextEdit="1"/>
                </p:cNvSpPr>
                <p:nvPr/>
              </p:nvSpPr>
              <p:spPr>
                <a:xfrm>
                  <a:off x="1864677" y="5561543"/>
                  <a:ext cx="430979" cy="2145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文本框 158"/>
                <p:cNvSpPr txBox="1"/>
                <p:nvPr/>
              </p:nvSpPr>
              <p:spPr>
                <a:xfrm>
                  <a:off x="945255" y="556316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59" name="文本框 158"/>
                <p:cNvSpPr txBox="1">
                  <a:spLocks noRot="1" noChangeAspect="1" noMove="1" noResize="1" noEditPoints="1" noAdjustHandles="1" noChangeArrowheads="1" noChangeShapeType="1" noTextEdit="1"/>
                </p:cNvSpPr>
                <p:nvPr/>
              </p:nvSpPr>
              <p:spPr>
                <a:xfrm>
                  <a:off x="945255" y="5563163"/>
                  <a:ext cx="430979" cy="214532"/>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0" name="文本框 159"/>
                <p:cNvSpPr txBox="1"/>
                <p:nvPr/>
              </p:nvSpPr>
              <p:spPr>
                <a:xfrm>
                  <a:off x="262153" y="518447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0" name="文本框 159"/>
                <p:cNvSpPr txBox="1">
                  <a:spLocks noRot="1" noChangeAspect="1" noMove="1" noResize="1" noEditPoints="1" noAdjustHandles="1" noChangeArrowheads="1" noChangeShapeType="1" noTextEdit="1"/>
                </p:cNvSpPr>
                <p:nvPr/>
              </p:nvSpPr>
              <p:spPr>
                <a:xfrm>
                  <a:off x="262153" y="5184475"/>
                  <a:ext cx="430979" cy="214532"/>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1" name="文本框 160"/>
                <p:cNvSpPr txBox="1"/>
                <p:nvPr/>
              </p:nvSpPr>
              <p:spPr>
                <a:xfrm>
                  <a:off x="938163" y="461088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61" name="文本框 160"/>
                <p:cNvSpPr txBox="1">
                  <a:spLocks noRot="1" noChangeAspect="1" noMove="1" noResize="1" noEditPoints="1" noAdjustHandles="1" noChangeArrowheads="1" noChangeShapeType="1" noTextEdit="1"/>
                </p:cNvSpPr>
                <p:nvPr/>
              </p:nvSpPr>
              <p:spPr>
                <a:xfrm>
                  <a:off x="938163" y="4610881"/>
                  <a:ext cx="430979" cy="214532"/>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文本框 161"/>
                <p:cNvSpPr txBox="1"/>
                <p:nvPr/>
              </p:nvSpPr>
              <p:spPr>
                <a:xfrm>
                  <a:off x="1196337" y="518024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2" name="文本框 161"/>
                <p:cNvSpPr txBox="1">
                  <a:spLocks noRot="1" noChangeAspect="1" noMove="1" noResize="1" noEditPoints="1" noAdjustHandles="1" noChangeArrowheads="1" noChangeShapeType="1" noTextEdit="1"/>
                </p:cNvSpPr>
                <p:nvPr/>
              </p:nvSpPr>
              <p:spPr>
                <a:xfrm>
                  <a:off x="1196337" y="5180241"/>
                  <a:ext cx="430979" cy="214532"/>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p:cNvSpPr txBox="1"/>
                <p:nvPr/>
              </p:nvSpPr>
              <p:spPr>
                <a:xfrm>
                  <a:off x="2080548" y="4263078"/>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63" name="文本框 162"/>
                <p:cNvSpPr txBox="1">
                  <a:spLocks noRot="1" noChangeAspect="1" noMove="1" noResize="1" noEditPoints="1" noAdjustHandles="1" noChangeArrowheads="1" noChangeShapeType="1" noTextEdit="1"/>
                </p:cNvSpPr>
                <p:nvPr/>
              </p:nvSpPr>
              <p:spPr>
                <a:xfrm>
                  <a:off x="2080548" y="4263078"/>
                  <a:ext cx="430979" cy="2145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p:cNvSpPr txBox="1"/>
                <p:nvPr/>
              </p:nvSpPr>
              <p:spPr>
                <a:xfrm>
                  <a:off x="262153" y="4256530"/>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164" name="文本框 163"/>
                <p:cNvSpPr txBox="1">
                  <a:spLocks noRot="1" noChangeAspect="1" noMove="1" noResize="1" noEditPoints="1" noAdjustHandles="1" noChangeArrowheads="1" noChangeShapeType="1" noTextEdit="1"/>
                </p:cNvSpPr>
                <p:nvPr/>
              </p:nvSpPr>
              <p:spPr>
                <a:xfrm>
                  <a:off x="262153" y="4256530"/>
                  <a:ext cx="430979" cy="214532"/>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5" name="文本框 164"/>
                <p:cNvSpPr txBox="1"/>
                <p:nvPr/>
              </p:nvSpPr>
              <p:spPr>
                <a:xfrm>
                  <a:off x="1356176"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165" name="文本框 164"/>
                <p:cNvSpPr txBox="1">
                  <a:spLocks noRot="1" noChangeAspect="1" noMove="1" noResize="1" noEditPoints="1" noAdjustHandles="1" noChangeArrowheads="1" noChangeShapeType="1" noTextEdit="1"/>
                </p:cNvSpPr>
                <p:nvPr/>
              </p:nvSpPr>
              <p:spPr>
                <a:xfrm>
                  <a:off x="1356176" y="3715961"/>
                  <a:ext cx="430979" cy="214532"/>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6" name="文本框 165"/>
                <p:cNvSpPr txBox="1"/>
                <p:nvPr/>
              </p:nvSpPr>
              <p:spPr>
                <a:xfrm>
                  <a:off x="3233319"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66" name="文本框 165"/>
                <p:cNvSpPr txBox="1">
                  <a:spLocks noRot="1" noChangeAspect="1" noMove="1" noResize="1" noEditPoints="1" noAdjustHandles="1" noChangeArrowheads="1" noChangeShapeType="1" noTextEdit="1"/>
                </p:cNvSpPr>
                <p:nvPr/>
              </p:nvSpPr>
              <p:spPr>
                <a:xfrm>
                  <a:off x="3233319" y="3715961"/>
                  <a:ext cx="430979" cy="214532"/>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文本框 166"/>
                <p:cNvSpPr txBox="1"/>
                <p:nvPr/>
              </p:nvSpPr>
              <p:spPr>
                <a:xfrm>
                  <a:off x="3466717" y="403912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7" name="文本框 166"/>
                <p:cNvSpPr txBox="1">
                  <a:spLocks noRot="1" noChangeAspect="1" noMove="1" noResize="1" noEditPoints="1" noAdjustHandles="1" noChangeArrowheads="1" noChangeShapeType="1" noTextEdit="1"/>
                </p:cNvSpPr>
                <p:nvPr/>
              </p:nvSpPr>
              <p:spPr>
                <a:xfrm>
                  <a:off x="3466717" y="4039123"/>
                  <a:ext cx="430979" cy="214532"/>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8" name="文本框 167"/>
                <p:cNvSpPr txBox="1"/>
                <p:nvPr/>
              </p:nvSpPr>
              <p:spPr>
                <a:xfrm>
                  <a:off x="2642606" y="44040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8" name="文本框 167"/>
                <p:cNvSpPr txBox="1">
                  <a:spLocks noRot="1" noChangeAspect="1" noMove="1" noResize="1" noEditPoints="1" noAdjustHandles="1" noChangeArrowheads="1" noChangeShapeType="1" noTextEdit="1"/>
                </p:cNvSpPr>
                <p:nvPr/>
              </p:nvSpPr>
              <p:spPr>
                <a:xfrm>
                  <a:off x="2642606" y="4404003"/>
                  <a:ext cx="430979" cy="214532"/>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本框 168"/>
                <p:cNvSpPr txBox="1"/>
                <p:nvPr/>
              </p:nvSpPr>
              <p:spPr>
                <a:xfrm>
                  <a:off x="4183824" y="4265642"/>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9" name="文本框 168"/>
                <p:cNvSpPr txBox="1">
                  <a:spLocks noRot="1" noChangeAspect="1" noMove="1" noResize="1" noEditPoints="1" noAdjustHandles="1" noChangeArrowheads="1" noChangeShapeType="1" noTextEdit="1"/>
                </p:cNvSpPr>
                <p:nvPr/>
              </p:nvSpPr>
              <p:spPr>
                <a:xfrm>
                  <a:off x="4183824" y="4265642"/>
                  <a:ext cx="430979" cy="214532"/>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本框 169"/>
                <p:cNvSpPr txBox="1"/>
                <p:nvPr/>
              </p:nvSpPr>
              <p:spPr>
                <a:xfrm>
                  <a:off x="4192474" y="52067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0" name="文本框 169"/>
                <p:cNvSpPr txBox="1">
                  <a:spLocks noRot="1" noChangeAspect="1" noMove="1" noResize="1" noEditPoints="1" noAdjustHandles="1" noChangeArrowheads="1" noChangeShapeType="1" noTextEdit="1"/>
                </p:cNvSpPr>
                <p:nvPr/>
              </p:nvSpPr>
              <p:spPr>
                <a:xfrm>
                  <a:off x="4192474" y="5206703"/>
                  <a:ext cx="430979" cy="214532"/>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1" name="文本框 170"/>
                <p:cNvSpPr txBox="1"/>
                <p:nvPr/>
              </p:nvSpPr>
              <p:spPr>
                <a:xfrm>
                  <a:off x="3243416" y="555835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1" name="文本框 170"/>
                <p:cNvSpPr txBox="1">
                  <a:spLocks noRot="1" noChangeAspect="1" noMove="1" noResize="1" noEditPoints="1" noAdjustHandles="1" noChangeArrowheads="1" noChangeShapeType="1" noTextEdit="1"/>
                </p:cNvSpPr>
                <p:nvPr/>
              </p:nvSpPr>
              <p:spPr>
                <a:xfrm>
                  <a:off x="3243416" y="5558355"/>
                  <a:ext cx="430979" cy="214532"/>
                </a:xfrm>
                <a:prstGeom prst="rect">
                  <a:avLst/>
                </a:prstGeom>
                <a:blipFill rotWithShape="1">
                  <a:blip r:embed="rId30"/>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6" name="TextBox 9"/>
              <p:cNvSpPr txBox="1"/>
              <p:nvPr/>
            </p:nvSpPr>
            <p:spPr>
              <a:xfrm>
                <a:off x="5504256" y="4299308"/>
                <a:ext cx="3176377" cy="707886"/>
              </a:xfrm>
              <a:prstGeom prst="rect">
                <a:avLst/>
              </a:prstGeom>
              <a:solidFill>
                <a:srgbClr val="CCFFCC"/>
              </a:solidFill>
              <a:ln>
                <a:solidFill>
                  <a:schemeClr val="tx1"/>
                </a:solidFill>
              </a:ln>
            </p:spPr>
            <p:txBody>
              <a:bodyPr wrap="square" rtlCol="0">
                <a:spAutoFit/>
              </a:bodyPr>
              <a:lstStyle/>
              <a:p>
                <a:pPr>
                  <a:spcBef>
                    <a:spcPct val="0"/>
                  </a:spcBef>
                </a:pPr>
                <a14:m>
                  <m:oMath xmlns:m="http://schemas.openxmlformats.org/officeDocument/2006/math">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10</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13</m:t>
                            </m:r>
                          </m:sub>
                        </m:sSub>
                      </m:e>
                    </m:d>
                  </m:oMath>
                </a14:m>
                <a:r>
                  <a:rPr lang="en-US" altLang="zh-TW" sz="2000" dirty="0"/>
                  <a:t> is a separator for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8</m:t>
                        </m:r>
                      </m:sub>
                    </m:sSub>
                  </m:oMath>
                </a14:m>
                <a:r>
                  <a:rPr lang="en-US" altLang="zh-TW" sz="2000" dirty="0"/>
                  <a:t> and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4</m:t>
                        </m:r>
                      </m:sub>
                    </m:sSub>
                  </m:oMath>
                </a14:m>
                <a:endParaRPr lang="en-US" altLang="zh-TW" sz="2000" dirty="0"/>
              </a:p>
            </p:txBody>
          </p:sp>
        </mc:Choice>
        <mc:Fallback>
          <p:sp>
            <p:nvSpPr>
              <p:cNvPr id="6" name="TextBox 9"/>
              <p:cNvSpPr txBox="1">
                <a:spLocks noRot="1" noChangeAspect="1" noMove="1" noResize="1" noEditPoints="1" noAdjustHandles="1" noChangeArrowheads="1" noChangeShapeType="1" noTextEdit="1"/>
              </p:cNvSpPr>
              <p:nvPr/>
            </p:nvSpPr>
            <p:spPr>
              <a:xfrm>
                <a:off x="5504256" y="4299308"/>
                <a:ext cx="3176377" cy="707886"/>
              </a:xfrm>
              <a:prstGeom prst="rect">
                <a:avLst/>
              </a:prstGeom>
              <a:blipFill rotWithShape="1">
                <a:blip r:embed="rId31"/>
                <a:stretch>
                  <a:fillRect l="-202" t="-948" r="-194" b="-7235"/>
                </a:stretch>
              </a:blipFill>
              <a:ln>
                <a:solidFill>
                  <a:schemeClr val="tx1"/>
                </a:solidFill>
              </a:ln>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t>Motivation</a:t>
            </a:r>
            <a:endParaRPr lang="en-US" dirty="0"/>
          </a:p>
          <a:p>
            <a:r>
              <a:rPr lang="en-US" dirty="0"/>
              <a:t>Preliminaries</a:t>
            </a:r>
            <a:endParaRPr lang="en-US" dirty="0"/>
          </a:p>
          <a:p>
            <a:r>
              <a:rPr lang="en-US" dirty="0"/>
              <a:t>Methodology</a:t>
            </a:r>
            <a:endParaRPr lang="en-US" dirty="0"/>
          </a:p>
          <a:p>
            <a:r>
              <a:rPr lang="en-US" dirty="0"/>
              <a:t>Experiments</a:t>
            </a:r>
            <a:endParaRPr lang="en-US" dirty="0"/>
          </a:p>
          <a:p>
            <a:r>
              <a:rPr lang="en-US" dirty="0"/>
              <a:t>Conclusion</a:t>
            </a:r>
            <a:endParaRPr lang="en-US" dirty="0"/>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separator in LCA</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55580" cy="4129087"/>
              </a:xfrm>
            </p:spPr>
            <p:txBody>
              <a:bodyPr/>
              <a:lstStyle/>
              <a:p>
                <a:r>
                  <a:rPr lang="en-US" altLang="zh-CN" sz="2400" dirty="0"/>
                  <a:t>The separator for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𝑡</m:t>
                    </m:r>
                  </m:oMath>
                </a14:m>
                <a:r>
                  <a:rPr lang="en-US" altLang="zh-CN" sz="2400" dirty="0"/>
                  <a:t> is a vertex set such that any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a:t>
                </a:r>
                <a14:m>
                  <m:oMath xmlns:m="http://schemas.openxmlformats.org/officeDocument/2006/math">
                    <m:r>
                      <a:rPr lang="en-US" altLang="zh-CN" sz="2400" b="0" i="1" dirty="0" smtClean="0">
                        <a:latin typeface="Cambria Math" panose="02040503050406030204" pitchFamily="18" charset="0"/>
                      </a:rPr>
                      <m:t>𝑡</m:t>
                    </m:r>
                  </m:oMath>
                </a14:m>
                <a:r>
                  <a:rPr lang="en-US" altLang="zh-CN" sz="2400" dirty="0"/>
                  <a:t> path must visit at least one vertex in it </a:t>
                </a:r>
                <a:endParaRPr lang="en-US" altLang="zh-CN" sz="2400" dirty="0"/>
              </a:p>
              <a:p>
                <a:r>
                  <a:rPr lang="en-US" altLang="zh-CN" sz="2400" dirty="0"/>
                  <a:t>Property: The vertex set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oMath>
                </a14:m>
                <a:r>
                  <a:rPr lang="en-US" altLang="zh-CN" sz="2400" dirty="0"/>
                  <a:t> of the least common ancestor (LCA) node of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0" smtClean="0">
                        <a:latin typeface="Cambria Math" panose="02040503050406030204" pitchFamily="18" charset="0"/>
                      </a:rPr>
                      <m:t>)</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a:t> is a separator for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𝑡</m:t>
                    </m:r>
                  </m:oMath>
                </a14:m>
                <a:endParaRPr lang="en-US" altLang="zh-CN" sz="2400" dirty="0"/>
              </a:p>
              <a:p>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55580" cy="4129087"/>
              </a:xfrm>
              <a:blipFill rotWithShape="1">
                <a:blip r:embed="rId1"/>
                <a:stretch>
                  <a:fillRect t="-13" r="4"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24" name="组合 123"/>
          <p:cNvGrpSpPr/>
          <p:nvPr/>
        </p:nvGrpSpPr>
        <p:grpSpPr>
          <a:xfrm>
            <a:off x="688216" y="4065838"/>
            <a:ext cx="4361300" cy="2268670"/>
            <a:chOff x="262153" y="3715961"/>
            <a:chExt cx="4361300" cy="2268670"/>
          </a:xfrm>
        </p:grpSpPr>
        <p:grpSp>
          <p:nvGrpSpPr>
            <p:cNvPr id="125" name="组合 124"/>
            <p:cNvGrpSpPr/>
            <p:nvPr/>
          </p:nvGrpSpPr>
          <p:grpSpPr>
            <a:xfrm>
              <a:off x="481949" y="3742649"/>
              <a:ext cx="391784" cy="392225"/>
              <a:chOff x="2796833" y="1500895"/>
              <a:chExt cx="532800" cy="533400"/>
            </a:xfrm>
          </p:grpSpPr>
          <p:sp>
            <p:nvSpPr>
              <p:cNvPr id="196" name="椭圆 19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7" name="文本框 196"/>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197" name="文本框 196"/>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2"/>
                  </a:blipFill>
                </p:spPr>
                <p:txBody>
                  <a:bodyPr/>
                  <a:lstStyle/>
                  <a:p>
                    <a:r>
                      <a:rPr lang="zh-CN" altLang="en-US">
                        <a:noFill/>
                      </a:rPr>
                      <a:t> </a:t>
                    </a:r>
                  </a:p>
                </p:txBody>
              </p:sp>
            </mc:Fallback>
          </mc:AlternateContent>
        </p:grpSp>
        <p:grpSp>
          <p:nvGrpSpPr>
            <p:cNvPr id="126" name="组合 125"/>
            <p:cNvGrpSpPr/>
            <p:nvPr/>
          </p:nvGrpSpPr>
          <p:grpSpPr>
            <a:xfrm>
              <a:off x="479446" y="5592406"/>
              <a:ext cx="391784" cy="392225"/>
              <a:chOff x="2796833" y="1500895"/>
              <a:chExt cx="532800" cy="533400"/>
            </a:xfrm>
          </p:grpSpPr>
          <p:sp>
            <p:nvSpPr>
              <p:cNvPr id="194" name="椭圆 19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5" name="文本框 194"/>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195" name="文本框 194"/>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3"/>
                  </a:blipFill>
                </p:spPr>
                <p:txBody>
                  <a:bodyPr/>
                  <a:lstStyle/>
                  <a:p>
                    <a:r>
                      <a:rPr lang="zh-CN" altLang="en-US">
                        <a:noFill/>
                      </a:rPr>
                      <a:t> </a:t>
                    </a:r>
                  </a:p>
                </p:txBody>
              </p:sp>
            </mc:Fallback>
          </mc:AlternateContent>
        </p:grpSp>
        <p:grpSp>
          <p:nvGrpSpPr>
            <p:cNvPr id="127" name="组合 126"/>
            <p:cNvGrpSpPr/>
            <p:nvPr/>
          </p:nvGrpSpPr>
          <p:grpSpPr>
            <a:xfrm>
              <a:off x="478662" y="4649027"/>
              <a:ext cx="391784" cy="392225"/>
              <a:chOff x="2796833" y="1500895"/>
              <a:chExt cx="532800" cy="533400"/>
            </a:xfrm>
          </p:grpSpPr>
          <p:sp>
            <p:nvSpPr>
              <p:cNvPr id="192" name="椭圆 191"/>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3" name="文本框 19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193" name="文本框 19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4"/>
                  </a:blipFill>
                </p:spPr>
                <p:txBody>
                  <a:bodyPr/>
                  <a:lstStyle/>
                  <a:p>
                    <a:r>
                      <a:rPr lang="zh-CN" altLang="en-US">
                        <a:noFill/>
                      </a:rPr>
                      <a:t> </a:t>
                    </a:r>
                  </a:p>
                </p:txBody>
              </p:sp>
            </mc:Fallback>
          </mc:AlternateContent>
        </p:grpSp>
        <p:grpSp>
          <p:nvGrpSpPr>
            <p:cNvPr id="128" name="组合 127"/>
            <p:cNvGrpSpPr/>
            <p:nvPr/>
          </p:nvGrpSpPr>
          <p:grpSpPr>
            <a:xfrm>
              <a:off x="1399014" y="4643309"/>
              <a:ext cx="391784" cy="392225"/>
              <a:chOff x="2796833" y="1500895"/>
              <a:chExt cx="532800" cy="533400"/>
            </a:xfrm>
          </p:grpSpPr>
          <p:sp>
            <p:nvSpPr>
              <p:cNvPr id="190" name="椭圆 18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1" name="文本框 19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191" name="文本框 19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5"/>
                  </a:blipFill>
                </p:spPr>
                <p:txBody>
                  <a:bodyPr/>
                  <a:lstStyle/>
                  <a:p>
                    <a:r>
                      <a:rPr lang="zh-CN" altLang="en-US">
                        <a:noFill/>
                      </a:rPr>
                      <a:t> </a:t>
                    </a:r>
                  </a:p>
                </p:txBody>
              </p:sp>
            </mc:Fallback>
          </mc:AlternateContent>
        </p:grpSp>
        <p:grpSp>
          <p:nvGrpSpPr>
            <p:cNvPr id="129" name="组合 128"/>
            <p:cNvGrpSpPr/>
            <p:nvPr/>
          </p:nvGrpSpPr>
          <p:grpSpPr>
            <a:xfrm>
              <a:off x="1399014" y="5592405"/>
              <a:ext cx="391784" cy="392225"/>
              <a:chOff x="2796833" y="1500895"/>
              <a:chExt cx="532800" cy="533400"/>
            </a:xfrm>
          </p:grpSpPr>
          <p:sp>
            <p:nvSpPr>
              <p:cNvPr id="188" name="椭圆 18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9" name="文本框 188"/>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189" name="文本框 188"/>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6"/>
                  </a:blipFill>
                </p:spPr>
                <p:txBody>
                  <a:bodyPr/>
                  <a:lstStyle/>
                  <a:p>
                    <a:r>
                      <a:rPr lang="zh-CN" altLang="en-US">
                        <a:noFill/>
                      </a:rPr>
                      <a:t> </a:t>
                    </a:r>
                  </a:p>
                </p:txBody>
              </p:sp>
            </mc:Fallback>
          </mc:AlternateContent>
        </p:grpSp>
        <p:grpSp>
          <p:nvGrpSpPr>
            <p:cNvPr id="130" name="组合 129"/>
            <p:cNvGrpSpPr/>
            <p:nvPr/>
          </p:nvGrpSpPr>
          <p:grpSpPr>
            <a:xfrm>
              <a:off x="2268130" y="4643308"/>
              <a:ext cx="428359" cy="392225"/>
              <a:chOff x="2772222" y="1500895"/>
              <a:chExt cx="582542" cy="533400"/>
            </a:xfrm>
          </p:grpSpPr>
          <p:sp>
            <p:nvSpPr>
              <p:cNvPr id="186" name="椭圆 185"/>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7" name="文本框 186"/>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87" name="文本框 186"/>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7"/>
                  </a:blipFill>
                </p:spPr>
                <p:txBody>
                  <a:bodyPr/>
                  <a:lstStyle/>
                  <a:p>
                    <a:r>
                      <a:rPr lang="zh-CN" altLang="en-US">
                        <a:noFill/>
                      </a:rPr>
                      <a:t> </a:t>
                    </a:r>
                  </a:p>
                </p:txBody>
              </p:sp>
            </mc:Fallback>
          </mc:AlternateContent>
        </p:grpSp>
        <p:grpSp>
          <p:nvGrpSpPr>
            <p:cNvPr id="131" name="组合 130"/>
            <p:cNvGrpSpPr/>
            <p:nvPr/>
          </p:nvGrpSpPr>
          <p:grpSpPr>
            <a:xfrm>
              <a:off x="2268128" y="5592404"/>
              <a:ext cx="428357" cy="392225"/>
              <a:chOff x="2772226" y="1500895"/>
              <a:chExt cx="582540" cy="533400"/>
            </a:xfrm>
          </p:grpSpPr>
          <p:sp>
            <p:nvSpPr>
              <p:cNvPr id="184" name="椭圆 183"/>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5" name="文本框 184"/>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85" name="文本框 184"/>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8"/>
                  </a:blipFill>
                </p:spPr>
                <p:txBody>
                  <a:bodyPr/>
                  <a:lstStyle/>
                  <a:p>
                    <a:r>
                      <a:rPr lang="zh-CN" altLang="en-US">
                        <a:noFill/>
                      </a:rPr>
                      <a:t> </a:t>
                    </a:r>
                  </a:p>
                </p:txBody>
              </p:sp>
            </mc:Fallback>
          </mc:AlternateContent>
        </p:grpSp>
        <p:grpSp>
          <p:nvGrpSpPr>
            <p:cNvPr id="132" name="组合 131"/>
            <p:cNvGrpSpPr/>
            <p:nvPr/>
          </p:nvGrpSpPr>
          <p:grpSpPr>
            <a:xfrm>
              <a:off x="3218949" y="5070885"/>
              <a:ext cx="391784" cy="392225"/>
              <a:chOff x="2796833" y="1500895"/>
              <a:chExt cx="532800" cy="533400"/>
            </a:xfrm>
          </p:grpSpPr>
          <p:sp>
            <p:nvSpPr>
              <p:cNvPr id="182" name="椭圆 18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3" name="文本框 18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183" name="文本框 18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9"/>
                  </a:blipFill>
                </p:spPr>
                <p:txBody>
                  <a:bodyPr/>
                  <a:lstStyle/>
                  <a:p>
                    <a:r>
                      <a:rPr lang="zh-CN" altLang="en-US">
                        <a:noFill/>
                      </a:rPr>
                      <a:t> </a:t>
                    </a:r>
                  </a:p>
                </p:txBody>
              </p:sp>
            </mc:Fallback>
          </mc:AlternateContent>
        </p:grpSp>
        <p:grpSp>
          <p:nvGrpSpPr>
            <p:cNvPr id="133" name="组合 132"/>
            <p:cNvGrpSpPr/>
            <p:nvPr/>
          </p:nvGrpSpPr>
          <p:grpSpPr>
            <a:xfrm>
              <a:off x="2273187" y="3742647"/>
              <a:ext cx="428361" cy="392225"/>
              <a:chOff x="2779105" y="1500895"/>
              <a:chExt cx="582545" cy="533400"/>
            </a:xfrm>
          </p:grpSpPr>
          <p:sp>
            <p:nvSpPr>
              <p:cNvPr id="180" name="椭圆 179"/>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1" name="文本框 180"/>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181" name="文本框 180"/>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10"/>
                  </a:blipFill>
                </p:spPr>
                <p:txBody>
                  <a:bodyPr/>
                  <a:lstStyle/>
                  <a:p>
                    <a:r>
                      <a:rPr lang="zh-CN" altLang="en-US">
                        <a:noFill/>
                      </a:rPr>
                      <a:t> </a:t>
                    </a:r>
                  </a:p>
                </p:txBody>
              </p:sp>
            </mc:Fallback>
          </mc:AlternateContent>
        </p:grpSp>
        <p:grpSp>
          <p:nvGrpSpPr>
            <p:cNvPr id="134" name="组合 133"/>
            <p:cNvGrpSpPr/>
            <p:nvPr/>
          </p:nvGrpSpPr>
          <p:grpSpPr>
            <a:xfrm>
              <a:off x="3204902" y="4250994"/>
              <a:ext cx="391784" cy="392225"/>
              <a:chOff x="2796833" y="1500895"/>
              <a:chExt cx="532800" cy="533400"/>
            </a:xfrm>
          </p:grpSpPr>
          <p:sp>
            <p:nvSpPr>
              <p:cNvPr id="178" name="椭圆 17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9" name="文本框 178"/>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179" name="文本框 178"/>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1"/>
                  </a:blipFill>
                </p:spPr>
                <p:txBody>
                  <a:bodyPr/>
                  <a:lstStyle/>
                  <a:p>
                    <a:r>
                      <a:rPr lang="zh-CN" altLang="en-US">
                        <a:noFill/>
                      </a:rPr>
                      <a:t> </a:t>
                    </a:r>
                  </a:p>
                </p:txBody>
              </p:sp>
            </mc:Fallback>
          </mc:AlternateContent>
        </p:grpSp>
        <p:grpSp>
          <p:nvGrpSpPr>
            <p:cNvPr id="135" name="组合 134"/>
            <p:cNvGrpSpPr/>
            <p:nvPr/>
          </p:nvGrpSpPr>
          <p:grpSpPr>
            <a:xfrm>
              <a:off x="3993030" y="3742646"/>
              <a:ext cx="428357" cy="392225"/>
              <a:chOff x="2765347" y="1500895"/>
              <a:chExt cx="582540" cy="533400"/>
            </a:xfrm>
          </p:grpSpPr>
          <p:sp>
            <p:nvSpPr>
              <p:cNvPr id="176" name="椭圆 175"/>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7" name="文本框 176"/>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177" name="文本框 176"/>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12"/>
                  </a:blipFill>
                </p:spPr>
                <p:txBody>
                  <a:bodyPr/>
                  <a:lstStyle/>
                  <a:p>
                    <a:r>
                      <a:rPr lang="zh-CN" altLang="en-US">
                        <a:noFill/>
                      </a:rPr>
                      <a:t> </a:t>
                    </a:r>
                  </a:p>
                </p:txBody>
              </p:sp>
            </mc:Fallback>
          </mc:AlternateContent>
        </p:grpSp>
        <p:grpSp>
          <p:nvGrpSpPr>
            <p:cNvPr id="136" name="组合 135"/>
            <p:cNvGrpSpPr/>
            <p:nvPr/>
          </p:nvGrpSpPr>
          <p:grpSpPr>
            <a:xfrm>
              <a:off x="4016199" y="4634218"/>
              <a:ext cx="391784" cy="392225"/>
              <a:chOff x="2796833" y="1500895"/>
              <a:chExt cx="532800" cy="533400"/>
            </a:xfrm>
          </p:grpSpPr>
          <p:sp>
            <p:nvSpPr>
              <p:cNvPr id="174" name="椭圆 173"/>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5" name="文本框 174"/>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175" name="文本框 174"/>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13"/>
                  </a:blipFill>
                </p:spPr>
                <p:txBody>
                  <a:bodyPr/>
                  <a:lstStyle/>
                  <a:p>
                    <a:r>
                      <a:rPr lang="zh-CN" altLang="en-US">
                        <a:noFill/>
                      </a:rPr>
                      <a:t> </a:t>
                    </a:r>
                  </a:p>
                </p:txBody>
              </p:sp>
            </mc:Fallback>
          </mc:AlternateContent>
        </p:grpSp>
        <p:grpSp>
          <p:nvGrpSpPr>
            <p:cNvPr id="137" name="组合 136"/>
            <p:cNvGrpSpPr/>
            <p:nvPr/>
          </p:nvGrpSpPr>
          <p:grpSpPr>
            <a:xfrm>
              <a:off x="4016199" y="5585641"/>
              <a:ext cx="391784" cy="392225"/>
              <a:chOff x="2796833" y="1500895"/>
              <a:chExt cx="532800" cy="533400"/>
            </a:xfrm>
          </p:grpSpPr>
          <p:sp>
            <p:nvSpPr>
              <p:cNvPr id="172" name="椭圆 17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3" name="文本框 17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173" name="文本框 17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4"/>
                  </a:blipFill>
                </p:spPr>
                <p:txBody>
                  <a:bodyPr/>
                  <a:lstStyle/>
                  <a:p>
                    <a:r>
                      <a:rPr lang="zh-CN" altLang="en-US">
                        <a:noFill/>
                      </a:rPr>
                      <a:t> </a:t>
                    </a:r>
                  </a:p>
                </p:txBody>
              </p:sp>
            </mc:Fallback>
          </mc:AlternateContent>
        </p:grpSp>
        <p:cxnSp>
          <p:nvCxnSpPr>
            <p:cNvPr id="138" name="直接连接符 137"/>
            <p:cNvCxnSpPr>
              <a:stCxn id="196" idx="6"/>
              <a:endCxn id="180" idx="2"/>
            </p:cNvCxnSpPr>
            <p:nvPr/>
          </p:nvCxnSpPr>
          <p:spPr>
            <a:xfrm flipV="1">
              <a:off x="873733" y="3938760"/>
              <a:ext cx="1412490"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80" idx="6"/>
              <a:endCxn id="176" idx="2"/>
            </p:cNvCxnSpPr>
            <p:nvPr/>
          </p:nvCxnSpPr>
          <p:spPr>
            <a:xfrm flipV="1">
              <a:off x="2678005" y="3938759"/>
              <a:ext cx="133817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86" idx="6"/>
              <a:endCxn id="178" idx="3"/>
            </p:cNvCxnSpPr>
            <p:nvPr/>
          </p:nvCxnSpPr>
          <p:spPr>
            <a:xfrm flipV="1">
              <a:off x="2678009" y="4585779"/>
              <a:ext cx="584268" cy="253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3"/>
              <a:endCxn id="179" idx="3"/>
            </p:cNvCxnSpPr>
            <p:nvPr/>
          </p:nvCxnSpPr>
          <p:spPr>
            <a:xfrm flipH="1">
              <a:off x="3583382" y="4077431"/>
              <a:ext cx="490175" cy="340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76" idx="4"/>
              <a:endCxn id="174" idx="0"/>
            </p:cNvCxnSpPr>
            <p:nvPr/>
          </p:nvCxnSpPr>
          <p:spPr>
            <a:xfrm>
              <a:off x="4212074" y="4134871"/>
              <a:ext cx="17" cy="499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6" idx="4"/>
              <a:endCxn id="192" idx="0"/>
            </p:cNvCxnSpPr>
            <p:nvPr/>
          </p:nvCxnSpPr>
          <p:spPr>
            <a:xfrm flipH="1">
              <a:off x="674555" y="4134874"/>
              <a:ext cx="3287" cy="514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92" idx="4"/>
              <a:endCxn id="194" idx="0"/>
            </p:cNvCxnSpPr>
            <p:nvPr/>
          </p:nvCxnSpPr>
          <p:spPr>
            <a:xfrm>
              <a:off x="674555" y="5041252"/>
              <a:ext cx="784" cy="551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2" idx="6"/>
              <a:endCxn id="190" idx="2"/>
            </p:cNvCxnSpPr>
            <p:nvPr/>
          </p:nvCxnSpPr>
          <p:spPr>
            <a:xfrm flipV="1">
              <a:off x="870446" y="4839422"/>
              <a:ext cx="528568" cy="5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4" idx="6"/>
              <a:endCxn id="188" idx="2"/>
            </p:cNvCxnSpPr>
            <p:nvPr/>
          </p:nvCxnSpPr>
          <p:spPr>
            <a:xfrm flipV="1">
              <a:off x="871230" y="5788518"/>
              <a:ext cx="52778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90" idx="4"/>
              <a:endCxn id="188" idx="0"/>
            </p:cNvCxnSpPr>
            <p:nvPr/>
          </p:nvCxnSpPr>
          <p:spPr>
            <a:xfrm>
              <a:off x="1594906" y="5035534"/>
              <a:ext cx="0"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88" idx="6"/>
              <a:endCxn id="184" idx="2"/>
            </p:cNvCxnSpPr>
            <p:nvPr/>
          </p:nvCxnSpPr>
          <p:spPr>
            <a:xfrm flipV="1">
              <a:off x="1790798" y="5788517"/>
              <a:ext cx="49542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80" idx="4"/>
              <a:endCxn id="186" idx="0"/>
            </p:cNvCxnSpPr>
            <p:nvPr/>
          </p:nvCxnSpPr>
          <p:spPr>
            <a:xfrm>
              <a:off x="2482113" y="4134872"/>
              <a:ext cx="5" cy="508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86" idx="4"/>
              <a:endCxn id="184" idx="0"/>
            </p:cNvCxnSpPr>
            <p:nvPr/>
          </p:nvCxnSpPr>
          <p:spPr>
            <a:xfrm flipH="1">
              <a:off x="2482113" y="5035533"/>
              <a:ext cx="5"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86" idx="5"/>
              <a:endCxn id="182" idx="2"/>
            </p:cNvCxnSpPr>
            <p:nvPr/>
          </p:nvCxnSpPr>
          <p:spPr>
            <a:xfrm>
              <a:off x="2620634" y="4978093"/>
              <a:ext cx="598315" cy="2889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84" idx="7"/>
              <a:endCxn id="182" idx="2"/>
            </p:cNvCxnSpPr>
            <p:nvPr/>
          </p:nvCxnSpPr>
          <p:spPr>
            <a:xfrm flipV="1">
              <a:off x="2620629" y="5266998"/>
              <a:ext cx="598320" cy="3828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84" idx="6"/>
              <a:endCxn id="172" idx="2"/>
            </p:cNvCxnSpPr>
            <p:nvPr/>
          </p:nvCxnSpPr>
          <p:spPr>
            <a:xfrm flipV="1">
              <a:off x="2678004" y="5781754"/>
              <a:ext cx="1338195" cy="6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74" idx="4"/>
              <a:endCxn id="172" idx="0"/>
            </p:cNvCxnSpPr>
            <p:nvPr/>
          </p:nvCxnSpPr>
          <p:spPr>
            <a:xfrm>
              <a:off x="4212091" y="5026443"/>
              <a:ext cx="0" cy="55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5" name="文本框 154"/>
                <p:cNvSpPr txBox="1"/>
                <p:nvPr/>
              </p:nvSpPr>
              <p:spPr>
                <a:xfrm>
                  <a:off x="2070732" y="51789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55" name="文本框 154"/>
                <p:cNvSpPr txBox="1">
                  <a:spLocks noRot="1" noChangeAspect="1" noMove="1" noResize="1" noEditPoints="1" noAdjustHandles="1" noChangeArrowheads="1" noChangeShapeType="1" noTextEdit="1"/>
                </p:cNvSpPr>
                <p:nvPr/>
              </p:nvSpPr>
              <p:spPr>
                <a:xfrm>
                  <a:off x="2070732" y="5178977"/>
                  <a:ext cx="430979" cy="214532"/>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6" name="文本框 155"/>
                <p:cNvSpPr txBox="1"/>
                <p:nvPr/>
              </p:nvSpPr>
              <p:spPr>
                <a:xfrm>
                  <a:off x="2763748" y="48775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6" name="文本框 155"/>
                <p:cNvSpPr txBox="1">
                  <a:spLocks noRot="1" noChangeAspect="1" noMove="1" noResize="1" noEditPoints="1" noAdjustHandles="1" noChangeArrowheads="1" noChangeShapeType="1" noTextEdit="1"/>
                </p:cNvSpPr>
                <p:nvPr/>
              </p:nvSpPr>
              <p:spPr>
                <a:xfrm>
                  <a:off x="2763748" y="4877577"/>
                  <a:ext cx="430979" cy="214532"/>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文本框 156"/>
                <p:cNvSpPr txBox="1"/>
                <p:nvPr/>
              </p:nvSpPr>
              <p:spPr>
                <a:xfrm>
                  <a:off x="2809980" y="543097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57" name="文本框 156"/>
                <p:cNvSpPr txBox="1">
                  <a:spLocks noRot="1" noChangeAspect="1" noMove="1" noResize="1" noEditPoints="1" noAdjustHandles="1" noChangeArrowheads="1" noChangeShapeType="1" noTextEdit="1"/>
                </p:cNvSpPr>
                <p:nvPr/>
              </p:nvSpPr>
              <p:spPr>
                <a:xfrm>
                  <a:off x="2809980" y="5430973"/>
                  <a:ext cx="430979" cy="214532"/>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文本框 157"/>
                <p:cNvSpPr txBox="1"/>
                <p:nvPr/>
              </p:nvSpPr>
              <p:spPr>
                <a:xfrm>
                  <a:off x="1864677" y="556154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8" name="文本框 157"/>
                <p:cNvSpPr txBox="1">
                  <a:spLocks noRot="1" noChangeAspect="1" noMove="1" noResize="1" noEditPoints="1" noAdjustHandles="1" noChangeArrowheads="1" noChangeShapeType="1" noTextEdit="1"/>
                </p:cNvSpPr>
                <p:nvPr/>
              </p:nvSpPr>
              <p:spPr>
                <a:xfrm>
                  <a:off x="1864677" y="5561543"/>
                  <a:ext cx="430979" cy="2145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文本框 158"/>
                <p:cNvSpPr txBox="1"/>
                <p:nvPr/>
              </p:nvSpPr>
              <p:spPr>
                <a:xfrm>
                  <a:off x="945255" y="556316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59" name="文本框 158"/>
                <p:cNvSpPr txBox="1">
                  <a:spLocks noRot="1" noChangeAspect="1" noMove="1" noResize="1" noEditPoints="1" noAdjustHandles="1" noChangeArrowheads="1" noChangeShapeType="1" noTextEdit="1"/>
                </p:cNvSpPr>
                <p:nvPr/>
              </p:nvSpPr>
              <p:spPr>
                <a:xfrm>
                  <a:off x="945255" y="5563163"/>
                  <a:ext cx="430979" cy="214532"/>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0" name="文本框 159"/>
                <p:cNvSpPr txBox="1"/>
                <p:nvPr/>
              </p:nvSpPr>
              <p:spPr>
                <a:xfrm>
                  <a:off x="262153" y="518447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0" name="文本框 159"/>
                <p:cNvSpPr txBox="1">
                  <a:spLocks noRot="1" noChangeAspect="1" noMove="1" noResize="1" noEditPoints="1" noAdjustHandles="1" noChangeArrowheads="1" noChangeShapeType="1" noTextEdit="1"/>
                </p:cNvSpPr>
                <p:nvPr/>
              </p:nvSpPr>
              <p:spPr>
                <a:xfrm>
                  <a:off x="262153" y="5184475"/>
                  <a:ext cx="430979" cy="214532"/>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1" name="文本框 160"/>
                <p:cNvSpPr txBox="1"/>
                <p:nvPr/>
              </p:nvSpPr>
              <p:spPr>
                <a:xfrm>
                  <a:off x="938163" y="461088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61" name="文本框 160"/>
                <p:cNvSpPr txBox="1">
                  <a:spLocks noRot="1" noChangeAspect="1" noMove="1" noResize="1" noEditPoints="1" noAdjustHandles="1" noChangeArrowheads="1" noChangeShapeType="1" noTextEdit="1"/>
                </p:cNvSpPr>
                <p:nvPr/>
              </p:nvSpPr>
              <p:spPr>
                <a:xfrm>
                  <a:off x="938163" y="4610881"/>
                  <a:ext cx="430979" cy="214532"/>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文本框 161"/>
                <p:cNvSpPr txBox="1"/>
                <p:nvPr/>
              </p:nvSpPr>
              <p:spPr>
                <a:xfrm>
                  <a:off x="1196337" y="518024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2" name="文本框 161"/>
                <p:cNvSpPr txBox="1">
                  <a:spLocks noRot="1" noChangeAspect="1" noMove="1" noResize="1" noEditPoints="1" noAdjustHandles="1" noChangeArrowheads="1" noChangeShapeType="1" noTextEdit="1"/>
                </p:cNvSpPr>
                <p:nvPr/>
              </p:nvSpPr>
              <p:spPr>
                <a:xfrm>
                  <a:off x="1196337" y="5180241"/>
                  <a:ext cx="430979" cy="214532"/>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p:cNvSpPr txBox="1"/>
                <p:nvPr/>
              </p:nvSpPr>
              <p:spPr>
                <a:xfrm>
                  <a:off x="2080548" y="4263078"/>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63" name="文本框 162"/>
                <p:cNvSpPr txBox="1">
                  <a:spLocks noRot="1" noChangeAspect="1" noMove="1" noResize="1" noEditPoints="1" noAdjustHandles="1" noChangeArrowheads="1" noChangeShapeType="1" noTextEdit="1"/>
                </p:cNvSpPr>
                <p:nvPr/>
              </p:nvSpPr>
              <p:spPr>
                <a:xfrm>
                  <a:off x="2080548" y="4263078"/>
                  <a:ext cx="430979" cy="214532"/>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p:cNvSpPr txBox="1"/>
                <p:nvPr/>
              </p:nvSpPr>
              <p:spPr>
                <a:xfrm>
                  <a:off x="262153" y="4256530"/>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164" name="文本框 163"/>
                <p:cNvSpPr txBox="1">
                  <a:spLocks noRot="1" noChangeAspect="1" noMove="1" noResize="1" noEditPoints="1" noAdjustHandles="1" noChangeArrowheads="1" noChangeShapeType="1" noTextEdit="1"/>
                </p:cNvSpPr>
                <p:nvPr/>
              </p:nvSpPr>
              <p:spPr>
                <a:xfrm>
                  <a:off x="262153" y="4256530"/>
                  <a:ext cx="430979" cy="214532"/>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5" name="文本框 164"/>
                <p:cNvSpPr txBox="1"/>
                <p:nvPr/>
              </p:nvSpPr>
              <p:spPr>
                <a:xfrm>
                  <a:off x="1356176"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165" name="文本框 164"/>
                <p:cNvSpPr txBox="1">
                  <a:spLocks noRot="1" noChangeAspect="1" noMove="1" noResize="1" noEditPoints="1" noAdjustHandles="1" noChangeArrowheads="1" noChangeShapeType="1" noTextEdit="1"/>
                </p:cNvSpPr>
                <p:nvPr/>
              </p:nvSpPr>
              <p:spPr>
                <a:xfrm>
                  <a:off x="1356176" y="3715961"/>
                  <a:ext cx="430979" cy="214532"/>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6" name="文本框 165"/>
                <p:cNvSpPr txBox="1"/>
                <p:nvPr/>
              </p:nvSpPr>
              <p:spPr>
                <a:xfrm>
                  <a:off x="3233319"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66" name="文本框 165"/>
                <p:cNvSpPr txBox="1">
                  <a:spLocks noRot="1" noChangeAspect="1" noMove="1" noResize="1" noEditPoints="1" noAdjustHandles="1" noChangeArrowheads="1" noChangeShapeType="1" noTextEdit="1"/>
                </p:cNvSpPr>
                <p:nvPr/>
              </p:nvSpPr>
              <p:spPr>
                <a:xfrm>
                  <a:off x="3233319" y="3715961"/>
                  <a:ext cx="430979" cy="214532"/>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文本框 166"/>
                <p:cNvSpPr txBox="1"/>
                <p:nvPr/>
              </p:nvSpPr>
              <p:spPr>
                <a:xfrm>
                  <a:off x="3466717" y="403912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7" name="文本框 166"/>
                <p:cNvSpPr txBox="1">
                  <a:spLocks noRot="1" noChangeAspect="1" noMove="1" noResize="1" noEditPoints="1" noAdjustHandles="1" noChangeArrowheads="1" noChangeShapeType="1" noTextEdit="1"/>
                </p:cNvSpPr>
                <p:nvPr/>
              </p:nvSpPr>
              <p:spPr>
                <a:xfrm>
                  <a:off x="3466717" y="4039123"/>
                  <a:ext cx="430979" cy="214532"/>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8" name="文本框 167"/>
                <p:cNvSpPr txBox="1"/>
                <p:nvPr/>
              </p:nvSpPr>
              <p:spPr>
                <a:xfrm>
                  <a:off x="2642606" y="44040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8" name="文本框 167"/>
                <p:cNvSpPr txBox="1">
                  <a:spLocks noRot="1" noChangeAspect="1" noMove="1" noResize="1" noEditPoints="1" noAdjustHandles="1" noChangeArrowheads="1" noChangeShapeType="1" noTextEdit="1"/>
                </p:cNvSpPr>
                <p:nvPr/>
              </p:nvSpPr>
              <p:spPr>
                <a:xfrm>
                  <a:off x="2642606" y="4404003"/>
                  <a:ext cx="430979" cy="214532"/>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本框 168"/>
                <p:cNvSpPr txBox="1"/>
                <p:nvPr/>
              </p:nvSpPr>
              <p:spPr>
                <a:xfrm>
                  <a:off x="4183824" y="4265642"/>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9" name="文本框 168"/>
                <p:cNvSpPr txBox="1">
                  <a:spLocks noRot="1" noChangeAspect="1" noMove="1" noResize="1" noEditPoints="1" noAdjustHandles="1" noChangeArrowheads="1" noChangeShapeType="1" noTextEdit="1"/>
                </p:cNvSpPr>
                <p:nvPr/>
              </p:nvSpPr>
              <p:spPr>
                <a:xfrm>
                  <a:off x="4183824" y="4265642"/>
                  <a:ext cx="430979" cy="214532"/>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本框 169"/>
                <p:cNvSpPr txBox="1"/>
                <p:nvPr/>
              </p:nvSpPr>
              <p:spPr>
                <a:xfrm>
                  <a:off x="4192474" y="52067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0" name="文本框 169"/>
                <p:cNvSpPr txBox="1">
                  <a:spLocks noRot="1" noChangeAspect="1" noMove="1" noResize="1" noEditPoints="1" noAdjustHandles="1" noChangeArrowheads="1" noChangeShapeType="1" noTextEdit="1"/>
                </p:cNvSpPr>
                <p:nvPr/>
              </p:nvSpPr>
              <p:spPr>
                <a:xfrm>
                  <a:off x="4192474" y="5206703"/>
                  <a:ext cx="430979" cy="214532"/>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1" name="文本框 170"/>
                <p:cNvSpPr txBox="1"/>
                <p:nvPr/>
              </p:nvSpPr>
              <p:spPr>
                <a:xfrm>
                  <a:off x="3243416" y="555835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1" name="文本框 170"/>
                <p:cNvSpPr txBox="1">
                  <a:spLocks noRot="1" noChangeAspect="1" noMove="1" noResize="1" noEditPoints="1" noAdjustHandles="1" noChangeArrowheads="1" noChangeShapeType="1" noTextEdit="1"/>
                </p:cNvSpPr>
                <p:nvPr/>
              </p:nvSpPr>
              <p:spPr>
                <a:xfrm>
                  <a:off x="3243416" y="5558355"/>
                  <a:ext cx="430979" cy="214532"/>
                </a:xfrm>
                <a:prstGeom prst="rect">
                  <a:avLst/>
                </a:prstGeom>
                <a:blipFill rotWithShape="1">
                  <a:blip r:embed="rId30"/>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7" name="TextBox 9"/>
              <p:cNvSpPr txBox="1"/>
              <p:nvPr/>
            </p:nvSpPr>
            <p:spPr>
              <a:xfrm>
                <a:off x="5504256" y="4299308"/>
                <a:ext cx="3176377" cy="707886"/>
              </a:xfrm>
              <a:prstGeom prst="rect">
                <a:avLst/>
              </a:prstGeom>
              <a:solidFill>
                <a:srgbClr val="CCFFCC"/>
              </a:solidFill>
              <a:ln>
                <a:solidFill>
                  <a:schemeClr val="tx1"/>
                </a:solidFill>
              </a:ln>
            </p:spPr>
            <p:txBody>
              <a:bodyPr wrap="square" rtlCol="0">
                <a:spAutoFit/>
              </a:bodyPr>
              <a:lstStyle/>
              <a:p>
                <a:pPr>
                  <a:spcBef>
                    <a:spcPct val="0"/>
                  </a:spcBef>
                </a:pPr>
                <a14:m>
                  <m:oMath xmlns:m="http://schemas.openxmlformats.org/officeDocument/2006/math">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10</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13</m:t>
                            </m:r>
                          </m:sub>
                        </m:sSub>
                      </m:e>
                    </m:d>
                  </m:oMath>
                </a14:m>
                <a:r>
                  <a:rPr lang="en-US" altLang="zh-TW" sz="2000" dirty="0"/>
                  <a:t> is a separator for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8</m:t>
                        </m:r>
                      </m:sub>
                    </m:sSub>
                  </m:oMath>
                </a14:m>
                <a:r>
                  <a:rPr lang="en-US" altLang="zh-TW" sz="2000" dirty="0"/>
                  <a:t> and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4</m:t>
                        </m:r>
                      </m:sub>
                    </m:sSub>
                  </m:oMath>
                </a14:m>
                <a:endParaRPr lang="en-US" altLang="zh-TW" sz="2000" dirty="0"/>
              </a:p>
            </p:txBody>
          </p:sp>
        </mc:Choice>
        <mc:Fallback>
          <p:sp>
            <p:nvSpPr>
              <p:cNvPr id="7" name="TextBox 9"/>
              <p:cNvSpPr txBox="1">
                <a:spLocks noRot="1" noChangeAspect="1" noMove="1" noResize="1" noEditPoints="1" noAdjustHandles="1" noChangeArrowheads="1" noChangeShapeType="1" noTextEdit="1"/>
              </p:cNvSpPr>
              <p:nvPr/>
            </p:nvSpPr>
            <p:spPr>
              <a:xfrm>
                <a:off x="5504256" y="4299308"/>
                <a:ext cx="3176377" cy="707886"/>
              </a:xfrm>
              <a:prstGeom prst="rect">
                <a:avLst/>
              </a:prstGeom>
              <a:blipFill rotWithShape="1">
                <a:blip r:embed="rId31"/>
                <a:stretch>
                  <a:fillRect l="-202" t="-948" r="-194" b="-7235"/>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Box 9"/>
              <p:cNvSpPr txBox="1"/>
              <p:nvPr/>
            </p:nvSpPr>
            <p:spPr>
              <a:xfrm>
                <a:off x="5504256" y="5003030"/>
                <a:ext cx="3176375" cy="707886"/>
              </a:xfrm>
              <a:prstGeom prst="rect">
                <a:avLst/>
              </a:prstGeom>
              <a:solidFill>
                <a:srgbClr val="CCFFCC"/>
              </a:solidFill>
              <a:ln>
                <a:solidFill>
                  <a:schemeClr val="tx1"/>
                </a:solidFill>
              </a:ln>
            </p:spPr>
            <p:txBody>
              <a:bodyPr wrap="square" rtlCol="0">
                <a:spAutoFit/>
              </a:bodyPr>
              <a:lstStyle/>
              <a:p>
                <a:pPr>
                  <a:spcBef>
                    <a:spcPct val="0"/>
                  </a:spcBef>
                </a:pPr>
                <a14:m>
                  <m:oMath xmlns:m="http://schemas.openxmlformats.org/officeDocument/2006/math">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10</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11</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12</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13</m:t>
                            </m:r>
                          </m:sub>
                        </m:sSub>
                      </m:e>
                    </m:d>
                  </m:oMath>
                </a14:m>
                <a:r>
                  <a:rPr lang="en-US" altLang="zh-TW" sz="2000" dirty="0"/>
                  <a:t> is also a separator for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8</m:t>
                        </m:r>
                      </m:sub>
                    </m:sSub>
                  </m:oMath>
                </a14:m>
                <a:r>
                  <a:rPr lang="en-US" altLang="zh-TW" sz="2000" dirty="0"/>
                  <a:t> and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𝑣</m:t>
                        </m:r>
                      </m:e>
                      <m:sub>
                        <m:r>
                          <a:rPr lang="en-US" altLang="zh-TW" sz="2000" b="0" i="1" smtClean="0">
                            <a:latin typeface="Cambria Math" panose="02040503050406030204" pitchFamily="18" charset="0"/>
                          </a:rPr>
                          <m:t>4</m:t>
                        </m:r>
                      </m:sub>
                    </m:sSub>
                  </m:oMath>
                </a14:m>
                <a:endParaRPr lang="en-US" altLang="zh-TW" sz="2000" dirty="0"/>
              </a:p>
            </p:txBody>
          </p:sp>
        </mc:Choice>
        <mc:Fallback>
          <p:sp>
            <p:nvSpPr>
              <p:cNvPr id="5" name="TextBox 9"/>
              <p:cNvSpPr txBox="1">
                <a:spLocks noRot="1" noChangeAspect="1" noMove="1" noResize="1" noEditPoints="1" noAdjustHandles="1" noChangeArrowheads="1" noChangeShapeType="1" noTextEdit="1"/>
              </p:cNvSpPr>
              <p:nvPr/>
            </p:nvSpPr>
            <p:spPr>
              <a:xfrm>
                <a:off x="5504256" y="5003030"/>
                <a:ext cx="3176375" cy="707886"/>
              </a:xfrm>
              <a:prstGeom prst="rect">
                <a:avLst/>
              </a:prstGeom>
              <a:blipFill rotWithShape="1">
                <a:blip r:embed="rId32"/>
                <a:stretch>
                  <a:fillRect l="-202" t="-968" r="-194" b="-7215"/>
                </a:stretch>
              </a:blipFill>
              <a:ln>
                <a:solidFill>
                  <a:schemeClr val="tx1"/>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separator in LCA</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49" y="2026179"/>
                <a:ext cx="7924613" cy="4129087"/>
              </a:xfrm>
            </p:spPr>
            <p:txBody>
              <a:bodyPr/>
              <a:lstStyle/>
              <a:p>
                <a:r>
                  <a:rPr lang="en-US" altLang="zh-CN" sz="2400" dirty="0"/>
                  <a:t>Property: The LCA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oMath>
                </a14:m>
                <a:r>
                  <a:rPr lang="en-US" altLang="zh-CN" sz="2400" dirty="0"/>
                  <a:t> of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0" smtClean="0">
                        <a:latin typeface="Cambria Math" panose="02040503050406030204" pitchFamily="18" charset="0"/>
                      </a:rPr>
                      <m:t>)</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oMath>
                </a14:m>
                <a:r>
                  <a:rPr lang="en-US" altLang="zh-CN" sz="2400" dirty="0"/>
                  <a:t> is a separator</a:t>
                </a:r>
                <a:endParaRPr lang="en-US" altLang="zh-CN" sz="2400" dirty="0"/>
              </a:p>
              <a:p>
                <a:r>
                  <a:rPr lang="en-US" altLang="zh-CN" sz="2400" dirty="0"/>
                  <a:t>For </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oMath>
                </a14:m>
                <a:r>
                  <a:rPr lang="en-US" altLang="zh-CN" sz="2400" dirty="0"/>
                  <a:t> and </a:t>
                </a:r>
                <a14:m>
                  <m:oMath xmlns:m="http://schemas.openxmlformats.org/officeDocument/2006/math">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oMath>
                </a14:m>
                <a:r>
                  <a:rPr lang="en-US" altLang="zh-CN" sz="2400" dirty="0"/>
                  <a:t>, its LCA </a:t>
                </a:r>
                <a14:m>
                  <m:oMath xmlns:m="http://schemas.openxmlformats.org/officeDocument/2006/math">
                    <m:r>
                      <a:rPr lang="en-US" altLang="zh-CN" sz="2400" b="0" i="1" smtClean="0">
                        <a:latin typeface="Cambria Math" panose="02040503050406030204" pitchFamily="18" charset="0"/>
                      </a:rPr>
                      <m:t>𝑋</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oMath>
                </a14:m>
                <a:r>
                  <a:rPr lang="en-US" altLang="zh-CN" sz="2400" dirty="0"/>
                  <a:t> is a separator for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oMath>
                </a14:m>
                <a:r>
                  <a:rPr lang="en-US" altLang="zh-CN" sz="2400" dirty="0"/>
                  <a:t> and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oMath>
                </a14:m>
                <a:endParaRPr lang="en-US" altLang="zh-CN" sz="2400" dirty="0"/>
              </a:p>
              <a:p>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49" y="2026179"/>
                <a:ext cx="7924613" cy="4129087"/>
              </a:xfrm>
              <a:blipFill rotWithShape="1">
                <a:blip r:embed="rId1"/>
                <a:stretch>
                  <a:fillRect l="-8" t="-13" r="6"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98" name="组合 97"/>
          <p:cNvGrpSpPr/>
          <p:nvPr/>
        </p:nvGrpSpPr>
        <p:grpSpPr>
          <a:xfrm>
            <a:off x="3981506" y="3837514"/>
            <a:ext cx="5115021" cy="2855914"/>
            <a:chOff x="5198105" y="695318"/>
            <a:chExt cx="5834036" cy="3257368"/>
          </a:xfrm>
        </p:grpSpPr>
        <mc:AlternateContent xmlns:mc="http://schemas.openxmlformats.org/markup-compatibility/2006">
          <mc:Choice xmlns:a14="http://schemas.microsoft.com/office/drawing/2010/main" Requires="a14">
            <p:sp>
              <p:nvSpPr>
                <p:cNvPr id="99" name="矩形: 圆角 98"/>
                <p:cNvSpPr/>
                <p:nvPr/>
              </p:nvSpPr>
              <p:spPr>
                <a:xfrm>
                  <a:off x="5198105" y="3622158"/>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99" name="矩形: 圆角 98"/>
                <p:cNvSpPr>
                  <a:spLocks noRot="1" noChangeAspect="1" noMove="1" noResize="1" noEditPoints="1" noAdjustHandles="1" noChangeArrowheads="1" noChangeShapeType="1" noTextEdit="1"/>
                </p:cNvSpPr>
                <p:nvPr/>
              </p:nvSpPr>
              <p:spPr>
                <a:xfrm>
                  <a:off x="5198105" y="3622158"/>
                  <a:ext cx="1118681" cy="328917"/>
                </a:xfrm>
                <a:prstGeom prst="roundRect">
                  <a:avLst/>
                </a:prstGeom>
                <a:blipFill rotWithShape="1">
                  <a:blip r:embed="rId2"/>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0" name="矩形: 圆角 99"/>
                <p:cNvSpPr/>
                <p:nvPr/>
              </p:nvSpPr>
              <p:spPr>
                <a:xfrm>
                  <a:off x="6526941" y="3623769"/>
                  <a:ext cx="1042260"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00" name="矩形: 圆角 99"/>
                <p:cNvSpPr>
                  <a:spLocks noRot="1" noChangeAspect="1" noMove="1" noResize="1" noEditPoints="1" noAdjustHandles="1" noChangeArrowheads="1" noChangeShapeType="1" noTextEdit="1"/>
                </p:cNvSpPr>
                <p:nvPr/>
              </p:nvSpPr>
              <p:spPr>
                <a:xfrm>
                  <a:off x="6526941" y="3623769"/>
                  <a:ext cx="1042260" cy="328917"/>
                </a:xfrm>
                <a:prstGeom prst="roundRect">
                  <a:avLst/>
                </a:prstGeom>
                <a:blipFill rotWithShape="1">
                  <a:blip r:embed="rId3"/>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1" name="矩形: 圆角 100"/>
                <p:cNvSpPr/>
                <p:nvPr/>
              </p:nvSpPr>
              <p:spPr>
                <a:xfrm>
                  <a:off x="7774495" y="3622158"/>
                  <a:ext cx="10322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𝟑</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01" name="矩形: 圆角 100"/>
                <p:cNvSpPr>
                  <a:spLocks noRot="1" noChangeAspect="1" noMove="1" noResize="1" noEditPoints="1" noAdjustHandles="1" noChangeArrowheads="1" noChangeShapeType="1" noTextEdit="1"/>
                </p:cNvSpPr>
                <p:nvPr/>
              </p:nvSpPr>
              <p:spPr>
                <a:xfrm>
                  <a:off x="7774495" y="3622158"/>
                  <a:ext cx="1032225" cy="328917"/>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2" name="矩形: 圆角 101"/>
                <p:cNvSpPr/>
                <p:nvPr/>
              </p:nvSpPr>
              <p:spPr>
                <a:xfrm>
                  <a:off x="6486301" y="3105392"/>
                  <a:ext cx="1118681" cy="328917"/>
                </a:xfrm>
                <a:prstGeom prst="round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𝟖</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2" name="矩形: 圆角 101"/>
                <p:cNvSpPr>
                  <a:spLocks noRot="1" noChangeAspect="1" noMove="1" noResize="1" noEditPoints="1" noAdjustHandles="1" noChangeArrowheads="1" noChangeShapeType="1" noTextEdit="1"/>
                </p:cNvSpPr>
                <p:nvPr/>
              </p:nvSpPr>
              <p:spPr>
                <a:xfrm>
                  <a:off x="6486301" y="3105392"/>
                  <a:ext cx="1118681" cy="328917"/>
                </a:xfrm>
                <a:prstGeom prst="roundRect">
                  <a:avLst/>
                </a:prstGeom>
                <a:blipFill rotWithShape="1">
                  <a:blip r:embed="rId5"/>
                </a:blip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3" name="矩形: 圆角 102"/>
                <p:cNvSpPr/>
                <p:nvPr/>
              </p:nvSpPr>
              <p:spPr>
                <a:xfrm>
                  <a:off x="6405021" y="2622040"/>
                  <a:ext cx="1284326" cy="308156"/>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3" name="矩形: 圆角 102"/>
                <p:cNvSpPr>
                  <a:spLocks noRot="1" noChangeAspect="1" noMove="1" noResize="1" noEditPoints="1" noAdjustHandles="1" noChangeArrowheads="1" noChangeShapeType="1" noTextEdit="1"/>
                </p:cNvSpPr>
                <p:nvPr/>
              </p:nvSpPr>
              <p:spPr>
                <a:xfrm>
                  <a:off x="6405021" y="2622040"/>
                  <a:ext cx="1284326" cy="308156"/>
                </a:xfrm>
                <a:prstGeom prst="roundRect">
                  <a:avLst/>
                </a:prstGeom>
                <a:blipFill rotWithShape="1">
                  <a:blip r:embed="rId6"/>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4" name="矩形: 圆角 103"/>
                <p:cNvSpPr/>
                <p:nvPr/>
              </p:nvSpPr>
              <p:spPr>
                <a:xfrm>
                  <a:off x="7947226" y="3115718"/>
                  <a:ext cx="1118681" cy="328917"/>
                </a:xfrm>
                <a:prstGeom prst="roundRect">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𝟒</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5</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4" name="矩形: 圆角 103"/>
                <p:cNvSpPr>
                  <a:spLocks noRot="1" noChangeAspect="1" noMove="1" noResize="1" noEditPoints="1" noAdjustHandles="1" noChangeArrowheads="1" noChangeShapeType="1" noTextEdit="1"/>
                </p:cNvSpPr>
                <p:nvPr/>
              </p:nvSpPr>
              <p:spPr>
                <a:xfrm>
                  <a:off x="7947226" y="3115718"/>
                  <a:ext cx="1118681" cy="328917"/>
                </a:xfrm>
                <a:prstGeom prst="roundRect">
                  <a:avLst/>
                </a:prstGeom>
                <a:blipFill rotWithShape="1">
                  <a:blip r:embed="rId7"/>
                </a:blip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5" name="矩形: 圆角 104"/>
                <p:cNvSpPr/>
                <p:nvPr/>
              </p:nvSpPr>
              <p:spPr>
                <a:xfrm>
                  <a:off x="7864405" y="2613382"/>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𝟓</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5" name="矩形: 圆角 104"/>
                <p:cNvSpPr>
                  <a:spLocks noRot="1" noChangeAspect="1" noMove="1" noResize="1" noEditPoints="1" noAdjustHandles="1" noChangeArrowheads="1" noChangeShapeType="1" noTextEdit="1"/>
                </p:cNvSpPr>
                <p:nvPr/>
              </p:nvSpPr>
              <p:spPr>
                <a:xfrm>
                  <a:off x="7864405" y="2613382"/>
                  <a:ext cx="1284325" cy="328917"/>
                </a:xfrm>
                <a:prstGeom prst="roundRect">
                  <a:avLst/>
                </a:prstGeom>
                <a:blipFill rotWithShape="1">
                  <a:blip r:embed="rId8"/>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6" name="矩形: 圆角 105"/>
                <p:cNvSpPr/>
                <p:nvPr/>
              </p:nvSpPr>
              <p:spPr>
                <a:xfrm>
                  <a:off x="9426734" y="2606800"/>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𝟕</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oMath>
                    </m:oMathPara>
                  </a14:m>
                  <a:endParaRPr lang="zh-CN" altLang="en-US" sz="1400" dirty="0"/>
                </a:p>
              </p:txBody>
            </p:sp>
          </mc:Choice>
          <mc:Fallback>
            <p:sp>
              <p:nvSpPr>
                <p:cNvPr id="106" name="矩形: 圆角 105"/>
                <p:cNvSpPr>
                  <a:spLocks noRot="1" noChangeAspect="1" noMove="1" noResize="1" noEditPoints="1" noAdjustHandles="1" noChangeArrowheads="1" noChangeShapeType="1" noTextEdit="1"/>
                </p:cNvSpPr>
                <p:nvPr/>
              </p:nvSpPr>
              <p:spPr>
                <a:xfrm>
                  <a:off x="9426734" y="2606800"/>
                  <a:ext cx="1284325" cy="328917"/>
                </a:xfrm>
                <a:prstGeom prst="roundRect">
                  <a:avLst/>
                </a:prstGeom>
                <a:blipFill rotWithShape="1">
                  <a:blip r:embed="rId9"/>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7" name="矩形: 圆角 106"/>
                <p:cNvSpPr/>
                <p:nvPr/>
              </p:nvSpPr>
              <p:spPr>
                <a:xfrm>
                  <a:off x="9747816" y="2108898"/>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𝟔</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07" name="矩形: 圆角 106"/>
                <p:cNvSpPr>
                  <a:spLocks noRot="1" noChangeAspect="1" noMove="1" noResize="1" noEditPoints="1" noAdjustHandles="1" noChangeArrowheads="1" noChangeShapeType="1" noTextEdit="1"/>
                </p:cNvSpPr>
                <p:nvPr/>
              </p:nvSpPr>
              <p:spPr>
                <a:xfrm>
                  <a:off x="9747816" y="2108898"/>
                  <a:ext cx="1284325" cy="328917"/>
                </a:xfrm>
                <a:prstGeom prst="roundRect">
                  <a:avLst/>
                </a:prstGeom>
                <a:blipFill rotWithShape="1">
                  <a:blip r:embed="rId10"/>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8" name="矩形: 圆角 107"/>
                <p:cNvSpPr/>
                <p:nvPr/>
              </p:nvSpPr>
              <p:spPr>
                <a:xfrm>
                  <a:off x="7588522" y="2108898"/>
                  <a:ext cx="1845909" cy="32891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𝟏𝟎</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8" name="矩形: 圆角 107"/>
                <p:cNvSpPr>
                  <a:spLocks noRot="1" noChangeAspect="1" noMove="1" noResize="1" noEditPoints="1" noAdjustHandles="1" noChangeArrowheads="1" noChangeShapeType="1" noTextEdit="1"/>
                </p:cNvSpPr>
                <p:nvPr/>
              </p:nvSpPr>
              <p:spPr>
                <a:xfrm>
                  <a:off x="7588522" y="2108898"/>
                  <a:ext cx="1845909" cy="328917"/>
                </a:xfrm>
                <a:prstGeom prst="roundRect">
                  <a:avLst/>
                </a:prstGeom>
                <a:blipFill rotWithShape="1">
                  <a:blip r:embed="rId11"/>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9" name="矩形: 圆角 108"/>
                <p:cNvSpPr/>
                <p:nvPr/>
              </p:nvSpPr>
              <p:spPr>
                <a:xfrm>
                  <a:off x="8658192" y="1606562"/>
                  <a:ext cx="1352090"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9" name="矩形: 圆角 108"/>
                <p:cNvSpPr>
                  <a:spLocks noRot="1" noChangeAspect="1" noMove="1" noResize="1" noEditPoints="1" noAdjustHandles="1" noChangeArrowheads="1" noChangeShapeType="1" noTextEdit="1"/>
                </p:cNvSpPr>
                <p:nvPr/>
              </p:nvSpPr>
              <p:spPr>
                <a:xfrm>
                  <a:off x="8658192" y="1606562"/>
                  <a:ext cx="1352090" cy="328917"/>
                </a:xfrm>
                <a:prstGeom prst="roundRect">
                  <a:avLst/>
                </a:prstGeom>
                <a:blipFill rotWithShape="1">
                  <a:blip r:embed="rId12"/>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0" name="矩形: 圆角 109"/>
                <p:cNvSpPr/>
                <p:nvPr/>
              </p:nvSpPr>
              <p:spPr>
                <a:xfrm>
                  <a:off x="8875394" y="1162606"/>
                  <a:ext cx="917686" cy="30777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10" name="矩形: 圆角 109"/>
                <p:cNvSpPr>
                  <a:spLocks noRot="1" noChangeAspect="1" noMove="1" noResize="1" noEditPoints="1" noAdjustHandles="1" noChangeArrowheads="1" noChangeShapeType="1" noTextEdit="1"/>
                </p:cNvSpPr>
                <p:nvPr/>
              </p:nvSpPr>
              <p:spPr>
                <a:xfrm>
                  <a:off x="8875394" y="1162606"/>
                  <a:ext cx="917686" cy="307777"/>
                </a:xfrm>
                <a:prstGeom prst="roundRect">
                  <a:avLst/>
                </a:prstGeom>
                <a:blipFill rotWithShape="1">
                  <a:blip r:embed="rId13"/>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1" name="矩形: 圆角 110"/>
                <p:cNvSpPr/>
                <p:nvPr/>
              </p:nvSpPr>
              <p:spPr>
                <a:xfrm>
                  <a:off x="9137514" y="695318"/>
                  <a:ext cx="394598"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𝟏𝟑</m:t>
                            </m:r>
                          </m:sub>
                        </m:sSub>
                      </m:oMath>
                    </m:oMathPara>
                  </a14:m>
                  <a:endParaRPr lang="zh-CN" altLang="en-US" sz="1400" dirty="0"/>
                </a:p>
              </p:txBody>
            </p:sp>
          </mc:Choice>
          <mc:Fallback>
            <p:sp>
              <p:nvSpPr>
                <p:cNvPr id="111" name="矩形: 圆角 110"/>
                <p:cNvSpPr>
                  <a:spLocks noRot="1" noChangeAspect="1" noMove="1" noResize="1" noEditPoints="1" noAdjustHandles="1" noChangeArrowheads="1" noChangeShapeType="1" noTextEdit="1"/>
                </p:cNvSpPr>
                <p:nvPr/>
              </p:nvSpPr>
              <p:spPr>
                <a:xfrm>
                  <a:off x="9137514" y="695318"/>
                  <a:ext cx="394598" cy="328917"/>
                </a:xfrm>
                <a:prstGeom prst="roundRect">
                  <a:avLst/>
                </a:prstGeom>
                <a:blipFill rotWithShape="1">
                  <a:blip r:embed="rId1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12" name="直接连接符 111"/>
            <p:cNvCxnSpPr>
              <a:stCxn id="102" idx="2"/>
              <a:endCxn id="100" idx="0"/>
            </p:cNvCxnSpPr>
            <p:nvPr/>
          </p:nvCxnSpPr>
          <p:spPr>
            <a:xfrm>
              <a:off x="7045642" y="3434309"/>
              <a:ext cx="2429" cy="1894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11" idx="2"/>
              <a:endCxn id="110" idx="0"/>
            </p:cNvCxnSpPr>
            <p:nvPr/>
          </p:nvCxnSpPr>
          <p:spPr>
            <a:xfrm flipH="1">
              <a:off x="9334237" y="1024235"/>
              <a:ext cx="576" cy="1383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10" idx="2"/>
              <a:endCxn id="109" idx="0"/>
            </p:cNvCxnSpPr>
            <p:nvPr/>
          </p:nvCxnSpPr>
          <p:spPr>
            <a:xfrm>
              <a:off x="9334237" y="1470383"/>
              <a:ext cx="0" cy="13617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endCxn id="108" idx="0"/>
            </p:cNvCxnSpPr>
            <p:nvPr/>
          </p:nvCxnSpPr>
          <p:spPr>
            <a:xfrm flipH="1">
              <a:off x="8511477" y="1943390"/>
              <a:ext cx="454723" cy="1655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07" idx="0"/>
            </p:cNvCxnSpPr>
            <p:nvPr/>
          </p:nvCxnSpPr>
          <p:spPr>
            <a:xfrm>
              <a:off x="9850120" y="1935479"/>
              <a:ext cx="539859"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103" idx="0"/>
            </p:cNvCxnSpPr>
            <p:nvPr/>
          </p:nvCxnSpPr>
          <p:spPr>
            <a:xfrm flipH="1">
              <a:off x="7047184" y="2441020"/>
              <a:ext cx="640855" cy="18102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9216670" y="2434677"/>
              <a:ext cx="415510" cy="17526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endCxn id="105" idx="0"/>
            </p:cNvCxnSpPr>
            <p:nvPr/>
          </p:nvCxnSpPr>
          <p:spPr>
            <a:xfrm>
              <a:off x="8506568" y="2434677"/>
              <a:ext cx="0" cy="1787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5" idx="2"/>
              <a:endCxn id="104" idx="0"/>
            </p:cNvCxnSpPr>
            <p:nvPr/>
          </p:nvCxnSpPr>
          <p:spPr>
            <a:xfrm flipH="1">
              <a:off x="8506567" y="2942299"/>
              <a:ext cx="1"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03" idx="2"/>
              <a:endCxn id="102" idx="0"/>
            </p:cNvCxnSpPr>
            <p:nvPr/>
          </p:nvCxnSpPr>
          <p:spPr>
            <a:xfrm flipH="1">
              <a:off x="7045642" y="2930196"/>
              <a:ext cx="1542" cy="17519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9" idx="0"/>
            </p:cNvCxnSpPr>
            <p:nvPr/>
          </p:nvCxnSpPr>
          <p:spPr>
            <a:xfrm flipV="1">
              <a:off x="5757446" y="3434309"/>
              <a:ext cx="826234" cy="1878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101" idx="0"/>
            </p:cNvCxnSpPr>
            <p:nvPr/>
          </p:nvCxnSpPr>
          <p:spPr>
            <a:xfrm>
              <a:off x="7528560" y="3429000"/>
              <a:ext cx="762048" cy="193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组合 123"/>
          <p:cNvGrpSpPr/>
          <p:nvPr/>
        </p:nvGrpSpPr>
        <p:grpSpPr>
          <a:xfrm>
            <a:off x="35627" y="4092193"/>
            <a:ext cx="4361300" cy="2268670"/>
            <a:chOff x="262153" y="3715961"/>
            <a:chExt cx="4361300" cy="2268670"/>
          </a:xfrm>
        </p:grpSpPr>
        <p:grpSp>
          <p:nvGrpSpPr>
            <p:cNvPr id="125" name="组合 124"/>
            <p:cNvGrpSpPr/>
            <p:nvPr/>
          </p:nvGrpSpPr>
          <p:grpSpPr>
            <a:xfrm>
              <a:off x="481949" y="3742649"/>
              <a:ext cx="391784" cy="392225"/>
              <a:chOff x="2796833" y="1500895"/>
              <a:chExt cx="532800" cy="533400"/>
            </a:xfrm>
          </p:grpSpPr>
          <p:sp>
            <p:nvSpPr>
              <p:cNvPr id="196" name="椭圆 19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7" name="文本框 196"/>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197" name="文本框 196"/>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15"/>
                  </a:blipFill>
                </p:spPr>
                <p:txBody>
                  <a:bodyPr/>
                  <a:lstStyle/>
                  <a:p>
                    <a:r>
                      <a:rPr lang="zh-CN" altLang="en-US">
                        <a:noFill/>
                      </a:rPr>
                      <a:t> </a:t>
                    </a:r>
                  </a:p>
                </p:txBody>
              </p:sp>
            </mc:Fallback>
          </mc:AlternateContent>
        </p:grpSp>
        <p:grpSp>
          <p:nvGrpSpPr>
            <p:cNvPr id="126" name="组合 125"/>
            <p:cNvGrpSpPr/>
            <p:nvPr/>
          </p:nvGrpSpPr>
          <p:grpSpPr>
            <a:xfrm>
              <a:off x="479446" y="5592406"/>
              <a:ext cx="391784" cy="392225"/>
              <a:chOff x="2796833" y="1500895"/>
              <a:chExt cx="532800" cy="533400"/>
            </a:xfrm>
          </p:grpSpPr>
          <p:sp>
            <p:nvSpPr>
              <p:cNvPr id="194" name="椭圆 19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5" name="文本框 194"/>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195" name="文本框 194"/>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6"/>
                  </a:blipFill>
                </p:spPr>
                <p:txBody>
                  <a:bodyPr/>
                  <a:lstStyle/>
                  <a:p>
                    <a:r>
                      <a:rPr lang="zh-CN" altLang="en-US">
                        <a:noFill/>
                      </a:rPr>
                      <a:t> </a:t>
                    </a:r>
                  </a:p>
                </p:txBody>
              </p:sp>
            </mc:Fallback>
          </mc:AlternateContent>
        </p:grpSp>
        <p:grpSp>
          <p:nvGrpSpPr>
            <p:cNvPr id="127" name="组合 126"/>
            <p:cNvGrpSpPr/>
            <p:nvPr/>
          </p:nvGrpSpPr>
          <p:grpSpPr>
            <a:xfrm>
              <a:off x="478662" y="4649027"/>
              <a:ext cx="391784" cy="392225"/>
              <a:chOff x="2796833" y="1500895"/>
              <a:chExt cx="532800" cy="533400"/>
            </a:xfrm>
          </p:grpSpPr>
          <p:sp>
            <p:nvSpPr>
              <p:cNvPr id="192" name="椭圆 191"/>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3" name="文本框 19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193" name="文本框 19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7"/>
                  </a:blipFill>
                </p:spPr>
                <p:txBody>
                  <a:bodyPr/>
                  <a:lstStyle/>
                  <a:p>
                    <a:r>
                      <a:rPr lang="zh-CN" altLang="en-US">
                        <a:noFill/>
                      </a:rPr>
                      <a:t> </a:t>
                    </a:r>
                  </a:p>
                </p:txBody>
              </p:sp>
            </mc:Fallback>
          </mc:AlternateContent>
        </p:grpSp>
        <p:grpSp>
          <p:nvGrpSpPr>
            <p:cNvPr id="128" name="组合 127"/>
            <p:cNvGrpSpPr/>
            <p:nvPr/>
          </p:nvGrpSpPr>
          <p:grpSpPr>
            <a:xfrm>
              <a:off x="1399014" y="4643309"/>
              <a:ext cx="391784" cy="392225"/>
              <a:chOff x="2796833" y="1500895"/>
              <a:chExt cx="532800" cy="533400"/>
            </a:xfrm>
          </p:grpSpPr>
          <p:sp>
            <p:nvSpPr>
              <p:cNvPr id="190" name="椭圆 18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1" name="文本框 19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191" name="文本框 19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8"/>
                  </a:blipFill>
                </p:spPr>
                <p:txBody>
                  <a:bodyPr/>
                  <a:lstStyle/>
                  <a:p>
                    <a:r>
                      <a:rPr lang="zh-CN" altLang="en-US">
                        <a:noFill/>
                      </a:rPr>
                      <a:t> </a:t>
                    </a:r>
                  </a:p>
                </p:txBody>
              </p:sp>
            </mc:Fallback>
          </mc:AlternateContent>
        </p:grpSp>
        <p:grpSp>
          <p:nvGrpSpPr>
            <p:cNvPr id="129" name="组合 128"/>
            <p:cNvGrpSpPr/>
            <p:nvPr/>
          </p:nvGrpSpPr>
          <p:grpSpPr>
            <a:xfrm>
              <a:off x="1399014" y="5592405"/>
              <a:ext cx="391784" cy="392225"/>
              <a:chOff x="2796833" y="1500895"/>
              <a:chExt cx="532800" cy="533400"/>
            </a:xfrm>
          </p:grpSpPr>
          <p:sp>
            <p:nvSpPr>
              <p:cNvPr id="188" name="椭圆 18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9" name="文本框 188"/>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189" name="文本框 188"/>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19"/>
                  </a:blipFill>
                </p:spPr>
                <p:txBody>
                  <a:bodyPr/>
                  <a:lstStyle/>
                  <a:p>
                    <a:r>
                      <a:rPr lang="zh-CN" altLang="en-US">
                        <a:noFill/>
                      </a:rPr>
                      <a:t> </a:t>
                    </a:r>
                  </a:p>
                </p:txBody>
              </p:sp>
            </mc:Fallback>
          </mc:AlternateContent>
        </p:grpSp>
        <p:grpSp>
          <p:nvGrpSpPr>
            <p:cNvPr id="130" name="组合 129"/>
            <p:cNvGrpSpPr/>
            <p:nvPr/>
          </p:nvGrpSpPr>
          <p:grpSpPr>
            <a:xfrm>
              <a:off x="2268130" y="4643308"/>
              <a:ext cx="428359" cy="392225"/>
              <a:chOff x="2772222" y="1500895"/>
              <a:chExt cx="582542" cy="533400"/>
            </a:xfrm>
          </p:grpSpPr>
          <p:sp>
            <p:nvSpPr>
              <p:cNvPr id="186" name="椭圆 185"/>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7" name="文本框 186"/>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87" name="文本框 186"/>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20"/>
                  </a:blipFill>
                </p:spPr>
                <p:txBody>
                  <a:bodyPr/>
                  <a:lstStyle/>
                  <a:p>
                    <a:r>
                      <a:rPr lang="zh-CN" altLang="en-US">
                        <a:noFill/>
                      </a:rPr>
                      <a:t> </a:t>
                    </a:r>
                  </a:p>
                </p:txBody>
              </p:sp>
            </mc:Fallback>
          </mc:AlternateContent>
        </p:grpSp>
        <p:grpSp>
          <p:nvGrpSpPr>
            <p:cNvPr id="131" name="组合 130"/>
            <p:cNvGrpSpPr/>
            <p:nvPr/>
          </p:nvGrpSpPr>
          <p:grpSpPr>
            <a:xfrm>
              <a:off x="2268128" y="5592404"/>
              <a:ext cx="428357" cy="392225"/>
              <a:chOff x="2772226" y="1500895"/>
              <a:chExt cx="582540" cy="533400"/>
            </a:xfrm>
          </p:grpSpPr>
          <p:sp>
            <p:nvSpPr>
              <p:cNvPr id="184" name="椭圆 183"/>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5" name="文本框 184"/>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85" name="文本框 184"/>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21"/>
                  </a:blipFill>
                </p:spPr>
                <p:txBody>
                  <a:bodyPr/>
                  <a:lstStyle/>
                  <a:p>
                    <a:r>
                      <a:rPr lang="zh-CN" altLang="en-US">
                        <a:noFill/>
                      </a:rPr>
                      <a:t> </a:t>
                    </a:r>
                  </a:p>
                </p:txBody>
              </p:sp>
            </mc:Fallback>
          </mc:AlternateContent>
        </p:grpSp>
        <p:grpSp>
          <p:nvGrpSpPr>
            <p:cNvPr id="132" name="组合 131"/>
            <p:cNvGrpSpPr/>
            <p:nvPr/>
          </p:nvGrpSpPr>
          <p:grpSpPr>
            <a:xfrm>
              <a:off x="3218949" y="5070885"/>
              <a:ext cx="391784" cy="392225"/>
              <a:chOff x="2796833" y="1500895"/>
              <a:chExt cx="532800" cy="533400"/>
            </a:xfrm>
          </p:grpSpPr>
          <p:sp>
            <p:nvSpPr>
              <p:cNvPr id="182" name="椭圆 18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3" name="文本框 18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183" name="文本框 18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2"/>
                  </a:blipFill>
                </p:spPr>
                <p:txBody>
                  <a:bodyPr/>
                  <a:lstStyle/>
                  <a:p>
                    <a:r>
                      <a:rPr lang="zh-CN" altLang="en-US">
                        <a:noFill/>
                      </a:rPr>
                      <a:t> </a:t>
                    </a:r>
                  </a:p>
                </p:txBody>
              </p:sp>
            </mc:Fallback>
          </mc:AlternateContent>
        </p:grpSp>
        <p:grpSp>
          <p:nvGrpSpPr>
            <p:cNvPr id="133" name="组合 132"/>
            <p:cNvGrpSpPr/>
            <p:nvPr/>
          </p:nvGrpSpPr>
          <p:grpSpPr>
            <a:xfrm>
              <a:off x="2273187" y="3742647"/>
              <a:ext cx="428361" cy="392225"/>
              <a:chOff x="2779105" y="1500895"/>
              <a:chExt cx="582545" cy="533400"/>
            </a:xfrm>
          </p:grpSpPr>
          <p:sp>
            <p:nvSpPr>
              <p:cNvPr id="180" name="椭圆 179"/>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81" name="文本框 180"/>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181" name="文本框 180"/>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23"/>
                  </a:blipFill>
                </p:spPr>
                <p:txBody>
                  <a:bodyPr/>
                  <a:lstStyle/>
                  <a:p>
                    <a:r>
                      <a:rPr lang="zh-CN" altLang="en-US">
                        <a:noFill/>
                      </a:rPr>
                      <a:t> </a:t>
                    </a:r>
                  </a:p>
                </p:txBody>
              </p:sp>
            </mc:Fallback>
          </mc:AlternateContent>
        </p:grpSp>
        <p:grpSp>
          <p:nvGrpSpPr>
            <p:cNvPr id="134" name="组合 133"/>
            <p:cNvGrpSpPr/>
            <p:nvPr/>
          </p:nvGrpSpPr>
          <p:grpSpPr>
            <a:xfrm>
              <a:off x="3204902" y="4250994"/>
              <a:ext cx="391784" cy="392225"/>
              <a:chOff x="2796833" y="1500895"/>
              <a:chExt cx="532800" cy="533400"/>
            </a:xfrm>
          </p:grpSpPr>
          <p:sp>
            <p:nvSpPr>
              <p:cNvPr id="178" name="椭圆 17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9" name="文本框 178"/>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179" name="文本框 178"/>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4"/>
                  </a:blipFill>
                </p:spPr>
                <p:txBody>
                  <a:bodyPr/>
                  <a:lstStyle/>
                  <a:p>
                    <a:r>
                      <a:rPr lang="zh-CN" altLang="en-US">
                        <a:noFill/>
                      </a:rPr>
                      <a:t> </a:t>
                    </a:r>
                  </a:p>
                </p:txBody>
              </p:sp>
            </mc:Fallback>
          </mc:AlternateContent>
        </p:grpSp>
        <p:grpSp>
          <p:nvGrpSpPr>
            <p:cNvPr id="135" name="组合 134"/>
            <p:cNvGrpSpPr/>
            <p:nvPr/>
          </p:nvGrpSpPr>
          <p:grpSpPr>
            <a:xfrm>
              <a:off x="3993030" y="3742646"/>
              <a:ext cx="428357" cy="392225"/>
              <a:chOff x="2765347" y="1500895"/>
              <a:chExt cx="582540" cy="533400"/>
            </a:xfrm>
          </p:grpSpPr>
          <p:sp>
            <p:nvSpPr>
              <p:cNvPr id="176" name="椭圆 175"/>
              <p:cNvSpPr/>
              <p:nvPr/>
            </p:nvSpPr>
            <p:spPr>
              <a:xfrm>
                <a:off x="2796833" y="1500895"/>
                <a:ext cx="532800" cy="5334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7" name="文本框 176"/>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177" name="文本框 176"/>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25"/>
                  </a:blipFill>
                </p:spPr>
                <p:txBody>
                  <a:bodyPr/>
                  <a:lstStyle/>
                  <a:p>
                    <a:r>
                      <a:rPr lang="zh-CN" altLang="en-US">
                        <a:noFill/>
                      </a:rPr>
                      <a:t> </a:t>
                    </a:r>
                  </a:p>
                </p:txBody>
              </p:sp>
            </mc:Fallback>
          </mc:AlternateContent>
        </p:grpSp>
        <p:grpSp>
          <p:nvGrpSpPr>
            <p:cNvPr id="136" name="组合 135"/>
            <p:cNvGrpSpPr/>
            <p:nvPr/>
          </p:nvGrpSpPr>
          <p:grpSpPr>
            <a:xfrm>
              <a:off x="4016199" y="4634218"/>
              <a:ext cx="391784" cy="392225"/>
              <a:chOff x="2796833" y="1500895"/>
              <a:chExt cx="532800" cy="533400"/>
            </a:xfrm>
          </p:grpSpPr>
          <p:sp>
            <p:nvSpPr>
              <p:cNvPr id="174" name="椭圆 173"/>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5" name="文本框 174"/>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175" name="文本框 174"/>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26"/>
                  </a:blipFill>
                </p:spPr>
                <p:txBody>
                  <a:bodyPr/>
                  <a:lstStyle/>
                  <a:p>
                    <a:r>
                      <a:rPr lang="zh-CN" altLang="en-US">
                        <a:noFill/>
                      </a:rPr>
                      <a:t> </a:t>
                    </a:r>
                  </a:p>
                </p:txBody>
              </p:sp>
            </mc:Fallback>
          </mc:AlternateContent>
        </p:grpSp>
        <p:grpSp>
          <p:nvGrpSpPr>
            <p:cNvPr id="137" name="组合 136"/>
            <p:cNvGrpSpPr/>
            <p:nvPr/>
          </p:nvGrpSpPr>
          <p:grpSpPr>
            <a:xfrm>
              <a:off x="4016199" y="5585641"/>
              <a:ext cx="391784" cy="392225"/>
              <a:chOff x="2796833" y="1500895"/>
              <a:chExt cx="532800" cy="533400"/>
            </a:xfrm>
          </p:grpSpPr>
          <p:sp>
            <p:nvSpPr>
              <p:cNvPr id="172" name="椭圆 17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73" name="文本框 17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173" name="文本框 17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7"/>
                  </a:blipFill>
                </p:spPr>
                <p:txBody>
                  <a:bodyPr/>
                  <a:lstStyle/>
                  <a:p>
                    <a:r>
                      <a:rPr lang="zh-CN" altLang="en-US">
                        <a:noFill/>
                      </a:rPr>
                      <a:t> </a:t>
                    </a:r>
                  </a:p>
                </p:txBody>
              </p:sp>
            </mc:Fallback>
          </mc:AlternateContent>
        </p:grpSp>
        <p:cxnSp>
          <p:nvCxnSpPr>
            <p:cNvPr id="138" name="直接连接符 137"/>
            <p:cNvCxnSpPr>
              <a:stCxn id="196" idx="6"/>
              <a:endCxn id="180" idx="2"/>
            </p:cNvCxnSpPr>
            <p:nvPr/>
          </p:nvCxnSpPr>
          <p:spPr>
            <a:xfrm flipV="1">
              <a:off x="873733" y="3938760"/>
              <a:ext cx="1412490"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80" idx="6"/>
              <a:endCxn id="176" idx="2"/>
            </p:cNvCxnSpPr>
            <p:nvPr/>
          </p:nvCxnSpPr>
          <p:spPr>
            <a:xfrm flipV="1">
              <a:off x="2678005" y="3938759"/>
              <a:ext cx="1338177"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86" idx="6"/>
              <a:endCxn id="178" idx="3"/>
            </p:cNvCxnSpPr>
            <p:nvPr/>
          </p:nvCxnSpPr>
          <p:spPr>
            <a:xfrm flipV="1">
              <a:off x="2678009" y="4585779"/>
              <a:ext cx="584268" cy="253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76" idx="3"/>
              <a:endCxn id="179" idx="3"/>
            </p:cNvCxnSpPr>
            <p:nvPr/>
          </p:nvCxnSpPr>
          <p:spPr>
            <a:xfrm flipH="1">
              <a:off x="3583382" y="4077431"/>
              <a:ext cx="490175" cy="3408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76" idx="4"/>
              <a:endCxn id="174" idx="0"/>
            </p:cNvCxnSpPr>
            <p:nvPr/>
          </p:nvCxnSpPr>
          <p:spPr>
            <a:xfrm>
              <a:off x="4212074" y="4134871"/>
              <a:ext cx="17" cy="499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96" idx="4"/>
              <a:endCxn id="192" idx="0"/>
            </p:cNvCxnSpPr>
            <p:nvPr/>
          </p:nvCxnSpPr>
          <p:spPr>
            <a:xfrm flipH="1">
              <a:off x="674555" y="4134874"/>
              <a:ext cx="3287" cy="514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a:stCxn id="192" idx="4"/>
              <a:endCxn id="194" idx="0"/>
            </p:cNvCxnSpPr>
            <p:nvPr/>
          </p:nvCxnSpPr>
          <p:spPr>
            <a:xfrm>
              <a:off x="674555" y="5041252"/>
              <a:ext cx="784" cy="5511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a:stCxn id="192" idx="6"/>
              <a:endCxn id="190" idx="2"/>
            </p:cNvCxnSpPr>
            <p:nvPr/>
          </p:nvCxnSpPr>
          <p:spPr>
            <a:xfrm flipV="1">
              <a:off x="870446" y="4839422"/>
              <a:ext cx="528568" cy="57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194" idx="6"/>
              <a:endCxn id="188" idx="2"/>
            </p:cNvCxnSpPr>
            <p:nvPr/>
          </p:nvCxnSpPr>
          <p:spPr>
            <a:xfrm flipV="1">
              <a:off x="871230" y="5788518"/>
              <a:ext cx="52778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90" idx="4"/>
              <a:endCxn id="188" idx="0"/>
            </p:cNvCxnSpPr>
            <p:nvPr/>
          </p:nvCxnSpPr>
          <p:spPr>
            <a:xfrm>
              <a:off x="1594906" y="5035534"/>
              <a:ext cx="0"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a:stCxn id="188" idx="6"/>
              <a:endCxn id="184" idx="2"/>
            </p:cNvCxnSpPr>
            <p:nvPr/>
          </p:nvCxnSpPr>
          <p:spPr>
            <a:xfrm flipV="1">
              <a:off x="1790798" y="5788517"/>
              <a:ext cx="49542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a:stCxn id="180" idx="4"/>
              <a:endCxn id="186" idx="0"/>
            </p:cNvCxnSpPr>
            <p:nvPr/>
          </p:nvCxnSpPr>
          <p:spPr>
            <a:xfrm>
              <a:off x="2482113" y="4134872"/>
              <a:ext cx="5" cy="5084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86" idx="4"/>
              <a:endCxn id="184" idx="0"/>
            </p:cNvCxnSpPr>
            <p:nvPr/>
          </p:nvCxnSpPr>
          <p:spPr>
            <a:xfrm flipH="1">
              <a:off x="2482113" y="5035533"/>
              <a:ext cx="5" cy="5568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a:stCxn id="186" idx="5"/>
              <a:endCxn id="182" idx="2"/>
            </p:cNvCxnSpPr>
            <p:nvPr/>
          </p:nvCxnSpPr>
          <p:spPr>
            <a:xfrm>
              <a:off x="2620634" y="4978093"/>
              <a:ext cx="598315" cy="2889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84" idx="7"/>
              <a:endCxn id="182" idx="2"/>
            </p:cNvCxnSpPr>
            <p:nvPr/>
          </p:nvCxnSpPr>
          <p:spPr>
            <a:xfrm flipV="1">
              <a:off x="2620629" y="5266998"/>
              <a:ext cx="598320" cy="3828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184" idx="6"/>
              <a:endCxn id="172" idx="2"/>
            </p:cNvCxnSpPr>
            <p:nvPr/>
          </p:nvCxnSpPr>
          <p:spPr>
            <a:xfrm flipV="1">
              <a:off x="2678004" y="5781754"/>
              <a:ext cx="1338195" cy="67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74" idx="4"/>
              <a:endCxn id="172" idx="0"/>
            </p:cNvCxnSpPr>
            <p:nvPr/>
          </p:nvCxnSpPr>
          <p:spPr>
            <a:xfrm>
              <a:off x="4212091" y="5026443"/>
              <a:ext cx="0" cy="5591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5" name="文本框 154"/>
                <p:cNvSpPr txBox="1"/>
                <p:nvPr/>
              </p:nvSpPr>
              <p:spPr>
                <a:xfrm>
                  <a:off x="2070732" y="51789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55" name="文本框 154"/>
                <p:cNvSpPr txBox="1">
                  <a:spLocks noRot="1" noChangeAspect="1" noMove="1" noResize="1" noEditPoints="1" noAdjustHandles="1" noChangeArrowheads="1" noChangeShapeType="1" noTextEdit="1"/>
                </p:cNvSpPr>
                <p:nvPr/>
              </p:nvSpPr>
              <p:spPr>
                <a:xfrm>
                  <a:off x="2070732" y="5178977"/>
                  <a:ext cx="430979" cy="214532"/>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6" name="文本框 155"/>
                <p:cNvSpPr txBox="1"/>
                <p:nvPr/>
              </p:nvSpPr>
              <p:spPr>
                <a:xfrm>
                  <a:off x="2763748" y="4877577"/>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6" name="文本框 155"/>
                <p:cNvSpPr txBox="1">
                  <a:spLocks noRot="1" noChangeAspect="1" noMove="1" noResize="1" noEditPoints="1" noAdjustHandles="1" noChangeArrowheads="1" noChangeShapeType="1" noTextEdit="1"/>
                </p:cNvSpPr>
                <p:nvPr/>
              </p:nvSpPr>
              <p:spPr>
                <a:xfrm>
                  <a:off x="2763748" y="4877577"/>
                  <a:ext cx="430979" cy="214532"/>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7" name="文本框 156"/>
                <p:cNvSpPr txBox="1"/>
                <p:nvPr/>
              </p:nvSpPr>
              <p:spPr>
                <a:xfrm>
                  <a:off x="2809980" y="543097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57" name="文本框 156"/>
                <p:cNvSpPr txBox="1">
                  <a:spLocks noRot="1" noChangeAspect="1" noMove="1" noResize="1" noEditPoints="1" noAdjustHandles="1" noChangeArrowheads="1" noChangeShapeType="1" noTextEdit="1"/>
                </p:cNvSpPr>
                <p:nvPr/>
              </p:nvSpPr>
              <p:spPr>
                <a:xfrm>
                  <a:off x="2809980" y="5430973"/>
                  <a:ext cx="430979" cy="214532"/>
                </a:xfrm>
                <a:prstGeom prst="rect">
                  <a:avLst/>
                </a:prstGeom>
                <a:blipFill rotWithShape="1">
                  <a:blip r:embed="rId3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8" name="文本框 157"/>
                <p:cNvSpPr txBox="1"/>
                <p:nvPr/>
              </p:nvSpPr>
              <p:spPr>
                <a:xfrm>
                  <a:off x="1864677" y="556154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58" name="文本框 157"/>
                <p:cNvSpPr txBox="1">
                  <a:spLocks noRot="1" noChangeAspect="1" noMove="1" noResize="1" noEditPoints="1" noAdjustHandles="1" noChangeArrowheads="1" noChangeShapeType="1" noTextEdit="1"/>
                </p:cNvSpPr>
                <p:nvPr/>
              </p:nvSpPr>
              <p:spPr>
                <a:xfrm>
                  <a:off x="1864677" y="5561543"/>
                  <a:ext cx="430979" cy="214532"/>
                </a:xfrm>
                <a:prstGeom prst="rect">
                  <a:avLst/>
                </a:prstGeom>
                <a:blipFill rotWithShape="1">
                  <a:blip r:embed="rId3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9" name="文本框 158"/>
                <p:cNvSpPr txBox="1"/>
                <p:nvPr/>
              </p:nvSpPr>
              <p:spPr>
                <a:xfrm>
                  <a:off x="945255" y="556316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59" name="文本框 158"/>
                <p:cNvSpPr txBox="1">
                  <a:spLocks noRot="1" noChangeAspect="1" noMove="1" noResize="1" noEditPoints="1" noAdjustHandles="1" noChangeArrowheads="1" noChangeShapeType="1" noTextEdit="1"/>
                </p:cNvSpPr>
                <p:nvPr/>
              </p:nvSpPr>
              <p:spPr>
                <a:xfrm>
                  <a:off x="945255" y="5563163"/>
                  <a:ext cx="430979" cy="214532"/>
                </a:xfrm>
                <a:prstGeom prst="rect">
                  <a:avLst/>
                </a:prstGeom>
                <a:blipFill rotWithShape="1">
                  <a:blip r:embed="rId3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0" name="文本框 159"/>
                <p:cNvSpPr txBox="1"/>
                <p:nvPr/>
              </p:nvSpPr>
              <p:spPr>
                <a:xfrm>
                  <a:off x="262153" y="518447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0" name="文本框 159"/>
                <p:cNvSpPr txBox="1">
                  <a:spLocks noRot="1" noChangeAspect="1" noMove="1" noResize="1" noEditPoints="1" noAdjustHandles="1" noChangeArrowheads="1" noChangeShapeType="1" noTextEdit="1"/>
                </p:cNvSpPr>
                <p:nvPr/>
              </p:nvSpPr>
              <p:spPr>
                <a:xfrm>
                  <a:off x="262153" y="5184475"/>
                  <a:ext cx="430979" cy="214532"/>
                </a:xfrm>
                <a:prstGeom prst="rect">
                  <a:avLst/>
                </a:prstGeom>
                <a:blipFill rotWithShape="1">
                  <a:blip r:embed="rId3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1" name="文本框 160"/>
                <p:cNvSpPr txBox="1"/>
                <p:nvPr/>
              </p:nvSpPr>
              <p:spPr>
                <a:xfrm>
                  <a:off x="938163" y="461088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161" name="文本框 160"/>
                <p:cNvSpPr txBox="1">
                  <a:spLocks noRot="1" noChangeAspect="1" noMove="1" noResize="1" noEditPoints="1" noAdjustHandles="1" noChangeArrowheads="1" noChangeShapeType="1" noTextEdit="1"/>
                </p:cNvSpPr>
                <p:nvPr/>
              </p:nvSpPr>
              <p:spPr>
                <a:xfrm>
                  <a:off x="938163" y="4610881"/>
                  <a:ext cx="430979" cy="214532"/>
                </a:xfrm>
                <a:prstGeom prst="rect">
                  <a:avLst/>
                </a:prstGeom>
                <a:blipFill rotWithShape="1">
                  <a:blip r:embed="rId3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2" name="文本框 161"/>
                <p:cNvSpPr txBox="1"/>
                <p:nvPr/>
              </p:nvSpPr>
              <p:spPr>
                <a:xfrm>
                  <a:off x="1196337" y="518024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2" name="文本框 161"/>
                <p:cNvSpPr txBox="1">
                  <a:spLocks noRot="1" noChangeAspect="1" noMove="1" noResize="1" noEditPoints="1" noAdjustHandles="1" noChangeArrowheads="1" noChangeShapeType="1" noTextEdit="1"/>
                </p:cNvSpPr>
                <p:nvPr/>
              </p:nvSpPr>
              <p:spPr>
                <a:xfrm>
                  <a:off x="1196337" y="5180241"/>
                  <a:ext cx="430979" cy="214532"/>
                </a:xfrm>
                <a:prstGeom prst="rect">
                  <a:avLst/>
                </a:prstGeom>
                <a:blipFill rotWithShape="1">
                  <a:blip r:embed="rId3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p:cNvSpPr txBox="1"/>
                <p:nvPr/>
              </p:nvSpPr>
              <p:spPr>
                <a:xfrm>
                  <a:off x="2080548" y="4263078"/>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163" name="文本框 162"/>
                <p:cNvSpPr txBox="1">
                  <a:spLocks noRot="1" noChangeAspect="1" noMove="1" noResize="1" noEditPoints="1" noAdjustHandles="1" noChangeArrowheads="1" noChangeShapeType="1" noTextEdit="1"/>
                </p:cNvSpPr>
                <p:nvPr/>
              </p:nvSpPr>
              <p:spPr>
                <a:xfrm>
                  <a:off x="2080548" y="4263078"/>
                  <a:ext cx="430979" cy="214532"/>
                </a:xfrm>
                <a:prstGeom prst="rect">
                  <a:avLst/>
                </a:prstGeom>
                <a:blipFill rotWithShape="1">
                  <a:blip r:embed="rId3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p:cNvSpPr txBox="1"/>
                <p:nvPr/>
              </p:nvSpPr>
              <p:spPr>
                <a:xfrm>
                  <a:off x="262153" y="4256530"/>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164" name="文本框 163"/>
                <p:cNvSpPr txBox="1">
                  <a:spLocks noRot="1" noChangeAspect="1" noMove="1" noResize="1" noEditPoints="1" noAdjustHandles="1" noChangeArrowheads="1" noChangeShapeType="1" noTextEdit="1"/>
                </p:cNvSpPr>
                <p:nvPr/>
              </p:nvSpPr>
              <p:spPr>
                <a:xfrm>
                  <a:off x="262153" y="4256530"/>
                  <a:ext cx="430979" cy="214532"/>
                </a:xfrm>
                <a:prstGeom prst="rect">
                  <a:avLst/>
                </a:prstGeom>
                <a:blipFill rotWithShape="1">
                  <a:blip r:embed="rId3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5" name="文本框 164"/>
                <p:cNvSpPr txBox="1"/>
                <p:nvPr/>
              </p:nvSpPr>
              <p:spPr>
                <a:xfrm>
                  <a:off x="1356176"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165" name="文本框 164"/>
                <p:cNvSpPr txBox="1">
                  <a:spLocks noRot="1" noChangeAspect="1" noMove="1" noResize="1" noEditPoints="1" noAdjustHandles="1" noChangeArrowheads="1" noChangeShapeType="1" noTextEdit="1"/>
                </p:cNvSpPr>
                <p:nvPr/>
              </p:nvSpPr>
              <p:spPr>
                <a:xfrm>
                  <a:off x="1356176" y="3715961"/>
                  <a:ext cx="430979" cy="214532"/>
                </a:xfrm>
                <a:prstGeom prst="rect">
                  <a:avLst/>
                </a:prstGeom>
                <a:blipFill rotWithShape="1">
                  <a:blip r:embed="rId3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6" name="文本框 165"/>
                <p:cNvSpPr txBox="1"/>
                <p:nvPr/>
              </p:nvSpPr>
              <p:spPr>
                <a:xfrm>
                  <a:off x="3233319" y="3715961"/>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166" name="文本框 165"/>
                <p:cNvSpPr txBox="1">
                  <a:spLocks noRot="1" noChangeAspect="1" noMove="1" noResize="1" noEditPoints="1" noAdjustHandles="1" noChangeArrowheads="1" noChangeShapeType="1" noTextEdit="1"/>
                </p:cNvSpPr>
                <p:nvPr/>
              </p:nvSpPr>
              <p:spPr>
                <a:xfrm>
                  <a:off x="3233319" y="3715961"/>
                  <a:ext cx="430979" cy="214532"/>
                </a:xfrm>
                <a:prstGeom prst="rect">
                  <a:avLst/>
                </a:prstGeom>
                <a:blipFill rotWithShape="1">
                  <a:blip r:embed="rId3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7" name="文本框 166"/>
                <p:cNvSpPr txBox="1"/>
                <p:nvPr/>
              </p:nvSpPr>
              <p:spPr>
                <a:xfrm>
                  <a:off x="3466717" y="403912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7" name="文本框 166"/>
                <p:cNvSpPr txBox="1">
                  <a:spLocks noRot="1" noChangeAspect="1" noMove="1" noResize="1" noEditPoints="1" noAdjustHandles="1" noChangeArrowheads="1" noChangeShapeType="1" noTextEdit="1"/>
                </p:cNvSpPr>
                <p:nvPr/>
              </p:nvSpPr>
              <p:spPr>
                <a:xfrm>
                  <a:off x="3466717" y="4039123"/>
                  <a:ext cx="430979" cy="214532"/>
                </a:xfrm>
                <a:prstGeom prst="rect">
                  <a:avLst/>
                </a:prstGeom>
                <a:blipFill rotWithShape="1">
                  <a:blip r:embed="rId3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8" name="文本框 167"/>
                <p:cNvSpPr txBox="1"/>
                <p:nvPr/>
              </p:nvSpPr>
              <p:spPr>
                <a:xfrm>
                  <a:off x="2642606" y="44040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68" name="文本框 167"/>
                <p:cNvSpPr txBox="1">
                  <a:spLocks noRot="1" noChangeAspect="1" noMove="1" noResize="1" noEditPoints="1" noAdjustHandles="1" noChangeArrowheads="1" noChangeShapeType="1" noTextEdit="1"/>
                </p:cNvSpPr>
                <p:nvPr/>
              </p:nvSpPr>
              <p:spPr>
                <a:xfrm>
                  <a:off x="2642606" y="4404003"/>
                  <a:ext cx="430979" cy="214532"/>
                </a:xfrm>
                <a:prstGeom prst="rect">
                  <a:avLst/>
                </a:prstGeom>
                <a:blipFill rotWithShape="1">
                  <a:blip r:embed="rId4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9" name="文本框 168"/>
                <p:cNvSpPr txBox="1"/>
                <p:nvPr/>
              </p:nvSpPr>
              <p:spPr>
                <a:xfrm>
                  <a:off x="4183824" y="4265642"/>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169" name="文本框 168"/>
                <p:cNvSpPr txBox="1">
                  <a:spLocks noRot="1" noChangeAspect="1" noMove="1" noResize="1" noEditPoints="1" noAdjustHandles="1" noChangeArrowheads="1" noChangeShapeType="1" noTextEdit="1"/>
                </p:cNvSpPr>
                <p:nvPr/>
              </p:nvSpPr>
              <p:spPr>
                <a:xfrm>
                  <a:off x="4183824" y="4265642"/>
                  <a:ext cx="430979" cy="214532"/>
                </a:xfrm>
                <a:prstGeom prst="rect">
                  <a:avLst/>
                </a:prstGeom>
                <a:blipFill rotWithShape="1">
                  <a:blip r:embed="rId4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0" name="文本框 169"/>
                <p:cNvSpPr txBox="1"/>
                <p:nvPr/>
              </p:nvSpPr>
              <p:spPr>
                <a:xfrm>
                  <a:off x="4192474" y="5206703"/>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0" name="文本框 169"/>
                <p:cNvSpPr txBox="1">
                  <a:spLocks noRot="1" noChangeAspect="1" noMove="1" noResize="1" noEditPoints="1" noAdjustHandles="1" noChangeArrowheads="1" noChangeShapeType="1" noTextEdit="1"/>
                </p:cNvSpPr>
                <p:nvPr/>
              </p:nvSpPr>
              <p:spPr>
                <a:xfrm>
                  <a:off x="4192474" y="5206703"/>
                  <a:ext cx="430979" cy="214532"/>
                </a:xfrm>
                <a:prstGeom prst="rect">
                  <a:avLst/>
                </a:prstGeom>
                <a:blipFill rotWithShape="1">
                  <a:blip r:embed="rId4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1" name="文本框 170"/>
                <p:cNvSpPr txBox="1"/>
                <p:nvPr/>
              </p:nvSpPr>
              <p:spPr>
                <a:xfrm>
                  <a:off x="3243416" y="5558355"/>
                  <a:ext cx="430979" cy="2145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171" name="文本框 170"/>
                <p:cNvSpPr txBox="1">
                  <a:spLocks noRot="1" noChangeAspect="1" noMove="1" noResize="1" noEditPoints="1" noAdjustHandles="1" noChangeArrowheads="1" noChangeShapeType="1" noTextEdit="1"/>
                </p:cNvSpPr>
                <p:nvPr/>
              </p:nvSpPr>
              <p:spPr>
                <a:xfrm>
                  <a:off x="3243416" y="5558355"/>
                  <a:ext cx="430979" cy="214532"/>
                </a:xfrm>
                <a:prstGeom prst="rect">
                  <a:avLst/>
                </a:prstGeom>
                <a:blipFill rotWithShape="1">
                  <a:blip r:embed="rId43"/>
                </a:blipFill>
              </p:spPr>
              <p:txBody>
                <a:bodyPr/>
                <a:lstStyle/>
                <a:p>
                  <a:r>
                    <a:rPr lang="zh-CN" altLang="en-US">
                      <a:noFill/>
                    </a:rPr>
                    <a:t> </a:t>
                  </a:r>
                </a:p>
              </p:txBody>
            </p:sp>
          </mc:Fallback>
        </mc:AlternateContent>
      </p:grpSp>
      <p:sp>
        <p:nvSpPr>
          <p:cNvPr id="5" name="AutoShape 5"/>
          <p:cNvSpPr>
            <a:spLocks noChangeArrowheads="1"/>
          </p:cNvSpPr>
          <p:nvPr/>
        </p:nvSpPr>
        <p:spPr bwMode="auto">
          <a:xfrm>
            <a:off x="4702228" y="4530918"/>
            <a:ext cx="1661107" cy="448734"/>
          </a:xfrm>
          <a:prstGeom prst="wedgeRoundRectCallout">
            <a:avLst>
              <a:gd name="adj1" fmla="val 47740"/>
              <a:gd name="adj2" fmla="val 71896"/>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TW" sz="2400" dirty="0"/>
              <a:t>LCA node</a:t>
            </a:r>
            <a:endParaRPr kumimoji="0" lang="en-US" altLang="zh-TW" sz="2400" dirty="0"/>
          </a:p>
        </p:txBody>
      </p:sp>
      <mc:AlternateContent xmlns:mc="http://schemas.openxmlformats.org/markup-compatibility/2006">
        <mc:Choice xmlns:a14="http://schemas.microsoft.com/office/drawing/2010/main" Requires="a14">
          <p:sp>
            <p:nvSpPr>
              <p:cNvPr id="6" name="AutoShape 5"/>
              <p:cNvSpPr>
                <a:spLocks noChangeArrowheads="1"/>
              </p:cNvSpPr>
              <p:nvPr/>
            </p:nvSpPr>
            <p:spPr bwMode="auto">
              <a:xfrm>
                <a:off x="3744827" y="5545374"/>
                <a:ext cx="905009" cy="448734"/>
              </a:xfrm>
              <a:prstGeom prst="wedgeRoundRectCallout">
                <a:avLst>
                  <a:gd name="adj1" fmla="val 94099"/>
                  <a:gd name="adj2" fmla="val 7908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TW" sz="2400" b="0" i="1" smtClean="0">
                          <a:latin typeface="Cambria Math" panose="02040503050406030204" pitchFamily="18" charset="0"/>
                        </a:rPr>
                        <m:t>𝑋</m:t>
                      </m:r>
                      <m:r>
                        <a:rPr kumimoji="0" lang="en-US" altLang="zh-TW" sz="2400" b="0" i="1" smtClean="0">
                          <a:latin typeface="Cambria Math" panose="02040503050406030204" pitchFamily="18" charset="0"/>
                        </a:rPr>
                        <m:t>(</m:t>
                      </m:r>
                      <m:sSub>
                        <m:sSubPr>
                          <m:ctrlPr>
                            <a:rPr kumimoji="0" lang="en-US" altLang="zh-TW" sz="2400" b="0" i="1" smtClean="0">
                              <a:latin typeface="Cambria Math" panose="02040503050406030204" pitchFamily="18" charset="0"/>
                            </a:rPr>
                          </m:ctrlPr>
                        </m:sSubPr>
                        <m:e>
                          <m:r>
                            <a:rPr kumimoji="0" lang="en-US" altLang="zh-TW" sz="2400" b="0" i="1" smtClean="0">
                              <a:latin typeface="Cambria Math" panose="02040503050406030204" pitchFamily="18" charset="0"/>
                            </a:rPr>
                            <m:t>𝑣</m:t>
                          </m:r>
                        </m:e>
                        <m:sub>
                          <m:r>
                            <a:rPr kumimoji="0" lang="en-US" altLang="zh-TW" sz="2400" b="0" i="1" smtClean="0">
                              <a:latin typeface="Cambria Math" panose="02040503050406030204" pitchFamily="18" charset="0"/>
                            </a:rPr>
                            <m:t>8</m:t>
                          </m:r>
                        </m:sub>
                      </m:sSub>
                      <m:r>
                        <a:rPr kumimoji="0" lang="en-US" altLang="zh-TW" sz="2400" b="0" i="1" smtClean="0">
                          <a:latin typeface="Cambria Math" panose="02040503050406030204" pitchFamily="18" charset="0"/>
                        </a:rPr>
                        <m:t>)</m:t>
                      </m:r>
                    </m:oMath>
                  </m:oMathPara>
                </a14:m>
                <a:endParaRPr kumimoji="0" lang="en-US" altLang="zh-TW" sz="2400" dirty="0"/>
              </a:p>
            </p:txBody>
          </p:sp>
        </mc:Choice>
        <mc:Fallback>
          <p:sp>
            <p:nvSpPr>
              <p:cNvPr id="6" name="AutoShape 5"/>
              <p:cNvSpPr>
                <a:spLocks noRot="1" noChangeAspect="1" noMove="1" noResize="1" noEditPoints="1" noAdjustHandles="1" noChangeArrowheads="1" noChangeShapeType="1" noTextEdit="1"/>
              </p:cNvSpPr>
              <p:nvPr/>
            </p:nvSpPr>
            <p:spPr bwMode="auto">
              <a:xfrm>
                <a:off x="3744827" y="5545374"/>
                <a:ext cx="905009" cy="448734"/>
              </a:xfrm>
              <a:prstGeom prst="wedgeRoundRectCallout">
                <a:avLst>
                  <a:gd name="adj1" fmla="val 94099"/>
                  <a:gd name="adj2" fmla="val 79088"/>
                  <a:gd name="adj3" fmla="val 16667"/>
                </a:avLst>
              </a:prstGeom>
              <a:blipFill rotWithShape="1">
                <a:blip r:embed="rId44"/>
                <a:stretch>
                  <a:fillRect l="-727" t="-1539" r="-48865" b="-35442"/>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AutoShape 5"/>
              <p:cNvSpPr>
                <a:spLocks noChangeArrowheads="1"/>
              </p:cNvSpPr>
              <p:nvPr/>
            </p:nvSpPr>
            <p:spPr bwMode="auto">
              <a:xfrm>
                <a:off x="7649565" y="5986323"/>
                <a:ext cx="905009" cy="448734"/>
              </a:xfrm>
              <a:prstGeom prst="wedgeRoundRectCallout">
                <a:avLst>
                  <a:gd name="adj1" fmla="val -79448"/>
                  <a:gd name="adj2" fmla="val -19203"/>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TW" sz="2400" b="0" i="1" smtClean="0">
                          <a:latin typeface="Cambria Math" panose="02040503050406030204" pitchFamily="18" charset="0"/>
                        </a:rPr>
                        <m:t>𝑋</m:t>
                      </m:r>
                      <m:r>
                        <a:rPr kumimoji="0" lang="en-US" altLang="zh-TW" sz="2400" b="0" i="1" smtClean="0">
                          <a:latin typeface="Cambria Math" panose="02040503050406030204" pitchFamily="18" charset="0"/>
                        </a:rPr>
                        <m:t>(</m:t>
                      </m:r>
                      <m:sSub>
                        <m:sSubPr>
                          <m:ctrlPr>
                            <a:rPr kumimoji="0" lang="en-US" altLang="zh-TW" sz="2400" b="0" i="1" smtClean="0">
                              <a:latin typeface="Cambria Math" panose="02040503050406030204" pitchFamily="18" charset="0"/>
                            </a:rPr>
                          </m:ctrlPr>
                        </m:sSubPr>
                        <m:e>
                          <m:r>
                            <a:rPr kumimoji="0" lang="en-US" altLang="zh-TW" sz="2400" b="0" i="1" smtClean="0">
                              <a:latin typeface="Cambria Math" panose="02040503050406030204" pitchFamily="18" charset="0"/>
                            </a:rPr>
                            <m:t>𝑣</m:t>
                          </m:r>
                        </m:e>
                        <m:sub>
                          <m:r>
                            <a:rPr kumimoji="0" lang="en-US" altLang="zh-TW" sz="2400" b="0" i="1" smtClean="0">
                              <a:latin typeface="Cambria Math" panose="02040503050406030204" pitchFamily="18" charset="0"/>
                            </a:rPr>
                            <m:t>4</m:t>
                          </m:r>
                        </m:sub>
                      </m:sSub>
                      <m:r>
                        <a:rPr kumimoji="0" lang="en-US" altLang="zh-TW" sz="2400" b="0" i="1" smtClean="0">
                          <a:latin typeface="Cambria Math" panose="02040503050406030204" pitchFamily="18" charset="0"/>
                        </a:rPr>
                        <m:t>)</m:t>
                      </m:r>
                    </m:oMath>
                  </m:oMathPara>
                </a14:m>
                <a:endParaRPr kumimoji="0" lang="en-US" altLang="zh-TW" sz="2400" dirty="0"/>
              </a:p>
            </p:txBody>
          </p:sp>
        </mc:Choice>
        <mc:Fallback>
          <p:sp>
            <p:nvSpPr>
              <p:cNvPr id="7" name="AutoShape 5"/>
              <p:cNvSpPr>
                <a:spLocks noRot="1" noChangeAspect="1" noMove="1" noResize="1" noEditPoints="1" noAdjustHandles="1" noChangeArrowheads="1" noChangeShapeType="1" noTextEdit="1"/>
              </p:cNvSpPr>
              <p:nvPr/>
            </p:nvSpPr>
            <p:spPr bwMode="auto">
              <a:xfrm>
                <a:off x="7649565" y="5986323"/>
                <a:ext cx="905009" cy="448734"/>
              </a:xfrm>
              <a:prstGeom prst="wedgeRoundRectCallout">
                <a:avLst>
                  <a:gd name="adj1" fmla="val -79448"/>
                  <a:gd name="adj2" fmla="val -19203"/>
                  <a:gd name="adj3" fmla="val 16667"/>
                </a:avLst>
              </a:prstGeom>
              <a:blipFill rotWithShape="1">
                <a:blip r:embed="rId45"/>
                <a:stretch>
                  <a:fillRect l="-32876" t="-1455" r="-648" b="-1047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CSP-2Hop Index</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55580" cy="4129087"/>
              </a:xfrm>
            </p:spPr>
            <p:txBody>
              <a:bodyPr/>
              <a:lstStyle/>
              <a:p>
                <a:r>
                  <a:rPr lang="en-US" altLang="zh-CN" sz="2400" dirty="0"/>
                  <a:t>Index: for each tree node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r>
                  <a:rPr lang="en-US" altLang="zh-CN" sz="2400" dirty="0"/>
                  <a:t>, generate the label </a:t>
                </a:r>
                <a14:m>
                  <m:oMath xmlns:m="http://schemas.openxmlformats.org/officeDocument/2006/math">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r>
                  <a:rPr lang="en-US" altLang="zh-CN" sz="2400" dirty="0"/>
                  <a:t> that is a set of pairs in the form of </a:t>
                </a:r>
                <a14:m>
                  <m:oMath xmlns:m="http://schemas.openxmlformats.org/officeDocument/2006/math">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acc>
                      <m:accPr>
                        <m:chr m:val="̅"/>
                        <m:ctrlPr>
                          <a:rPr lang="en-US" altLang="zh-CN" sz="240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𝑣𝑢</m:t>
                            </m:r>
                          </m:sub>
                        </m:sSub>
                      </m:e>
                    </m:acc>
                    <m:r>
                      <a:rPr lang="en-US" altLang="zh-CN" sz="2400" b="0" i="1" smtClean="0">
                        <a:latin typeface="Cambria Math" panose="02040503050406030204" pitchFamily="18" charset="0"/>
                      </a:rPr>
                      <m:t>)</m:t>
                    </m:r>
                  </m:oMath>
                </a14:m>
                <a:r>
                  <a:rPr lang="en-US" altLang="zh-CN" sz="2400" dirty="0"/>
                  <a:t> (skyline path sets) for each ancestor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oMath>
                </a14:m>
                <a:r>
                  <a:rPr lang="en-US" altLang="zh-CN" sz="2400" dirty="0"/>
                  <a:t> of </a:t>
                </a:r>
                <a14:m>
                  <m:oMath xmlns:m="http://schemas.openxmlformats.org/officeDocument/2006/math">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𝑣</m:t>
                    </m:r>
                    <m:r>
                      <a:rPr lang="en-US" altLang="zh-CN" sz="2400" b="0" i="1" smtClean="0">
                        <a:latin typeface="Cambria Math" panose="02040503050406030204" pitchFamily="18" charset="0"/>
                      </a:rPr>
                      <m:t>)</m:t>
                    </m:r>
                  </m:oMath>
                </a14:m>
                <a:endParaRPr lang="en-US" altLang="zh-CN" sz="2400" dirty="0"/>
              </a:p>
              <a:p>
                <a:pPr lvl="1"/>
                <a:r>
                  <a:rPr lang="en-US" altLang="zh-CN" sz="2000" dirty="0"/>
                  <a:t>For </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r>
                      <a:rPr lang="en-US" altLang="zh-CN" sz="2000" b="0" i="1" smtClean="0">
                        <a:latin typeface="Cambria Math" panose="02040503050406030204" pitchFamily="18" charset="0"/>
                      </a:rPr>
                      <m:t>)</m:t>
                    </m:r>
                  </m:oMath>
                </a14:m>
                <a:r>
                  <a:rPr lang="en-US" altLang="zh-CN" sz="2000" dirty="0"/>
                  <a:t>, generate </a:t>
                </a:r>
                <a14:m>
                  <m:oMath xmlns:m="http://schemas.openxmlformats.org/officeDocument/2006/math">
                    <m:r>
                      <a:rPr lang="en-US" altLang="zh-CN" sz="2000" b="0" i="1" smtClean="0">
                        <a:latin typeface="Cambria Math" panose="02040503050406030204" pitchFamily="18" charset="0"/>
                      </a:rPr>
                      <m:t>𝐿</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e>
                    </m:d>
                    <m:r>
                      <a:rPr lang="en-US" altLang="zh-CN" sz="2000" b="0" i="0" smtClean="0">
                        <a:latin typeface="Cambria Math" panose="02040503050406030204" pitchFamily="18" charset="0"/>
                      </a:rPr>
                      <m:t>={</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9</m:t>
                                </m:r>
                              </m:sub>
                            </m:sSub>
                          </m:sub>
                        </m:sSub>
                      </m:e>
                    </m:acc>
                    <m:r>
                      <a:rPr lang="en-US" altLang="zh-CN" sz="2000" b="0" i="0" smtClean="0">
                        <a:latin typeface="Cambria Math" panose="02040503050406030204" pitchFamily="18" charset="0"/>
                      </a:rPr>
                      <m:t>)</m:t>
                    </m:r>
                  </m:oMath>
                </a14:m>
                <a:r>
                  <a:rPr lang="en-US" altLang="zh-CN" sz="2000" dirty="0"/>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10</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8</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10</m:t>
                                </m:r>
                              </m:sub>
                            </m:sSub>
                          </m:sub>
                        </m:sSub>
                      </m:e>
                    </m:acc>
                    <m:r>
                      <a:rPr lang="en-US" altLang="zh-CN" sz="2000">
                        <a:latin typeface="Cambria Math" panose="02040503050406030204" pitchFamily="18" charset="0"/>
                      </a:rPr>
                      <m:t>)</m:t>
                    </m:r>
                  </m:oMath>
                </a14:m>
                <a:r>
                  <a:rPr lang="en-US" altLang="zh-CN" sz="2000" dirty="0"/>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11</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8</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11</m:t>
                                </m:r>
                              </m:sub>
                            </m:sSub>
                          </m:sub>
                        </m:sSub>
                      </m:e>
                    </m:acc>
                    <m:r>
                      <a:rPr lang="en-US" altLang="zh-CN" sz="2000">
                        <a:latin typeface="Cambria Math" panose="02040503050406030204" pitchFamily="18" charset="0"/>
                      </a:rPr>
                      <m:t>)</m:t>
                    </m:r>
                  </m:oMath>
                </a14:m>
                <a:r>
                  <a:rPr lang="en-US" altLang="zh-CN" sz="2000" dirty="0"/>
                  <a:t>, </a:t>
                </a:r>
                <a14:m>
                  <m:oMath xmlns:m="http://schemas.openxmlformats.org/officeDocument/2006/math">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8</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2</m:t>
                                </m:r>
                              </m:sub>
                            </m:sSub>
                          </m:sub>
                        </m:sSub>
                      </m:e>
                    </m:acc>
                    <m:r>
                      <a:rPr lang="en-US" altLang="zh-CN" sz="2000">
                        <a:latin typeface="Cambria Math" panose="02040503050406030204" pitchFamily="18" charset="0"/>
                      </a:rPr>
                      <m:t>)</m:t>
                    </m:r>
                    <m:r>
                      <m:rPr>
                        <m:nor/>
                      </m:rPr>
                      <a:rPr lang="en-US" altLang="zh-CN" sz="2000" dirty="0">
                        <a:latin typeface="DejaVu Math TeX Gyre" panose="02000503000000000000" charset="0"/>
                      </a:rPr>
                      <m:t>, </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8</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3</m:t>
                                </m:r>
                              </m:sub>
                            </m:sSub>
                          </m:sub>
                        </m:sSub>
                      </m:e>
                    </m:acc>
                    <m:r>
                      <a:rPr lang="en-US" altLang="zh-CN" sz="2000">
                        <a:latin typeface="Cambria Math" panose="02040503050406030204" pitchFamily="18" charset="0"/>
                      </a:rPr>
                      <m:t>)</m:t>
                    </m:r>
                    <m:r>
                      <a:rPr lang="en-US" altLang="zh-CN" sz="2000" b="0" i="0" smtClean="0">
                        <a:latin typeface="Cambria Math" panose="02040503050406030204" pitchFamily="18" charset="0"/>
                      </a:rPr>
                      <m:t>}</m:t>
                    </m:r>
                  </m:oMath>
                </a14:m>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55580" cy="4129087"/>
              </a:xfrm>
              <a:blipFill rotWithShape="1">
                <a:blip r:embed="rId1"/>
                <a:stretch>
                  <a:fillRect t="-13" r="4" b="-39425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mc:AlternateContent xmlns:mc="http://schemas.openxmlformats.org/markup-compatibility/2006">
        <mc:Choice xmlns:a14="http://schemas.microsoft.com/office/drawing/2010/main" Requires="a14">
          <p:sp>
            <p:nvSpPr>
              <p:cNvPr id="7" name="AutoShape 5"/>
              <p:cNvSpPr>
                <a:spLocks noChangeArrowheads="1"/>
              </p:cNvSpPr>
              <p:nvPr/>
            </p:nvSpPr>
            <p:spPr bwMode="auto">
              <a:xfrm>
                <a:off x="738051" y="5327252"/>
                <a:ext cx="905009" cy="448734"/>
              </a:xfrm>
              <a:prstGeom prst="wedgeRoundRectCallout">
                <a:avLst>
                  <a:gd name="adj1" fmla="val 205760"/>
                  <a:gd name="adj2" fmla="val 138141"/>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TW" sz="2400" b="0" i="1" smtClean="0">
                          <a:latin typeface="Cambria Math" panose="02040503050406030204" pitchFamily="18" charset="0"/>
                        </a:rPr>
                        <m:t>𝑋</m:t>
                      </m:r>
                      <m:r>
                        <a:rPr kumimoji="0" lang="en-US" altLang="zh-TW" sz="2400" b="0" i="1" smtClean="0">
                          <a:latin typeface="Cambria Math" panose="02040503050406030204" pitchFamily="18" charset="0"/>
                        </a:rPr>
                        <m:t>(</m:t>
                      </m:r>
                      <m:sSub>
                        <m:sSubPr>
                          <m:ctrlPr>
                            <a:rPr kumimoji="0" lang="en-US" altLang="zh-TW" sz="2400" b="0" i="1" smtClean="0">
                              <a:latin typeface="Cambria Math" panose="02040503050406030204" pitchFamily="18" charset="0"/>
                            </a:rPr>
                          </m:ctrlPr>
                        </m:sSubPr>
                        <m:e>
                          <m:r>
                            <a:rPr kumimoji="0" lang="en-US" altLang="zh-TW" sz="2400" b="0" i="1" smtClean="0">
                              <a:latin typeface="Cambria Math" panose="02040503050406030204" pitchFamily="18" charset="0"/>
                            </a:rPr>
                            <m:t>𝑣</m:t>
                          </m:r>
                        </m:e>
                        <m:sub>
                          <m:r>
                            <a:rPr kumimoji="0" lang="en-US" altLang="zh-TW" sz="2400" b="0" i="1" smtClean="0">
                              <a:latin typeface="Cambria Math" panose="02040503050406030204" pitchFamily="18" charset="0"/>
                            </a:rPr>
                            <m:t>8</m:t>
                          </m:r>
                        </m:sub>
                      </m:sSub>
                      <m:r>
                        <a:rPr kumimoji="0" lang="en-US" altLang="zh-TW" sz="2400" b="0" i="1" smtClean="0">
                          <a:latin typeface="Cambria Math" panose="02040503050406030204" pitchFamily="18" charset="0"/>
                        </a:rPr>
                        <m:t>)</m:t>
                      </m:r>
                    </m:oMath>
                  </m:oMathPara>
                </a14:m>
                <a:endParaRPr kumimoji="0" lang="en-US" altLang="zh-TW" sz="2400" dirty="0"/>
              </a:p>
            </p:txBody>
          </p:sp>
        </mc:Choice>
        <mc:Fallback>
          <p:sp>
            <p:nvSpPr>
              <p:cNvPr id="7" name="AutoShape 5"/>
              <p:cNvSpPr>
                <a:spLocks noRot="1" noChangeAspect="1" noMove="1" noResize="1" noEditPoints="1" noAdjustHandles="1" noChangeArrowheads="1" noChangeShapeType="1" noTextEdit="1"/>
              </p:cNvSpPr>
              <p:nvPr/>
            </p:nvSpPr>
            <p:spPr bwMode="auto">
              <a:xfrm>
                <a:off x="738051" y="5327252"/>
                <a:ext cx="905009" cy="448734"/>
              </a:xfrm>
              <a:prstGeom prst="wedgeRoundRectCallout">
                <a:avLst>
                  <a:gd name="adj1" fmla="val 205760"/>
                  <a:gd name="adj2" fmla="val 138141"/>
                  <a:gd name="adj3" fmla="val 16667"/>
                </a:avLst>
              </a:prstGeom>
              <a:blipFill rotWithShape="1">
                <a:blip r:embed="rId2"/>
                <a:stretch>
                  <a:fillRect l="-722" t="-1468" r="-161134" b="-92966"/>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9" name="组合 8"/>
          <p:cNvGrpSpPr/>
          <p:nvPr/>
        </p:nvGrpSpPr>
        <p:grpSpPr>
          <a:xfrm>
            <a:off x="1927129" y="3955894"/>
            <a:ext cx="5115021" cy="2855914"/>
            <a:chOff x="5198105" y="695318"/>
            <a:chExt cx="5834036" cy="3257368"/>
          </a:xfrm>
        </p:grpSpPr>
        <mc:AlternateContent xmlns:mc="http://schemas.openxmlformats.org/markup-compatibility/2006">
          <mc:Choice xmlns:a14="http://schemas.microsoft.com/office/drawing/2010/main" Requires="a14">
            <p:sp>
              <p:nvSpPr>
                <p:cNvPr id="10" name="矩形: 圆角 9"/>
                <p:cNvSpPr/>
                <p:nvPr/>
              </p:nvSpPr>
              <p:spPr>
                <a:xfrm>
                  <a:off x="5198105" y="3622158"/>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0" name="矩形: 圆角 9"/>
                <p:cNvSpPr>
                  <a:spLocks noRot="1" noChangeAspect="1" noMove="1" noResize="1" noEditPoints="1" noAdjustHandles="1" noChangeArrowheads="1" noChangeShapeType="1" noTextEdit="1"/>
                </p:cNvSpPr>
                <p:nvPr/>
              </p:nvSpPr>
              <p:spPr>
                <a:xfrm>
                  <a:off x="5198105" y="3622158"/>
                  <a:ext cx="1118681" cy="328917"/>
                </a:xfrm>
                <a:prstGeom prst="roundRect">
                  <a:avLst/>
                </a:prstGeom>
                <a:blipFill rotWithShape="1">
                  <a:blip r:embed="rId3"/>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圆角 10"/>
                <p:cNvSpPr/>
                <p:nvPr/>
              </p:nvSpPr>
              <p:spPr>
                <a:xfrm>
                  <a:off x="6526941" y="3623769"/>
                  <a:ext cx="1042260"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1" name="矩形: 圆角 10"/>
                <p:cNvSpPr>
                  <a:spLocks noRot="1" noChangeAspect="1" noMove="1" noResize="1" noEditPoints="1" noAdjustHandles="1" noChangeArrowheads="1" noChangeShapeType="1" noTextEdit="1"/>
                </p:cNvSpPr>
                <p:nvPr/>
              </p:nvSpPr>
              <p:spPr>
                <a:xfrm>
                  <a:off x="6526941" y="3623769"/>
                  <a:ext cx="1042260" cy="328917"/>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圆角 11"/>
                <p:cNvSpPr/>
                <p:nvPr/>
              </p:nvSpPr>
              <p:spPr>
                <a:xfrm>
                  <a:off x="7774495" y="3622158"/>
                  <a:ext cx="10322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𝟑</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8</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oMath>
                    </m:oMathPara>
                  </a14:m>
                  <a:endParaRPr lang="zh-CN" altLang="en-US" sz="1400" dirty="0"/>
                </a:p>
              </p:txBody>
            </p:sp>
          </mc:Choice>
          <mc:Fallback>
            <p:sp>
              <p:nvSpPr>
                <p:cNvPr id="12" name="矩形: 圆角 11"/>
                <p:cNvSpPr>
                  <a:spLocks noRot="1" noChangeAspect="1" noMove="1" noResize="1" noEditPoints="1" noAdjustHandles="1" noChangeArrowheads="1" noChangeShapeType="1" noTextEdit="1"/>
                </p:cNvSpPr>
                <p:nvPr/>
              </p:nvSpPr>
              <p:spPr>
                <a:xfrm>
                  <a:off x="7774495" y="3622158"/>
                  <a:ext cx="1032225" cy="328917"/>
                </a:xfrm>
                <a:prstGeom prst="roundRect">
                  <a:avLst/>
                </a:prstGeom>
                <a:blipFill rotWithShape="1">
                  <a:blip r:embed="rId5"/>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圆角 12"/>
                <p:cNvSpPr/>
                <p:nvPr/>
              </p:nvSpPr>
              <p:spPr>
                <a:xfrm>
                  <a:off x="6486301" y="3105392"/>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𝟖</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9</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3" name="矩形: 圆角 12"/>
                <p:cNvSpPr>
                  <a:spLocks noRot="1" noChangeAspect="1" noMove="1" noResize="1" noEditPoints="1" noAdjustHandles="1" noChangeArrowheads="1" noChangeShapeType="1" noTextEdit="1"/>
                </p:cNvSpPr>
                <p:nvPr/>
              </p:nvSpPr>
              <p:spPr>
                <a:xfrm>
                  <a:off x="6486301" y="3105392"/>
                  <a:ext cx="1118681" cy="328917"/>
                </a:xfrm>
                <a:prstGeom prst="roundRect">
                  <a:avLst/>
                </a:prstGeom>
                <a:blipFill rotWithShape="1">
                  <a:blip r:embed="rId6"/>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矩形: 圆角 13"/>
                <p:cNvSpPr/>
                <p:nvPr/>
              </p:nvSpPr>
              <p:spPr>
                <a:xfrm>
                  <a:off x="6405021" y="2622040"/>
                  <a:ext cx="1284326" cy="308156"/>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𝟗</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4" name="矩形: 圆角 13"/>
                <p:cNvSpPr>
                  <a:spLocks noRot="1" noChangeAspect="1" noMove="1" noResize="1" noEditPoints="1" noAdjustHandles="1" noChangeArrowheads="1" noChangeShapeType="1" noTextEdit="1"/>
                </p:cNvSpPr>
                <p:nvPr/>
              </p:nvSpPr>
              <p:spPr>
                <a:xfrm>
                  <a:off x="6405021" y="2622040"/>
                  <a:ext cx="1284326" cy="308156"/>
                </a:xfrm>
                <a:prstGeom prst="roundRect">
                  <a:avLst/>
                </a:prstGeom>
                <a:blipFill rotWithShape="1">
                  <a:blip r:embed="rId7"/>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圆角 14"/>
                <p:cNvSpPr/>
                <p:nvPr/>
              </p:nvSpPr>
              <p:spPr>
                <a:xfrm>
                  <a:off x="7947226" y="3115718"/>
                  <a:ext cx="1118681"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𝟒</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5</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5" name="矩形: 圆角 14"/>
                <p:cNvSpPr>
                  <a:spLocks noRot="1" noChangeAspect="1" noMove="1" noResize="1" noEditPoints="1" noAdjustHandles="1" noChangeArrowheads="1" noChangeShapeType="1" noTextEdit="1"/>
                </p:cNvSpPr>
                <p:nvPr/>
              </p:nvSpPr>
              <p:spPr>
                <a:xfrm>
                  <a:off x="7947226" y="3115718"/>
                  <a:ext cx="1118681" cy="328917"/>
                </a:xfrm>
                <a:prstGeom prst="roundRect">
                  <a:avLst/>
                </a:prstGeom>
                <a:blipFill rotWithShape="1">
                  <a:blip r:embed="rId8"/>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矩形: 圆角 15"/>
                <p:cNvSpPr/>
                <p:nvPr/>
              </p:nvSpPr>
              <p:spPr>
                <a:xfrm>
                  <a:off x="7864405" y="2613382"/>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𝟓</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6" name="矩形: 圆角 15"/>
                <p:cNvSpPr>
                  <a:spLocks noRot="1" noChangeAspect="1" noMove="1" noResize="1" noEditPoints="1" noAdjustHandles="1" noChangeArrowheads="1" noChangeShapeType="1" noTextEdit="1"/>
                </p:cNvSpPr>
                <p:nvPr/>
              </p:nvSpPr>
              <p:spPr>
                <a:xfrm>
                  <a:off x="7864405" y="2613382"/>
                  <a:ext cx="1284325" cy="328917"/>
                </a:xfrm>
                <a:prstGeom prst="roundRect">
                  <a:avLst/>
                </a:prstGeom>
                <a:blipFill rotWithShape="1">
                  <a:blip r:embed="rId9"/>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矩形: 圆角 16"/>
                <p:cNvSpPr/>
                <p:nvPr/>
              </p:nvSpPr>
              <p:spPr>
                <a:xfrm>
                  <a:off x="9426734" y="2606800"/>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𝟕</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10</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oMath>
                    </m:oMathPara>
                  </a14:m>
                  <a:endParaRPr lang="zh-CN" altLang="en-US" sz="1400" dirty="0"/>
                </a:p>
              </p:txBody>
            </p:sp>
          </mc:Choice>
          <mc:Fallback>
            <p:sp>
              <p:nvSpPr>
                <p:cNvPr id="17" name="矩形: 圆角 16"/>
                <p:cNvSpPr>
                  <a:spLocks noRot="1" noChangeAspect="1" noMove="1" noResize="1" noEditPoints="1" noAdjustHandles="1" noChangeArrowheads="1" noChangeShapeType="1" noTextEdit="1"/>
                </p:cNvSpPr>
                <p:nvPr/>
              </p:nvSpPr>
              <p:spPr>
                <a:xfrm>
                  <a:off x="9426734" y="2606800"/>
                  <a:ext cx="1284325" cy="328917"/>
                </a:xfrm>
                <a:prstGeom prst="roundRect">
                  <a:avLst/>
                </a:prstGeom>
                <a:blipFill rotWithShape="1">
                  <a:blip r:embed="rId10"/>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圆角 17"/>
                <p:cNvSpPr/>
                <p:nvPr/>
              </p:nvSpPr>
              <p:spPr>
                <a:xfrm>
                  <a:off x="9747816" y="2108898"/>
                  <a:ext cx="1284325" cy="328917"/>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𝟔</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oMath>
                    </m:oMathPara>
                  </a14:m>
                  <a:endParaRPr lang="zh-CN" altLang="en-US" sz="1400" dirty="0"/>
                </a:p>
              </p:txBody>
            </p:sp>
          </mc:Choice>
          <mc:Fallback>
            <p:sp>
              <p:nvSpPr>
                <p:cNvPr id="18" name="矩形: 圆角 17"/>
                <p:cNvSpPr>
                  <a:spLocks noRot="1" noChangeAspect="1" noMove="1" noResize="1" noEditPoints="1" noAdjustHandles="1" noChangeArrowheads="1" noChangeShapeType="1" noTextEdit="1"/>
                </p:cNvSpPr>
                <p:nvPr/>
              </p:nvSpPr>
              <p:spPr>
                <a:xfrm>
                  <a:off x="9747816" y="2108898"/>
                  <a:ext cx="1284325" cy="328917"/>
                </a:xfrm>
                <a:prstGeom prst="roundRect">
                  <a:avLst/>
                </a:prstGeom>
                <a:blipFill rotWithShape="1">
                  <a:blip r:embed="rId11"/>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矩形: 圆角 18"/>
                <p:cNvSpPr/>
                <p:nvPr/>
              </p:nvSpPr>
              <p:spPr>
                <a:xfrm>
                  <a:off x="7588522" y="2108898"/>
                  <a:ext cx="1845909" cy="32891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𝟏𝟎</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11</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19" name="矩形: 圆角 18"/>
                <p:cNvSpPr>
                  <a:spLocks noRot="1" noChangeAspect="1" noMove="1" noResize="1" noEditPoints="1" noAdjustHandles="1" noChangeArrowheads="1" noChangeShapeType="1" noTextEdit="1"/>
                </p:cNvSpPr>
                <p:nvPr/>
              </p:nvSpPr>
              <p:spPr>
                <a:xfrm>
                  <a:off x="7588522" y="2108898"/>
                  <a:ext cx="1845909" cy="328917"/>
                </a:xfrm>
                <a:prstGeom prst="roundRect">
                  <a:avLst/>
                </a:prstGeom>
                <a:blipFill rotWithShape="1">
                  <a:blip r:embed="rId12"/>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矩形: 圆角 19"/>
                <p:cNvSpPr/>
                <p:nvPr/>
              </p:nvSpPr>
              <p:spPr>
                <a:xfrm>
                  <a:off x="8658192" y="1606562"/>
                  <a:ext cx="1352090" cy="32891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𝟏𝟏</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12</m:t>
                            </m:r>
                          </m:sub>
                        </m:sSub>
                        <m:r>
                          <a:rPr lang="en-US" altLang="zh-CN" b="0" i="1" smtClean="0">
                            <a:solidFill>
                              <a:schemeClr val="tx1"/>
                            </a:solidFill>
                            <a:latin typeface="Cambria Math" panose="02040503050406030204" pitchFamily="18" charset="0"/>
                          </a:rPr>
                          <m:t>, </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20" name="矩形: 圆角 19"/>
                <p:cNvSpPr>
                  <a:spLocks noRot="1" noChangeAspect="1" noMove="1" noResize="1" noEditPoints="1" noAdjustHandles="1" noChangeArrowheads="1" noChangeShapeType="1" noTextEdit="1"/>
                </p:cNvSpPr>
                <p:nvPr/>
              </p:nvSpPr>
              <p:spPr>
                <a:xfrm>
                  <a:off x="8658192" y="1606562"/>
                  <a:ext cx="1352090" cy="328917"/>
                </a:xfrm>
                <a:prstGeom prst="roundRect">
                  <a:avLst/>
                </a:prstGeom>
                <a:blipFill rotWithShape="1">
                  <a:blip r:embed="rId13"/>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圆角 20"/>
                <p:cNvSpPr/>
                <p:nvPr/>
              </p:nvSpPr>
              <p:spPr>
                <a:xfrm>
                  <a:off x="8875394" y="1162606"/>
                  <a:ext cx="917686" cy="30777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𝟏𝟐</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𝑣</m:t>
                            </m:r>
                          </m:e>
                          <m:sub>
                            <m:r>
                              <a:rPr lang="en-US" altLang="zh-CN" b="0" i="1" smtClean="0">
                                <a:solidFill>
                                  <a:schemeClr val="tx1"/>
                                </a:solidFill>
                                <a:latin typeface="Cambria Math" panose="02040503050406030204" pitchFamily="18" charset="0"/>
                              </a:rPr>
                              <m:t>13</m:t>
                            </m:r>
                          </m:sub>
                        </m:sSub>
                      </m:oMath>
                    </m:oMathPara>
                  </a14:m>
                  <a:endParaRPr lang="zh-CN" altLang="en-US" sz="1400" dirty="0"/>
                </a:p>
              </p:txBody>
            </p:sp>
          </mc:Choice>
          <mc:Fallback>
            <p:sp>
              <p:nvSpPr>
                <p:cNvPr id="21" name="矩形: 圆角 20"/>
                <p:cNvSpPr>
                  <a:spLocks noRot="1" noChangeAspect="1" noMove="1" noResize="1" noEditPoints="1" noAdjustHandles="1" noChangeArrowheads="1" noChangeShapeType="1" noTextEdit="1"/>
                </p:cNvSpPr>
                <p:nvPr/>
              </p:nvSpPr>
              <p:spPr>
                <a:xfrm>
                  <a:off x="8875394" y="1162606"/>
                  <a:ext cx="917686" cy="307777"/>
                </a:xfrm>
                <a:prstGeom prst="roundRect">
                  <a:avLst/>
                </a:prstGeom>
                <a:blipFill rotWithShape="1">
                  <a:blip r:embed="rId14"/>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矩形: 圆角 21"/>
                <p:cNvSpPr/>
                <p:nvPr/>
              </p:nvSpPr>
              <p:spPr>
                <a:xfrm>
                  <a:off x="9137514" y="695318"/>
                  <a:ext cx="394598" cy="328917"/>
                </a:xfrm>
                <a:prstGeom prst="round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pitchFamily="18" charset="0"/>
                              </a:rPr>
                              <m:t>  </m:t>
                            </m:r>
                            <m:r>
                              <a:rPr lang="en-US" altLang="zh-CN" b="1" i="1" smtClean="0">
                                <a:solidFill>
                                  <a:schemeClr val="tx1"/>
                                </a:solidFill>
                                <a:latin typeface="Cambria Math" panose="02040503050406030204" pitchFamily="18" charset="0"/>
                              </a:rPr>
                              <m:t>𝒗</m:t>
                            </m:r>
                          </m:e>
                          <m:sub>
                            <m:r>
                              <a:rPr lang="en-US" altLang="zh-CN" b="1" i="1" smtClean="0">
                                <a:solidFill>
                                  <a:schemeClr val="tx1"/>
                                </a:solidFill>
                                <a:latin typeface="Cambria Math" panose="02040503050406030204" pitchFamily="18" charset="0"/>
                              </a:rPr>
                              <m:t>𝟏𝟑</m:t>
                            </m:r>
                          </m:sub>
                        </m:sSub>
                      </m:oMath>
                    </m:oMathPara>
                  </a14:m>
                  <a:endParaRPr lang="zh-CN" altLang="en-US" sz="1400" dirty="0"/>
                </a:p>
              </p:txBody>
            </p:sp>
          </mc:Choice>
          <mc:Fallback>
            <p:sp>
              <p:nvSpPr>
                <p:cNvPr id="22" name="矩形: 圆角 21"/>
                <p:cNvSpPr>
                  <a:spLocks noRot="1" noChangeAspect="1" noMove="1" noResize="1" noEditPoints="1" noAdjustHandles="1" noChangeArrowheads="1" noChangeShapeType="1" noTextEdit="1"/>
                </p:cNvSpPr>
                <p:nvPr/>
              </p:nvSpPr>
              <p:spPr>
                <a:xfrm>
                  <a:off x="9137514" y="695318"/>
                  <a:ext cx="394598" cy="328917"/>
                </a:xfrm>
                <a:prstGeom prst="roundRect">
                  <a:avLst/>
                </a:prstGeom>
                <a:blipFill rotWithShape="1">
                  <a:blip r:embed="rId15"/>
                </a:blip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3" name="直接连接符 22"/>
            <p:cNvCxnSpPr>
              <a:stCxn id="13" idx="2"/>
              <a:endCxn id="11" idx="0"/>
            </p:cNvCxnSpPr>
            <p:nvPr/>
          </p:nvCxnSpPr>
          <p:spPr>
            <a:xfrm>
              <a:off x="7045642" y="3434309"/>
              <a:ext cx="2429" cy="18946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2" idx="2"/>
              <a:endCxn id="21" idx="0"/>
            </p:cNvCxnSpPr>
            <p:nvPr/>
          </p:nvCxnSpPr>
          <p:spPr>
            <a:xfrm flipH="1">
              <a:off x="9334237" y="1024235"/>
              <a:ext cx="576" cy="13837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1" idx="2"/>
              <a:endCxn id="20" idx="0"/>
            </p:cNvCxnSpPr>
            <p:nvPr/>
          </p:nvCxnSpPr>
          <p:spPr>
            <a:xfrm>
              <a:off x="9334237" y="1470383"/>
              <a:ext cx="0" cy="13617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9" idx="0"/>
            </p:cNvCxnSpPr>
            <p:nvPr/>
          </p:nvCxnSpPr>
          <p:spPr>
            <a:xfrm flipH="1">
              <a:off x="8511477" y="1943390"/>
              <a:ext cx="454723" cy="16550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18" idx="0"/>
            </p:cNvCxnSpPr>
            <p:nvPr/>
          </p:nvCxnSpPr>
          <p:spPr>
            <a:xfrm>
              <a:off x="9850120" y="1935479"/>
              <a:ext cx="539859"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endCxn id="14" idx="0"/>
            </p:cNvCxnSpPr>
            <p:nvPr/>
          </p:nvCxnSpPr>
          <p:spPr>
            <a:xfrm flipH="1">
              <a:off x="7047184" y="2441020"/>
              <a:ext cx="640855" cy="18102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216670" y="2434677"/>
              <a:ext cx="415510" cy="175261"/>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6" idx="0"/>
            </p:cNvCxnSpPr>
            <p:nvPr/>
          </p:nvCxnSpPr>
          <p:spPr>
            <a:xfrm>
              <a:off x="8506568" y="2434677"/>
              <a:ext cx="0" cy="17870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16" idx="2"/>
              <a:endCxn id="15" idx="0"/>
            </p:cNvCxnSpPr>
            <p:nvPr/>
          </p:nvCxnSpPr>
          <p:spPr>
            <a:xfrm flipH="1">
              <a:off x="8506567" y="2942299"/>
              <a:ext cx="1" cy="17341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4" idx="2"/>
              <a:endCxn id="13" idx="0"/>
            </p:cNvCxnSpPr>
            <p:nvPr/>
          </p:nvCxnSpPr>
          <p:spPr>
            <a:xfrm flipH="1">
              <a:off x="7045642" y="2930196"/>
              <a:ext cx="1542" cy="17519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 idx="0"/>
            </p:cNvCxnSpPr>
            <p:nvPr/>
          </p:nvCxnSpPr>
          <p:spPr>
            <a:xfrm flipV="1">
              <a:off x="5757446" y="3434309"/>
              <a:ext cx="826234" cy="1878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endCxn id="12" idx="0"/>
            </p:cNvCxnSpPr>
            <p:nvPr/>
          </p:nvCxnSpPr>
          <p:spPr>
            <a:xfrm>
              <a:off x="7528560" y="3429000"/>
              <a:ext cx="762048" cy="193158"/>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Preliminaries: CSP-2Hop query processing</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1993905"/>
                <a:ext cx="7755580" cy="4129087"/>
              </a:xfrm>
            </p:spPr>
            <p:txBody>
              <a:bodyPr/>
              <a:lstStyle/>
              <a:p>
                <a:r>
                  <a:rPr lang="en-US" altLang="zh-CN" sz="2400" dirty="0"/>
                  <a:t>Query: for each vertex </a:t>
                </a:r>
                <a14:m>
                  <m:oMath xmlns:m="http://schemas.openxmlformats.org/officeDocument/2006/math">
                    <m:r>
                      <a:rPr lang="en-US" altLang="zh-CN" sz="2400" i="1">
                        <a:latin typeface="Cambria Math" panose="02040503050406030204" pitchFamily="18" charset="0"/>
                      </a:rPr>
                      <m:t>ℎ</m:t>
                    </m:r>
                  </m:oMath>
                </a14:m>
                <a:r>
                  <a:rPr lang="en-US" altLang="zh-CN" sz="2400" dirty="0"/>
                  <a:t> in </a:t>
                </a:r>
                <a14:m>
                  <m:oMath xmlns:m="http://schemas.openxmlformats.org/officeDocument/2006/math">
                    <m:r>
                      <a:rPr lang="en-US" altLang="zh-CN" sz="2400" i="1">
                        <a:latin typeface="Cambria Math" panose="02040503050406030204" pitchFamily="18" charset="0"/>
                      </a:rPr>
                      <m:t>𝑋</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𝑙</m:t>
                        </m:r>
                      </m:e>
                    </m:d>
                  </m:oMath>
                </a14:m>
                <a:r>
                  <a:rPr lang="en-US" altLang="zh-CN" sz="2400" dirty="0"/>
                  <a:t> (i.e., the separator in LCA), find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ℎ</m:t>
                        </m:r>
                      </m:sub>
                      <m:sup>
                        <m:r>
                          <a:rPr lang="en-US" altLang="zh-CN" sz="2400" i="1">
                            <a:latin typeface="Cambria Math" panose="02040503050406030204" pitchFamily="18" charset="0"/>
                          </a:rPr>
                          <m:t>∗</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𝑠ℎ</m:t>
                            </m:r>
                          </m:sub>
                        </m:sSub>
                      </m:e>
                    </m:acc>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ℎ𝑡</m:t>
                            </m:r>
                          </m:sub>
                        </m:sSub>
                      </m:e>
                    </m:acc>
                    <m:r>
                      <a:rPr lang="en-US" altLang="zh-CN" sz="2400" i="1">
                        <a:latin typeface="Cambria Math" panose="02040503050406030204" pitchFamily="18" charset="0"/>
                      </a:rPr>
                      <m:t>}</m:t>
                    </m:r>
                  </m:oMath>
                </a14:m>
                <a:r>
                  <a:rPr lang="en-US" altLang="zh-CN" sz="2400" dirty="0"/>
                  <a:t> with the minimum weight, and answer </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𝑝</m:t>
                        </m:r>
                      </m:e>
                      <m:sup>
                        <m:r>
                          <a:rPr lang="en-US" altLang="zh-CN" sz="2400" i="1">
                            <a:latin typeface="Cambria Math" panose="02040503050406030204" pitchFamily="18" charset="0"/>
                          </a:rPr>
                          <m:t>∗</m:t>
                        </m:r>
                      </m:sup>
                    </m:sSup>
                  </m:oMath>
                </a14:m>
                <a:r>
                  <a:rPr lang="en-US" altLang="zh-CN" sz="2400" dirty="0"/>
                  <a:t> among all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ℎ</m:t>
                        </m:r>
                      </m:sub>
                      <m:sup>
                        <m:r>
                          <a:rPr lang="en-US" altLang="zh-CN" sz="2400" i="1">
                            <a:latin typeface="Cambria Math" panose="02040503050406030204" pitchFamily="18" charset="0"/>
                          </a:rPr>
                          <m:t>∗</m:t>
                        </m:r>
                      </m:sup>
                    </m:sSubSup>
                  </m:oMath>
                </a14:m>
                <a:endParaRPr lang="en-US" altLang="zh-CN" sz="2400" b="0" dirty="0"/>
              </a:p>
              <a:p>
                <a:pPr lvl="1"/>
                <a:r>
                  <a:rPr lang="en-US" altLang="zh-CN" sz="2000" dirty="0"/>
                  <a:t>Query </a:t>
                </a:r>
                <a14:m>
                  <m:oMath xmlns:m="http://schemas.openxmlformats.org/officeDocument/2006/math">
                    <m:r>
                      <a:rPr lang="en-US" altLang="zh-CN" sz="2000" i="1">
                        <a:latin typeface="Cambria Math" panose="02040503050406030204" pitchFamily="18" charset="0"/>
                      </a:rPr>
                      <m:t>𝑠</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8</m:t>
                        </m:r>
                      </m:sub>
                    </m:sSub>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4</m:t>
                        </m:r>
                      </m:sub>
                    </m:sSub>
                    <m:r>
                      <a:rPr lang="en-US" altLang="zh-CN" sz="2000" i="1">
                        <a:latin typeface="Cambria Math" panose="02040503050406030204" pitchFamily="18" charset="0"/>
                      </a:rPr>
                      <m:t>, </m:t>
                    </m:r>
                    <m:r>
                      <a:rPr lang="en-US" altLang="zh-CN" sz="2000" i="1">
                        <a:latin typeface="Cambria Math" panose="02040503050406030204" pitchFamily="18" charset="0"/>
                      </a:rPr>
                      <m:t>𝐶</m:t>
                    </m:r>
                    <m:r>
                      <a:rPr lang="en-US" altLang="zh-CN" sz="2000" i="1">
                        <a:latin typeface="Cambria Math" panose="02040503050406030204" pitchFamily="18" charset="0"/>
                      </a:rPr>
                      <m:t>=</m:t>
                    </m:r>
                    <m:r>
                      <a:rPr lang="en-US" altLang="zh-CN" sz="2000" i="1">
                        <a:latin typeface="Cambria Math" panose="02040503050406030204" pitchFamily="18" charset="0"/>
                      </a:rPr>
                      <m:t>13</m:t>
                    </m:r>
                  </m:oMath>
                </a14:m>
                <a:r>
                  <a:rPr lang="en-US" altLang="zh-CN" sz="2000" dirty="0"/>
                  <a:t> </a:t>
                </a:r>
                <a:endParaRPr lang="en-US" altLang="zh-CN" sz="2000" dirty="0"/>
              </a:p>
              <a:p>
                <a:pPr lvl="1"/>
                <a:r>
                  <a:rPr lang="en-US" altLang="zh-CN" sz="2000" dirty="0"/>
                  <a:t>Let </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𝑤</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𝑝</m:t>
                        </m:r>
                      </m:e>
                    </m:d>
                    <m:r>
                      <a:rPr lang="en-US" altLang="zh-CN" sz="2000" i="1">
                        <a:latin typeface="Cambria Math" panose="02040503050406030204" pitchFamily="18" charset="0"/>
                      </a:rPr>
                      <m:t>,</m:t>
                    </m:r>
                    <m:r>
                      <a:rPr lang="en-US" altLang="zh-CN" sz="2000" i="1">
                        <a:latin typeface="Cambria Math" panose="02040503050406030204" pitchFamily="18" charset="0"/>
                      </a:rPr>
                      <m:t>𝑐</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𝑝</m:t>
                        </m:r>
                      </m:e>
                    </m:d>
                    <m:r>
                      <a:rPr lang="en-US" altLang="zh-CN" sz="2000" i="1">
                        <a:latin typeface="Cambria Math" panose="02040503050406030204" pitchFamily="18" charset="0"/>
                      </a:rPr>
                      <m:t>)</m:t>
                    </m:r>
                  </m:oMath>
                </a14:m>
                <a:r>
                  <a:rPr lang="en-US" altLang="zh-CN" sz="2000" dirty="0"/>
                  <a:t> represent each path </a:t>
                </a:r>
                <a14:m>
                  <m:oMath xmlns:m="http://schemas.openxmlformats.org/officeDocument/2006/math">
                    <m:r>
                      <a:rPr lang="en-US" altLang="zh-CN" sz="2000" i="1">
                        <a:latin typeface="Cambria Math" panose="02040503050406030204" pitchFamily="18" charset="0"/>
                      </a:rPr>
                      <m:t>𝑝</m:t>
                    </m:r>
                  </m:oMath>
                </a14:m>
                <a:endParaRPr lang="en-US" altLang="zh-CN" sz="2000" dirty="0"/>
              </a:p>
              <a:p>
                <a:pPr lvl="1"/>
                <a:r>
                  <a:rPr lang="en-US" altLang="zh-CN" sz="2000" dirty="0"/>
                  <a:t>For </a:t>
                </a:r>
                <a14:m>
                  <m:oMath xmlns:m="http://schemas.openxmlformats.org/officeDocument/2006/math">
                    <m:r>
                      <a:rPr lang="en-US" altLang="zh-CN" sz="2000" i="1">
                        <a:latin typeface="Cambria Math" panose="02040503050406030204" pitchFamily="18" charset="0"/>
                      </a:rPr>
                      <m:t>ℎ</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10</m:t>
                        </m:r>
                      </m:sub>
                    </m:sSub>
                  </m:oMath>
                </a14:m>
                <a:r>
                  <a:rPr lang="en-US" altLang="zh-CN" sz="2000" dirty="0"/>
                  <a:t>,</a:t>
                </a:r>
                <a:endParaRPr lang="en-US" altLang="zh-CN" sz="2000" dirty="0"/>
              </a:p>
              <a:p>
                <a:pPr lvl="2"/>
                <a14:m>
                  <m:oMath xmlns:m="http://schemas.openxmlformats.org/officeDocument/2006/math">
                    <m:acc>
                      <m:accPr>
                        <m:chr m:val="̅"/>
                        <m:ctrlPr>
                          <a:rPr lang="zh-CN" altLang="en-US" sz="1800" i="1">
                            <a:solidFill>
                              <a:srgbClr val="836967"/>
                            </a:solidFill>
                            <a:latin typeface="Cambria Math" panose="02040503050406030204" pitchFamily="18" charset="0"/>
                          </a:rPr>
                        </m:ctrlPr>
                      </m:accPr>
                      <m:e>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𝑃</m:t>
                            </m:r>
                          </m:e>
                          <m:sub>
                            <m:r>
                              <a:rPr lang="en-US" altLang="zh-CN" sz="1800" i="1">
                                <a:latin typeface="Cambria Math" panose="02040503050406030204" pitchFamily="18" charset="0"/>
                              </a:rPr>
                              <m:t>𝑠</m:t>
                            </m:r>
                            <m:r>
                              <a:rPr lang="zh-CN" altLang="en-US" sz="1800" i="1">
                                <a:latin typeface="Cambria Math" panose="02040503050406030204" pitchFamily="18" charset="0"/>
                              </a:rPr>
                              <m:t>ℎ</m:t>
                            </m:r>
                          </m:sub>
                        </m:sSub>
                      </m:e>
                    </m:acc>
                    <m:r>
                      <a:rPr lang="en-US" altLang="zh-CN" sz="1800">
                        <a:latin typeface="Cambria Math" panose="02040503050406030204" pitchFamily="18" charset="0"/>
                      </a:rPr>
                      <m:t>=</m:t>
                    </m:r>
                    <m:d>
                      <m:dPr>
                        <m:begChr m:val="{"/>
                        <m:endChr m:val="}"/>
                        <m:ctrlPr>
                          <a:rPr lang="en-US" altLang="zh-CN" sz="1800" i="1">
                            <a:latin typeface="Cambria Math" panose="02040503050406030204" pitchFamily="18" charset="0"/>
                          </a:rPr>
                        </m:ctrlPr>
                      </m:dPr>
                      <m:e>
                        <m:d>
                          <m:dPr>
                            <m:ctrlPr>
                              <a:rPr lang="en-US" altLang="zh-CN" sz="1800" i="1">
                                <a:latin typeface="Cambria Math" panose="02040503050406030204" pitchFamily="18" charset="0"/>
                              </a:rPr>
                            </m:ctrlPr>
                          </m:dPr>
                          <m:e>
                            <m:r>
                              <a:rPr lang="en-US" altLang="zh-CN" sz="1800" i="1">
                                <a:latin typeface="Cambria Math" panose="02040503050406030204" pitchFamily="18" charset="0"/>
                              </a:rPr>
                              <m:t>9</m:t>
                            </m:r>
                            <m:r>
                              <a:rPr lang="en-US" altLang="zh-CN" sz="1800" i="1">
                                <a:latin typeface="Cambria Math" panose="02040503050406030204" pitchFamily="18" charset="0"/>
                              </a:rPr>
                              <m:t>,</m:t>
                            </m:r>
                            <m:r>
                              <a:rPr lang="en-US" altLang="zh-CN" sz="1800" i="1">
                                <a:latin typeface="Cambria Math" panose="02040503050406030204" pitchFamily="18" charset="0"/>
                              </a:rPr>
                              <m:t>8</m:t>
                            </m:r>
                          </m:e>
                        </m:d>
                        <m:r>
                          <a:rPr lang="en-US" altLang="zh-CN" sz="1800" i="1">
                            <a:latin typeface="Cambria Math" panose="02040503050406030204" pitchFamily="18" charset="0"/>
                          </a:rPr>
                          <m:t>, </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8</m:t>
                            </m:r>
                            <m:r>
                              <a:rPr lang="en-US" altLang="zh-CN" sz="1800" i="1">
                                <a:latin typeface="Cambria Math" panose="02040503050406030204" pitchFamily="18" charset="0"/>
                              </a:rPr>
                              <m:t>,</m:t>
                            </m:r>
                            <m:r>
                              <a:rPr lang="en-US" altLang="zh-CN" sz="1800" i="1">
                                <a:latin typeface="Cambria Math" panose="02040503050406030204" pitchFamily="18" charset="0"/>
                              </a:rPr>
                              <m:t>9</m:t>
                            </m:r>
                          </m:e>
                        </m:d>
                      </m:e>
                    </m:d>
                  </m:oMath>
                </a14:m>
                <a:r>
                  <a:rPr lang="en-US" altLang="zh-CN" sz="1800" dirty="0"/>
                  <a:t> and </a:t>
                </a:r>
                <a14:m>
                  <m:oMath xmlns:m="http://schemas.openxmlformats.org/officeDocument/2006/math">
                    <m:acc>
                      <m:accPr>
                        <m:chr m:val="̅"/>
                        <m:ctrlPr>
                          <a:rPr lang="zh-CN" altLang="en-US" sz="1800" i="1">
                            <a:solidFill>
                              <a:srgbClr val="836967"/>
                            </a:solidFill>
                            <a:latin typeface="Cambria Math" panose="02040503050406030204" pitchFamily="18" charset="0"/>
                          </a:rPr>
                        </m:ctrlPr>
                      </m:accPr>
                      <m:e>
                        <m:sSub>
                          <m:sSubPr>
                            <m:ctrlPr>
                              <a:rPr lang="zh-CN" altLang="en-US" sz="1800" i="1">
                                <a:solidFill>
                                  <a:srgbClr val="836967"/>
                                </a:solidFill>
                                <a:latin typeface="Cambria Math" panose="02040503050406030204" pitchFamily="18" charset="0"/>
                              </a:rPr>
                            </m:ctrlPr>
                          </m:sSubPr>
                          <m:e>
                            <m:r>
                              <a:rPr lang="zh-CN" altLang="en-US" sz="1800" i="1">
                                <a:latin typeface="Cambria Math" panose="02040503050406030204" pitchFamily="18" charset="0"/>
                              </a:rPr>
                              <m:t>𝑃</m:t>
                            </m:r>
                          </m:e>
                          <m:sub>
                            <m:r>
                              <a:rPr lang="zh-CN" altLang="en-US" sz="1800" i="1">
                                <a:latin typeface="Cambria Math" panose="02040503050406030204" pitchFamily="18" charset="0"/>
                              </a:rPr>
                              <m:t>ℎ</m:t>
                            </m:r>
                            <m:r>
                              <a:rPr lang="en-US" altLang="zh-CN" sz="1800" i="1">
                                <a:latin typeface="Cambria Math" panose="02040503050406030204" pitchFamily="18" charset="0"/>
                              </a:rPr>
                              <m:t>𝑡</m:t>
                            </m:r>
                          </m:sub>
                        </m:sSub>
                      </m:e>
                    </m:acc>
                    <m:r>
                      <a:rPr lang="en-US" altLang="zh-CN" sz="180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9</m:t>
                        </m:r>
                        <m:r>
                          <a:rPr lang="en-US" altLang="zh-CN" sz="1800" i="1">
                            <a:latin typeface="Cambria Math" panose="02040503050406030204" pitchFamily="18" charset="0"/>
                          </a:rPr>
                          <m:t>,</m:t>
                        </m:r>
                        <m:r>
                          <a:rPr lang="en-US" altLang="zh-CN" sz="1800" i="1">
                            <a:latin typeface="Cambria Math" panose="02040503050406030204" pitchFamily="18" charset="0"/>
                          </a:rPr>
                          <m:t>4</m:t>
                        </m:r>
                      </m:e>
                    </m:d>
                    <m:r>
                      <a:rPr lang="en-US" altLang="zh-CN" sz="1800" i="1">
                        <a:latin typeface="Cambria Math" panose="02040503050406030204" pitchFamily="18" charset="0"/>
                      </a:rPr>
                      <m:t>, </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8</m:t>
                        </m:r>
                        <m:r>
                          <a:rPr lang="en-US" altLang="zh-CN" sz="1800" i="1">
                            <a:latin typeface="Cambria Math" panose="02040503050406030204" pitchFamily="18" charset="0"/>
                          </a:rPr>
                          <m:t>,</m:t>
                        </m:r>
                        <m:r>
                          <a:rPr lang="en-US" altLang="zh-CN" sz="1800" i="1">
                            <a:latin typeface="Cambria Math" panose="02040503050406030204" pitchFamily="18" charset="0"/>
                          </a:rPr>
                          <m:t>9</m:t>
                        </m:r>
                      </m:e>
                    </m:d>
                    <m:r>
                      <a:rPr lang="en-US" altLang="zh-CN" sz="1800" i="1">
                        <a:latin typeface="Cambria Math" panose="02040503050406030204" pitchFamily="18" charset="0"/>
                      </a:rPr>
                      <m:t>}</m:t>
                    </m:r>
                  </m:oMath>
                </a14:m>
                <a:r>
                  <a:rPr lang="en-US" altLang="zh-CN" sz="1800" dirty="0"/>
                  <a:t> (from the index)</a:t>
                </a:r>
                <a:endParaRPr lang="en-US" altLang="zh-CN" sz="1800" dirty="0"/>
              </a:p>
              <a:p>
                <a:pPr lvl="2"/>
                <a14:m>
                  <m:oMath xmlns:m="http://schemas.openxmlformats.org/officeDocument/2006/math">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𝑠ℎ</m:t>
                                </m:r>
                              </m:sub>
                            </m:sSub>
                          </m:e>
                        </m:acc>
                        <m:r>
                          <a:rPr lang="en-US" altLang="zh-CN" sz="1800" i="1">
                            <a:latin typeface="Cambria Math" panose="02040503050406030204" pitchFamily="18" charset="0"/>
                          </a:rPr>
                          <m:t>, </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𝑝</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acc>
                          <m:accPr>
                            <m:chr m:val="̅"/>
                            <m:ctrlPr>
                              <a:rPr lang="en-US" altLang="zh-CN" sz="1800" i="1">
                                <a:latin typeface="Cambria Math" panose="02040503050406030204" pitchFamily="18" charset="0"/>
                              </a:rPr>
                            </m:ctrlPr>
                          </m:acc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𝑃</m:t>
                                </m:r>
                              </m:e>
                              <m:sub>
                                <m:r>
                                  <a:rPr lang="en-US" altLang="zh-CN" sz="1800" i="1">
                                    <a:latin typeface="Cambria Math" panose="02040503050406030204" pitchFamily="18" charset="0"/>
                                  </a:rPr>
                                  <m:t>ℎ𝑡</m:t>
                                </m:r>
                              </m:sub>
                            </m:sSub>
                          </m:e>
                        </m:acc>
                      </m:e>
                    </m:d>
                    <m:r>
                      <a:rPr lang="en-US" altLang="zh-CN" sz="180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a:latin typeface="Cambria Math" panose="02040503050406030204" pitchFamily="18" charset="0"/>
                          </a:rPr>
                          <m:t>18</m:t>
                        </m:r>
                        <m:r>
                          <a:rPr lang="en-US" altLang="zh-CN" sz="1800">
                            <a:latin typeface="Cambria Math" panose="02040503050406030204" pitchFamily="18" charset="0"/>
                          </a:rPr>
                          <m:t>,</m:t>
                        </m:r>
                        <m:r>
                          <a:rPr lang="en-US" altLang="zh-CN" sz="1800">
                            <a:latin typeface="Cambria Math" panose="02040503050406030204" pitchFamily="18" charset="0"/>
                          </a:rPr>
                          <m:t>12</m:t>
                        </m:r>
                      </m:e>
                    </m:d>
                    <m:r>
                      <a:rPr lang="en-US" altLang="zh-CN" sz="180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a:latin typeface="Cambria Math" panose="02040503050406030204" pitchFamily="18" charset="0"/>
                          </a:rPr>
                          <m:t>17</m:t>
                        </m:r>
                        <m:r>
                          <a:rPr lang="en-US" altLang="zh-CN" sz="1800">
                            <a:latin typeface="Cambria Math" panose="02040503050406030204" pitchFamily="18" charset="0"/>
                          </a:rPr>
                          <m:t>,</m:t>
                        </m:r>
                        <m:r>
                          <a:rPr lang="en-US" altLang="zh-CN" sz="1800">
                            <a:latin typeface="Cambria Math" panose="02040503050406030204" pitchFamily="18" charset="0"/>
                          </a:rPr>
                          <m:t>17</m:t>
                        </m:r>
                      </m:e>
                    </m:d>
                    <m:r>
                      <a:rPr lang="en-US" altLang="zh-CN" sz="180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a:latin typeface="Cambria Math" panose="02040503050406030204" pitchFamily="18" charset="0"/>
                          </a:rPr>
                          <m:t>17</m:t>
                        </m:r>
                        <m:r>
                          <a:rPr lang="en-US" altLang="zh-CN" sz="1800">
                            <a:latin typeface="Cambria Math" panose="02040503050406030204" pitchFamily="18" charset="0"/>
                          </a:rPr>
                          <m:t>,</m:t>
                        </m:r>
                        <m:r>
                          <a:rPr lang="en-US" altLang="zh-CN" sz="1800">
                            <a:latin typeface="Cambria Math" panose="02040503050406030204" pitchFamily="18" charset="0"/>
                          </a:rPr>
                          <m:t>13</m:t>
                        </m:r>
                      </m:e>
                    </m:d>
                    <m:r>
                      <a:rPr lang="en-US" altLang="zh-CN" sz="1800">
                        <a:latin typeface="Cambria Math" panose="02040503050406030204" pitchFamily="18" charset="0"/>
                      </a:rPr>
                      <m:t>,</m:t>
                    </m:r>
                    <m:d>
                      <m:dPr>
                        <m:ctrlPr>
                          <a:rPr lang="en-US" altLang="zh-CN" sz="1800" i="1">
                            <a:latin typeface="Cambria Math" panose="02040503050406030204" pitchFamily="18" charset="0"/>
                          </a:rPr>
                        </m:ctrlPr>
                      </m:dPr>
                      <m:e>
                        <m:r>
                          <a:rPr lang="en-US" altLang="zh-CN" sz="1800">
                            <a:latin typeface="Cambria Math" panose="02040503050406030204" pitchFamily="18" charset="0"/>
                          </a:rPr>
                          <m:t>16</m:t>
                        </m:r>
                        <m:r>
                          <a:rPr lang="en-US" altLang="zh-CN" sz="1800">
                            <a:latin typeface="Cambria Math" panose="02040503050406030204" pitchFamily="18" charset="0"/>
                          </a:rPr>
                          <m:t>,</m:t>
                        </m:r>
                        <m:r>
                          <a:rPr lang="en-US" altLang="zh-CN" sz="1800">
                            <a:latin typeface="Cambria Math" panose="02040503050406030204" pitchFamily="18" charset="0"/>
                          </a:rPr>
                          <m:t>18</m:t>
                        </m:r>
                      </m:e>
                    </m:d>
                    <m:r>
                      <a:rPr lang="en-US" altLang="zh-CN" sz="1800">
                        <a:latin typeface="Cambria Math" panose="02040503050406030204" pitchFamily="18" charset="0"/>
                      </a:rPr>
                      <m:t>}</m:t>
                    </m:r>
                  </m:oMath>
                </a14:m>
                <a:endParaRPr lang="en-US" altLang="zh-CN" sz="1800" dirty="0"/>
              </a:p>
              <a:p>
                <a:pPr lvl="2"/>
                <a:r>
                  <a:rPr lang="en-US" altLang="zh-CN" sz="1800" dirty="0"/>
                  <a:t>Find </a:t>
                </a:r>
                <a14:m>
                  <m:oMath xmlns:m="http://schemas.openxmlformats.org/officeDocument/2006/math">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𝑝</m:t>
                        </m:r>
                      </m:e>
                      <m: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𝑣</m:t>
                            </m:r>
                          </m:e>
                          <m:sub>
                            <m:r>
                              <a:rPr lang="en-US" altLang="zh-CN" sz="1800" i="1">
                                <a:latin typeface="Cambria Math" panose="02040503050406030204" pitchFamily="18" charset="0"/>
                              </a:rPr>
                              <m:t>10</m:t>
                            </m:r>
                          </m:sub>
                        </m:sSub>
                      </m:sub>
                      <m:sup>
                        <m:r>
                          <a:rPr lang="en-US" altLang="zh-CN" sz="1800" i="1">
                            <a:latin typeface="Cambria Math" panose="02040503050406030204" pitchFamily="18" charset="0"/>
                          </a:rPr>
                          <m:t>∗</m:t>
                        </m:r>
                      </m:sup>
                    </m:sSubSup>
                    <m:r>
                      <a:rPr lang="en-US" altLang="zh-CN" sz="1800" i="1">
                        <a:latin typeface="Cambria Math" panose="02040503050406030204" pitchFamily="18" charset="0"/>
                      </a:rPr>
                      <m:t>=(</m:t>
                    </m:r>
                    <m:r>
                      <a:rPr lang="en-US" altLang="zh-CN" sz="1800" i="1">
                        <a:latin typeface="Cambria Math" panose="02040503050406030204" pitchFamily="18" charset="0"/>
                      </a:rPr>
                      <m:t>17</m:t>
                    </m:r>
                    <m:r>
                      <a:rPr lang="en-US" altLang="zh-CN" sz="1800" i="1">
                        <a:latin typeface="Cambria Math" panose="02040503050406030204" pitchFamily="18" charset="0"/>
                      </a:rPr>
                      <m:t>,</m:t>
                    </m:r>
                    <m:r>
                      <a:rPr lang="en-US" altLang="zh-CN" sz="1800" i="1">
                        <a:latin typeface="Cambria Math" panose="02040503050406030204" pitchFamily="18" charset="0"/>
                      </a:rPr>
                      <m:t>13</m:t>
                    </m:r>
                    <m:r>
                      <a:rPr lang="en-US" altLang="zh-CN" sz="1800" i="1">
                        <a:latin typeface="Cambria Math" panose="02040503050406030204" pitchFamily="18" charset="0"/>
                      </a:rPr>
                      <m:t>)</m:t>
                    </m:r>
                  </m:oMath>
                </a14:m>
                <a:endParaRPr lang="en-US" altLang="zh-CN" sz="1800" dirty="0"/>
              </a:p>
              <a:p>
                <a:pPr lvl="1"/>
                <a:r>
                  <a:rPr lang="en-US" altLang="zh-CN" sz="2000" dirty="0"/>
                  <a:t>For </a:t>
                </a:r>
                <a14:m>
                  <m:oMath xmlns:m="http://schemas.openxmlformats.org/officeDocument/2006/math">
                    <m:r>
                      <a:rPr lang="en-US" altLang="zh-CN" sz="2000" i="1">
                        <a:latin typeface="Cambria Math" panose="02040503050406030204" pitchFamily="18" charset="0"/>
                      </a:rPr>
                      <m:t>ℎ</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13</m:t>
                        </m:r>
                      </m:sub>
                    </m:sSub>
                    <m:r>
                      <a:rPr lang="en-US" altLang="zh-CN" sz="2000" i="1">
                        <a:latin typeface="Cambria Math" panose="02040503050406030204" pitchFamily="18" charset="0"/>
                      </a:rPr>
                      <m:t>,</m:t>
                    </m:r>
                  </m:oMath>
                </a14:m>
                <a:r>
                  <a:rPr lang="en-US" altLang="zh-CN" sz="2000" dirty="0"/>
                  <a:t> …</a:t>
                </a:r>
                <a:endParaRPr lang="en-US" altLang="zh-CN" sz="2000" dirty="0"/>
              </a:p>
              <a:p>
                <a:pPr lvl="1"/>
                <a:r>
                  <a:rPr lang="en-US" altLang="zh-CN" sz="2000" dirty="0"/>
                  <a:t>Answer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m:t>
                        </m:r>
                      </m:sup>
                    </m:sSup>
                    <m:r>
                      <a:rPr lang="en-US" altLang="zh-CN" sz="2000"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sub>
                      <m:sup>
                        <m:r>
                          <a:rPr lang="en-US" altLang="zh-CN" sz="2000" i="1">
                            <a:latin typeface="Cambria Math" panose="02040503050406030204" pitchFamily="18" charset="0"/>
                          </a:rPr>
                          <m:t>∗</m:t>
                        </m:r>
                      </m:sup>
                    </m:sSubSup>
                  </m:oMath>
                </a14:m>
                <a:endParaRPr lang="en-US" altLang="zh-CN" sz="2000" b="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1993905"/>
                <a:ext cx="7755580" cy="4129087"/>
              </a:xfrm>
              <a:blipFill rotWithShape="1">
                <a:blip r:embed="rId1"/>
                <a:stretch>
                  <a:fillRect r="4" b="-22291"/>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5" name="组合 4"/>
          <p:cNvGrpSpPr/>
          <p:nvPr/>
        </p:nvGrpSpPr>
        <p:grpSpPr>
          <a:xfrm>
            <a:off x="4559859" y="5283670"/>
            <a:ext cx="4012793" cy="1366166"/>
            <a:chOff x="3422877" y="4045153"/>
            <a:chExt cx="4012793" cy="1366166"/>
          </a:xfrm>
        </p:grpSpPr>
        <p:grpSp>
          <p:nvGrpSpPr>
            <p:cNvPr id="6" name="组合 5"/>
            <p:cNvGrpSpPr/>
            <p:nvPr/>
          </p:nvGrpSpPr>
          <p:grpSpPr>
            <a:xfrm>
              <a:off x="3422877" y="5017426"/>
              <a:ext cx="778422" cy="393893"/>
              <a:chOff x="2581216" y="1500895"/>
              <a:chExt cx="1054120" cy="533400"/>
            </a:xfrm>
          </p:grpSpPr>
          <p:sp>
            <p:nvSpPr>
              <p:cNvPr id="193" name="椭圆 192"/>
              <p:cNvSpPr/>
              <p:nvPr/>
            </p:nvSpPr>
            <p:spPr>
              <a:xfrm>
                <a:off x="2581216" y="1500895"/>
                <a:ext cx="105412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4" name="文本框 193"/>
                  <p:cNvSpPr txBox="1"/>
                  <p:nvPr/>
                </p:nvSpPr>
                <p:spPr>
                  <a:xfrm>
                    <a:off x="2620943" y="1519946"/>
                    <a:ext cx="974667"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r>
                            <a:rPr lang="en-US" altLang="zh-CN" sz="2000" b="0" i="1" smtClean="0">
                              <a:latin typeface="Cambria Math" panose="02040503050406030204" pitchFamily="18" charset="0"/>
                            </a:rPr>
                            <m:t>)</m:t>
                          </m:r>
                        </m:oMath>
                      </m:oMathPara>
                    </a14:m>
                    <a:endParaRPr lang="zh-CN" altLang="en-US" sz="2000" dirty="0"/>
                  </a:p>
                </p:txBody>
              </p:sp>
            </mc:Choice>
            <mc:Fallback>
              <p:sp>
                <p:nvSpPr>
                  <p:cNvPr id="194" name="文本框 193"/>
                  <p:cNvSpPr txBox="1">
                    <a:spLocks noRot="1" noChangeAspect="1" noMove="1" noResize="1" noEditPoints="1" noAdjustHandles="1" noChangeArrowheads="1" noChangeShapeType="1" noTextEdit="1"/>
                  </p:cNvSpPr>
                  <p:nvPr/>
                </p:nvSpPr>
                <p:spPr>
                  <a:xfrm>
                    <a:off x="2620943" y="1519946"/>
                    <a:ext cx="974667" cy="416784"/>
                  </a:xfrm>
                  <a:prstGeom prst="rect">
                    <a:avLst/>
                  </a:prstGeom>
                  <a:blipFill rotWithShape="1">
                    <a:blip r:embed="rId2"/>
                  </a:blipFill>
                </p:spPr>
                <p:txBody>
                  <a:bodyPr/>
                  <a:lstStyle/>
                  <a:p>
                    <a:r>
                      <a:rPr lang="zh-CN" altLang="en-US">
                        <a:noFill/>
                      </a:rPr>
                      <a:t> </a:t>
                    </a:r>
                  </a:p>
                </p:txBody>
              </p:sp>
            </mc:Fallback>
          </mc:AlternateContent>
        </p:grpSp>
        <p:grpSp>
          <p:nvGrpSpPr>
            <p:cNvPr id="8" name="组合 7"/>
            <p:cNvGrpSpPr/>
            <p:nvPr/>
          </p:nvGrpSpPr>
          <p:grpSpPr>
            <a:xfrm>
              <a:off x="6673938" y="5017426"/>
              <a:ext cx="761732" cy="393893"/>
              <a:chOff x="2796833" y="1500895"/>
              <a:chExt cx="1031519" cy="533400"/>
            </a:xfrm>
          </p:grpSpPr>
          <p:sp>
            <p:nvSpPr>
              <p:cNvPr id="127" name="椭圆 126"/>
              <p:cNvSpPr/>
              <p:nvPr/>
            </p:nvSpPr>
            <p:spPr>
              <a:xfrm>
                <a:off x="2796833" y="1500895"/>
                <a:ext cx="1031519"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92" name="文本框 191"/>
                  <p:cNvSpPr txBox="1"/>
                  <p:nvPr/>
                </p:nvSpPr>
                <p:spPr>
                  <a:xfrm>
                    <a:off x="2868534" y="1519946"/>
                    <a:ext cx="959818"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r>
                            <a:rPr lang="en-US" altLang="zh-CN" sz="2000" b="0" i="1" smtClean="0">
                              <a:latin typeface="Cambria Math" panose="02040503050406030204" pitchFamily="18" charset="0"/>
                            </a:rPr>
                            <m:t>)</m:t>
                          </m:r>
                        </m:oMath>
                      </m:oMathPara>
                    </a14:m>
                    <a:endParaRPr lang="zh-CN" altLang="en-US" sz="2000" dirty="0"/>
                  </a:p>
                </p:txBody>
              </p:sp>
            </mc:Choice>
            <mc:Fallback>
              <p:sp>
                <p:nvSpPr>
                  <p:cNvPr id="192" name="文本框 191"/>
                  <p:cNvSpPr txBox="1">
                    <a:spLocks noRot="1" noChangeAspect="1" noMove="1" noResize="1" noEditPoints="1" noAdjustHandles="1" noChangeArrowheads="1" noChangeShapeType="1" noTextEdit="1"/>
                  </p:cNvSpPr>
                  <p:nvPr/>
                </p:nvSpPr>
                <p:spPr>
                  <a:xfrm>
                    <a:off x="2868534" y="1519946"/>
                    <a:ext cx="959818" cy="416784"/>
                  </a:xfrm>
                  <a:prstGeom prst="rect">
                    <a:avLst/>
                  </a:prstGeom>
                  <a:blipFill rotWithShape="1">
                    <a:blip r:embed="rId3"/>
                  </a:blipFill>
                </p:spPr>
                <p:txBody>
                  <a:bodyPr/>
                  <a:lstStyle/>
                  <a:p>
                    <a:r>
                      <a:rPr lang="zh-CN" altLang="en-US">
                        <a:noFill/>
                      </a:rPr>
                      <a:t> </a:t>
                    </a:r>
                  </a:p>
                </p:txBody>
              </p:sp>
            </mc:Fallback>
          </mc:AlternateContent>
        </p:grpSp>
        <p:grpSp>
          <p:nvGrpSpPr>
            <p:cNvPr id="98" name="组合 97"/>
            <p:cNvGrpSpPr/>
            <p:nvPr/>
          </p:nvGrpSpPr>
          <p:grpSpPr>
            <a:xfrm>
              <a:off x="4811902" y="4091833"/>
              <a:ext cx="430180" cy="393893"/>
              <a:chOff x="2772222" y="1500895"/>
              <a:chExt cx="582542" cy="533400"/>
            </a:xfrm>
          </p:grpSpPr>
          <p:sp>
            <p:nvSpPr>
              <p:cNvPr id="125" name="椭圆 12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26" name="文本框 125"/>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26" name="文本框 125"/>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4"/>
                  </a:blipFill>
                </p:spPr>
                <p:txBody>
                  <a:bodyPr/>
                  <a:lstStyle/>
                  <a:p>
                    <a:r>
                      <a:rPr lang="zh-CN" altLang="en-US">
                        <a:noFill/>
                      </a:rPr>
                      <a:t> </a:t>
                    </a:r>
                  </a:p>
                </p:txBody>
              </p:sp>
            </mc:Fallback>
          </mc:AlternateContent>
        </p:grpSp>
        <p:grpSp>
          <p:nvGrpSpPr>
            <p:cNvPr id="99" name="组合 98"/>
            <p:cNvGrpSpPr/>
            <p:nvPr/>
          </p:nvGrpSpPr>
          <p:grpSpPr>
            <a:xfrm>
              <a:off x="4227925" y="4091833"/>
              <a:ext cx="430178" cy="393893"/>
              <a:chOff x="2788942" y="1500895"/>
              <a:chExt cx="582540" cy="533400"/>
            </a:xfrm>
          </p:grpSpPr>
          <p:sp>
            <p:nvSpPr>
              <p:cNvPr id="123" name="椭圆 12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24" name="文本框 123"/>
                  <p:cNvSpPr txBox="1"/>
                  <p:nvPr/>
                </p:nvSpPr>
                <p:spPr>
                  <a:xfrm>
                    <a:off x="2788942" y="1524964"/>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24" name="文本框 123"/>
                  <p:cNvSpPr txBox="1">
                    <a:spLocks noRot="1" noChangeAspect="1" noMove="1" noResize="1" noEditPoints="1" noAdjustHandles="1" noChangeArrowheads="1" noChangeShapeType="1" noTextEdit="1"/>
                  </p:cNvSpPr>
                  <p:nvPr/>
                </p:nvSpPr>
                <p:spPr>
                  <a:xfrm>
                    <a:off x="2788942" y="1524964"/>
                    <a:ext cx="582540" cy="416784"/>
                  </a:xfrm>
                  <a:prstGeom prst="rect">
                    <a:avLst/>
                  </a:prstGeom>
                  <a:blipFill rotWithShape="1">
                    <a:blip r:embed="rId5"/>
                  </a:blipFill>
                </p:spPr>
                <p:txBody>
                  <a:bodyPr/>
                  <a:lstStyle/>
                  <a:p>
                    <a:r>
                      <a:rPr lang="zh-CN" altLang="en-US">
                        <a:noFill/>
                      </a:rPr>
                      <a:t> </a:t>
                    </a:r>
                  </a:p>
                </p:txBody>
              </p:sp>
            </mc:Fallback>
          </mc:AlternateContent>
        </p:grpSp>
        <p:grpSp>
          <p:nvGrpSpPr>
            <p:cNvPr id="100" name="组合 99"/>
            <p:cNvGrpSpPr/>
            <p:nvPr/>
          </p:nvGrpSpPr>
          <p:grpSpPr>
            <a:xfrm>
              <a:off x="5995579" y="4087436"/>
              <a:ext cx="430182" cy="393893"/>
              <a:chOff x="2779105" y="1500895"/>
              <a:chExt cx="582545" cy="533400"/>
            </a:xfrm>
          </p:grpSpPr>
          <p:sp>
            <p:nvSpPr>
              <p:cNvPr id="121" name="椭圆 12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22" name="文本框 121"/>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122" name="文本框 121"/>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6"/>
                  </a:blipFill>
                </p:spPr>
                <p:txBody>
                  <a:bodyPr/>
                  <a:lstStyle/>
                  <a:p>
                    <a:r>
                      <a:rPr lang="zh-CN" altLang="en-US">
                        <a:noFill/>
                      </a:rPr>
                      <a:t> </a:t>
                    </a:r>
                  </a:p>
                </p:txBody>
              </p:sp>
            </mc:Fallback>
          </mc:AlternateContent>
        </p:grpSp>
        <p:grpSp>
          <p:nvGrpSpPr>
            <p:cNvPr id="101" name="组合 100"/>
            <p:cNvGrpSpPr/>
            <p:nvPr/>
          </p:nvGrpSpPr>
          <p:grpSpPr>
            <a:xfrm>
              <a:off x="5400673" y="4086851"/>
              <a:ext cx="430178" cy="393893"/>
              <a:chOff x="2765347" y="1500895"/>
              <a:chExt cx="582540" cy="533400"/>
            </a:xfrm>
          </p:grpSpPr>
          <p:sp>
            <p:nvSpPr>
              <p:cNvPr id="119" name="椭圆 11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20" name="文本框 119"/>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120" name="文本框 119"/>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7"/>
                  </a:blipFill>
                </p:spPr>
                <p:txBody>
                  <a:bodyPr/>
                  <a:lstStyle/>
                  <a:p>
                    <a:r>
                      <a:rPr lang="zh-CN" altLang="en-US">
                        <a:noFill/>
                      </a:rPr>
                      <a:t> </a:t>
                    </a:r>
                  </a:p>
                </p:txBody>
              </p:sp>
            </mc:Fallback>
          </mc:AlternateContent>
        </p:grpSp>
        <p:cxnSp>
          <p:nvCxnSpPr>
            <p:cNvPr id="102" name="连接符: 曲线 101"/>
            <p:cNvCxnSpPr>
              <a:stCxn id="193" idx="6"/>
              <a:endCxn id="123" idx="3"/>
            </p:cNvCxnSpPr>
            <p:nvPr/>
          </p:nvCxnSpPr>
          <p:spPr>
            <a:xfrm flipV="1">
              <a:off x="4201298" y="4428042"/>
              <a:ext cx="90073" cy="786331"/>
            </a:xfrm>
            <a:prstGeom prst="curvedConnector2">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3" name="连接符: 曲线 102"/>
            <p:cNvCxnSpPr>
              <a:stCxn id="193" idx="6"/>
              <a:endCxn id="125" idx="3"/>
            </p:cNvCxnSpPr>
            <p:nvPr/>
          </p:nvCxnSpPr>
          <p:spPr>
            <a:xfrm flipV="1">
              <a:off x="4201298" y="4428042"/>
              <a:ext cx="686397" cy="786331"/>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连接符: 曲线 103"/>
            <p:cNvCxnSpPr>
              <a:stCxn id="193" idx="6"/>
              <a:endCxn id="125" idx="4"/>
            </p:cNvCxnSpPr>
            <p:nvPr/>
          </p:nvCxnSpPr>
          <p:spPr>
            <a:xfrm flipV="1">
              <a:off x="4201298" y="4485726"/>
              <a:ext cx="825502" cy="728647"/>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连接符: 曲线 104"/>
            <p:cNvCxnSpPr>
              <a:stCxn id="193" idx="6"/>
              <a:endCxn id="119" idx="3"/>
            </p:cNvCxnSpPr>
            <p:nvPr/>
          </p:nvCxnSpPr>
          <p:spPr>
            <a:xfrm flipV="1">
              <a:off x="4201298" y="4423060"/>
              <a:ext cx="1280245" cy="791313"/>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连接符: 曲线 105"/>
            <p:cNvCxnSpPr>
              <a:stCxn id="193" idx="6"/>
              <a:endCxn id="119" idx="4"/>
            </p:cNvCxnSpPr>
            <p:nvPr/>
          </p:nvCxnSpPr>
          <p:spPr>
            <a:xfrm flipV="1">
              <a:off x="4201298" y="4480744"/>
              <a:ext cx="1419350" cy="733629"/>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连接符: 曲线 106"/>
            <p:cNvCxnSpPr>
              <a:stCxn id="193" idx="6"/>
              <a:endCxn id="121" idx="4"/>
            </p:cNvCxnSpPr>
            <p:nvPr/>
          </p:nvCxnSpPr>
          <p:spPr>
            <a:xfrm flipV="1">
              <a:off x="4201298" y="4481329"/>
              <a:ext cx="2004096" cy="733044"/>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连接符: 曲线 107"/>
            <p:cNvCxnSpPr>
              <a:stCxn id="123" idx="4"/>
              <a:endCxn id="127" idx="2"/>
            </p:cNvCxnSpPr>
            <p:nvPr/>
          </p:nvCxnSpPr>
          <p:spPr>
            <a:xfrm rot="16200000" flipH="1">
              <a:off x="5187884" y="3728318"/>
              <a:ext cx="728647" cy="2243462"/>
            </a:xfrm>
            <a:prstGeom prst="curvedConnector2">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连接符: 曲线 108"/>
            <p:cNvCxnSpPr>
              <a:stCxn id="123" idx="5"/>
              <a:endCxn id="127" idx="2"/>
            </p:cNvCxnSpPr>
            <p:nvPr/>
          </p:nvCxnSpPr>
          <p:spPr>
            <a:xfrm rot="16200000" flipH="1">
              <a:off x="5228594" y="3769028"/>
              <a:ext cx="786331" cy="2104358"/>
            </a:xfrm>
            <a:prstGeom prst="curvedConnector2">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0" name="连接符: 曲线 109"/>
            <p:cNvCxnSpPr>
              <a:endCxn id="124" idx="1"/>
            </p:cNvCxnSpPr>
            <p:nvPr/>
          </p:nvCxnSpPr>
          <p:spPr>
            <a:xfrm rot="5400000" flipH="1" flipV="1">
              <a:off x="3654107" y="4443609"/>
              <a:ext cx="753930" cy="393705"/>
            </a:xfrm>
            <a:prstGeom prst="curvedConnector2">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连接符: 曲线 110"/>
            <p:cNvCxnSpPr>
              <a:stCxn id="125" idx="5"/>
              <a:endCxn id="127" idx="2"/>
            </p:cNvCxnSpPr>
            <p:nvPr/>
          </p:nvCxnSpPr>
          <p:spPr>
            <a:xfrm rot="16200000" flipH="1">
              <a:off x="5526756" y="4067190"/>
              <a:ext cx="786331" cy="1508033"/>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连接符: 曲线 111"/>
            <p:cNvCxnSpPr>
              <a:stCxn id="125" idx="4"/>
              <a:endCxn id="127" idx="2"/>
            </p:cNvCxnSpPr>
            <p:nvPr/>
          </p:nvCxnSpPr>
          <p:spPr>
            <a:xfrm rot="16200000" flipH="1">
              <a:off x="5486046" y="4026480"/>
              <a:ext cx="728647" cy="164713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连接符: 曲线 112"/>
            <p:cNvCxnSpPr>
              <a:stCxn id="119" idx="4"/>
              <a:endCxn id="127" idx="2"/>
            </p:cNvCxnSpPr>
            <p:nvPr/>
          </p:nvCxnSpPr>
          <p:spPr>
            <a:xfrm rot="16200000" flipH="1">
              <a:off x="5780479" y="4320913"/>
              <a:ext cx="733629" cy="1053290"/>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连接符: 曲线 113"/>
            <p:cNvCxnSpPr>
              <a:stCxn id="121" idx="5"/>
              <a:endCxn id="127" idx="2"/>
            </p:cNvCxnSpPr>
            <p:nvPr/>
          </p:nvCxnSpPr>
          <p:spPr>
            <a:xfrm rot="16200000" flipH="1">
              <a:off x="6113854" y="4654289"/>
              <a:ext cx="790728" cy="329439"/>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矩形: 圆角 114"/>
            <p:cNvSpPr/>
            <p:nvPr/>
          </p:nvSpPr>
          <p:spPr>
            <a:xfrm>
              <a:off x="4148222" y="4045153"/>
              <a:ext cx="2335382" cy="48542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116" name="连接符: 曲线 115"/>
            <p:cNvCxnSpPr>
              <a:stCxn id="193" idx="6"/>
              <a:endCxn id="121" idx="3"/>
            </p:cNvCxnSpPr>
            <p:nvPr/>
          </p:nvCxnSpPr>
          <p:spPr>
            <a:xfrm flipV="1">
              <a:off x="4201298" y="4423645"/>
              <a:ext cx="1864991" cy="79072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连接符: 曲线 116"/>
            <p:cNvCxnSpPr/>
            <p:nvPr/>
          </p:nvCxnSpPr>
          <p:spPr>
            <a:xfrm rot="16200000" flipV="1">
              <a:off x="6247213" y="4422059"/>
              <a:ext cx="762033" cy="444904"/>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连接符: 曲线 117"/>
            <p:cNvCxnSpPr>
              <a:stCxn id="193" idx="6"/>
              <a:endCxn id="121" idx="5"/>
            </p:cNvCxnSpPr>
            <p:nvPr/>
          </p:nvCxnSpPr>
          <p:spPr>
            <a:xfrm flipV="1">
              <a:off x="4201298" y="4423645"/>
              <a:ext cx="2143201" cy="790728"/>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1" name="AutoShape 5"/>
              <p:cNvSpPr>
                <a:spLocks noChangeArrowheads="1"/>
              </p:cNvSpPr>
              <p:nvPr/>
            </p:nvSpPr>
            <p:spPr bwMode="auto">
              <a:xfrm>
                <a:off x="5166431" y="1166193"/>
                <a:ext cx="3575843" cy="776710"/>
              </a:xfrm>
              <a:prstGeom prst="wedgeRoundRectCallout">
                <a:avLst>
                  <a:gd name="adj1" fmla="val -54594"/>
                  <a:gd name="adj2" fmla="val 115426"/>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None/>
                </a:pPr>
                <a14:m>
                  <m:oMathPara xmlns:m="http://schemas.openxmlformats.org/officeDocument/2006/math">
                    <m:oMathParaPr>
                      <m:jc m:val="centerGroup"/>
                    </m:oMathParaPr>
                    <m:oMath xmlns:m="http://schemas.openxmlformats.org/officeDocument/2006/math">
                      <m:r>
                        <m:rPr>
                          <m:nor/>
                        </m:rPr>
                        <a:rPr lang="en-US" altLang="zh-TW" sz="2000" dirty="0">
                          <a:latin typeface="DejaVu Math TeX Gyre" panose="02000503000000000000" charset="0"/>
                        </a:rPr>
                        <m:t>CSP</m:t>
                      </m:r>
                      <m:r>
                        <m:rPr>
                          <m:nor/>
                        </m:rPr>
                        <a:rPr lang="en-US" altLang="zh-TW" sz="2000" dirty="0">
                          <a:latin typeface="DejaVu Math TeX Gyre" panose="02000503000000000000" charset="0"/>
                        </a:rPr>
                        <m:t>−</m:t>
                      </m:r>
                      <m:r>
                        <m:rPr>
                          <m:nor/>
                        </m:rPr>
                        <a:rPr lang="en-US" altLang="zh-TW" sz="2000" dirty="0">
                          <a:latin typeface="DejaVu Math TeX Gyre" panose="02000503000000000000" charset="0"/>
                        </a:rPr>
                        <m:t>2</m:t>
                      </m:r>
                      <m:r>
                        <m:rPr>
                          <m:nor/>
                        </m:rPr>
                        <a:rPr lang="en-US" altLang="zh-TW" sz="2000" dirty="0">
                          <a:latin typeface="DejaVu Math TeX Gyre" panose="02000503000000000000" charset="0"/>
                        </a:rPr>
                        <m:t>Hop</m:t>
                      </m:r>
                      <m:r>
                        <m:rPr>
                          <m:nor/>
                        </m:rPr>
                        <a:rPr lang="en-US" altLang="zh-TW" sz="2000" dirty="0">
                          <a:latin typeface="DejaVu Math TeX Gyre" panose="02000503000000000000" charset="0"/>
                        </a:rPr>
                        <m:t>’</m:t>
                      </m:r>
                      <m:r>
                        <m:rPr>
                          <m:nor/>
                        </m:rPr>
                        <a:rPr lang="en-US" altLang="zh-TW" sz="2000" dirty="0">
                          <a:latin typeface="DejaVu Math TeX Gyre" panose="02000503000000000000" charset="0"/>
                        </a:rPr>
                        <m:t>s</m:t>
                      </m:r>
                      <m:r>
                        <m:rPr>
                          <m:nor/>
                        </m:rPr>
                        <a:rPr lang="en-US" altLang="zh-TW" sz="2000" dirty="0">
                          <a:latin typeface="DejaVu Math TeX Gyre" panose="02000503000000000000" charset="0"/>
                        </a:rPr>
                        <m:t> </m:t>
                      </m:r>
                      <m:r>
                        <m:rPr>
                          <m:nor/>
                        </m:rPr>
                        <a:rPr lang="en-US" altLang="zh-TW" sz="2000" dirty="0">
                          <a:latin typeface="DejaVu Math TeX Gyre" panose="02000503000000000000" charset="0"/>
                        </a:rPr>
                        <m:t>time</m:t>
                      </m:r>
                      <m:r>
                        <m:rPr>
                          <m:nor/>
                        </m:rPr>
                        <a:rPr lang="en-US" altLang="zh-TW" sz="2000" dirty="0">
                          <a:latin typeface="DejaVu Math TeX Gyre" panose="02000503000000000000" charset="0"/>
                        </a:rPr>
                        <m:t> </m:t>
                      </m:r>
                      <m:r>
                        <m:rPr>
                          <m:nor/>
                        </m:rPr>
                        <a:rPr lang="en-US" altLang="zh-TW" sz="2000" dirty="0">
                          <a:latin typeface="DejaVu Math TeX Gyre" panose="02000503000000000000" charset="0"/>
                        </a:rPr>
                        <m:t>complexity</m:t>
                      </m:r>
                      <m:r>
                        <m:rPr>
                          <m:nor/>
                        </m:rPr>
                        <a:rPr lang="en-US" altLang="zh-TW" sz="2000" dirty="0">
                          <a:latin typeface="DejaVu Math TeX Gyre" panose="02000503000000000000" charset="0"/>
                        </a:rPr>
                        <m:t> </m:t>
                      </m:r>
                      <m:r>
                        <m:rPr>
                          <m:nor/>
                        </m:rPr>
                        <a:rPr lang="en-US" altLang="zh-TW" sz="2000" dirty="0">
                          <a:latin typeface="DejaVu Math TeX Gyre" panose="02000503000000000000" charset="0"/>
                        </a:rPr>
                        <m:t>is</m:t>
                      </m:r>
                      <m:r>
                        <m:rPr>
                          <m:nor/>
                        </m:rPr>
                        <a:rPr lang="en-US" altLang="zh-TW" sz="2000" dirty="0">
                          <a:latin typeface="DejaVu Math TeX Gyre" panose="02000503000000000000" charset="0"/>
                        </a:rPr>
                        <m:t> </m:t>
                      </m:r>
                      <m:r>
                        <a:rPr lang="zh-TW" altLang="en-US" sz="2000" i="1">
                          <a:latin typeface="Cambria Math" panose="02040503050406030204" pitchFamily="18" charset="0"/>
                        </a:rPr>
                        <m:t>𝒪</m:t>
                      </m:r>
                      <m:r>
                        <a:rPr lang="en-US" altLang="zh-TW" sz="2000" i="1">
                          <a:latin typeface="Cambria Math" panose="02040503050406030204" pitchFamily="18" charset="0"/>
                        </a:rPr>
                        <m:t>(</m:t>
                      </m:r>
                      <m:d>
                        <m:dPr>
                          <m:begChr m:val="|"/>
                          <m:endChr m:val="|"/>
                          <m:ctrlPr>
                            <a:rPr lang="en-US" altLang="zh-TW" sz="2000" i="1">
                              <a:latin typeface="Cambria Math" panose="02040503050406030204" pitchFamily="18" charset="0"/>
                            </a:rPr>
                          </m:ctrlPr>
                        </m:dPr>
                        <m:e>
                          <m:r>
                            <a:rPr lang="en-US" altLang="zh-TW" sz="2000" i="1">
                              <a:latin typeface="Cambria Math" panose="02040503050406030204" pitchFamily="18" charset="0"/>
                            </a:rPr>
                            <m:t>𝑋</m:t>
                          </m:r>
                          <m:d>
                            <m:dPr>
                              <m:ctrlPr>
                                <a:rPr lang="en-US" altLang="zh-TW" sz="2000" i="1">
                                  <a:latin typeface="Cambria Math" panose="02040503050406030204" pitchFamily="18" charset="0"/>
                                </a:rPr>
                              </m:ctrlPr>
                            </m:dPr>
                            <m:e>
                              <m:r>
                                <a:rPr lang="en-US" altLang="zh-TW" sz="2000" i="1">
                                  <a:latin typeface="Cambria Math" panose="02040503050406030204" pitchFamily="18" charset="0"/>
                                </a:rPr>
                                <m:t>𝑙</m:t>
                              </m:r>
                            </m:e>
                          </m:d>
                        </m:e>
                      </m:d>
                      <m:d>
                        <m:dPr>
                          <m:begChr m:val="|"/>
                          <m:endChr m:val="|"/>
                          <m:ctrlPr>
                            <a:rPr lang="en-US" altLang="zh-TW"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𝑠ℎ</m:t>
                                  </m:r>
                                </m:sub>
                              </m:sSub>
                            </m:e>
                          </m:acc>
                        </m:e>
                      </m:d>
                      <m:d>
                        <m:dPr>
                          <m:begChr m:val="|"/>
                          <m:endChr m:val="|"/>
                          <m:ctrlPr>
                            <a:rPr lang="en-US" altLang="zh-TW"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ℎ𝑡</m:t>
                                  </m:r>
                                </m:sub>
                              </m:sSub>
                            </m:e>
                          </m:acc>
                        </m:e>
                      </m:d>
                      <m:r>
                        <a:rPr lang="en-US" altLang="zh-CN" sz="2000" i="1">
                          <a:latin typeface="Cambria Math" panose="02040503050406030204" pitchFamily="18" charset="0"/>
                        </a:rPr>
                        <m:t>)</m:t>
                      </m:r>
                    </m:oMath>
                  </m:oMathPara>
                </a14:m>
                <a:endParaRPr lang="en-US" altLang="zh-TW" sz="2000" b="1" dirty="0"/>
              </a:p>
            </p:txBody>
          </p:sp>
        </mc:Choice>
        <mc:Fallback>
          <p:sp>
            <p:nvSpPr>
              <p:cNvPr id="11" name="AutoShape 5"/>
              <p:cNvSpPr>
                <a:spLocks noRot="1" noChangeAspect="1" noMove="1" noResize="1" noEditPoints="1" noAdjustHandles="1" noChangeArrowheads="1" noChangeShapeType="1" noTextEdit="1"/>
              </p:cNvSpPr>
              <p:nvPr/>
            </p:nvSpPr>
            <p:spPr bwMode="auto">
              <a:xfrm>
                <a:off x="5166431" y="1166193"/>
                <a:ext cx="3575843" cy="776710"/>
              </a:xfrm>
              <a:prstGeom prst="wedgeRoundRectCallout">
                <a:avLst>
                  <a:gd name="adj1" fmla="val -54594"/>
                  <a:gd name="adj2" fmla="val 115426"/>
                  <a:gd name="adj3" fmla="val 16667"/>
                </a:avLst>
              </a:prstGeom>
              <a:blipFill rotWithShape="1">
                <a:blip r:embed="rId8"/>
                <a:stretch>
                  <a:fillRect l="-5702" t="-860" r="-171" b="-3944954"/>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AutoShape 5"/>
              <p:cNvSpPr>
                <a:spLocks noChangeArrowheads="1"/>
              </p:cNvSpPr>
              <p:nvPr/>
            </p:nvSpPr>
            <p:spPr bwMode="auto">
              <a:xfrm>
                <a:off x="6340328" y="4701456"/>
                <a:ext cx="2513844" cy="448734"/>
              </a:xfrm>
              <a:prstGeom prst="wedgeRoundRectCallout">
                <a:avLst>
                  <a:gd name="adj1" fmla="val -42279"/>
                  <a:gd name="adj2" fmla="val 7908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TW" sz="2400" dirty="0"/>
                  <a:t>LCA node </a:t>
                </a:r>
                <a14:m>
                  <m:oMath xmlns:m="http://schemas.openxmlformats.org/officeDocument/2006/math">
                    <m:r>
                      <a:rPr kumimoji="0" lang="en-US" altLang="zh-TW" sz="2400" b="0" i="1" smtClean="0">
                        <a:latin typeface="Cambria Math" panose="02040503050406030204" pitchFamily="18" charset="0"/>
                      </a:rPr>
                      <m:t>𝑋</m:t>
                    </m:r>
                    <m:r>
                      <a:rPr kumimoji="0" lang="en-US" altLang="zh-TW" sz="2400" b="0" i="1" smtClean="0">
                        <a:latin typeface="Cambria Math" panose="02040503050406030204" pitchFamily="18" charset="0"/>
                      </a:rPr>
                      <m:t>(</m:t>
                    </m:r>
                    <m:sSub>
                      <m:sSubPr>
                        <m:ctrlPr>
                          <a:rPr kumimoji="0" lang="en-US" altLang="zh-TW" sz="2400" b="0" i="1" smtClean="0">
                            <a:latin typeface="Cambria Math" panose="02040503050406030204" pitchFamily="18" charset="0"/>
                          </a:rPr>
                        </m:ctrlPr>
                      </m:sSubPr>
                      <m:e>
                        <m:r>
                          <a:rPr kumimoji="0" lang="en-US" altLang="zh-TW" sz="2400" b="0" i="1" smtClean="0">
                            <a:latin typeface="Cambria Math" panose="02040503050406030204" pitchFamily="18" charset="0"/>
                          </a:rPr>
                          <m:t>𝑣</m:t>
                        </m:r>
                      </m:e>
                      <m:sub>
                        <m:r>
                          <a:rPr kumimoji="0" lang="en-US" altLang="zh-TW" sz="2400" b="0" i="1" smtClean="0">
                            <a:latin typeface="Cambria Math" panose="02040503050406030204" pitchFamily="18" charset="0"/>
                          </a:rPr>
                          <m:t>10</m:t>
                        </m:r>
                      </m:sub>
                    </m:sSub>
                    <m:r>
                      <a:rPr kumimoji="0" lang="en-US" altLang="zh-TW" sz="2400" b="0" i="1" smtClean="0">
                        <a:latin typeface="Cambria Math" panose="02040503050406030204" pitchFamily="18" charset="0"/>
                      </a:rPr>
                      <m:t>)</m:t>
                    </m:r>
                  </m:oMath>
                </a14:m>
                <a:endParaRPr kumimoji="0" lang="en-US" altLang="zh-TW" sz="2400" dirty="0"/>
              </a:p>
            </p:txBody>
          </p:sp>
        </mc:Choice>
        <mc:Fallback>
          <p:sp>
            <p:nvSpPr>
              <p:cNvPr id="14" name="AutoShape 5"/>
              <p:cNvSpPr>
                <a:spLocks noRot="1" noChangeAspect="1" noMove="1" noResize="1" noEditPoints="1" noAdjustHandles="1" noChangeArrowheads="1" noChangeShapeType="1" noTextEdit="1"/>
              </p:cNvSpPr>
              <p:nvPr/>
            </p:nvSpPr>
            <p:spPr bwMode="auto">
              <a:xfrm>
                <a:off x="6340328" y="4701456"/>
                <a:ext cx="2513844" cy="448734"/>
              </a:xfrm>
              <a:prstGeom prst="wedgeRoundRectCallout">
                <a:avLst>
                  <a:gd name="adj1" fmla="val -42279"/>
                  <a:gd name="adj2" fmla="val 79088"/>
                  <a:gd name="adj3" fmla="val 16667"/>
                </a:avLst>
              </a:prstGeom>
              <a:blipFill rotWithShape="1">
                <a:blip r:embed="rId9"/>
                <a:stretch>
                  <a:fillRect l="-272" t="-1538" r="-238" b="-31481"/>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3" name="AutoShape 5"/>
              <p:cNvSpPr>
                <a:spLocks noChangeArrowheads="1"/>
              </p:cNvSpPr>
              <p:nvPr/>
            </p:nvSpPr>
            <p:spPr bwMode="auto">
              <a:xfrm>
                <a:off x="1291142" y="1166193"/>
                <a:ext cx="3397809" cy="776710"/>
              </a:xfrm>
              <a:prstGeom prst="wedgeRoundRectCallout">
                <a:avLst>
                  <a:gd name="adj1" fmla="val 47333"/>
                  <a:gd name="adj2" fmla="val 113321"/>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None/>
                </a:pPr>
                <a:r>
                  <a:rPr lang="en-US" altLang="zh-TW" sz="2000" dirty="0"/>
                  <a:t>The CSP answer </a:t>
                </a:r>
                <a14:m>
                  <m:oMath xmlns:m="http://schemas.openxmlformats.org/officeDocument/2006/math">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𝑝</m:t>
                        </m:r>
                      </m:e>
                      <m:sup>
                        <m:r>
                          <a:rPr lang="en-US" altLang="zh-TW" sz="2000" b="0" i="1" smtClean="0">
                            <a:latin typeface="Cambria Math" panose="02040503050406030204" pitchFamily="18" charset="0"/>
                          </a:rPr>
                          <m:t>∗</m:t>
                        </m:r>
                      </m:sup>
                    </m:sSup>
                    <m:r>
                      <a:rPr lang="en-US" altLang="zh-TW"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𝑃</m:t>
                            </m:r>
                          </m:e>
                          <m:sub>
                            <m:r>
                              <a:rPr lang="en-US" altLang="zh-CN" sz="2000" b="0" i="1">
                                <a:latin typeface="Cambria Math" panose="02040503050406030204" pitchFamily="18" charset="0"/>
                              </a:rPr>
                              <m:t>𝑠𝑡</m:t>
                            </m:r>
                          </m:sub>
                        </m:sSub>
                      </m:e>
                    </m:acc>
                    <m:r>
                      <a:rPr lang="en-US" altLang="zh-CN" sz="2000" b="0" i="1" smtClean="0">
                        <a:latin typeface="Cambria Math" panose="02040503050406030204" pitchFamily="18" charset="0"/>
                      </a:rPr>
                      <m:t>⊆</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𝑠ℎ</m:t>
                            </m:r>
                          </m:sub>
                        </m:sSub>
                      </m:e>
                    </m:acc>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ℎ𝑡</m:t>
                            </m:r>
                          </m:sub>
                        </m:sSub>
                      </m:e>
                    </m:acc>
                    <m:r>
                      <a:rPr lang="en-US" altLang="zh-CN" sz="2000" i="1">
                        <a:latin typeface="Cambria Math" panose="02040503050406030204" pitchFamily="18" charset="0"/>
                      </a:rPr>
                      <m:t>}</m:t>
                    </m:r>
                  </m:oMath>
                </a14:m>
                <a:endParaRPr lang="en-US" altLang="zh-TW" sz="2000" dirty="0"/>
              </a:p>
            </p:txBody>
          </p:sp>
        </mc:Choice>
        <mc:Fallback>
          <p:sp>
            <p:nvSpPr>
              <p:cNvPr id="203" name="AutoShape 5"/>
              <p:cNvSpPr>
                <a:spLocks noRot="1" noChangeAspect="1" noMove="1" noResize="1" noEditPoints="1" noAdjustHandles="1" noChangeArrowheads="1" noChangeShapeType="1" noTextEdit="1"/>
              </p:cNvSpPr>
              <p:nvPr/>
            </p:nvSpPr>
            <p:spPr bwMode="auto">
              <a:xfrm>
                <a:off x="1291142" y="1166193"/>
                <a:ext cx="3397809" cy="776710"/>
              </a:xfrm>
              <a:prstGeom prst="wedgeRoundRectCallout">
                <a:avLst>
                  <a:gd name="adj1" fmla="val 47333"/>
                  <a:gd name="adj2" fmla="val 113321"/>
                  <a:gd name="adj3" fmla="val 16667"/>
                </a:avLst>
              </a:prstGeom>
              <a:blipFill rotWithShape="1">
                <a:blip r:embed="rId10"/>
                <a:stretch>
                  <a:fillRect l="-192" t="-860" r="-184" b="-65266"/>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Motivation</a:t>
            </a:r>
            <a:endParaRPr lang="en-US" dirty="0">
              <a:solidFill>
                <a:schemeClr val="bg1">
                  <a:lumMod val="65000"/>
                </a:schemeClr>
              </a:solidFill>
            </a:endParaRPr>
          </a:p>
          <a:p>
            <a:r>
              <a:rPr lang="en-US" dirty="0">
                <a:solidFill>
                  <a:schemeClr val="bg1">
                    <a:lumMod val="65000"/>
                  </a:schemeClr>
                </a:solidFill>
              </a:rPr>
              <a:t>Preliminaries</a:t>
            </a:r>
            <a:endParaRPr lang="en-US" dirty="0">
              <a:solidFill>
                <a:schemeClr val="bg1">
                  <a:lumMod val="65000"/>
                </a:schemeClr>
              </a:solidFill>
            </a:endParaRPr>
          </a:p>
          <a:p>
            <a:r>
              <a:rPr lang="en-US" dirty="0"/>
              <a:t>Methodology</a:t>
            </a:r>
            <a:endParaRPr lang="en-US" dirty="0"/>
          </a:p>
          <a:p>
            <a:r>
              <a:rPr lang="en-US" dirty="0">
                <a:solidFill>
                  <a:schemeClr val="bg1">
                    <a:lumMod val="65000"/>
                  </a:schemeClr>
                </a:solidFill>
              </a:rPr>
              <a:t>Experiments</a:t>
            </a:r>
            <a:endParaRPr lang="en-US" dirty="0">
              <a:solidFill>
                <a:schemeClr val="bg1">
                  <a:lumMod val="65000"/>
                </a:schemeClr>
              </a:solidFill>
            </a:endParaRPr>
          </a:p>
          <a:p>
            <a:r>
              <a:rPr lang="en-US" dirty="0">
                <a:solidFill>
                  <a:schemeClr val="bg1">
                    <a:lumMod val="65000"/>
                  </a:schemeClr>
                </a:solidFill>
              </a:rPr>
              <a:t>Conclusion</a:t>
            </a:r>
            <a:endParaRPr lang="en-US" dirty="0">
              <a:solidFill>
                <a:schemeClr val="bg1">
                  <a:lumMod val="65000"/>
                </a:schemeClr>
              </a:solidFill>
            </a:endParaRPr>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QHL: framework</a:t>
            </a:r>
            <a:endParaRPr lang="zh-CN" altLang="en-US"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dirty="0"/>
          </a:p>
        </p:txBody>
      </p:sp>
      <mc:AlternateContent xmlns:mc="http://schemas.openxmlformats.org/markup-compatibility/2006">
        <mc:Choice xmlns:a14="http://schemas.microsoft.com/office/drawing/2010/main" Requires="a14">
          <p:sp>
            <p:nvSpPr>
              <p:cNvPr id="62" name="文本框 61"/>
              <p:cNvSpPr txBox="1"/>
              <p:nvPr/>
            </p:nvSpPr>
            <p:spPr>
              <a:xfrm>
                <a:off x="592047" y="3170342"/>
                <a:ext cx="66204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600" b="1" i="0" smtClean="0">
                          <a:latin typeface="Cambria Math" panose="02040503050406030204" pitchFamily="18" charset="0"/>
                        </a:rPr>
                        <m:t>𝐈𝐧𝐝𝐞𝐱</m:t>
                      </m:r>
                      <m:r>
                        <a:rPr lang="en-US" altLang="zh-CN" sz="1600" b="1" i="0" smtClean="0">
                          <a:latin typeface="Cambria Math" panose="02040503050406030204" pitchFamily="18" charset="0"/>
                        </a:rPr>
                        <m:t>:</m:t>
                      </m:r>
                    </m:oMath>
                  </m:oMathPara>
                </a14:m>
                <a:endParaRPr lang="zh-CN" altLang="en-US" sz="1600" b="1" dirty="0"/>
              </a:p>
            </p:txBody>
          </p:sp>
        </mc:Choice>
        <mc:Fallback>
          <p:sp>
            <p:nvSpPr>
              <p:cNvPr id="62" name="文本框 61"/>
              <p:cNvSpPr txBox="1">
                <a:spLocks noRot="1" noChangeAspect="1" noMove="1" noResize="1" noEditPoints="1" noAdjustHandles="1" noChangeArrowheads="1" noChangeShapeType="1" noTextEdit="1"/>
              </p:cNvSpPr>
              <p:nvPr/>
            </p:nvSpPr>
            <p:spPr>
              <a:xfrm>
                <a:off x="592047" y="3170342"/>
                <a:ext cx="662041" cy="246221"/>
              </a:xfrm>
              <a:prstGeom prst="rect">
                <a:avLst/>
              </a:prstGeom>
              <a:blipFill rotWithShape="1">
                <a:blip r:embed="rId1"/>
                <a:stretch>
                  <a:fillRect l="-34" t="-171" r="-1924" b="-158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7" name="文本框 146"/>
              <p:cNvSpPr txBox="1"/>
              <p:nvPr/>
            </p:nvSpPr>
            <p:spPr>
              <a:xfrm>
                <a:off x="338385" y="4877632"/>
                <a:ext cx="117339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600" b="1" i="0" smtClean="0">
                          <a:latin typeface="Cambria Math" panose="02040503050406030204" pitchFamily="18" charset="0"/>
                        </a:rPr>
                        <m:t>𝐐𝐮𝐞𝐫𝐲</m:t>
                      </m:r>
                      <m:r>
                        <a:rPr lang="en-US" altLang="zh-CN" sz="1600" b="1" i="0" smtClean="0">
                          <a:latin typeface="Cambria Math" panose="02040503050406030204" pitchFamily="18" charset="0"/>
                        </a:rPr>
                        <m:t> </m:t>
                      </m:r>
                    </m:oMath>
                  </m:oMathPara>
                </a14:m>
                <a:endParaRPr lang="en-US" altLang="zh-CN" sz="1600" b="1" i="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1600" b="1" i="0" smtClean="0">
                          <a:latin typeface="Cambria Math" panose="02040503050406030204" pitchFamily="18" charset="0"/>
                        </a:rPr>
                        <m:t>𝐏𝐫𝐨𝐜𝐞𝐬𝐬𝐢𝐧𝐠</m:t>
                      </m:r>
                      <m:r>
                        <a:rPr lang="en-US" altLang="zh-CN" sz="1600" b="1" i="0" smtClean="0">
                          <a:latin typeface="Cambria Math" panose="02040503050406030204" pitchFamily="18" charset="0"/>
                        </a:rPr>
                        <m:t>:</m:t>
                      </m:r>
                    </m:oMath>
                  </m:oMathPara>
                </a14:m>
                <a:endParaRPr lang="zh-CN" altLang="en-US" sz="1600" b="1" dirty="0"/>
              </a:p>
            </p:txBody>
          </p:sp>
        </mc:Choice>
        <mc:Fallback>
          <p:sp>
            <p:nvSpPr>
              <p:cNvPr id="147" name="文本框 146"/>
              <p:cNvSpPr txBox="1">
                <a:spLocks noRot="1" noChangeAspect="1" noMove="1" noResize="1" noEditPoints="1" noAdjustHandles="1" noChangeArrowheads="1" noChangeShapeType="1" noTextEdit="1"/>
              </p:cNvSpPr>
              <p:nvPr/>
            </p:nvSpPr>
            <p:spPr>
              <a:xfrm>
                <a:off x="338385" y="4877632"/>
                <a:ext cx="1173398" cy="492443"/>
              </a:xfrm>
              <a:prstGeom prst="rect">
                <a:avLst/>
              </a:prstGeom>
              <a:blipFill rotWithShape="1">
                <a:blip r:embed="rId2"/>
                <a:stretch>
                  <a:fillRect l="-48" t="-40" r="-771" b="-16014"/>
                </a:stretch>
              </a:blipFill>
            </p:spPr>
            <p:txBody>
              <a:bodyPr/>
              <a:lstStyle/>
              <a:p>
                <a:r>
                  <a:rPr lang="zh-CN" altLang="en-US">
                    <a:noFill/>
                  </a:rPr>
                  <a:t> </a:t>
                </a:r>
              </a:p>
            </p:txBody>
          </p:sp>
        </mc:Fallback>
      </mc:AlternateContent>
      <p:grpSp>
        <p:nvGrpSpPr>
          <p:cNvPr id="254" name="组合 253"/>
          <p:cNvGrpSpPr/>
          <p:nvPr/>
        </p:nvGrpSpPr>
        <p:grpSpPr>
          <a:xfrm>
            <a:off x="1544469" y="4781526"/>
            <a:ext cx="2473189" cy="890454"/>
            <a:chOff x="1544469" y="4781526"/>
            <a:chExt cx="2473189" cy="890454"/>
          </a:xfrm>
        </p:grpSpPr>
        <p:sp>
          <p:nvSpPr>
            <p:cNvPr id="158" name="矩形: 圆角 157"/>
            <p:cNvSpPr/>
            <p:nvPr/>
          </p:nvSpPr>
          <p:spPr>
            <a:xfrm>
              <a:off x="1544469" y="4781526"/>
              <a:ext cx="2473189" cy="8904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mc:AlternateContent xmlns:mc="http://schemas.openxmlformats.org/markup-compatibility/2006">
          <mc:Choice xmlns:a14="http://schemas.microsoft.com/office/drawing/2010/main" Requires="a14">
            <p:sp>
              <p:nvSpPr>
                <p:cNvPr id="159" name="文本框 158"/>
                <p:cNvSpPr txBox="1"/>
                <p:nvPr/>
              </p:nvSpPr>
              <p:spPr>
                <a:xfrm>
                  <a:off x="1631109" y="4866145"/>
                  <a:ext cx="1766509" cy="73866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Step</m:t>
                        </m:r>
                        <m:r>
                          <a:rPr lang="en-US" altLang="zh-CN" sz="1600" b="0" i="0" smtClean="0">
                            <a:latin typeface="Cambria Math" panose="02040503050406030204" pitchFamily="18" charset="0"/>
                          </a:rPr>
                          <m:t> </m:t>
                        </m:r>
                        <m:r>
                          <a:rPr lang="en-US" altLang="zh-CN" sz="1600" b="0" i="0" smtClean="0">
                            <a:latin typeface="Cambria Math" panose="02040503050406030204" pitchFamily="18" charset="0"/>
                          </a:rPr>
                          <m:t>1</m:t>
                        </m:r>
                        <m:r>
                          <a:rPr lang="en-US" altLang="zh-CN" sz="1600" b="0" i="0" smtClean="0">
                            <a:latin typeface="Cambria Math" panose="02040503050406030204" pitchFamily="18" charset="0"/>
                          </a:rPr>
                          <m:t>:</m:t>
                        </m:r>
                        <m:r>
                          <m:rPr>
                            <m:sty m:val="p"/>
                          </m:rPr>
                          <a:rPr lang="en-US" altLang="zh-CN" sz="1600">
                            <a:latin typeface="Cambria Math" panose="02040503050406030204" pitchFamily="18" charset="0"/>
                          </a:rPr>
                          <m:t>We</m:t>
                        </m:r>
                        <m:r>
                          <a:rPr lang="en-US" altLang="zh-CN" sz="1600">
                            <a:latin typeface="Cambria Math" panose="02040503050406030204" pitchFamily="18" charset="0"/>
                          </a:rPr>
                          <m:t> </m:t>
                        </m:r>
                        <m:r>
                          <m:rPr>
                            <m:sty m:val="p"/>
                          </m:rPr>
                          <a:rPr lang="en-US" altLang="zh-CN" sz="1600">
                            <a:latin typeface="Cambria Math" panose="02040503050406030204" pitchFamily="18" charset="0"/>
                          </a:rPr>
                          <m:t>find</m:t>
                        </m:r>
                        <m:r>
                          <a:rPr lang="en-US" altLang="zh-CN" sz="1600">
                            <a:latin typeface="Cambria Math" panose="02040503050406030204" pitchFamily="18" charset="0"/>
                          </a:rPr>
                          <m:t> </m:t>
                        </m:r>
                        <m:r>
                          <m:rPr>
                            <m:sty m:val="p"/>
                          </m:rPr>
                          <a:rPr lang="en-US" altLang="zh-CN" sz="1600">
                            <a:latin typeface="Cambria Math" panose="02040503050406030204" pitchFamily="18" charset="0"/>
                          </a:rPr>
                          <m:t>one</m:t>
                        </m:r>
                        <m:r>
                          <a:rPr lang="en-US" altLang="zh-CN" sz="1600">
                            <a:latin typeface="Cambria Math" panose="02040503050406030204" pitchFamily="18" charset="0"/>
                          </a:rPr>
                          <m:t> "</m:t>
                        </m:r>
                        <m:r>
                          <m:rPr>
                            <m:nor/>
                          </m:rPr>
                          <a:rPr lang="en-US" altLang="zh-CN" sz="1600">
                            <a:latin typeface="Cambria Math" panose="02040503050406030204" pitchFamily="18" charset="0"/>
                          </a:rPr>
                          <m:t>best</m:t>
                        </m:r>
                        <m:r>
                          <m:rPr>
                            <m:nor/>
                          </m:rPr>
                          <a:rPr lang="en-US" altLang="zh-CN" sz="1600" b="0" i="0" smtClean="0">
                            <a:latin typeface="Cambria Math" panose="02040503050406030204" pitchFamily="18" charset="0"/>
                          </a:rPr>
                          <m:t>"</m:t>
                        </m:r>
                      </m:oMath>
                    </m:oMathPara>
                  </a14:m>
                  <a:endParaRPr lang="en-US" altLang="zh-CN" sz="160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se</m:t>
                        </m:r>
                        <m:r>
                          <m:rPr>
                            <m:sty m:val="p"/>
                          </m:rPr>
                          <a:rPr lang="en-US" altLang="zh-CN" sz="1600" b="0" i="0" smtClean="0">
                            <a:latin typeface="Cambria Math" panose="02040503050406030204" pitchFamily="18" charset="0"/>
                          </a:rPr>
                          <m:t>parator</m:t>
                        </m:r>
                        <m:r>
                          <a:rPr lang="en-US" altLang="zh-CN" sz="1600">
                            <a:latin typeface="Cambria Math" panose="02040503050406030204" pitchFamily="18" charset="0"/>
                          </a:rPr>
                          <m:t> </m:t>
                        </m:r>
                        <m:r>
                          <m:rPr>
                            <m:sty m:val="p"/>
                          </m:rPr>
                          <a:rPr lang="en-US" altLang="zh-CN" sz="1600">
                            <a:latin typeface="Cambria Math" panose="02040503050406030204" pitchFamily="18" charset="0"/>
                          </a:rPr>
                          <m:t>as</m:t>
                        </m:r>
                        <m:r>
                          <a:rPr lang="en-US" altLang="zh-CN" sz="1600">
                            <a:latin typeface="Cambria Math" panose="02040503050406030204" pitchFamily="18" charset="0"/>
                          </a:rPr>
                          <m:t> </m:t>
                        </m:r>
                        <m:r>
                          <a:rPr lang="en-US" altLang="zh-CN" sz="1600" i="1">
                            <a:latin typeface="Cambria Math" panose="02040503050406030204" pitchFamily="18" charset="0"/>
                          </a:rPr>
                          <m:t>𝐻𝑜𝑝𝑙𝑖𝑛𝑘𝑠</m:t>
                        </m:r>
                        <m:r>
                          <a:rPr lang="en-US" altLang="zh-CN" sz="1600" b="0" i="1" smtClean="0">
                            <a:latin typeface="Cambria Math" panose="02040503050406030204" pitchFamily="18" charset="0"/>
                          </a:rPr>
                          <m:t>,</m:t>
                        </m:r>
                        <m:r>
                          <a:rPr lang="en-US" altLang="zh-CN" sz="1600">
                            <a:latin typeface="Cambria Math" panose="02040503050406030204" pitchFamily="18" charset="0"/>
                          </a:rPr>
                          <m:t> </m:t>
                        </m:r>
                      </m:oMath>
                    </m:oMathPara>
                  </a14:m>
                  <a:endParaRPr lang="en-US" altLang="zh-CN" sz="160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m:rPr>
                            <m:sty m:val="p"/>
                          </m:rPr>
                          <a:rPr lang="en-US" altLang="zh-CN" sz="1600">
                            <a:latin typeface="Cambria Math" panose="02040503050406030204" pitchFamily="18" charset="0"/>
                          </a:rPr>
                          <m:t>called</m:t>
                        </m:r>
                        <m:r>
                          <a:rPr lang="en-US" altLang="zh-CN" sz="1600">
                            <a:latin typeface="Cambria Math" panose="02040503050406030204" pitchFamily="18" charset="0"/>
                          </a:rPr>
                          <m:t> </m:t>
                        </m:r>
                        <m:r>
                          <m:rPr>
                            <m:sty m:val="p"/>
                          </m:rPr>
                          <a:rPr lang="en-US" altLang="zh-CN" sz="1600">
                            <a:latin typeface="Cambria Math" panose="02040503050406030204" pitchFamily="18" charset="0"/>
                          </a:rPr>
                          <m:t>the</m:t>
                        </m:r>
                        <m:r>
                          <a:rPr lang="en-US" altLang="zh-CN" sz="1600">
                            <a:latin typeface="Cambria Math" panose="02040503050406030204" pitchFamily="18" charset="0"/>
                          </a:rPr>
                          <m:t> "</m:t>
                        </m:r>
                        <m:r>
                          <m:rPr>
                            <m:sty m:val="p"/>
                          </m:rPr>
                          <a:rPr lang="en-US" altLang="zh-CN" sz="1600">
                            <a:latin typeface="Cambria Math" panose="02040503050406030204" pitchFamily="18" charset="0"/>
                          </a:rPr>
                          <m:t>best</m:t>
                        </m:r>
                        <m:r>
                          <a:rPr lang="en-US" altLang="zh-CN" sz="1600">
                            <a:latin typeface="Cambria Math" panose="02040503050406030204" pitchFamily="18" charset="0"/>
                          </a:rPr>
                          <m:t>" </m:t>
                        </m:r>
                        <m:r>
                          <a:rPr lang="en-US" altLang="zh-CN" sz="1600" i="1">
                            <a:latin typeface="Cambria Math" panose="02040503050406030204" pitchFamily="18" charset="0"/>
                          </a:rPr>
                          <m:t>𝐻𝑜𝑝𝑙𝑖𝑛𝑘𝑠</m:t>
                        </m:r>
                      </m:oMath>
                    </m:oMathPara>
                  </a14:m>
                  <a:endParaRPr lang="zh-CN" altLang="en-US" sz="1600" i="1" dirty="0"/>
                </a:p>
              </p:txBody>
            </p:sp>
          </mc:Choice>
          <mc:Fallback>
            <p:sp>
              <p:nvSpPr>
                <p:cNvPr id="159" name="文本框 158"/>
                <p:cNvSpPr txBox="1">
                  <a:spLocks noRot="1" noChangeAspect="1" noMove="1" noResize="1" noEditPoints="1" noAdjustHandles="1" noChangeArrowheads="1" noChangeShapeType="1" noTextEdit="1"/>
                </p:cNvSpPr>
                <p:nvPr/>
              </p:nvSpPr>
              <p:spPr>
                <a:xfrm>
                  <a:off x="1631109" y="4866145"/>
                  <a:ext cx="1766509" cy="738664"/>
                </a:xfrm>
                <a:prstGeom prst="rect">
                  <a:avLst/>
                </a:prstGeom>
                <a:blipFill rotWithShape="1">
                  <a:blip r:embed="rId3"/>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50" name="AutoShape 5"/>
              <p:cNvSpPr>
                <a:spLocks noChangeArrowheads="1"/>
              </p:cNvSpPr>
              <p:nvPr/>
            </p:nvSpPr>
            <p:spPr bwMode="auto">
              <a:xfrm>
                <a:off x="4126407" y="5910051"/>
                <a:ext cx="2733355" cy="738664"/>
              </a:xfrm>
              <a:prstGeom prst="wedgeRoundRectCallout">
                <a:avLst>
                  <a:gd name="adj1" fmla="val 41405"/>
                  <a:gd name="adj2" fmla="val -81614"/>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TW" sz="2000" dirty="0"/>
                  <a:t>Prune some </a:t>
                </a:r>
                <a:r>
                  <a:rPr kumimoji="0" lang="en-US" altLang="zh-TW" sz="2000" b="1" dirty="0"/>
                  <a:t>possible paths</a:t>
                </a:r>
                <a:r>
                  <a:rPr kumimoji="0" lang="en-US" altLang="zh-TW" sz="2000" dirty="0"/>
                  <a:t> by using </a:t>
                </a:r>
                <a14:m>
                  <m:oMath xmlns:m="http://schemas.openxmlformats.org/officeDocument/2006/math">
                    <m:r>
                      <a:rPr kumimoji="0" lang="en-US" altLang="zh-TW" sz="2000" b="0" i="1" smtClean="0">
                        <a:latin typeface="Cambria Math" panose="02040503050406030204" pitchFamily="18" charset="0"/>
                      </a:rPr>
                      <m:t>𝐶</m:t>
                    </m:r>
                  </m:oMath>
                </a14:m>
                <a:endParaRPr kumimoji="0" lang="en-US" altLang="zh-TW" sz="2000" dirty="0"/>
              </a:p>
            </p:txBody>
          </p:sp>
        </mc:Choice>
        <mc:Fallback>
          <p:sp>
            <p:nvSpPr>
              <p:cNvPr id="150" name="AutoShape 5"/>
              <p:cNvSpPr>
                <a:spLocks noRot="1" noChangeAspect="1" noMove="1" noResize="1" noEditPoints="1" noAdjustHandles="1" noChangeArrowheads="1" noChangeShapeType="1" noTextEdit="1"/>
              </p:cNvSpPr>
              <p:nvPr/>
            </p:nvSpPr>
            <p:spPr bwMode="auto">
              <a:xfrm>
                <a:off x="4126407" y="5910051"/>
                <a:ext cx="2733355" cy="738664"/>
              </a:xfrm>
              <a:prstGeom prst="wedgeRoundRectCallout">
                <a:avLst>
                  <a:gd name="adj1" fmla="val 41405"/>
                  <a:gd name="adj2" fmla="val -81614"/>
                  <a:gd name="adj3" fmla="val 16667"/>
                </a:avLst>
              </a:prstGeom>
              <a:blipFill rotWithShape="1">
                <a:blip r:embed="rId4"/>
                <a:stretch>
                  <a:fillRect l="-239" t="-33197" r="-214" b="-824"/>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3" name="组合 22"/>
          <p:cNvGrpSpPr/>
          <p:nvPr/>
        </p:nvGrpSpPr>
        <p:grpSpPr>
          <a:xfrm>
            <a:off x="2781064" y="412864"/>
            <a:ext cx="6058284" cy="4368662"/>
            <a:chOff x="2781064" y="412864"/>
            <a:chExt cx="6058284" cy="4368662"/>
          </a:xfrm>
        </p:grpSpPr>
        <p:grpSp>
          <p:nvGrpSpPr>
            <p:cNvPr id="5" name="组合 4"/>
            <p:cNvGrpSpPr/>
            <p:nvPr/>
          </p:nvGrpSpPr>
          <p:grpSpPr>
            <a:xfrm>
              <a:off x="5048828" y="412864"/>
              <a:ext cx="3790520" cy="3808564"/>
              <a:chOff x="5048828" y="412864"/>
              <a:chExt cx="3790520" cy="3808564"/>
            </a:xfrm>
          </p:grpSpPr>
          <mc:AlternateContent xmlns:mc="http://schemas.openxmlformats.org/markup-compatibility/2006">
            <mc:Choice xmlns:a14="http://schemas.microsoft.com/office/drawing/2010/main" Requires="a14">
              <p:sp>
                <p:nvSpPr>
                  <p:cNvPr id="149" name="AutoShape 5"/>
                  <p:cNvSpPr>
                    <a:spLocks noChangeArrowheads="1"/>
                  </p:cNvSpPr>
                  <p:nvPr/>
                </p:nvSpPr>
                <p:spPr bwMode="auto">
                  <a:xfrm>
                    <a:off x="5386656" y="412864"/>
                    <a:ext cx="3452692" cy="1045814"/>
                  </a:xfrm>
                  <a:prstGeom prst="wedgeRoundRectCallout">
                    <a:avLst>
                      <a:gd name="adj1" fmla="val -35524"/>
                      <a:gd name="adj2" fmla="val 81713"/>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TW" sz="2000" dirty="0"/>
                      <a:t>Prune some </a:t>
                    </a:r>
                    <a:r>
                      <a:rPr kumimoji="0" lang="en-US" altLang="zh-TW" sz="2000" b="1" dirty="0"/>
                      <a:t>vertices </a:t>
                    </a:r>
                    <a:r>
                      <a:rPr kumimoji="0" lang="en-US" altLang="zh-TW" sz="2000" dirty="0"/>
                      <a:t>in the separator (also called </a:t>
                    </a:r>
                    <a:r>
                      <a:rPr kumimoji="0" lang="en-US" altLang="zh-TW" sz="2000" b="1" dirty="0" err="1"/>
                      <a:t>hoplinks</a:t>
                    </a:r>
                    <a:r>
                      <a:rPr kumimoji="0" lang="en-US" altLang="zh-TW" sz="2000" dirty="0"/>
                      <a:t>) by using </a:t>
                    </a:r>
                    <a14:m>
                      <m:oMath xmlns:m="http://schemas.openxmlformats.org/officeDocument/2006/math">
                        <m:r>
                          <a:rPr kumimoji="0" lang="en-US" altLang="zh-TW" sz="2000" b="0" i="1" smtClean="0">
                            <a:latin typeface="Cambria Math" panose="02040503050406030204" pitchFamily="18" charset="0"/>
                          </a:rPr>
                          <m:t>𝑠</m:t>
                        </m:r>
                        <m:r>
                          <a:rPr kumimoji="0" lang="en-US" altLang="zh-TW" sz="2000" b="0" i="1" smtClean="0">
                            <a:latin typeface="Cambria Math" panose="02040503050406030204" pitchFamily="18" charset="0"/>
                          </a:rPr>
                          <m:t>,</m:t>
                        </m:r>
                        <m:r>
                          <a:rPr kumimoji="0" lang="en-US" altLang="zh-TW" sz="2000" b="0" i="1" smtClean="0">
                            <a:latin typeface="Cambria Math" panose="02040503050406030204" pitchFamily="18" charset="0"/>
                          </a:rPr>
                          <m:t>𝑡</m:t>
                        </m:r>
                        <m:r>
                          <a:rPr kumimoji="0" lang="en-US" altLang="zh-TW" sz="2000" b="0" i="1" smtClean="0">
                            <a:latin typeface="Cambria Math" panose="02040503050406030204" pitchFamily="18" charset="0"/>
                          </a:rPr>
                          <m:t>,</m:t>
                        </m:r>
                        <m:r>
                          <a:rPr kumimoji="0" lang="en-US" altLang="zh-TW" sz="2000" b="0" i="1" smtClean="0">
                            <a:latin typeface="Cambria Math" panose="02040503050406030204" pitchFamily="18" charset="0"/>
                          </a:rPr>
                          <m:t>𝐶</m:t>
                        </m:r>
                      </m:oMath>
                    </a14:m>
                    <a:endParaRPr kumimoji="0" lang="en-US" altLang="zh-TW" sz="2000" dirty="0"/>
                  </a:p>
                </p:txBody>
              </p:sp>
            </mc:Choice>
            <mc:Fallback>
              <p:sp>
                <p:nvSpPr>
                  <p:cNvPr id="149" name="AutoShape 5"/>
                  <p:cNvSpPr>
                    <a:spLocks noRot="1" noChangeAspect="1" noMove="1" noResize="1" noEditPoints="1" noAdjustHandles="1" noChangeArrowheads="1" noChangeShapeType="1" noTextEdit="1"/>
                  </p:cNvSpPr>
                  <p:nvPr/>
                </p:nvSpPr>
                <p:spPr bwMode="auto">
                  <a:xfrm>
                    <a:off x="5386656" y="412864"/>
                    <a:ext cx="3452692" cy="1045814"/>
                  </a:xfrm>
                  <a:prstGeom prst="wedgeRoundRectCallout">
                    <a:avLst>
                      <a:gd name="adj1" fmla="val -35524"/>
                      <a:gd name="adj2" fmla="val 81713"/>
                      <a:gd name="adj3" fmla="val 16667"/>
                    </a:avLst>
                  </a:prstGeom>
                  <a:blipFill rotWithShape="1">
                    <a:blip r:embed="rId5"/>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52" name="组合 251"/>
              <p:cNvGrpSpPr/>
              <p:nvPr/>
            </p:nvGrpSpPr>
            <p:grpSpPr>
              <a:xfrm>
                <a:off x="5048828" y="1807508"/>
                <a:ext cx="2868696" cy="2413920"/>
                <a:chOff x="5048828" y="1753718"/>
                <a:chExt cx="2868696" cy="2413920"/>
              </a:xfrm>
            </p:grpSpPr>
            <p:sp>
              <p:nvSpPr>
                <p:cNvPr id="156" name="矩形: 圆角 155"/>
                <p:cNvSpPr/>
                <p:nvPr/>
              </p:nvSpPr>
              <p:spPr>
                <a:xfrm>
                  <a:off x="5048828" y="1753718"/>
                  <a:ext cx="2868696" cy="241392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171" name="组合 170"/>
                <p:cNvGrpSpPr/>
                <p:nvPr/>
              </p:nvGrpSpPr>
              <p:grpSpPr>
                <a:xfrm>
                  <a:off x="6381379" y="1953126"/>
                  <a:ext cx="1444149" cy="755753"/>
                  <a:chOff x="4404712" y="841399"/>
                  <a:chExt cx="1444149" cy="755753"/>
                </a:xfrm>
              </p:grpSpPr>
              <p:sp>
                <p:nvSpPr>
                  <p:cNvPr id="172" name="矩形 171"/>
                  <p:cNvSpPr/>
                  <p:nvPr/>
                </p:nvSpPr>
                <p:spPr>
                  <a:xfrm>
                    <a:off x="4407018" y="856829"/>
                    <a:ext cx="1441843" cy="7403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3" name="直接连接符 172"/>
                  <p:cNvCxnSpPr/>
                  <p:nvPr/>
                </p:nvCxnSpPr>
                <p:spPr>
                  <a:xfrm>
                    <a:off x="4404712" y="1076694"/>
                    <a:ext cx="14418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4" name="文本框 173"/>
                      <p:cNvSpPr txBox="1"/>
                      <p:nvPr/>
                    </p:nvSpPr>
                    <p:spPr>
                      <a:xfrm>
                        <a:off x="4447518" y="841399"/>
                        <a:ext cx="276614"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8</m:t>
                                  </m:r>
                                </m:sub>
                              </m:sSub>
                              <m:r>
                                <a:rPr lang="en-US" altLang="zh-CN" sz="1400" b="0" i="1" smtClean="0">
                                  <a:latin typeface="Cambria Math" panose="02040503050406030204" pitchFamily="18" charset="0"/>
                                </a:rPr>
                                <m:t>:</m:t>
                              </m:r>
                            </m:oMath>
                          </m:oMathPara>
                        </a14:m>
                        <a:endParaRPr lang="zh-CN" altLang="en-US" sz="1400" dirty="0"/>
                      </a:p>
                    </p:txBody>
                  </p:sp>
                </mc:Choice>
                <mc:Fallback>
                  <p:sp>
                    <p:nvSpPr>
                      <p:cNvPr id="174" name="文本框 173"/>
                      <p:cNvSpPr txBox="1">
                        <a:spLocks noRot="1" noChangeAspect="1" noMove="1" noResize="1" noEditPoints="1" noAdjustHandles="1" noChangeArrowheads="1" noChangeShapeType="1" noTextEdit="1"/>
                      </p:cNvSpPr>
                      <p:nvPr/>
                    </p:nvSpPr>
                    <p:spPr>
                      <a:xfrm>
                        <a:off x="4447518" y="841399"/>
                        <a:ext cx="276614" cy="215444"/>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5" name="文本框 174"/>
                      <p:cNvSpPr txBox="1"/>
                      <p:nvPr/>
                    </p:nvSpPr>
                    <p:spPr>
                      <a:xfrm>
                        <a:off x="4447518" y="1053069"/>
                        <a:ext cx="276614"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6</m:t>
                                  </m:r>
                                </m:sub>
                              </m:sSub>
                              <m:r>
                                <a:rPr lang="en-US" altLang="zh-CN" sz="1400" b="0" i="1" smtClean="0">
                                  <a:latin typeface="Cambria Math" panose="02040503050406030204" pitchFamily="18" charset="0"/>
                                </a:rPr>
                                <m:t>:</m:t>
                              </m:r>
                            </m:oMath>
                          </m:oMathPara>
                        </a14:m>
                        <a:endParaRPr lang="zh-CN" altLang="en-US" sz="1400" dirty="0"/>
                      </a:p>
                    </p:txBody>
                  </p:sp>
                </mc:Choice>
                <mc:Fallback>
                  <p:sp>
                    <p:nvSpPr>
                      <p:cNvPr id="175" name="文本框 174"/>
                      <p:cNvSpPr txBox="1">
                        <a:spLocks noRot="1" noChangeAspect="1" noMove="1" noResize="1" noEditPoints="1" noAdjustHandles="1" noChangeArrowheads="1" noChangeShapeType="1" noTextEdit="1"/>
                      </p:cNvSpPr>
                      <p:nvPr/>
                    </p:nvSpPr>
                    <p:spPr>
                      <a:xfrm>
                        <a:off x="4447518" y="1053069"/>
                        <a:ext cx="276614" cy="215444"/>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6" name="文本框 175"/>
                      <p:cNvSpPr txBox="1"/>
                      <p:nvPr/>
                    </p:nvSpPr>
                    <p:spPr>
                      <a:xfrm>
                        <a:off x="4820419" y="870897"/>
                        <a:ext cx="149079"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8</m:t>
                              </m:r>
                            </m:oMath>
                          </m:oMathPara>
                        </a14:m>
                        <a:endParaRPr lang="zh-CN" altLang="en-US" sz="1400" dirty="0"/>
                      </a:p>
                    </p:txBody>
                  </p:sp>
                </mc:Choice>
                <mc:Fallback>
                  <p:sp>
                    <p:nvSpPr>
                      <p:cNvPr id="176" name="文本框 175"/>
                      <p:cNvSpPr txBox="1">
                        <a:spLocks noRot="1" noChangeAspect="1" noMove="1" noResize="1" noEditPoints="1" noAdjustHandles="1" noChangeArrowheads="1" noChangeShapeType="1" noTextEdit="1"/>
                      </p:cNvSpPr>
                      <p:nvPr/>
                    </p:nvSpPr>
                    <p:spPr>
                      <a:xfrm>
                        <a:off x="4820419" y="870897"/>
                        <a:ext cx="149079" cy="21544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7" name="文本框 176"/>
                      <p:cNvSpPr txBox="1"/>
                      <p:nvPr/>
                    </p:nvSpPr>
                    <p:spPr>
                      <a:xfrm>
                        <a:off x="5039306" y="866349"/>
                        <a:ext cx="230991"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14</m:t>
                              </m:r>
                            </m:oMath>
                          </m:oMathPara>
                        </a14:m>
                        <a:endParaRPr lang="zh-CN" altLang="en-US" sz="1400" dirty="0"/>
                      </a:p>
                    </p:txBody>
                  </p:sp>
                </mc:Choice>
                <mc:Fallback>
                  <p:sp>
                    <p:nvSpPr>
                      <p:cNvPr id="177" name="文本框 176"/>
                      <p:cNvSpPr txBox="1">
                        <a:spLocks noRot="1" noChangeAspect="1" noMove="1" noResize="1" noEditPoints="1" noAdjustHandles="1" noChangeArrowheads="1" noChangeShapeType="1" noTextEdit="1"/>
                      </p:cNvSpPr>
                      <p:nvPr/>
                    </p:nvSpPr>
                    <p:spPr>
                      <a:xfrm>
                        <a:off x="5039306" y="866349"/>
                        <a:ext cx="230991" cy="215444"/>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8" name="文本框 177"/>
                      <p:cNvSpPr txBox="1"/>
                      <p:nvPr/>
                    </p:nvSpPr>
                    <p:spPr>
                      <a:xfrm>
                        <a:off x="5360134" y="868889"/>
                        <a:ext cx="169918"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78" name="文本框 177"/>
                      <p:cNvSpPr txBox="1">
                        <a:spLocks noRot="1" noChangeAspect="1" noMove="1" noResize="1" noEditPoints="1" noAdjustHandles="1" noChangeArrowheads="1" noChangeShapeType="1" noTextEdit="1"/>
                      </p:cNvSpPr>
                      <p:nvPr/>
                    </p:nvSpPr>
                    <p:spPr>
                      <a:xfrm>
                        <a:off x="5360134" y="868889"/>
                        <a:ext cx="169918" cy="21544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9" name="文本框 178"/>
                      <p:cNvSpPr txBox="1"/>
                      <p:nvPr/>
                    </p:nvSpPr>
                    <p:spPr>
                      <a:xfrm>
                        <a:off x="5618913" y="870595"/>
                        <a:ext cx="169918"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79" name="文本框 178"/>
                      <p:cNvSpPr txBox="1">
                        <a:spLocks noRot="1" noChangeAspect="1" noMove="1" noResize="1" noEditPoints="1" noAdjustHandles="1" noChangeArrowheads="1" noChangeShapeType="1" noTextEdit="1"/>
                      </p:cNvSpPr>
                      <p:nvPr/>
                    </p:nvSpPr>
                    <p:spPr>
                      <a:xfrm>
                        <a:off x="5618913" y="870595"/>
                        <a:ext cx="169918" cy="21544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0" name="文本框 179"/>
                      <p:cNvSpPr txBox="1"/>
                      <p:nvPr/>
                    </p:nvSpPr>
                    <p:spPr>
                      <a:xfrm>
                        <a:off x="4820419" y="1076694"/>
                        <a:ext cx="149080"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m:t>
                              </m:r>
                            </m:oMath>
                          </m:oMathPara>
                        </a14:m>
                        <a:endParaRPr lang="zh-CN" altLang="en-US" sz="1400" dirty="0"/>
                      </a:p>
                    </p:txBody>
                  </p:sp>
                </mc:Choice>
                <mc:Fallback>
                  <p:sp>
                    <p:nvSpPr>
                      <p:cNvPr id="180" name="文本框 179"/>
                      <p:cNvSpPr txBox="1">
                        <a:spLocks noRot="1" noChangeAspect="1" noMove="1" noResize="1" noEditPoints="1" noAdjustHandles="1" noChangeArrowheads="1" noChangeShapeType="1" noTextEdit="1"/>
                      </p:cNvSpPr>
                      <p:nvPr/>
                    </p:nvSpPr>
                    <p:spPr>
                      <a:xfrm>
                        <a:off x="4820419" y="1076694"/>
                        <a:ext cx="149080" cy="215444"/>
                      </a:xfrm>
                      <a:prstGeom prst="rect">
                        <a:avLst/>
                      </a:prstGeom>
                      <a:blipFill rotWithShape="1">
                        <a:blip r:embed="rId1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1" name="文本框 180"/>
                      <p:cNvSpPr txBox="1"/>
                      <p:nvPr/>
                    </p:nvSpPr>
                    <p:spPr>
                      <a:xfrm>
                        <a:off x="5064865" y="1086334"/>
                        <a:ext cx="20197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sz="1400" dirty="0"/>
                      </a:p>
                    </p:txBody>
                  </p:sp>
                </mc:Choice>
                <mc:Fallback>
                  <p:sp>
                    <p:nvSpPr>
                      <p:cNvPr id="181" name="文本框 180"/>
                      <p:cNvSpPr txBox="1">
                        <a:spLocks noRot="1" noChangeAspect="1" noMove="1" noResize="1" noEditPoints="1" noAdjustHandles="1" noChangeArrowheads="1" noChangeShapeType="1" noTextEdit="1"/>
                      </p:cNvSpPr>
                      <p:nvPr/>
                    </p:nvSpPr>
                    <p:spPr>
                      <a:xfrm>
                        <a:off x="5064865" y="1086334"/>
                        <a:ext cx="201978" cy="215444"/>
                      </a:xfrm>
                      <a:prstGeom prst="rect">
                        <a:avLst/>
                      </a:prstGeom>
                      <a:blipFill rotWithShape="1">
                        <a:blip r:embed="rId1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2" name="文本框 181"/>
                      <p:cNvSpPr txBox="1"/>
                      <p:nvPr/>
                    </p:nvSpPr>
                    <p:spPr>
                      <a:xfrm>
                        <a:off x="5370066" y="1086334"/>
                        <a:ext cx="149080"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82" name="文本框 181"/>
                      <p:cNvSpPr txBox="1">
                        <a:spLocks noRot="1" noChangeAspect="1" noMove="1" noResize="1" noEditPoints="1" noAdjustHandles="1" noChangeArrowheads="1" noChangeShapeType="1" noTextEdit="1"/>
                      </p:cNvSpPr>
                      <p:nvPr/>
                    </p:nvSpPr>
                    <p:spPr>
                      <a:xfrm>
                        <a:off x="5370066" y="1086334"/>
                        <a:ext cx="149080" cy="2154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3" name="文本框 182"/>
                      <p:cNvSpPr txBox="1"/>
                      <p:nvPr/>
                    </p:nvSpPr>
                    <p:spPr>
                      <a:xfrm>
                        <a:off x="5632326" y="1082987"/>
                        <a:ext cx="149080"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83" name="文本框 182"/>
                      <p:cNvSpPr txBox="1">
                        <a:spLocks noRot="1" noChangeAspect="1" noMove="1" noResize="1" noEditPoints="1" noAdjustHandles="1" noChangeArrowheads="1" noChangeShapeType="1" noTextEdit="1"/>
                      </p:cNvSpPr>
                      <p:nvPr/>
                    </p:nvSpPr>
                    <p:spPr>
                      <a:xfrm>
                        <a:off x="5632326" y="1082987"/>
                        <a:ext cx="149080" cy="2154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4" name="文本框 183"/>
                      <p:cNvSpPr txBox="1"/>
                      <p:nvPr/>
                    </p:nvSpPr>
                    <p:spPr>
                      <a:xfrm rot="5400000">
                        <a:off x="5023842" y="1314083"/>
                        <a:ext cx="20358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sz="1400" dirty="0"/>
                      </a:p>
                    </p:txBody>
                  </p:sp>
                </mc:Choice>
                <mc:Fallback>
                  <p:sp>
                    <p:nvSpPr>
                      <p:cNvPr id="184" name="文本框 183"/>
                      <p:cNvSpPr txBox="1">
                        <a:spLocks noRot="1" noChangeAspect="1" noMove="1" noResize="1" noEditPoints="1" noAdjustHandles="1" noChangeArrowheads="1" noChangeShapeType="1" noTextEdit="1"/>
                      </p:cNvSpPr>
                      <p:nvPr/>
                    </p:nvSpPr>
                    <p:spPr>
                      <a:xfrm rot="5400000">
                        <a:off x="5023842" y="1314083"/>
                        <a:ext cx="203581" cy="215444"/>
                      </a:xfrm>
                      <a:prstGeom prst="rect">
                        <a:avLst/>
                      </a:prstGeom>
                      <a:blipFill rotWithShape="1">
                        <a:blip r:embed="rId14"/>
                      </a:blipFill>
                    </p:spPr>
                    <p:txBody>
                      <a:bodyPr/>
                      <a:lstStyle/>
                      <a:p>
                        <a:r>
                          <a:rPr lang="zh-CN" altLang="en-US">
                            <a:noFill/>
                          </a:rPr>
                          <a:t> </a:t>
                        </a:r>
                      </a:p>
                    </p:txBody>
                  </p:sp>
                </mc:Fallback>
              </mc:AlternateContent>
              <p:cxnSp>
                <p:nvCxnSpPr>
                  <p:cNvPr id="185" name="直接连接符 184"/>
                  <p:cNvCxnSpPr/>
                  <p:nvPr/>
                </p:nvCxnSpPr>
                <p:spPr>
                  <a:xfrm>
                    <a:off x="4407018" y="1276133"/>
                    <a:ext cx="144184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86" name="文本框 185"/>
                    <p:cNvSpPr txBox="1"/>
                    <p:nvPr/>
                  </p:nvSpPr>
                  <p:spPr>
                    <a:xfrm>
                      <a:off x="5468338" y="3807425"/>
                      <a:ext cx="193803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600" b="1" i="0" smtClean="0">
                                <a:latin typeface="Cambria Math" panose="02040503050406030204" pitchFamily="18" charset="0"/>
                              </a:rPr>
                              <m:t>𝐏𝐫𝐮𝐧𝐢𝐧𝐠</m:t>
                            </m:r>
                            <m:r>
                              <a:rPr lang="en-US" altLang="zh-CN" sz="1600" b="1" i="0" smtClean="0">
                                <a:latin typeface="Cambria Math" panose="02040503050406030204" pitchFamily="18" charset="0"/>
                              </a:rPr>
                              <m:t> </m:t>
                            </m:r>
                            <m:r>
                              <a:rPr lang="en-US" altLang="zh-CN" sz="1600" b="1" i="0" smtClean="0">
                                <a:latin typeface="Cambria Math" panose="02040503050406030204" pitchFamily="18" charset="0"/>
                              </a:rPr>
                              <m:t>𝐂𝐨𝐧𝐝𝐢𝐭𝐢𝐨𝐧𝐬</m:t>
                            </m:r>
                          </m:oMath>
                        </m:oMathPara>
                      </a14:m>
                      <a:endParaRPr lang="zh-CN" altLang="en-US" sz="1600" b="1" dirty="0"/>
                    </a:p>
                  </p:txBody>
                </p:sp>
              </mc:Choice>
              <mc:Fallback>
                <p:sp>
                  <p:nvSpPr>
                    <p:cNvPr id="186" name="文本框 185"/>
                    <p:cNvSpPr txBox="1">
                      <a:spLocks noRot="1" noChangeAspect="1" noMove="1" noResize="1" noEditPoints="1" noAdjustHandles="1" noChangeArrowheads="1" noChangeShapeType="1" noTextEdit="1"/>
                    </p:cNvSpPr>
                    <p:nvPr/>
                  </p:nvSpPr>
                  <p:spPr>
                    <a:xfrm>
                      <a:off x="5468338" y="3807425"/>
                      <a:ext cx="1938031" cy="246221"/>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7" name="文本框 186"/>
                    <p:cNvSpPr txBox="1"/>
                    <p:nvPr/>
                  </p:nvSpPr>
                  <p:spPr>
                    <a:xfrm>
                      <a:off x="5065835" y="2130599"/>
                      <a:ext cx="125656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Separator</m:t>
                            </m:r>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1</m:t>
                                </m:r>
                              </m:sub>
                            </m:sSub>
                            <m:r>
                              <a:rPr lang="en-US" altLang="zh-CN" sz="1600" b="0" i="0" smtClean="0">
                                <a:latin typeface="Cambria Math" panose="02040503050406030204" pitchFamily="18" charset="0"/>
                              </a:rPr>
                              <m:t>:</m:t>
                            </m:r>
                          </m:oMath>
                        </m:oMathPara>
                      </a14:m>
                      <a:endParaRPr lang="zh-CN" altLang="en-US" sz="1600" dirty="0"/>
                    </a:p>
                  </p:txBody>
                </p:sp>
              </mc:Choice>
              <mc:Fallback>
                <p:sp>
                  <p:nvSpPr>
                    <p:cNvPr id="187" name="文本框 186"/>
                    <p:cNvSpPr txBox="1">
                      <a:spLocks noRot="1" noChangeAspect="1" noMove="1" noResize="1" noEditPoints="1" noAdjustHandles="1" noChangeArrowheads="1" noChangeShapeType="1" noTextEdit="1"/>
                    </p:cNvSpPr>
                    <p:nvPr/>
                  </p:nvSpPr>
                  <p:spPr>
                    <a:xfrm>
                      <a:off x="5065835" y="2130599"/>
                      <a:ext cx="1256562" cy="246221"/>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8" name="文本框 187"/>
                    <p:cNvSpPr txBox="1"/>
                    <p:nvPr/>
                  </p:nvSpPr>
                  <p:spPr>
                    <a:xfrm>
                      <a:off x="5078536" y="2957876"/>
                      <a:ext cx="1261306"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Separator</m:t>
                            </m:r>
                            <m:r>
                              <a:rPr lang="en-US" altLang="zh-CN" sz="1600" b="0" i="0" smtClean="0">
                                <a:latin typeface="Cambria Math" panose="02040503050406030204" pitchFamily="18" charset="0"/>
                              </a:rPr>
                              <m:t> </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𝐻</m:t>
                                </m:r>
                              </m:e>
                              <m:sub>
                                <m:r>
                                  <a:rPr lang="en-US" altLang="zh-CN" sz="1600" b="0" i="1" smtClean="0">
                                    <a:latin typeface="Cambria Math" panose="02040503050406030204" pitchFamily="18" charset="0"/>
                                  </a:rPr>
                                  <m:t>2</m:t>
                                </m:r>
                              </m:sub>
                            </m:sSub>
                            <m:r>
                              <a:rPr lang="en-US" altLang="zh-CN" sz="1600" b="0" i="0" smtClean="0">
                                <a:latin typeface="Cambria Math" panose="02040503050406030204" pitchFamily="18" charset="0"/>
                              </a:rPr>
                              <m:t>:</m:t>
                            </m:r>
                          </m:oMath>
                        </m:oMathPara>
                      </a14:m>
                      <a:endParaRPr lang="zh-CN" altLang="en-US" sz="1600" dirty="0"/>
                    </a:p>
                  </p:txBody>
                </p:sp>
              </mc:Choice>
              <mc:Fallback>
                <p:sp>
                  <p:nvSpPr>
                    <p:cNvPr id="188" name="文本框 187"/>
                    <p:cNvSpPr txBox="1">
                      <a:spLocks noRot="1" noChangeAspect="1" noMove="1" noResize="1" noEditPoints="1" noAdjustHandles="1" noChangeArrowheads="1" noChangeShapeType="1" noTextEdit="1"/>
                    </p:cNvSpPr>
                    <p:nvPr/>
                  </p:nvSpPr>
                  <p:spPr>
                    <a:xfrm>
                      <a:off x="5078536" y="2957876"/>
                      <a:ext cx="1261306" cy="246221"/>
                    </a:xfrm>
                    <a:prstGeom prst="rect">
                      <a:avLst/>
                    </a:prstGeom>
                    <a:blipFill rotWithShape="1">
                      <a:blip r:embed="rId17"/>
                    </a:blipFill>
                  </p:spPr>
                  <p:txBody>
                    <a:bodyPr/>
                    <a:lstStyle/>
                    <a:p>
                      <a:r>
                        <a:rPr lang="zh-CN" altLang="en-US">
                          <a:noFill/>
                        </a:rPr>
                        <a:t> </a:t>
                      </a:r>
                    </a:p>
                  </p:txBody>
                </p:sp>
              </mc:Fallback>
            </mc:AlternateContent>
            <p:grpSp>
              <p:nvGrpSpPr>
                <p:cNvPr id="189" name="组合 188"/>
                <p:cNvGrpSpPr/>
                <p:nvPr/>
              </p:nvGrpSpPr>
              <p:grpSpPr>
                <a:xfrm>
                  <a:off x="6381963" y="2786197"/>
                  <a:ext cx="1127647" cy="755753"/>
                  <a:chOff x="4402406" y="2368767"/>
                  <a:chExt cx="1127647" cy="755753"/>
                </a:xfrm>
              </p:grpSpPr>
              <p:sp>
                <p:nvSpPr>
                  <p:cNvPr id="190" name="矩形 189"/>
                  <p:cNvSpPr/>
                  <p:nvPr/>
                </p:nvSpPr>
                <p:spPr>
                  <a:xfrm>
                    <a:off x="4404713" y="2384198"/>
                    <a:ext cx="1125340" cy="740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1" name="直接连接符 190"/>
                  <p:cNvCxnSpPr/>
                  <p:nvPr/>
                </p:nvCxnSpPr>
                <p:spPr>
                  <a:xfrm>
                    <a:off x="4402406" y="2604062"/>
                    <a:ext cx="112764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2" name="文本框 191"/>
                      <p:cNvSpPr txBox="1"/>
                      <p:nvPr/>
                    </p:nvSpPr>
                    <p:spPr>
                      <a:xfrm>
                        <a:off x="4445212" y="2368767"/>
                        <a:ext cx="268920" cy="215444"/>
                      </a:xfrm>
                      <a:prstGeom prst="rect">
                        <a:avLst/>
                      </a:prstGeom>
                      <a:noFill/>
                    </p:spPr>
                    <p:txBody>
                      <a:bodyPr wrap="none" lIns="0" tIns="0" rIns="0" bIns="0" rtlCol="0" anchor="t">
                        <a:spAutoFit/>
                      </a:bodyPr>
                      <a:lstStyle/>
                      <a:p>
                        <a:pPr algn="dist"/>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4</m:t>
                                  </m:r>
                                </m:sub>
                              </m:sSub>
                              <m:r>
                                <a:rPr lang="en-US" altLang="zh-CN" sz="1400" b="0" i="1" smtClean="0">
                                  <a:latin typeface="Cambria Math" panose="02040503050406030204" pitchFamily="18" charset="0"/>
                                </a:rPr>
                                <m:t>:</m:t>
                              </m:r>
                            </m:oMath>
                          </m:oMathPara>
                        </a14:m>
                        <a:endParaRPr lang="zh-CN" altLang="en-US" sz="1400" dirty="0"/>
                      </a:p>
                    </p:txBody>
                  </p:sp>
                </mc:Choice>
                <mc:Fallback>
                  <p:sp>
                    <p:nvSpPr>
                      <p:cNvPr id="192" name="文本框 191"/>
                      <p:cNvSpPr txBox="1">
                        <a:spLocks noRot="1" noChangeAspect="1" noMove="1" noResize="1" noEditPoints="1" noAdjustHandles="1" noChangeArrowheads="1" noChangeShapeType="1" noTextEdit="1"/>
                      </p:cNvSpPr>
                      <p:nvPr/>
                    </p:nvSpPr>
                    <p:spPr>
                      <a:xfrm>
                        <a:off x="4445212" y="2368767"/>
                        <a:ext cx="268920"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3" name="文本框 192"/>
                      <p:cNvSpPr txBox="1"/>
                      <p:nvPr/>
                    </p:nvSpPr>
                    <p:spPr>
                      <a:xfrm>
                        <a:off x="4445212" y="2580437"/>
                        <a:ext cx="276614" cy="215444"/>
                      </a:xfrm>
                      <a:prstGeom prst="rect">
                        <a:avLst/>
                      </a:prstGeom>
                      <a:noFill/>
                    </p:spPr>
                    <p:txBody>
                      <a:bodyPr wrap="none" lIns="0" tIns="0" rIns="0" bIns="0" rtlCol="0">
                        <a:spAutoFit/>
                      </a:bodyPr>
                      <a:lstStyle/>
                      <a:p>
                        <a:pPr algn="dist"/>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𝑣</m:t>
                                  </m:r>
                                </m:e>
                                <m:sub>
                                  <m:r>
                                    <a:rPr lang="en-US" altLang="zh-CN" sz="1400" b="0" i="1" smtClean="0">
                                      <a:latin typeface="Cambria Math" panose="02040503050406030204" pitchFamily="18" charset="0"/>
                                    </a:rPr>
                                    <m:t>7</m:t>
                                  </m:r>
                                </m:sub>
                              </m:sSub>
                              <m:r>
                                <a:rPr lang="en-US" altLang="zh-CN" sz="1400" b="0" i="1" smtClean="0">
                                  <a:latin typeface="Cambria Math" panose="02040503050406030204" pitchFamily="18" charset="0"/>
                                </a:rPr>
                                <m:t>:</m:t>
                              </m:r>
                            </m:oMath>
                          </m:oMathPara>
                        </a14:m>
                        <a:endParaRPr lang="zh-CN" altLang="en-US" sz="1400" dirty="0"/>
                      </a:p>
                    </p:txBody>
                  </p:sp>
                </mc:Choice>
                <mc:Fallback>
                  <p:sp>
                    <p:nvSpPr>
                      <p:cNvPr id="193" name="文本框 192"/>
                      <p:cNvSpPr txBox="1">
                        <a:spLocks noRot="1" noChangeAspect="1" noMove="1" noResize="1" noEditPoints="1" noAdjustHandles="1" noChangeArrowheads="1" noChangeShapeType="1" noTextEdit="1"/>
                      </p:cNvSpPr>
                      <p:nvPr/>
                    </p:nvSpPr>
                    <p:spPr>
                      <a:xfrm>
                        <a:off x="4445212" y="2580437"/>
                        <a:ext cx="276614" cy="21544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4" name="文本框 193"/>
                      <p:cNvSpPr txBox="1"/>
                      <p:nvPr/>
                    </p:nvSpPr>
                    <p:spPr>
                      <a:xfrm>
                        <a:off x="4818113" y="2398265"/>
                        <a:ext cx="149079" cy="215444"/>
                      </a:xfrm>
                      <a:prstGeom prst="rect">
                        <a:avLst/>
                      </a:prstGeom>
                      <a:noFill/>
                    </p:spPr>
                    <p:txBody>
                      <a:bodyPr wrap="none" lIns="0" tIns="0" rIns="0" bIns="0" rtlCol="0" anchor="t">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94" name="文本框 193"/>
                      <p:cNvSpPr txBox="1">
                        <a:spLocks noRot="1" noChangeAspect="1" noMove="1" noResize="1" noEditPoints="1" noAdjustHandles="1" noChangeArrowheads="1" noChangeShapeType="1" noTextEdit="1"/>
                      </p:cNvSpPr>
                      <p:nvPr/>
                    </p:nvSpPr>
                    <p:spPr>
                      <a:xfrm>
                        <a:off x="4818113" y="2398265"/>
                        <a:ext cx="149079" cy="2154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5" name="文本框 194"/>
                      <p:cNvSpPr txBox="1"/>
                      <p:nvPr/>
                    </p:nvSpPr>
                    <p:spPr>
                      <a:xfrm>
                        <a:off x="5017950" y="2395622"/>
                        <a:ext cx="230991" cy="215444"/>
                      </a:xfrm>
                      <a:prstGeom prst="rect">
                        <a:avLst/>
                      </a:prstGeom>
                      <a:noFill/>
                    </p:spPr>
                    <p:txBody>
                      <a:bodyPr wrap="square" lIns="0" tIns="0" rIns="0" bIns="0" rtlCol="0" anchor="t">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3</m:t>
                              </m:r>
                            </m:oMath>
                          </m:oMathPara>
                        </a14:m>
                        <a:endParaRPr lang="zh-CN" altLang="en-US" sz="1400" dirty="0"/>
                      </a:p>
                    </p:txBody>
                  </p:sp>
                </mc:Choice>
                <mc:Fallback>
                  <p:sp>
                    <p:nvSpPr>
                      <p:cNvPr id="195" name="文本框 194"/>
                      <p:cNvSpPr txBox="1">
                        <a:spLocks noRot="1" noChangeAspect="1" noMove="1" noResize="1" noEditPoints="1" noAdjustHandles="1" noChangeArrowheads="1" noChangeShapeType="1" noTextEdit="1"/>
                      </p:cNvSpPr>
                      <p:nvPr/>
                    </p:nvSpPr>
                    <p:spPr>
                      <a:xfrm>
                        <a:off x="5017950" y="2395622"/>
                        <a:ext cx="230991" cy="21544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6" name="文本框 195"/>
                      <p:cNvSpPr txBox="1"/>
                      <p:nvPr/>
                    </p:nvSpPr>
                    <p:spPr>
                      <a:xfrm>
                        <a:off x="5287459" y="2615904"/>
                        <a:ext cx="169918" cy="215444"/>
                      </a:xfrm>
                      <a:prstGeom prst="rect">
                        <a:avLst/>
                      </a:prstGeom>
                      <a:noFill/>
                    </p:spPr>
                    <p:txBody>
                      <a:bodyPr wrap="square" lIns="0" tIns="0" rIns="0" bIns="0" rtlCol="0">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96" name="文本框 195"/>
                      <p:cNvSpPr txBox="1">
                        <a:spLocks noRot="1" noChangeAspect="1" noMove="1" noResize="1" noEditPoints="1" noAdjustHandles="1" noChangeArrowheads="1" noChangeShapeType="1" noTextEdit="1"/>
                      </p:cNvSpPr>
                      <p:nvPr/>
                    </p:nvSpPr>
                    <p:spPr>
                      <a:xfrm>
                        <a:off x="5287459" y="2615904"/>
                        <a:ext cx="169918" cy="215444"/>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7" name="文本框 196"/>
                      <p:cNvSpPr txBox="1"/>
                      <p:nvPr/>
                    </p:nvSpPr>
                    <p:spPr>
                      <a:xfrm>
                        <a:off x="4818113" y="2611682"/>
                        <a:ext cx="149079" cy="215444"/>
                      </a:xfrm>
                      <a:prstGeom prst="rect">
                        <a:avLst/>
                      </a:prstGeom>
                      <a:noFill/>
                    </p:spPr>
                    <p:txBody>
                      <a:bodyPr wrap="none" lIns="0" tIns="0" rIns="0" bIns="0" rtlCol="0">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97" name="文本框 196"/>
                      <p:cNvSpPr txBox="1">
                        <a:spLocks noRot="1" noChangeAspect="1" noMove="1" noResize="1" noEditPoints="1" noAdjustHandles="1" noChangeArrowheads="1" noChangeShapeType="1" noTextEdit="1"/>
                      </p:cNvSpPr>
                      <p:nvPr/>
                    </p:nvSpPr>
                    <p:spPr>
                      <a:xfrm>
                        <a:off x="4818113" y="2611682"/>
                        <a:ext cx="149079" cy="2154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8" name="文本框 197"/>
                      <p:cNvSpPr txBox="1"/>
                      <p:nvPr/>
                    </p:nvSpPr>
                    <p:spPr>
                      <a:xfrm>
                        <a:off x="5295526" y="2382355"/>
                        <a:ext cx="149079" cy="215444"/>
                      </a:xfrm>
                      <a:prstGeom prst="rect">
                        <a:avLst/>
                      </a:prstGeom>
                      <a:noFill/>
                    </p:spPr>
                    <p:txBody>
                      <a:bodyPr wrap="none" lIns="0" tIns="0" rIns="0" bIns="0" rtlCol="0" anchor="t">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m:t>
                              </m:r>
                            </m:oMath>
                          </m:oMathPara>
                        </a14:m>
                        <a:endParaRPr lang="zh-CN" altLang="en-US" sz="1400" dirty="0"/>
                      </a:p>
                    </p:txBody>
                  </p:sp>
                </mc:Choice>
                <mc:Fallback>
                  <p:sp>
                    <p:nvSpPr>
                      <p:cNvPr id="198" name="文本框 197"/>
                      <p:cNvSpPr txBox="1">
                        <a:spLocks noRot="1" noChangeAspect="1" noMove="1" noResize="1" noEditPoints="1" noAdjustHandles="1" noChangeArrowheads="1" noChangeShapeType="1" noTextEdit="1"/>
                      </p:cNvSpPr>
                      <p:nvPr/>
                    </p:nvSpPr>
                    <p:spPr>
                      <a:xfrm>
                        <a:off x="5295526" y="2382355"/>
                        <a:ext cx="149079" cy="215444"/>
                      </a:xfrm>
                      <a:prstGeom prst="rect">
                        <a:avLst/>
                      </a:prstGeom>
                      <a:blipFill rotWithShape="1">
                        <a:blip r:embed="rId1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9" name="文本框 198"/>
                      <p:cNvSpPr txBox="1"/>
                      <p:nvPr/>
                    </p:nvSpPr>
                    <p:spPr>
                      <a:xfrm rot="5400000">
                        <a:off x="4886137" y="2878749"/>
                        <a:ext cx="20358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sz="1400" dirty="0"/>
                      </a:p>
                    </p:txBody>
                  </p:sp>
                </mc:Choice>
                <mc:Fallback>
                  <p:sp>
                    <p:nvSpPr>
                      <p:cNvPr id="199" name="文本框 198"/>
                      <p:cNvSpPr txBox="1">
                        <a:spLocks noRot="1" noChangeAspect="1" noMove="1" noResize="1" noEditPoints="1" noAdjustHandles="1" noChangeArrowheads="1" noChangeShapeType="1" noTextEdit="1"/>
                      </p:cNvSpPr>
                      <p:nvPr/>
                    </p:nvSpPr>
                    <p:spPr>
                      <a:xfrm rot="5400000">
                        <a:off x="4886137" y="2878749"/>
                        <a:ext cx="203581" cy="215444"/>
                      </a:xfrm>
                      <a:prstGeom prst="rect">
                        <a:avLst/>
                      </a:prstGeom>
                      <a:blipFill rotWithShape="1">
                        <a:blip r:embed="rId21"/>
                      </a:blipFill>
                    </p:spPr>
                    <p:txBody>
                      <a:bodyPr/>
                      <a:lstStyle/>
                      <a:p>
                        <a:r>
                          <a:rPr lang="zh-CN" altLang="en-US">
                            <a:noFill/>
                          </a:rPr>
                          <a:t> </a:t>
                        </a:r>
                      </a:p>
                    </p:txBody>
                  </p:sp>
                </mc:Fallback>
              </mc:AlternateContent>
              <p:cxnSp>
                <p:nvCxnSpPr>
                  <p:cNvPr id="200" name="直接连接符 199"/>
                  <p:cNvCxnSpPr/>
                  <p:nvPr/>
                </p:nvCxnSpPr>
                <p:spPr>
                  <a:xfrm>
                    <a:off x="4404712" y="2823728"/>
                    <a:ext cx="11253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1" name="文本框 200"/>
                      <p:cNvSpPr txBox="1"/>
                      <p:nvPr/>
                    </p:nvSpPr>
                    <p:spPr>
                      <a:xfrm>
                        <a:off x="5017950" y="2613269"/>
                        <a:ext cx="230991" cy="215444"/>
                      </a:xfrm>
                      <a:prstGeom prst="rect">
                        <a:avLst/>
                      </a:prstGeom>
                      <a:noFill/>
                    </p:spPr>
                    <p:txBody>
                      <a:bodyPr wrap="square" lIns="0" tIns="0" rIns="0" bIns="0" rtlCol="0">
                        <a:spAutoFit/>
                      </a:bodyPr>
                      <a:lstStyle/>
                      <a:p>
                        <a:pPr algn="dist"/>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4</m:t>
                              </m:r>
                            </m:oMath>
                          </m:oMathPara>
                        </a14:m>
                        <a:endParaRPr lang="zh-CN" altLang="en-US" sz="1400" dirty="0"/>
                      </a:p>
                    </p:txBody>
                  </p:sp>
                </mc:Choice>
                <mc:Fallback>
                  <p:sp>
                    <p:nvSpPr>
                      <p:cNvPr id="201" name="文本框 200"/>
                      <p:cNvSpPr txBox="1">
                        <a:spLocks noRot="1" noChangeAspect="1" noMove="1" noResize="1" noEditPoints="1" noAdjustHandles="1" noChangeArrowheads="1" noChangeShapeType="1" noTextEdit="1"/>
                      </p:cNvSpPr>
                      <p:nvPr/>
                    </p:nvSpPr>
                    <p:spPr>
                      <a:xfrm>
                        <a:off x="5017950" y="2613269"/>
                        <a:ext cx="230991" cy="215444"/>
                      </a:xfrm>
                      <a:prstGeom prst="rect">
                        <a:avLst/>
                      </a:prstGeom>
                      <a:blipFill rotWithShape="1">
                        <a:blip r:embed="rId22"/>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02" name="文本框 201"/>
                    <p:cNvSpPr txBox="1"/>
                    <p:nvPr/>
                  </p:nvSpPr>
                  <p:spPr>
                    <a:xfrm rot="5400000">
                      <a:off x="5626120" y="3416385"/>
                      <a:ext cx="20358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oMath>
                        </m:oMathPara>
                      </a14:m>
                      <a:endParaRPr lang="zh-CN" altLang="en-US" sz="1400" dirty="0"/>
                    </a:p>
                  </p:txBody>
                </p:sp>
              </mc:Choice>
              <mc:Fallback>
                <p:sp>
                  <p:nvSpPr>
                    <p:cNvPr id="202" name="文本框 201"/>
                    <p:cNvSpPr txBox="1">
                      <a:spLocks noRot="1" noChangeAspect="1" noMove="1" noResize="1" noEditPoints="1" noAdjustHandles="1" noChangeArrowheads="1" noChangeShapeType="1" noTextEdit="1"/>
                    </p:cNvSpPr>
                    <p:nvPr/>
                  </p:nvSpPr>
                  <p:spPr>
                    <a:xfrm rot="5400000">
                      <a:off x="5626120" y="3416385"/>
                      <a:ext cx="203581" cy="215444"/>
                    </a:xfrm>
                    <a:prstGeom prst="rect">
                      <a:avLst/>
                    </a:prstGeom>
                    <a:blipFill rotWithShape="1">
                      <a:blip r:embed="rId23"/>
                    </a:blipFill>
                  </p:spPr>
                  <p:txBody>
                    <a:bodyPr/>
                    <a:lstStyle/>
                    <a:p>
                      <a:r>
                        <a:rPr lang="zh-CN" altLang="en-US">
                          <a:noFill/>
                        </a:rPr>
                        <a:t> </a:t>
                      </a:r>
                    </a:p>
                  </p:txBody>
                </p:sp>
              </mc:Fallback>
            </mc:AlternateContent>
          </p:grpSp>
        </p:grpSp>
        <p:cxnSp>
          <p:nvCxnSpPr>
            <p:cNvPr id="206" name="直接连接符 205"/>
            <p:cNvCxnSpPr>
              <a:stCxn id="156" idx="2"/>
              <a:endCxn id="158" idx="0"/>
            </p:cNvCxnSpPr>
            <p:nvPr/>
          </p:nvCxnSpPr>
          <p:spPr>
            <a:xfrm flipH="1">
              <a:off x="2781064" y="4221428"/>
              <a:ext cx="3702112" cy="560098"/>
            </a:xfrm>
            <a:prstGeom prst="line">
              <a:avLst/>
            </a:prstGeom>
            <a:ln w="63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43" name="组合 242"/>
          <p:cNvGrpSpPr/>
          <p:nvPr/>
        </p:nvGrpSpPr>
        <p:grpSpPr>
          <a:xfrm>
            <a:off x="4017658" y="4784879"/>
            <a:ext cx="3988422" cy="890454"/>
            <a:chOff x="4017658" y="4784879"/>
            <a:chExt cx="3988422" cy="890454"/>
          </a:xfrm>
        </p:grpSpPr>
        <p:cxnSp>
          <p:nvCxnSpPr>
            <p:cNvPr id="210" name="直接连接符 209"/>
            <p:cNvCxnSpPr>
              <a:stCxn id="158" idx="3"/>
              <a:endCxn id="31" idx="1"/>
            </p:cNvCxnSpPr>
            <p:nvPr/>
          </p:nvCxnSpPr>
          <p:spPr>
            <a:xfrm>
              <a:off x="4017658" y="5226753"/>
              <a:ext cx="1407954" cy="3353"/>
            </a:xfrm>
            <a:prstGeom prst="line">
              <a:avLst/>
            </a:prstGeom>
            <a:ln w="63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8" name="组合 237"/>
            <p:cNvGrpSpPr/>
            <p:nvPr/>
          </p:nvGrpSpPr>
          <p:grpSpPr>
            <a:xfrm>
              <a:off x="5425612" y="4784879"/>
              <a:ext cx="2580468" cy="890454"/>
              <a:chOff x="5554532" y="4799893"/>
              <a:chExt cx="2397610" cy="890454"/>
            </a:xfrm>
          </p:grpSpPr>
          <mc:AlternateContent xmlns:mc="http://schemas.openxmlformats.org/markup-compatibility/2006">
            <mc:Choice xmlns:a14="http://schemas.microsoft.com/office/drawing/2010/main" Requires="a14">
              <p:sp>
                <p:nvSpPr>
                  <p:cNvPr id="164" name="文本框 163"/>
                  <p:cNvSpPr txBox="1"/>
                  <p:nvPr/>
                </p:nvSpPr>
                <p:spPr>
                  <a:xfrm>
                    <a:off x="5655939" y="4890175"/>
                    <a:ext cx="2112898" cy="73866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Step</m:t>
                          </m:r>
                          <m:r>
                            <a:rPr lang="en-US" altLang="zh-CN" sz="1600" b="0" i="0" smtClean="0">
                              <a:latin typeface="Cambria Math" panose="02040503050406030204" pitchFamily="18" charset="0"/>
                            </a:rPr>
                            <m:t> </m:t>
                          </m:r>
                          <m:r>
                            <a:rPr lang="en-US" altLang="zh-CN" sz="1600" b="0" i="0" smtClean="0">
                              <a:latin typeface="Cambria Math" panose="02040503050406030204" pitchFamily="18" charset="0"/>
                            </a:rPr>
                            <m:t>2</m:t>
                          </m:r>
                          <m:r>
                            <a:rPr lang="en-US" altLang="zh-CN" sz="1600" b="0" i="0" smtClean="0">
                              <a:latin typeface="Cambria Math" panose="02040503050406030204" pitchFamily="18" charset="0"/>
                            </a:rPr>
                            <m:t>:</m:t>
                          </m:r>
                          <m:r>
                            <m:rPr>
                              <m:sty m:val="p"/>
                            </m:rPr>
                            <a:rPr lang="en-US" altLang="zh-CN" sz="1600">
                              <a:latin typeface="Cambria Math" panose="02040503050406030204" pitchFamily="18" charset="0"/>
                            </a:rPr>
                            <m:t>Based</m:t>
                          </m:r>
                          <m:r>
                            <a:rPr lang="en-US" altLang="zh-CN" sz="1600">
                              <a:latin typeface="Cambria Math" panose="02040503050406030204" pitchFamily="18" charset="0"/>
                            </a:rPr>
                            <m:t> </m:t>
                          </m:r>
                          <m:r>
                            <m:rPr>
                              <m:sty m:val="p"/>
                            </m:rPr>
                            <a:rPr lang="en-US" altLang="zh-CN" sz="1600">
                              <a:latin typeface="Cambria Math" panose="02040503050406030204" pitchFamily="18" charset="0"/>
                            </a:rPr>
                            <m:t>on</m:t>
                          </m:r>
                          <m:r>
                            <a:rPr lang="en-US" altLang="zh-CN" sz="1600">
                              <a:latin typeface="Cambria Math" panose="02040503050406030204" pitchFamily="18" charset="0"/>
                            </a:rPr>
                            <m:t> </m:t>
                          </m:r>
                          <m:r>
                            <m:rPr>
                              <m:sty m:val="p"/>
                            </m:rPr>
                            <a:rPr lang="en-US" altLang="zh-CN" sz="1600">
                              <a:latin typeface="Cambria Math" panose="02040503050406030204" pitchFamily="18" charset="0"/>
                            </a:rPr>
                            <m:t>this</m:t>
                          </m:r>
                          <m:r>
                            <a:rPr lang="en-US" altLang="zh-CN" sz="1600">
                              <a:latin typeface="Cambria Math" panose="02040503050406030204" pitchFamily="18" charset="0"/>
                            </a:rPr>
                            <m:t> </m:t>
                          </m:r>
                          <m:r>
                            <m:rPr>
                              <m:nor/>
                            </m:rPr>
                            <a:rPr lang="en-US" altLang="zh-CN" sz="1600" b="0" i="0" smtClean="0">
                              <a:latin typeface="Cambria Math" panose="02040503050406030204" pitchFamily="18" charset="0"/>
                            </a:rPr>
                            <m:t>"</m:t>
                          </m:r>
                          <m:r>
                            <m:rPr>
                              <m:nor/>
                            </m:rPr>
                            <a:rPr lang="en-US" altLang="zh-CN" sz="1600">
                              <a:latin typeface="Cambria Math" panose="02040503050406030204" pitchFamily="18" charset="0"/>
                            </a:rPr>
                            <m:t>best</m:t>
                          </m:r>
                          <m:r>
                            <m:rPr>
                              <m:nor/>
                            </m:rPr>
                            <a:rPr lang="en-US" altLang="zh-CN" sz="1600" b="0" i="0" smtClean="0">
                              <a:latin typeface="Cambria Math" panose="02040503050406030204" pitchFamily="18" charset="0"/>
                            </a:rPr>
                            <m:t>"</m:t>
                          </m:r>
                        </m:oMath>
                      </m:oMathPara>
                    </a14:m>
                    <a:endParaRPr lang="en-US" altLang="zh-CN" sz="160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1600" i="1">
                              <a:latin typeface="Cambria Math" panose="02040503050406030204" pitchFamily="18" charset="0"/>
                            </a:rPr>
                            <m:t>𝐻𝑜𝑝𝑙𝑖𝑛𝑘𝑠</m:t>
                          </m:r>
                          <m:r>
                            <a:rPr lang="en-US" altLang="zh-CN" sz="1600">
                              <a:latin typeface="Cambria Math" panose="02040503050406030204" pitchFamily="18" charset="0"/>
                            </a:rPr>
                            <m:t>, </m:t>
                          </m:r>
                          <m:r>
                            <m:rPr>
                              <m:sty m:val="p"/>
                            </m:rPr>
                            <a:rPr lang="en-US" altLang="zh-CN" sz="1600">
                              <a:latin typeface="Cambria Math" panose="02040503050406030204" pitchFamily="18" charset="0"/>
                            </a:rPr>
                            <m:t>we</m:t>
                          </m:r>
                          <m:r>
                            <a:rPr lang="en-US" altLang="zh-CN" sz="1600">
                              <a:latin typeface="Cambria Math" panose="02040503050406030204" pitchFamily="18" charset="0"/>
                            </a:rPr>
                            <m:t> </m:t>
                          </m:r>
                          <m:r>
                            <m:rPr>
                              <m:sty m:val="p"/>
                            </m:rPr>
                            <a:rPr lang="en-US" altLang="zh-CN" sz="1600">
                              <a:latin typeface="Cambria Math" panose="02040503050406030204" pitchFamily="18" charset="0"/>
                            </a:rPr>
                            <m:t>generate</m:t>
                          </m:r>
                          <m:r>
                            <a:rPr lang="en-US" altLang="zh-CN" sz="1600">
                              <a:latin typeface="Cambria Math" panose="02040503050406030204" pitchFamily="18" charset="0"/>
                            </a:rPr>
                            <m:t> </m:t>
                          </m:r>
                          <m:r>
                            <m:rPr>
                              <m:sty m:val="p"/>
                            </m:rPr>
                            <a:rPr lang="en-US" altLang="zh-CN" sz="1600">
                              <a:latin typeface="Cambria Math" panose="02040503050406030204" pitchFamily="18" charset="0"/>
                            </a:rPr>
                            <m:t>all</m:t>
                          </m:r>
                          <m:r>
                            <a:rPr lang="en-US" altLang="zh-CN" sz="1600">
                              <a:latin typeface="Cambria Math" panose="02040503050406030204" pitchFamily="18" charset="0"/>
                            </a:rPr>
                            <m:t> </m:t>
                          </m:r>
                        </m:oMath>
                      </m:oMathPara>
                    </a14:m>
                    <a:endParaRPr lang="en-US" altLang="zh-CN" sz="1600" dirty="0">
                      <a:latin typeface="Cambria Math" panose="02040503050406030204" pitchFamily="18" charset="0"/>
                    </a:endParaRPr>
                  </a:p>
                  <a:p>
                    <a14:m>
                      <m:oMathPara xmlns:m="http://schemas.openxmlformats.org/officeDocument/2006/math">
                        <m:oMathParaPr>
                          <m:jc m:val="left"/>
                        </m:oMathParaPr>
                        <m:oMath xmlns:m="http://schemas.openxmlformats.org/officeDocument/2006/math">
                          <m:r>
                            <m:rPr>
                              <m:sty m:val="p"/>
                            </m:rPr>
                            <a:rPr lang="en-US" altLang="zh-CN" sz="1600">
                              <a:latin typeface="Cambria Math" panose="02040503050406030204" pitchFamily="18" charset="0"/>
                            </a:rPr>
                            <m:t>possible</m:t>
                          </m:r>
                          <m:r>
                            <a:rPr lang="en-US" altLang="zh-CN" sz="1600" b="0" i="0" smtClean="0">
                              <a:latin typeface="Cambria Math" panose="02040503050406030204" pitchFamily="18" charset="0"/>
                            </a:rPr>
                            <m:t> </m:t>
                          </m:r>
                          <m:r>
                            <m:rPr>
                              <m:sty m:val="p"/>
                            </m:rPr>
                            <a:rPr lang="en-US" altLang="zh-CN" sz="1600">
                              <a:latin typeface="Cambria Math" panose="02040503050406030204" pitchFamily="18" charset="0"/>
                            </a:rPr>
                            <m:t>paths</m:t>
                          </m:r>
                        </m:oMath>
                      </m:oMathPara>
                    </a14:m>
                    <a:endParaRPr lang="zh-CN" altLang="en-US" sz="1600" dirty="0"/>
                  </a:p>
                </p:txBody>
              </p:sp>
            </mc:Choice>
            <mc:Fallback>
              <p:sp>
                <p:nvSpPr>
                  <p:cNvPr id="164" name="文本框 163"/>
                  <p:cNvSpPr txBox="1">
                    <a:spLocks noRot="1" noChangeAspect="1" noMove="1" noResize="1" noEditPoints="1" noAdjustHandles="1" noChangeArrowheads="1" noChangeShapeType="1" noTextEdit="1"/>
                  </p:cNvSpPr>
                  <p:nvPr/>
                </p:nvSpPr>
                <p:spPr>
                  <a:xfrm>
                    <a:off x="5655939" y="4890175"/>
                    <a:ext cx="2112898" cy="738664"/>
                  </a:xfrm>
                  <a:prstGeom prst="rect">
                    <a:avLst/>
                  </a:prstGeom>
                  <a:blipFill rotWithShape="1">
                    <a:blip r:embed="rId24"/>
                  </a:blipFill>
                </p:spPr>
                <p:txBody>
                  <a:bodyPr/>
                  <a:lstStyle/>
                  <a:p>
                    <a:r>
                      <a:rPr lang="zh-CN" altLang="en-US">
                        <a:noFill/>
                      </a:rPr>
                      <a:t> </a:t>
                    </a:r>
                  </a:p>
                </p:txBody>
              </p:sp>
            </mc:Fallback>
          </mc:AlternateContent>
          <p:sp>
            <p:nvSpPr>
              <p:cNvPr id="31" name="矩形: 圆角 30"/>
              <p:cNvSpPr/>
              <p:nvPr/>
            </p:nvSpPr>
            <p:spPr>
              <a:xfrm>
                <a:off x="5554532" y="4799893"/>
                <a:ext cx="2397610" cy="890454"/>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grpSp>
      <p:grpSp>
        <p:nvGrpSpPr>
          <p:cNvPr id="3" name="组合 2"/>
          <p:cNvGrpSpPr/>
          <p:nvPr/>
        </p:nvGrpSpPr>
        <p:grpSpPr>
          <a:xfrm>
            <a:off x="1672303" y="1811756"/>
            <a:ext cx="5043543" cy="2973123"/>
            <a:chOff x="1672303" y="1811756"/>
            <a:chExt cx="5043543" cy="2973123"/>
          </a:xfrm>
        </p:grpSpPr>
        <p:grpSp>
          <p:nvGrpSpPr>
            <p:cNvPr id="253" name="组合 252"/>
            <p:cNvGrpSpPr/>
            <p:nvPr/>
          </p:nvGrpSpPr>
          <p:grpSpPr>
            <a:xfrm>
              <a:off x="1672303" y="1811756"/>
              <a:ext cx="2868696" cy="2413920"/>
              <a:chOff x="1672303" y="1811756"/>
              <a:chExt cx="2868696" cy="2413920"/>
            </a:xfrm>
          </p:grpSpPr>
          <p:grpSp>
            <p:nvGrpSpPr>
              <p:cNvPr id="146" name="组合 145"/>
              <p:cNvGrpSpPr/>
              <p:nvPr/>
            </p:nvGrpSpPr>
            <p:grpSpPr>
              <a:xfrm>
                <a:off x="1866448" y="1951535"/>
                <a:ext cx="1872967" cy="1727019"/>
                <a:chOff x="176031" y="1897150"/>
                <a:chExt cx="2441458" cy="2251211"/>
              </a:xfrm>
            </p:grpSpPr>
            <mc:AlternateContent xmlns:mc="http://schemas.openxmlformats.org/markup-compatibility/2006">
              <mc:Choice xmlns:a14="http://schemas.microsoft.com/office/drawing/2010/main" Requires="a14">
                <p:sp>
                  <p:nvSpPr>
                    <p:cNvPr id="27" name="文本框 26"/>
                    <p:cNvSpPr txBox="1"/>
                    <p:nvPr/>
                  </p:nvSpPr>
                  <p:spPr>
                    <a:xfrm>
                      <a:off x="988559" y="2874686"/>
                      <a:ext cx="418328" cy="2106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050" b="0" i="1" smtClean="0">
                                <a:latin typeface="Cambria Math" panose="02040503050406030204" pitchFamily="18" charset="0"/>
                              </a:rPr>
                              <m:t>𝐻</m:t>
                            </m:r>
                            <m:r>
                              <a:rPr lang="en-US" altLang="zh-CN" sz="1050" b="0" i="1" smtClean="0">
                                <a:latin typeface="Cambria Math" panose="02040503050406030204" pitchFamily="18" charset="0"/>
                              </a:rPr>
                              <m:t>(</m:t>
                            </m:r>
                            <m:r>
                              <a:rPr lang="en-US" altLang="zh-CN" sz="1050" b="0" i="1" smtClean="0">
                                <a:latin typeface="Cambria Math" panose="02040503050406030204" pitchFamily="18" charset="0"/>
                              </a:rPr>
                              <m:t>𝑠</m:t>
                            </m:r>
                            <m:r>
                              <a:rPr lang="en-US" altLang="zh-CN" sz="1050" b="0" i="1" smtClean="0">
                                <a:latin typeface="Cambria Math" panose="02040503050406030204" pitchFamily="18" charset="0"/>
                              </a:rPr>
                              <m:t>)</m:t>
                            </m:r>
                          </m:oMath>
                        </m:oMathPara>
                      </a14:m>
                      <a:endParaRPr lang="zh-CN" altLang="en-US" sz="1100" dirty="0"/>
                    </a:p>
                  </p:txBody>
                </p:sp>
              </mc:Choice>
              <mc:Fallback>
                <p:sp>
                  <p:nvSpPr>
                    <p:cNvPr id="27" name="文本框 26"/>
                    <p:cNvSpPr txBox="1">
                      <a:spLocks noRot="1" noChangeAspect="1" noMove="1" noResize="1" noEditPoints="1" noAdjustHandles="1" noChangeArrowheads="1" noChangeShapeType="1" noTextEdit="1"/>
                    </p:cNvSpPr>
                    <p:nvPr/>
                  </p:nvSpPr>
                  <p:spPr>
                    <a:xfrm>
                      <a:off x="988559" y="2874686"/>
                      <a:ext cx="418328" cy="210627"/>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1817809" y="2870768"/>
                      <a:ext cx="406460" cy="2106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050" b="0" i="1" smtClean="0">
                                <a:latin typeface="Cambria Math" panose="02040503050406030204" pitchFamily="18" charset="0"/>
                              </a:rPr>
                              <m:t>𝐻</m:t>
                            </m:r>
                            <m:r>
                              <a:rPr lang="en-US" altLang="zh-CN" sz="1050" b="0" i="1" smtClean="0">
                                <a:latin typeface="Cambria Math" panose="02040503050406030204" pitchFamily="18" charset="0"/>
                              </a:rPr>
                              <m:t>(</m:t>
                            </m:r>
                            <m:r>
                              <a:rPr lang="en-US" altLang="zh-CN" sz="1050" b="0" i="1" smtClean="0">
                                <a:latin typeface="Cambria Math" panose="02040503050406030204" pitchFamily="18" charset="0"/>
                              </a:rPr>
                              <m:t>𝑡</m:t>
                            </m:r>
                            <m:r>
                              <a:rPr lang="en-US" altLang="zh-CN" sz="1050" b="0" i="1" smtClean="0">
                                <a:latin typeface="Cambria Math" panose="02040503050406030204" pitchFamily="18" charset="0"/>
                              </a:rPr>
                              <m:t>)</m:t>
                            </m:r>
                          </m:oMath>
                        </m:oMathPara>
                      </a14:m>
                      <a:endParaRPr lang="zh-CN" altLang="en-US" sz="1100" dirty="0"/>
                    </a:p>
                  </p:txBody>
                </p:sp>
              </mc:Choice>
              <mc:Fallback>
                <p:sp>
                  <p:nvSpPr>
                    <p:cNvPr id="28" name="文本框 27"/>
                    <p:cNvSpPr txBox="1">
                      <a:spLocks noRot="1" noChangeAspect="1" noMove="1" noResize="1" noEditPoints="1" noAdjustHandles="1" noChangeArrowheads="1" noChangeShapeType="1" noTextEdit="1"/>
                    </p:cNvSpPr>
                    <p:nvPr/>
                  </p:nvSpPr>
                  <p:spPr>
                    <a:xfrm>
                      <a:off x="1817809" y="2870768"/>
                      <a:ext cx="406460" cy="210627"/>
                    </a:xfrm>
                    <a:prstGeom prst="rect">
                      <a:avLst/>
                    </a:prstGeom>
                    <a:blipFill rotWithShape="1">
                      <a:blip r:embed="rId26"/>
                    </a:blipFill>
                  </p:spPr>
                  <p:txBody>
                    <a:bodyPr/>
                    <a:lstStyle/>
                    <a:p>
                      <a:r>
                        <a:rPr lang="zh-CN" altLang="en-US">
                          <a:noFill/>
                        </a:rPr>
                        <a:t> </a:t>
                      </a:r>
                    </a:p>
                  </p:txBody>
                </p:sp>
              </mc:Fallback>
            </mc:AlternateContent>
            <p:grpSp>
              <p:nvGrpSpPr>
                <p:cNvPr id="140" name="组合 139"/>
                <p:cNvGrpSpPr/>
                <p:nvPr/>
              </p:nvGrpSpPr>
              <p:grpSpPr>
                <a:xfrm>
                  <a:off x="176031" y="1897150"/>
                  <a:ext cx="2441458" cy="2251211"/>
                  <a:chOff x="-1905995" y="3971635"/>
                  <a:chExt cx="2441458" cy="2251211"/>
                </a:xfrm>
              </p:grpSpPr>
              <p:grpSp>
                <p:nvGrpSpPr>
                  <p:cNvPr id="6" name="组合 5"/>
                  <p:cNvGrpSpPr/>
                  <p:nvPr/>
                </p:nvGrpSpPr>
                <p:grpSpPr>
                  <a:xfrm>
                    <a:off x="-671953" y="4495255"/>
                    <a:ext cx="393450" cy="393893"/>
                    <a:chOff x="2796833" y="1500895"/>
                    <a:chExt cx="532800" cy="533400"/>
                  </a:xfrm>
                </p:grpSpPr>
                <p:sp>
                  <p:nvSpPr>
                    <p:cNvPr id="138" name="椭圆 13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9" name="文本框 138"/>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grpSp>
                <p:nvGrpSpPr>
                  <p:cNvPr id="7" name="组合 6"/>
                  <p:cNvGrpSpPr/>
                  <p:nvPr/>
                </p:nvGrpSpPr>
                <p:grpSpPr>
                  <a:xfrm>
                    <a:off x="-1482277" y="5305049"/>
                    <a:ext cx="393450" cy="393893"/>
                    <a:chOff x="2796833" y="1500895"/>
                    <a:chExt cx="532800" cy="533400"/>
                  </a:xfrm>
                </p:grpSpPr>
                <p:sp>
                  <p:nvSpPr>
                    <p:cNvPr id="136" name="椭圆 13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7" name="文本框 136"/>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grpSp>
                <p:nvGrpSpPr>
                  <p:cNvPr id="8" name="组合 7"/>
                  <p:cNvGrpSpPr/>
                  <p:nvPr/>
                </p:nvGrpSpPr>
                <p:grpSpPr>
                  <a:xfrm>
                    <a:off x="-1072342" y="4875217"/>
                    <a:ext cx="393450" cy="393893"/>
                    <a:chOff x="2796833" y="1500895"/>
                    <a:chExt cx="532800" cy="533400"/>
                  </a:xfrm>
                </p:grpSpPr>
                <p:sp>
                  <p:nvSpPr>
                    <p:cNvPr id="134" name="椭圆 13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5" name="文本框 134"/>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grpSp>
                <p:nvGrpSpPr>
                  <p:cNvPr id="9" name="组合 8"/>
                  <p:cNvGrpSpPr/>
                  <p:nvPr/>
                </p:nvGrpSpPr>
                <p:grpSpPr>
                  <a:xfrm>
                    <a:off x="-278503" y="4875216"/>
                    <a:ext cx="411622" cy="393893"/>
                    <a:chOff x="2772222" y="1500895"/>
                    <a:chExt cx="557411" cy="533400"/>
                  </a:xfrm>
                </p:grpSpPr>
                <p:sp>
                  <p:nvSpPr>
                    <p:cNvPr id="132" name="椭圆 13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3" name="文本框 132"/>
                    <p:cNvSpPr txBox="1"/>
                    <p:nvPr/>
                  </p:nvSpPr>
                  <p:spPr>
                    <a:xfrm>
                      <a:off x="2772222" y="1519947"/>
                      <a:ext cx="115" cy="380302"/>
                    </a:xfrm>
                    <a:prstGeom prst="rect">
                      <a:avLst/>
                    </a:prstGeom>
                    <a:noFill/>
                  </p:spPr>
                  <p:txBody>
                    <a:bodyPr wrap="none" lIns="0" tIns="0" rIns="0" bIns="0" rtlCol="0">
                      <a:spAutoFit/>
                    </a:bodyPr>
                    <a:lstStyle/>
                    <a:p>
                      <a:endParaRPr lang="zh-CN" altLang="en-US" sz="1400" dirty="0"/>
                    </a:p>
                  </p:txBody>
                </p:sp>
              </p:grpSp>
              <p:grpSp>
                <p:nvGrpSpPr>
                  <p:cNvPr id="10" name="组合 9"/>
                  <p:cNvGrpSpPr/>
                  <p:nvPr/>
                </p:nvGrpSpPr>
                <p:grpSpPr>
                  <a:xfrm>
                    <a:off x="-682065" y="3971635"/>
                    <a:ext cx="406540" cy="393893"/>
                    <a:chOff x="2779105" y="1500895"/>
                    <a:chExt cx="550528" cy="533400"/>
                  </a:xfrm>
                </p:grpSpPr>
                <p:sp>
                  <p:nvSpPr>
                    <p:cNvPr id="130" name="椭圆 12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1" name="文本框 130"/>
                    <p:cNvSpPr txBox="1"/>
                    <p:nvPr/>
                  </p:nvSpPr>
                  <p:spPr>
                    <a:xfrm>
                      <a:off x="2779105" y="1519947"/>
                      <a:ext cx="115" cy="380302"/>
                    </a:xfrm>
                    <a:prstGeom prst="rect">
                      <a:avLst/>
                    </a:prstGeom>
                    <a:noFill/>
                  </p:spPr>
                  <p:txBody>
                    <a:bodyPr wrap="none" lIns="0" tIns="0" rIns="0" bIns="0" rtlCol="0">
                      <a:spAutoFit/>
                    </a:bodyPr>
                    <a:lstStyle/>
                    <a:p>
                      <a:endParaRPr lang="zh-CN" altLang="en-US" sz="1400" dirty="0"/>
                    </a:p>
                  </p:txBody>
                </p:sp>
              </p:grpSp>
              <p:cxnSp>
                <p:nvCxnSpPr>
                  <p:cNvPr id="11" name="直接连接符 10"/>
                  <p:cNvCxnSpPr>
                    <a:stCxn id="130" idx="4"/>
                    <a:endCxn id="138" idx="0"/>
                  </p:cNvCxnSpPr>
                  <p:nvPr/>
                </p:nvCxnSpPr>
                <p:spPr>
                  <a:xfrm flipH="1">
                    <a:off x="-475228" y="4365528"/>
                    <a:ext cx="2973" cy="12972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38" idx="3"/>
                    <a:endCxn id="134" idx="7"/>
                  </p:cNvCxnSpPr>
                  <p:nvPr/>
                </p:nvCxnSpPr>
                <p:spPr>
                  <a:xfrm flipH="1">
                    <a:off x="-736511" y="4831464"/>
                    <a:ext cx="122177" cy="10143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38" idx="5"/>
                    <a:endCxn id="132" idx="1"/>
                  </p:cNvCxnSpPr>
                  <p:nvPr/>
                </p:nvCxnSpPr>
                <p:spPr>
                  <a:xfrm>
                    <a:off x="-336122" y="4831464"/>
                    <a:ext cx="133412" cy="10143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682811" y="5305048"/>
                    <a:ext cx="393450" cy="393893"/>
                    <a:chOff x="2796833" y="1500895"/>
                    <a:chExt cx="532800" cy="533400"/>
                  </a:xfrm>
                </p:grpSpPr>
                <p:sp>
                  <p:nvSpPr>
                    <p:cNvPr id="128" name="椭圆 12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9" name="文本框 128"/>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cxnSp>
                <p:nvCxnSpPr>
                  <p:cNvPr id="15" name="直接连接符 14"/>
                  <p:cNvCxnSpPr>
                    <a:stCxn id="134" idx="5"/>
                    <a:endCxn id="128" idx="1"/>
                  </p:cNvCxnSpPr>
                  <p:nvPr/>
                </p:nvCxnSpPr>
                <p:spPr>
                  <a:xfrm>
                    <a:off x="-736511" y="5211426"/>
                    <a:ext cx="111319" cy="15130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4" idx="3"/>
                    <a:endCxn id="136" idx="7"/>
                  </p:cNvCxnSpPr>
                  <p:nvPr/>
                </p:nvCxnSpPr>
                <p:spPr>
                  <a:xfrm flipH="1">
                    <a:off x="-1146446" y="5211426"/>
                    <a:ext cx="131723" cy="1513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905995" y="5828953"/>
                    <a:ext cx="393450" cy="393893"/>
                    <a:chOff x="2796833" y="1500895"/>
                    <a:chExt cx="532800" cy="533400"/>
                  </a:xfrm>
                </p:grpSpPr>
                <p:sp>
                  <p:nvSpPr>
                    <p:cNvPr id="126" name="椭圆 12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7" name="文本框 126"/>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grpSp>
                <p:nvGrpSpPr>
                  <p:cNvPr id="18" name="组合 17"/>
                  <p:cNvGrpSpPr/>
                  <p:nvPr/>
                </p:nvGrpSpPr>
                <p:grpSpPr>
                  <a:xfrm>
                    <a:off x="133119" y="5305048"/>
                    <a:ext cx="393450" cy="393893"/>
                    <a:chOff x="2796833" y="1500895"/>
                    <a:chExt cx="532800" cy="533400"/>
                  </a:xfrm>
                </p:grpSpPr>
                <p:sp>
                  <p:nvSpPr>
                    <p:cNvPr id="124" name="椭圆 12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25" name="文本框 124"/>
                    <p:cNvSpPr txBox="1"/>
                    <p:nvPr/>
                  </p:nvSpPr>
                  <p:spPr>
                    <a:xfrm>
                      <a:off x="2868534" y="1519947"/>
                      <a:ext cx="115" cy="380302"/>
                    </a:xfrm>
                    <a:prstGeom prst="rect">
                      <a:avLst/>
                    </a:prstGeom>
                    <a:noFill/>
                  </p:spPr>
                  <p:txBody>
                    <a:bodyPr wrap="none" lIns="0" tIns="0" rIns="0" bIns="0" rtlCol="0">
                      <a:spAutoFit/>
                    </a:bodyPr>
                    <a:lstStyle/>
                    <a:p>
                      <a:endParaRPr lang="zh-CN" altLang="en-US" sz="1400" dirty="0"/>
                    </a:p>
                  </p:txBody>
                </p:sp>
              </p:grpSp>
              <p:cxnSp>
                <p:nvCxnSpPr>
                  <p:cNvPr id="19" name="直接连接符 18"/>
                  <p:cNvCxnSpPr>
                    <a:stCxn id="132" idx="5"/>
                    <a:endCxn id="124" idx="1"/>
                  </p:cNvCxnSpPr>
                  <p:nvPr/>
                </p:nvCxnSpPr>
                <p:spPr>
                  <a:xfrm>
                    <a:off x="75500" y="5211425"/>
                    <a:ext cx="115238" cy="151307"/>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6" idx="3"/>
                    <a:endCxn id="126" idx="7"/>
                  </p:cNvCxnSpPr>
                  <p:nvPr/>
                </p:nvCxnSpPr>
                <p:spPr>
                  <a:xfrm flipH="1">
                    <a:off x="-1570164" y="5641258"/>
                    <a:ext cx="145506" cy="24537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文本框 20"/>
                      <p:cNvSpPr txBox="1"/>
                      <p:nvPr/>
                    </p:nvSpPr>
                    <p:spPr>
                      <a:xfrm>
                        <a:off x="-1902163" y="5918645"/>
                        <a:ext cx="402783" cy="2106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050" b="0" i="1" smtClean="0">
                                  <a:latin typeface="Cambria Math" panose="02040503050406030204" pitchFamily="18" charset="0"/>
                                </a:rPr>
                                <m:t>𝑋</m:t>
                              </m:r>
                              <m:r>
                                <a:rPr lang="en-US" altLang="zh-CN" sz="1050" b="0" i="1" smtClean="0">
                                  <a:latin typeface="Cambria Math" panose="02040503050406030204" pitchFamily="18" charset="0"/>
                                </a:rPr>
                                <m:t>(</m:t>
                              </m:r>
                              <m:r>
                                <a:rPr lang="en-US" altLang="zh-CN" sz="1050" i="1" smtClean="0">
                                  <a:latin typeface="Cambria Math" panose="02040503050406030204" pitchFamily="18" charset="0"/>
                                </a:rPr>
                                <m:t>𝑠</m:t>
                              </m:r>
                              <m:r>
                                <a:rPr lang="en-US" altLang="zh-CN" sz="1050" b="0" i="1" smtClean="0">
                                  <a:latin typeface="Cambria Math" panose="02040503050406030204" pitchFamily="18" charset="0"/>
                                </a:rPr>
                                <m:t>)</m:t>
                              </m:r>
                            </m:oMath>
                          </m:oMathPara>
                        </a14:m>
                        <a:endParaRPr lang="zh-CN" altLang="en-US" sz="1100" dirty="0"/>
                      </a:p>
                    </p:txBody>
                  </p:sp>
                </mc:Choice>
                <mc:Fallback>
                  <p:sp>
                    <p:nvSpPr>
                      <p:cNvPr id="21" name="文本框 20"/>
                      <p:cNvSpPr txBox="1">
                        <a:spLocks noRot="1" noChangeAspect="1" noMove="1" noResize="1" noEditPoints="1" noAdjustHandles="1" noChangeArrowheads="1" noChangeShapeType="1" noTextEdit="1"/>
                      </p:cNvSpPr>
                      <p:nvPr/>
                    </p:nvSpPr>
                    <p:spPr>
                      <a:xfrm>
                        <a:off x="-1902163" y="5918645"/>
                        <a:ext cx="402783" cy="210627"/>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144549" y="5394273"/>
                        <a:ext cx="390914" cy="2106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050" b="0" i="1" smtClean="0">
                                  <a:latin typeface="Cambria Math" panose="02040503050406030204" pitchFamily="18" charset="0"/>
                                </a:rPr>
                                <m:t>𝑋</m:t>
                              </m:r>
                              <m:r>
                                <a:rPr lang="en-US" altLang="zh-CN" sz="1050" b="0" i="1" smtClean="0">
                                  <a:latin typeface="Cambria Math" panose="02040503050406030204" pitchFamily="18" charset="0"/>
                                </a:rPr>
                                <m:t>(</m:t>
                              </m:r>
                              <m:r>
                                <a:rPr lang="en-US" altLang="zh-CN" sz="1050" b="0" i="1" smtClean="0">
                                  <a:latin typeface="Cambria Math" panose="02040503050406030204" pitchFamily="18" charset="0"/>
                                </a:rPr>
                                <m:t>𝑡</m:t>
                              </m:r>
                              <m:r>
                                <a:rPr lang="en-US" altLang="zh-CN" sz="1050" b="0" i="1" smtClean="0">
                                  <a:latin typeface="Cambria Math" panose="02040503050406030204" pitchFamily="18" charset="0"/>
                                </a:rPr>
                                <m:t>)</m:t>
                              </m:r>
                            </m:oMath>
                          </m:oMathPara>
                        </a14:m>
                        <a:endParaRPr lang="zh-CN" altLang="en-US" sz="1100" dirty="0"/>
                      </a:p>
                    </p:txBody>
                  </p:sp>
                </mc:Choice>
                <mc:Fallback>
                  <p:sp>
                    <p:nvSpPr>
                      <p:cNvPr id="22" name="文本框 21"/>
                      <p:cNvSpPr txBox="1">
                        <a:spLocks noRot="1" noChangeAspect="1" noMove="1" noResize="1" noEditPoints="1" noAdjustHandles="1" noChangeArrowheads="1" noChangeShapeType="1" noTextEdit="1"/>
                      </p:cNvSpPr>
                      <p:nvPr/>
                    </p:nvSpPr>
                    <p:spPr>
                      <a:xfrm>
                        <a:off x="144549" y="5394273"/>
                        <a:ext cx="390914" cy="210627"/>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p:cNvSpPr txBox="1"/>
                      <p:nvPr/>
                    </p:nvSpPr>
                    <p:spPr>
                      <a:xfrm>
                        <a:off x="-668673" y="4571346"/>
                        <a:ext cx="379714" cy="21062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050" b="0" i="1" smtClean="0">
                                  <a:latin typeface="Cambria Math" panose="02040503050406030204" pitchFamily="18" charset="0"/>
                                </a:rPr>
                                <m:t>𝑋</m:t>
                              </m:r>
                              <m:r>
                                <a:rPr lang="en-US" altLang="zh-CN" sz="1050" b="0" i="1" smtClean="0">
                                  <a:latin typeface="Cambria Math" panose="02040503050406030204" pitchFamily="18" charset="0"/>
                                </a:rPr>
                                <m:t>(</m:t>
                              </m:r>
                              <m:r>
                                <a:rPr lang="en-US" altLang="zh-CN" sz="1050" b="0" i="1" smtClean="0">
                                  <a:latin typeface="Cambria Math" panose="02040503050406030204" pitchFamily="18" charset="0"/>
                                </a:rPr>
                                <m:t>𝑙</m:t>
                              </m:r>
                              <m:r>
                                <a:rPr lang="en-US" altLang="zh-CN" sz="1050" b="0" i="1" smtClean="0">
                                  <a:latin typeface="Cambria Math" panose="02040503050406030204" pitchFamily="18" charset="0"/>
                                </a:rPr>
                                <m:t>)</m:t>
                              </m:r>
                            </m:oMath>
                          </m:oMathPara>
                        </a14:m>
                        <a:endParaRPr lang="zh-CN" altLang="en-US" sz="1100" dirty="0"/>
                      </a:p>
                    </p:txBody>
                  </p:sp>
                </mc:Choice>
                <mc:Fallback>
                  <p:sp>
                    <p:nvSpPr>
                      <p:cNvPr id="63" name="文本框 62"/>
                      <p:cNvSpPr txBox="1">
                        <a:spLocks noRot="1" noChangeAspect="1" noMove="1" noResize="1" noEditPoints="1" noAdjustHandles="1" noChangeArrowheads="1" noChangeShapeType="1" noTextEdit="1"/>
                      </p:cNvSpPr>
                      <p:nvPr/>
                    </p:nvSpPr>
                    <p:spPr>
                      <a:xfrm>
                        <a:off x="-668673" y="4571346"/>
                        <a:ext cx="379714" cy="210627"/>
                      </a:xfrm>
                      <a:prstGeom prst="rect">
                        <a:avLst/>
                      </a:prstGeom>
                      <a:blipFill rotWithShape="1">
                        <a:blip r:embed="rId29"/>
                      </a:blipFill>
                    </p:spPr>
                    <p:txBody>
                      <a:bodyPr/>
                      <a:lstStyle/>
                      <a:p>
                        <a:r>
                          <a:rPr lang="zh-CN" altLang="en-US">
                            <a:noFill/>
                          </a:rPr>
                          <a:t> </a:t>
                        </a:r>
                      </a:p>
                    </p:txBody>
                  </p:sp>
                </mc:Fallback>
              </mc:AlternateContent>
            </p:grpSp>
          </p:grpSp>
          <p:sp>
            <p:nvSpPr>
              <p:cNvPr id="148" name="矩形: 圆角 147"/>
              <p:cNvSpPr/>
              <p:nvPr/>
            </p:nvSpPr>
            <p:spPr>
              <a:xfrm>
                <a:off x="1672303" y="1811756"/>
                <a:ext cx="2868696" cy="241392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mc:AlternateContent xmlns:mc="http://schemas.openxmlformats.org/markup-compatibility/2006">
            <mc:Choice xmlns:a14="http://schemas.microsoft.com/office/drawing/2010/main" Requires="a14">
              <p:sp>
                <p:nvSpPr>
                  <p:cNvPr id="151" name="文本框 150"/>
                  <p:cNvSpPr txBox="1"/>
                  <p:nvPr/>
                </p:nvSpPr>
                <p:spPr>
                  <a:xfrm>
                    <a:off x="2599642" y="3481566"/>
                    <a:ext cx="181620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Tree</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decomposition</m:t>
                          </m:r>
                        </m:oMath>
                      </m:oMathPara>
                    </a14:m>
                    <a:endParaRPr lang="zh-CN" altLang="en-US" sz="1600" dirty="0"/>
                  </a:p>
                </p:txBody>
              </p:sp>
            </mc:Choice>
            <mc:Fallback>
              <p:sp>
                <p:nvSpPr>
                  <p:cNvPr id="151" name="文本框 150"/>
                  <p:cNvSpPr txBox="1">
                    <a:spLocks noRot="1" noChangeAspect="1" noMove="1" noResize="1" noEditPoints="1" noAdjustHandles="1" noChangeArrowheads="1" noChangeShapeType="1" noTextEdit="1"/>
                  </p:cNvSpPr>
                  <p:nvPr/>
                </p:nvSpPr>
                <p:spPr>
                  <a:xfrm>
                    <a:off x="2599642" y="3481566"/>
                    <a:ext cx="1816203" cy="246221"/>
                  </a:xfrm>
                  <a:prstGeom prst="rect">
                    <a:avLst/>
                  </a:prstGeom>
                  <a:blipFill rotWithShape="1">
                    <a:blip r:embed="rId3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文本框 154"/>
                  <p:cNvSpPr txBox="1"/>
                  <p:nvPr/>
                </p:nvSpPr>
                <p:spPr>
                  <a:xfrm>
                    <a:off x="2599642" y="3796701"/>
                    <a:ext cx="1723228"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600" b="0" i="0" smtClean="0">
                              <a:latin typeface="Cambria Math" panose="02040503050406030204" pitchFamily="18" charset="0"/>
                            </a:rPr>
                            <m:t>&amp; </m:t>
                          </m:r>
                          <m:r>
                            <m:rPr>
                              <m:sty m:val="p"/>
                            </m:rPr>
                            <a:rPr lang="en-US" altLang="zh-CN" sz="1600" b="0" i="0" smtClean="0">
                              <a:latin typeface="Cambria Math" panose="02040503050406030204" pitchFamily="18" charset="0"/>
                            </a:rPr>
                            <m:t>Skyline</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path</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sets</m:t>
                          </m:r>
                        </m:oMath>
                      </m:oMathPara>
                    </a14:m>
                    <a:endParaRPr lang="zh-CN" altLang="en-US" sz="1600" dirty="0"/>
                  </a:p>
                </p:txBody>
              </p:sp>
            </mc:Choice>
            <mc:Fallback>
              <p:sp>
                <p:nvSpPr>
                  <p:cNvPr id="155" name="文本框 154"/>
                  <p:cNvSpPr txBox="1">
                    <a:spLocks noRot="1" noChangeAspect="1" noMove="1" noResize="1" noEditPoints="1" noAdjustHandles="1" noChangeArrowheads="1" noChangeShapeType="1" noTextEdit="1"/>
                  </p:cNvSpPr>
                  <p:nvPr/>
                </p:nvSpPr>
                <p:spPr>
                  <a:xfrm>
                    <a:off x="2599642" y="3796701"/>
                    <a:ext cx="1723228" cy="246221"/>
                  </a:xfrm>
                  <a:prstGeom prst="rect">
                    <a:avLst/>
                  </a:prstGeom>
                  <a:blipFill rotWithShape="1">
                    <a:blip r:embed="rId31"/>
                  </a:blipFill>
                </p:spPr>
                <p:txBody>
                  <a:bodyPr/>
                  <a:lstStyle/>
                  <a:p>
                    <a:r>
                      <a:rPr lang="zh-CN" altLang="en-US">
                        <a:noFill/>
                      </a:rPr>
                      <a:t> </a:t>
                    </a:r>
                  </a:p>
                </p:txBody>
              </p:sp>
            </mc:Fallback>
          </mc:AlternateContent>
        </p:grpSp>
        <p:cxnSp>
          <p:nvCxnSpPr>
            <p:cNvPr id="160" name="直接连接符 159"/>
            <p:cNvCxnSpPr>
              <a:stCxn id="148" idx="2"/>
              <a:endCxn id="158" idx="0"/>
            </p:cNvCxnSpPr>
            <p:nvPr/>
          </p:nvCxnSpPr>
          <p:spPr>
            <a:xfrm flipH="1">
              <a:off x="2781064" y="4225676"/>
              <a:ext cx="325587" cy="555850"/>
            </a:xfrm>
            <a:prstGeom prst="line">
              <a:avLst/>
            </a:prstGeom>
            <a:ln w="63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0" name="直接连接符 239"/>
            <p:cNvCxnSpPr>
              <a:stCxn id="148" idx="2"/>
              <a:endCxn id="31" idx="0"/>
            </p:cNvCxnSpPr>
            <p:nvPr/>
          </p:nvCxnSpPr>
          <p:spPr>
            <a:xfrm>
              <a:off x="3106651" y="4225676"/>
              <a:ext cx="3609195" cy="559203"/>
            </a:xfrm>
            <a:prstGeom prst="line">
              <a:avLst/>
            </a:prstGeom>
            <a:ln w="63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QHL: time complexity</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49" y="2026179"/>
                <a:ext cx="7793037" cy="4129087"/>
              </a:xfrm>
            </p:spPr>
            <p:txBody>
              <a:bodyPr/>
              <a:lstStyle/>
              <a:p>
                <a:r>
                  <a:rPr lang="en-US" altLang="zh-TW" sz="2800" dirty="0"/>
                  <a:t>CSP-2Hop’s complexity is </a:t>
                </a:r>
                <a14:m>
                  <m:oMath xmlns:m="http://schemas.openxmlformats.org/officeDocument/2006/math">
                    <m:r>
                      <a:rPr lang="zh-TW" altLang="en-US" sz="2800" i="1" smtClean="0">
                        <a:latin typeface="Cambria Math" panose="02040503050406030204" pitchFamily="18" charset="0"/>
                      </a:rPr>
                      <m:t>𝒪</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𝑋</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𝑙</m:t>
                            </m:r>
                          </m:e>
                        </m:d>
                      </m:e>
                    </m:d>
                    <m:d>
                      <m:dPr>
                        <m:begChr m:val="|"/>
                        <m:endChr m:val="|"/>
                        <m:ctrlPr>
                          <a:rPr lang="en-US" altLang="zh-TW" sz="2800" b="0" i="1" smtClean="0">
                            <a:latin typeface="Cambria Math" panose="02040503050406030204" pitchFamily="18" charset="0"/>
                          </a:rPr>
                        </m:ctrlPr>
                      </m:dPr>
                      <m:e>
                        <m:acc>
                          <m:accPr>
                            <m:chr m:val="̅"/>
                            <m:ctrlPr>
                              <a:rPr lang="en-US" altLang="zh-CN" sz="2800" i="1">
                                <a:latin typeface="Cambria Math" panose="02040503050406030204" pitchFamily="18" charset="0"/>
                              </a:rPr>
                            </m:ctrlPr>
                          </m:acc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𝑠ℎ</m:t>
                                </m:r>
                              </m:sub>
                            </m:sSub>
                          </m:e>
                        </m:acc>
                      </m:e>
                    </m:d>
                    <m:d>
                      <m:dPr>
                        <m:begChr m:val="|"/>
                        <m:endChr m:val="|"/>
                        <m:ctrlPr>
                          <a:rPr lang="en-US" altLang="zh-TW" sz="2800" b="0" i="1" smtClean="0">
                            <a:latin typeface="Cambria Math" panose="02040503050406030204" pitchFamily="18" charset="0"/>
                          </a:rPr>
                        </m:ctrlPr>
                      </m:dPr>
                      <m:e>
                        <m:acc>
                          <m:accPr>
                            <m:chr m:val="̅"/>
                            <m:ctrlPr>
                              <a:rPr lang="en-US" altLang="zh-CN" sz="2800" i="1">
                                <a:latin typeface="Cambria Math" panose="02040503050406030204" pitchFamily="18" charset="0"/>
                              </a:rPr>
                            </m:ctrlPr>
                          </m:acc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ℎ</m:t>
                                </m:r>
                                <m:r>
                                  <a:rPr lang="en-US" altLang="zh-CN" sz="2800" b="0" i="1" smtClean="0">
                                    <a:latin typeface="Cambria Math" panose="02040503050406030204" pitchFamily="18" charset="0"/>
                                  </a:rPr>
                                  <m:t>𝑡</m:t>
                                </m:r>
                              </m:sub>
                            </m:sSub>
                          </m:e>
                        </m:acc>
                      </m:e>
                    </m:d>
                    <m:r>
                      <a:rPr lang="en-US" altLang="zh-CN" sz="2800" b="0" i="1" smtClean="0">
                        <a:latin typeface="Cambria Math" panose="02040503050406030204" pitchFamily="18" charset="0"/>
                      </a:rPr>
                      <m:t>)</m:t>
                    </m:r>
                    <m:r>
                      <m:rPr>
                        <m:nor/>
                      </m:rPr>
                      <a:rPr lang="en-US" altLang="zh-CN" sz="2800" dirty="0">
                        <a:latin typeface="DejaVu Math TeX Gyre" panose="02000503000000000000" charset="0"/>
                      </a:rPr>
                      <m:t> </m:t>
                    </m:r>
                  </m:oMath>
                </a14:m>
                <a:endParaRPr lang="en-US" altLang="zh-TW" sz="2800" dirty="0"/>
              </a:p>
              <a:p>
                <a:r>
                  <a:rPr lang="en-US" altLang="zh-TW" sz="2800" dirty="0"/>
                  <a:t>QHL’s complexity is </a:t>
                </a:r>
                <a14:m>
                  <m:oMath xmlns:m="http://schemas.openxmlformats.org/officeDocument/2006/math">
                    <m:r>
                      <a:rPr lang="zh-TW" altLang="en-US" sz="2800" i="1" smtClean="0">
                        <a:latin typeface="Cambria Math" panose="02040503050406030204" pitchFamily="18" charset="0"/>
                      </a:rPr>
                      <m:t>𝒪</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𝐻𝑜𝑝𝑙𝑖𝑛𝑘𝑠</m:t>
                        </m:r>
                      </m:e>
                    </m:d>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acc>
                          <m:accPr>
                            <m:chr m:val="̅"/>
                            <m:ctrlPr>
                              <a:rPr lang="en-US" altLang="zh-CN" sz="2800" i="1">
                                <a:latin typeface="Cambria Math" panose="02040503050406030204" pitchFamily="18" charset="0"/>
                              </a:rPr>
                            </m:ctrlPr>
                          </m:acc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𝑠ℎ</m:t>
                                </m:r>
                              </m:sub>
                            </m:sSub>
                          </m:e>
                        </m:acc>
                      </m:e>
                    </m:d>
                    <m:r>
                      <a:rPr lang="en-US" altLang="zh-CN"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acc>
                          <m:accPr>
                            <m:chr m:val="̅"/>
                            <m:ctrlPr>
                              <a:rPr lang="en-US" altLang="zh-CN" sz="2800" i="1">
                                <a:latin typeface="Cambria Math" panose="02040503050406030204" pitchFamily="18" charset="0"/>
                              </a:rPr>
                            </m:ctrlPr>
                          </m:acc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ℎ</m:t>
                                </m:r>
                                <m:r>
                                  <a:rPr lang="en-US" altLang="zh-CN" sz="2800" b="0" i="1" smtClean="0">
                                    <a:latin typeface="Cambria Math" panose="02040503050406030204" pitchFamily="18" charset="0"/>
                                  </a:rPr>
                                  <m:t>𝑡</m:t>
                                </m:r>
                              </m:sub>
                            </m:sSub>
                          </m:e>
                        </m:acc>
                      </m:e>
                    </m:d>
                    <m:r>
                      <a:rPr lang="en-US" altLang="zh-CN" sz="2800" b="0" i="1" smtClean="0">
                        <a:latin typeface="Cambria Math" panose="02040503050406030204" pitchFamily="18" charset="0"/>
                      </a:rPr>
                      <m:t>))</m:t>
                    </m:r>
                  </m:oMath>
                </a14:m>
                <a:r>
                  <a:rPr lang="en-US" altLang="zh-TW" sz="2800" dirty="0"/>
                  <a:t> by two ideas</a:t>
                </a:r>
                <a:endParaRPr kumimoji="0" lang="en-US" altLang="zh-TW" sz="2800" dirty="0"/>
              </a:p>
              <a:p>
                <a:pPr lvl="1"/>
                <a:r>
                  <a:rPr kumimoji="0" lang="en-US" altLang="zh-TW" sz="2400" dirty="0"/>
                  <a:t>Prune some </a:t>
                </a:r>
                <a:r>
                  <a:rPr kumimoji="0" lang="en-US" altLang="zh-TW" sz="2400" b="1" dirty="0" err="1"/>
                  <a:t>hoplinks</a:t>
                </a:r>
                <a:r>
                  <a:rPr kumimoji="0" lang="en-US" altLang="zh-TW" sz="2400" dirty="0"/>
                  <a:t> in the separator by using </a:t>
                </a:r>
                <a14:m>
                  <m:oMath xmlns:m="http://schemas.openxmlformats.org/officeDocument/2006/math">
                    <m:r>
                      <a:rPr kumimoji="0" lang="en-US" altLang="zh-TW" sz="2400" b="0" i="1" smtClean="0">
                        <a:latin typeface="Cambria Math" panose="02040503050406030204" pitchFamily="18" charset="0"/>
                      </a:rPr>
                      <m:t>𝑠</m:t>
                    </m:r>
                    <m:r>
                      <a:rPr kumimoji="0" lang="en-US" altLang="zh-TW" sz="2400" b="0" i="1" smtClean="0">
                        <a:latin typeface="Cambria Math" panose="02040503050406030204" pitchFamily="18" charset="0"/>
                      </a:rPr>
                      <m:t>,</m:t>
                    </m:r>
                    <m:r>
                      <a:rPr kumimoji="0" lang="en-US" altLang="zh-TW" sz="2400" b="0" i="1" smtClean="0">
                        <a:latin typeface="Cambria Math" panose="02040503050406030204" pitchFamily="18" charset="0"/>
                      </a:rPr>
                      <m:t>𝑡</m:t>
                    </m:r>
                    <m:r>
                      <a:rPr kumimoji="0" lang="en-US" altLang="zh-TW" sz="2400" b="0" i="1" smtClean="0">
                        <a:latin typeface="Cambria Math" panose="02040503050406030204" pitchFamily="18" charset="0"/>
                      </a:rPr>
                      <m:t>,</m:t>
                    </m:r>
                    <m:r>
                      <a:rPr kumimoji="0" lang="en-US" altLang="zh-TW" sz="2400" b="0" i="1" smtClean="0">
                        <a:latin typeface="Cambria Math" panose="02040503050406030204" pitchFamily="18" charset="0"/>
                      </a:rPr>
                      <m:t>𝐶</m:t>
                    </m:r>
                  </m:oMath>
                </a14:m>
                <a:r>
                  <a:rPr kumimoji="0" lang="en-US" altLang="zh-TW" sz="2400" dirty="0"/>
                  <a:t> </a:t>
                </a:r>
                <a:endParaRPr kumimoji="0" lang="en-US" altLang="zh-TW" sz="2400" dirty="0"/>
              </a:p>
              <a:p>
                <a:pPr lvl="2"/>
                <a14:m>
                  <m:oMath xmlns:m="http://schemas.openxmlformats.org/officeDocument/2006/math">
                    <m:d>
                      <m:dPr>
                        <m:begChr m:val="|"/>
                        <m:endChr m:val="|"/>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𝐻𝑜𝑝𝑙𝑖𝑛𝑘𝑠</m:t>
                        </m:r>
                      </m:e>
                    </m:d>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𝑋</m:t>
                    </m:r>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𝑙</m:t>
                        </m:r>
                      </m:e>
                    </m:d>
                    <m:r>
                      <a:rPr lang="en-US" altLang="zh-TW" sz="2000" b="0" i="1" smtClean="0">
                        <a:latin typeface="Cambria Math" panose="02040503050406030204" pitchFamily="18" charset="0"/>
                      </a:rPr>
                      <m:t>|</m:t>
                    </m:r>
                  </m:oMath>
                </a14:m>
                <a:r>
                  <a:rPr kumimoji="0" lang="en-US" altLang="zh-TW" sz="2000" dirty="0"/>
                  <a:t> always holds</a:t>
                </a:r>
                <a:endParaRPr kumimoji="0" lang="en-US" altLang="zh-TW" sz="2000" dirty="0"/>
              </a:p>
              <a:p>
                <a:pPr lvl="1"/>
                <a:r>
                  <a:rPr kumimoji="0" lang="en-US" altLang="zh-TW" sz="2400" dirty="0"/>
                  <a:t>Prune some </a:t>
                </a:r>
                <a:r>
                  <a:rPr kumimoji="0" lang="en-US" altLang="zh-TW" sz="2400" b="1" dirty="0"/>
                  <a:t>possible paths </a:t>
                </a:r>
                <a:r>
                  <a:rPr kumimoji="0" lang="en-US" altLang="zh-TW" sz="2400" dirty="0"/>
                  <a:t>by </a:t>
                </a:r>
                <a14:m>
                  <m:oMath xmlns:m="http://schemas.openxmlformats.org/officeDocument/2006/math">
                    <m:r>
                      <a:rPr kumimoji="0" lang="en-US" altLang="zh-TW" sz="2400" b="0" i="1" smtClean="0">
                        <a:latin typeface="Cambria Math" panose="02040503050406030204" pitchFamily="18" charset="0"/>
                      </a:rPr>
                      <m:t>𝐶</m:t>
                    </m:r>
                  </m:oMath>
                </a14:m>
                <a:endParaRPr kumimoji="0" lang="en-US" altLang="zh-TW" sz="2400" dirty="0"/>
              </a:p>
              <a:p>
                <a:pPr lvl="2"/>
                <a:r>
                  <a:rPr lang="en-US" altLang="zh-CN" sz="2000" dirty="0"/>
                  <a:t>We find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ℎ</m:t>
                        </m:r>
                      </m:sub>
                      <m:sup>
                        <m:r>
                          <a:rPr lang="en-US" altLang="zh-CN" sz="2000" b="0" i="1" smtClean="0">
                            <a:latin typeface="Cambria Math" panose="02040503050406030204" pitchFamily="18" charset="0"/>
                          </a:rPr>
                          <m:t>∗</m:t>
                        </m:r>
                      </m:sup>
                    </m:sSubSup>
                  </m:oMath>
                </a14:m>
                <a:r>
                  <a:rPr lang="en-US" altLang="zh-CN" sz="2000" dirty="0"/>
                  <a:t> in </a:t>
                </a:r>
                <a14:m>
                  <m:oMath xmlns:m="http://schemas.openxmlformats.org/officeDocument/2006/math">
                    <m:r>
                      <a:rPr lang="zh-TW" altLang="en-US" sz="2000" i="1">
                        <a:latin typeface="Cambria Math" panose="02040503050406030204" pitchFamily="18" charset="0"/>
                      </a:rPr>
                      <m:t>𝒪</m:t>
                    </m:r>
                    <m:d>
                      <m:dPr>
                        <m:ctrlPr>
                          <a:rPr lang="en-US" altLang="zh-TW" sz="2000" i="1">
                            <a:latin typeface="Cambria Math" panose="02040503050406030204" pitchFamily="18" charset="0"/>
                          </a:rPr>
                        </m:ctrlPr>
                      </m:dPr>
                      <m:e>
                        <m:d>
                          <m:dPr>
                            <m:begChr m:val="|"/>
                            <m:endChr m:val="|"/>
                            <m:ctrlPr>
                              <a:rPr lang="en-US" altLang="zh-TW"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𝑠ℎ</m:t>
                                    </m:r>
                                  </m:sub>
                                </m:sSub>
                              </m:e>
                            </m:acc>
                          </m:e>
                        </m:d>
                        <m:r>
                          <a:rPr lang="en-US" altLang="zh-CN" sz="2000" b="0" i="1" smtClean="0">
                            <a:latin typeface="Cambria Math" panose="02040503050406030204" pitchFamily="18" charset="0"/>
                          </a:rPr>
                          <m:t>+</m:t>
                        </m:r>
                        <m:d>
                          <m:dPr>
                            <m:begChr m:val="|"/>
                            <m:endChr m:val="|"/>
                            <m:ctrlPr>
                              <a:rPr lang="en-US" altLang="zh-TW"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ℎ𝑡</m:t>
                                    </m:r>
                                  </m:sub>
                                </m:sSub>
                              </m:e>
                            </m:acc>
                          </m:e>
                        </m:d>
                      </m:e>
                    </m:d>
                  </m:oMath>
                </a14:m>
                <a:r>
                  <a:rPr lang="en-US" altLang="zh-CN" sz="2000" dirty="0"/>
                  <a:t> time instead of </a:t>
                </a:r>
                <a14:m>
                  <m:oMath xmlns:m="http://schemas.openxmlformats.org/officeDocument/2006/math">
                    <m:r>
                      <a:rPr lang="zh-TW" altLang="en-US" sz="2000" i="1" smtClean="0">
                        <a:latin typeface="Cambria Math" panose="02040503050406030204" pitchFamily="18" charset="0"/>
                      </a:rPr>
                      <m:t>𝒪</m:t>
                    </m:r>
                    <m:d>
                      <m:dPr>
                        <m:ctrlPr>
                          <a:rPr lang="en-US" altLang="zh-TW" sz="2000" b="0" i="1" smtClean="0">
                            <a:latin typeface="Cambria Math" panose="02040503050406030204" pitchFamily="18" charset="0"/>
                          </a:rPr>
                        </m:ctrlPr>
                      </m:dPr>
                      <m:e>
                        <m:d>
                          <m:dPr>
                            <m:begChr m:val="|"/>
                            <m:endChr m:val="|"/>
                            <m:ctrlPr>
                              <a:rPr lang="en-US" altLang="zh-TW" sz="2000" b="0" i="1" smtClean="0">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𝑠ℎ</m:t>
                                    </m:r>
                                  </m:sub>
                                </m:sSub>
                              </m:e>
                            </m:acc>
                          </m:e>
                        </m:d>
                        <m:d>
                          <m:dPr>
                            <m:begChr m:val="|"/>
                            <m:endChr m:val="|"/>
                            <m:ctrlPr>
                              <a:rPr lang="en-US" altLang="zh-TW" sz="2000" b="0" i="1" smtClean="0">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m:t>
                                    </m:r>
                                    <m:r>
                                      <a:rPr lang="en-US" altLang="zh-CN" sz="2000" b="0" i="1" smtClean="0">
                                        <a:latin typeface="Cambria Math" panose="02040503050406030204" pitchFamily="18" charset="0"/>
                                      </a:rPr>
                                      <m:t>𝑡</m:t>
                                    </m:r>
                                  </m:sub>
                                </m:sSub>
                              </m:e>
                            </m:acc>
                          </m:e>
                        </m:d>
                      </m:e>
                    </m:d>
                  </m:oMath>
                </a14:m>
                <a:r>
                  <a:rPr lang="en-US" altLang="zh-CN" sz="2000" dirty="0"/>
                  <a:t> time</a:t>
                </a:r>
                <a:endParaRPr lang="en-US" altLang="zh-CN" sz="2000" dirty="0"/>
              </a:p>
              <a:p>
                <a:pPr lvl="2"/>
                <a:r>
                  <a:rPr lang="en-US" altLang="zh-CN" sz="2000" dirty="0"/>
                  <a:t>QHL has linear time complexity whereas CSP-2Hop has quadratic time complexity</a:t>
                </a:r>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49" y="2026179"/>
                <a:ext cx="7793037" cy="4129087"/>
              </a:xfrm>
              <a:blipFill rotWithShape="1">
                <a:blip r:embed="rId1"/>
                <a:stretch>
                  <a:fillRect l="-8" t="-13" r="4" b="-63762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QHL: prune </a:t>
            </a:r>
            <a:r>
              <a:rPr lang="en-US" altLang="zh-CN" dirty="0" err="1"/>
              <a:t>hoplinks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Given a separator </a:t>
                </a:r>
                <a14:m>
                  <m:oMath xmlns:m="http://schemas.openxmlformats.org/officeDocument/2006/math">
                    <m:r>
                      <a:rPr lang="en-US" altLang="zh-CN" b="0" i="1" smtClean="0">
                        <a:latin typeface="Cambria Math" panose="02040503050406030204" pitchFamily="18" charset="0"/>
                      </a:rPr>
                      <m:t>𝐻</m:t>
                    </m:r>
                  </m:oMath>
                </a14:m>
                <a:r>
                  <a:rPr lang="en-US" altLang="zh-CN" dirty="0"/>
                  <a:t> for </a:t>
                </a:r>
                <a14:m>
                  <m:oMath xmlns:m="http://schemas.openxmlformats.org/officeDocument/2006/math">
                    <m:r>
                      <a:rPr lang="en-US" altLang="zh-CN" b="0" i="1" smtClean="0">
                        <a:latin typeface="Cambria Math" panose="02040503050406030204" pitchFamily="18" charset="0"/>
                      </a:rPr>
                      <m:t>𝑠</m:t>
                    </m:r>
                  </m:oMath>
                </a14:m>
                <a:r>
                  <a:rPr lang="en-US" altLang="zh-CN" dirty="0"/>
                  <a:t> and </a:t>
                </a:r>
                <a14:m>
                  <m:oMath xmlns:m="http://schemas.openxmlformats.org/officeDocument/2006/math">
                    <m:r>
                      <a:rPr lang="en-US" altLang="zh-CN" b="0" i="1" dirty="0" smtClean="0">
                        <a:latin typeface="Cambria Math" panose="02040503050406030204" pitchFamily="18" charset="0"/>
                      </a:rPr>
                      <m:t>𝑡</m:t>
                    </m:r>
                  </m:oMath>
                </a14:m>
                <a:r>
                  <a:rPr lang="en-US" altLang="zh-CN" dirty="0"/>
                  <a:t>, we want to prune some vertices in </a:t>
                </a:r>
                <a14:m>
                  <m:oMath xmlns:m="http://schemas.openxmlformats.org/officeDocument/2006/math">
                    <m:r>
                      <a:rPr lang="en-US" altLang="zh-CN" b="0" i="1" smtClean="0">
                        <a:latin typeface="Cambria Math" panose="02040503050406030204" pitchFamily="18" charset="0"/>
                      </a:rPr>
                      <m:t>𝐻</m:t>
                    </m:r>
                  </m:oMath>
                </a14:m>
                <a:r>
                  <a:rPr lang="zh-CN" altLang="en-US" dirty="0"/>
                  <a:t> </a:t>
                </a:r>
                <a:r>
                  <a:rPr lang="en-US" altLang="zh-CN" dirty="0"/>
                  <a:t>by using the query information of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endParaRPr lang="en-US" altLang="zh-CN" dirty="0"/>
              </a:p>
              <a:p>
                <a:r>
                  <a:rPr lang="en-US" altLang="zh-CN" dirty="0"/>
                  <a:t>For each separator </a:t>
                </a:r>
                <a14:m>
                  <m:oMath xmlns:m="http://schemas.openxmlformats.org/officeDocument/2006/math">
                    <m:r>
                      <a:rPr lang="en-US" altLang="zh-CN" b="0" i="1" smtClean="0">
                        <a:latin typeface="Cambria Math" panose="02040503050406030204" pitchFamily="18" charset="0"/>
                      </a:rPr>
                      <m:t>𝐻</m:t>
                    </m:r>
                  </m:oMath>
                </a14:m>
                <a:r>
                  <a:rPr lang="en-US" altLang="zh-CN" dirty="0"/>
                  <a:t>, we preprocess </a:t>
                </a:r>
                <a:r>
                  <a:rPr lang="en-US" altLang="zh-CN" b="1" dirty="0"/>
                  <a:t>Pruning Conditions</a:t>
                </a:r>
                <a:r>
                  <a:rPr lang="en-US" altLang="zh-CN" dirty="0"/>
                  <a:t>, defined by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𝑒𝑛𝑑</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𝐶</m:t>
                        </m:r>
                      </m:e>
                      <m:sub>
                        <m:r>
                          <a:rPr lang="en-US" altLang="zh-CN" i="1">
                            <a:latin typeface="Cambria Math" panose="02040503050406030204" pitchFamily="18" charset="0"/>
                          </a:rPr>
                          <m:t>ℎ</m:t>
                        </m:r>
                      </m:sub>
                      <m:sup>
                        <m:r>
                          <a:rPr lang="en-US" altLang="zh-CN" i="1">
                            <a:latin typeface="Cambria Math" panose="02040503050406030204" pitchFamily="18" charset="0"/>
                          </a:rPr>
                          <m:t>𝑢𝑏</m:t>
                        </m:r>
                      </m:sup>
                    </m:sSubSup>
                    <m:r>
                      <a:rPr lang="en-US" altLang="zh-CN" i="1">
                        <a:latin typeface="Cambria Math" panose="02040503050406030204" pitchFamily="18" charset="0"/>
                      </a:rPr>
                      <m:t>)</m:t>
                    </m:r>
                  </m:oMath>
                </a14:m>
                <a:r>
                  <a:rPr lang="en-US" altLang="zh-CN" dirty="0"/>
                  <a:t> for each </a:t>
                </a:r>
                <a14:m>
                  <m:oMath xmlns:m="http://schemas.openxmlformats.org/officeDocument/2006/math">
                    <m:r>
                      <a:rPr lang="en-US" altLang="zh-CN" i="1">
                        <a:latin typeface="Cambria Math" panose="02040503050406030204" pitchFamily="18" charset="0"/>
                      </a:rPr>
                      <m:t>ℎ</m:t>
                    </m:r>
                    <m:r>
                      <a:rPr lang="en-US" altLang="zh-CN" i="1">
                        <a:latin typeface="Cambria Math" panose="02040503050406030204" pitchFamily="18" charset="0"/>
                      </a:rPr>
                      <m:t>∈</m:t>
                    </m:r>
                    <m:r>
                      <a:rPr lang="en-US" altLang="zh-CN" i="1">
                        <a:latin typeface="Cambria Math" panose="02040503050406030204" pitchFamily="18" charset="0"/>
                      </a:rPr>
                      <m:t>𝐻</m:t>
                    </m:r>
                  </m:oMath>
                </a14:m>
                <a:endParaRPr lang="en-US" altLang="zh-CN" dirty="0"/>
              </a:p>
              <a:p>
                <a:pPr lvl="1"/>
                <a:r>
                  <a:rPr lang="en-US" altLang="zh-CN" dirty="0"/>
                  <a:t>We prune </a:t>
                </a:r>
                <a14:m>
                  <m:oMath xmlns:m="http://schemas.openxmlformats.org/officeDocument/2006/math">
                    <m:r>
                      <a:rPr lang="en-US" altLang="zh-CN" b="0" i="1" smtClean="0">
                        <a:latin typeface="Cambria Math" panose="02040503050406030204" pitchFamily="18" charset="0"/>
                      </a:rPr>
                      <m:t>ℎ</m:t>
                    </m:r>
                  </m:oMath>
                </a14:m>
                <a:r>
                  <a:rPr lang="en-US" altLang="zh-CN" dirty="0"/>
                  <a:t> if 1)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𝑒𝑛𝑑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en-US" altLang="zh-CN" dirty="0"/>
                  <a:t> or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𝑒𝑛𝑑</m:t>
                        </m:r>
                      </m:sub>
                    </m:sSub>
                    <m:r>
                      <a:rPr lang="en-US" altLang="zh-CN" i="1">
                        <a:latin typeface="Cambria Math" panose="02040503050406030204" pitchFamily="18" charset="0"/>
                      </a:rPr>
                      <m:t>=</m:t>
                    </m:r>
                    <m:r>
                      <a:rPr lang="en-US" altLang="zh-CN" b="0" i="1" smtClean="0">
                        <a:latin typeface="Cambria Math" panose="02040503050406030204" pitchFamily="18" charset="0"/>
                      </a:rPr>
                      <m:t>𝑡</m:t>
                    </m:r>
                  </m:oMath>
                </a14:m>
                <a:r>
                  <a:rPr lang="en-US" altLang="zh-CN" dirty="0"/>
                  <a:t> and 2)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ℎ</m:t>
                        </m:r>
                      </m:sub>
                      <m:sup>
                        <m:r>
                          <a:rPr lang="en-US" altLang="zh-CN" b="0" i="1" smtClean="0">
                            <a:latin typeface="Cambria Math" panose="02040503050406030204" pitchFamily="18" charset="0"/>
                          </a:rPr>
                          <m:t>𝑢𝑏</m:t>
                        </m:r>
                      </m:sup>
                    </m:sSubSup>
                    <m:r>
                      <a:rPr lang="en-US" altLang="zh-CN" b="0" i="1" smtClean="0">
                        <a:latin typeface="Cambria Math" panose="02040503050406030204" pitchFamily="18" charset="0"/>
                      </a:rPr>
                      <m:t>&gt;</m:t>
                    </m:r>
                    <m:r>
                      <a:rPr lang="en-US" altLang="zh-CN" b="0" i="1" smtClean="0">
                        <a:latin typeface="Cambria Math" panose="02040503050406030204" pitchFamily="18" charset="0"/>
                      </a:rPr>
                      <m:t>𝐶</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1176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Prune </a:t>
            </a:r>
            <a:r>
              <a:rPr lang="en-US" altLang="zh-CN" dirty="0" err="1"/>
              <a:t>hoplinks</a:t>
            </a:r>
            <a:r>
              <a:rPr lang="en-US" altLang="zh-CN" dirty="0"/>
              <a:t>: example</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dirty="0"/>
                  <a:t>Given a CSP query </a:t>
                </a:r>
                <a14:m>
                  <m:oMath xmlns:m="http://schemas.openxmlformats.org/officeDocument/2006/math">
                    <m:r>
                      <a:rPr lang="en-US" altLang="zh-CN" sz="2400" i="1">
                        <a:latin typeface="Cambria Math" panose="02040503050406030204" pitchFamily="18" charset="0"/>
                      </a:rPr>
                      <m:t>𝑠</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8</m:t>
                        </m:r>
                      </m:sub>
                    </m:sSub>
                    <m:r>
                      <a:rPr lang="en-US" altLang="zh-CN" sz="2400" i="1">
                        <a:latin typeface="Cambria Math" panose="02040503050406030204" pitchFamily="18" charset="0"/>
                      </a:rPr>
                      <m:t>,</m:t>
                    </m:r>
                    <m:r>
                      <a:rPr lang="en-US" altLang="zh-CN" sz="2400" i="1">
                        <a:latin typeface="Cambria Math" panose="02040503050406030204" pitchFamily="18" charset="0"/>
                      </a:rPr>
                      <m:t>𝑡</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r>
                      <a:rPr lang="en-US" altLang="zh-CN" sz="2400" i="1">
                        <a:latin typeface="Cambria Math" panose="02040503050406030204" pitchFamily="18" charset="0"/>
                      </a:rPr>
                      <m:t>𝐶</m:t>
                    </m:r>
                    <m:r>
                      <a:rPr lang="en-US" altLang="zh-CN" sz="2400" i="1">
                        <a:latin typeface="Cambria Math" panose="02040503050406030204" pitchFamily="18" charset="0"/>
                      </a:rPr>
                      <m:t>=</m:t>
                    </m:r>
                    <m:r>
                      <a:rPr lang="en-US" altLang="zh-CN" sz="2400" i="1">
                        <a:latin typeface="Cambria Math" panose="02040503050406030204" pitchFamily="18" charset="0"/>
                      </a:rPr>
                      <m:t>13</m:t>
                    </m:r>
                  </m:oMath>
                </a14:m>
                <a:endParaRPr lang="en-US" altLang="zh-CN" sz="2400" dirty="0"/>
              </a:p>
              <a:p>
                <a:r>
                  <a:rPr lang="en-US" altLang="zh-CN" sz="2400" dirty="0"/>
                  <a:t>One separator for </a:t>
                </a:r>
                <a14:m>
                  <m:oMath xmlns:m="http://schemas.openxmlformats.org/officeDocument/2006/math">
                    <m:r>
                      <a:rPr lang="en-US" altLang="zh-CN" sz="2400" b="0" i="1" smtClean="0">
                        <a:latin typeface="Cambria Math" panose="02040503050406030204" pitchFamily="18" charset="0"/>
                      </a:rPr>
                      <m:t>𝑠</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𝑡</m:t>
                    </m:r>
                  </m:oMath>
                </a14:m>
                <a:r>
                  <a:rPr lang="en-US" altLang="zh-CN" sz="2400" dirty="0"/>
                  <a:t> is </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13</m:t>
                        </m:r>
                      </m:sub>
                    </m:sSub>
                    <m:r>
                      <a:rPr lang="en-US" altLang="zh-CN" sz="2400" b="0" i="1" smtClean="0">
                        <a:latin typeface="Cambria Math" panose="02040503050406030204" pitchFamily="18" charset="0"/>
                      </a:rPr>
                      <m:t>}</m:t>
                    </m:r>
                  </m:oMath>
                </a14:m>
                <a:endParaRPr lang="en-US" altLang="zh-CN" sz="2400" dirty="0"/>
              </a:p>
              <a:p>
                <a:r>
                  <a:rPr lang="en-US" altLang="zh-CN" sz="2400" dirty="0"/>
                  <a:t>One pruning condition for the separator </a:t>
                </a:r>
                <a14:m>
                  <m:oMath xmlns:m="http://schemas.openxmlformats.org/officeDocument/2006/math">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13</m:t>
                        </m:r>
                      </m:sub>
                    </m:sSub>
                    <m:r>
                      <a:rPr lang="en-US" altLang="zh-CN" sz="2400" b="0" i="1" smtClean="0">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𝑒𝑛𝑑</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r>
                      <a:rPr lang="en-US" altLang="zh-CN" sz="2400" b="0" i="0"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𝐶</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sub>
                      <m:sup>
                        <m:r>
                          <a:rPr lang="en-US" altLang="zh-CN" sz="2000" b="0" i="1" smtClean="0">
                            <a:latin typeface="Cambria Math" panose="02040503050406030204" pitchFamily="18" charset="0"/>
                          </a:rPr>
                          <m:t>𝑢𝑏</m:t>
                        </m:r>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m:t>
                    </m:r>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𝐶</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r>
                              <a:rPr lang="en-US" altLang="zh-CN" sz="2000" b="0" i="1" smtClean="0">
                                <a:latin typeface="Cambria Math" panose="02040503050406030204" pitchFamily="18" charset="0"/>
                              </a:rPr>
                              <m:t>3</m:t>
                            </m:r>
                          </m:sub>
                        </m:sSub>
                      </m:sub>
                      <m:sup>
                        <m:r>
                          <a:rPr lang="en-US" altLang="zh-CN" sz="2000" i="1">
                            <a:latin typeface="Cambria Math" panose="02040503050406030204" pitchFamily="18" charset="0"/>
                          </a:rPr>
                          <m:t>𝑢𝑏</m:t>
                        </m:r>
                      </m:sup>
                    </m:sSubSup>
                    <m:r>
                      <a:rPr lang="en-US" altLang="zh-CN" sz="2000" i="1">
                        <a:latin typeface="Cambria Math" panose="02040503050406030204" pitchFamily="18" charset="0"/>
                      </a:rPr>
                      <m:t>=</m:t>
                    </m:r>
                    <m:r>
                      <a:rPr lang="en-US" altLang="zh-CN" sz="2000" b="0" i="1" smtClean="0">
                        <a:latin typeface="Cambria Math" panose="02040503050406030204" pitchFamily="18" charset="0"/>
                      </a:rPr>
                      <m:t>14</m:t>
                    </m:r>
                  </m:oMath>
                </a14:m>
                <a:endParaRPr lang="en-US" altLang="zh-CN" sz="2000" b="0" dirty="0"/>
              </a:p>
              <a:p>
                <a:r>
                  <a:rPr lang="en-US" altLang="zh-CN" sz="2400" dirty="0"/>
                  <a:t>We can prune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13</m:t>
                        </m:r>
                      </m:sub>
                    </m:sSub>
                  </m:oMath>
                </a14:m>
                <a:r>
                  <a:rPr lang="en-US" altLang="zh-CN" sz="2400" b="0" dirty="0"/>
                  <a:t> since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𝐶</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13</m:t>
                            </m:r>
                          </m:sub>
                        </m:sSub>
                      </m:sub>
                      <m:sup>
                        <m:r>
                          <a:rPr lang="en-US" altLang="zh-CN" sz="2400" i="1">
                            <a:latin typeface="Cambria Math" panose="02040503050406030204" pitchFamily="18" charset="0"/>
                          </a:rPr>
                          <m:t>𝑢𝑏</m:t>
                        </m:r>
                      </m:sup>
                    </m:sSubSup>
                    <m:r>
                      <a:rPr lang="en-US" altLang="zh-CN" sz="2400" i="1">
                        <a:latin typeface="Cambria Math" panose="02040503050406030204" pitchFamily="18" charset="0"/>
                      </a:rPr>
                      <m:t>=</m:t>
                    </m:r>
                    <m:r>
                      <a:rPr lang="en-US" altLang="zh-CN" sz="2400" i="1">
                        <a:latin typeface="Cambria Math" panose="02040503050406030204" pitchFamily="18" charset="0"/>
                      </a:rPr>
                      <m:t>14</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13</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oMath>
                </a14:m>
                <a:endParaRPr lang="en-US" altLang="zh-CN" sz="2400" dirty="0"/>
              </a:p>
              <a:p>
                <a:r>
                  <a:rPr lang="en-US" altLang="zh-CN" sz="2400" dirty="0"/>
                  <a:t>We cannot prune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0</m:t>
                        </m:r>
                      </m:sub>
                    </m:sSub>
                  </m:oMath>
                </a14:m>
                <a:r>
                  <a:rPr lang="en-US" altLang="zh-CN" sz="2400" dirty="0"/>
                  <a:t> since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𝐶</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0</m:t>
                            </m:r>
                          </m:sub>
                        </m:sSub>
                      </m:sub>
                      <m:sup>
                        <m:r>
                          <a:rPr lang="en-US" altLang="zh-CN" sz="2400" i="1">
                            <a:latin typeface="Cambria Math" panose="02040503050406030204" pitchFamily="18" charset="0"/>
                          </a:rPr>
                          <m:t>𝑢𝑏</m:t>
                        </m:r>
                      </m:sup>
                    </m:sSubSup>
                    <m:r>
                      <a:rPr lang="en-US" altLang="zh-CN" sz="2400" i="1">
                        <a:latin typeface="Cambria Math" panose="02040503050406030204" pitchFamily="18" charset="0"/>
                      </a:rPr>
                      <m:t>=</m:t>
                    </m:r>
                    <m: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&lt;</m:t>
                    </m:r>
                    <m:r>
                      <a:rPr lang="en-US" altLang="zh-CN" sz="2400" i="1">
                        <a:latin typeface="Cambria Math" panose="02040503050406030204" pitchFamily="18" charset="0"/>
                      </a:rPr>
                      <m:t>13</m:t>
                    </m:r>
                    <m:r>
                      <a:rPr lang="en-US" altLang="zh-CN" sz="2400" i="1">
                        <a:latin typeface="Cambria Math" panose="02040503050406030204" pitchFamily="18" charset="0"/>
                      </a:rPr>
                      <m:t>=</m:t>
                    </m:r>
                    <m:r>
                      <a:rPr lang="en-US" altLang="zh-CN" sz="2400" i="1">
                        <a:latin typeface="Cambria Math" panose="02040503050406030204" pitchFamily="18" charset="0"/>
                      </a:rPr>
                      <m:t>𝐶</m:t>
                    </m:r>
                  </m:oMath>
                </a14:m>
                <a:endParaRPr lang="en-US" altLang="zh-CN" sz="2400" dirty="0"/>
              </a:p>
              <a:p>
                <a:r>
                  <a:rPr lang="en-US" altLang="zh-CN" sz="2400" dirty="0"/>
                  <a:t>The pruned separator is </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oMath>
                </a14:m>
                <a:endParaRPr lang="en-US" altLang="zh-CN" sz="2400" dirty="0"/>
              </a:p>
              <a:p>
                <a:r>
                  <a:rPr lang="en-US" altLang="zh-CN" sz="2400" dirty="0"/>
                  <a:t>Let </a:t>
                </a:r>
                <a14:m>
                  <m:oMath xmlns:m="http://schemas.openxmlformats.org/officeDocument/2006/math">
                    <m:r>
                      <a:rPr lang="en-US" altLang="zh-CN" sz="2400" b="0" i="1" smtClean="0">
                        <a:latin typeface="Cambria Math" panose="02040503050406030204" pitchFamily="18" charset="0"/>
                      </a:rPr>
                      <m:t>𝐻𝑜𝑝𝑙𝑖𝑛𝑘𝑠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oMath>
                </a14:m>
                <a:endParaRPr lang="en-US" altLang="zh-CN" sz="2400" dirty="0"/>
              </a:p>
              <a:p>
                <a:endParaRPr lang="en-US" altLang="zh-CN" sz="2000" dirty="0"/>
              </a:p>
              <a:p>
                <a:endParaRPr lang="en-US" altLang="zh-CN" sz="2000" b="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1580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Prune </a:t>
            </a:r>
            <a:r>
              <a:rPr lang="en-US" altLang="zh-CN" dirty="0" err="1"/>
              <a:t>hoplinks</a:t>
            </a:r>
            <a:r>
              <a:rPr lang="en-US" altLang="zh-CN" dirty="0"/>
              <a:t>: intuition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dirty="0"/>
                  <a:t>The skyline path set from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𝑒𝑛𝑑</m:t>
                        </m:r>
                      </m:sub>
                    </m:sSub>
                  </m:oMath>
                </a14:m>
                <a:r>
                  <a:rPr lang="en-US" altLang="zh-CN" sz="2400" b="0" dirty="0"/>
                  <a:t> to </a:t>
                </a:r>
                <a14:m>
                  <m:oMath xmlns:m="http://schemas.openxmlformats.org/officeDocument/2006/math">
                    <m:r>
                      <a:rPr lang="en-US" altLang="zh-CN" sz="2400" b="0" i="1" smtClean="0">
                        <a:latin typeface="Cambria Math" panose="02040503050406030204" pitchFamily="18" charset="0"/>
                      </a:rPr>
                      <m:t>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oMath>
                </a14:m>
                <a:r>
                  <a:rPr lang="en-US" altLang="zh-CN" sz="2400" b="0" dirty="0"/>
                  <a:t> has been covered by the skyline paths </a:t>
                </a:r>
                <a:r>
                  <a:rPr lang="en-US" altLang="zh-CN" sz="2400" b="1" dirty="0"/>
                  <a:t>from </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𝒗</m:t>
                        </m:r>
                      </m:e>
                      <m:sub>
                        <m:r>
                          <a:rPr lang="en-US" altLang="zh-CN" sz="2400" b="1" i="1" smtClean="0">
                            <a:latin typeface="Cambria Math" panose="02040503050406030204" pitchFamily="18" charset="0"/>
                          </a:rPr>
                          <m:t>𝒆𝒏𝒅</m:t>
                        </m:r>
                      </m:sub>
                    </m:sSub>
                  </m:oMath>
                </a14:m>
                <a:r>
                  <a:rPr lang="en-US" altLang="zh-CN" sz="2400" b="1" dirty="0"/>
                  <a:t> to one </a:t>
                </a:r>
                <a14:m>
                  <m:oMath xmlns:m="http://schemas.openxmlformats.org/officeDocument/2006/math">
                    <m:r>
                      <a:rPr lang="en-US" altLang="zh-CN" sz="2400" b="1" i="1" smtClean="0">
                        <a:latin typeface="Cambria Math" panose="02040503050406030204" pitchFamily="18" charset="0"/>
                      </a:rPr>
                      <m:t>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𝑯</m:t>
                    </m:r>
                  </m:oMath>
                </a14:m>
                <a:r>
                  <a:rPr lang="en-US" altLang="zh-CN" sz="2400" b="1" dirty="0"/>
                  <a:t> </a:t>
                </a:r>
                <a:r>
                  <a:rPr lang="en-US" altLang="zh-CN" sz="2400" b="0" dirty="0"/>
                  <a:t>concatenated by those </a:t>
                </a:r>
                <a:r>
                  <a:rPr lang="en-US" altLang="zh-CN" sz="2400" b="1" dirty="0"/>
                  <a:t>from </a:t>
                </a:r>
                <a14:m>
                  <m:oMath xmlns:m="http://schemas.openxmlformats.org/officeDocument/2006/math">
                    <m:r>
                      <a:rPr lang="en-US" altLang="zh-CN" sz="2400" b="1" i="1" smtClean="0">
                        <a:latin typeface="Cambria Math" panose="02040503050406030204" pitchFamily="18" charset="0"/>
                      </a:rPr>
                      <m:t>𝒖</m:t>
                    </m:r>
                  </m:oMath>
                </a14:m>
                <a:r>
                  <a:rPr lang="en-US" altLang="zh-CN" sz="2400" b="1" dirty="0"/>
                  <a:t> to </a:t>
                </a:r>
                <a14:m>
                  <m:oMath xmlns:m="http://schemas.openxmlformats.org/officeDocument/2006/math">
                    <m:r>
                      <a:rPr lang="en-US" altLang="zh-CN" sz="2400" b="1" i="1" smtClean="0">
                        <a:latin typeface="Cambria Math" panose="02040503050406030204" pitchFamily="18" charset="0"/>
                      </a:rPr>
                      <m:t>𝒉</m:t>
                    </m:r>
                  </m:oMath>
                </a14:m>
                <a:endParaRPr lang="en-US" altLang="zh-CN" sz="2400" b="1" dirty="0"/>
              </a:p>
              <a:p>
                <a:pPr lvl="1"/>
                <a:r>
                  <a:rPr lang="en-US" altLang="zh-CN" sz="2400" b="0" dirty="0"/>
                  <a:t>For example, if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𝑒𝑛𝑑</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oMath>
                </a14:m>
                <a:r>
                  <a:rPr lang="en-US" altLang="zh-CN" sz="2400" dirty="0"/>
                  <a:t>, w</a:t>
                </a:r>
                <a:r>
                  <a:rPr lang="en-US" altLang="zh-CN" sz="2400" b="0" dirty="0"/>
                  <a:t>e can prune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11</m:t>
                        </m:r>
                      </m:sub>
                    </m:sSub>
                  </m:oMath>
                </a14:m>
                <a:r>
                  <a:rPr lang="en-US" altLang="zh-CN" sz="2400" b="0" dirty="0"/>
                  <a:t> when </a:t>
                </a:r>
                <a14:m>
                  <m:oMath xmlns:m="http://schemas.openxmlformats.org/officeDocument/2006/math">
                    <m:acc>
                      <m:accPr>
                        <m:chr m:val="̅"/>
                        <m:ctrlPr>
                          <a:rPr lang="en-US" altLang="zh-CN" sz="2400" i="1" smtClean="0">
                            <a:latin typeface="Cambria Math" panose="02040503050406030204" pitchFamily="18" charset="0"/>
                          </a:rPr>
                        </m:ctrlPr>
                      </m:acc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11</m:t>
                                </m:r>
                              </m:sub>
                            </m:sSub>
                          </m:sub>
                        </m:sSub>
                      </m:e>
                    </m:acc>
                    <m:r>
                      <a:rPr lang="en-US" altLang="zh-CN" sz="2400" b="0" i="1" smtClean="0">
                        <a:latin typeface="Cambria Math" panose="02040503050406030204" pitchFamily="18" charset="0"/>
                      </a:rPr>
                      <m:t>⊆</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8</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10</m:t>
                                </m:r>
                              </m:sub>
                            </m:sSub>
                          </m:sub>
                        </m:sSub>
                      </m:e>
                    </m:acc>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10</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11</m:t>
                                </m:r>
                              </m:sub>
                            </m:sSub>
                          </m:sub>
                        </m:sSub>
                      </m:e>
                    </m:acc>
                    <m:r>
                      <a:rPr lang="en-US" altLang="zh-CN" sz="2400" i="1">
                        <a:latin typeface="Cambria Math" panose="02040503050406030204" pitchFamily="18" charset="0"/>
                      </a:rPr>
                      <m:t>}</m:t>
                    </m:r>
                  </m:oMath>
                </a14:m>
                <a:r>
                  <a:rPr lang="en-US" altLang="zh-CN" sz="2400" b="0" dirty="0"/>
                  <a:t> under the condition about </a:t>
                </a:r>
                <a14:m>
                  <m:oMath xmlns:m="http://schemas.openxmlformats.org/officeDocument/2006/math">
                    <m:r>
                      <a:rPr lang="en-US" altLang="zh-CN" sz="2400" b="0" i="1" smtClean="0">
                        <a:latin typeface="Cambria Math" panose="02040503050406030204" pitchFamily="18" charset="0"/>
                      </a:rPr>
                      <m:t>𝐶</m:t>
                    </m:r>
                  </m:oMath>
                </a14:m>
                <a:r>
                  <a:rPr lang="en-US" altLang="zh-CN" sz="2400" b="0" dirty="0"/>
                  <a:t> </a:t>
                </a:r>
                <a:endParaRPr lang="en-US" altLang="zh-CN" sz="2400" b="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63" name="组合 62"/>
          <p:cNvGrpSpPr/>
          <p:nvPr/>
        </p:nvGrpSpPr>
        <p:grpSpPr>
          <a:xfrm>
            <a:off x="2913927" y="4999469"/>
            <a:ext cx="3108824" cy="1644218"/>
            <a:chOff x="2026107" y="4126725"/>
            <a:chExt cx="3108824" cy="1644218"/>
          </a:xfrm>
        </p:grpSpPr>
        <p:grpSp>
          <p:nvGrpSpPr>
            <p:cNvPr id="6" name="组合 5"/>
            <p:cNvGrpSpPr/>
            <p:nvPr/>
          </p:nvGrpSpPr>
          <p:grpSpPr>
            <a:xfrm>
              <a:off x="2026107" y="5377050"/>
              <a:ext cx="773442" cy="393893"/>
              <a:chOff x="2516087" y="1500895"/>
              <a:chExt cx="1047377" cy="533400"/>
            </a:xfrm>
          </p:grpSpPr>
          <p:sp>
            <p:nvSpPr>
              <p:cNvPr id="39" name="椭圆 38"/>
              <p:cNvSpPr/>
              <p:nvPr/>
            </p:nvSpPr>
            <p:spPr>
              <a:xfrm>
                <a:off x="2516087" y="1500895"/>
                <a:ext cx="1047377"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40" name="文本框 39"/>
                  <p:cNvSpPr txBox="1"/>
                  <p:nvPr/>
                </p:nvSpPr>
                <p:spPr>
                  <a:xfrm>
                    <a:off x="2563012" y="1508440"/>
                    <a:ext cx="974667"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r>
                            <a:rPr lang="en-US" altLang="zh-CN" sz="2000" b="0" i="1" smtClean="0">
                              <a:latin typeface="Cambria Math" panose="02040503050406030204" pitchFamily="18" charset="0"/>
                            </a:rPr>
                            <m:t>)</m:t>
                          </m:r>
                        </m:oMath>
                      </m:oMathPara>
                    </a14:m>
                    <a:endParaRPr lang="zh-CN" altLang="en-US" sz="2000" dirty="0"/>
                  </a:p>
                </p:txBody>
              </p:sp>
            </mc:Choice>
            <mc:Fallback>
              <p:sp>
                <p:nvSpPr>
                  <p:cNvPr id="40" name="文本框 39"/>
                  <p:cNvSpPr txBox="1">
                    <a:spLocks noRot="1" noChangeAspect="1" noMove="1" noResize="1" noEditPoints="1" noAdjustHandles="1" noChangeArrowheads="1" noChangeShapeType="1" noTextEdit="1"/>
                  </p:cNvSpPr>
                  <p:nvPr/>
                </p:nvSpPr>
                <p:spPr>
                  <a:xfrm>
                    <a:off x="2563012" y="1508440"/>
                    <a:ext cx="974667" cy="416784"/>
                  </a:xfrm>
                  <a:prstGeom prst="rect">
                    <a:avLst/>
                  </a:prstGeom>
                  <a:blipFill rotWithShape="1">
                    <a:blip r:embed="rId2"/>
                  </a:blipFill>
                </p:spPr>
                <p:txBody>
                  <a:bodyPr/>
                  <a:lstStyle/>
                  <a:p>
                    <a:r>
                      <a:rPr lang="zh-CN" altLang="en-US">
                        <a:noFill/>
                      </a:rPr>
                      <a:t> </a:t>
                    </a:r>
                  </a:p>
                </p:txBody>
              </p:sp>
            </mc:Fallback>
          </mc:AlternateContent>
        </p:grpSp>
        <p:grpSp>
          <p:nvGrpSpPr>
            <p:cNvPr id="8" name="组合 7"/>
            <p:cNvGrpSpPr/>
            <p:nvPr/>
          </p:nvGrpSpPr>
          <p:grpSpPr>
            <a:xfrm>
              <a:off x="3464794" y="4451457"/>
              <a:ext cx="430180" cy="393893"/>
              <a:chOff x="2774340" y="1500895"/>
              <a:chExt cx="582542" cy="533400"/>
            </a:xfrm>
          </p:grpSpPr>
          <p:sp>
            <p:nvSpPr>
              <p:cNvPr id="35" name="椭圆 3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36" name="文本框 35"/>
                  <p:cNvSpPr txBox="1"/>
                  <p:nvPr/>
                </p:nvSpPr>
                <p:spPr>
                  <a:xfrm>
                    <a:off x="2774340" y="1505143"/>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36" name="文本框 35"/>
                  <p:cNvSpPr txBox="1">
                    <a:spLocks noRot="1" noChangeAspect="1" noMove="1" noResize="1" noEditPoints="1" noAdjustHandles="1" noChangeArrowheads="1" noChangeShapeType="1" noTextEdit="1"/>
                  </p:cNvSpPr>
                  <p:nvPr/>
                </p:nvSpPr>
                <p:spPr>
                  <a:xfrm>
                    <a:off x="2774340" y="1505143"/>
                    <a:ext cx="582542" cy="416784"/>
                  </a:xfrm>
                  <a:prstGeom prst="rect">
                    <a:avLst/>
                  </a:prstGeom>
                  <a:blipFill rotWithShape="1">
                    <a:blip r:embed="rId3"/>
                  </a:blipFill>
                </p:spPr>
                <p:txBody>
                  <a:bodyPr/>
                  <a:lstStyle/>
                  <a:p>
                    <a:r>
                      <a:rPr lang="zh-CN" altLang="en-US">
                        <a:noFill/>
                      </a:rPr>
                      <a:t> </a:t>
                    </a:r>
                  </a:p>
                </p:txBody>
              </p:sp>
            </mc:Fallback>
          </mc:AlternateContent>
        </p:grpSp>
        <p:grpSp>
          <p:nvGrpSpPr>
            <p:cNvPr id="9" name="组合 8"/>
            <p:cNvGrpSpPr/>
            <p:nvPr/>
          </p:nvGrpSpPr>
          <p:grpSpPr>
            <a:xfrm>
              <a:off x="2868324" y="4451457"/>
              <a:ext cx="430178" cy="393893"/>
              <a:chOff x="2774144" y="1500895"/>
              <a:chExt cx="582540" cy="533400"/>
            </a:xfrm>
          </p:grpSpPr>
          <p:sp>
            <p:nvSpPr>
              <p:cNvPr id="33" name="椭圆 3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34" name="文本框 33"/>
                  <p:cNvSpPr txBox="1"/>
                  <p:nvPr/>
                </p:nvSpPr>
                <p:spPr>
                  <a:xfrm>
                    <a:off x="2774144" y="1522529"/>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34" name="文本框 33"/>
                  <p:cNvSpPr txBox="1">
                    <a:spLocks noRot="1" noChangeAspect="1" noMove="1" noResize="1" noEditPoints="1" noAdjustHandles="1" noChangeArrowheads="1" noChangeShapeType="1" noTextEdit="1"/>
                  </p:cNvSpPr>
                  <p:nvPr/>
                </p:nvSpPr>
                <p:spPr>
                  <a:xfrm>
                    <a:off x="2774144" y="1522529"/>
                    <a:ext cx="582540" cy="416784"/>
                  </a:xfrm>
                  <a:prstGeom prst="rect">
                    <a:avLst/>
                  </a:prstGeom>
                  <a:blipFill rotWithShape="1">
                    <a:blip r:embed="rId4"/>
                  </a:blipFill>
                </p:spPr>
                <p:txBody>
                  <a:bodyPr/>
                  <a:lstStyle/>
                  <a:p>
                    <a:r>
                      <a:rPr lang="zh-CN" altLang="en-US">
                        <a:noFill/>
                      </a:rPr>
                      <a:t> </a:t>
                    </a:r>
                  </a:p>
                </p:txBody>
              </p:sp>
            </mc:Fallback>
          </mc:AlternateContent>
        </p:grpSp>
        <p:grpSp>
          <p:nvGrpSpPr>
            <p:cNvPr id="10" name="组合 9"/>
            <p:cNvGrpSpPr/>
            <p:nvPr/>
          </p:nvGrpSpPr>
          <p:grpSpPr>
            <a:xfrm>
              <a:off x="4646906" y="4447060"/>
              <a:ext cx="430182" cy="393893"/>
              <a:chOff x="2779105" y="1500895"/>
              <a:chExt cx="582545" cy="533400"/>
            </a:xfrm>
          </p:grpSpPr>
          <p:sp>
            <p:nvSpPr>
              <p:cNvPr id="31" name="椭圆 3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32" name="文本框 31"/>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32" name="文本框 31"/>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5"/>
                  </a:blipFill>
                </p:spPr>
                <p:txBody>
                  <a:bodyPr/>
                  <a:lstStyle/>
                  <a:p>
                    <a:r>
                      <a:rPr lang="zh-CN" altLang="en-US">
                        <a:noFill/>
                      </a:rPr>
                      <a:t> </a:t>
                    </a:r>
                  </a:p>
                </p:txBody>
              </p:sp>
            </mc:Fallback>
          </mc:AlternateContent>
        </p:grpSp>
        <p:grpSp>
          <p:nvGrpSpPr>
            <p:cNvPr id="11" name="组合 10"/>
            <p:cNvGrpSpPr/>
            <p:nvPr/>
          </p:nvGrpSpPr>
          <p:grpSpPr>
            <a:xfrm>
              <a:off x="4052000" y="4446475"/>
              <a:ext cx="430178" cy="393893"/>
              <a:chOff x="2765347" y="1500895"/>
              <a:chExt cx="582540" cy="533400"/>
            </a:xfrm>
          </p:grpSpPr>
          <p:sp>
            <p:nvSpPr>
              <p:cNvPr id="29" name="椭圆 2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30" name="文本框 29"/>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30" name="文本框 29"/>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6"/>
                  </a:blipFill>
                </p:spPr>
                <p:txBody>
                  <a:bodyPr/>
                  <a:lstStyle/>
                  <a:p>
                    <a:r>
                      <a:rPr lang="zh-CN" altLang="en-US">
                        <a:noFill/>
                      </a:rPr>
                      <a:t> </a:t>
                    </a:r>
                  </a:p>
                </p:txBody>
              </p:sp>
            </mc:Fallback>
          </mc:AlternateContent>
        </p:grpSp>
        <p:cxnSp>
          <p:nvCxnSpPr>
            <p:cNvPr id="12" name="连接符: 曲线 11"/>
            <p:cNvCxnSpPr>
              <a:stCxn id="39" idx="6"/>
              <a:endCxn id="33" idx="3"/>
            </p:cNvCxnSpPr>
            <p:nvPr/>
          </p:nvCxnSpPr>
          <p:spPr>
            <a:xfrm flipV="1">
              <a:off x="2799549" y="4787666"/>
              <a:ext cx="143149" cy="786331"/>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连接符: 曲线 12"/>
            <p:cNvCxnSpPr>
              <a:stCxn id="39" idx="6"/>
              <a:endCxn id="35" idx="3"/>
            </p:cNvCxnSpPr>
            <p:nvPr/>
          </p:nvCxnSpPr>
          <p:spPr>
            <a:xfrm flipV="1">
              <a:off x="2799549" y="4787666"/>
              <a:ext cx="739474" cy="786331"/>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连接符: 曲线 13"/>
            <p:cNvCxnSpPr>
              <a:stCxn id="39" idx="6"/>
              <a:endCxn id="35" idx="4"/>
            </p:cNvCxnSpPr>
            <p:nvPr/>
          </p:nvCxnSpPr>
          <p:spPr>
            <a:xfrm flipV="1">
              <a:off x="2799549" y="4845350"/>
              <a:ext cx="878579" cy="728647"/>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曲线 19"/>
            <p:cNvCxnSpPr>
              <a:stCxn id="40" idx="0"/>
              <a:endCxn id="34" idx="1"/>
            </p:cNvCxnSpPr>
            <p:nvPr/>
          </p:nvCxnSpPr>
          <p:spPr>
            <a:xfrm rot="5400000" flipH="1" flipV="1">
              <a:off x="2263828" y="4778127"/>
              <a:ext cx="761300" cy="447691"/>
            </a:xfrm>
            <a:prstGeom prst="curved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矩形: 圆角 24"/>
            <p:cNvSpPr/>
            <p:nvPr/>
          </p:nvSpPr>
          <p:spPr>
            <a:xfrm>
              <a:off x="2799549" y="4404777"/>
              <a:ext cx="2335382" cy="485423"/>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cxnSp>
          <p:nvCxnSpPr>
            <p:cNvPr id="41" name="连接符: 曲线 40"/>
            <p:cNvCxnSpPr>
              <a:stCxn id="33" idx="0"/>
              <a:endCxn id="36" idx="0"/>
            </p:cNvCxnSpPr>
            <p:nvPr/>
          </p:nvCxnSpPr>
          <p:spPr>
            <a:xfrm rot="16200000" flipH="1">
              <a:off x="3379274" y="4153985"/>
              <a:ext cx="3137" cy="598081"/>
            </a:xfrm>
            <a:prstGeom prst="curvedConnector3">
              <a:avLst>
                <a:gd name="adj1" fmla="val -728721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连接符: 曲线 43"/>
            <p:cNvCxnSpPr>
              <a:stCxn id="33" idx="7"/>
              <a:endCxn id="35" idx="1"/>
            </p:cNvCxnSpPr>
            <p:nvPr/>
          </p:nvCxnSpPr>
          <p:spPr>
            <a:xfrm rot="5400000" flipH="1" flipV="1">
              <a:off x="3379965" y="4350083"/>
              <a:ext cx="12700" cy="318117"/>
            </a:xfrm>
            <a:prstGeom prst="curvedConnector3">
              <a:avLst>
                <a:gd name="adj1" fmla="val 1519189"/>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bwMode="auto">
            <a:xfrm rot="1585347">
              <a:off x="2350604" y="4431257"/>
              <a:ext cx="727875" cy="1259144"/>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Tahoma" panose="020B0604030504040204" pitchFamily="34" charset="0"/>
                <a:ea typeface="PMingLiU" pitchFamily="18" charset="-120"/>
              </a:endParaRPr>
            </a:p>
          </p:txBody>
        </p:sp>
        <p:sp>
          <p:nvSpPr>
            <p:cNvPr id="61" name="椭圆 60"/>
            <p:cNvSpPr/>
            <p:nvPr/>
          </p:nvSpPr>
          <p:spPr bwMode="auto">
            <a:xfrm rot="3311652">
              <a:off x="2792633" y="4466553"/>
              <a:ext cx="727875" cy="1531091"/>
            </a:xfrm>
            <a:prstGeom prst="ellipse">
              <a:avLst/>
            </a:prstGeom>
            <a:noFill/>
            <a:ln w="25400" cap="flat" cmpd="sng" algn="ctr">
              <a:solidFill>
                <a:srgbClr val="0070C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Tahoma" panose="020B0604030504040204" pitchFamily="34" charset="0"/>
                <a:ea typeface="PMingLiU" pitchFamily="18" charset="-120"/>
              </a:endParaRPr>
            </a:p>
          </p:txBody>
        </p:sp>
        <p:sp>
          <p:nvSpPr>
            <p:cNvPr id="62" name="椭圆 61"/>
            <p:cNvSpPr/>
            <p:nvPr/>
          </p:nvSpPr>
          <p:spPr bwMode="auto">
            <a:xfrm rot="5400000">
              <a:off x="3130917" y="3913545"/>
              <a:ext cx="472720" cy="899080"/>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Tahoma" panose="020B0604030504040204" pitchFamily="34" charset="0"/>
                <a:ea typeface="PMingLiU" pitchFamily="18" charset="-12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t>Motivation</a:t>
            </a:r>
            <a:endParaRPr lang="en-US" dirty="0"/>
          </a:p>
          <a:p>
            <a:r>
              <a:rPr lang="en-US" dirty="0">
                <a:solidFill>
                  <a:schemeClr val="bg1">
                    <a:lumMod val="65000"/>
                  </a:schemeClr>
                </a:solidFill>
              </a:rPr>
              <a:t>Preliminaries</a:t>
            </a:r>
            <a:endParaRPr lang="en-US" dirty="0">
              <a:solidFill>
                <a:schemeClr val="bg1">
                  <a:lumMod val="65000"/>
                </a:schemeClr>
              </a:solidFill>
            </a:endParaRPr>
          </a:p>
          <a:p>
            <a:r>
              <a:rPr lang="en-US" dirty="0">
                <a:solidFill>
                  <a:schemeClr val="bg1">
                    <a:lumMod val="65000"/>
                  </a:schemeClr>
                </a:solidFill>
              </a:rPr>
              <a:t>Methodology</a:t>
            </a:r>
            <a:endParaRPr lang="en-US" dirty="0">
              <a:solidFill>
                <a:schemeClr val="bg1">
                  <a:lumMod val="65000"/>
                </a:schemeClr>
              </a:solidFill>
            </a:endParaRPr>
          </a:p>
          <a:p>
            <a:r>
              <a:rPr lang="en-US" dirty="0">
                <a:solidFill>
                  <a:schemeClr val="bg1">
                    <a:lumMod val="65000"/>
                  </a:schemeClr>
                </a:solidFill>
              </a:rPr>
              <a:t>Experiments</a:t>
            </a:r>
            <a:endParaRPr lang="en-US" dirty="0">
              <a:solidFill>
                <a:schemeClr val="bg1">
                  <a:lumMod val="65000"/>
                </a:schemeClr>
              </a:solidFill>
            </a:endParaRPr>
          </a:p>
          <a:p>
            <a:r>
              <a:rPr lang="en-US" dirty="0">
                <a:solidFill>
                  <a:schemeClr val="bg1">
                    <a:lumMod val="65000"/>
                  </a:schemeClr>
                </a:solidFill>
              </a:rPr>
              <a:t>Conclusion</a:t>
            </a:r>
            <a:endParaRPr lang="en-US" dirty="0">
              <a:solidFill>
                <a:schemeClr val="bg1">
                  <a:lumMod val="65000"/>
                </a:schemeClr>
              </a:solidFill>
            </a:endParaRPr>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QHL: prune possible paths </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Given two skyline path sets </a:t>
                </a:r>
                <a14:m>
                  <m:oMath xmlns:m="http://schemas.openxmlformats.org/officeDocument/2006/math">
                    <m:acc>
                      <m:accPr>
                        <m:chr m:val="̅"/>
                        <m:ctrlPr>
                          <a:rPr lang="en-US" altLang="zh-CN" sz="3200" i="1" smtClean="0">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𝑃</m:t>
                            </m:r>
                          </m:e>
                          <m:sub>
                            <m:r>
                              <a:rPr lang="en-US" altLang="zh-CN" sz="3200" i="1">
                                <a:latin typeface="Cambria Math" panose="02040503050406030204" pitchFamily="18" charset="0"/>
                              </a:rPr>
                              <m:t>𝑠</m:t>
                            </m:r>
                            <m:r>
                              <a:rPr lang="en-US" altLang="zh-CN" sz="3200" b="0" i="1" smtClean="0">
                                <a:latin typeface="Cambria Math" panose="02040503050406030204" pitchFamily="18" charset="0"/>
                              </a:rPr>
                              <m:t>ℎ</m:t>
                            </m:r>
                          </m:sub>
                        </m:sSub>
                      </m:e>
                    </m:acc>
                  </m:oMath>
                </a14:m>
                <a:r>
                  <a:rPr lang="en-US" altLang="zh-CN" sz="3200" dirty="0"/>
                  <a:t> and </a:t>
                </a:r>
                <a14:m>
                  <m:oMath xmlns:m="http://schemas.openxmlformats.org/officeDocument/2006/math">
                    <m:acc>
                      <m:accPr>
                        <m:chr m:val="̅"/>
                        <m:ctrlPr>
                          <a:rPr lang="en-US" altLang="zh-CN" sz="3200" i="1">
                            <a:latin typeface="Cambria Math" panose="02040503050406030204" pitchFamily="18" charset="0"/>
                          </a:rPr>
                        </m:ctrlPr>
                      </m:acc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𝑃</m:t>
                            </m:r>
                          </m:e>
                          <m:sub>
                            <m:r>
                              <a:rPr lang="en-US" altLang="zh-CN" sz="3200" i="1">
                                <a:latin typeface="Cambria Math" panose="02040503050406030204" pitchFamily="18" charset="0"/>
                              </a:rPr>
                              <m:t>ℎ</m:t>
                            </m:r>
                            <m:r>
                              <a:rPr lang="en-US" altLang="zh-CN" sz="3200" b="0" i="1" smtClean="0">
                                <a:latin typeface="Cambria Math" panose="02040503050406030204" pitchFamily="18" charset="0"/>
                              </a:rPr>
                              <m:t>𝑡</m:t>
                            </m:r>
                          </m:sub>
                        </m:sSub>
                      </m:e>
                    </m:acc>
                  </m:oMath>
                </a14:m>
                <a:r>
                  <a:rPr lang="en-US" altLang="zh-CN" dirty="0"/>
                  <a:t>, we want to find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ℎ</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1</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𝑠ℎ</m:t>
                            </m:r>
                          </m:sub>
                        </m:sSub>
                      </m:e>
                    </m:acc>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2</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ℎ𝑡</m:t>
                            </m:r>
                          </m:sub>
                        </m:sSub>
                      </m:e>
                    </m:acc>
                    <m:r>
                      <a:rPr lang="en-US" altLang="zh-CN" i="1">
                        <a:latin typeface="Cambria Math" panose="02040503050406030204" pitchFamily="18" charset="0"/>
                      </a:rPr>
                      <m:t>}</m:t>
                    </m:r>
                  </m:oMath>
                </a14:m>
                <a:r>
                  <a:rPr lang="en-US" altLang="zh-CN" dirty="0"/>
                  <a:t> with the minimum weight</a:t>
                </a:r>
                <a:endParaRPr lang="en-US" altLang="zh-CN" dirty="0"/>
              </a:p>
              <a:p>
                <a:r>
                  <a:rPr lang="en-US" altLang="zh-CN" dirty="0"/>
                  <a:t>We do not need to do all </a:t>
                </a:r>
                <a14:m>
                  <m:oMath xmlns:m="http://schemas.openxmlformats.org/officeDocument/2006/math">
                    <m:r>
                      <a:rPr lang="en-US" altLang="zh-CN" b="0" i="0"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𝑠ℎ</m:t>
                            </m:r>
                          </m:sub>
                        </m:sSub>
                      </m:e>
                    </m:acc>
                    <m:r>
                      <m:rPr>
                        <m:nor/>
                      </m:rPr>
                      <a:rPr lang="en-US" altLang="zh-CN" b="0" i="0" smtClean="0">
                        <a:latin typeface="Cambria Math" panose="02040503050406030204" pitchFamily="18" charset="0"/>
                      </a:rPr>
                      <m:t>||</m:t>
                    </m:r>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ℎ𝑡</m:t>
                            </m:r>
                          </m:sub>
                        </m:sSub>
                      </m:e>
                    </m:acc>
                    <m:r>
                      <a:rPr lang="en-US" altLang="zh-CN" b="0" i="1" smtClean="0">
                        <a:latin typeface="Cambria Math" panose="02040503050406030204" pitchFamily="18" charset="0"/>
                      </a:rPr>
                      <m:t>|</m:t>
                    </m:r>
                  </m:oMath>
                </a14:m>
                <a:r>
                  <a:rPr lang="zh-CN" altLang="en-US" dirty="0"/>
                  <a:t> </a:t>
                </a:r>
                <a:r>
                  <a:rPr lang="en-US" altLang="zh-CN" dirty="0"/>
                  <a:t>concatenations by sorting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𝑠ℎ</m:t>
                            </m:r>
                          </m:sub>
                        </m:sSub>
                      </m:e>
                    </m:acc>
                  </m:oMath>
                </a14:m>
                <a:r>
                  <a:rPr lang="en-US" altLang="zh-CN" dirty="0"/>
                  <a:t> and </a:t>
                </a:r>
                <a14:m>
                  <m:oMath xmlns:m="http://schemas.openxmlformats.org/officeDocument/2006/math">
                    <m:acc>
                      <m:accPr>
                        <m:chr m:val="̅"/>
                        <m:ctrlPr>
                          <a:rPr lang="en-US" altLang="zh-CN" i="1">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ℎ𝑡</m:t>
                            </m:r>
                          </m:sub>
                        </m:sSub>
                      </m:e>
                    </m:acc>
                  </m:oMath>
                </a14:m>
                <a:r>
                  <a:rPr lang="en-US" altLang="zh-CN" dirty="0"/>
                  <a:t> in the increasing order of path’s cost </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Prune possible paths: intuition</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dirty="0"/>
                  <a:t>We want to find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ℎ</m:t>
                        </m:r>
                      </m:sub>
                      <m:sup>
                        <m:r>
                          <a:rPr lang="en-US" altLang="zh-CN" sz="2400" b="0" i="1" smtClean="0">
                            <a:latin typeface="Cambria Math" panose="02040503050406030204" pitchFamily="18" charset="0"/>
                          </a:rPr>
                          <m:t>∗</m:t>
                        </m:r>
                      </m:sup>
                    </m:sSubSup>
                  </m:oMath>
                </a14:m>
                <a:r>
                  <a:rPr lang="en-US" altLang="zh-CN" sz="2400" dirty="0"/>
                  <a:t> in </a:t>
                </a:r>
                <a14:m>
                  <m:oMath xmlns:m="http://schemas.openxmlformats.org/officeDocument/2006/math">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𝑠ℎ</m:t>
                            </m:r>
                          </m:sub>
                        </m:sSub>
                      </m:e>
                    </m:acc>
                    <m:r>
                      <a:rPr lang="en-US" altLang="zh-CN" sz="2400" i="1">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𝑝</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ℎ𝑡</m:t>
                            </m:r>
                          </m:sub>
                        </m:sSub>
                      </m:e>
                    </m:acc>
                    <m:r>
                      <a:rPr lang="en-US" altLang="zh-CN" sz="2400" i="1">
                        <a:latin typeface="Cambria Math" panose="02040503050406030204" pitchFamily="18" charset="0"/>
                      </a:rPr>
                      <m:t>}</m:t>
                    </m:r>
                  </m:oMath>
                </a14:m>
                <a:r>
                  <a:rPr lang="en-US" altLang="zh-CN" sz="2400" dirty="0"/>
                  <a:t> with the maximum possible cost </a:t>
                </a:r>
                <a14:m>
                  <m:oMath xmlns:m="http://schemas.openxmlformats.org/officeDocument/2006/math">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ℎ</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oMath>
                </a14:m>
                <a:r>
                  <a:rPr lang="en-US" altLang="zh-CN" sz="2400" dirty="0"/>
                  <a:t>  </a:t>
                </a:r>
                <a:endParaRPr lang="en-US" altLang="zh-CN" sz="2400" dirty="0"/>
              </a:p>
              <a:p>
                <a:r>
                  <a:rPr lang="en-US" altLang="zh-CN" sz="2400" dirty="0"/>
                  <a:t>Let </a:t>
                </a:r>
                <a14:m>
                  <m:oMath xmlns:m="http://schemas.openxmlformats.org/officeDocument/2006/math">
                    <m:acc>
                      <m:accPr>
                        <m:chr m:val="̅"/>
                        <m:ctrlPr>
                          <a:rPr lang="en-US" altLang="zh-CN" sz="2400" i="1" smtClean="0">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𝑠ℎ</m:t>
                            </m:r>
                          </m:sub>
                        </m:sSub>
                      </m:e>
                    </m:acc>
                  </m:oMath>
                </a14:m>
                <a:r>
                  <a:rPr lang="en-US" altLang="zh-CN" sz="2400" dirty="0"/>
                  <a:t> and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ℎ𝑡</m:t>
                            </m:r>
                          </m:sub>
                        </m:sSub>
                      </m:e>
                    </m:acc>
                  </m:oMath>
                </a14:m>
                <a:r>
                  <a:rPr lang="en-US" altLang="zh-CN" sz="2400" dirty="0"/>
                  <a:t> be sorted in the increasing order of path’s cost</a:t>
                </a:r>
                <a:endParaRPr lang="en-US" altLang="zh-CN" sz="2400" dirty="0"/>
              </a:p>
              <a:p>
                <a:pPr lvl="1"/>
                <a:r>
                  <a:rPr lang="en-US" altLang="zh-CN" sz="2000" dirty="0"/>
                  <a:t>We set two pointers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 and </a:t>
                </a:r>
                <a14:m>
                  <m:oMath xmlns:m="http://schemas.openxmlformats.org/officeDocument/2006/math">
                    <m:r>
                      <a:rPr lang="en-US" altLang="zh-CN" sz="2000" b="0" i="1" smtClean="0">
                        <a:latin typeface="Cambria Math" panose="02040503050406030204" pitchFamily="18" charset="0"/>
                      </a:rPr>
                      <m:t>𝑗</m:t>
                    </m:r>
                  </m:oMath>
                </a14:m>
                <a:r>
                  <a:rPr lang="en-US" altLang="zh-CN" sz="2000" dirty="0"/>
                  <a:t> pointing to the first and last paths in sorted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𝑠ℎ</m:t>
                            </m:r>
                          </m:sub>
                        </m:sSub>
                      </m:e>
                    </m:acc>
                  </m:oMath>
                </a14:m>
                <a:r>
                  <a:rPr lang="en-US" altLang="zh-CN" sz="2000" dirty="0"/>
                  <a:t> and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ℎ𝑡</m:t>
                            </m:r>
                          </m:sub>
                        </m:sSub>
                      </m:e>
                    </m:acc>
                  </m:oMath>
                </a14:m>
                <a:r>
                  <a:rPr lang="en-US" altLang="zh-CN" sz="2000" dirty="0"/>
                  <a:t>, respectively</a:t>
                </a:r>
                <a:endParaRPr lang="en-US" altLang="zh-CN" sz="2000" dirty="0"/>
              </a:p>
              <a:p>
                <a:pPr lvl="1"/>
                <a:r>
                  <a:rPr lang="en-US" altLang="zh-CN" sz="2000" dirty="0"/>
                  <a:t>If the concatenated path has a cost larger than </a:t>
                </a:r>
                <a14:m>
                  <m:oMath xmlns:m="http://schemas.openxmlformats.org/officeDocument/2006/math">
                    <m:r>
                      <a:rPr lang="en-US" altLang="zh-CN" sz="2000" b="0" i="1" smtClean="0">
                        <a:latin typeface="Cambria Math" panose="02040503050406030204" pitchFamily="18" charset="0"/>
                      </a:rPr>
                      <m:t>𝐶</m:t>
                    </m:r>
                  </m:oMath>
                </a14:m>
                <a:r>
                  <a:rPr lang="en-US" altLang="zh-CN" sz="2000" dirty="0"/>
                  <a:t>, always move the pointer </a:t>
                </a:r>
                <a14:m>
                  <m:oMath xmlns:m="http://schemas.openxmlformats.org/officeDocument/2006/math">
                    <m:r>
                      <a:rPr lang="en-US" altLang="zh-CN" sz="2000" b="0" i="1" smtClean="0">
                        <a:latin typeface="Cambria Math" panose="02040503050406030204" pitchFamily="18" charset="0"/>
                      </a:rPr>
                      <m:t>𝑗</m:t>
                    </m:r>
                  </m:oMath>
                </a14:m>
                <a:r>
                  <a:rPr lang="en-US" altLang="zh-CN" sz="2000" dirty="0"/>
                  <a:t> to the left (since we can omit the paths in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ℎ𝑡</m:t>
                            </m:r>
                          </m:sub>
                        </m:sSub>
                      </m:e>
                    </m:acc>
                  </m:oMath>
                </a14:m>
                <a:r>
                  <a:rPr lang="en-US" altLang="zh-CN" sz="2000" dirty="0"/>
                  <a:t> on the right with larger costs)</a:t>
                </a:r>
                <a:endParaRPr lang="en-US" altLang="zh-CN" sz="2000" dirty="0"/>
              </a:p>
              <a:p>
                <a:pPr lvl="1"/>
                <a:r>
                  <a:rPr lang="en-US" altLang="zh-CN" sz="2000" dirty="0"/>
                  <a:t>Otherwise, update the answer </a:t>
                </a:r>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ℎ</m:t>
                        </m:r>
                      </m:sub>
                      <m:sup>
                        <m:r>
                          <a:rPr lang="en-US" altLang="zh-CN" sz="2000" b="0" i="1" smtClean="0">
                            <a:latin typeface="Cambria Math" panose="02040503050406030204" pitchFamily="18" charset="0"/>
                          </a:rPr>
                          <m:t>∗</m:t>
                        </m:r>
                      </m:sup>
                    </m:sSubSup>
                  </m:oMath>
                </a14:m>
                <a:r>
                  <a:rPr lang="en-US" altLang="zh-CN" sz="2000" dirty="0"/>
                  <a:t> and always move the pointer </a:t>
                </a:r>
                <a14:m>
                  <m:oMath xmlns:m="http://schemas.openxmlformats.org/officeDocument/2006/math">
                    <m:r>
                      <a:rPr lang="en-US" altLang="zh-CN" sz="2000" b="0" i="1" smtClean="0">
                        <a:latin typeface="Cambria Math" panose="02040503050406030204" pitchFamily="18" charset="0"/>
                      </a:rPr>
                      <m:t>𝑖</m:t>
                    </m:r>
                  </m:oMath>
                </a14:m>
                <a:r>
                  <a:rPr lang="en-US" altLang="zh-CN" sz="2000" dirty="0"/>
                  <a:t> to the right (since the paths in </a:t>
                </a:r>
                <a14:m>
                  <m:oMath xmlns:m="http://schemas.openxmlformats.org/officeDocument/2006/math">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𝑠</m:t>
                            </m:r>
                            <m:r>
                              <a:rPr lang="en-US" altLang="zh-CN" sz="2000" i="1">
                                <a:latin typeface="Cambria Math" panose="02040503050406030204" pitchFamily="18" charset="0"/>
                              </a:rPr>
                              <m:t>ℎ</m:t>
                            </m:r>
                          </m:sub>
                        </m:sSub>
                      </m:e>
                    </m:acc>
                  </m:oMath>
                </a14:m>
                <a:r>
                  <a:rPr lang="en-US" altLang="zh-CN" sz="2000" dirty="0"/>
                  <a:t> on the left with smaller costs must have larger weights by skyline definition)</a:t>
                </a:r>
                <a:endParaRPr lang="en-US" altLang="zh-CN" sz="2000" dirty="0"/>
              </a:p>
              <a:p>
                <a:pPr lvl="1"/>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2716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Prune possible paths: example</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b="0" dirty="0"/>
                  <a:t>Given a CSP query </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endParaRPr lang="en-US" altLang="zh-CN" sz="2400" i="1" dirty="0">
                  <a:latin typeface="Cambria Math" panose="02040503050406030204" pitchFamily="18" charset="0"/>
                </a:endParaRPr>
              </a:p>
              <a:p>
                <a:r>
                  <a:rPr lang="en-US" altLang="zh-CN" sz="2400" dirty="0"/>
                  <a:t>The pruned separator is </a:t>
                </a:r>
                <a14:m>
                  <m:oMath xmlns:m="http://schemas.openxmlformats.org/officeDocument/2006/math">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oMath>
                </a14:m>
                <a:r>
                  <a:rPr lang="en-US" altLang="zh-CN" sz="2400" dirty="0"/>
                  <a:t> and </a:t>
                </a:r>
                <a14:m>
                  <m:oMath xmlns:m="http://schemas.openxmlformats.org/officeDocument/2006/math">
                    <m:r>
                      <a:rPr lang="en-US" altLang="zh-CN" sz="2400" b="0" i="1" smtClean="0">
                        <a:latin typeface="Cambria Math" panose="02040503050406030204" pitchFamily="18" charset="0"/>
                      </a:rPr>
                      <m:t>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oMath>
                </a14:m>
                <a:r>
                  <a:rPr lang="en-US" altLang="zh-CN" sz="2400" dirty="0"/>
                  <a:t> </a:t>
                </a:r>
                <a:endParaRPr lang="en-US" altLang="zh-CN" sz="2400" b="0" i="1" dirty="0">
                  <a:latin typeface="Cambria Math" panose="02040503050406030204" pitchFamily="18" charset="0"/>
                </a:endParaRPr>
              </a:p>
              <a:p>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9</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8</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8</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9</m:t>
                        </m:r>
                      </m:e>
                    </m:d>
                  </m:oMath>
                </a14:m>
                <a:r>
                  <a:rPr lang="en-US" altLang="zh-CN" sz="2400" dirty="0"/>
                  <a:t>: Its cost of </a:t>
                </a:r>
                <a14:m>
                  <m:oMath xmlns:m="http://schemas.openxmlformats.org/officeDocument/2006/math">
                    <m:r>
                      <a:rPr lang="en-US" altLang="zh-CN" sz="2400" b="0" i="1" smtClean="0">
                        <a:latin typeface="Cambria Math" panose="02040503050406030204" pitchFamily="18" charset="0"/>
                      </a:rPr>
                      <m:t>17</m:t>
                    </m:r>
                    <m:r>
                      <a:rPr lang="en-US" altLang="zh-CN" sz="2400" b="0" i="1" smtClean="0">
                        <a:latin typeface="Cambria Math" panose="02040503050406030204" pitchFamily="18" charset="0"/>
                      </a:rPr>
                      <m:t>&gt;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r>
                  <a:rPr lang="en-US" altLang="zh-CN" sz="2400" dirty="0"/>
                  <a:t>. Move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ℎ𝑡</m:t>
                            </m:r>
                          </m:sub>
                        </m:sSub>
                      </m:e>
                    </m:acc>
                  </m:oMath>
                </a14:m>
                <a:r>
                  <a:rPr lang="en-US" altLang="zh-CN" sz="2400" dirty="0"/>
                  <a:t>’s pointer to the left</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8" name="组合 17"/>
          <p:cNvGrpSpPr/>
          <p:nvPr/>
        </p:nvGrpSpPr>
        <p:grpSpPr>
          <a:xfrm>
            <a:off x="412599" y="3768453"/>
            <a:ext cx="3879118" cy="1530242"/>
            <a:chOff x="6856429" y="5003026"/>
            <a:chExt cx="2653508" cy="1046761"/>
          </a:xfrm>
        </p:grpSpPr>
        <p:cxnSp>
          <p:nvCxnSpPr>
            <p:cNvPr id="19" name="直接箭头连接符 18"/>
            <p:cNvCxnSpPr/>
            <p:nvPr/>
          </p:nvCxnSpPr>
          <p:spPr>
            <a:xfrm>
              <a:off x="7553011" y="5031184"/>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8065759" y="5607965"/>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2" name="文本框 21"/>
                  <p:cNvSpPr txBox="1"/>
                  <p:nvPr/>
                </p:nvSpPr>
                <p:spPr>
                  <a:xfrm>
                    <a:off x="6960526" y="5188045"/>
                    <a:ext cx="1328296"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en-US" altLang="zh-CN" sz="2000" b="0" i="1" smtClean="0">
                                      <a:latin typeface="Cambria Math" panose="02040503050406030204" pitchFamily="18" charset="0"/>
                                    </a:rPr>
                                    <m:t>𝑠</m:t>
                                  </m:r>
                                  <m:r>
                                    <a:rPr lang="zh-CN" altLang="en-US" sz="2000" i="1">
                                      <a:latin typeface="Cambria Math" panose="02040503050406030204" pitchFamily="18" charset="0"/>
                                    </a:rPr>
                                    <m:t>ℎ</m:t>
                                  </m:r>
                                </m:sub>
                              </m:sSub>
                            </m:e>
                          </m:acc>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8</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960526" y="5188045"/>
                    <a:ext cx="1328296" cy="21053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6956946" y="5750416"/>
                    <a:ext cx="1321892"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ℎ</m:t>
                                  </m:r>
                                  <m:r>
                                    <a:rPr lang="en-US" altLang="zh-CN" sz="2000" b="0" i="1" smtClean="0">
                                      <a:latin typeface="Cambria Math" panose="02040503050406030204" pitchFamily="18" charset="0"/>
                                    </a:rPr>
                                    <m:t>𝑡</m:t>
                                  </m:r>
                                </m:sub>
                              </m:sSub>
                            </m:e>
                          </m:acc>
                          <m:r>
                            <a:rPr lang="en-US" altLang="zh-CN" sz="2000">
                              <a:latin typeface="Cambria Math" panose="02040503050406030204" pitchFamily="18" charset="0"/>
                            </a:rPr>
                            <m:t>:</m:t>
                          </m:r>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6956946" y="5750416"/>
                    <a:ext cx="1321892" cy="210535"/>
                  </a:xfrm>
                  <a:prstGeom prst="rect">
                    <a:avLst/>
                  </a:prstGeom>
                  <a:blipFill rotWithShape="1">
                    <a:blip r:embed="rId3"/>
                  </a:blipFill>
                </p:spPr>
                <p:txBody>
                  <a:bodyPr/>
                  <a:lstStyle/>
                  <a:p>
                    <a:r>
                      <a:rPr lang="zh-CN" altLang="en-US">
                        <a:noFill/>
                      </a:rPr>
                      <a:t> </a:t>
                    </a:r>
                  </a:p>
                </p:txBody>
              </p:sp>
            </mc:Fallback>
          </mc:AlternateContent>
          <p:grpSp>
            <p:nvGrpSpPr>
              <p:cNvPr id="24" name="组合 23"/>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5" name="矩形: 圆角 24"/>
                    <p:cNvSpPr/>
                    <p:nvPr/>
                  </p:nvSpPr>
                  <p:spPr>
                    <a:xfrm>
                      <a:off x="6856429" y="5003026"/>
                      <a:ext cx="1644536" cy="104676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25" name="矩形: 圆角 24"/>
                    <p:cNvSpPr>
                      <a:spLocks noRot="1" noChangeAspect="1" noMove="1" noResize="1" noEditPoints="1" noAdjustHandles="1" noChangeArrowheads="1" noChangeShapeType="1" noTextEdit="1"/>
                    </p:cNvSpPr>
                    <p:nvPr/>
                  </p:nvSpPr>
                  <p:spPr>
                    <a:xfrm>
                      <a:off x="6856429" y="5003026"/>
                      <a:ext cx="1644536" cy="1046761"/>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6" name="直接箭头连接符 25"/>
                <p:cNvCxnSpPr>
                  <a:stCxn id="28" idx="1"/>
                </p:cNvCxnSpPr>
                <p:nvPr/>
              </p:nvCxnSpPr>
              <p:spPr>
                <a:xfrm flipH="1" flipV="1">
                  <a:off x="7553011" y="5031184"/>
                  <a:ext cx="1365982" cy="3810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8" idx="1"/>
                </p:cNvCxnSpPr>
                <p:nvPr/>
              </p:nvCxnSpPr>
              <p:spPr>
                <a:xfrm flipH="1">
                  <a:off x="8065759" y="5412210"/>
                  <a:ext cx="853234" cy="19513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18993" y="5306942"/>
                      <a:ext cx="590944"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13</m:t>
                            </m:r>
                          </m:oMath>
                        </m:oMathPara>
                      </a14:m>
                      <a:endParaRPr lang="zh-CN" alt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8918993" y="5306942"/>
                      <a:ext cx="590944" cy="210535"/>
                    </a:xfrm>
                    <a:prstGeom prst="rect">
                      <a:avLst/>
                    </a:prstGeom>
                    <a:blipFill rotWithShape="1">
                      <a:blip r:embed="rId5"/>
                    </a:blipFill>
                  </p:spPr>
                  <p:txBody>
                    <a:bodyPr/>
                    <a:lstStyle/>
                    <a:p>
                      <a:r>
                        <a:rPr lang="zh-CN" altLang="en-US">
                          <a:noFill/>
                        </a:rPr>
                        <a:t> </a:t>
                      </a:r>
                    </a:p>
                  </p:txBody>
                </p:sp>
              </mc:Fallback>
            </mc:AlternateContent>
          </p:grpSp>
        </p:grpSp>
      </p:grpSp>
      <mc:AlternateContent xmlns:mc="http://schemas.openxmlformats.org/markup-compatibility/2006">
        <mc:Choice xmlns:a14="http://schemas.microsoft.com/office/drawing/2010/main" Requires="a14">
          <p:sp>
            <p:nvSpPr>
              <p:cNvPr id="29" name="AutoShape 5"/>
              <p:cNvSpPr>
                <a:spLocks noChangeArrowheads="1"/>
              </p:cNvSpPr>
              <p:nvPr/>
            </p:nvSpPr>
            <p:spPr bwMode="auto">
              <a:xfrm>
                <a:off x="4572000" y="5014939"/>
                <a:ext cx="4188585" cy="856571"/>
              </a:xfrm>
              <a:prstGeom prst="wedgeRoundRectCallout">
                <a:avLst>
                  <a:gd name="adj1" fmla="val -106185"/>
                  <a:gd name="adj2" fmla="val -79886"/>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kumimoji="0" lang="en-US" altLang="zh-TW" sz="2400" dirty="0"/>
                  <a:t>Pointer for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ℎ𝑡</m:t>
                            </m:r>
                          </m:sub>
                        </m:sSub>
                      </m:e>
                    </m:acc>
                  </m:oMath>
                </a14:m>
                <a:r>
                  <a:rPr kumimoji="0" lang="en-US" altLang="zh-TW" sz="2400" dirty="0"/>
                  <a:t>: when the cost </a:t>
                </a:r>
                <a14:m>
                  <m:oMath xmlns:m="http://schemas.openxmlformats.org/officeDocument/2006/math">
                    <m:r>
                      <a:rPr kumimoji="0" lang="en-US" altLang="zh-TW" sz="2400" b="0" i="1" smtClean="0">
                        <a:latin typeface="Cambria Math" panose="02040503050406030204" pitchFamily="18" charset="0"/>
                      </a:rPr>
                      <m:t>&gt;</m:t>
                    </m:r>
                    <m:r>
                      <a:rPr kumimoji="0" lang="en-US" altLang="zh-TW" sz="2400" b="0" i="1" smtClean="0">
                        <a:latin typeface="Cambria Math" panose="02040503050406030204" pitchFamily="18" charset="0"/>
                      </a:rPr>
                      <m:t>𝐶</m:t>
                    </m:r>
                  </m:oMath>
                </a14:m>
                <a:r>
                  <a:rPr kumimoji="0" lang="en-US" altLang="zh-TW" sz="2400" dirty="0"/>
                  <a:t>, move it to the left </a:t>
                </a:r>
                <a:endParaRPr kumimoji="0" lang="en-US" altLang="zh-TW" sz="2400" dirty="0"/>
              </a:p>
            </p:txBody>
          </p:sp>
        </mc:Choice>
        <mc:Fallback>
          <p:sp>
            <p:nvSpPr>
              <p:cNvPr id="29" name="AutoShape 5"/>
              <p:cNvSpPr>
                <a:spLocks noRot="1" noChangeAspect="1" noMove="1" noResize="1" noEditPoints="1" noAdjustHandles="1" noChangeArrowheads="1" noChangeShapeType="1" noTextEdit="1"/>
              </p:cNvSpPr>
              <p:nvPr/>
            </p:nvSpPr>
            <p:spPr bwMode="auto">
              <a:xfrm>
                <a:off x="4572000" y="5014939"/>
                <a:ext cx="4188585" cy="856571"/>
              </a:xfrm>
              <a:prstGeom prst="wedgeRoundRectCallout">
                <a:avLst>
                  <a:gd name="adj1" fmla="val -106185"/>
                  <a:gd name="adj2" fmla="val -79886"/>
                  <a:gd name="adj3" fmla="val 16667"/>
                </a:avLst>
              </a:prstGeom>
              <a:blipFill rotWithShape="1">
                <a:blip r:embed="rId6"/>
                <a:stretch>
                  <a:fillRect l="-57397" t="-31621" r="-149" b="-1026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9</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8</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9</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e>
                    </m:d>
                  </m:oMath>
                </a14:m>
                <a:r>
                  <a:rPr lang="en-US" altLang="zh-CN" sz="2400" dirty="0"/>
                  <a:t>: Its cost of </a:t>
                </a:r>
                <a14:m>
                  <m:oMath xmlns:m="http://schemas.openxmlformats.org/officeDocument/2006/math">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r>
                  <a:rPr lang="en-US" altLang="zh-CN" sz="2400" dirty="0"/>
                  <a:t>. Update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ℎ</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18</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m:t>
                    </m:r>
                  </m:oMath>
                </a14:m>
                <a:r>
                  <a:rPr lang="en-US" altLang="zh-CN" sz="2400" dirty="0"/>
                  <a:t>. Move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𝑠</m:t>
                            </m:r>
                            <m:r>
                              <a:rPr lang="en-US" altLang="zh-CN" sz="2400" i="1">
                                <a:latin typeface="Cambria Math" panose="02040503050406030204" pitchFamily="18" charset="0"/>
                              </a:rPr>
                              <m:t>ℎ</m:t>
                            </m:r>
                          </m:sub>
                        </m:sSub>
                      </m:e>
                    </m:acc>
                  </m:oMath>
                </a14:m>
                <a:r>
                  <a:rPr lang="en-US" altLang="zh-CN" sz="2400" dirty="0"/>
                  <a:t>’s pointer to the right</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8" name="组合 17"/>
          <p:cNvGrpSpPr/>
          <p:nvPr/>
        </p:nvGrpSpPr>
        <p:grpSpPr>
          <a:xfrm>
            <a:off x="412599" y="3768453"/>
            <a:ext cx="3879118" cy="1530242"/>
            <a:chOff x="6856429" y="5003026"/>
            <a:chExt cx="2653508" cy="1046761"/>
          </a:xfrm>
        </p:grpSpPr>
        <p:cxnSp>
          <p:nvCxnSpPr>
            <p:cNvPr id="19" name="直接箭头连接符 18"/>
            <p:cNvCxnSpPr/>
            <p:nvPr/>
          </p:nvCxnSpPr>
          <p:spPr>
            <a:xfrm>
              <a:off x="7553011" y="5031184"/>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57995" y="5607965"/>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2" name="文本框 21"/>
                  <p:cNvSpPr txBox="1"/>
                  <p:nvPr/>
                </p:nvSpPr>
                <p:spPr>
                  <a:xfrm>
                    <a:off x="6960526" y="5188045"/>
                    <a:ext cx="1328296"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en-US" altLang="zh-CN" sz="2000" b="0" i="1" smtClean="0">
                                      <a:latin typeface="Cambria Math" panose="02040503050406030204" pitchFamily="18" charset="0"/>
                                    </a:rPr>
                                    <m:t>𝑠</m:t>
                                  </m:r>
                                  <m:r>
                                    <a:rPr lang="zh-CN" altLang="en-US" sz="2000" i="1">
                                      <a:latin typeface="Cambria Math" panose="02040503050406030204" pitchFamily="18" charset="0"/>
                                    </a:rPr>
                                    <m:t>ℎ</m:t>
                                  </m:r>
                                </m:sub>
                              </m:sSub>
                            </m:e>
                          </m:acc>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8</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960526" y="5188045"/>
                    <a:ext cx="1328296" cy="21053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6956946" y="5750416"/>
                    <a:ext cx="1321892"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ℎ</m:t>
                                  </m:r>
                                  <m:r>
                                    <a:rPr lang="en-US" altLang="zh-CN" sz="2000" b="0" i="1" smtClean="0">
                                      <a:latin typeface="Cambria Math" panose="02040503050406030204" pitchFamily="18" charset="0"/>
                                    </a:rPr>
                                    <m:t>𝑡</m:t>
                                  </m:r>
                                </m:sub>
                              </m:sSub>
                            </m:e>
                          </m:acc>
                          <m:r>
                            <a:rPr lang="en-US" altLang="zh-CN" sz="2000">
                              <a:latin typeface="Cambria Math" panose="02040503050406030204" pitchFamily="18" charset="0"/>
                            </a:rPr>
                            <m:t>:</m:t>
                          </m:r>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6956946" y="5750416"/>
                    <a:ext cx="1321892" cy="210535"/>
                  </a:xfrm>
                  <a:prstGeom prst="rect">
                    <a:avLst/>
                  </a:prstGeom>
                  <a:blipFill rotWithShape="1">
                    <a:blip r:embed="rId3"/>
                  </a:blipFill>
                </p:spPr>
                <p:txBody>
                  <a:bodyPr/>
                  <a:lstStyle/>
                  <a:p>
                    <a:r>
                      <a:rPr lang="zh-CN" altLang="en-US">
                        <a:noFill/>
                      </a:rPr>
                      <a:t> </a:t>
                    </a:r>
                  </a:p>
                </p:txBody>
              </p:sp>
            </mc:Fallback>
          </mc:AlternateContent>
          <p:grpSp>
            <p:nvGrpSpPr>
              <p:cNvPr id="24" name="组合 23"/>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5" name="矩形: 圆角 24"/>
                    <p:cNvSpPr/>
                    <p:nvPr/>
                  </p:nvSpPr>
                  <p:spPr>
                    <a:xfrm>
                      <a:off x="6856429" y="5003026"/>
                      <a:ext cx="1644536" cy="104676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25" name="矩形: 圆角 24"/>
                    <p:cNvSpPr>
                      <a:spLocks noRot="1" noChangeAspect="1" noMove="1" noResize="1" noEditPoints="1" noAdjustHandles="1" noChangeArrowheads="1" noChangeShapeType="1" noTextEdit="1"/>
                    </p:cNvSpPr>
                    <p:nvPr/>
                  </p:nvSpPr>
                  <p:spPr>
                    <a:xfrm>
                      <a:off x="6856429" y="5003026"/>
                      <a:ext cx="1644536" cy="1046761"/>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6" name="直接箭头连接符 25"/>
                <p:cNvCxnSpPr>
                  <a:stCxn id="28" idx="1"/>
                </p:cNvCxnSpPr>
                <p:nvPr/>
              </p:nvCxnSpPr>
              <p:spPr>
                <a:xfrm flipH="1" flipV="1">
                  <a:off x="7553011" y="5031184"/>
                  <a:ext cx="1365982" cy="3810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8" idx="1"/>
                </p:cNvCxnSpPr>
                <p:nvPr/>
              </p:nvCxnSpPr>
              <p:spPr>
                <a:xfrm flipH="1">
                  <a:off x="7557995" y="5412210"/>
                  <a:ext cx="1360998" cy="2151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18993" y="5306942"/>
                      <a:ext cx="590944"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13</m:t>
                            </m:r>
                          </m:oMath>
                        </m:oMathPara>
                      </a14:m>
                      <a:endParaRPr lang="zh-CN" alt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8918993" y="5306942"/>
                      <a:ext cx="590944" cy="210535"/>
                    </a:xfrm>
                    <a:prstGeom prst="rect">
                      <a:avLst/>
                    </a:prstGeom>
                    <a:blipFill rotWithShape="1">
                      <a:blip r:embed="rId5"/>
                    </a:blipFill>
                  </p:spPr>
                  <p:txBody>
                    <a:bodyPr/>
                    <a:lstStyle/>
                    <a:p>
                      <a:r>
                        <a:rPr lang="zh-CN" altLang="en-US">
                          <a:noFill/>
                        </a:rPr>
                        <a:t> </a:t>
                      </a:r>
                    </a:p>
                  </p:txBody>
                </p:sp>
              </mc:Fallback>
            </mc:AlternateContent>
          </p:grpSp>
        </p:grpSp>
      </p:grpSp>
      <mc:AlternateContent xmlns:mc="http://schemas.openxmlformats.org/markup-compatibility/2006">
        <mc:Choice xmlns:a14="http://schemas.microsoft.com/office/drawing/2010/main" Requires="a14">
          <p:sp>
            <p:nvSpPr>
              <p:cNvPr id="11" name="AutoShape 5"/>
              <p:cNvSpPr>
                <a:spLocks noChangeArrowheads="1"/>
              </p:cNvSpPr>
              <p:nvPr/>
            </p:nvSpPr>
            <p:spPr bwMode="auto">
              <a:xfrm>
                <a:off x="4572000" y="3297151"/>
                <a:ext cx="4188585" cy="1236713"/>
              </a:xfrm>
              <a:prstGeom prst="wedgeRoundRectCallout">
                <a:avLst>
                  <a:gd name="adj1" fmla="val -124106"/>
                  <a:gd name="adj2" fmla="val -6860"/>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kumimoji="0" lang="en-US" altLang="zh-TW" sz="2400" dirty="0"/>
                  <a:t>Pointer for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𝑠ℎ</m:t>
                            </m:r>
                          </m:sub>
                        </m:sSub>
                      </m:e>
                    </m:acc>
                  </m:oMath>
                </a14:m>
                <a:r>
                  <a:rPr kumimoji="0" lang="en-US" altLang="zh-TW" sz="2400" dirty="0"/>
                  <a:t>: when the cost </a:t>
                </a:r>
                <a14:m>
                  <m:oMath xmlns:m="http://schemas.openxmlformats.org/officeDocument/2006/math">
                    <m:r>
                      <a:rPr kumimoji="0" lang="en-US" altLang="zh-TW" sz="2400" i="1" smtClean="0">
                        <a:latin typeface="Cambria Math" panose="02040503050406030204" pitchFamily="18" charset="0"/>
                      </a:rPr>
                      <m:t>≤</m:t>
                    </m:r>
                    <m:r>
                      <a:rPr kumimoji="0" lang="en-US" altLang="zh-TW" sz="2400" b="0" i="1" smtClean="0">
                        <a:latin typeface="Cambria Math" panose="02040503050406030204" pitchFamily="18" charset="0"/>
                      </a:rPr>
                      <m:t>𝐶</m:t>
                    </m:r>
                  </m:oMath>
                </a14:m>
                <a:r>
                  <a:rPr kumimoji="0" lang="en-US" altLang="zh-TW" sz="2400" dirty="0"/>
                  <a:t>, update </a:t>
                </a:r>
                <a14:m>
                  <m:oMath xmlns:m="http://schemas.openxmlformats.org/officeDocument/2006/math">
                    <m:sSubSup>
                      <m:sSubSupPr>
                        <m:ctrlPr>
                          <a:rPr kumimoji="0" lang="en-US" altLang="zh-TW" sz="2400" b="0" i="1" smtClean="0">
                            <a:latin typeface="Cambria Math" panose="02040503050406030204" pitchFamily="18" charset="0"/>
                          </a:rPr>
                        </m:ctrlPr>
                      </m:sSubSupPr>
                      <m:e>
                        <m:r>
                          <a:rPr kumimoji="0" lang="en-US" altLang="zh-TW" sz="2400" b="0" i="1" smtClean="0">
                            <a:latin typeface="Cambria Math" panose="02040503050406030204" pitchFamily="18" charset="0"/>
                          </a:rPr>
                          <m:t>𝑝</m:t>
                        </m:r>
                      </m:e>
                      <m:sub>
                        <m:r>
                          <a:rPr kumimoji="0" lang="en-US" altLang="zh-TW" sz="2400" b="0" i="1" smtClean="0">
                            <a:latin typeface="Cambria Math" panose="02040503050406030204" pitchFamily="18" charset="0"/>
                          </a:rPr>
                          <m:t>ℎ</m:t>
                        </m:r>
                      </m:sub>
                      <m:sup>
                        <m:r>
                          <a:rPr kumimoji="0" lang="en-US" altLang="zh-TW" sz="2400" b="0" i="1" smtClean="0">
                            <a:latin typeface="Cambria Math" panose="02040503050406030204" pitchFamily="18" charset="0"/>
                          </a:rPr>
                          <m:t>∗</m:t>
                        </m:r>
                      </m:sup>
                    </m:sSubSup>
                  </m:oMath>
                </a14:m>
                <a:r>
                  <a:rPr kumimoji="0" lang="en-US" altLang="zh-TW" sz="2400" dirty="0"/>
                  <a:t> and move it to the right </a:t>
                </a:r>
                <a:endParaRPr kumimoji="0" lang="en-US" altLang="zh-TW" sz="2400" dirty="0"/>
              </a:p>
            </p:txBody>
          </p:sp>
        </mc:Choice>
        <mc:Fallback>
          <p:sp>
            <p:nvSpPr>
              <p:cNvPr id="11" name="AutoShape 5"/>
              <p:cNvSpPr>
                <a:spLocks noRot="1" noChangeAspect="1" noMove="1" noResize="1" noEditPoints="1" noAdjustHandles="1" noChangeArrowheads="1" noChangeShapeType="1" noTextEdit="1"/>
              </p:cNvSpPr>
              <p:nvPr/>
            </p:nvSpPr>
            <p:spPr bwMode="auto">
              <a:xfrm>
                <a:off x="4572000" y="3297151"/>
                <a:ext cx="4188585" cy="1236713"/>
              </a:xfrm>
              <a:prstGeom prst="wedgeRoundRectCallout">
                <a:avLst>
                  <a:gd name="adj1" fmla="val -124106"/>
                  <a:gd name="adj2" fmla="val -6860"/>
                  <a:gd name="adj3" fmla="val 16667"/>
                </a:avLst>
              </a:prstGeom>
              <a:blipFill rotWithShape="1">
                <a:blip r:embed="rId6"/>
                <a:stretch>
                  <a:fillRect l="-75331" t="-532" r="-149" b="-7807"/>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标题 4"/>
          <p:cNvSpPr>
            <a:spLocks noGrp="1"/>
          </p:cNvSpPr>
          <p:nvPr>
            <p:ph type="title"/>
          </p:nvPr>
        </p:nvSpPr>
        <p:spPr/>
        <p:txBody>
          <a:bodyPr/>
          <a:lstStyle/>
          <a:p>
            <a:r>
              <a:rPr lang="en-US" altLang="zh-CN" sz="3600" dirty="0"/>
              <a:t>Prune possible paths: example</a:t>
            </a:r>
            <a:endParaRPr lang="zh-CN" alt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Prune possible paths: example</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8</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9</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9</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4</m:t>
                        </m:r>
                      </m:e>
                    </m:d>
                  </m:oMath>
                </a14:m>
                <a:r>
                  <a:rPr lang="en-US" altLang="zh-CN" sz="2400" dirty="0"/>
                  <a:t>: Its cost of </a:t>
                </a:r>
                <a14:m>
                  <m:oMath xmlns:m="http://schemas.openxmlformats.org/officeDocument/2006/math">
                    <m:r>
                      <a:rPr lang="en-US" altLang="zh-CN" sz="2400" b="0" i="1" smtClean="0">
                        <a:latin typeface="Cambria Math" panose="02040503050406030204" pitchFamily="18" charset="0"/>
                      </a:rPr>
                      <m:t>13</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r>
                  <a:rPr lang="en-US" altLang="zh-CN" sz="2400" dirty="0"/>
                  <a:t>. Update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ℎ</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17</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e>
                    </m:d>
                  </m:oMath>
                </a14:m>
                <a:r>
                  <a:rPr lang="en-US" altLang="zh-CN" sz="2400" dirty="0"/>
                  <a:t> since its weight is smaller than </a:t>
                </a:r>
                <a14:m>
                  <m:oMath xmlns:m="http://schemas.openxmlformats.org/officeDocument/2006/math">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18</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rPr>
                      <m:t>)</m:t>
                    </m:r>
                  </m:oMath>
                </a14:m>
                <a:r>
                  <a:rPr lang="en-US" altLang="zh-CN" sz="2400" dirty="0"/>
                  <a:t>. Move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𝑠</m:t>
                            </m:r>
                            <m:r>
                              <a:rPr lang="en-US" altLang="zh-CN" sz="2400" i="1">
                                <a:latin typeface="Cambria Math" panose="02040503050406030204" pitchFamily="18" charset="0"/>
                              </a:rPr>
                              <m:t>ℎ</m:t>
                            </m:r>
                          </m:sub>
                        </m:sSub>
                      </m:e>
                    </m:acc>
                  </m:oMath>
                </a14:m>
                <a:r>
                  <a:rPr lang="en-US" altLang="zh-CN" sz="2400" dirty="0"/>
                  <a:t>’s pointer to the right</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8" name="组合 17"/>
          <p:cNvGrpSpPr/>
          <p:nvPr/>
        </p:nvGrpSpPr>
        <p:grpSpPr>
          <a:xfrm>
            <a:off x="412599" y="3768453"/>
            <a:ext cx="3879118" cy="1530242"/>
            <a:chOff x="6856429" y="5003026"/>
            <a:chExt cx="2653508" cy="1046761"/>
          </a:xfrm>
        </p:grpSpPr>
        <p:cxnSp>
          <p:nvCxnSpPr>
            <p:cNvPr id="19" name="直接箭头连接符 18"/>
            <p:cNvCxnSpPr/>
            <p:nvPr/>
          </p:nvCxnSpPr>
          <p:spPr>
            <a:xfrm>
              <a:off x="7983911" y="5031184"/>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57995" y="5607965"/>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2" name="文本框 21"/>
                  <p:cNvSpPr txBox="1"/>
                  <p:nvPr/>
                </p:nvSpPr>
                <p:spPr>
                  <a:xfrm>
                    <a:off x="6960526" y="5188045"/>
                    <a:ext cx="1328296"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en-US" altLang="zh-CN" sz="2000" b="0" i="1" smtClean="0">
                                      <a:latin typeface="Cambria Math" panose="02040503050406030204" pitchFamily="18" charset="0"/>
                                    </a:rPr>
                                    <m:t>𝑠</m:t>
                                  </m:r>
                                  <m:r>
                                    <a:rPr lang="zh-CN" altLang="en-US" sz="2000" i="1">
                                      <a:latin typeface="Cambria Math" panose="02040503050406030204" pitchFamily="18" charset="0"/>
                                    </a:rPr>
                                    <m:t>ℎ</m:t>
                                  </m:r>
                                </m:sub>
                              </m:sSub>
                            </m:e>
                          </m:acc>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8</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960526" y="5188045"/>
                    <a:ext cx="1328296" cy="21053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6956946" y="5750416"/>
                    <a:ext cx="1321892"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ℎ</m:t>
                                  </m:r>
                                  <m:r>
                                    <a:rPr lang="en-US" altLang="zh-CN" sz="2000" b="0" i="1" smtClean="0">
                                      <a:latin typeface="Cambria Math" panose="02040503050406030204" pitchFamily="18" charset="0"/>
                                    </a:rPr>
                                    <m:t>𝑡</m:t>
                                  </m:r>
                                </m:sub>
                              </m:sSub>
                            </m:e>
                          </m:acc>
                          <m:r>
                            <a:rPr lang="en-US" altLang="zh-CN" sz="2000">
                              <a:latin typeface="Cambria Math" panose="02040503050406030204" pitchFamily="18" charset="0"/>
                            </a:rPr>
                            <m:t>:</m:t>
                          </m:r>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6956946" y="5750416"/>
                    <a:ext cx="1321892" cy="210535"/>
                  </a:xfrm>
                  <a:prstGeom prst="rect">
                    <a:avLst/>
                  </a:prstGeom>
                  <a:blipFill rotWithShape="1">
                    <a:blip r:embed="rId3"/>
                  </a:blipFill>
                </p:spPr>
                <p:txBody>
                  <a:bodyPr/>
                  <a:lstStyle/>
                  <a:p>
                    <a:r>
                      <a:rPr lang="zh-CN" altLang="en-US">
                        <a:noFill/>
                      </a:rPr>
                      <a:t> </a:t>
                    </a:r>
                  </a:p>
                </p:txBody>
              </p:sp>
            </mc:Fallback>
          </mc:AlternateContent>
          <p:grpSp>
            <p:nvGrpSpPr>
              <p:cNvPr id="24" name="组合 23"/>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5" name="矩形: 圆角 24"/>
                    <p:cNvSpPr/>
                    <p:nvPr/>
                  </p:nvSpPr>
                  <p:spPr>
                    <a:xfrm>
                      <a:off x="6856429" y="5003026"/>
                      <a:ext cx="1644536" cy="104676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25" name="矩形: 圆角 24"/>
                    <p:cNvSpPr>
                      <a:spLocks noRot="1" noChangeAspect="1" noMove="1" noResize="1" noEditPoints="1" noAdjustHandles="1" noChangeArrowheads="1" noChangeShapeType="1" noTextEdit="1"/>
                    </p:cNvSpPr>
                    <p:nvPr/>
                  </p:nvSpPr>
                  <p:spPr>
                    <a:xfrm>
                      <a:off x="6856429" y="5003026"/>
                      <a:ext cx="1644536" cy="1046761"/>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6" name="直接箭头连接符 25"/>
                <p:cNvCxnSpPr>
                  <a:stCxn id="28" idx="1"/>
                </p:cNvCxnSpPr>
                <p:nvPr/>
              </p:nvCxnSpPr>
              <p:spPr>
                <a:xfrm flipH="1" flipV="1">
                  <a:off x="7983911" y="5031184"/>
                  <a:ext cx="935082" cy="3810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8" idx="1"/>
                </p:cNvCxnSpPr>
                <p:nvPr/>
              </p:nvCxnSpPr>
              <p:spPr>
                <a:xfrm flipH="1">
                  <a:off x="7557995" y="5412210"/>
                  <a:ext cx="1360998" cy="2151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18993" y="5306942"/>
                      <a:ext cx="590944"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13</m:t>
                            </m:r>
                          </m:oMath>
                        </m:oMathPara>
                      </a14:m>
                      <a:endParaRPr lang="zh-CN" alt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8918993" y="5306942"/>
                      <a:ext cx="590944" cy="210535"/>
                    </a:xfrm>
                    <a:prstGeom prst="rect">
                      <a:avLst/>
                    </a:prstGeom>
                    <a:blipFill rotWithShape="1">
                      <a:blip r:embed="rId5"/>
                    </a:blipFill>
                  </p:spPr>
                  <p:txBody>
                    <a:bodyPr/>
                    <a:lstStyle/>
                    <a:p>
                      <a:r>
                        <a:rPr lang="zh-CN" altLang="en-US">
                          <a:noFill/>
                        </a:rPr>
                        <a:t> </a:t>
                      </a:r>
                    </a:p>
                  </p:txBody>
                </p:sp>
              </mc:Fallback>
            </mc:AlternateContent>
          </p:grpSp>
        </p:grpSp>
      </p:grpSp>
      <mc:AlternateContent xmlns:mc="http://schemas.openxmlformats.org/markup-compatibility/2006">
        <mc:Choice xmlns:a14="http://schemas.microsoft.com/office/drawing/2010/main" Requires="a14">
          <p:sp>
            <p:nvSpPr>
              <p:cNvPr id="7" name="AutoShape 5"/>
              <p:cNvSpPr>
                <a:spLocks noChangeArrowheads="1"/>
              </p:cNvSpPr>
              <p:nvPr/>
            </p:nvSpPr>
            <p:spPr bwMode="auto">
              <a:xfrm>
                <a:off x="4572000" y="3297151"/>
                <a:ext cx="4188585" cy="1236713"/>
              </a:xfrm>
              <a:prstGeom prst="wedgeRoundRectCallout">
                <a:avLst>
                  <a:gd name="adj1" fmla="val -107612"/>
                  <a:gd name="adj2" fmla="val -603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kumimoji="0" lang="en-US" altLang="zh-TW" sz="2400" dirty="0"/>
                  <a:t>Pointer for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𝑠ℎ</m:t>
                            </m:r>
                          </m:sub>
                        </m:sSub>
                      </m:e>
                    </m:acc>
                  </m:oMath>
                </a14:m>
                <a:r>
                  <a:rPr kumimoji="0" lang="en-US" altLang="zh-TW" sz="2400" dirty="0"/>
                  <a:t>: when the cost </a:t>
                </a:r>
                <a14:m>
                  <m:oMath xmlns:m="http://schemas.openxmlformats.org/officeDocument/2006/math">
                    <m:r>
                      <a:rPr kumimoji="0" lang="en-US" altLang="zh-TW" sz="2400" i="1" smtClean="0">
                        <a:latin typeface="Cambria Math" panose="02040503050406030204" pitchFamily="18" charset="0"/>
                      </a:rPr>
                      <m:t>≤</m:t>
                    </m:r>
                    <m:r>
                      <a:rPr kumimoji="0" lang="en-US" altLang="zh-TW" sz="2400" b="0" i="1" smtClean="0">
                        <a:latin typeface="Cambria Math" panose="02040503050406030204" pitchFamily="18" charset="0"/>
                      </a:rPr>
                      <m:t>𝐶</m:t>
                    </m:r>
                  </m:oMath>
                </a14:m>
                <a:r>
                  <a:rPr kumimoji="0" lang="en-US" altLang="zh-TW" sz="2400" dirty="0"/>
                  <a:t>, update </a:t>
                </a:r>
                <a14:m>
                  <m:oMath xmlns:m="http://schemas.openxmlformats.org/officeDocument/2006/math">
                    <m:sSubSup>
                      <m:sSubSupPr>
                        <m:ctrlPr>
                          <a:rPr kumimoji="0" lang="en-US" altLang="zh-TW" sz="2400" b="0" i="1" smtClean="0">
                            <a:latin typeface="Cambria Math" panose="02040503050406030204" pitchFamily="18" charset="0"/>
                          </a:rPr>
                        </m:ctrlPr>
                      </m:sSubSupPr>
                      <m:e>
                        <m:r>
                          <a:rPr kumimoji="0" lang="en-US" altLang="zh-TW" sz="2400" b="0" i="1" smtClean="0">
                            <a:latin typeface="Cambria Math" panose="02040503050406030204" pitchFamily="18" charset="0"/>
                          </a:rPr>
                          <m:t>𝑝</m:t>
                        </m:r>
                      </m:e>
                      <m:sub>
                        <m:r>
                          <a:rPr kumimoji="0" lang="en-US" altLang="zh-TW" sz="2400" b="0" i="1" smtClean="0">
                            <a:latin typeface="Cambria Math" panose="02040503050406030204" pitchFamily="18" charset="0"/>
                          </a:rPr>
                          <m:t>ℎ</m:t>
                        </m:r>
                      </m:sub>
                      <m:sup>
                        <m:r>
                          <a:rPr kumimoji="0" lang="en-US" altLang="zh-TW" sz="2400" b="0" i="1" smtClean="0">
                            <a:latin typeface="Cambria Math" panose="02040503050406030204" pitchFamily="18" charset="0"/>
                          </a:rPr>
                          <m:t>∗</m:t>
                        </m:r>
                      </m:sup>
                    </m:sSubSup>
                  </m:oMath>
                </a14:m>
                <a:r>
                  <a:rPr kumimoji="0" lang="en-US" altLang="zh-TW" sz="2400" dirty="0"/>
                  <a:t> and move it to the right </a:t>
                </a:r>
                <a:endParaRPr kumimoji="0" lang="en-US" altLang="zh-TW" sz="2400" dirty="0"/>
              </a:p>
            </p:txBody>
          </p:sp>
        </mc:Choice>
        <mc:Fallback>
          <p:sp>
            <p:nvSpPr>
              <p:cNvPr id="7" name="AutoShape 5"/>
              <p:cNvSpPr>
                <a:spLocks noRot="1" noChangeAspect="1" noMove="1" noResize="1" noEditPoints="1" noAdjustHandles="1" noChangeArrowheads="1" noChangeShapeType="1" noTextEdit="1"/>
              </p:cNvSpPr>
              <p:nvPr/>
            </p:nvSpPr>
            <p:spPr bwMode="auto">
              <a:xfrm>
                <a:off x="4572000" y="3297151"/>
                <a:ext cx="4188585" cy="1236713"/>
              </a:xfrm>
              <a:prstGeom prst="wedgeRoundRectCallout">
                <a:avLst>
                  <a:gd name="adj1" fmla="val -107612"/>
                  <a:gd name="adj2" fmla="val -6038"/>
                  <a:gd name="adj3" fmla="val 16667"/>
                </a:avLst>
              </a:prstGeom>
              <a:blipFill rotWithShape="1">
                <a:blip r:embed="rId6"/>
                <a:stretch>
                  <a:fillRect l="-58837" t="-532" r="-149" b="-7807"/>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Prune possible paths: example</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dirty="0"/>
                  <a:t>Return the answer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ℎ</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17</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e>
                    </m:d>
                  </m:oMath>
                </a14:m>
                <a:r>
                  <a:rPr lang="en-US" altLang="zh-CN" sz="2400" dirty="0"/>
                  <a:t> since the pointer for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𝑠ℎ</m:t>
                            </m:r>
                          </m:sub>
                        </m:sSub>
                      </m:e>
                    </m:acc>
                  </m:oMath>
                </a14:m>
                <a:r>
                  <a:rPr lang="en-US" altLang="zh-CN" sz="2400" dirty="0"/>
                  <a:t> has reached the end</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18" name="组合 17"/>
          <p:cNvGrpSpPr/>
          <p:nvPr/>
        </p:nvGrpSpPr>
        <p:grpSpPr>
          <a:xfrm>
            <a:off x="412599" y="3768453"/>
            <a:ext cx="3879118" cy="1530242"/>
            <a:chOff x="6856429" y="5003026"/>
            <a:chExt cx="2653508" cy="1046761"/>
          </a:xfrm>
        </p:grpSpPr>
        <p:cxnSp>
          <p:nvCxnSpPr>
            <p:cNvPr id="19" name="直接箭头连接符 18"/>
            <p:cNvCxnSpPr/>
            <p:nvPr/>
          </p:nvCxnSpPr>
          <p:spPr>
            <a:xfrm>
              <a:off x="8393958" y="5031184"/>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7557995" y="5607965"/>
              <a:ext cx="0" cy="1448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2" name="文本框 21"/>
                  <p:cNvSpPr txBox="1"/>
                  <p:nvPr/>
                </p:nvSpPr>
                <p:spPr>
                  <a:xfrm>
                    <a:off x="6960526" y="5188045"/>
                    <a:ext cx="1328296"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en-US" altLang="zh-CN" sz="2000" b="0" i="1" smtClean="0">
                                      <a:latin typeface="Cambria Math" panose="02040503050406030204" pitchFamily="18" charset="0"/>
                                    </a:rPr>
                                    <m:t>𝑠</m:t>
                                  </m:r>
                                  <m:r>
                                    <a:rPr lang="zh-CN" altLang="en-US" sz="2000" i="1">
                                      <a:latin typeface="Cambria Math" panose="02040503050406030204" pitchFamily="18" charset="0"/>
                                    </a:rPr>
                                    <m:t>ℎ</m:t>
                                  </m:r>
                                </m:sub>
                              </m:sSub>
                            </m:e>
                          </m:acc>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8</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2" name="文本框 21"/>
                  <p:cNvSpPr txBox="1">
                    <a:spLocks noRot="1" noChangeAspect="1" noMove="1" noResize="1" noEditPoints="1" noAdjustHandles="1" noChangeArrowheads="1" noChangeShapeType="1" noTextEdit="1"/>
                  </p:cNvSpPr>
                  <p:nvPr/>
                </p:nvSpPr>
                <p:spPr>
                  <a:xfrm>
                    <a:off x="6960526" y="5188045"/>
                    <a:ext cx="1328296" cy="210535"/>
                  </a:xfrm>
                  <a:prstGeom prst="rect">
                    <a:avLst/>
                  </a:prstGeom>
                  <a:blipFill rotWithShape="1">
                    <a:blip r:embed="rId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6956946" y="5750416"/>
                    <a:ext cx="1321892"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solidFill>
                                    <a:srgbClr val="836967"/>
                                  </a:solidFill>
                                  <a:latin typeface="Cambria Math" panose="02040503050406030204" pitchFamily="18" charset="0"/>
                                </a:rPr>
                              </m:ctrlPr>
                            </m:accPr>
                            <m:e>
                              <m:sSub>
                                <m:sSubPr>
                                  <m:ctrlPr>
                                    <a:rPr lang="zh-CN" altLang="en-US" sz="2000" i="1">
                                      <a:solidFill>
                                        <a:srgbClr val="836967"/>
                                      </a:solidFill>
                                      <a:latin typeface="Cambria Math" panose="02040503050406030204" pitchFamily="18" charset="0"/>
                                    </a:rPr>
                                  </m:ctrlPr>
                                </m:sSubPr>
                                <m:e>
                                  <m:r>
                                    <a:rPr lang="zh-CN" altLang="en-US" sz="2000" i="1">
                                      <a:latin typeface="Cambria Math" panose="02040503050406030204" pitchFamily="18" charset="0"/>
                                    </a:rPr>
                                    <m:t>𝑃</m:t>
                                  </m:r>
                                </m:e>
                                <m:sub>
                                  <m:r>
                                    <a:rPr lang="zh-CN" altLang="en-US" sz="2000" i="1">
                                      <a:latin typeface="Cambria Math" panose="02040503050406030204" pitchFamily="18" charset="0"/>
                                    </a:rPr>
                                    <m:t>ℎ</m:t>
                                  </m:r>
                                  <m:r>
                                    <a:rPr lang="en-US" altLang="zh-CN" sz="2000" b="0" i="1" smtClean="0">
                                      <a:latin typeface="Cambria Math" panose="02040503050406030204" pitchFamily="18" charset="0"/>
                                    </a:rPr>
                                    <m:t>𝑡</m:t>
                                  </m:r>
                                </m:sub>
                              </m:sSub>
                            </m:e>
                          </m:acc>
                          <m:r>
                            <a:rPr lang="en-US" altLang="zh-CN" sz="2000">
                              <a:latin typeface="Cambria Math" panose="02040503050406030204" pitchFamily="18" charset="0"/>
                            </a:rPr>
                            <m:t>:</m:t>
                          </m:r>
                          <m:r>
                            <a:rPr lang="en-US" altLang="zh-CN" sz="2000" b="0" i="0" smtClean="0">
                              <a:latin typeface="Cambria Math" panose="02040503050406030204" pitchFamily="18" charset="0"/>
                            </a:rPr>
                            <m:t>{</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9</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4</m:t>
                              </m:r>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9</m:t>
                              </m:r>
                            </m:e>
                          </m:d>
                          <m:r>
                            <a:rPr lang="en-US" altLang="zh-CN" sz="2000" b="0" i="1" smtClean="0">
                              <a:latin typeface="Cambria Math" panose="02040503050406030204" pitchFamily="18" charset="0"/>
                            </a:rPr>
                            <m:t>}</m:t>
                          </m:r>
                        </m:oMath>
                      </m:oMathPara>
                    </a14:m>
                    <a:endParaRPr lang="zh-CN" altLang="en-US" sz="2000" dirty="0"/>
                  </a:p>
                </p:txBody>
              </p:sp>
            </mc:Choice>
            <mc:Fallback>
              <p:sp>
                <p:nvSpPr>
                  <p:cNvPr id="23" name="文本框 22"/>
                  <p:cNvSpPr txBox="1">
                    <a:spLocks noRot="1" noChangeAspect="1" noMove="1" noResize="1" noEditPoints="1" noAdjustHandles="1" noChangeArrowheads="1" noChangeShapeType="1" noTextEdit="1"/>
                  </p:cNvSpPr>
                  <p:nvPr/>
                </p:nvSpPr>
                <p:spPr>
                  <a:xfrm>
                    <a:off x="6956946" y="5750416"/>
                    <a:ext cx="1321892" cy="210535"/>
                  </a:xfrm>
                  <a:prstGeom prst="rect">
                    <a:avLst/>
                  </a:prstGeom>
                  <a:blipFill rotWithShape="1">
                    <a:blip r:embed="rId3"/>
                  </a:blipFill>
                </p:spPr>
                <p:txBody>
                  <a:bodyPr/>
                  <a:lstStyle/>
                  <a:p>
                    <a:r>
                      <a:rPr lang="zh-CN" altLang="en-US">
                        <a:noFill/>
                      </a:rPr>
                      <a:t> </a:t>
                    </a:r>
                  </a:p>
                </p:txBody>
              </p:sp>
            </mc:Fallback>
          </mc:AlternateContent>
          <p:grpSp>
            <p:nvGrpSpPr>
              <p:cNvPr id="24" name="组合 23"/>
              <p:cNvGrpSpPr/>
              <p:nvPr/>
            </p:nvGrpSpPr>
            <p:grpSpPr>
              <a:xfrm>
                <a:off x="6856429" y="5003026"/>
                <a:ext cx="2653508" cy="1046761"/>
                <a:chOff x="6856429" y="5003026"/>
                <a:chExt cx="2653508" cy="1046761"/>
              </a:xfrm>
            </p:grpSpPr>
            <mc:AlternateContent xmlns:mc="http://schemas.openxmlformats.org/markup-compatibility/2006">
              <mc:Choice xmlns:a14="http://schemas.microsoft.com/office/drawing/2010/main" Requires="a14">
                <p:sp>
                  <p:nvSpPr>
                    <p:cNvPr id="25" name="矩形: 圆角 24"/>
                    <p:cNvSpPr/>
                    <p:nvPr/>
                  </p:nvSpPr>
                  <p:spPr>
                    <a:xfrm>
                      <a:off x="6856429" y="5003026"/>
                      <a:ext cx="1644536" cy="1046761"/>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ℎ</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25" name="矩形: 圆角 24"/>
                    <p:cNvSpPr>
                      <a:spLocks noRot="1" noChangeAspect="1" noMove="1" noResize="1" noEditPoints="1" noAdjustHandles="1" noChangeArrowheads="1" noChangeShapeType="1" noTextEdit="1"/>
                    </p:cNvSpPr>
                    <p:nvPr/>
                  </p:nvSpPr>
                  <p:spPr>
                    <a:xfrm>
                      <a:off x="6856429" y="5003026"/>
                      <a:ext cx="1644536" cy="1046761"/>
                    </a:xfrm>
                    <a:prstGeom prst="roundRect">
                      <a:avLst/>
                    </a:prstGeom>
                    <a:blipFill rotWithShape="1">
                      <a:blip r:embed="rId4"/>
                    </a:bli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26" name="直接箭头连接符 25"/>
                <p:cNvCxnSpPr>
                  <a:stCxn id="28" idx="1"/>
                </p:cNvCxnSpPr>
                <p:nvPr/>
              </p:nvCxnSpPr>
              <p:spPr>
                <a:xfrm flipH="1" flipV="1">
                  <a:off x="8393958" y="5031184"/>
                  <a:ext cx="525035" cy="3810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8" idx="1"/>
                </p:cNvCxnSpPr>
                <p:nvPr/>
              </p:nvCxnSpPr>
              <p:spPr>
                <a:xfrm flipH="1">
                  <a:off x="7557995" y="5412210"/>
                  <a:ext cx="1360998" cy="2151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文本框 27"/>
                    <p:cNvSpPr txBox="1"/>
                    <p:nvPr/>
                  </p:nvSpPr>
                  <p:spPr>
                    <a:xfrm>
                      <a:off x="8918993" y="5306942"/>
                      <a:ext cx="590944" cy="2105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13</m:t>
                            </m:r>
                          </m:oMath>
                        </m:oMathPara>
                      </a14:m>
                      <a:endParaRPr lang="zh-CN" altLang="en-US" sz="2000" dirty="0"/>
                    </a:p>
                  </p:txBody>
                </p:sp>
              </mc:Choice>
              <mc:Fallback>
                <p:sp>
                  <p:nvSpPr>
                    <p:cNvPr id="28" name="文本框 27"/>
                    <p:cNvSpPr txBox="1">
                      <a:spLocks noRot="1" noChangeAspect="1" noMove="1" noResize="1" noEditPoints="1" noAdjustHandles="1" noChangeArrowheads="1" noChangeShapeType="1" noTextEdit="1"/>
                    </p:cNvSpPr>
                    <p:nvPr/>
                  </p:nvSpPr>
                  <p:spPr>
                    <a:xfrm>
                      <a:off x="8918993" y="5306942"/>
                      <a:ext cx="590944" cy="210535"/>
                    </a:xfrm>
                    <a:prstGeom prst="rect">
                      <a:avLst/>
                    </a:prstGeom>
                    <a:blipFill rotWithShape="1">
                      <a:blip r:embed="rId5"/>
                    </a:blipFill>
                  </p:spPr>
                  <p:txBody>
                    <a:bodyPr/>
                    <a:lstStyle/>
                    <a:p>
                      <a:r>
                        <a:rPr lang="zh-CN" altLang="en-US">
                          <a:noFill/>
                        </a:rPr>
                        <a:t> </a:t>
                      </a:r>
                    </a:p>
                  </p:txBody>
                </p:sp>
              </mc:Fallback>
            </mc:AlternateContent>
          </p:grpSp>
        </p:grpSp>
      </p:grpSp>
      <mc:AlternateContent xmlns:mc="http://schemas.openxmlformats.org/markup-compatibility/2006">
        <mc:Choice xmlns:a14="http://schemas.microsoft.com/office/drawing/2010/main" Requires="a14">
          <p:sp>
            <p:nvSpPr>
              <p:cNvPr id="7" name="AutoShape 5"/>
              <p:cNvSpPr>
                <a:spLocks noChangeArrowheads="1"/>
              </p:cNvSpPr>
              <p:nvPr/>
            </p:nvSpPr>
            <p:spPr bwMode="auto">
              <a:xfrm>
                <a:off x="4572000" y="3297151"/>
                <a:ext cx="4188585" cy="1236713"/>
              </a:xfrm>
              <a:prstGeom prst="wedgeRoundRectCallout">
                <a:avLst>
                  <a:gd name="adj1" fmla="val -92330"/>
                  <a:gd name="adj2" fmla="val -2588"/>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kumimoji="0" lang="en-US" altLang="zh-TW" sz="2400" dirty="0"/>
                  <a:t>Pointer for </a:t>
                </a:r>
                <a14:m>
                  <m:oMath xmlns:m="http://schemas.openxmlformats.org/officeDocument/2006/math">
                    <m:acc>
                      <m:accPr>
                        <m:chr m:val="̅"/>
                        <m:ctrlPr>
                          <a:rPr lang="en-US" altLang="zh-CN" sz="2400" i="1">
                            <a:latin typeface="Cambria Math" panose="02040503050406030204" pitchFamily="18" charset="0"/>
                          </a:rPr>
                        </m:ctrlPr>
                      </m:acc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𝑠ℎ</m:t>
                            </m:r>
                          </m:sub>
                        </m:sSub>
                      </m:e>
                    </m:acc>
                  </m:oMath>
                </a14:m>
                <a:r>
                  <a:rPr kumimoji="0" lang="en-US" altLang="zh-TW" sz="2400" dirty="0"/>
                  <a:t>: when the cost </a:t>
                </a:r>
                <a14:m>
                  <m:oMath xmlns:m="http://schemas.openxmlformats.org/officeDocument/2006/math">
                    <m:r>
                      <a:rPr kumimoji="0" lang="en-US" altLang="zh-TW" sz="2400" i="1" smtClean="0">
                        <a:latin typeface="Cambria Math" panose="02040503050406030204" pitchFamily="18" charset="0"/>
                      </a:rPr>
                      <m:t>≤</m:t>
                    </m:r>
                    <m:r>
                      <a:rPr kumimoji="0" lang="en-US" altLang="zh-TW" sz="2400" b="0" i="1" smtClean="0">
                        <a:latin typeface="Cambria Math" panose="02040503050406030204" pitchFamily="18" charset="0"/>
                      </a:rPr>
                      <m:t>𝐶</m:t>
                    </m:r>
                  </m:oMath>
                </a14:m>
                <a:r>
                  <a:rPr kumimoji="0" lang="en-US" altLang="zh-TW" sz="2400" dirty="0"/>
                  <a:t>, update </a:t>
                </a:r>
                <a14:m>
                  <m:oMath xmlns:m="http://schemas.openxmlformats.org/officeDocument/2006/math">
                    <m:sSubSup>
                      <m:sSubSupPr>
                        <m:ctrlPr>
                          <a:rPr kumimoji="0" lang="en-US" altLang="zh-TW" sz="2400" b="0" i="1" smtClean="0">
                            <a:latin typeface="Cambria Math" panose="02040503050406030204" pitchFamily="18" charset="0"/>
                          </a:rPr>
                        </m:ctrlPr>
                      </m:sSubSupPr>
                      <m:e>
                        <m:r>
                          <a:rPr kumimoji="0" lang="en-US" altLang="zh-TW" sz="2400" b="0" i="1" smtClean="0">
                            <a:latin typeface="Cambria Math" panose="02040503050406030204" pitchFamily="18" charset="0"/>
                          </a:rPr>
                          <m:t>𝑝</m:t>
                        </m:r>
                      </m:e>
                      <m:sub>
                        <m:r>
                          <a:rPr kumimoji="0" lang="en-US" altLang="zh-TW" sz="2400" b="0" i="1" smtClean="0">
                            <a:latin typeface="Cambria Math" panose="02040503050406030204" pitchFamily="18" charset="0"/>
                          </a:rPr>
                          <m:t>ℎ</m:t>
                        </m:r>
                      </m:sub>
                      <m:sup>
                        <m:r>
                          <a:rPr kumimoji="0" lang="en-US" altLang="zh-TW" sz="2400" b="0" i="1" smtClean="0">
                            <a:latin typeface="Cambria Math" panose="02040503050406030204" pitchFamily="18" charset="0"/>
                          </a:rPr>
                          <m:t>∗</m:t>
                        </m:r>
                      </m:sup>
                    </m:sSubSup>
                  </m:oMath>
                </a14:m>
                <a:r>
                  <a:rPr kumimoji="0" lang="en-US" altLang="zh-TW" sz="2400" dirty="0"/>
                  <a:t> and move it to the right </a:t>
                </a:r>
                <a:endParaRPr kumimoji="0" lang="en-US" altLang="zh-TW" sz="2400" dirty="0"/>
              </a:p>
            </p:txBody>
          </p:sp>
        </mc:Choice>
        <mc:Fallback>
          <p:sp>
            <p:nvSpPr>
              <p:cNvPr id="7" name="AutoShape 5"/>
              <p:cNvSpPr>
                <a:spLocks noRot="1" noChangeAspect="1" noMove="1" noResize="1" noEditPoints="1" noAdjustHandles="1" noChangeArrowheads="1" noChangeShapeType="1" noTextEdit="1"/>
              </p:cNvSpPr>
              <p:nvPr/>
            </p:nvSpPr>
            <p:spPr bwMode="auto">
              <a:xfrm>
                <a:off x="4572000" y="3297151"/>
                <a:ext cx="4188585" cy="1236713"/>
              </a:xfrm>
              <a:prstGeom prst="wedgeRoundRectCallout">
                <a:avLst>
                  <a:gd name="adj1" fmla="val -92330"/>
                  <a:gd name="adj2" fmla="val -2588"/>
                  <a:gd name="adj3" fmla="val 16667"/>
                </a:avLst>
              </a:prstGeom>
              <a:blipFill rotWithShape="1">
                <a:blip r:embed="rId6"/>
                <a:stretch>
                  <a:fillRect l="-43540" t="-532" r="-149" b="-7807"/>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Motivation</a:t>
            </a:r>
            <a:endParaRPr lang="en-US" dirty="0">
              <a:solidFill>
                <a:schemeClr val="bg1">
                  <a:lumMod val="65000"/>
                </a:schemeClr>
              </a:solidFill>
            </a:endParaRPr>
          </a:p>
          <a:p>
            <a:r>
              <a:rPr lang="en-US" dirty="0">
                <a:solidFill>
                  <a:schemeClr val="bg1">
                    <a:lumMod val="65000"/>
                  </a:schemeClr>
                </a:solidFill>
              </a:rPr>
              <a:t>Preliminaries</a:t>
            </a:r>
            <a:endParaRPr lang="en-US" dirty="0">
              <a:solidFill>
                <a:schemeClr val="bg1">
                  <a:lumMod val="65000"/>
                </a:schemeClr>
              </a:solidFill>
            </a:endParaRPr>
          </a:p>
          <a:p>
            <a:r>
              <a:rPr lang="en-US" dirty="0">
                <a:solidFill>
                  <a:schemeClr val="bg1">
                    <a:lumMod val="65000"/>
                  </a:schemeClr>
                </a:solidFill>
              </a:rPr>
              <a:t>Methodology</a:t>
            </a:r>
            <a:endParaRPr lang="en-US" dirty="0">
              <a:solidFill>
                <a:schemeClr val="bg1">
                  <a:lumMod val="65000"/>
                </a:schemeClr>
              </a:solidFill>
            </a:endParaRPr>
          </a:p>
          <a:p>
            <a:r>
              <a:rPr lang="en-US" dirty="0"/>
              <a:t>Experiments</a:t>
            </a:r>
            <a:endParaRPr lang="en-US" dirty="0"/>
          </a:p>
          <a:p>
            <a:r>
              <a:rPr lang="en-US" dirty="0">
                <a:solidFill>
                  <a:schemeClr val="bg1">
                    <a:lumMod val="65000"/>
                  </a:schemeClr>
                </a:solidFill>
              </a:rPr>
              <a:t>Conclusion</a:t>
            </a:r>
            <a:endParaRPr lang="en-US" dirty="0">
              <a:solidFill>
                <a:schemeClr val="bg1">
                  <a:lumMod val="65000"/>
                </a:schemeClr>
              </a:solidFill>
            </a:endParaRPr>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setting</a:t>
            </a:r>
            <a:endParaRPr lang="en-US" dirty="0"/>
          </a:p>
        </p:txBody>
      </p:sp>
      <p:sp>
        <p:nvSpPr>
          <p:cNvPr id="3" name="Content Placeholder 2"/>
          <p:cNvSpPr>
            <a:spLocks noGrp="1"/>
          </p:cNvSpPr>
          <p:nvPr>
            <p:ph idx="1"/>
          </p:nvPr>
        </p:nvSpPr>
        <p:spPr>
          <a:xfrm>
            <a:off x="611544" y="2114551"/>
            <a:ext cx="8261868" cy="4129087"/>
          </a:xfrm>
        </p:spPr>
        <p:txBody>
          <a:bodyPr/>
          <a:lstStyle/>
          <a:p>
            <a:r>
              <a:rPr lang="en-US" sz="2800" dirty="0"/>
              <a:t>Real road networks: NY, BAY, COL</a:t>
            </a:r>
            <a:endParaRPr lang="en-US" sz="2800" dirty="0"/>
          </a:p>
          <a:p>
            <a:r>
              <a:rPr lang="en-US" sz="2800" dirty="0"/>
              <a:t>Algorithms:</a:t>
            </a:r>
            <a:endParaRPr lang="en-US" sz="2800" dirty="0"/>
          </a:p>
          <a:p>
            <a:pPr lvl="1"/>
            <a:r>
              <a:rPr lang="en-US" sz="2400" dirty="0"/>
              <a:t>Index-based solutions: </a:t>
            </a:r>
            <a:r>
              <a:rPr lang="en-US" sz="2400" b="1" kern="1200" dirty="0">
                <a:solidFill>
                  <a:schemeClr val="tx2"/>
                </a:solidFill>
                <a:cs typeface="+mn-cs"/>
              </a:rPr>
              <a:t>QHL</a:t>
            </a:r>
            <a:r>
              <a:rPr lang="en-US" sz="2400" dirty="0"/>
              <a:t>, CSP-2Hop [ICDE21], COLA [VLDB16]</a:t>
            </a:r>
            <a:endParaRPr lang="en-US" sz="2400"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797268" y="4179094"/>
            <a:ext cx="7890419" cy="178680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endParaRPr lang="en-US" dirty="0"/>
          </a:p>
        </p:txBody>
      </p:sp>
      <p:sp>
        <p:nvSpPr>
          <p:cNvPr id="3" name="Content Placeholder 2"/>
          <p:cNvSpPr>
            <a:spLocks noGrp="1"/>
          </p:cNvSpPr>
          <p:nvPr>
            <p:ph idx="1"/>
          </p:nvPr>
        </p:nvSpPr>
        <p:spPr>
          <a:xfrm>
            <a:off x="490246" y="2152509"/>
            <a:ext cx="8453729" cy="4129087"/>
          </a:xfrm>
        </p:spPr>
        <p:txBody>
          <a:bodyPr/>
          <a:lstStyle/>
          <a:p>
            <a:r>
              <a:rPr lang="en-US" altLang="zh-CN" sz="2400" dirty="0"/>
              <a:t>Query processing time on different road networks</a:t>
            </a:r>
            <a:endParaRPr lang="en-US" altLang="zh-CN" sz="2400"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40640" y="2677757"/>
            <a:ext cx="9144000" cy="2691171"/>
          </a:xfrm>
          <a:prstGeom prst="rect">
            <a:avLst/>
          </a:prstGeom>
        </p:spPr>
      </p:pic>
      <p:sp>
        <p:nvSpPr>
          <p:cNvPr id="5" name="椭圆 4"/>
          <p:cNvSpPr/>
          <p:nvPr/>
        </p:nvSpPr>
        <p:spPr bwMode="auto">
          <a:xfrm>
            <a:off x="8166604" y="3130956"/>
            <a:ext cx="727875" cy="1259144"/>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Tahoma" panose="020B0604030504040204" pitchFamily="34" charset="0"/>
              <a:ea typeface="PMingLiU" pitchFamily="18" charset="-120"/>
            </a:endParaRPr>
          </a:p>
        </p:txBody>
      </p:sp>
      <p:sp>
        <p:nvSpPr>
          <p:cNvPr id="31" name="AutoShape 5"/>
          <p:cNvSpPr>
            <a:spLocks noChangeArrowheads="1"/>
          </p:cNvSpPr>
          <p:nvPr/>
        </p:nvSpPr>
        <p:spPr bwMode="auto">
          <a:xfrm>
            <a:off x="4330229" y="5660498"/>
            <a:ext cx="4153760" cy="672576"/>
          </a:xfrm>
          <a:prstGeom prst="wedgeRoundRectCallout">
            <a:avLst>
              <a:gd name="adj1" fmla="val 42673"/>
              <a:gd name="adj2" fmla="val -254606"/>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lang="en-US" altLang="zh-CN" sz="1800" dirty="0"/>
              <a:t>QHL</a:t>
            </a:r>
            <a:r>
              <a:rPr lang="en-US" altLang="zh-TW" sz="1800" dirty="0"/>
              <a:t> outperforms the other two by up to two orders of magnitude </a:t>
            </a:r>
            <a:endParaRPr kumimoji="0" lang="en-US" altLang="zh-TW" sz="1800" baseline="-25000" dirty="0"/>
          </a:p>
        </p:txBody>
      </p:sp>
      <mc:AlternateContent xmlns:mc="http://schemas.openxmlformats.org/markup-compatibility/2006">
        <mc:Choice xmlns:a14="http://schemas.microsoft.com/office/drawing/2010/main" Requires="a14">
          <p:sp>
            <p:nvSpPr>
              <p:cNvPr id="36" name="AutoShape 5"/>
              <p:cNvSpPr>
                <a:spLocks noChangeArrowheads="1"/>
              </p:cNvSpPr>
              <p:nvPr/>
            </p:nvSpPr>
            <p:spPr bwMode="auto">
              <a:xfrm>
                <a:off x="660011" y="5660498"/>
                <a:ext cx="3330804" cy="672577"/>
              </a:xfrm>
              <a:prstGeom prst="wedgeRoundRectCallout">
                <a:avLst>
                  <a:gd name="adj1" fmla="val -36311"/>
                  <a:gd name="adj2" fmla="val -256075"/>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TW" sz="1800" dirty="0"/>
                  <a:t>QHL answers each CSP query efficiently within 50 </a:t>
                </a:r>
                <a14:m>
                  <m:oMath xmlns:m="http://schemas.openxmlformats.org/officeDocument/2006/math">
                    <m:r>
                      <a:rPr lang="en-US" altLang="zh-TW" sz="1800" b="0" i="1" smtClean="0">
                        <a:latin typeface="Cambria Math" panose="02040503050406030204" pitchFamily="18" charset="0"/>
                      </a:rPr>
                      <m:t>𝜇</m:t>
                    </m:r>
                  </m:oMath>
                </a14:m>
                <a:r>
                  <a:rPr lang="en-US" altLang="zh-TW" sz="1800" dirty="0"/>
                  <a:t>s</a:t>
                </a:r>
                <a:endParaRPr kumimoji="0" lang="en-US" altLang="zh-TW" sz="1800" baseline="-25000" dirty="0"/>
              </a:p>
            </p:txBody>
          </p:sp>
        </mc:Choice>
        <mc:Fallback>
          <p:sp>
            <p:nvSpPr>
              <p:cNvPr id="36" name="AutoShape 5"/>
              <p:cNvSpPr>
                <a:spLocks noRot="1" noChangeAspect="1" noMove="1" noResize="1" noEditPoints="1" noAdjustHandles="1" noChangeArrowheads="1" noChangeShapeType="1" noTextEdit="1"/>
              </p:cNvSpPr>
              <p:nvPr/>
            </p:nvSpPr>
            <p:spPr bwMode="auto">
              <a:xfrm>
                <a:off x="660011" y="5660498"/>
                <a:ext cx="3330804" cy="672577"/>
              </a:xfrm>
              <a:prstGeom prst="wedgeRoundRectCallout">
                <a:avLst>
                  <a:gd name="adj1" fmla="val -36311"/>
                  <a:gd name="adj2" fmla="val -256075"/>
                  <a:gd name="adj3" fmla="val 16667"/>
                </a:avLst>
              </a:prstGeom>
              <a:blipFill rotWithShape="1">
                <a:blip r:embed="rId2"/>
                <a:stretch>
                  <a:fillRect l="-198" t="-209613" r="-176" b="-6859"/>
                </a:stretch>
              </a:bli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椭圆 6"/>
          <p:cNvSpPr/>
          <p:nvPr/>
        </p:nvSpPr>
        <p:spPr bwMode="auto">
          <a:xfrm rot="5181568">
            <a:off x="692238" y="3769923"/>
            <a:ext cx="371427" cy="716592"/>
          </a:xfrm>
          <a:prstGeom prst="ellipse">
            <a:avLst/>
          </a:prstGeom>
          <a:noFill/>
          <a:ln w="25400"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1800" b="0" i="0" u="none" strike="noStrike" cap="none" normalizeH="0" baseline="0">
              <a:ln>
                <a:noFill/>
              </a:ln>
              <a:solidFill>
                <a:schemeClr val="tx1"/>
              </a:solidFill>
              <a:effectLst/>
              <a:latin typeface="Tahoma" panose="020B0604030504040204" pitchFamily="34" charset="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 cost</a:t>
            </a:r>
            <a:endParaRPr lang="en-US" dirty="0"/>
          </a:p>
        </p:txBody>
      </p:sp>
      <p:sp>
        <p:nvSpPr>
          <p:cNvPr id="3" name="Content Placeholder 2"/>
          <p:cNvSpPr>
            <a:spLocks noGrp="1"/>
          </p:cNvSpPr>
          <p:nvPr>
            <p:ph idx="1"/>
          </p:nvPr>
        </p:nvSpPr>
        <p:spPr>
          <a:xfrm>
            <a:off x="490246" y="2152509"/>
            <a:ext cx="8453729" cy="4129087"/>
          </a:xfrm>
        </p:spPr>
        <p:txBody>
          <a:bodyPr/>
          <a:lstStyle/>
          <a:p>
            <a:endParaRPr lang="en-US" altLang="zh-CN" sz="2400"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5253904" y="3015754"/>
            <a:ext cx="3576492" cy="2625297"/>
          </a:xfrm>
          <a:prstGeom prst="rect">
            <a:avLst/>
          </a:prstGeom>
        </p:spPr>
      </p:pic>
      <p:pic>
        <p:nvPicPr>
          <p:cNvPr id="12" name="图片 11"/>
          <p:cNvPicPr>
            <a:picLocks noChangeAspect="1"/>
          </p:cNvPicPr>
          <p:nvPr/>
        </p:nvPicPr>
        <p:blipFill>
          <a:blip r:embed="rId2"/>
          <a:stretch>
            <a:fillRect/>
          </a:stretch>
        </p:blipFill>
        <p:spPr>
          <a:xfrm>
            <a:off x="200025" y="3218883"/>
            <a:ext cx="5077636" cy="1552063"/>
          </a:xfrm>
          <a:prstGeom prst="rect">
            <a:avLst/>
          </a:prstGeom>
        </p:spPr>
      </p:pic>
      <p:sp>
        <p:nvSpPr>
          <p:cNvPr id="13" name="AutoShape 5"/>
          <p:cNvSpPr>
            <a:spLocks noChangeArrowheads="1"/>
          </p:cNvSpPr>
          <p:nvPr/>
        </p:nvSpPr>
        <p:spPr bwMode="auto">
          <a:xfrm>
            <a:off x="2583441" y="5621803"/>
            <a:ext cx="4153760" cy="672576"/>
          </a:xfrm>
          <a:prstGeom prst="wedgeRoundRectCallout">
            <a:avLst>
              <a:gd name="adj1" fmla="val 17080"/>
              <a:gd name="adj2" fmla="val -13009"/>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a:spcBef>
                <a:spcPct val="0"/>
              </a:spcBef>
              <a:buClrTx/>
              <a:buSzTx/>
              <a:buNone/>
            </a:pPr>
            <a:r>
              <a:rPr lang="en-US" altLang="zh-CN" sz="1800" dirty="0"/>
              <a:t>QHL consumes around 1% additional space cost compared with CSP-2Hop </a:t>
            </a:r>
            <a:endParaRPr lang="en-US" altLang="zh-CN" sz="1800" dirty="0"/>
          </a:p>
        </p:txBody>
      </p:sp>
      <mc:AlternateContent xmlns:mc="http://schemas.openxmlformats.org/markup-compatibility/2006">
        <mc:Choice xmlns:a14="http://schemas.microsoft.com/office/drawing/2010/main" Requires="a14">
          <p:sp>
            <p:nvSpPr>
              <p:cNvPr id="5" name="文本框 4"/>
              <p:cNvSpPr txBox="1"/>
              <p:nvPr/>
            </p:nvSpPr>
            <p:spPr>
              <a:xfrm>
                <a:off x="1607836" y="2942889"/>
                <a:ext cx="23339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altLang="zh-CN" dirty="0">
                          <a:latin typeface="DejaVu Math TeX Gyre" panose="02000503000000000000" charset="0"/>
                        </a:rPr>
                        <m:t>CSP</m:t>
                      </m:r>
                      <m:r>
                        <m:rPr>
                          <m:nor/>
                        </m:rPr>
                        <a:rPr lang="en-US" altLang="zh-CN" dirty="0">
                          <a:latin typeface="DejaVu Math TeX Gyre" panose="02000503000000000000" charset="0"/>
                        </a:rPr>
                        <m:t>−</m:t>
                      </m:r>
                      <m:r>
                        <m:rPr>
                          <m:nor/>
                        </m:rPr>
                        <a:rPr lang="en-US" altLang="zh-CN" dirty="0">
                          <a:latin typeface="DejaVu Math TeX Gyre" panose="02000503000000000000" charset="0"/>
                        </a:rPr>
                        <m:t>2</m:t>
                      </m:r>
                      <m:r>
                        <m:rPr>
                          <m:nor/>
                        </m:rPr>
                        <a:rPr lang="en-US" altLang="zh-CN" dirty="0">
                          <a:latin typeface="DejaVu Math TeX Gyre" panose="02000503000000000000" charset="0"/>
                        </a:rPr>
                        <m:t>Hop</m:t>
                      </m:r>
                      <m:r>
                        <m:rPr>
                          <m:nor/>
                        </m:rPr>
                        <a:rPr lang="en-US" altLang="zh-CN" dirty="0">
                          <a:latin typeface="DejaVu Math TeX Gyre" panose="02000503000000000000" charset="0"/>
                        </a:rPr>
                        <m:t>’</m:t>
                      </m:r>
                      <m:r>
                        <m:rPr>
                          <m:nor/>
                        </m:rPr>
                        <a:rPr lang="en-US" altLang="zh-CN" dirty="0">
                          <a:latin typeface="DejaVu Math TeX Gyre" panose="02000503000000000000" charset="0"/>
                        </a:rPr>
                        <m:t>s</m:t>
                      </m:r>
                      <m:r>
                        <m:rPr>
                          <m:nor/>
                        </m:rPr>
                        <a:rPr lang="en-US" altLang="zh-CN" dirty="0">
                          <a:latin typeface="DejaVu Math TeX Gyre" panose="02000503000000000000" charset="0"/>
                        </a:rPr>
                        <m:t> </m:t>
                      </m:r>
                      <m:r>
                        <m:rPr>
                          <m:nor/>
                        </m:rPr>
                        <a:rPr lang="en-US" altLang="zh-CN" dirty="0">
                          <a:latin typeface="DejaVu Math TeX Gyre" panose="02000503000000000000" charset="0"/>
                        </a:rPr>
                        <m:t>index</m:t>
                      </m:r>
                      <m:r>
                        <m:rPr>
                          <m:nor/>
                        </m:rPr>
                        <a:rPr lang="en-US" altLang="zh-CN" dirty="0">
                          <a:latin typeface="DejaVu Math TeX Gyre" panose="02000503000000000000" charset="0"/>
                        </a:rPr>
                        <m:t> </m:t>
                      </m:r>
                      <m:r>
                        <m:rPr>
                          <m:nor/>
                        </m:rPr>
                        <a:rPr lang="en-US" altLang="zh-CN" dirty="0">
                          <a:latin typeface="DejaVu Math TeX Gyre" panose="02000503000000000000" charset="0"/>
                        </a:rPr>
                        <m:t>cost</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1607836" y="2942889"/>
                <a:ext cx="2333972" cy="276999"/>
              </a:xfrm>
              <a:prstGeom prst="rect">
                <a:avLst/>
              </a:prstGeom>
              <a:blipFill rotWithShape="1">
                <a:blip r:embed="rId3"/>
                <a:stretch>
                  <a:fillRect l="-1" t="-108" r="-19383" b="-49434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5975873" y="2507187"/>
                <a:ext cx="2582437"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altLang="zh-CN" dirty="0">
                          <a:latin typeface="DejaVu Math TeX Gyre" panose="02000503000000000000" charset="0"/>
                        </a:rPr>
                        <m:t>QHL</m:t>
                      </m:r>
                      <m:r>
                        <m:rPr>
                          <m:nor/>
                        </m:rPr>
                        <a:rPr lang="en-US" altLang="zh-CN" dirty="0">
                          <a:latin typeface="DejaVu Math TeX Gyre" panose="02000503000000000000" charset="0"/>
                        </a:rPr>
                        <m:t>’</m:t>
                      </m:r>
                      <m:r>
                        <m:rPr>
                          <m:nor/>
                        </m:rPr>
                        <a:rPr lang="en-US" altLang="zh-CN" dirty="0">
                          <a:latin typeface="DejaVu Math TeX Gyre" panose="02000503000000000000" charset="0"/>
                        </a:rPr>
                        <m:t>s</m:t>
                      </m:r>
                      <m:r>
                        <m:rPr>
                          <m:nor/>
                        </m:rPr>
                        <a:rPr lang="en-US" altLang="zh-CN" dirty="0">
                          <a:latin typeface="DejaVu Math TeX Gyre" panose="02000503000000000000" charset="0"/>
                        </a:rPr>
                        <m:t> </m:t>
                      </m:r>
                      <m:r>
                        <m:rPr>
                          <m:nor/>
                        </m:rPr>
                        <a:rPr lang="en-US" altLang="zh-CN" dirty="0">
                          <a:latin typeface="DejaVu Math TeX Gyre" panose="02000503000000000000" charset="0"/>
                        </a:rPr>
                        <m:t>additional</m:t>
                      </m:r>
                      <m:r>
                        <m:rPr>
                          <m:nor/>
                        </m:rPr>
                        <a:rPr lang="en-US" altLang="zh-CN" dirty="0">
                          <a:latin typeface="DejaVu Math TeX Gyre" panose="02000503000000000000" charset="0"/>
                        </a:rPr>
                        <m:t> </m:t>
                      </m:r>
                      <m:r>
                        <m:rPr>
                          <m:nor/>
                        </m:rPr>
                        <a:rPr lang="en-US" altLang="zh-CN" dirty="0">
                          <a:latin typeface="DejaVu Math TeX Gyre" panose="02000503000000000000" charset="0"/>
                        </a:rPr>
                        <m:t>cost</m:t>
                      </m:r>
                      <m:r>
                        <m:rPr>
                          <m:nor/>
                        </m:rPr>
                        <a:rPr lang="en-US" altLang="zh-CN" dirty="0">
                          <a:latin typeface="DejaVu Math TeX Gyre" panose="02000503000000000000" charset="0"/>
                        </a:rPr>
                        <m:t> </m:t>
                      </m:r>
                    </m:oMath>
                  </m:oMathPara>
                </a14:m>
                <a:endParaRPr lang="en-US" altLang="zh-CN" dirty="0"/>
              </a:p>
              <a:p>
                <a14:m>
                  <m:oMathPara xmlns:m="http://schemas.openxmlformats.org/officeDocument/2006/math">
                    <m:oMathParaPr>
                      <m:jc m:val="centerGroup"/>
                    </m:oMathParaPr>
                    <m:oMath xmlns:m="http://schemas.openxmlformats.org/officeDocument/2006/math">
                      <m:r>
                        <m:rPr>
                          <m:nor/>
                        </m:rPr>
                        <a:rPr lang="en-US" altLang="zh-CN" dirty="0">
                          <a:latin typeface="DejaVu Math TeX Gyre" panose="02000503000000000000" charset="0"/>
                        </a:rPr>
                        <m:t>(</m:t>
                      </m:r>
                      <m:r>
                        <m:rPr>
                          <m:nor/>
                        </m:rPr>
                        <a:rPr lang="en-US" altLang="zh-CN" dirty="0">
                          <a:latin typeface="DejaVu Math TeX Gyre" panose="02000503000000000000" charset="0"/>
                        </a:rPr>
                        <m:t>i</m:t>
                      </m:r>
                      <m:r>
                        <m:rPr>
                          <m:nor/>
                        </m:rPr>
                        <a:rPr lang="en-US" altLang="zh-CN" dirty="0">
                          <a:latin typeface="DejaVu Math TeX Gyre" panose="02000503000000000000" charset="0"/>
                        </a:rPr>
                        <m:t>.</m:t>
                      </m:r>
                      <m:r>
                        <m:rPr>
                          <m:nor/>
                        </m:rPr>
                        <a:rPr lang="en-US" altLang="zh-CN" dirty="0">
                          <a:latin typeface="DejaVu Math TeX Gyre" panose="02000503000000000000" charset="0"/>
                        </a:rPr>
                        <m:t>e</m:t>
                      </m:r>
                      <m:r>
                        <m:rPr>
                          <m:nor/>
                        </m:rPr>
                        <a:rPr lang="en-US" altLang="zh-CN" dirty="0">
                          <a:latin typeface="DejaVu Math TeX Gyre" panose="02000503000000000000" charset="0"/>
                        </a:rPr>
                        <m:t>., </m:t>
                      </m:r>
                      <m:r>
                        <m:rPr>
                          <m:nor/>
                        </m:rPr>
                        <a:rPr lang="en-US" altLang="zh-CN" dirty="0">
                          <a:latin typeface="DejaVu Math TeX Gyre" panose="02000503000000000000" charset="0"/>
                        </a:rPr>
                        <m:t>pruning</m:t>
                      </m:r>
                      <m:r>
                        <m:rPr>
                          <m:nor/>
                        </m:rPr>
                        <a:rPr lang="en-US" altLang="zh-CN" dirty="0">
                          <a:latin typeface="DejaVu Math TeX Gyre" panose="02000503000000000000" charset="0"/>
                        </a:rPr>
                        <m:t> </m:t>
                      </m:r>
                      <m:r>
                        <m:rPr>
                          <m:nor/>
                        </m:rPr>
                        <a:rPr lang="en-US" altLang="zh-CN" dirty="0">
                          <a:latin typeface="DejaVu Math TeX Gyre" panose="02000503000000000000" charset="0"/>
                        </a:rPr>
                        <m:t>conditions</m:t>
                      </m:r>
                      <m:r>
                        <m:rPr>
                          <m:nor/>
                        </m:rPr>
                        <a:rPr lang="en-US" altLang="zh-CN" dirty="0">
                          <a:latin typeface="DejaVu Math TeX Gyre" panose="02000503000000000000" charset="0"/>
                        </a:rPr>
                        <m:t>)</m:t>
                      </m:r>
                    </m:oMath>
                  </m:oMathPara>
                </a14:m>
                <a:endParaRPr lang="zh-CN" altLang="en-US" dirty="0"/>
              </a:p>
            </p:txBody>
          </p:sp>
        </mc:Choice>
        <mc:Fallback>
          <p:sp>
            <p:nvSpPr>
              <p:cNvPr id="7" name="文本框 6"/>
              <p:cNvSpPr txBox="1">
                <a:spLocks noRot="1" noChangeAspect="1" noMove="1" noResize="1" noEditPoints="1" noAdjustHandles="1" noChangeArrowheads="1" noChangeShapeType="1" noTextEdit="1"/>
              </p:cNvSpPr>
              <p:nvPr/>
            </p:nvSpPr>
            <p:spPr>
              <a:xfrm>
                <a:off x="5975873" y="2507187"/>
                <a:ext cx="2582437" cy="553998"/>
              </a:xfrm>
              <a:prstGeom prst="rect">
                <a:avLst/>
              </a:prstGeom>
              <a:blipFill rotWithShape="1">
                <a:blip r:embed="rId4"/>
                <a:stretch>
                  <a:fillRect l="-20" t="-37" r="-13533" b="-4943531"/>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a:t>Motivation: route planning</a:t>
            </a:r>
            <a:endParaRPr lang="zh-CN" altLang="en-US" sz="4000" dirty="0"/>
          </a:p>
        </p:txBody>
      </p:sp>
      <p:sp>
        <p:nvSpPr>
          <p:cNvPr id="3" name="内容占位符 2"/>
          <p:cNvSpPr>
            <a:spLocks noGrp="1"/>
          </p:cNvSpPr>
          <p:nvPr>
            <p:ph idx="1"/>
          </p:nvPr>
        </p:nvSpPr>
        <p:spPr/>
        <p:txBody>
          <a:bodyPr/>
          <a:lstStyle/>
          <a:p>
            <a:r>
              <a:rPr lang="en-US" altLang="zh-CN" dirty="0"/>
              <a:t>Route planning plays a critical role in many spatial applications</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1026" name="Picture 2" descr="“google maps”的图片搜索结果"/>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8085" y="3517955"/>
            <a:ext cx="1905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yft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4404" y="3756494"/>
            <a:ext cx="2038888" cy="144325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ber Eats: Order Food Delive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917" y="325593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a:solidFill>
                  <a:schemeClr val="bg1">
                    <a:lumMod val="65000"/>
                  </a:schemeClr>
                </a:solidFill>
              </a:rPr>
              <a:t>Motivation</a:t>
            </a:r>
            <a:endParaRPr lang="en-US" dirty="0">
              <a:solidFill>
                <a:schemeClr val="bg1">
                  <a:lumMod val="65000"/>
                </a:schemeClr>
              </a:solidFill>
            </a:endParaRPr>
          </a:p>
          <a:p>
            <a:r>
              <a:rPr lang="en-US" dirty="0">
                <a:solidFill>
                  <a:schemeClr val="bg1">
                    <a:lumMod val="65000"/>
                  </a:schemeClr>
                </a:solidFill>
              </a:rPr>
              <a:t>Preliminaries</a:t>
            </a:r>
            <a:endParaRPr lang="en-US" dirty="0">
              <a:solidFill>
                <a:schemeClr val="bg1">
                  <a:lumMod val="65000"/>
                </a:schemeClr>
              </a:solidFill>
            </a:endParaRPr>
          </a:p>
          <a:p>
            <a:r>
              <a:rPr lang="en-US" dirty="0">
                <a:solidFill>
                  <a:schemeClr val="bg1">
                    <a:lumMod val="65000"/>
                  </a:schemeClr>
                </a:solidFill>
              </a:rPr>
              <a:t>Methodology</a:t>
            </a:r>
            <a:endParaRPr lang="en-US" dirty="0">
              <a:solidFill>
                <a:schemeClr val="bg1">
                  <a:lumMod val="65000"/>
                </a:schemeClr>
              </a:solidFill>
            </a:endParaRPr>
          </a:p>
          <a:p>
            <a:r>
              <a:rPr lang="en-US" dirty="0">
                <a:solidFill>
                  <a:schemeClr val="bg1">
                    <a:lumMod val="65000"/>
                  </a:schemeClr>
                </a:solidFill>
              </a:rPr>
              <a:t>Experiments</a:t>
            </a:r>
            <a:endParaRPr lang="en-US" dirty="0">
              <a:solidFill>
                <a:schemeClr val="bg1">
                  <a:lumMod val="65000"/>
                </a:schemeClr>
              </a:solidFill>
            </a:endParaRPr>
          </a:p>
          <a:p>
            <a:r>
              <a:rPr lang="en-US" dirty="0"/>
              <a:t>Conclusion</a:t>
            </a:r>
            <a:endParaRPr lang="en-US" dirty="0"/>
          </a:p>
          <a:p>
            <a:endParaRPr 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Conclusion</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83269" y="2114551"/>
                <a:ext cx="8060706" cy="4129087"/>
              </a:xfrm>
            </p:spPr>
            <p:txBody>
              <a:bodyPr/>
              <a:lstStyle/>
              <a:p>
                <a:r>
                  <a:rPr lang="en-US" altLang="zh-CN" sz="2800" dirty="0"/>
                  <a:t>We propose by far the fastest algorithm, called QHL, which prunes </a:t>
                </a:r>
                <a:r>
                  <a:rPr lang="en-US" altLang="zh-CN" sz="2800" dirty="0" err="1"/>
                  <a:t>hoplinks</a:t>
                </a:r>
                <a:r>
                  <a:rPr lang="en-US" altLang="zh-CN" sz="2800" dirty="0"/>
                  <a:t> </a:t>
                </a:r>
                <a:r>
                  <a:rPr lang="en-US" altLang="zh-CN" sz="2800"/>
                  <a:t>and path concatenations </a:t>
                </a:r>
                <a:r>
                  <a:rPr lang="en-US" altLang="zh-CN" sz="2800" dirty="0"/>
                  <a:t>based on the query information</a:t>
                </a:r>
                <a:endParaRPr lang="en-US" altLang="zh-CN" sz="2800" dirty="0"/>
              </a:p>
              <a:p>
                <a:r>
                  <a:rPr lang="en-US" altLang="zh-CN" sz="2800" dirty="0"/>
                  <a:t>QHL’s query time complexity has one fewer multiplier than state-of-the-art CSP-2Hop’s</a:t>
                </a:r>
                <a:endParaRPr lang="en-US" altLang="zh-CN" sz="2800" dirty="0"/>
              </a:p>
              <a:p>
                <a:r>
                  <a:rPr lang="en-US" altLang="zh-CN" sz="2800" dirty="0"/>
                  <a:t>Experiments show that QHL can answer each CSP query in 50 </a:t>
                </a:r>
                <a14:m>
                  <m:oMath xmlns:m="http://schemas.openxmlformats.org/officeDocument/2006/math">
                    <m:r>
                      <a:rPr lang="en-US" altLang="zh-CN" sz="2800" b="0" i="1" smtClean="0">
                        <a:latin typeface="Cambria Math" panose="02040503050406030204" pitchFamily="18" charset="0"/>
                      </a:rPr>
                      <m:t>𝜇</m:t>
                    </m:r>
                  </m:oMath>
                </a14:m>
                <a:r>
                  <a:rPr lang="en-US" altLang="zh-CN" sz="2800" dirty="0"/>
                  <a:t>s for New York’s network and outperform baselines by up to two orders of magnitude</a:t>
                </a:r>
                <a:endParaRPr lang="en-US" altLang="zh-CN" sz="2800" dirty="0"/>
              </a:p>
              <a:p>
                <a:endParaRPr lang="zh-CN" alt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883269" y="2114551"/>
                <a:ext cx="8060706" cy="4129087"/>
              </a:xfrm>
              <a:blipFill rotWithShape="1">
                <a:blip r:embed="rId1"/>
                <a:stretch>
                  <a:fillRect l="-8" b="-12403"/>
                </a:stretch>
              </a:blipFill>
            </p:spPr>
            <p:txBody>
              <a:bodyPr/>
              <a:lstStyle/>
              <a:p>
                <a:r>
                  <a:rPr lang="zh-CN" altLang="en-US">
                    <a:noFill/>
                  </a:rPr>
                  <a:t> </a:t>
                </a:r>
              </a:p>
            </p:txBody>
          </p:sp>
        </mc:Fallback>
      </mc:AlternateContent>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a:t>Q &amp; A </a:t>
            </a:r>
            <a:endParaRPr lang="zh-CN" altLang="en-US" dirty="0"/>
          </a:p>
        </p:txBody>
      </p:sp>
      <p:sp>
        <p:nvSpPr>
          <p:cNvPr id="3" name="Subtitle 2"/>
          <p:cNvSpPr>
            <a:spLocks noGrp="1"/>
          </p:cNvSpPr>
          <p:nvPr>
            <p:ph type="subTitle" idx="1"/>
          </p:nvPr>
        </p:nvSpPr>
        <p:spPr/>
        <p:txBody>
          <a:bodyPr/>
          <a:lstStyle/>
          <a:p>
            <a:r>
              <a:rPr lang="en-US" altLang="zh-CN" dirty="0"/>
              <a:t>Thank you for listening!</a:t>
            </a:r>
            <a:endParaRPr lang="zh-CN" altLang="en-US" dirty="0"/>
          </a:p>
        </p:txBody>
      </p:sp>
      <p:sp>
        <p:nvSpPr>
          <p:cNvPr id="4" name="Slide Number Placeholder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881744" cy="1462087"/>
          </a:xfrm>
        </p:spPr>
        <p:txBody>
          <a:bodyPr/>
          <a:lstStyle/>
          <a:p>
            <a:r>
              <a:rPr lang="en-US" altLang="zh-CN" sz="4000" dirty="0"/>
              <a:t>Motivation: one single objective</a:t>
            </a:r>
            <a:endParaRPr lang="zh-CN" altLang="en-US" sz="4000"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pic>
        <p:nvPicPr>
          <p:cNvPr id="5" name="内容占位符 4"/>
          <p:cNvPicPr>
            <a:picLocks noGrp="1" noChangeAspect="1"/>
          </p:cNvPicPr>
          <p:nvPr>
            <p:ph idx="1"/>
          </p:nvPr>
        </p:nvPicPr>
        <p:blipFill>
          <a:blip r:embed="rId1"/>
          <a:stretch>
            <a:fillRect/>
          </a:stretch>
        </p:blipFill>
        <p:spPr>
          <a:xfrm>
            <a:off x="1374458" y="2228850"/>
            <a:ext cx="5425912" cy="4129088"/>
          </a:xfrm>
          <a:prstGeom prst="rect">
            <a:avLst/>
          </a:prstGeom>
        </p:spPr>
      </p:pic>
      <p:sp>
        <p:nvSpPr>
          <p:cNvPr id="6" name="AutoShape 5"/>
          <p:cNvSpPr>
            <a:spLocks noChangeArrowheads="1"/>
          </p:cNvSpPr>
          <p:nvPr/>
        </p:nvSpPr>
        <p:spPr bwMode="auto">
          <a:xfrm>
            <a:off x="172123" y="2392232"/>
            <a:ext cx="4303058" cy="888851"/>
          </a:xfrm>
          <a:prstGeom prst="wedgeRoundRectCallout">
            <a:avLst>
              <a:gd name="adj1" fmla="val 62071"/>
              <a:gd name="adj2" fmla="val -31341"/>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CN" sz="2400" dirty="0"/>
              <a:t>The recommended route o</a:t>
            </a:r>
            <a:r>
              <a:rPr kumimoji="0" lang="en-US" altLang="zh-TW" sz="2400" dirty="0"/>
              <a:t>nly minimizes the travel time</a:t>
            </a:r>
            <a:endParaRPr kumimoji="0" lang="en-US" altLang="zh-TW"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462087"/>
          </a:xfrm>
        </p:spPr>
        <p:txBody>
          <a:bodyPr/>
          <a:lstStyle/>
          <a:p>
            <a:r>
              <a:rPr lang="en-US" altLang="zh-CN" sz="4000" dirty="0"/>
              <a:t>Motivation: objective under a constraint</a:t>
            </a:r>
            <a:endParaRPr lang="zh-CN" altLang="en-US" sz="4000" dirty="0"/>
          </a:p>
        </p:txBody>
      </p:sp>
      <p:sp>
        <p:nvSpPr>
          <p:cNvPr id="3" name="内容占位符 2"/>
          <p:cNvSpPr>
            <a:spLocks noGrp="1"/>
          </p:cNvSpPr>
          <p:nvPr>
            <p:ph idx="1"/>
          </p:nvPr>
        </p:nvSpPr>
        <p:spPr>
          <a:xfrm>
            <a:off x="1162050" y="2026179"/>
            <a:ext cx="7785100" cy="4129087"/>
          </a:xfrm>
        </p:spPr>
        <p:txBody>
          <a:bodyPr/>
          <a:lstStyle/>
          <a:p>
            <a:r>
              <a:rPr lang="en-US" altLang="zh-CN" dirty="0"/>
              <a:t>Traffic jam</a:t>
            </a:r>
            <a:endParaRPr lang="en-US" altLang="zh-CN" dirty="0"/>
          </a:p>
          <a:p>
            <a:pPr lvl="1"/>
            <a:r>
              <a:rPr lang="en-US" altLang="zh-CN" dirty="0"/>
              <a:t>One may accept </a:t>
            </a:r>
            <a:r>
              <a:rPr lang="en-US" altLang="zh-CN" b="1" dirty="0"/>
              <a:t>slightly long detours</a:t>
            </a:r>
            <a:r>
              <a:rPr lang="en-US" altLang="zh-CN" dirty="0"/>
              <a:t> to experience less crowded roads</a:t>
            </a:r>
            <a:endParaRPr lang="en-US" altLang="zh-CN" dirty="0"/>
          </a:p>
          <a:p>
            <a:r>
              <a:rPr lang="en-US" altLang="zh-CN" dirty="0"/>
              <a:t>Long-distance trip</a:t>
            </a:r>
            <a:endParaRPr lang="en-US" altLang="zh-CN" dirty="0"/>
          </a:p>
          <a:p>
            <a:pPr lvl="1"/>
            <a:r>
              <a:rPr lang="en-US" altLang="zh-CN" dirty="0"/>
              <a:t>One may not choose highways and bridges with high toll charges </a:t>
            </a:r>
            <a:r>
              <a:rPr lang="en-US" altLang="zh-CN" b="1" dirty="0"/>
              <a:t>under limited budget </a:t>
            </a:r>
            <a:endParaRPr lang="en-US" altLang="zh-CN" b="1" dirty="0"/>
          </a:p>
          <a:p>
            <a:r>
              <a:rPr lang="en-US" altLang="zh-CN" dirty="0"/>
              <a:t>Constrained Shortest Path problem (CSP)</a:t>
            </a:r>
            <a:endParaRPr lang="en-US" altLang="zh-CN" dirty="0"/>
          </a:p>
          <a:p>
            <a:endParaRPr lang="zh-CN" altLang="en-US" b="1"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
        <p:nvSpPr>
          <p:cNvPr id="5" name="AutoShape 5"/>
          <p:cNvSpPr>
            <a:spLocks noChangeArrowheads="1"/>
          </p:cNvSpPr>
          <p:nvPr/>
        </p:nvSpPr>
        <p:spPr bwMode="auto">
          <a:xfrm>
            <a:off x="7143152" y="4991946"/>
            <a:ext cx="1431290" cy="448734"/>
          </a:xfrm>
          <a:prstGeom prst="wedgeRoundRectCallout">
            <a:avLst>
              <a:gd name="adj1" fmla="val -90501"/>
              <a:gd name="adj2" fmla="val 91075"/>
              <a:gd name="adj3" fmla="val 16667"/>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PMingLiU" pitchFamily="18"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PMingLiU" pitchFamily="18"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PMingLiU" pitchFamily="18"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PMingLiU" pitchFamily="18" charset="-120"/>
              </a:defRPr>
            </a:lvl9pPr>
          </a:lstStyle>
          <a:p>
            <a:pPr eaLnBrk="1" hangingPunct="1">
              <a:spcBef>
                <a:spcPct val="0"/>
              </a:spcBef>
              <a:buClrTx/>
              <a:buSzTx/>
              <a:buFontTx/>
              <a:buNone/>
            </a:pPr>
            <a:r>
              <a:rPr kumimoji="0" lang="en-US" altLang="zh-TW" sz="2400" dirty="0"/>
              <a:t>NP-hard!</a:t>
            </a:r>
            <a:endParaRPr kumimoji="0" lang="en-US" altLang="zh-TW"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 Constrained Shortest Path (CSP) problem</a:t>
            </a:r>
            <a:endParaRPr lang="zh-CN" altLang="en-US" dirty="0"/>
          </a:p>
        </p:txBody>
      </p:sp>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42" name="组合 41"/>
          <p:cNvGrpSpPr/>
          <p:nvPr/>
        </p:nvGrpSpPr>
        <p:grpSpPr>
          <a:xfrm>
            <a:off x="2027007" y="4422522"/>
            <a:ext cx="5089986" cy="2278316"/>
            <a:chOff x="302315" y="4243342"/>
            <a:chExt cx="5089986" cy="2278316"/>
          </a:xfrm>
        </p:grpSpPr>
        <p:grpSp>
          <p:nvGrpSpPr>
            <p:cNvPr id="43" name="组合 42"/>
            <p:cNvGrpSpPr/>
            <p:nvPr/>
          </p:nvGrpSpPr>
          <p:grpSpPr>
            <a:xfrm>
              <a:off x="523046" y="4270143"/>
              <a:ext cx="393450" cy="393893"/>
              <a:chOff x="2796833" y="1500895"/>
              <a:chExt cx="532800" cy="533400"/>
            </a:xfrm>
          </p:grpSpPr>
          <p:sp>
            <p:nvSpPr>
              <p:cNvPr id="114" name="椭圆 11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15" name="文本框 114"/>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115" name="文本框 114"/>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1"/>
                  </a:blipFill>
                </p:spPr>
                <p:txBody>
                  <a:bodyPr/>
                  <a:lstStyle/>
                  <a:p>
                    <a:r>
                      <a:rPr lang="zh-CN" altLang="en-US">
                        <a:noFill/>
                      </a:rPr>
                      <a:t> </a:t>
                    </a:r>
                  </a:p>
                </p:txBody>
              </p:sp>
            </mc:Fallback>
          </mc:AlternateContent>
        </p:grpSp>
        <p:grpSp>
          <p:nvGrpSpPr>
            <p:cNvPr id="44" name="组合 43"/>
            <p:cNvGrpSpPr/>
            <p:nvPr/>
          </p:nvGrpSpPr>
          <p:grpSpPr>
            <a:xfrm>
              <a:off x="520532" y="6127765"/>
              <a:ext cx="393450" cy="393893"/>
              <a:chOff x="2796833" y="1500895"/>
              <a:chExt cx="532800" cy="533400"/>
            </a:xfrm>
          </p:grpSpPr>
          <p:sp>
            <p:nvSpPr>
              <p:cNvPr id="112" name="椭圆 11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13" name="文本框 112"/>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113" name="文本框 112"/>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2"/>
                  </a:blipFill>
                </p:spPr>
                <p:txBody>
                  <a:bodyPr/>
                  <a:lstStyle/>
                  <a:p>
                    <a:r>
                      <a:rPr lang="zh-CN" altLang="en-US">
                        <a:noFill/>
                      </a:rPr>
                      <a:t> </a:t>
                    </a:r>
                  </a:p>
                </p:txBody>
              </p:sp>
            </mc:Fallback>
          </mc:AlternateContent>
        </p:grpSp>
        <p:grpSp>
          <p:nvGrpSpPr>
            <p:cNvPr id="45" name="组合 44"/>
            <p:cNvGrpSpPr/>
            <p:nvPr/>
          </p:nvGrpSpPr>
          <p:grpSpPr>
            <a:xfrm>
              <a:off x="519745" y="5180375"/>
              <a:ext cx="393450" cy="393893"/>
              <a:chOff x="2796833" y="1500895"/>
              <a:chExt cx="532800" cy="533400"/>
            </a:xfrm>
          </p:grpSpPr>
          <p:sp>
            <p:nvSpPr>
              <p:cNvPr id="110" name="椭圆 10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11" name="文本框 11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111" name="文本框 11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3"/>
                  </a:blipFill>
                </p:spPr>
                <p:txBody>
                  <a:bodyPr/>
                  <a:lstStyle/>
                  <a:p>
                    <a:r>
                      <a:rPr lang="zh-CN" altLang="en-US">
                        <a:noFill/>
                      </a:rPr>
                      <a:t> </a:t>
                    </a:r>
                  </a:p>
                </p:txBody>
              </p:sp>
            </mc:Fallback>
          </mc:AlternateContent>
        </p:grpSp>
        <p:grpSp>
          <p:nvGrpSpPr>
            <p:cNvPr id="46" name="组合 45"/>
            <p:cNvGrpSpPr/>
            <p:nvPr/>
          </p:nvGrpSpPr>
          <p:grpSpPr>
            <a:xfrm>
              <a:off x="1615423" y="5174633"/>
              <a:ext cx="393450" cy="393893"/>
              <a:chOff x="2796833" y="1500895"/>
              <a:chExt cx="532800" cy="533400"/>
            </a:xfrm>
          </p:grpSpPr>
          <p:sp>
            <p:nvSpPr>
              <p:cNvPr id="108" name="椭圆 10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09" name="文本框 108"/>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109" name="文本框 108"/>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4"/>
                  </a:blipFill>
                </p:spPr>
                <p:txBody>
                  <a:bodyPr/>
                  <a:lstStyle/>
                  <a:p>
                    <a:r>
                      <a:rPr lang="zh-CN" altLang="en-US">
                        <a:noFill/>
                      </a:rPr>
                      <a:t> </a:t>
                    </a:r>
                  </a:p>
                </p:txBody>
              </p:sp>
            </mc:Fallback>
          </mc:AlternateContent>
        </p:grpSp>
        <p:grpSp>
          <p:nvGrpSpPr>
            <p:cNvPr id="47" name="组合 46"/>
            <p:cNvGrpSpPr/>
            <p:nvPr/>
          </p:nvGrpSpPr>
          <p:grpSpPr>
            <a:xfrm>
              <a:off x="1615423" y="6127764"/>
              <a:ext cx="393450" cy="393893"/>
              <a:chOff x="2796833" y="1500895"/>
              <a:chExt cx="532800" cy="533400"/>
            </a:xfrm>
          </p:grpSpPr>
          <p:sp>
            <p:nvSpPr>
              <p:cNvPr id="106" name="椭圆 10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07" name="文本框 106"/>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107" name="文本框 106"/>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5"/>
                  </a:blipFill>
                </p:spPr>
                <p:txBody>
                  <a:bodyPr/>
                  <a:lstStyle/>
                  <a:p>
                    <a:r>
                      <a:rPr lang="zh-CN" altLang="en-US">
                        <a:noFill/>
                      </a:rPr>
                      <a:t> </a:t>
                    </a:r>
                  </a:p>
                </p:txBody>
              </p:sp>
            </mc:Fallback>
          </mc:AlternateContent>
        </p:grpSp>
        <p:grpSp>
          <p:nvGrpSpPr>
            <p:cNvPr id="48" name="组合 47"/>
            <p:cNvGrpSpPr/>
            <p:nvPr/>
          </p:nvGrpSpPr>
          <p:grpSpPr>
            <a:xfrm>
              <a:off x="2610673" y="5174632"/>
              <a:ext cx="430180" cy="393893"/>
              <a:chOff x="2772222" y="1500895"/>
              <a:chExt cx="582542" cy="533400"/>
            </a:xfrm>
          </p:grpSpPr>
          <p:sp>
            <p:nvSpPr>
              <p:cNvPr id="104" name="椭圆 10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05" name="文本框 104"/>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105" name="文本框 104"/>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6"/>
                  </a:blipFill>
                </p:spPr>
                <p:txBody>
                  <a:bodyPr/>
                  <a:lstStyle/>
                  <a:p>
                    <a:r>
                      <a:rPr lang="zh-CN" altLang="en-US">
                        <a:noFill/>
                      </a:rPr>
                      <a:t> </a:t>
                    </a:r>
                  </a:p>
                </p:txBody>
              </p:sp>
            </mc:Fallback>
          </mc:AlternateContent>
        </p:grpSp>
        <p:grpSp>
          <p:nvGrpSpPr>
            <p:cNvPr id="49" name="组合 48"/>
            <p:cNvGrpSpPr/>
            <p:nvPr/>
          </p:nvGrpSpPr>
          <p:grpSpPr>
            <a:xfrm>
              <a:off x="2610671" y="6127763"/>
              <a:ext cx="430178" cy="393893"/>
              <a:chOff x="2772226" y="1500895"/>
              <a:chExt cx="582540" cy="533400"/>
            </a:xfrm>
          </p:grpSpPr>
          <p:sp>
            <p:nvSpPr>
              <p:cNvPr id="102" name="椭圆 10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03" name="文本框 102"/>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103" name="文本框 102"/>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7"/>
                  </a:blipFill>
                </p:spPr>
                <p:txBody>
                  <a:bodyPr/>
                  <a:lstStyle/>
                  <a:p>
                    <a:r>
                      <a:rPr lang="zh-CN" altLang="en-US">
                        <a:noFill/>
                      </a:rPr>
                      <a:t> </a:t>
                    </a:r>
                  </a:p>
                </p:txBody>
              </p:sp>
            </mc:Fallback>
          </mc:AlternateContent>
        </p:grpSp>
        <p:grpSp>
          <p:nvGrpSpPr>
            <p:cNvPr id="50" name="组合 49"/>
            <p:cNvGrpSpPr/>
            <p:nvPr/>
          </p:nvGrpSpPr>
          <p:grpSpPr>
            <a:xfrm>
              <a:off x="3724705" y="5604027"/>
              <a:ext cx="393450" cy="393893"/>
              <a:chOff x="2796833" y="1500895"/>
              <a:chExt cx="532800" cy="533400"/>
            </a:xfrm>
          </p:grpSpPr>
          <p:sp>
            <p:nvSpPr>
              <p:cNvPr id="100" name="椭圆 9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101" name="文本框 10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101" name="文本框 10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8"/>
                  </a:blipFill>
                </p:spPr>
                <p:txBody>
                  <a:bodyPr/>
                  <a:lstStyle/>
                  <a:p>
                    <a:r>
                      <a:rPr lang="zh-CN" altLang="en-US">
                        <a:noFill/>
                      </a:rPr>
                      <a:t> </a:t>
                    </a:r>
                  </a:p>
                </p:txBody>
              </p:sp>
            </mc:Fallback>
          </mc:AlternateContent>
        </p:grpSp>
        <p:grpSp>
          <p:nvGrpSpPr>
            <p:cNvPr id="51" name="组合 50"/>
            <p:cNvGrpSpPr/>
            <p:nvPr/>
          </p:nvGrpSpPr>
          <p:grpSpPr>
            <a:xfrm>
              <a:off x="2615752" y="4270141"/>
              <a:ext cx="430182" cy="393893"/>
              <a:chOff x="2779105" y="1500895"/>
              <a:chExt cx="582545" cy="533400"/>
            </a:xfrm>
          </p:grpSpPr>
          <p:sp>
            <p:nvSpPr>
              <p:cNvPr id="98" name="椭圆 97"/>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99" name="文本框 98"/>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99" name="文本框 98"/>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9"/>
                  </a:blipFill>
                </p:spPr>
                <p:txBody>
                  <a:bodyPr/>
                  <a:lstStyle/>
                  <a:p>
                    <a:r>
                      <a:rPr lang="zh-CN" altLang="en-US">
                        <a:noFill/>
                      </a:rPr>
                      <a:t> </a:t>
                    </a:r>
                  </a:p>
                </p:txBody>
              </p:sp>
            </mc:Fallback>
          </mc:AlternateContent>
        </p:grpSp>
        <p:grpSp>
          <p:nvGrpSpPr>
            <p:cNvPr id="52" name="组合 51"/>
            <p:cNvGrpSpPr/>
            <p:nvPr/>
          </p:nvGrpSpPr>
          <p:grpSpPr>
            <a:xfrm>
              <a:off x="3710598" y="4780650"/>
              <a:ext cx="393450" cy="393893"/>
              <a:chOff x="2796833" y="1500895"/>
              <a:chExt cx="532800" cy="533400"/>
            </a:xfrm>
          </p:grpSpPr>
          <p:sp>
            <p:nvSpPr>
              <p:cNvPr id="96" name="椭圆 95"/>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97" name="文本框 96"/>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97" name="文本框 96"/>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0"/>
                  </a:blipFill>
                </p:spPr>
                <p:txBody>
                  <a:bodyPr/>
                  <a:lstStyle/>
                  <a:p>
                    <a:r>
                      <a:rPr lang="zh-CN" altLang="en-US">
                        <a:noFill/>
                      </a:rPr>
                      <a:t> </a:t>
                    </a:r>
                  </a:p>
                </p:txBody>
              </p:sp>
            </mc:Fallback>
          </mc:AlternateContent>
        </p:grpSp>
        <p:grpSp>
          <p:nvGrpSpPr>
            <p:cNvPr id="53" name="组合 52"/>
            <p:cNvGrpSpPr/>
            <p:nvPr/>
          </p:nvGrpSpPr>
          <p:grpSpPr>
            <a:xfrm>
              <a:off x="4759198" y="4270140"/>
              <a:ext cx="430178" cy="393893"/>
              <a:chOff x="2765347" y="1500895"/>
              <a:chExt cx="582540" cy="533400"/>
            </a:xfrm>
          </p:grpSpPr>
          <p:sp>
            <p:nvSpPr>
              <p:cNvPr id="94" name="椭圆 93"/>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95" name="文本框 94"/>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95" name="文本框 94"/>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11"/>
                  </a:blipFill>
                </p:spPr>
                <p:txBody>
                  <a:bodyPr/>
                  <a:lstStyle/>
                  <a:p>
                    <a:r>
                      <a:rPr lang="zh-CN" altLang="en-US">
                        <a:noFill/>
                      </a:rPr>
                      <a:t> </a:t>
                    </a:r>
                  </a:p>
                </p:txBody>
              </p:sp>
            </mc:Fallback>
          </mc:AlternateContent>
        </p:grpSp>
        <p:grpSp>
          <p:nvGrpSpPr>
            <p:cNvPr id="54" name="组合 53"/>
            <p:cNvGrpSpPr/>
            <p:nvPr/>
          </p:nvGrpSpPr>
          <p:grpSpPr>
            <a:xfrm>
              <a:off x="4782465" y="5165503"/>
              <a:ext cx="393450" cy="393893"/>
              <a:chOff x="2796833" y="1500895"/>
              <a:chExt cx="532800" cy="533400"/>
            </a:xfrm>
          </p:grpSpPr>
          <p:sp>
            <p:nvSpPr>
              <p:cNvPr id="92" name="椭圆 91"/>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93" name="文本框 92"/>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93" name="文本框 92"/>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12"/>
                  </a:blipFill>
                </p:spPr>
                <p:txBody>
                  <a:bodyPr/>
                  <a:lstStyle/>
                  <a:p>
                    <a:r>
                      <a:rPr lang="zh-CN" altLang="en-US">
                        <a:noFill/>
                      </a:rPr>
                      <a:t> </a:t>
                    </a:r>
                  </a:p>
                </p:txBody>
              </p:sp>
            </mc:Fallback>
          </mc:AlternateContent>
        </p:grpSp>
        <p:grpSp>
          <p:nvGrpSpPr>
            <p:cNvPr id="55" name="组合 54"/>
            <p:cNvGrpSpPr/>
            <p:nvPr/>
          </p:nvGrpSpPr>
          <p:grpSpPr>
            <a:xfrm>
              <a:off x="4782465" y="6120972"/>
              <a:ext cx="393450" cy="393893"/>
              <a:chOff x="2796833" y="1500895"/>
              <a:chExt cx="532800" cy="533400"/>
            </a:xfrm>
          </p:grpSpPr>
          <p:sp>
            <p:nvSpPr>
              <p:cNvPr id="90" name="椭圆 89"/>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91" name="文本框 90"/>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91" name="文本框 90"/>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3"/>
                  </a:blipFill>
                </p:spPr>
                <p:txBody>
                  <a:bodyPr/>
                  <a:lstStyle/>
                  <a:p>
                    <a:r>
                      <a:rPr lang="zh-CN" altLang="en-US">
                        <a:noFill/>
                      </a:rPr>
                      <a:t> </a:t>
                    </a:r>
                  </a:p>
                </p:txBody>
              </p:sp>
            </mc:Fallback>
          </mc:AlternateContent>
        </p:grpSp>
        <p:cxnSp>
          <p:nvCxnSpPr>
            <p:cNvPr id="56" name="直接连接符 55"/>
            <p:cNvCxnSpPr>
              <a:stCxn id="114" idx="6"/>
              <a:endCxn id="98" idx="2"/>
            </p:cNvCxnSpPr>
            <p:nvPr/>
          </p:nvCxnSpPr>
          <p:spPr>
            <a:xfrm flipV="1">
              <a:off x="916496" y="4467088"/>
              <a:ext cx="1712346"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98" idx="6"/>
              <a:endCxn id="94" idx="2"/>
            </p:cNvCxnSpPr>
            <p:nvPr/>
          </p:nvCxnSpPr>
          <p:spPr>
            <a:xfrm flipV="1">
              <a:off x="3022289" y="4467087"/>
              <a:ext cx="176016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04" idx="6"/>
            </p:cNvCxnSpPr>
            <p:nvPr/>
          </p:nvCxnSpPr>
          <p:spPr>
            <a:xfrm flipV="1">
              <a:off x="3022295" y="5074635"/>
              <a:ext cx="698923" cy="296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94" idx="3"/>
              <a:endCxn id="97" idx="3"/>
            </p:cNvCxnSpPr>
            <p:nvPr/>
          </p:nvCxnSpPr>
          <p:spPr>
            <a:xfrm flipH="1">
              <a:off x="4090687" y="4606349"/>
              <a:ext cx="749381" cy="34225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94" idx="4"/>
              <a:endCxn id="92" idx="0"/>
            </p:cNvCxnSpPr>
            <p:nvPr/>
          </p:nvCxnSpPr>
          <p:spPr>
            <a:xfrm>
              <a:off x="4979173" y="4664033"/>
              <a:ext cx="17" cy="5014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14" idx="4"/>
              <a:endCxn id="110" idx="0"/>
            </p:cNvCxnSpPr>
            <p:nvPr/>
          </p:nvCxnSpPr>
          <p:spPr>
            <a:xfrm flipH="1">
              <a:off x="716470" y="4664036"/>
              <a:ext cx="3301" cy="5163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10" idx="4"/>
              <a:endCxn id="112" idx="0"/>
            </p:cNvCxnSpPr>
            <p:nvPr/>
          </p:nvCxnSpPr>
          <p:spPr>
            <a:xfrm>
              <a:off x="716470" y="5574268"/>
              <a:ext cx="787" cy="5534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10" idx="6"/>
              <a:endCxn id="108" idx="2"/>
            </p:cNvCxnSpPr>
            <p:nvPr/>
          </p:nvCxnSpPr>
          <p:spPr>
            <a:xfrm flipV="1">
              <a:off x="913195" y="5371580"/>
              <a:ext cx="702228" cy="5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12" idx="6"/>
              <a:endCxn id="106" idx="2"/>
            </p:cNvCxnSpPr>
            <p:nvPr/>
          </p:nvCxnSpPr>
          <p:spPr>
            <a:xfrm flipV="1">
              <a:off x="913982" y="6324711"/>
              <a:ext cx="701441"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08" idx="4"/>
              <a:endCxn id="106" idx="0"/>
            </p:cNvCxnSpPr>
            <p:nvPr/>
          </p:nvCxnSpPr>
          <p:spPr>
            <a:xfrm>
              <a:off x="1812148" y="5568526"/>
              <a:ext cx="0" cy="559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106" idx="6"/>
              <a:endCxn id="102" idx="2"/>
            </p:cNvCxnSpPr>
            <p:nvPr/>
          </p:nvCxnSpPr>
          <p:spPr>
            <a:xfrm flipV="1">
              <a:off x="2008873" y="6324710"/>
              <a:ext cx="619969"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98" idx="4"/>
              <a:endCxn id="104" idx="0"/>
            </p:cNvCxnSpPr>
            <p:nvPr/>
          </p:nvCxnSpPr>
          <p:spPr>
            <a:xfrm>
              <a:off x="2825566" y="4664034"/>
              <a:ext cx="5" cy="510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04" idx="4"/>
              <a:endCxn id="102" idx="0"/>
            </p:cNvCxnSpPr>
            <p:nvPr/>
          </p:nvCxnSpPr>
          <p:spPr>
            <a:xfrm flipH="1">
              <a:off x="2825566" y="5568525"/>
              <a:ext cx="5" cy="559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04" idx="5"/>
              <a:endCxn id="100" idx="2"/>
            </p:cNvCxnSpPr>
            <p:nvPr/>
          </p:nvCxnSpPr>
          <p:spPr>
            <a:xfrm>
              <a:off x="2964676" y="5510841"/>
              <a:ext cx="760029" cy="2901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102" idx="7"/>
              <a:endCxn id="100" idx="2"/>
            </p:cNvCxnSpPr>
            <p:nvPr/>
          </p:nvCxnSpPr>
          <p:spPr>
            <a:xfrm flipV="1">
              <a:off x="2964670" y="5800974"/>
              <a:ext cx="760035" cy="384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02" idx="6"/>
              <a:endCxn id="90" idx="2"/>
            </p:cNvCxnSpPr>
            <p:nvPr/>
          </p:nvCxnSpPr>
          <p:spPr>
            <a:xfrm flipV="1">
              <a:off x="3022289" y="6317919"/>
              <a:ext cx="1760176" cy="6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92" idx="4"/>
              <a:endCxn id="90" idx="0"/>
            </p:cNvCxnSpPr>
            <p:nvPr/>
          </p:nvCxnSpPr>
          <p:spPr>
            <a:xfrm>
              <a:off x="4979190" y="5559396"/>
              <a:ext cx="0" cy="5615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文本框 72"/>
                <p:cNvSpPr txBox="1"/>
                <p:nvPr/>
              </p:nvSpPr>
              <p:spPr>
                <a:xfrm>
                  <a:off x="2412436" y="57125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73" name="文本框 72"/>
                <p:cNvSpPr txBox="1">
                  <a:spLocks noRot="1" noChangeAspect="1" noMove="1" noResize="1" noEditPoints="1" noAdjustHandles="1" noChangeArrowheads="1" noChangeShapeType="1" noTextEdit="1"/>
                </p:cNvSpPr>
                <p:nvPr/>
              </p:nvSpPr>
              <p:spPr>
                <a:xfrm>
                  <a:off x="2412436" y="5712578"/>
                  <a:ext cx="432811" cy="215444"/>
                </a:xfrm>
                <a:prstGeom prst="rect">
                  <a:avLst/>
                </a:prstGeom>
                <a:blipFill rotWithShape="1">
                  <a:blip r:embed="rId1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4" name="文本框 73"/>
                <p:cNvSpPr txBox="1"/>
                <p:nvPr/>
              </p:nvSpPr>
              <p:spPr>
                <a:xfrm>
                  <a:off x="3254434" y="5441183"/>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74" name="文本框 73"/>
                <p:cNvSpPr txBox="1">
                  <a:spLocks noRot="1" noChangeAspect="1" noMove="1" noResize="1" noEditPoints="1" noAdjustHandles="1" noChangeArrowheads="1" noChangeShapeType="1" noTextEdit="1"/>
                </p:cNvSpPr>
                <p:nvPr/>
              </p:nvSpPr>
              <p:spPr>
                <a:xfrm>
                  <a:off x="3254434" y="5441183"/>
                  <a:ext cx="432811" cy="215444"/>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5" name="文本框 74"/>
                <p:cNvSpPr txBox="1"/>
                <p:nvPr/>
              </p:nvSpPr>
              <p:spPr>
                <a:xfrm>
                  <a:off x="3271720" y="596240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75" name="文本框 74"/>
                <p:cNvSpPr txBox="1">
                  <a:spLocks noRot="1" noChangeAspect="1" noMove="1" noResize="1" noEditPoints="1" noAdjustHandles="1" noChangeArrowheads="1" noChangeShapeType="1" noTextEdit="1"/>
                </p:cNvSpPr>
                <p:nvPr/>
              </p:nvSpPr>
              <p:spPr>
                <a:xfrm>
                  <a:off x="3271720" y="5962405"/>
                  <a:ext cx="432811" cy="21544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p:cNvSpPr txBox="1"/>
                <p:nvPr/>
              </p:nvSpPr>
              <p:spPr>
                <a:xfrm>
                  <a:off x="2083066" y="6096771"/>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76" name="文本框 75"/>
                <p:cNvSpPr txBox="1">
                  <a:spLocks noRot="1" noChangeAspect="1" noMove="1" noResize="1" noEditPoints="1" noAdjustHandles="1" noChangeArrowheads="1" noChangeShapeType="1" noTextEdit="1"/>
                </p:cNvSpPr>
                <p:nvPr/>
              </p:nvSpPr>
              <p:spPr>
                <a:xfrm>
                  <a:off x="2083066" y="6096771"/>
                  <a:ext cx="432811" cy="21544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7" name="文本框 76"/>
                <p:cNvSpPr txBox="1"/>
                <p:nvPr/>
              </p:nvSpPr>
              <p:spPr>
                <a:xfrm>
                  <a:off x="1061784" y="609839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77" name="文本框 76"/>
                <p:cNvSpPr txBox="1">
                  <a:spLocks noRot="1" noChangeAspect="1" noMove="1" noResize="1" noEditPoints="1" noAdjustHandles="1" noChangeArrowheads="1" noChangeShapeType="1" noTextEdit="1"/>
                </p:cNvSpPr>
                <p:nvPr/>
              </p:nvSpPr>
              <p:spPr>
                <a:xfrm>
                  <a:off x="1061784" y="6098398"/>
                  <a:ext cx="432811"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8" name="文本框 77"/>
                <p:cNvSpPr txBox="1"/>
                <p:nvPr/>
              </p:nvSpPr>
              <p:spPr>
                <a:xfrm>
                  <a:off x="302315" y="571810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78" name="文本框 77"/>
                <p:cNvSpPr txBox="1">
                  <a:spLocks noRot="1" noChangeAspect="1" noMove="1" noResize="1" noEditPoints="1" noAdjustHandles="1" noChangeArrowheads="1" noChangeShapeType="1" noTextEdit="1"/>
                </p:cNvSpPr>
                <p:nvPr/>
              </p:nvSpPr>
              <p:spPr>
                <a:xfrm>
                  <a:off x="302315" y="5718100"/>
                  <a:ext cx="432811" cy="21544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9" name="文本框 78"/>
                <p:cNvSpPr txBox="1"/>
                <p:nvPr/>
              </p:nvSpPr>
              <p:spPr>
                <a:xfrm>
                  <a:off x="1036297" y="5142067"/>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79" name="文本框 78"/>
                <p:cNvSpPr txBox="1">
                  <a:spLocks noRot="1" noChangeAspect="1" noMove="1" noResize="1" noEditPoints="1" noAdjustHandles="1" noChangeArrowheads="1" noChangeShapeType="1" noTextEdit="1"/>
                </p:cNvSpPr>
                <p:nvPr/>
              </p:nvSpPr>
              <p:spPr>
                <a:xfrm>
                  <a:off x="1036297" y="5142067"/>
                  <a:ext cx="432811" cy="21544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0" name="文本框 79"/>
                <p:cNvSpPr txBox="1"/>
                <p:nvPr/>
              </p:nvSpPr>
              <p:spPr>
                <a:xfrm>
                  <a:off x="1411885" y="571384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80" name="文本框 79"/>
                <p:cNvSpPr txBox="1">
                  <a:spLocks noRot="1" noChangeAspect="1" noMove="1" noResize="1" noEditPoints="1" noAdjustHandles="1" noChangeArrowheads="1" noChangeShapeType="1" noTextEdit="1"/>
                </p:cNvSpPr>
                <p:nvPr/>
              </p:nvSpPr>
              <p:spPr>
                <a:xfrm>
                  <a:off x="1411885" y="5713848"/>
                  <a:ext cx="432811" cy="215444"/>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1" name="文本框 80"/>
                <p:cNvSpPr txBox="1"/>
                <p:nvPr/>
              </p:nvSpPr>
              <p:spPr>
                <a:xfrm>
                  <a:off x="2422294" y="479278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81" name="文本框 80"/>
                <p:cNvSpPr txBox="1">
                  <a:spLocks noRot="1" noChangeAspect="1" noMove="1" noResize="1" noEditPoints="1" noAdjustHandles="1" noChangeArrowheads="1" noChangeShapeType="1" noTextEdit="1"/>
                </p:cNvSpPr>
                <p:nvPr/>
              </p:nvSpPr>
              <p:spPr>
                <a:xfrm>
                  <a:off x="2422294" y="4792785"/>
                  <a:ext cx="432811" cy="21544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2" name="文本框 81"/>
                <p:cNvSpPr txBox="1"/>
                <p:nvPr/>
              </p:nvSpPr>
              <p:spPr>
                <a:xfrm>
                  <a:off x="302315" y="47862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82" name="文本框 81"/>
                <p:cNvSpPr txBox="1">
                  <a:spLocks noRot="1" noChangeAspect="1" noMove="1" noResize="1" noEditPoints="1" noAdjustHandles="1" noChangeArrowheads="1" noChangeShapeType="1" noTextEdit="1"/>
                </p:cNvSpPr>
                <p:nvPr/>
              </p:nvSpPr>
              <p:spPr>
                <a:xfrm>
                  <a:off x="302315" y="4786209"/>
                  <a:ext cx="432811" cy="215444"/>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3" name="文本框 82"/>
                <p:cNvSpPr txBox="1"/>
                <p:nvPr/>
              </p:nvSpPr>
              <p:spPr>
                <a:xfrm>
                  <a:off x="1572403"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83" name="文本框 82"/>
                <p:cNvSpPr txBox="1">
                  <a:spLocks noRot="1" noChangeAspect="1" noMove="1" noResize="1" noEditPoints="1" noAdjustHandles="1" noChangeArrowheads="1" noChangeShapeType="1" noTextEdit="1"/>
                </p:cNvSpPr>
                <p:nvPr/>
              </p:nvSpPr>
              <p:spPr>
                <a:xfrm>
                  <a:off x="1572403" y="4243342"/>
                  <a:ext cx="432811" cy="215444"/>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4" name="文本框 83"/>
                <p:cNvSpPr txBox="1"/>
                <p:nvPr/>
              </p:nvSpPr>
              <p:spPr>
                <a:xfrm>
                  <a:off x="3739136"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84" name="文本框 83"/>
                <p:cNvSpPr txBox="1">
                  <a:spLocks noRot="1" noChangeAspect="1" noMove="1" noResize="1" noEditPoints="1" noAdjustHandles="1" noChangeArrowheads="1" noChangeShapeType="1" noTextEdit="1"/>
                </p:cNvSpPr>
                <p:nvPr/>
              </p:nvSpPr>
              <p:spPr>
                <a:xfrm>
                  <a:off x="3739136" y="4243342"/>
                  <a:ext cx="432811" cy="215444"/>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5" name="文本框 84"/>
                <p:cNvSpPr txBox="1"/>
                <p:nvPr/>
              </p:nvSpPr>
              <p:spPr>
                <a:xfrm>
                  <a:off x="4114330" y="45678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85" name="文本框 84"/>
                <p:cNvSpPr txBox="1">
                  <a:spLocks noRot="1" noChangeAspect="1" noMove="1" noResize="1" noEditPoints="1" noAdjustHandles="1" noChangeArrowheads="1" noChangeShapeType="1" noTextEdit="1"/>
                </p:cNvSpPr>
                <p:nvPr/>
              </p:nvSpPr>
              <p:spPr>
                <a:xfrm>
                  <a:off x="4114330" y="4567878"/>
                  <a:ext cx="432811" cy="215444"/>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6" name="文本框 85"/>
                <p:cNvSpPr txBox="1"/>
                <p:nvPr/>
              </p:nvSpPr>
              <p:spPr>
                <a:xfrm>
                  <a:off x="3139789" y="49343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86" name="文本框 85"/>
                <p:cNvSpPr txBox="1">
                  <a:spLocks noRot="1" noChangeAspect="1" noMove="1" noResize="1" noEditPoints="1" noAdjustHandles="1" noChangeArrowheads="1" noChangeShapeType="1" noTextEdit="1"/>
                </p:cNvSpPr>
                <p:nvPr/>
              </p:nvSpPr>
              <p:spPr>
                <a:xfrm>
                  <a:off x="3139789" y="4934309"/>
                  <a:ext cx="432811" cy="215444"/>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文本框 86"/>
                <p:cNvSpPr txBox="1"/>
                <p:nvPr/>
              </p:nvSpPr>
              <p:spPr>
                <a:xfrm>
                  <a:off x="4950803" y="479536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87" name="文本框 86"/>
                <p:cNvSpPr txBox="1">
                  <a:spLocks noRot="1" noChangeAspect="1" noMove="1" noResize="1" noEditPoints="1" noAdjustHandles="1" noChangeArrowheads="1" noChangeShapeType="1" noTextEdit="1"/>
                </p:cNvSpPr>
                <p:nvPr/>
              </p:nvSpPr>
              <p:spPr>
                <a:xfrm>
                  <a:off x="4950803" y="4795360"/>
                  <a:ext cx="432811" cy="215444"/>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8" name="文本框 87"/>
                <p:cNvSpPr txBox="1"/>
                <p:nvPr/>
              </p:nvSpPr>
              <p:spPr>
                <a:xfrm>
                  <a:off x="4959490" y="574042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88" name="文本框 87"/>
                <p:cNvSpPr txBox="1">
                  <a:spLocks noRot="1" noChangeAspect="1" noMove="1" noResize="1" noEditPoints="1" noAdjustHandles="1" noChangeArrowheads="1" noChangeShapeType="1" noTextEdit="1"/>
                </p:cNvSpPr>
                <p:nvPr/>
              </p:nvSpPr>
              <p:spPr>
                <a:xfrm>
                  <a:off x="4959490" y="5740422"/>
                  <a:ext cx="432811" cy="215444"/>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9" name="文本框 88"/>
                <p:cNvSpPr txBox="1"/>
                <p:nvPr/>
              </p:nvSpPr>
              <p:spPr>
                <a:xfrm>
                  <a:off x="3749276" y="609357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89" name="文本框 88"/>
                <p:cNvSpPr txBox="1">
                  <a:spLocks noRot="1" noChangeAspect="1" noMove="1" noResize="1" noEditPoints="1" noAdjustHandles="1" noChangeArrowheads="1" noChangeShapeType="1" noTextEdit="1"/>
                </p:cNvSpPr>
                <p:nvPr/>
              </p:nvSpPr>
              <p:spPr>
                <a:xfrm>
                  <a:off x="3749276" y="6093570"/>
                  <a:ext cx="432811" cy="215444"/>
                </a:xfrm>
                <a:prstGeom prst="rect">
                  <a:avLst/>
                </a:prstGeom>
                <a:blipFill rotWithShape="1">
                  <a:blip r:embed="rId29"/>
                </a:blipFill>
              </p:spPr>
              <p:txBody>
                <a:bodyPr/>
                <a:lstStyle/>
                <a:p>
                  <a:r>
                    <a:rPr lang="zh-CN" altLang="en-US">
                      <a:noFill/>
                    </a:rPr>
                    <a:t> </a:t>
                  </a:r>
                </a:p>
              </p:txBody>
            </p:sp>
          </mc:Fallback>
        </mc:AlternateContent>
      </p:grpSp>
      <p:sp>
        <p:nvSpPr>
          <p:cNvPr id="5" name="文本框 4"/>
          <p:cNvSpPr txBox="1"/>
          <p:nvPr/>
        </p:nvSpPr>
        <p:spPr>
          <a:xfrm>
            <a:off x="683260" y="2075815"/>
            <a:ext cx="6788785" cy="398780"/>
          </a:xfrm>
          <a:prstGeom prst="rect">
            <a:avLst/>
          </a:prstGeom>
          <a:noFill/>
        </p:spPr>
        <p:txBody>
          <a:bodyPr wrap="none" rtlCol="0" anchor="t">
            <a:spAutoFit/>
          </a:bodyPr>
          <a:p>
            <a:pPr marL="285750" indent="-285750" algn="l">
              <a:buClr>
                <a:srgbClr val="333399"/>
              </a:buClr>
              <a:buSzPct val="70000"/>
              <a:buFont typeface="Wingdings" panose="05000000000000000000" charset="0"/>
              <a:buChar char=""/>
            </a:pPr>
            <a:r>
              <a:rPr kumimoji="1" lang="en-US" altLang="zh-CN" sz="2000" kern="0" dirty="0">
                <a:ea typeface="PMingLiU" pitchFamily="18" charset="-120"/>
              </a:rPr>
              <a:t>A road network -&gt; a connected undirected graph G(V,E)</a:t>
            </a:r>
            <a:endParaRPr kumimoji="1" lang="en-US" altLang="zh-CN" sz="2000" kern="0" dirty="0">
              <a:ea typeface="PMingLiU" pitchFamily="18" charset="-120"/>
            </a:endParaRPr>
          </a:p>
        </p:txBody>
      </p:sp>
      <p:sp>
        <p:nvSpPr>
          <p:cNvPr id="7" name="文本框 6"/>
          <p:cNvSpPr txBox="1"/>
          <p:nvPr/>
        </p:nvSpPr>
        <p:spPr>
          <a:xfrm>
            <a:off x="683260" y="2945765"/>
            <a:ext cx="7832725" cy="706755"/>
          </a:xfrm>
          <a:prstGeom prst="rect">
            <a:avLst/>
          </a:prstGeom>
          <a:noFill/>
        </p:spPr>
        <p:txBody>
          <a:bodyPr wrap="none" rtlCol="0" anchor="t">
            <a:spAutoFit/>
          </a:bodyPr>
          <a:p>
            <a:pPr marL="285750" indent="-285750" algn="l">
              <a:buClr>
                <a:srgbClr val="333399"/>
              </a:buClr>
              <a:buSzPct val="70000"/>
              <a:buFont typeface="Wingdings" panose="05000000000000000000" charset="0"/>
              <a:buChar char=""/>
            </a:pPr>
            <a:r>
              <a:rPr kumimoji="1" lang="en-US" altLang="zh-CN" sz="2000" kern="0" dirty="0">
                <a:ea typeface="PMingLiU" pitchFamily="18" charset="-120"/>
              </a:rPr>
              <a:t>Traffic jam: congestion degree -&gt; w(e); distance -&gt; c(e) </a:t>
            </a:r>
            <a:endParaRPr kumimoji="1" lang="en-US" altLang="zh-CN" sz="2000" kern="0" dirty="0">
              <a:ea typeface="PMingLiU" pitchFamily="18" charset="-120"/>
            </a:endParaRPr>
          </a:p>
          <a:p>
            <a:pPr marL="800100" lvl="1" indent="-342900" algn="l">
              <a:buClr>
                <a:srgbClr val="FF0000"/>
              </a:buClr>
              <a:buSzPct val="70000"/>
              <a:buFont typeface="Wingdings" panose="05000000000000000000" charset="0"/>
              <a:buChar char=""/>
            </a:pPr>
            <a:r>
              <a:rPr kumimoji="1" lang="en-US" altLang="zh-CN" sz="2000" kern="0" dirty="0">
                <a:ea typeface="PMingLiU" pitchFamily="18" charset="-120"/>
              </a:rPr>
              <a:t>Minimize congestion s.t. the detour distance ≤ a given value </a:t>
            </a:r>
            <a:endParaRPr kumimoji="1" lang="en-US" altLang="zh-CN" sz="2000" kern="0" dirty="0">
              <a:ea typeface="PMingLiU" pitchFamily="18" charset="-120"/>
            </a:endParaRPr>
          </a:p>
        </p:txBody>
      </p:sp>
      <p:sp>
        <p:nvSpPr>
          <p:cNvPr id="8" name="文本框 7"/>
          <p:cNvSpPr txBox="1"/>
          <p:nvPr/>
        </p:nvSpPr>
        <p:spPr>
          <a:xfrm>
            <a:off x="683260" y="3652520"/>
            <a:ext cx="7689215" cy="706755"/>
          </a:xfrm>
          <a:prstGeom prst="rect">
            <a:avLst/>
          </a:prstGeom>
          <a:noFill/>
        </p:spPr>
        <p:txBody>
          <a:bodyPr wrap="none" rtlCol="0" anchor="t">
            <a:spAutoFit/>
          </a:bodyPr>
          <a:p>
            <a:pPr marL="342900" indent="-342900" algn="l">
              <a:buClr>
                <a:srgbClr val="333399"/>
              </a:buClr>
              <a:buSzPct val="70000"/>
              <a:buFont typeface="Wingdings" panose="05000000000000000000" charset="0"/>
              <a:buChar char=""/>
            </a:pPr>
            <a:r>
              <a:rPr kumimoji="1" lang="en-US" altLang="zh-CN" sz="2000" kern="0" dirty="0">
                <a:ea typeface="PMingLiU" pitchFamily="18" charset="-120"/>
              </a:rPr>
              <a:t>Long-distance trip: travel time -&gt; w(e); toll charge -&gt; c(e) </a:t>
            </a:r>
            <a:endParaRPr kumimoji="1" lang="en-US" altLang="zh-CN" sz="2000" kern="0" dirty="0">
              <a:ea typeface="PMingLiU" pitchFamily="18" charset="-120"/>
            </a:endParaRPr>
          </a:p>
          <a:p>
            <a:pPr lvl="1" indent="0" algn="l">
              <a:buClr>
                <a:srgbClr val="FF0000"/>
              </a:buClr>
              <a:buSzPct val="70000"/>
              <a:buFont typeface="Wingdings" panose="05000000000000000000" charset="0"/>
              <a:buChar char=""/>
            </a:pPr>
            <a:r>
              <a:rPr kumimoji="1" lang="en-US" altLang="zh-CN" sz="2000" kern="0" dirty="0">
                <a:ea typeface="PMingLiU" pitchFamily="18" charset="-120"/>
              </a:rPr>
              <a:t>  Minimize the travel time s.t. the toll charges ≤ a given value</a:t>
            </a:r>
            <a:endParaRPr kumimoji="1" lang="en-US" altLang="zh-CN" sz="2000" kern="0" dirty="0">
              <a:ea typeface="PMingLiU" pitchFamily="18" charset="-120"/>
            </a:endParaRPr>
          </a:p>
        </p:txBody>
      </p:sp>
      <p:sp>
        <p:nvSpPr>
          <p:cNvPr id="10" name="文本框 9"/>
          <p:cNvSpPr txBox="1"/>
          <p:nvPr/>
        </p:nvSpPr>
        <p:spPr>
          <a:xfrm>
            <a:off x="683260" y="2474595"/>
            <a:ext cx="5916295" cy="398780"/>
          </a:xfrm>
          <a:prstGeom prst="rect">
            <a:avLst/>
          </a:prstGeom>
          <a:noFill/>
        </p:spPr>
        <p:txBody>
          <a:bodyPr wrap="none" rtlCol="0" anchor="t">
            <a:spAutoFit/>
          </a:bodyPr>
          <a:p>
            <a:pPr marL="285750" indent="-285750" algn="l">
              <a:buClr>
                <a:srgbClr val="333399"/>
              </a:buClr>
              <a:buSzPct val="70000"/>
              <a:buFont typeface="Wingdings" panose="05000000000000000000" charset="0"/>
              <a:buChar char=""/>
            </a:pPr>
            <a:r>
              <a:rPr kumimoji="1" lang="en-US" altLang="zh-CN" sz="2000" kern="0" dirty="0">
                <a:ea typeface="PMingLiU" pitchFamily="18" charset="-120"/>
              </a:rPr>
              <a:t>Each edge e has its weight-cost pair (w(e), c(e))</a:t>
            </a:r>
            <a:endParaRPr kumimoji="1" lang="en-US" altLang="zh-CN" sz="2000" kern="0" dirty="0">
              <a:ea typeface="PMingLiU"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 Constrained Shortest Path (CSP) query</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62050" y="2026179"/>
                <a:ext cx="7726136" cy="4129087"/>
              </a:xfrm>
            </p:spPr>
            <p:txBody>
              <a:bodyPr/>
              <a:lstStyle/>
              <a:p>
                <a:r>
                  <a:rPr lang="en-US" altLang="zh-CN" sz="2800" dirty="0"/>
                  <a:t>Each path </a:t>
                </a:r>
                <a14:m>
                  <m:oMath xmlns:m="http://schemas.openxmlformats.org/officeDocument/2006/math">
                    <m:r>
                      <a:rPr lang="en-US" altLang="zh-CN" sz="2800" b="0" i="1" smtClean="0">
                        <a:latin typeface="Cambria Math" panose="02040503050406030204" pitchFamily="18" charset="0"/>
                      </a:rPr>
                      <m:t>𝑝</m:t>
                    </m:r>
                  </m:oMath>
                </a14:m>
                <a:r>
                  <a:rPr lang="en-US" altLang="zh-CN" sz="2800" dirty="0"/>
                  <a:t> has its weight </a:t>
                </a:r>
                <a14:m>
                  <m:oMath xmlns:m="http://schemas.openxmlformats.org/officeDocument/2006/math">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oMath>
                </a14:m>
                <a:r>
                  <a:rPr lang="zh-CN" altLang="en-US" sz="2800" dirty="0"/>
                  <a:t> </a:t>
                </a:r>
                <a:r>
                  <a:rPr lang="en-US" altLang="zh-CN" sz="2800" dirty="0"/>
                  <a:t>and cost </a:t>
                </a:r>
                <a14:m>
                  <m:oMath xmlns:m="http://schemas.openxmlformats.org/officeDocument/2006/math">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oMath>
                </a14:m>
                <a:r>
                  <a:rPr lang="en-US" altLang="zh-CN" sz="2800" dirty="0"/>
                  <a:t> (defined by the sum of its edges’ weights and costs, respectively)</a:t>
                </a:r>
                <a:endParaRPr lang="en-US" altLang="zh-CN" sz="2800" dirty="0"/>
              </a:p>
              <a:p>
                <a:r>
                  <a:rPr lang="en-US" altLang="zh-CN" sz="2800" dirty="0"/>
                  <a:t>Each CSP query specifies a source vertex </a:t>
                </a:r>
                <a14:m>
                  <m:oMath xmlns:m="http://schemas.openxmlformats.org/officeDocument/2006/math">
                    <m:r>
                      <a:rPr lang="en-US" altLang="zh-CN" sz="2800" b="0" i="1" smtClean="0">
                        <a:latin typeface="Cambria Math" panose="02040503050406030204" pitchFamily="18" charset="0"/>
                      </a:rPr>
                      <m:t>𝑠</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oMath>
                </a14:m>
                <a:r>
                  <a:rPr lang="en-US" altLang="zh-CN" sz="2800" dirty="0"/>
                  <a:t>, a destination vertex </a:t>
                </a:r>
                <a14:m>
                  <m:oMath xmlns:m="http://schemas.openxmlformats.org/officeDocument/2006/math">
                    <m:r>
                      <a:rPr lang="en-US" altLang="zh-CN" sz="2800" b="0" i="1" smtClean="0">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oMath>
                </a14:m>
                <a:r>
                  <a:rPr lang="en-US" altLang="zh-CN" sz="2800" dirty="0"/>
                  <a:t>, and a cost budget </a:t>
                </a:r>
                <a14:m>
                  <m:oMath xmlns:m="http://schemas.openxmlformats.org/officeDocument/2006/math">
                    <m:r>
                      <a:rPr lang="en-US" altLang="zh-CN" sz="2800" b="0" i="1" smtClean="0">
                        <a:latin typeface="Cambria Math" panose="02040503050406030204" pitchFamily="18" charset="0"/>
                      </a:rPr>
                      <m:t>𝐶</m:t>
                    </m:r>
                    <m:r>
                      <a:rPr lang="en-US" altLang="zh-CN" sz="2800" i="1">
                        <a:latin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ℝ</m:t>
                        </m:r>
                      </m:e>
                      <m:sup>
                        <m:r>
                          <a:rPr lang="en-US" altLang="zh-CN" sz="2800" i="1">
                            <a:latin typeface="Cambria Math" panose="02040503050406030204" pitchFamily="18" charset="0"/>
                            <a:ea typeface="Cambria Math" panose="02040503050406030204" pitchFamily="18" charset="0"/>
                          </a:rPr>
                          <m:t>+</m:t>
                        </m:r>
                      </m:sup>
                    </m:sSup>
                  </m:oMath>
                </a14:m>
                <a:endParaRPr lang="en-US" altLang="zh-CN" sz="2800" dirty="0"/>
              </a:p>
              <a:p>
                <a:r>
                  <a:rPr lang="en-US" altLang="zh-CN" sz="2800" dirty="0"/>
                  <a:t>It is answered by an </a:t>
                </a:r>
                <a14:m>
                  <m:oMath xmlns:m="http://schemas.openxmlformats.org/officeDocument/2006/math">
                    <m:r>
                      <a:rPr lang="en-US" altLang="zh-CN" sz="2800" i="1">
                        <a:latin typeface="Cambria Math" panose="02040503050406030204" pitchFamily="18" charset="0"/>
                      </a:rPr>
                      <m:t>𝑠</m:t>
                    </m:r>
                  </m:oMath>
                </a14:m>
                <a:r>
                  <a:rPr lang="en-US" altLang="zh-CN" sz="2800" dirty="0"/>
                  <a:t>-</a:t>
                </a:r>
                <a14:m>
                  <m:oMath xmlns:m="http://schemas.openxmlformats.org/officeDocument/2006/math">
                    <m:r>
                      <a:rPr lang="en-US" altLang="zh-CN" sz="2800" i="1" dirty="0">
                        <a:latin typeface="Cambria Math" panose="02040503050406030204" pitchFamily="18" charset="0"/>
                      </a:rPr>
                      <m:t>𝑡</m:t>
                    </m:r>
                  </m:oMath>
                </a14:m>
                <a:r>
                  <a:rPr lang="en-US" altLang="zh-CN" sz="2800" dirty="0"/>
                  <a:t> path </a:t>
                </a: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𝑝</m:t>
                        </m:r>
                      </m:e>
                      <m:sup>
                        <m:r>
                          <a:rPr lang="en-US" altLang="zh-CN" sz="2800" i="1">
                            <a:latin typeface="Cambria Math" panose="02040503050406030204" pitchFamily="18" charset="0"/>
                          </a:rPr>
                          <m:t>∗</m:t>
                        </m:r>
                      </m:sup>
                    </m:sSup>
                  </m:oMath>
                </a14:m>
                <a:r>
                  <a:rPr lang="en-US" altLang="zh-CN" sz="2800" dirty="0"/>
                  <a:t> such that it achieves the minimum weight </a:t>
                </a:r>
                <a14:m>
                  <m:oMath xmlns:m="http://schemas.openxmlformats.org/officeDocument/2006/math">
                    <m:r>
                      <a:rPr lang="en-US" altLang="zh-CN" sz="2800" i="1">
                        <a:latin typeface="Cambria Math" panose="02040503050406030204" pitchFamily="18" charset="0"/>
                      </a:rPr>
                      <m:t>𝑤</m:t>
                    </m:r>
                    <m:r>
                      <a:rPr lang="en-US" altLang="zh-CN" sz="2800" i="1">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𝑝</m:t>
                        </m:r>
                      </m:e>
                      <m:sup>
                        <m:r>
                          <a:rPr lang="en-US" altLang="zh-CN" sz="2800" i="1">
                            <a:latin typeface="Cambria Math" panose="02040503050406030204" pitchFamily="18" charset="0"/>
                          </a:rPr>
                          <m:t>∗</m:t>
                        </m:r>
                      </m:sup>
                    </m:sSup>
                    <m:r>
                      <a:rPr lang="en-US" altLang="zh-CN" sz="2800" i="1">
                        <a:latin typeface="Cambria Math" panose="02040503050406030204" pitchFamily="18" charset="0"/>
                      </a:rPr>
                      <m:t>)</m:t>
                    </m:r>
                  </m:oMath>
                </a14:m>
                <a:r>
                  <a:rPr lang="en-US" altLang="zh-CN" sz="2800" dirty="0"/>
                  <a:t> under the cost budget constraint </a:t>
                </a:r>
                <a14:m>
                  <m:oMath xmlns:m="http://schemas.openxmlformats.org/officeDocument/2006/math">
                    <m:r>
                      <a:rPr lang="en-US" altLang="zh-CN" sz="2800" i="1">
                        <a:latin typeface="Cambria Math" panose="02040503050406030204" pitchFamily="18" charset="0"/>
                      </a:rPr>
                      <m:t>𝑐</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𝑝</m:t>
                            </m:r>
                          </m:e>
                          <m:sup>
                            <m:r>
                              <a:rPr lang="en-US" altLang="zh-CN" sz="2800" i="1">
                                <a:latin typeface="Cambria Math" panose="02040503050406030204" pitchFamily="18" charset="0"/>
                              </a:rPr>
                              <m:t>∗</m:t>
                            </m:r>
                          </m:sup>
                        </m:sSup>
                      </m:e>
                    </m:d>
                    <m:r>
                      <a:rPr lang="en-US" altLang="zh-CN" sz="2800" i="1">
                        <a:latin typeface="Cambria Math" panose="02040503050406030204" pitchFamily="18" charset="0"/>
                      </a:rPr>
                      <m:t>≤</m:t>
                    </m:r>
                    <m:r>
                      <a:rPr lang="en-US" altLang="zh-CN" sz="2800" i="1">
                        <a:latin typeface="Cambria Math" panose="02040503050406030204" pitchFamily="18" charset="0"/>
                      </a:rPr>
                      <m:t>𝐶</m:t>
                    </m:r>
                  </m:oMath>
                </a14:m>
                <a:endParaRPr lang="en-US" altLang="zh-CN" sz="2800" dirty="0"/>
              </a:p>
              <a:p>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62050" y="2026179"/>
                <a:ext cx="7726136" cy="4129087"/>
              </a:xfrm>
              <a:blipFill rotWithShape="1">
                <a:blip r:embed="rId1"/>
                <a:stretch>
                  <a:fillRect t="-13" r="1" b="-23709"/>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949519" cy="1462087"/>
          </a:xfrm>
        </p:spPr>
        <p:txBody>
          <a:bodyPr/>
          <a:lstStyle/>
          <a:p>
            <a:r>
              <a:rPr lang="en-US" altLang="zh-CN" sz="4000" dirty="0"/>
              <a:t>Definition: CSP query example</a:t>
            </a:r>
            <a:endParaRPr lang="zh-CN" altLang="en-US" sz="40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sz="2400" b="0" dirty="0"/>
                  <a:t>CSP query: </a:t>
                </a:r>
                <a14:m>
                  <m:oMath xmlns:m="http://schemas.openxmlformats.org/officeDocument/2006/math">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8</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13</m:t>
                    </m:r>
                  </m:oMath>
                </a14:m>
                <a:endParaRPr lang="en-US" altLang="zh-CN" sz="2400" dirty="0"/>
              </a:p>
              <a:p>
                <a:r>
                  <a:rPr lang="en-US" altLang="zh-CN" sz="2400" b="0" dirty="0"/>
                  <a:t>Without the cost budget constraint, the path with the minimum weight is </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8</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9</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10</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b="0" i="1" smtClean="0">
                            <a:latin typeface="Cambria Math" panose="02040503050406030204" pitchFamily="18" charset="0"/>
                          </a:rPr>
                          <m:t>6</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𝑣</m:t>
                        </m:r>
                      </m:e>
                      <m:sub>
                        <m:r>
                          <a:rPr lang="en-US" altLang="zh-CN" sz="2400" b="0" i="1" smtClean="0">
                            <a:latin typeface="Cambria Math" panose="02040503050406030204" pitchFamily="18" charset="0"/>
                          </a:rPr>
                          <m:t>12</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oMath>
                </a14:m>
                <a:r>
                  <a:rPr lang="en-US" altLang="zh-CN" sz="2400" dirty="0"/>
                  <a:t> with </a:t>
                </a:r>
                <a14:m>
                  <m:oMath xmlns:m="http://schemas.openxmlformats.org/officeDocument/2006/math">
                    <m:r>
                      <a:rPr lang="en-US" altLang="zh-CN" sz="2400" b="0" i="1" smtClean="0">
                        <a:latin typeface="Cambria Math" panose="02040503050406030204" pitchFamily="18" charset="0"/>
                      </a:rPr>
                      <m:t>𝑤</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𝑝</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16</m:t>
                    </m:r>
                  </m:oMath>
                </a14:m>
                <a:r>
                  <a:rPr lang="en-US" altLang="zh-CN" sz="2400" dirty="0"/>
                  <a:t>, but its cost </a:t>
                </a:r>
                <a14:m>
                  <m:oMath xmlns:m="http://schemas.openxmlformats.org/officeDocument/2006/math">
                    <m:r>
                      <a:rPr lang="en-US" altLang="zh-CN" sz="2400" b="0" i="1" dirty="0" smtClean="0">
                        <a:latin typeface="Cambria Math" panose="02040503050406030204" pitchFamily="18" charset="0"/>
                      </a:rPr>
                      <m:t>𝑐</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𝑝</m:t>
                        </m:r>
                      </m:e>
                    </m:d>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18</m:t>
                    </m:r>
                  </m:oMath>
                </a14:m>
                <a:r>
                  <a:rPr lang="en-US" altLang="zh-CN" sz="2400" dirty="0"/>
                  <a:t> violates the cost budget of 13</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3" r="8" b="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3132544A-08A4-4950-9A75-7A8D4E01F8B4}" type="slidenum">
              <a:rPr lang="zh-CN" altLang="en-US" smtClean="0"/>
            </a:fld>
            <a:endParaRPr lang="zh-CN" altLang="en-US"/>
          </a:p>
        </p:txBody>
      </p:sp>
      <p:grpSp>
        <p:nvGrpSpPr>
          <p:cNvPr id="5" name="组合 4"/>
          <p:cNvGrpSpPr/>
          <p:nvPr/>
        </p:nvGrpSpPr>
        <p:grpSpPr>
          <a:xfrm>
            <a:off x="2145802" y="4362179"/>
            <a:ext cx="5089986" cy="2278316"/>
            <a:chOff x="302315" y="4243342"/>
            <a:chExt cx="5089986" cy="2278316"/>
          </a:xfrm>
        </p:grpSpPr>
        <p:grpSp>
          <p:nvGrpSpPr>
            <p:cNvPr id="6" name="组合 5"/>
            <p:cNvGrpSpPr/>
            <p:nvPr/>
          </p:nvGrpSpPr>
          <p:grpSpPr>
            <a:xfrm>
              <a:off x="523046" y="4270143"/>
              <a:ext cx="393450" cy="393893"/>
              <a:chOff x="2796833" y="1500895"/>
              <a:chExt cx="532800" cy="533400"/>
            </a:xfrm>
          </p:grpSpPr>
          <p:sp>
            <p:nvSpPr>
              <p:cNvPr id="77" name="椭圆 7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8" name="文本框 77"/>
                  <p:cNvSpPr txBox="1"/>
                  <p:nvPr/>
                </p:nvSpPr>
                <p:spPr>
                  <a:xfrm>
                    <a:off x="2868534" y="1519946"/>
                    <a:ext cx="43493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oMath>
                      </m:oMathPara>
                    </a14:m>
                    <a:endParaRPr lang="zh-CN" altLang="en-US" sz="2000" dirty="0"/>
                  </a:p>
                </p:txBody>
              </p:sp>
            </mc:Choice>
            <mc:Fallback>
              <p:sp>
                <p:nvSpPr>
                  <p:cNvPr id="78" name="文本框 77"/>
                  <p:cNvSpPr txBox="1">
                    <a:spLocks noRot="1" noChangeAspect="1" noMove="1" noResize="1" noEditPoints="1" noAdjustHandles="1" noChangeArrowheads="1" noChangeShapeType="1" noTextEdit="1"/>
                  </p:cNvSpPr>
                  <p:nvPr/>
                </p:nvSpPr>
                <p:spPr>
                  <a:xfrm>
                    <a:off x="2868534" y="1519946"/>
                    <a:ext cx="434930" cy="416784"/>
                  </a:xfrm>
                  <a:prstGeom prst="rect">
                    <a:avLst/>
                  </a:prstGeom>
                  <a:blipFill rotWithShape="1">
                    <a:blip r:embed="rId2"/>
                  </a:blipFill>
                </p:spPr>
                <p:txBody>
                  <a:bodyPr/>
                  <a:lstStyle/>
                  <a:p>
                    <a:r>
                      <a:rPr lang="zh-CN" altLang="en-US">
                        <a:noFill/>
                      </a:rPr>
                      <a:t> </a:t>
                    </a:r>
                  </a:p>
                </p:txBody>
              </p:sp>
            </mc:Fallback>
          </mc:AlternateContent>
        </p:grpSp>
        <p:grpSp>
          <p:nvGrpSpPr>
            <p:cNvPr id="7" name="组合 6"/>
            <p:cNvGrpSpPr/>
            <p:nvPr/>
          </p:nvGrpSpPr>
          <p:grpSpPr>
            <a:xfrm>
              <a:off x="520532" y="6127765"/>
              <a:ext cx="393450" cy="393893"/>
              <a:chOff x="2796833" y="1500895"/>
              <a:chExt cx="532800" cy="533400"/>
            </a:xfrm>
          </p:grpSpPr>
          <p:sp>
            <p:nvSpPr>
              <p:cNvPr id="75" name="椭圆 7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6" name="文本框 75"/>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Sub>
                        </m:oMath>
                      </m:oMathPara>
                    </a14:m>
                    <a:endParaRPr lang="zh-CN" altLang="en-US" sz="2000" dirty="0"/>
                  </a:p>
                </p:txBody>
              </p:sp>
            </mc:Choice>
            <mc:Fallback>
              <p:sp>
                <p:nvSpPr>
                  <p:cNvPr id="76" name="文本框 75"/>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3"/>
                  </a:blipFill>
                </p:spPr>
                <p:txBody>
                  <a:bodyPr/>
                  <a:lstStyle/>
                  <a:p>
                    <a:r>
                      <a:rPr lang="zh-CN" altLang="en-US">
                        <a:noFill/>
                      </a:rPr>
                      <a:t> </a:t>
                    </a:r>
                  </a:p>
                </p:txBody>
              </p:sp>
            </mc:Fallback>
          </mc:AlternateContent>
        </p:grpSp>
        <p:grpSp>
          <p:nvGrpSpPr>
            <p:cNvPr id="8" name="组合 7"/>
            <p:cNvGrpSpPr/>
            <p:nvPr/>
          </p:nvGrpSpPr>
          <p:grpSpPr>
            <a:xfrm>
              <a:off x="519745" y="5180375"/>
              <a:ext cx="393450" cy="393893"/>
              <a:chOff x="2796833" y="1500895"/>
              <a:chExt cx="532800" cy="533400"/>
            </a:xfrm>
          </p:grpSpPr>
          <p:sp>
            <p:nvSpPr>
              <p:cNvPr id="73" name="椭圆 72"/>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4" name="文本框 7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8</m:t>
                              </m:r>
                            </m:sub>
                          </m:sSub>
                        </m:oMath>
                      </m:oMathPara>
                    </a14:m>
                    <a:endParaRPr lang="zh-CN" altLang="en-US" sz="2000" dirty="0"/>
                  </a:p>
                </p:txBody>
              </p:sp>
            </mc:Choice>
            <mc:Fallback>
              <p:sp>
                <p:nvSpPr>
                  <p:cNvPr id="74" name="文本框 7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4"/>
                  </a:blipFill>
                </p:spPr>
                <p:txBody>
                  <a:bodyPr/>
                  <a:lstStyle/>
                  <a:p>
                    <a:r>
                      <a:rPr lang="zh-CN" altLang="en-US">
                        <a:noFill/>
                      </a:rPr>
                      <a:t> </a:t>
                    </a:r>
                  </a:p>
                </p:txBody>
              </p:sp>
            </mc:Fallback>
          </mc:AlternateContent>
        </p:grpSp>
        <p:grpSp>
          <p:nvGrpSpPr>
            <p:cNvPr id="9" name="组合 8"/>
            <p:cNvGrpSpPr/>
            <p:nvPr/>
          </p:nvGrpSpPr>
          <p:grpSpPr>
            <a:xfrm>
              <a:off x="1615423" y="5174633"/>
              <a:ext cx="393450" cy="393893"/>
              <a:chOff x="2796833" y="1500895"/>
              <a:chExt cx="532800" cy="533400"/>
            </a:xfrm>
          </p:grpSpPr>
          <p:sp>
            <p:nvSpPr>
              <p:cNvPr id="71" name="椭圆 7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2" name="文本框 71"/>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3</m:t>
                              </m:r>
                            </m:sub>
                          </m:sSub>
                        </m:oMath>
                      </m:oMathPara>
                    </a14:m>
                    <a:endParaRPr lang="zh-CN" altLang="en-US" sz="2000" dirty="0"/>
                  </a:p>
                </p:txBody>
              </p:sp>
            </mc:Choice>
            <mc:Fallback>
              <p:sp>
                <p:nvSpPr>
                  <p:cNvPr id="72" name="文本框 71"/>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5"/>
                  </a:blipFill>
                </p:spPr>
                <p:txBody>
                  <a:bodyPr/>
                  <a:lstStyle/>
                  <a:p>
                    <a:r>
                      <a:rPr lang="zh-CN" altLang="en-US">
                        <a:noFill/>
                      </a:rPr>
                      <a:t> </a:t>
                    </a:r>
                  </a:p>
                </p:txBody>
              </p:sp>
            </mc:Fallback>
          </mc:AlternateContent>
        </p:grpSp>
        <p:grpSp>
          <p:nvGrpSpPr>
            <p:cNvPr id="10" name="组合 9"/>
            <p:cNvGrpSpPr/>
            <p:nvPr/>
          </p:nvGrpSpPr>
          <p:grpSpPr>
            <a:xfrm>
              <a:off x="1615423" y="6127764"/>
              <a:ext cx="393450" cy="393893"/>
              <a:chOff x="2796833" y="1500895"/>
              <a:chExt cx="532800" cy="533400"/>
            </a:xfrm>
          </p:grpSpPr>
          <p:sp>
            <p:nvSpPr>
              <p:cNvPr id="69" name="椭圆 6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70" name="文本框 69"/>
                  <p:cNvSpPr txBox="1"/>
                  <p:nvPr/>
                </p:nvSpPr>
                <p:spPr>
                  <a:xfrm>
                    <a:off x="2868534" y="1519946"/>
                    <a:ext cx="434323"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9</m:t>
                              </m:r>
                            </m:sub>
                          </m:sSub>
                        </m:oMath>
                      </m:oMathPara>
                    </a14:m>
                    <a:endParaRPr lang="zh-CN" altLang="en-US" sz="2000" dirty="0"/>
                  </a:p>
                </p:txBody>
              </p:sp>
            </mc:Choice>
            <mc:Fallback>
              <p:sp>
                <p:nvSpPr>
                  <p:cNvPr id="70" name="文本框 69"/>
                  <p:cNvSpPr txBox="1">
                    <a:spLocks noRot="1" noChangeAspect="1" noMove="1" noResize="1" noEditPoints="1" noAdjustHandles="1" noChangeArrowheads="1" noChangeShapeType="1" noTextEdit="1"/>
                  </p:cNvSpPr>
                  <p:nvPr/>
                </p:nvSpPr>
                <p:spPr>
                  <a:xfrm>
                    <a:off x="2868534" y="1519946"/>
                    <a:ext cx="434323" cy="416784"/>
                  </a:xfrm>
                  <a:prstGeom prst="rect">
                    <a:avLst/>
                  </a:prstGeom>
                  <a:blipFill rotWithShape="1">
                    <a:blip r:embed="rId6"/>
                  </a:blipFill>
                </p:spPr>
                <p:txBody>
                  <a:bodyPr/>
                  <a:lstStyle/>
                  <a:p>
                    <a:r>
                      <a:rPr lang="zh-CN" altLang="en-US">
                        <a:noFill/>
                      </a:rPr>
                      <a:t> </a:t>
                    </a:r>
                  </a:p>
                </p:txBody>
              </p:sp>
            </mc:Fallback>
          </mc:AlternateContent>
        </p:grpSp>
        <p:grpSp>
          <p:nvGrpSpPr>
            <p:cNvPr id="11" name="组合 10"/>
            <p:cNvGrpSpPr/>
            <p:nvPr/>
          </p:nvGrpSpPr>
          <p:grpSpPr>
            <a:xfrm>
              <a:off x="2610673" y="5174632"/>
              <a:ext cx="430180" cy="393893"/>
              <a:chOff x="2772222" y="1500895"/>
              <a:chExt cx="582542" cy="533400"/>
            </a:xfrm>
          </p:grpSpPr>
          <p:sp>
            <p:nvSpPr>
              <p:cNvPr id="67" name="椭圆 6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8" name="文本框 67"/>
                  <p:cNvSpPr txBox="1"/>
                  <p:nvPr/>
                </p:nvSpPr>
                <p:spPr>
                  <a:xfrm>
                    <a:off x="2772222" y="1519946"/>
                    <a:ext cx="582542"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11</m:t>
                              </m:r>
                            </m:sub>
                          </m:sSub>
                        </m:oMath>
                      </m:oMathPara>
                    </a14:m>
                    <a:endParaRPr lang="zh-CN" altLang="en-US" sz="2000" dirty="0"/>
                  </a:p>
                </p:txBody>
              </p:sp>
            </mc:Choice>
            <mc:Fallback>
              <p:sp>
                <p:nvSpPr>
                  <p:cNvPr id="68" name="文本框 67"/>
                  <p:cNvSpPr txBox="1">
                    <a:spLocks noRot="1" noChangeAspect="1" noMove="1" noResize="1" noEditPoints="1" noAdjustHandles="1" noChangeArrowheads="1" noChangeShapeType="1" noTextEdit="1"/>
                  </p:cNvSpPr>
                  <p:nvPr/>
                </p:nvSpPr>
                <p:spPr>
                  <a:xfrm>
                    <a:off x="2772222" y="1519946"/>
                    <a:ext cx="582542" cy="416784"/>
                  </a:xfrm>
                  <a:prstGeom prst="rect">
                    <a:avLst/>
                  </a:prstGeom>
                  <a:blipFill rotWithShape="1">
                    <a:blip r:embed="rId7"/>
                  </a:blipFill>
                </p:spPr>
                <p:txBody>
                  <a:bodyPr/>
                  <a:lstStyle/>
                  <a:p>
                    <a:r>
                      <a:rPr lang="zh-CN" altLang="en-US">
                        <a:noFill/>
                      </a:rPr>
                      <a:t> </a:t>
                    </a:r>
                  </a:p>
                </p:txBody>
              </p:sp>
            </mc:Fallback>
          </mc:AlternateContent>
        </p:grpSp>
        <p:grpSp>
          <p:nvGrpSpPr>
            <p:cNvPr id="12" name="组合 11"/>
            <p:cNvGrpSpPr/>
            <p:nvPr/>
          </p:nvGrpSpPr>
          <p:grpSpPr>
            <a:xfrm>
              <a:off x="2610671" y="6127763"/>
              <a:ext cx="430178" cy="393893"/>
              <a:chOff x="2772226" y="1500895"/>
              <a:chExt cx="582540" cy="533400"/>
            </a:xfrm>
          </p:grpSpPr>
          <p:sp>
            <p:nvSpPr>
              <p:cNvPr id="65" name="椭圆 64"/>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6" name="文本框 65"/>
                  <p:cNvSpPr txBox="1"/>
                  <p:nvPr/>
                </p:nvSpPr>
                <p:spPr>
                  <a:xfrm>
                    <a:off x="2772226"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10</m:t>
                              </m:r>
                            </m:sub>
                          </m:sSub>
                        </m:oMath>
                      </m:oMathPara>
                    </a14:m>
                    <a:endParaRPr lang="zh-CN" altLang="en-US" sz="2000" dirty="0"/>
                  </a:p>
                </p:txBody>
              </p:sp>
            </mc:Choice>
            <mc:Fallback>
              <p:sp>
                <p:nvSpPr>
                  <p:cNvPr id="66" name="文本框 65"/>
                  <p:cNvSpPr txBox="1">
                    <a:spLocks noRot="1" noChangeAspect="1" noMove="1" noResize="1" noEditPoints="1" noAdjustHandles="1" noChangeArrowheads="1" noChangeShapeType="1" noTextEdit="1"/>
                  </p:cNvSpPr>
                  <p:nvPr/>
                </p:nvSpPr>
                <p:spPr>
                  <a:xfrm>
                    <a:off x="2772226" y="1519946"/>
                    <a:ext cx="582540" cy="416784"/>
                  </a:xfrm>
                  <a:prstGeom prst="rect">
                    <a:avLst/>
                  </a:prstGeom>
                  <a:blipFill rotWithShape="1">
                    <a:blip r:embed="rId8"/>
                  </a:blipFill>
                </p:spPr>
                <p:txBody>
                  <a:bodyPr/>
                  <a:lstStyle/>
                  <a:p>
                    <a:r>
                      <a:rPr lang="zh-CN" altLang="en-US">
                        <a:noFill/>
                      </a:rPr>
                      <a:t> </a:t>
                    </a:r>
                  </a:p>
                </p:txBody>
              </p:sp>
            </mc:Fallback>
          </mc:AlternateContent>
        </p:grpSp>
        <p:grpSp>
          <p:nvGrpSpPr>
            <p:cNvPr id="13" name="组合 12"/>
            <p:cNvGrpSpPr/>
            <p:nvPr/>
          </p:nvGrpSpPr>
          <p:grpSpPr>
            <a:xfrm>
              <a:off x="3724705" y="5604027"/>
              <a:ext cx="393450" cy="393893"/>
              <a:chOff x="2796833" y="1500895"/>
              <a:chExt cx="532800" cy="533400"/>
            </a:xfrm>
          </p:grpSpPr>
          <p:sp>
            <p:nvSpPr>
              <p:cNvPr id="63" name="椭圆 6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4" name="文本框 6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7</m:t>
                              </m:r>
                            </m:sub>
                          </m:sSub>
                        </m:oMath>
                      </m:oMathPara>
                    </a14:m>
                    <a:endParaRPr lang="zh-CN" altLang="en-US" sz="2000" dirty="0"/>
                  </a:p>
                </p:txBody>
              </p:sp>
            </mc:Choice>
            <mc:Fallback>
              <p:sp>
                <p:nvSpPr>
                  <p:cNvPr id="64" name="文本框 6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9"/>
                  </a:blipFill>
                </p:spPr>
                <p:txBody>
                  <a:bodyPr/>
                  <a:lstStyle/>
                  <a:p>
                    <a:r>
                      <a:rPr lang="zh-CN" altLang="en-US">
                        <a:noFill/>
                      </a:rPr>
                      <a:t> </a:t>
                    </a:r>
                  </a:p>
                </p:txBody>
              </p:sp>
            </mc:Fallback>
          </mc:AlternateContent>
        </p:grpSp>
        <p:grpSp>
          <p:nvGrpSpPr>
            <p:cNvPr id="14" name="组合 13"/>
            <p:cNvGrpSpPr/>
            <p:nvPr/>
          </p:nvGrpSpPr>
          <p:grpSpPr>
            <a:xfrm>
              <a:off x="2615752" y="4270141"/>
              <a:ext cx="430182" cy="393893"/>
              <a:chOff x="2779105" y="1500895"/>
              <a:chExt cx="582545" cy="533400"/>
            </a:xfrm>
          </p:grpSpPr>
          <p:sp>
            <p:nvSpPr>
              <p:cNvPr id="61" name="椭圆 60"/>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2" name="文本框 61"/>
                  <p:cNvSpPr txBox="1"/>
                  <p:nvPr/>
                </p:nvSpPr>
                <p:spPr>
                  <a:xfrm>
                    <a:off x="2779105" y="1519946"/>
                    <a:ext cx="582545"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13</m:t>
                              </m:r>
                            </m:sub>
                          </m:sSub>
                        </m:oMath>
                      </m:oMathPara>
                    </a14:m>
                    <a:endParaRPr lang="zh-CN" altLang="en-US" sz="2000" dirty="0"/>
                  </a:p>
                </p:txBody>
              </p:sp>
            </mc:Choice>
            <mc:Fallback>
              <p:sp>
                <p:nvSpPr>
                  <p:cNvPr id="62" name="文本框 61"/>
                  <p:cNvSpPr txBox="1">
                    <a:spLocks noRot="1" noChangeAspect="1" noMove="1" noResize="1" noEditPoints="1" noAdjustHandles="1" noChangeArrowheads="1" noChangeShapeType="1" noTextEdit="1"/>
                  </p:cNvSpPr>
                  <p:nvPr/>
                </p:nvSpPr>
                <p:spPr>
                  <a:xfrm>
                    <a:off x="2779105" y="1519946"/>
                    <a:ext cx="582545" cy="416784"/>
                  </a:xfrm>
                  <a:prstGeom prst="rect">
                    <a:avLst/>
                  </a:prstGeom>
                  <a:blipFill rotWithShape="1">
                    <a:blip r:embed="rId10"/>
                  </a:blipFill>
                </p:spPr>
                <p:txBody>
                  <a:bodyPr/>
                  <a:lstStyle/>
                  <a:p>
                    <a:r>
                      <a:rPr lang="zh-CN" altLang="en-US">
                        <a:noFill/>
                      </a:rPr>
                      <a:t> </a:t>
                    </a:r>
                  </a:p>
                </p:txBody>
              </p:sp>
            </mc:Fallback>
          </mc:AlternateContent>
        </p:grpSp>
        <p:grpSp>
          <p:nvGrpSpPr>
            <p:cNvPr id="15" name="组合 14"/>
            <p:cNvGrpSpPr/>
            <p:nvPr/>
          </p:nvGrpSpPr>
          <p:grpSpPr>
            <a:xfrm>
              <a:off x="3710598" y="4780650"/>
              <a:ext cx="393450" cy="393893"/>
              <a:chOff x="2796833" y="1500895"/>
              <a:chExt cx="532800" cy="533400"/>
            </a:xfrm>
          </p:grpSpPr>
          <p:sp>
            <p:nvSpPr>
              <p:cNvPr id="59" name="椭圆 58"/>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60" name="文本框 59"/>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6</m:t>
                              </m:r>
                            </m:sub>
                          </m:sSub>
                        </m:oMath>
                      </m:oMathPara>
                    </a14:m>
                    <a:endParaRPr lang="zh-CN" altLang="en-US" sz="2000" dirty="0"/>
                  </a:p>
                </p:txBody>
              </p:sp>
            </mc:Choice>
            <mc:Fallback>
              <p:sp>
                <p:nvSpPr>
                  <p:cNvPr id="60" name="文本框 59"/>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1"/>
                  </a:blipFill>
                </p:spPr>
                <p:txBody>
                  <a:bodyPr/>
                  <a:lstStyle/>
                  <a:p>
                    <a:r>
                      <a:rPr lang="zh-CN" altLang="en-US">
                        <a:noFill/>
                      </a:rPr>
                      <a:t> </a:t>
                    </a:r>
                  </a:p>
                </p:txBody>
              </p:sp>
            </mc:Fallback>
          </mc:AlternateContent>
        </p:grpSp>
        <p:grpSp>
          <p:nvGrpSpPr>
            <p:cNvPr id="16" name="组合 15"/>
            <p:cNvGrpSpPr/>
            <p:nvPr/>
          </p:nvGrpSpPr>
          <p:grpSpPr>
            <a:xfrm>
              <a:off x="4759198" y="4270140"/>
              <a:ext cx="430178" cy="393893"/>
              <a:chOff x="2765347" y="1500895"/>
              <a:chExt cx="582540" cy="533400"/>
            </a:xfrm>
          </p:grpSpPr>
          <p:sp>
            <p:nvSpPr>
              <p:cNvPr id="57" name="椭圆 56"/>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8" name="文本框 57"/>
                  <p:cNvSpPr txBox="1"/>
                  <p:nvPr/>
                </p:nvSpPr>
                <p:spPr>
                  <a:xfrm>
                    <a:off x="2765347" y="1519946"/>
                    <a:ext cx="582540"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12</m:t>
                              </m:r>
                            </m:sub>
                          </m:sSub>
                        </m:oMath>
                      </m:oMathPara>
                    </a14:m>
                    <a:endParaRPr lang="zh-CN" altLang="en-US" sz="2000" dirty="0"/>
                  </a:p>
                </p:txBody>
              </p:sp>
            </mc:Choice>
            <mc:Fallback>
              <p:sp>
                <p:nvSpPr>
                  <p:cNvPr id="58" name="文本框 57"/>
                  <p:cNvSpPr txBox="1">
                    <a:spLocks noRot="1" noChangeAspect="1" noMove="1" noResize="1" noEditPoints="1" noAdjustHandles="1" noChangeArrowheads="1" noChangeShapeType="1" noTextEdit="1"/>
                  </p:cNvSpPr>
                  <p:nvPr/>
                </p:nvSpPr>
                <p:spPr>
                  <a:xfrm>
                    <a:off x="2765347" y="1519946"/>
                    <a:ext cx="582540" cy="416784"/>
                  </a:xfrm>
                  <a:prstGeom prst="rect">
                    <a:avLst/>
                  </a:prstGeom>
                  <a:blipFill rotWithShape="1">
                    <a:blip r:embed="rId12"/>
                  </a:blipFill>
                </p:spPr>
                <p:txBody>
                  <a:bodyPr/>
                  <a:lstStyle/>
                  <a:p>
                    <a:r>
                      <a:rPr lang="zh-CN" altLang="en-US">
                        <a:noFill/>
                      </a:rPr>
                      <a:t> </a:t>
                    </a:r>
                  </a:p>
                </p:txBody>
              </p:sp>
            </mc:Fallback>
          </mc:AlternateContent>
        </p:grpSp>
        <p:grpSp>
          <p:nvGrpSpPr>
            <p:cNvPr id="17" name="组合 16"/>
            <p:cNvGrpSpPr/>
            <p:nvPr/>
          </p:nvGrpSpPr>
          <p:grpSpPr>
            <a:xfrm>
              <a:off x="4782465" y="5165503"/>
              <a:ext cx="393450" cy="393893"/>
              <a:chOff x="2796833" y="1500895"/>
              <a:chExt cx="532800" cy="533400"/>
            </a:xfrm>
          </p:grpSpPr>
          <p:sp>
            <p:nvSpPr>
              <p:cNvPr id="55" name="椭圆 54"/>
              <p:cNvSpPr/>
              <p:nvPr/>
            </p:nvSpPr>
            <p:spPr>
              <a:xfrm>
                <a:off x="2796833" y="1500895"/>
                <a:ext cx="532800" cy="533400"/>
              </a:xfrm>
              <a:prstGeom prst="ellipse">
                <a:avLst/>
              </a:prstGeom>
              <a:no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6" name="文本框 55"/>
                  <p:cNvSpPr txBox="1"/>
                  <p:nvPr/>
                </p:nvSpPr>
                <p:spPr>
                  <a:xfrm>
                    <a:off x="2868534" y="1519946"/>
                    <a:ext cx="428159"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4</m:t>
                              </m:r>
                            </m:sub>
                          </m:sSub>
                        </m:oMath>
                      </m:oMathPara>
                    </a14:m>
                    <a:endParaRPr lang="zh-CN" altLang="en-US" sz="2000" dirty="0"/>
                  </a:p>
                </p:txBody>
              </p:sp>
            </mc:Choice>
            <mc:Fallback>
              <p:sp>
                <p:nvSpPr>
                  <p:cNvPr id="56" name="文本框 55"/>
                  <p:cNvSpPr txBox="1">
                    <a:spLocks noRot="1" noChangeAspect="1" noMove="1" noResize="1" noEditPoints="1" noAdjustHandles="1" noChangeArrowheads="1" noChangeShapeType="1" noTextEdit="1"/>
                  </p:cNvSpPr>
                  <p:nvPr/>
                </p:nvSpPr>
                <p:spPr>
                  <a:xfrm>
                    <a:off x="2868534" y="1519946"/>
                    <a:ext cx="428159" cy="416784"/>
                  </a:xfrm>
                  <a:prstGeom prst="rect">
                    <a:avLst/>
                  </a:prstGeom>
                  <a:blipFill rotWithShape="1">
                    <a:blip r:embed="rId13"/>
                  </a:blipFill>
                </p:spPr>
                <p:txBody>
                  <a:bodyPr/>
                  <a:lstStyle/>
                  <a:p>
                    <a:r>
                      <a:rPr lang="zh-CN" altLang="en-US">
                        <a:noFill/>
                      </a:rPr>
                      <a:t> </a:t>
                    </a:r>
                  </a:p>
                </p:txBody>
              </p:sp>
            </mc:Fallback>
          </mc:AlternateContent>
        </p:grpSp>
        <p:grpSp>
          <p:nvGrpSpPr>
            <p:cNvPr id="18" name="组合 17"/>
            <p:cNvGrpSpPr/>
            <p:nvPr/>
          </p:nvGrpSpPr>
          <p:grpSpPr>
            <a:xfrm>
              <a:off x="4782465" y="6120972"/>
              <a:ext cx="393450" cy="393893"/>
              <a:chOff x="2796833" y="1500895"/>
              <a:chExt cx="532800" cy="533400"/>
            </a:xfrm>
          </p:grpSpPr>
          <p:sp>
            <p:nvSpPr>
              <p:cNvPr id="53" name="椭圆 52"/>
              <p:cNvSpPr/>
              <p:nvPr/>
            </p:nvSpPr>
            <p:spPr>
              <a:xfrm>
                <a:off x="2796833" y="1500895"/>
                <a:ext cx="532800" cy="5334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mc:AlternateContent xmlns:mc="http://schemas.openxmlformats.org/markup-compatibility/2006">
            <mc:Choice xmlns:a14="http://schemas.microsoft.com/office/drawing/2010/main" Requires="a14">
              <p:sp>
                <p:nvSpPr>
                  <p:cNvPr id="54" name="文本框 53"/>
                  <p:cNvSpPr txBox="1"/>
                  <p:nvPr/>
                </p:nvSpPr>
                <p:spPr>
                  <a:xfrm>
                    <a:off x="2868534" y="1519946"/>
                    <a:ext cx="443006" cy="41678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5</m:t>
                              </m:r>
                            </m:sub>
                          </m:sSub>
                        </m:oMath>
                      </m:oMathPara>
                    </a14:m>
                    <a:endParaRPr lang="zh-CN" altLang="en-US" sz="2000" dirty="0"/>
                  </a:p>
                </p:txBody>
              </p:sp>
            </mc:Choice>
            <mc:Fallback>
              <p:sp>
                <p:nvSpPr>
                  <p:cNvPr id="54" name="文本框 53"/>
                  <p:cNvSpPr txBox="1">
                    <a:spLocks noRot="1" noChangeAspect="1" noMove="1" noResize="1" noEditPoints="1" noAdjustHandles="1" noChangeArrowheads="1" noChangeShapeType="1" noTextEdit="1"/>
                  </p:cNvSpPr>
                  <p:nvPr/>
                </p:nvSpPr>
                <p:spPr>
                  <a:xfrm>
                    <a:off x="2868534" y="1519946"/>
                    <a:ext cx="443006" cy="416784"/>
                  </a:xfrm>
                  <a:prstGeom prst="rect">
                    <a:avLst/>
                  </a:prstGeom>
                  <a:blipFill rotWithShape="1">
                    <a:blip r:embed="rId14"/>
                  </a:blipFill>
                </p:spPr>
                <p:txBody>
                  <a:bodyPr/>
                  <a:lstStyle/>
                  <a:p>
                    <a:r>
                      <a:rPr lang="zh-CN" altLang="en-US">
                        <a:noFill/>
                      </a:rPr>
                      <a:t> </a:t>
                    </a:r>
                  </a:p>
                </p:txBody>
              </p:sp>
            </mc:Fallback>
          </mc:AlternateContent>
        </p:grpSp>
        <p:cxnSp>
          <p:nvCxnSpPr>
            <p:cNvPr id="19" name="直接连接符 18"/>
            <p:cNvCxnSpPr>
              <a:stCxn id="77" idx="6"/>
              <a:endCxn id="61" idx="2"/>
            </p:cNvCxnSpPr>
            <p:nvPr/>
          </p:nvCxnSpPr>
          <p:spPr>
            <a:xfrm flipV="1">
              <a:off x="916496" y="4467088"/>
              <a:ext cx="1712346" cy="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1" idx="6"/>
              <a:endCxn id="57" idx="2"/>
            </p:cNvCxnSpPr>
            <p:nvPr/>
          </p:nvCxnSpPr>
          <p:spPr>
            <a:xfrm flipV="1">
              <a:off x="3022289" y="4467087"/>
              <a:ext cx="176016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7" idx="6"/>
            </p:cNvCxnSpPr>
            <p:nvPr/>
          </p:nvCxnSpPr>
          <p:spPr>
            <a:xfrm flipV="1">
              <a:off x="3022295" y="5074635"/>
              <a:ext cx="698923" cy="296944"/>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57" idx="3"/>
              <a:endCxn id="60" idx="3"/>
            </p:cNvCxnSpPr>
            <p:nvPr/>
          </p:nvCxnSpPr>
          <p:spPr>
            <a:xfrm flipH="1">
              <a:off x="4090687" y="4606349"/>
              <a:ext cx="749381" cy="34225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57" idx="4"/>
              <a:endCxn id="55" idx="0"/>
            </p:cNvCxnSpPr>
            <p:nvPr/>
          </p:nvCxnSpPr>
          <p:spPr>
            <a:xfrm>
              <a:off x="4979173" y="4664033"/>
              <a:ext cx="17" cy="50147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7" idx="4"/>
              <a:endCxn id="73" idx="0"/>
            </p:cNvCxnSpPr>
            <p:nvPr/>
          </p:nvCxnSpPr>
          <p:spPr>
            <a:xfrm flipH="1">
              <a:off x="716470" y="4664036"/>
              <a:ext cx="3301" cy="5163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3" idx="4"/>
              <a:endCxn id="75" idx="0"/>
            </p:cNvCxnSpPr>
            <p:nvPr/>
          </p:nvCxnSpPr>
          <p:spPr>
            <a:xfrm>
              <a:off x="716470" y="5574268"/>
              <a:ext cx="787" cy="553497"/>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3" idx="6"/>
              <a:endCxn id="71" idx="2"/>
            </p:cNvCxnSpPr>
            <p:nvPr/>
          </p:nvCxnSpPr>
          <p:spPr>
            <a:xfrm flipV="1">
              <a:off x="913195" y="5371580"/>
              <a:ext cx="702228" cy="57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5" idx="6"/>
              <a:endCxn id="69" idx="2"/>
            </p:cNvCxnSpPr>
            <p:nvPr/>
          </p:nvCxnSpPr>
          <p:spPr>
            <a:xfrm flipV="1">
              <a:off x="913982" y="6324711"/>
              <a:ext cx="701441" cy="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1" idx="4"/>
              <a:endCxn id="69" idx="0"/>
            </p:cNvCxnSpPr>
            <p:nvPr/>
          </p:nvCxnSpPr>
          <p:spPr>
            <a:xfrm>
              <a:off x="1812148" y="5568526"/>
              <a:ext cx="0" cy="5592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9" idx="6"/>
              <a:endCxn id="65" idx="2"/>
            </p:cNvCxnSpPr>
            <p:nvPr/>
          </p:nvCxnSpPr>
          <p:spPr>
            <a:xfrm flipV="1">
              <a:off x="2008873" y="6324710"/>
              <a:ext cx="619969" cy="1"/>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61" idx="4"/>
              <a:endCxn id="67" idx="0"/>
            </p:cNvCxnSpPr>
            <p:nvPr/>
          </p:nvCxnSpPr>
          <p:spPr>
            <a:xfrm>
              <a:off x="2825566" y="4664034"/>
              <a:ext cx="5" cy="510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7" idx="4"/>
              <a:endCxn id="65" idx="0"/>
            </p:cNvCxnSpPr>
            <p:nvPr/>
          </p:nvCxnSpPr>
          <p:spPr>
            <a:xfrm flipH="1">
              <a:off x="2825566" y="5568525"/>
              <a:ext cx="5" cy="559238"/>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7" idx="5"/>
              <a:endCxn id="63" idx="2"/>
            </p:cNvCxnSpPr>
            <p:nvPr/>
          </p:nvCxnSpPr>
          <p:spPr>
            <a:xfrm>
              <a:off x="2964676" y="5510841"/>
              <a:ext cx="760029" cy="2901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5" idx="7"/>
              <a:endCxn id="63" idx="2"/>
            </p:cNvCxnSpPr>
            <p:nvPr/>
          </p:nvCxnSpPr>
          <p:spPr>
            <a:xfrm flipV="1">
              <a:off x="2964670" y="5800974"/>
              <a:ext cx="760035" cy="384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65" idx="6"/>
              <a:endCxn id="53" idx="2"/>
            </p:cNvCxnSpPr>
            <p:nvPr/>
          </p:nvCxnSpPr>
          <p:spPr>
            <a:xfrm flipV="1">
              <a:off x="3022289" y="6317919"/>
              <a:ext cx="1760176" cy="6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5" idx="4"/>
              <a:endCxn id="53" idx="0"/>
            </p:cNvCxnSpPr>
            <p:nvPr/>
          </p:nvCxnSpPr>
          <p:spPr>
            <a:xfrm>
              <a:off x="4979190" y="5559396"/>
              <a:ext cx="0" cy="5615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6" name="文本框 35"/>
                <p:cNvSpPr txBox="1"/>
                <p:nvPr/>
              </p:nvSpPr>
              <p:spPr>
                <a:xfrm>
                  <a:off x="2412436" y="57125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36" name="文本框 35"/>
                <p:cNvSpPr txBox="1">
                  <a:spLocks noRot="1" noChangeAspect="1" noMove="1" noResize="1" noEditPoints="1" noAdjustHandles="1" noChangeArrowheads="1" noChangeShapeType="1" noTextEdit="1"/>
                </p:cNvSpPr>
                <p:nvPr/>
              </p:nvSpPr>
              <p:spPr>
                <a:xfrm>
                  <a:off x="2412436" y="5712578"/>
                  <a:ext cx="432811" cy="215444"/>
                </a:xfrm>
                <a:prstGeom prst="rect">
                  <a:avLst/>
                </a:prstGeom>
                <a:blipFill rotWithShape="1">
                  <a:blip r:embed="rId1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7" name="文本框 36"/>
                <p:cNvSpPr txBox="1"/>
                <p:nvPr/>
              </p:nvSpPr>
              <p:spPr>
                <a:xfrm>
                  <a:off x="3254434" y="5441183"/>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37" name="文本框 36"/>
                <p:cNvSpPr txBox="1">
                  <a:spLocks noRot="1" noChangeAspect="1" noMove="1" noResize="1" noEditPoints="1" noAdjustHandles="1" noChangeArrowheads="1" noChangeShapeType="1" noTextEdit="1"/>
                </p:cNvSpPr>
                <p:nvPr/>
              </p:nvSpPr>
              <p:spPr>
                <a:xfrm>
                  <a:off x="3254434" y="5441183"/>
                  <a:ext cx="432811" cy="215444"/>
                </a:xfrm>
                <a:prstGeom prst="rect">
                  <a:avLst/>
                </a:prstGeom>
                <a:blipFill rotWithShape="1">
                  <a:blip r:embed="rId1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8" name="文本框 37"/>
                <p:cNvSpPr txBox="1"/>
                <p:nvPr/>
              </p:nvSpPr>
              <p:spPr>
                <a:xfrm>
                  <a:off x="3271720" y="596240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38" name="文本框 37"/>
                <p:cNvSpPr txBox="1">
                  <a:spLocks noRot="1" noChangeAspect="1" noMove="1" noResize="1" noEditPoints="1" noAdjustHandles="1" noChangeArrowheads="1" noChangeShapeType="1" noTextEdit="1"/>
                </p:cNvSpPr>
                <p:nvPr/>
              </p:nvSpPr>
              <p:spPr>
                <a:xfrm>
                  <a:off x="3271720" y="5962405"/>
                  <a:ext cx="432811" cy="215444"/>
                </a:xfrm>
                <a:prstGeom prst="rect">
                  <a:avLst/>
                </a:prstGeom>
                <a:blipFill rotWithShape="1">
                  <a:blip r:embed="rId1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p:cNvSpPr txBox="1"/>
                <p:nvPr/>
              </p:nvSpPr>
              <p:spPr>
                <a:xfrm>
                  <a:off x="2083066" y="6096771"/>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39" name="文本框 38"/>
                <p:cNvSpPr txBox="1">
                  <a:spLocks noRot="1" noChangeAspect="1" noMove="1" noResize="1" noEditPoints="1" noAdjustHandles="1" noChangeArrowheads="1" noChangeShapeType="1" noTextEdit="1"/>
                </p:cNvSpPr>
                <p:nvPr/>
              </p:nvSpPr>
              <p:spPr>
                <a:xfrm>
                  <a:off x="2083066" y="6096771"/>
                  <a:ext cx="432811"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0" name="文本框 39"/>
                <p:cNvSpPr txBox="1"/>
                <p:nvPr/>
              </p:nvSpPr>
              <p:spPr>
                <a:xfrm>
                  <a:off x="1061784" y="609839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40" name="文本框 39"/>
                <p:cNvSpPr txBox="1">
                  <a:spLocks noRot="1" noChangeAspect="1" noMove="1" noResize="1" noEditPoints="1" noAdjustHandles="1" noChangeArrowheads="1" noChangeShapeType="1" noTextEdit="1"/>
                </p:cNvSpPr>
                <p:nvPr/>
              </p:nvSpPr>
              <p:spPr>
                <a:xfrm>
                  <a:off x="1061784" y="6098398"/>
                  <a:ext cx="432811" cy="215444"/>
                </a:xfrm>
                <a:prstGeom prst="rect">
                  <a:avLst/>
                </a:prstGeom>
                <a:blipFill rotWithShape="1">
                  <a:blip r:embed="rId1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302315" y="571810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1" name="文本框 40"/>
                <p:cNvSpPr txBox="1">
                  <a:spLocks noRot="1" noChangeAspect="1" noMove="1" noResize="1" noEditPoints="1" noAdjustHandles="1" noChangeArrowheads="1" noChangeShapeType="1" noTextEdit="1"/>
                </p:cNvSpPr>
                <p:nvPr/>
              </p:nvSpPr>
              <p:spPr>
                <a:xfrm>
                  <a:off x="302315" y="5718100"/>
                  <a:ext cx="432811" cy="215444"/>
                </a:xfrm>
                <a:prstGeom prst="rect">
                  <a:avLst/>
                </a:prstGeom>
                <a:blipFill rotWithShape="1">
                  <a:blip r:embed="rId20"/>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1036297" y="5142067"/>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oMath>
                    </m:oMathPara>
                  </a14:m>
                  <a:endParaRPr lang="zh-CN" altLang="en-US" sz="1400" dirty="0"/>
                </a:p>
              </p:txBody>
            </p:sp>
          </mc:Choice>
          <mc:Fallback>
            <p:sp>
              <p:nvSpPr>
                <p:cNvPr id="42" name="文本框 41"/>
                <p:cNvSpPr txBox="1">
                  <a:spLocks noRot="1" noChangeAspect="1" noMove="1" noResize="1" noEditPoints="1" noAdjustHandles="1" noChangeArrowheads="1" noChangeShapeType="1" noTextEdit="1"/>
                </p:cNvSpPr>
                <p:nvPr/>
              </p:nvSpPr>
              <p:spPr>
                <a:xfrm>
                  <a:off x="1036297" y="5142067"/>
                  <a:ext cx="432811" cy="215444"/>
                </a:xfrm>
                <a:prstGeom prst="rect">
                  <a:avLst/>
                </a:prstGeom>
                <a:blipFill rotWithShape="1">
                  <a:blip r:embed="rId21"/>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nvSpPr>
              <p:spPr>
                <a:xfrm>
                  <a:off x="1411885" y="571384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43" name="文本框 42"/>
                <p:cNvSpPr txBox="1">
                  <a:spLocks noRot="1" noChangeAspect="1" noMove="1" noResize="1" noEditPoints="1" noAdjustHandles="1" noChangeArrowheads="1" noChangeShapeType="1" noTextEdit="1"/>
                </p:cNvSpPr>
                <p:nvPr/>
              </p:nvSpPr>
              <p:spPr>
                <a:xfrm>
                  <a:off x="1411885" y="5713848"/>
                  <a:ext cx="432811" cy="215444"/>
                </a:xfrm>
                <a:prstGeom prst="rect">
                  <a:avLst/>
                </a:prstGeom>
                <a:blipFill rotWithShape="1">
                  <a:blip r:embed="rId22"/>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p:cNvSpPr txBox="1"/>
                <p:nvPr/>
              </p:nvSpPr>
              <p:spPr>
                <a:xfrm>
                  <a:off x="2422294" y="4792785"/>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oMath>
                    </m:oMathPara>
                  </a14:m>
                  <a:endParaRPr lang="zh-CN" altLang="en-US" sz="1400" dirty="0"/>
                </a:p>
              </p:txBody>
            </p:sp>
          </mc:Choice>
          <mc:Fallback>
            <p:sp>
              <p:nvSpPr>
                <p:cNvPr id="44" name="文本框 43"/>
                <p:cNvSpPr txBox="1">
                  <a:spLocks noRot="1" noChangeAspect="1" noMove="1" noResize="1" noEditPoints="1" noAdjustHandles="1" noChangeArrowheads="1" noChangeShapeType="1" noTextEdit="1"/>
                </p:cNvSpPr>
                <p:nvPr/>
              </p:nvSpPr>
              <p:spPr>
                <a:xfrm>
                  <a:off x="2422294" y="4792785"/>
                  <a:ext cx="432811" cy="215444"/>
                </a:xfrm>
                <a:prstGeom prst="rect">
                  <a:avLst/>
                </a:prstGeom>
                <a:blipFill rotWithShape="1">
                  <a:blip r:embed="rId1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5" name="文本框 44"/>
                <p:cNvSpPr txBox="1"/>
                <p:nvPr/>
              </p:nvSpPr>
              <p:spPr>
                <a:xfrm>
                  <a:off x="302315" y="47862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oMath>
                    </m:oMathPara>
                  </a14:m>
                  <a:endParaRPr lang="zh-CN" altLang="en-US" sz="1400" dirty="0"/>
                </a:p>
              </p:txBody>
            </p:sp>
          </mc:Choice>
          <mc:Fallback>
            <p:sp>
              <p:nvSpPr>
                <p:cNvPr id="45" name="文本框 44"/>
                <p:cNvSpPr txBox="1">
                  <a:spLocks noRot="1" noChangeAspect="1" noMove="1" noResize="1" noEditPoints="1" noAdjustHandles="1" noChangeArrowheads="1" noChangeShapeType="1" noTextEdit="1"/>
                </p:cNvSpPr>
                <p:nvPr/>
              </p:nvSpPr>
              <p:spPr>
                <a:xfrm>
                  <a:off x="302315" y="4786209"/>
                  <a:ext cx="432811" cy="215444"/>
                </a:xfrm>
                <a:prstGeom prst="rect">
                  <a:avLst/>
                </a:prstGeom>
                <a:blipFill rotWithShape="1">
                  <a:blip r:embed="rId23"/>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6" name="文本框 45"/>
                <p:cNvSpPr txBox="1"/>
                <p:nvPr/>
              </p:nvSpPr>
              <p:spPr>
                <a:xfrm>
                  <a:off x="1572403"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8</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9</m:t>
                        </m:r>
                        <m:r>
                          <a:rPr lang="en-US" altLang="zh-CN" sz="1400" b="0" i="1" smtClean="0">
                            <a:latin typeface="Cambria Math" panose="02040503050406030204" pitchFamily="18" charset="0"/>
                          </a:rPr>
                          <m:t>)</m:t>
                        </m:r>
                      </m:oMath>
                    </m:oMathPara>
                  </a14:m>
                  <a:endParaRPr lang="zh-CN" altLang="en-US" sz="1400" dirty="0"/>
                </a:p>
              </p:txBody>
            </p:sp>
          </mc:Choice>
          <mc:Fallback>
            <p:sp>
              <p:nvSpPr>
                <p:cNvPr id="46" name="文本框 45"/>
                <p:cNvSpPr txBox="1">
                  <a:spLocks noRot="1" noChangeAspect="1" noMove="1" noResize="1" noEditPoints="1" noAdjustHandles="1" noChangeArrowheads="1" noChangeShapeType="1" noTextEdit="1"/>
                </p:cNvSpPr>
                <p:nvPr/>
              </p:nvSpPr>
              <p:spPr>
                <a:xfrm>
                  <a:off x="1572403" y="4243342"/>
                  <a:ext cx="432811" cy="215444"/>
                </a:xfrm>
                <a:prstGeom prst="rect">
                  <a:avLst/>
                </a:prstGeom>
                <a:blipFill rotWithShape="1">
                  <a:blip r:embed="rId24"/>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文本框 46"/>
                <p:cNvSpPr txBox="1"/>
                <p:nvPr/>
              </p:nvSpPr>
              <p:spPr>
                <a:xfrm>
                  <a:off x="3739136" y="424334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7</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6</m:t>
                        </m:r>
                        <m:r>
                          <a:rPr lang="en-US" altLang="zh-CN" sz="1400" b="0" i="1" smtClean="0">
                            <a:latin typeface="Cambria Math" panose="02040503050406030204" pitchFamily="18" charset="0"/>
                          </a:rPr>
                          <m:t>)</m:t>
                        </m:r>
                      </m:oMath>
                    </m:oMathPara>
                  </a14:m>
                  <a:endParaRPr lang="zh-CN" altLang="en-US" sz="1400" dirty="0"/>
                </a:p>
              </p:txBody>
            </p:sp>
          </mc:Choice>
          <mc:Fallback>
            <p:sp>
              <p:nvSpPr>
                <p:cNvPr id="47" name="文本框 46"/>
                <p:cNvSpPr txBox="1">
                  <a:spLocks noRot="1" noChangeAspect="1" noMove="1" noResize="1" noEditPoints="1" noAdjustHandles="1" noChangeArrowheads="1" noChangeShapeType="1" noTextEdit="1"/>
                </p:cNvSpPr>
                <p:nvPr/>
              </p:nvSpPr>
              <p:spPr>
                <a:xfrm>
                  <a:off x="3739136" y="4243342"/>
                  <a:ext cx="432811" cy="215444"/>
                </a:xfrm>
                <a:prstGeom prst="rect">
                  <a:avLst/>
                </a:prstGeom>
                <a:blipFill rotWithShape="1">
                  <a:blip r:embed="rId25"/>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p:cNvSpPr txBox="1"/>
                <p:nvPr/>
              </p:nvSpPr>
              <p:spPr>
                <a:xfrm>
                  <a:off x="4114330" y="4567878"/>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8" name="文本框 47"/>
                <p:cNvSpPr txBox="1">
                  <a:spLocks noRot="1" noChangeAspect="1" noMove="1" noResize="1" noEditPoints="1" noAdjustHandles="1" noChangeArrowheads="1" noChangeShapeType="1" noTextEdit="1"/>
                </p:cNvSpPr>
                <p:nvPr/>
              </p:nvSpPr>
              <p:spPr>
                <a:xfrm>
                  <a:off x="4114330" y="4567878"/>
                  <a:ext cx="432811" cy="215444"/>
                </a:xfrm>
                <a:prstGeom prst="rect">
                  <a:avLst/>
                </a:prstGeom>
                <a:blipFill rotWithShape="1">
                  <a:blip r:embed="rId26"/>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p:cNvSpPr txBox="1"/>
                <p:nvPr/>
              </p:nvSpPr>
              <p:spPr>
                <a:xfrm>
                  <a:off x="3139789" y="4934309"/>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49" name="文本框 48"/>
                <p:cNvSpPr txBox="1">
                  <a:spLocks noRot="1" noChangeAspect="1" noMove="1" noResize="1" noEditPoints="1" noAdjustHandles="1" noChangeArrowheads="1" noChangeShapeType="1" noTextEdit="1"/>
                </p:cNvSpPr>
                <p:nvPr/>
              </p:nvSpPr>
              <p:spPr>
                <a:xfrm>
                  <a:off x="3139789" y="4934309"/>
                  <a:ext cx="432811" cy="215444"/>
                </a:xfrm>
                <a:prstGeom prst="rect">
                  <a:avLst/>
                </a:prstGeom>
                <a:blipFill rotWithShape="1">
                  <a:blip r:embed="rId27"/>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p:cNvSpPr txBox="1"/>
                <p:nvPr/>
              </p:nvSpPr>
              <p:spPr>
                <a:xfrm>
                  <a:off x="4950803" y="479536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3</m:t>
                        </m:r>
                        <m:r>
                          <a:rPr lang="en-US" altLang="zh-CN" sz="1400" b="0" i="1" smtClean="0">
                            <a:latin typeface="Cambria Math" panose="02040503050406030204" pitchFamily="18" charset="0"/>
                          </a:rPr>
                          <m:t>)</m:t>
                        </m:r>
                      </m:oMath>
                    </m:oMathPara>
                  </a14:m>
                  <a:endParaRPr lang="zh-CN" altLang="en-US" sz="1400" dirty="0"/>
                </a:p>
              </p:txBody>
            </p:sp>
          </mc:Choice>
          <mc:Fallback>
            <p:sp>
              <p:nvSpPr>
                <p:cNvPr id="50" name="文本框 49"/>
                <p:cNvSpPr txBox="1">
                  <a:spLocks noRot="1" noChangeAspect="1" noMove="1" noResize="1" noEditPoints="1" noAdjustHandles="1" noChangeArrowheads="1" noChangeShapeType="1" noTextEdit="1"/>
                </p:cNvSpPr>
                <p:nvPr/>
              </p:nvSpPr>
              <p:spPr>
                <a:xfrm>
                  <a:off x="4950803" y="4795360"/>
                  <a:ext cx="432811" cy="215444"/>
                </a:xfrm>
                <a:prstGeom prst="rect">
                  <a:avLst/>
                </a:prstGeom>
                <a:blipFill rotWithShape="1">
                  <a:blip r:embed="rId2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p:cNvSpPr txBox="1"/>
                <p:nvPr/>
              </p:nvSpPr>
              <p:spPr>
                <a:xfrm>
                  <a:off x="4959490" y="5740422"/>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4</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51" name="文本框 50"/>
                <p:cNvSpPr txBox="1">
                  <a:spLocks noRot="1" noChangeAspect="1" noMove="1" noResize="1" noEditPoints="1" noAdjustHandles="1" noChangeArrowheads="1" noChangeShapeType="1" noTextEdit="1"/>
                </p:cNvSpPr>
                <p:nvPr/>
              </p:nvSpPr>
              <p:spPr>
                <a:xfrm>
                  <a:off x="4959490" y="5740422"/>
                  <a:ext cx="432811" cy="215444"/>
                </a:xfrm>
                <a:prstGeom prst="rect">
                  <a:avLst/>
                </a:prstGeom>
                <a:blipFill rotWithShape="1">
                  <a:blip r:embed="rId29"/>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p:cNvSpPr txBox="1"/>
                <p:nvPr/>
              </p:nvSpPr>
              <p:spPr>
                <a:xfrm>
                  <a:off x="3749276" y="6093570"/>
                  <a:ext cx="432811"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5</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2</m:t>
                        </m:r>
                        <m:r>
                          <a:rPr lang="en-US" altLang="zh-CN" sz="1400" b="0" i="1" smtClean="0">
                            <a:latin typeface="Cambria Math" panose="02040503050406030204" pitchFamily="18" charset="0"/>
                          </a:rPr>
                          <m:t>)</m:t>
                        </m:r>
                      </m:oMath>
                    </m:oMathPara>
                  </a14:m>
                  <a:endParaRPr lang="zh-CN" altLang="en-US" sz="1400" dirty="0"/>
                </a:p>
              </p:txBody>
            </p:sp>
          </mc:Choice>
          <mc:Fallback>
            <p:sp>
              <p:nvSpPr>
                <p:cNvPr id="52" name="文本框 51"/>
                <p:cNvSpPr txBox="1">
                  <a:spLocks noRot="1" noChangeAspect="1" noMove="1" noResize="1" noEditPoints="1" noAdjustHandles="1" noChangeArrowheads="1" noChangeShapeType="1" noTextEdit="1"/>
                </p:cNvSpPr>
                <p:nvPr/>
              </p:nvSpPr>
              <p:spPr>
                <a:xfrm>
                  <a:off x="3749276" y="6093570"/>
                  <a:ext cx="432811" cy="215444"/>
                </a:xfrm>
                <a:prstGeom prst="rect">
                  <a:avLst/>
                </a:prstGeom>
                <a:blipFill rotWithShape="1">
                  <a:blip r:embed="rId30"/>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TW" altLang="en-US" sz="1800" b="0" i="0" u="none" strike="noStrike" cap="none" normalizeH="0" baseline="0" smtClean="0">
            <a:ln>
              <a:noFill/>
            </a:ln>
            <a:solidFill>
              <a:schemeClr val="tx1"/>
            </a:solidFill>
            <a:effectLst/>
            <a:latin typeface="Tahoma" panose="020B0604030504040204" pitchFamily="34" charset="0"/>
            <a:ea typeface="PMingLiU" pitchFamily="18" charset="-120"/>
          </a:defRPr>
        </a:defPPr>
      </a:lstStyle>
    </a:spDef>
    <a:lnDef>
      <a:spPr bwMode="auto">
        <a:solidFill>
          <a:schemeClr val="accent1"/>
        </a:solidFill>
        <a:ln w="38100" cap="flat" cmpd="sng" algn="ctr">
          <a:solidFill>
            <a:schemeClr val="tx1"/>
          </a:solidFill>
          <a:prstDash val="solid"/>
          <a:round/>
          <a:headEnd type="none" w="med" len="med"/>
          <a:tailEnd type="none" w="med" len="med"/>
        </a:ln>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Ec5MlpYSnNhVzVsZTNCZmUzTjBmWDBnWEYwPSIsCgkiTGF0ZXhJbWdCYXNlNjQiIDogImlWQk9SdzBLR2dvQUFBQU5TVWhFVWdBQUFHb0FBQUJCQkFNQUFBRExaQ3hSQUFBQU1GQk1WRVgvLy84QUFBQUFBQUFBQUFBQUFBQUFBQUFBQUFBQUFBQUFBQUFBQUFBQUFBQUFBQUFBQUFBQUFBQUFBQUFBQUFBdjNhQjdBQUFBRDNSU1RsTUFNcnZ2M2F0bXpZa2lFSFpFVkprVnBLT1BBQUFBQ1hCSVdYTUFBQTdFQUFBT3hBR1ZLdzRiQUFBRHMwbEVRVlJJRGUxV08yOFRRUkRlSTNiazJIazFDSWttbGl4UklLUWdpQkNQNGxDRWhLZ3VwRWUyeEE4d0pFSkFaVU9QSEtXZ3RTVlNPWVhETDdBRkRSV3hRTlIyUTRNUURweURFd2dadm4zZm5mTTR5a2hzY2JzN005L3M3bnd6dThmWUZQMTdZeWNBeGY2M0V4Y0JKOWUvS3pZOW12T2ZyTVRkZnNWMzZUeU0xMTNmbysxYVBGakdiMDFRdjhZY2QyZUZmYVR2OFZBenU0ek4wZ0pyN21PWk1hTHBXTERaRGNZcXRKdWlOamV2MFBVNHFER0NWWkYyS25KckRkcU9nNXJjaDFVVEZTMTNkb3BvSlFac2lxOVJJZHFUdHBORTNSaW96WXN3eWhPVnBXMkdpQXVPYTcwdUxGenlsZDBvRVdKNmJQUGFqS1dKZmx2VW4yTXhBTlFZbTdBTHBLeURJOEFUUDZCRUNQUmhra1E3UjVncmxYTUJnd1FoTjJSRDVEa1ZCN1YwUk5nZ0tpZ1JIQnl5VmlaS1NjZFNDd2MvSXo3VmRJWitoUlU5RTNpMmFmZ09tekRXbzYyd0NHV2xCY2lTUTJyRnBhdzJFajNvTXJ1YXBhaExaWW9hMmdpaFFKZnhqelRPaHBSNmdxU1oxbVBSQitoeWdDcUVsSHFTdEdlWElrUTdxNVJJalVNcVpjU2VYZG9pMm5yTGNOQlhEaUpkMVo1ZGFrQ1gzakljSEpLOHhXZ3Q5SWpmQXFJMWlXNnFJV09mbHYxSExUM0xtMVJWRW85NENvdm1CWUpSb2ZsRnoyOUQvaGFuRlMydyswQjFJWVJHc1VaZmNOUDErTTNRVkNDckZOV2w2UUlIZXBqMnhBRlR3a3U5dms1MHRsNlhHeEpmbE5TV21sYk4vY0dTTXE2cmlvZ2h1a1pzSlpkb29OMXRpa1hTcmdydkVGMVlRS1VoVXV1YVJ1VkZRa01pQlZWenN5aURJdWtWWHBHL29sR3VXTlhSbFYwMEIxWUdlVVJJR0tjOXEwSmdON2orZlVGYURkSGwwcUR5Z092V3lKK1dOdmhpQTYvTmhOK1kyY0JNUEQ0N2lYMkl4ajN4K0NsbENUc1lmTldXUTlXRnd0a2JjeDh5SjYrRElrdzdRQkZkVmJDaDZoSjByVktmNkVaTnUwYlBhd2J0amhTQi9vQU9ROUNGVTMxdzUrNkY1ZmNGeXE4SmFjS21xclNxMnVvS3c5N2xPSzRzaEkwRDZMS1JDK05lenVxcnZHTTVrU2I1NkpZRFNNZFRLVHAwR2JyUkxYUFVtVUZOZ0JzSzVVbTZ6Z2toUG1CQ3YxMWFKSVJkTVV1cTBwWm5UNWtuZ05ObHpkVUliQ3dvVkpmM3FGWis5b1o1UmdQVnhmV3k0YW9xaU5HSUxCUzQ1dE5lV1FqeGtYVHBtZW9UT3RXYjhnR1lGRmZvdUxrZEdPZ3FSekI0UFB1U0RFZjk2V1JFTFZYdFVWQmQ3U0dVb3p4MVZCRTQvSjV4M0lJeEJGMDFNekdENHFDRjhSdDZxaVFWbks5cFl6Mk9wS2twVmFCRDFTd3RsdWlLRmlWcE8rZTMxR3o5Y3dtb1M5OWVhSzNwbmVmTC90SXpNMldudlhsemtCNHdvbGwxakZIUm43djkrTmJsNkNOek5QSXZ3NnZLVll2amZtd0FBQUFBU1VWT1JLNUNZSUk9Igp9Cg=="/>
    </extobj>
    <extobj name="334E55B0-647D-440b-865C-3EC943EB4CBC-2">
      <extobjdata type="334E55B0-647D-440b-865C-3EC943EB4CBC" data="ewoJIkltZ1NldHRpbmdKc29uIiA6ICJ7XCJkcGlcIjpcIjYwMFwiLFwiZm9ybWF0XCI6XCJQTkdcIixcInRyYW5zcGFyZW50XCI6dHJ1ZSxcImF1dG9cIjpmYWxzZX0iLAoJIkxhdGV4IiA6ICJYRnNnWEc5MlpYSnNhVzVsZTNCZmUzTjBmWDBnWEYwPSIsCgkiTGF0ZXhJbWdCYXNlNjQiIDogImlWQk9SdzBLR2dvQUFBQU5TVWhFVWdBQUFHb0FBQUJCQkFNQUFBRExaQ3hSQUFBQU1GQk1WRVgvLy84QUFBQUFBQUFBQUFBQUFBQUFBQUFBQUFBQUFBQUFBQUFBQUFBQUFBQUFBQUFBQUFBQUFBQUFBQUFBQUFBdjNhQjdBQUFBRDNSU1RsTUFNcnZ2M2F0bXpZa2lFSFpFVkprVnBLT1BBQUFBQ1hCSVdYTUFBQTdFQUFBT3hBR1ZLdzRiQUFBRHMwbEVRVlJJRGUxV08yOFRRUkRlSTNiazJIazFDSWttbGl4UklLUWdpQkNQNGxDRWhLZ3VwRWUyeEE4d0pFSkFaVU9QSEtXZ3RTVlNPWVhETDdBRkRSV3hRTlIyUTRNUURweURFd2dadm4zZm5mTTR5a2hzY2JzN005L3M3bnd6dThmWUZQMTdZeWNBeGY2M0V4Y0JKOWUvS3pZOW12T2ZyTVRkZnNWMzZUeU0xMTNmbysxYVBGakdiMDFRdjhZY2QyZUZmYVR2OFZBenU0ek4wZ0pyN21PWk1hTHBXTERaRGNZcXRKdWlOamV2MFBVNHFER0NWWkYyS25KckRkcU9nNXJjaDFVVEZTMTNkb3BvSlFac2lxOVJJZHFUdHBORTNSaW96WXN3eWhPVnBXMkdpQXVPYTcwdUxGenlsZDBvRVdKNmJQUGFqS1dKZmx2VW4yTXhBTlFZbTdBTHBLeURJOEFUUDZCRUNQUmhra1E3UjVncmxYTUJnd1FoTjJSRDVEa1ZCN1YwUk5nZ0tpZ1JIQnl5VmlaS1NjZFNDd2MvSXo3VmRJWitoUlU5RTNpMmFmZ09tekRXbzYyd0NHV2xCY2lTUTJyRnBhdzJFajNvTXJ1YXBhaExaWW9hMmdpaFFKZnhqelRPaHBSNmdxU1oxbVBSQitoeWdDcUVsSHFTdEdlWElrUTdxNVJJalVNcVpjU2VYZG9pMm5yTGNOQlhEaUpkMVo1ZGFrQ1gzakljSEpLOHhXZ3Q5SWpmQXFJMWlXNnFJV09mbHYxSExUM0xtMVJWRW85NENvdm1CWUpSb2ZsRnoyOUQvaGFuRlMydyswQjFJWVJHc1VaZmNOUDErTTNRVkNDckZOV2w2UUlIZXBqMnhBRlR3a3U5dms1MHRsNlhHeEpmbE5TV21sYk4vY0dTTXE2cmlvZ2h1a1pzSlpkb29OMXRpa1hTcmdydkVGMVlRS1VoVXV1YVJ1VkZRa01pQlZWenN5aURJdWtWWHBHL29sR3VXTlhSbFYwMEIxWUdlVVJJR0tjOXEwSmdON2orZlVGYURkSGwwcUR5Z092V3lKK1dOdmhpQTYvTmhOK1kyY0JNUEQ0N2lYMkl4ajN4K0NsbENUc1lmTldXUTlXRnd0a2JjeDh5SjYrRElrdzdRQkZkVmJDaDZoSjByVktmNkVaTnUwYlBhd2J0amhTQi9vQU9ROUNGVTMxdzUrNkY1ZmNGeXE4SmFjS21xclNxMnVvS3c5N2xPSzRzaEkwRDZMS1JDK05lenVxcnZHTTVrU2I1NkpZRFNNZFRLVHAwR2JyUkxYUFVtVUZOZ0JzSzVVbTZ6Z2toUG1CQ3YxMWFKSVJkTVV1cTBwWm5UNWtuZ05ObHpkVUliQ3dvVkpmM3FGWis5b1o1UmdQVnhmV3k0YW9xaU5HSUxCUzQ1dE5lV1FqeGtYVHBtZW9UT3RXYjhnR1lGRmZvdUxrZEdPZ3FSekI0UFB1U0RFZjk2V1JFTFZYdFVWQmQ3U0dVb3p4MVZCRTQvSjV4M0lJeEJGMDFNekdENHFDRjhSdDZxaVFWbks5cFl6Mk9wS2twVmFCRDFTd3RsdWlLRmlWcE8rZTMxR3o5Y3dtb1M5OWVhSzNwbmVmTC90SXpNMldudlhsemtCNHdvbGwxakZIUm43djkrTmJsNkNOek5QSXZ3NnZLVll2amZtd0FBQUFBU1VWT1JLNUNZSUk9Igp9Cg=="/>
    </extobj>
    <extobj name="334E55B0-647D-440b-865C-3EC943EB4CBC-3">
      <extobjdata type="334E55B0-647D-440b-865C-3EC943EB4CBC" data="ewoJIkltZ1NldHRpbmdKc29uIiA6ICJ7XCJkcGlcIjpcIjYwMFwiLFwiZm9ybWF0XCI6XCJQTkdcIixcInRyYW5zcGFyZW50XCI6dHJ1ZSxcImF1dG9cIjpmYWxzZX0iLAoJIkxhdGV4IiA6ICJYRnNnZHlod0tTQmNiR1Z4SUhkY2JHVm1kQ2h3WG50Y2NISnBiV1Y5WEhKcFoyaDBLU0JjZEdWNGRDQjdJR0Z1WkNCOUlHTW9jQ2s4WTF4c1pXWjBLSEJlZTF4d2NtbHRaWDFjY21sbmFIUXBJRngwWlhoMElIc2diM0lnZlNCY1hRPT0iLAoJIkxhdGV4SW1nQmFzZTY0IiA6ICJpVkJPUncwS0dnb0FBQUFOU1VoRVVnQUFCTkFBQUFCWUJBTUFBQURHc0Jkd0FBQUFNRkJNVkVYLy8vOEFBQUFBQUFBQUFBQUFBQUFBQUFBQUFBQUFBQUFBQUFBQUFBQUFBQUFBQUFBQUFBQUFBQUFBQUFBQUFBQXYzYUI3QUFBQUQzUlNUbE1BWnJ2dnF6TE5tWWxVSWtSMkVOMHBSRGJ4QUFBQUNYQklXWE1BQUE3RUFBQU94QUdWS3c0YkFBQWdBRWxFUVZSNEFkMWRmWXhzU1ZXL00rLzFlek05MHpNVFNBZ213a3l5NEJLLytzRkRnZ3ZzSFNWdUlxSXpXUXpJSDZUSElBUlVtQmVDcks1S1Qxd05TakQ5ZEJQRUdPbVdSVFpHd295c1FVV3pNM0UxR0JPWklVc1FkYk05c0dUeGkrM0h6dnIyN1FkVC91cmpWSjI2OTFiZGU5K2I3cmU3blV6ZitqaDF6cS9PT1ZWMWJ0M3FPMG55SFA0Y1BJZjdOdmF1dGNZdTRUa2o0Q3ZpZTU4emZabDRSMXFianc0bUx2UlpLckF0anArbHlKOEJzS2VGT0h3R3dIZzJRR2dJSWRhZkRVQ2ZrUmc3UXZ6Zk14TFlNdy9VREJ4dDU1a0g2MW1DcUNmRVU5Y0o2dXovQkFYZnRSU3NHbWRGQkJIRUxzRFJsUFRyaEM3Uzg0OEhCMER6NVpGbUoxc1YxOTVJaUV0UzNnUUJVZmU2TjFFcWQxMTRORmMwaVlJSUlvamZGdUtLUW5HZDBJVTFjUFpvRUt3Y3JRU3JUcmdpcXIwbVJ1bVdFamc1UUtaL3B5TUJUMnYwbmhQV1FoVjJNVVJvdnkvRWR4U2I2NE11MG9PMVNQVHo0T1dEU01zVHJJcHJieDZPcG9GTURCRDFyUjFic3U4Nm5wQjZDSTI4UmhFbHlhWVFxNXI4dXFEVG9vdStwMk9oWXpQOVZsR2JreStMYSsrTUVJOXBtUk1EWkxwNFJpeEZPdHNRRTFJUHd4QkhsTFF3SnRjMStmalEvZnRidi9zM3YyZGt4REJzMGVUbXQyUFZuY21NMlJMdERkMU41NFFBa1U3V2RMeEQyZXkxZnpsYk12WjhDYUpaSVd6a09EWjBiWGl6OWVlS1BUNXRncDhBK2F6WUNOU2NhSEdKOXZwQ3JCaDVFd0prcE0xWXVjWGRuYUZscXJoNkRLVmxpRTZ6Ky9PeG9ic2FSK3RaL3kvV1NzK3NXY1cxSjFSYXByMDF0alUwRVVEVXIxMFRHbEkrZHgwOW5Tc2FiMEVab2tXK3RUMHVkQjk3ZjFwM1Jwc3p0eWhCN1N5SXZXRGRpVldVYVUrd3B5b1RBV1I2MWtxamNRV290aWtnT2pGZHhCbVZJdG9WTEtvY0g3cTV1bzUyUDROVjJNWG1CTGJreTdTSFhqbURUd0lRYWVKTWFlQXdYL2ZSV1BNanhQeXFycVdJdXVMSU1hNk56alV0Uy9WcXhtaWJwZEhzL3ZnZjBaWnA3NndRNTF6SEp3Q0loQzJMQVNWRDF6Uit0NUJ0TnRjV0Y3TmxkZktsaUZMQkYvT2E2R29nV2E3bmFGUGl5VExtcCtKM0MyWE5xOVNYYWUrVTRPdjNCQUFaMEMzeGVDbjg1VnByNSt3bVg5bEttZWNJU2hIaGticmVydFZONjZITGlZc1VZSW11czcweEZCY2l6RlRWMU5qWHpsTHRkV2k3ZGtLQVNDV25QYU5ScVg5ZEtGMWRHZjNVU0hnVERxdXFsaXhGaEVmcTNLSzEwRldEWUtocU90cGEyVjBWMkk1S1Y5ZGFDUFBFcGRycitUUEwyQUVSeEk1bk5DcjFyN1BpQ2I4Z2twdFBoWGoxUVlTZ3RLb1VFYmEyQjR4TEhYU3NXWVVrQm4rTkdhM2hXN0NZZi8vYW9vcGlwcnkwVkh1Yi9nSS9ka0FFcmwxaEdDWWpGbnhUdytMclYrRm5yeTJ1cWxwYWltaElqMUFNeCtyb3FrSXdkUFVjYmJyQzJvQnpKK2RxZ3FoSlhxWTlQRlZaNVN6SERzZ0lxelFNOFJCN2o0TUxwKzhXUW53dFhGMmxwaHpSY2liUXFZeXVpbmhPVTgvUlN1Y1N5WHIrMnNJS2pxNHdYYXE5cWN3c1BXNUFoSEk2WXpRcTk2L0RpdVB3ay9DemQvdE5hK2ZLRWJVeklXTlZkTFdoMUhPMGRwVjF0c1YzWm1vREttOVFxcjFwNFVlSjR3WkVrSWVWOXNoT1Z3dlNib1dmZlI5eHZ0cHJPU0tSaVhNcW9xc1BxSmFqdGRpR2UwVFVXZ1o4aEZSV3ZXV3JoQ0JUWGFxOXhhd3Bhd0xLeUt1YzNhKzBzVE9YR1FiRjdEOEhQL3V4NHFvYXBhV0lack1XcllhdUJnUWlyZVZvODZMU2J1TnVaam9tV2NYWHo5WmRhVXUxMTgvT0xQVUFGY09zVURyeWJ1Q0NEZno3dkdLeWo4UFBiaSt1cWxOYWl1ZzBlNFNpR1ZkQlZ3Y0MwZFp5dEFYL2JvNTRaSytMMWNoMHM0K0s3UHlUWlpmTmwycHZMZnVZckJhZ3JMaksrVWFscVFvSEVjc252dWZEejM2M3N1QWdZVG1pVTdtQXNRSzZvTHhZUlMxSDYxU2JxcWFyVFh3SzFvdUZPRnFLQWN6VmxXc3Z6VzRnMUFHVWsxZTU0R3pGYmk5bko5eXNoTlo5VU1wZXR2UXE4dVdJT2ptbkwwVjNGVGhrazFxTzFzM0JLcFE2bFYzNEM2bFVvVlJwUFQ5TFNyWFh5Qm04QnFBdzFOS2F4WW8vdk5vdXVUbHQ0Zm56Y1UybEZJTXJSOVRMN2Z5Vm9TdVdWRjVheTlIWUthOFlaL3cwWkQxV2IrdVVTaS9hYkxWRXFmWm1jcHQ5bFFGVlF4Q2cydFUvdkFyVXV1S0ZlRkRhN0FweHVhNVNISGVlS2tjMHlqMmNMVUhIMmRkSzEzRTBuTDZweG50VWJVOVNxWFNuR2t0SFZhcTloZnlEb0lxQW5KQ3JTZldxQlJiSmFYZDJ1a0JNWXcxK1Zsc3BCWXhRVklxb2xZK200K2lLNVZRcHJlTm9NeFdqM1dTdDVFQ3pCdGFFU2g5ZHJ3TFNveW5WM2pCLzgxY05rQ2VtSVBPODlKVTV1STBiM2tHVW0zNWdjV3Y2RFUzOXZQUlZIeVlhZWNWK01zLzZhUndMcXFLVXFSdU84cHNmdDc0cUF5K0RxSEhEc1c2RTF1OGFLTGxmWFBYRmw2RFR4SC85ZytuTjN6OXdEZi8wTC83cGZlLzlZZVJuUDVqZS9MSU1oc1p2dlAzNFJwU1ZPRnJySHg0Nit2by9HNTVuL09DbkFMY2hYSzZ5aURTZzBzY0dwa1hnOHNCUCtWMlNaQm50NWUwNS80MGN0eXFBdm5UTDZGVk9TNjAvLzcwdi9PamJENU9rOGNIekx6dFFETjhzenJ0SHZYUzh2aStzVy90N256T2dmaFFORWRuZkxNUlBNa2c0bVpNeGhxdVV4NExLbEFMcXh1WlI2dVp0YzFnZFB6TjUwbkdTS1I5UjBrT2pIMER4QStuUlNEeW1PK1UzUUM2R1RoUGZJV1NQWEJRSnVmamdxQURPQUp4SHhVWE84KzVVaUlja2NTZlNhN2czbk9FaFFhODF5bXlFaG5GM1NzSmRpV1FPS24xOHdESGwwODhEN0ZSazNndmtheTlzVDg2dUFxQVhRQmJ1VEdoVEFiL1p3T2N3YWJXaFBEbGFremxzYkMxYjYrN3JEU2o1WTdWVkxRbUJCZmVmL2Rja2Zmbmp1amVKRHllenFWY1ZQbUltandVOUh2QUFMVVYvN3o0K21MSk9qeCt4THNuaW9mMk5vU0hOSUpvLzJzSCs3RUhTU0s4TWtqdURKZ3FqMDJ6dkZEOHlTSm85Y1VRT1JZN1czSHoxZWpJTEZ6Ymk1ZVdyZUl3MlNPYldIajNvK09waE5FaE9wZUpyQUhhSCtTWG5yZ2N1Z25zeHR3M284MFVPZ01TVkVwVStYeHkvS0VsK0puMkt0ODVvTDJKUDFxb2MwTDNpOG91UzFsOEtpaTdKMGQ1MCtZL3hacUoxOE9wZ3pDNWFEWmh6WWxMSmw3UWduT3hpRWh1WTZLYWg4M254NnlqMWIrVkc1SnVNWGlXckhndHF5RWN2MW5DTEJuUWZXRHlPUHFLa2cvbXVEZEg3MHBYRDkwZEJkSnIzak9xUUhJQjBIOUg4MEMyUS9FUnlseG9pT0hkMHdhS1lTNFY2RTBsejg2YU94V3RyYmFLeEtWNnVNbDM5Mi9RZTZWUVZSbkF2ZUY1dCtiRUVYTGowQk15YnpjN0hXVzg2OExVWHN5Y1RWd3JvdERoZWwvUmZOdGRrOWtPdmgvWU9XK2tlUW1vWjViZFNHSGVCNG5nc01Fb24wdEcrb3dWTmU1czYwMDhuQ2FBT2VuQlBtVHFDY2VtekpzNVIwcnRpK0pjcVJUVzRYeklkVVNEY01TYnNvem1Ua3NEUnZWUDE3VDE1ZS9Ea2pINUEyQk92ODRUYlRBaWRJVmhXSFVwd1M4UHVmVDRGUjFNS2dwNk1aaFQ1UHVscjVtZzU0bWo3NUM5bjlVUHF0cmZUR01GOXV1eXgrZ05wK1FrWXJBaXJ1blBkRFgxVjM3NzJZdlpramNvQXRUWkoxckxiRExzSGpqWU50V0x1dlFURnlnRjhpam9HY0NpRFdsRnAzaEJ4aXBTcTVHNmpHbEgvYit0QjRoOWM2bm9EVnBITHIrckhndFl1Z0R3bGQ5MDNFOW1EY0xSMXl3MEpIMUZUVG5mTDRrcFA0ODBlUkxNTkEraE1mVlA4NGtBblIzWktVNEhkRTJmTXdyUG0zUHVzTldIU3pZS3o4aExzakpwSjhKT3BEbmhUR2tPU0tJWWJMUm1mZkZJTzNYZm5pLzJTcnVsSTgvV0N4N2krOW1MMlpPektBSDJHaGxTQ0tXckpOTVNFZExpOEpTMHFKNjBPL21RWWRLQnFzWnh1cU1SZDF0RVdtZUtUcEF0ZmtHOEFNVjdZNW4zWTV4bkZSWDc5YXhXbEtPcUdCQUhmbFlqd2Fadk5nQ2FBcnVzaS9lMGpPaXRIQ3B6UzBLQUhBMDVzMDhYb3FCcWFORlBhTGcrV1VkcmYwelFvSHhqcWZiZE5BWEUrT0VNaUwyMXhSZVZrQnk3S0ZEbWVLbzNoaG9ZSGlxajQ2MjRJL1lYaUtsY0taRnNxQjFPYXJxbXNyNzJZUFIwdmFmSUJ5K2FTSXpkWDkreVVCcC83bGx4NzF1QncwTVlXa2xBaXZ2RlpKRjFnRFRYMjN2YjJZYVZXNGFuMG5oSWFOYXB4MzRwUVdmTTFxbndzYUZyYUJiSHFKZDBTOXc4NjBhRmhZRGo2aUJhbHovZnM3OUxoTVJjTW5YOHBSa2MwcDlDbkE1VkJNTFpCcFhDTmI5OXNNa01oOW5RU0VKOGtDb3lMa0tPQjBZb2lRMEk1R3VMSFBXb0hWVWR3dzBRN2pqS2IrbW53ZTJtMk1KZmZwSlZvMDNjMFgzc3hlektXY1VBeTNoZ1E5WUlOcDZDbi81VXV2aTE3STROQnpGTzBkSGJzY0xhQjZ5Ni9BNXFUajF2QlZnOVZPWk93NTY4ZFRnazYvY0ZkYjBScFJDV3ZIV2srT01vNVZRaFhOd1BSRDEvbHNIQy9ia1ZPa3EvUjhKVmpUN2RYVE5oWE1Ub2lXSVR4bGxRR0RLd2JZZFkvTmlEY0dKVHoveXExazVMWGJjWkxRS2tIcWdDS1ZscUc0clVJVlJyRGpiNHpTbzlya253VzdONlFLY3Rub2NmWHFWSzROK3RRUm50UmV6S21VVUF5Y25IdmVVQmd0YUZib3RFajU1QnNmZ0RibkdjVmhkMUEyS2R4RFcxS0dueFlkQWR5SGRGUkhTcVZDalhsdHZVL25kZmZkOExUTHZLQ1lMcTdnaXBZZkZWUndPQm1UczBlOFBRUXFjVWNEa0VPajM0NlAxR016RmN4T3FLQVdEUGRRRDNPajFNMTZ5c2l6SGtybXJyTGZhdkhNOFJOWGdIRStPZ3VOR0JLZGh5RlhMUkN1T0VjVzQ3U1QrRllrTDVCOW91enVXV2FNdURlYmwwRGxhZTlxRDBaeXhnZ0ZlN1FjRVFiMjI5bzBuVmpVVkpnWWpTRTdrM1cwNlRXSHNWalV1NkNwQnVTVFNScUhYM0lPdmdJMzJwU1JmaVNaemFPbHlnWHV5cFdmZUtJR09QUVVMZmRlSkVsSHFKa0JDL0dBdmEwb1hYMk5RVjBLVVpIdGZKRnBOb0x3TXNzMmFoTG5hcEFzYUdvb1hSMjBobERjNTJZZU5jTzBVdDlxWkFXTXpNamplS20wZVp4VkprWHMwM1JmSzB0Z1pFTnlPemk3bWt2YWsvTERJa3dJRlNpWTVjY3NiMXJrbzVtTzl5UkZGZ0xEYUZUOGd3NVk1ZlBFRU01eWZUZE5JYnh2R2RGTEZMZmJJbE9TTjM4UzZhc0lOdFFjZUphTGx5RVo5RktyVnQ1aUZveXRNSklvV2tNblNhZjgyV0UwR2txY0NCdnR0TTdhbEp5UC9WTzNFTkZ5eUlINUlPT05xSVJnN250YUVlMlBPdjBKc2RHRExkMVVpV1JmV0hVSHUyeGZDaUpZV0htRGt3R3IrRlVudmFpOXVTdGdvQWtFVWJTaGlPR1JwWlVEbzVHNnd4c2VBRmxpK1N2cUNKNFV6UlZyUW16Z3NuRy9SVjhkVjM3TlRmaUpSczIwaVUxZlQ0TzE2WkhFMVNXdjg2b2ljU2F1V01ObFN3VEtOM0lRelFyL1FNbVBHY1krbTdBcEFUUmFacVBIbThaWXVkeXl0SGdEK29EMHgycUJMVDFsQzZTMzFEcnVzdTVGR1pXcStYL0dLaHlRQ05tR0J0UjNKN2xITlBxSjYyV25VWmFuM2NNa1BLMEY3VW5ieFlBcEVrZzdJSWpodUUyVkE3ZVJJTVhrZVVBWlgwYXR5NHV3dDJmVVlvSDdOWWRrTE9uTVcwdVlsR0hJa3FJL3lYajE5djlvbnh1VHY2akU4d3N4b3F3SUpsbGw3azZhRHhFRGZsTEZ6akJLaTd5Z3hYWHJYeTZTSCtIMFhFcXBMbDZVcHBmMll5MmE0TkgyVERrYUtmeU02dm5hSEhjNU5RK3RHYTM4a2tyQU4vekcxUE8wMTdVbnRSQ1hvc0JHUXA0d1pJakhwSis0R2daVTZ6UjRHTngwUlNOeHphZjBTUTdMUG8yV2g3eEdjMXUrenFobEpKMzVQbGpHVlRMcmpER09aMTE0V0t5YklvTVhRNlJuTHVwcC9BNWY2RWw1aEYwUktLdnZxT1JHcVF6SHlxQ3JnMDBaRGJrYUNqM2g0Y2FBd2VLZy8wSzRrNUpDNVlVaWRZYW9PM3drbUFhTTRZZHBobWluUGFDOXVRTkN3RVJBWVNSK2xHMFNNc2lITTA2aWlhMW5nZWFDNmIxREFYMm14Uy9FVnNXRU1sQTA0bUltZkp1VUpidU1XcVVCb0VGaGZWOWxXU3JhdzRSanhxSHVkNlp0akYwbG4zenJTOTh2KzlveDFRSFJ6dW4waVB5T0pYYkR5eWRLUzBnMUQ1SnpyanAwUlQyWGRUbTR5NjBLeWJKeDlZZHUxZ0twSUV3QnFlRUx2a3RnL2JrWklXQURJRzhyNzNvaUNWTWxXT0JtSzZGSkhWWEpQZFliSXRwY3NZY01CWVFTUkU3VmdSTVlkTzVoSHhxOGwrNTBseEJuK3dHMWpZeWF5OTVkRGxFQ1lzYTBRVVdRYkYyVVhTYTdrOCtBSkQ0dU1nQysyakV3anBhNnJsUXdOR2c1TnphbFhlMElPNVIxaHNraW1FbERTcThuZnpDVGYzSWFTOW9UMm9ocjRXQURBSENVZVlGY3VyWFRnNGQrS2JBY25XbzIvVGNoTHRJdDNFNVlHQzBha1RnRm8rRnd2RTVvOHB6WUJsL0djdUN0VjE2eE1ESTA1Y2NJaDQxb2d0bTFIaHQyUFBjVExuTDRrVFYwUnYvYUZEbWFPanppbXNVY0RTcG1ZR2pVcW04bzdGbzE4ZGRPSUZJZzFaOGx3UzRrZjB5SVBJeld0Q2V2R1VoSUVNZysrcW1HK2xvMm9ZNVIxdTBnZFltQld2WXBqODBiSEpyK3RBdGw0anAyQ1IyaXB5RUkzVHBxUkVPY1J5NGZHSEtSbGl3eWpsRDBiQ3ppaTdJSWVKUlJ0dUxvSmlNRW5SSnE0c25KZ00wS0hFMHVkTys0dmp1ODZIbWlxRnRHOTFSS2JUbGR6K01PNldoVDIzVlZZN1YxM29sb1F4VVRkckxrdVMwTnd6Wms3Y3NCcVFwTUNXeTZVWTZtbllLT0pvLzV2dVdqbFpYTU5pL1lPU3N1WmxGbHpoeUdmZTVaUWFuS2pJZVlUalFSUjZ6dmVLcm1xcm82bFp4c0Y0MXBmTzVleGM3MTJrSzEwcTZDWGNENG90ckdicDlPaERCKzFTd2RGWnp0RzJtU2dMaDNYWEt3akR1Z0YybjBtcnYrNUlZVjBsczVscmRucnhoQUpBaVFiK3FPWnE5NlVSY1JKRlowdDR4Y25MQVdHRFJZUTBpKzJpRVdQNXc0UEVCNVlxdXdHeEc0aTRiWi81SzcyOXZTQzRzeXBDeDBWSVI1L0F1bjZiK2xKMUxTeHd0NDhyd3ovVUNlWUJ2VlVuVk9VY0w0L2JDUUdxUHF6eFhXK0dvc295ZGk3V1EyUnlTcklQMlpITFI2UTJlOWRKeVJ0dHhKYmdaMEpONWJrYXpndytMTGEzc0xic2tlanZKa3QzSXpXSTkxd0FWaTY3Q2lmVlNqVFhJS3JJTFVTM2FrUWpXQTFNNnZFVFYrcHBEaE1sNnhaQVV4VWE2S282dW1WcGxuWWlqOWJQTEJrREFJQU1EVTEvQ3VGMkh2QWI2bHdLUCtWd3lGREtMcWJMUS9XVmRUbnRCZTBwcStnUUJnVUR1cFZ3a1FyVzlvVmUycktNaGIrN3ZFRVNjTXcybTdKTG96aGZwS2dRV1R4UFhrZUN4eExEd1dTZlJxbXV6aTF1U0hhL0l5M1FzNUxhTGNaWlhQQm84Njh4TWNVTjNod2ZiNlY3NlRaQ0xvN3ZmM1NHVk9acmY2ZjFpazZJNE16elVJMEcvNjBIYzBQRnFyZ082b05FdUdhdVNUSm8rMEQ2bnZiQTlHWWNJSUhWOElPTm8ybm15amdaVUp1YkJwTGRxdU1zanVQclRKemMwZVJaWVFEeVhFRDhmb1p1WC9MWWE5am5RaEtuejJ2WkZJOXBjc29pU3ZqTTJiR2VSKzYzaTZHQytQVU5mNW1ocmJqaWlCUkN2KzRKVXJ1c05RVTBBemZrOUNlSkdqTFZWd0ZRVnFWOXo3b1JxZFRubXpzQndrNCtCZkFXRjdjbGt4QURocUptM1VDL1NEbWpXMFZ4Y0JDc3RHZTV1dWVwa2dnMTA0cEloZ292eS91eG1LQmxRbDR3ZjVyRGhJbnlZWWh5M2loc3VXVVJZRGV6NGhkMFBuVENlaXFLRFR1eE5vbmEwdjFWdEMyNEdwRnVUQWtBVGNMUmV3Vm9ESWFSZURTeUlHekdXVDhrN29sYUZpN3drbDBZQVlWZWtiR1ZXZTJGN3NwWlJRRW5xall0dFdoeXlqb2FOaEJYTmM5ZU56dVZWRWpNVVZ5aXByaXl3UUpLOFFWYjFzMHVhMTg1bVlvYzVOa2xCNkJuZEdrL1JNd3Jpa0VYRW84WlIwRVJSZEFnYWJEeWdqR1MyVklvY2JlaWdBVkhBMFZDOFNuanBpc0d6UldsMVpkR1JqeHV6ekk1SDZXVmFkMkNBaHgwUnRKZ0Jza3F6SExMYUM5dlRObEZCWHdRUUJzeUtJKzdUako5MXRGTzIveUFabUFZank5Yy9ZNjcycC9jTVVjZWZQdUtuOGswYlhPVFJ2Y0JoanBTOEdxcW0rNUtGVEVTR213NS92d01HSkM5QjMvZ2M2MlJLanlDR3ZOU2t0NTA0Y01Oc0VIRTBERXdTaDlZQlI0TXFMK1RrWk1yQ3VPRW9nMXhyVm5BZkp1QTlsczhtb1QxZlJZd2dxNzJoQ3hveTltU040b0IyeWJWVWl4Nk5zYXlqTFZwSnkzWUpVa2Q4dGFDRnpGT3p2cHYydWk0cGFidDhTZEdOaTcvRGh6bXNEYkVMZnNrMDNqMlg0WkpGeEtJTXJBTTBFV1lheGRGQlZTUU82b2s3R2laYk5sMUFyZXRaVWNodiswN1ZXWkkwSTdFaEwvUUo0MFkzaUtqNFduTDhFU0VWZDdRR1gzZXkyZ3ZiazRtT0E4TFFNMUcrYkxKSm95VHJhSmc3bFJyazJrZjlzMDg2NVprREc3MG95V3VXQ04zeFZsWC9aNHNNWmk0cEQzUElRMEc1ejRqV1loaUJMSjk1MHBsSGhDQ1RhR0hmclJ4VFhSQkZ0K3pHSkFadjNOR2tKZytza0c2eG8yR1pXTEUwU1ROVkdtN2JtM3BWRmNidC8vYlM4WEVwdVNyYzdyTFpWRW9oaUtxNGl6dGFkWHN5cG5GQUdIcHVqbmRPbm5VMCtPT2U1dG16UHRRNVo2VkE4VTZ0S0UzSlllVnBoQTFMcG1vdThHd3NmVGYwdEY1QXNFbUlFYzVlMHZVTjM4OVJtRVVFbzlLcXVKbVpmcG1JdEdBdHM5WDdWcHpzVlltamRhekMwQjdxS09vSXBvQkR5ejI1WHo5bDN1Y0RYejZyQ09FKzVVMUlqZzlMeFgraTB1VVJSQ3ZkWUEyejJndmJrelVxQWNUMm91UzViak85WlIwTk90RU9ncGlCZkdwenlVb0JPZGNrSE5aTmdFY0RTNmJPcVYxazJYZ1Noem4yQ2lpNnBPR2hoWHVHRDBmVkpJTklMbE9HQnZQZ1RRVmNaUkU2RjBIWGR6YmZWYzZxRHNCS043SWhIeWIrYzVvM1ZHbFMzazhQUGNGUTB5VmIwQnA5UzZVNy9yb2V4ajBVL2hhRTVjUVMwUi9kZ2JVamZmRDR3R1hrWnNRNnk0YnR5WWl3Q1JrRmhGM0lKU0tINklzNkRVbGVlSTJKNzFEVlFJRUd3NVJWTHlvWUUrVGtFWUlOUmQ1S2ZhdUM3MEJWVlBxYWY1ajNucHJza21GN050aGFQcVJLZS9VUkpjdDBMaVc1WDNpdWJ4c2dFVWNIN2REay84aTJqQlhNODFXMjY0SDU1NXhoMktiaG9LSU4waXVYSnAvME9DWGZZeXlkZVZWS0dIZkhUblUrVXk4blY0WFFFVCtzeWp0RVBKZHFONmU4cjcyd1BZbGVYa3NBUWJtMHBpQ3dvSGdLanVWMElMbU1ERlhuY1lwd09qeWlsaTlRY1I5MHdaQS9TRzVwS3ZFYkRFZDJsU2xNR3dQWnRDRzZCbS9ERzMrYXJZOElOald0OENJSERsd1RtKzg0T3RrcjdmalRUd0REVHFKZmhDRG5lT0t5YU9mWUJEMi9xSXViSWlXZEVaMjUzdStpcEhrSzErVGJjZGduakh2WitqUWp6eVVqUi93d0Nhd1EvVDRpQWY3eHRSZTJKMjlUQnFoUEU0UmNPVmROUy9pd3Z4cnQ2Z0hhU3JkRytrZW5KblkxOUQydjF4alk3MUlSQjZ6NlF4eExjdHBYbzFkWE5ZTkJjRUhTM24rRmZ2RHNCYktHalk4STY5dmwzb2FzZWxBY3JSdVMzQ1dPcmdsL1VlTysxZDdDK251WTlBOGxCem5INzhrRVB2dnVUZzZ2TkRFYXZPZnhuc2lvUVZQTFg5d2JaNXdiMFJESE8zRk1yYnFFY2E5WlkzSDZYRHB5eEcvWHJuWDNabStQZk8yRjdjbkZsUUdhUzhWL2EvbzFPNkVsWDhGNnNNTzVRSjE3eUgvcU1xSWQ1ZjEza21ZVTFhNlp3WFNUYll6Z2tYU0dlOVg3K0hTaCtqNUYybWRsdFpNOXRZUTFOemNRTzZ5ZzlXeTZsZWZoSXdMbGxRVjVOejgzVXUvank5UExraEowSFNoRk9zWjk2RHBDMi9kaEhtM2M5ajY0bnppNjhiWkJjdmR0TnlBcFhuSGJMeW51bUFhMlpHSkdYSUQvaVcvK3N2RXBWV20rYUlONGF2UHl3QlRCK1NpSmtnanUxSVU4cG1ueFpXb1VPcUNHMGFKdC9BTHg4NW0ydnZiQzl1VE5TZ0Y5eG96SXo5SDRtcnJ0RnFteG81ZmM5bUhIYUYrKzlmTkw0ajFKSTVXci9xMTJGQ3NTL3oyRnkrakJYWmZYRThTaVM0NkRUSFhvYnNNdnJwZkRQZEZMazlieTVRTzg2UTlQM3h0dENwMDRHeDhSWnVpbm11azdrc1phek5OTDBPRzlhT0xvMTE3WWx1OVN4MGlVUDRXRXJjeG5KOW1scEltSjd4VkgwTjliUUNZZFRZOEpqaEJwREhMOEhHZnU3L2tib3NrS2lqU01HeUhQUVlaYklCdCtIZDg5NnBqTTM3WHpieDN5dGJjY3RDY1RXUUhRODRYNGxiZjkyUmZ0UzBEbGtxdy9UemxHVFdoWnYxNFVyLzQ1SG9sM3VDcWsvRVZuRFZFTDZFZjUzd1R2bTVzRXIzSHR6Q2RnY0xVVDBlcmkxUTBDTHAzLytJalFwVXZKSitSN0xWOGJNVThaT25sV0RoLzF4T0lGUno4TG9iUGkvTTBQdi9POUQ1M0gzTEI3ZFA2UmQ3N3prZk9wY2JRRUdqMU81VDhkRFRxYTNJVTVma2lJVis2NERuZ3JVQmozZkhpVHh2SFNLZldDMGNKdUE5Z2pxVGo2aVd5THl2WmtEYXNBZ2tiazV3Mm0yV2x4L2hGbzc1SHpnamxhZ2xmNml2OVVKdjAzdkJmNFY1a0lKT2U4eUFLQkJXeHd3OUUzTHZwVWNzVlp5aFpkVFI3djl6MytMZG13OVFjUEhYMXpwNGlGandoUnhrYVMvSDU2ODQ4WDBWSlpLYnJXeDI1SnYvNGlJaSs5ZnZwN3RNRDdIbjdKUjc3cjh3ZEY5SE1mR0IzLzNEL3ltbDBlN29aeFQ4ZW1aczRQYVhsczZLWk1tYzcrMVh2RncyOWN6MWY1Mmd2Yms3V3NCT2pUdDZRMzMxaG9MOFlwbWt6TmNpK0pFRmdVTFdhb3dSMWFvYnFqcksreWtpT1MyMmg3cFh3bWlTNE01aFFmM21IY3d6cEJDSTROQlN3U3dzRzFGN1luYjEwTEVHOVlMOTFqOTBBSUxBSTdDUE51YzZrZSs2dWc1b2prTmxyQnVNMXduU1M2akdpV25lRTM1bUhjKzJZSG5iV01KRnQzRk05b3dTWmNlMkY3OHViMUFQR1d0ZEpEdHNtdEFvdkMxZ3NoRHl5a3ZyWkNqa2h1bzVWem15UzZNQnJNcTY0eWpIdFVZZVE0UHJWVFhIdGhlM0syWXdaRW92Zy9WVVZnc1VMbC9uWDdSTzRGZko2aEhFZUViYlRNam1SUnEwbWlLNUp2eXZoL1dBM2libGEvRjRpSUNsZHg3WVh0eWRxUEd4Q0o0bkxDZ1VXWFJYTFVjbHhYanFoYWxERkpkSkZlTTM4UDR6N0xJN2tJczZ1dDR0b0wyNU54SHpjZ0s2cnJwbklFRnNVM0ZxMHE4NHJsZUswSmhraHVSNVd5bXl5Nk1KeXpMcjRJNHg2R0ZvMHczM28xVEh0QmUzS09Zd2RFd3BpZ1lHQXg0MVJJemNaNFpZZ3FSUm1UUlJmdU9IUDRNTzZlRzlkaFR0ZFN3N1FYdENmblAzWkFKSXlaU1cyN1VEbS9EdG10S1MrWFc1dUZuMWRjeTJZSVE2UzNvenlSK1V3UVhaNTB2Q1hPWmtIY0xYNXJPaFkwVEh0QmV6TEI0d2RraFkzbzFBRUNDKzg1cUtYQXp3VURqbFBvWmJKd3p6V3VuN0tJNURiYVZtbjdJTHJTbGlkTXNHREhZeEIzL3YreW5qQUduTmNwdHllVE9RRkFKRzJYQWpNRUZ2UVFodXIwdFJuY3pCNkZQSzA0MXZQWkJuTVdrZHhHdXhna014VmhkR1V0VDdwK3pnYVVRZHpiSi9PRUpZYmNhaTlvVDk1NkFvQkkzRmw2ZElMQTRqdFU2RjNQQkRjM0duL3poNFdmdDNudDYyWXNJcm1ORnBoTEhjOHdPa2N6b1ZTWFRnb0ZjVytxVTFoamhXTzFGN1FuRno4QlFGWWMvZXZvM1pDakxmUC9QbWFialRGQmlIRDBwdHpSSm80dTNISDZQOUpCM0ZPaC81b1c1bG0vaHJRWHRDZGpPUkZBSkc5YjNnaTF2aUNQR0IzZFdIRDZxbVZYQkdveDdxdENsRHp3L2sxQWVzVnR2eE1WTjNsMFlUaE5kWGNld1Qya01DWE00OXByeXV6SkpVd0VFQW1jbGVkUHo4S202bk9KaXUxMSt0cENlOHVuZWtJaFNyb0dFWHV5VThCaTh1Z0tRRkJSWC82QUlJSzdYZk1ST2ZHdGRTMnpKMmMyRVVCVzRENENoeWtjTWNMNXJOVGVPTm5hcE10L3IrcUt4NW1TaUpMbEl4d1p3NWtudW9zcUZuZ2QwQlVEa2FYek1wb040ejViNjRGNldFeEpUWWs5V2VzSkFTS0o5TC9XS2U5ZjdjOHYvT0t4NXVLSXVPanJnWTdMejZUTnY0clBsRkkyKzFNU0tqL2hhM1h0VFFpUTdWL20zK1RZY3BYb3gyY1VuL2lrY2xGRVhHWktpMXdBQUFDV1NVUkJWTWgxUWNjQitHbjd6NC84WXAyYkxWZ3VpdWl1dWF5cTlpWUdpSG8wSDluZGFVeG11aWNvNWhwRHhFbXZEenFPSUpQZTkzK0U1dFYySmhXRFZOWGV4QUJaTmZRREJ4NUJNSnhFL0dxQjJFUUVrYVc1ZnVnNEJEODlHMzZXMlpyY1RWVTE3VTBRRUNtcGVUdWxjdGN2RDNKRmt5aUlJT0xpcnhNNkRpR1R2bnVRS2JEWkZ2MjJ3NWFNTFZGTmV5Y0Y2UDhCbjZNK2lqR21FeElBQUFBQVNVVk9SSzVDWUlJPSIKfQo="/>
    </extobj>
    <extobj name="334E55B0-647D-440b-865C-3EC943EB4CBC-4">
      <extobjdata type="334E55B0-647D-440b-865C-3EC943EB4CBC" data="ewoJIkltZ1NldHRpbmdKc29uIiA6ICJ7XCJkcGlcIjpcIjYwMFwiLFwiZm9ybWF0XCI6XCJQTkdcIixcInRyYW5zcGFyZW50XCI6dHJ1ZSxcImF1dG9cIjpmYWxzZX0iLAoJIkxhdGV4IiA6ICJYRnNnSUhjb2NDazhkMXhzWldaMEtIQmVlMXh3Y21sdFpYMWNjbWxuYUhRcElGeDBaWGgwSUhzZ1lXNWtJSDBnWXlod0tTQmNiR1Z4SUdOY2JHVm1kQ2h3WG50Y2NISnBiV1Y5WEhKcFoyaDBLVnhkIiwKCSJMYXRleEltZ0Jhc2U2NCIgOiAiaVZCT1J3MEtHZ29BQUFBTlNVaEVVZ0FBQkZVQUFBQllCQU1BQUFER25OVTFBQUFBTUZCTVZFWC8vLzhBQUFBQUFBQUFBQUFBQUFBQUFBQUFBQUFBQUFBQUFBQUFBQUFBQUFBQUFBQUFBQUFBQUFBQUFBQUFBQUF2M2FCN0FBQUFEM1JTVGxNQVpydnZxekxObVlsVUlrUjJFTjBwUkRieEFBQUFDWEJJV1hNQUFBN0VBQUFPeEFHVkt3NGJBQUFkM0VsRVFWUjRBZVZkZjR4a1NWMS9NN3U5TzlNelBUT0JoR0FpOUNRbllGVHNrVVdDY053Yll5UlIwWmtjQmlYKzBXc1VBaUkzRzRJY1FiRTNvbEdKcERjU0VXUENOTnpKK1lmSmpKQ2dRVU5QUEkzR1JIck1Fa1M5WEM4Y0FZbHl2VjZmdTNzY04rV242dFczNmx2MVh0VjdiM1o2OW9EK1k5NzNWWDNyVzUvNjFyZnErNjBmM1pNazM4YWZ3Mi9qdHMyOGFhMloxL0JzcXVEejR2dWVUWEMrdGJDMGRwNFlmR3NodmkyMEhYRjBXK1cvb3d2UEMzSHRPMGNCRFNIRTluZE9jMCs0cFYwaC91K0VSVDZMeFMzQVZ2YWZ4ZmllM2RENlFqeDlmSVNML3gwcys4QmFNR3VXR1JGRXFIWUZ0cUpxdjBQb0lpMy9TTkNHbXo4VUtYYXlXWEh0VFlTNEx1czdIcURlcTRKWVY1NElaczB5STRJSTFlNEpjVXZWZm9mUWhWdCtmam9JWms3V2cxa25uQkhWWGhNRDdiS3E4RGlBemthY2Yydnk5aE51U0JWeE1VUW9QeExpR1NYbXpxQ0x0R0FyRWdrOGV1TXdVdklFcytMYVc0YXRaRUNPQTZnVGMxOFBISjFTQzdteW9vaVNaRWVJell6OWpxRGpTRjE2UGhaR05kT3Z1OXl6ZW90cjc1d1FUMlkxSHdQUU9iRVdRZDBRcDlSQ2hpR09LR2xoWkd4bjdMTkQ5eDl2L083ZmZ2RkVWOE93UmNtZC80MWxkMDluMkpWb2IyeVhRZlVCYldXK1A5VEszUnVobkptbGx5QmFGTUpFVVRORDE0RkJHcE9zMk5Lek9oQUlzQytLaTRHY0UwMHUwZDZ1RU91NnZ0cUFGa3pSWXNRTE5OOFhaODhndFF6UldiYm9teG02NDloSzM1aHdzVmI2ZXZJdnpqMmgxREx0YmJIOWhycUFoanJTQ1VLZGZET1lOWnVNTWtTcmZPTnhWdWcrL002MDdyeXlwQ1B1b0ZaV3hFRXc3OFF5eXJRbjJKNTNUVUN0Tk9wajBZUTlDZzVPckRseFFhV0lob0pGV0xORHQxVFhWcTR5V0lWTmJKN0NobW1aOXRBcTIrRTFBWjByZGFMTHAzeDhVSXFvSjZhMksyYUlybDh6WHRrcGpleEdkWSt4L3Z6QXRyUWFWYWE5ODBKc1dFbjFBTFhGd0JZdHB0SjQ4RnRjNlBpcHBZaFN3YjNpN05DMTY5bktuUGhHV2FQUHhJUGZYUEZQaUtkeWFTVUpaZG83STdnanJBV29KVzZXVko0azdWTjFRcVdJY0hLWTdjUmx3R2VIRHI2dXpwcDVMQzZWcVhLdW5oUDZFUGNYWmJLei9GTHRkV2tuVHZIWEFuVFcwWHN4bnBWU04xVmM3bmlwcFlod2NzZzdaWGJvYXRyS1Z0a2lBZnFZbExvcHByUVhDbWNPWURsaHNsUjdmWGR5cUFPbzYraTlHTU5pL1ptd1dGQ2wxRkpFMkhnY01FbXpRNGNoV0dOZWFiaWR3QkF5Y2xkY1lXOXg4bUVocGgrSXMrUnpTN1czNDNyS09vQTZGUVpETW1HeFpCN2VDYWVVSWhyVEhyV3VlR2JvNnRuS2ZJVVpHaWZrR3hYVjFYb2ZUT1dnSXJObEs5TWU5cnczTGJjOHNxOEtLS2swR0hCV2Q4RGx6NVF1UjlUMm5QN00wTld6bGRJUkxkVzI3SVRsRVVVMmU5Z0hXWXN3RkdlVmFtL09teXNyQTBxU2VVL3Z4UWpHMVkydldFQ04xSEpFSFM5OG1obTZlcmJTcWVLd1dueTVIOUZLRTd1ck42cTdLeU9wVkh2endvMllxZ0pDRGVOS2V5ZG42d1VzalhjYjdQV0pja1RDOC9rMTBWV0hWTXRXV213N05GTEZsZ2UrbUxYUndaSFhmbkZlTkxWVWU2dCtWMVlESkNzZFZWcndMM25HR0lXYkxIVnV4MldWSWxyME82VWV1amgySjdlV3JTeUxTcnRRUTI5U2RDcWtsNlVkM0J2WXByYzZ6MUx0N2ZxVFF5VkFDc0xFV1ZJRVVia3JqeUNieWxoRVE0OHhlNUxRVWtSbjJSNTFWcWdPT3FxbXlyT1dyYXk0NjR1US9OVUtiSXNUSVc0T1FoS2k2YVhhMi9MUElhb0FVbFUyS2s0WW5VclRqeEk1aDRiZXhzM1Nja1JuY3NGVERYUlJSZnVadFd5bFcyWENrQUZpNmZRemwrS0s2S0VQcHRKN3VmWlNmMGxiQVZCVzlmbHk1SXF4N2M5Y1FlVExhT2h0bUVwU2pxaWJzOXZxNklLd0N6TnEyVW92QjZ0UTVwenZRWE5jajBDRGQrZFNxeVdVYXErUjYvQnlRTHJxMVlxMy8vY3FMWmNnOUF0Q2lLOVZhMWN4VnptaWZtNUhxREs2NGlxRHFiVnNoZDBLQ1FwRUJtNUd4d01ScWNFdnhpVEU4a3ExdDVEYkJDb0ZSUFVOczl2LzlCcDhybFRjRm5nSURYMWJVRXFWakhKRWs5d0JWbFYwVmVyblBIVnNCVWY5dkdpWW5zUURmNm5CdDRaTGwrU1VhbThsdjAxZkFzalUySy9tWkpPejl0S2lLVnRBUElpR3ZxZ2d2VVpTS2FKV1BqaXNpSzRHaW95MWpxMHNWSXo4a3Ezb05jU2ZoUVp2WTdDVmFtK2NYOHNZUU05Slg1NmI4aHAzdlluVXR1TTYyWHZUTDJmY3owbGY4WDdpa1Uvczl2SFhBSDB2R3ZxVGdUekl1R3Y2NDduTWUxL2h3Zk1RTmU0NnlncWg5RnNHcXZobk4zMHBGZEQ5OVErbTkveEFWbDZWL3JPLy9LZDMzUGNqSUJkL003M25lejBNamQvNnBhT1hJSzNFVmxwLy85ajBTLytzd1p4ekE0RUMzSnF4SFp2S1B3RU5WaDFzai95TTJ5UXAzOU5ldmorWHY2eGgyQWNCZW9PNFlFKzA2R3JxcmpERzVhNXVGOEQ5eEdHU3RCNFc5d2p4MDFZY2pnSkt2S3prL1JRYStoNVd5Q1ViTzlQVVRvRDZvaWR1V1gvRFpYTVJKWDBVZWlrNEhrbW5FL0Vrc0JWOXl0SGhiQVV0c252bXFCZWZwN0RubnFMTjR1Z0tGL3RRS3NSamtya2JiZlZjUjdMUkR6WjRlMXhoM04xSTZJYzdDSkhCeGpFbXlYTUFPeFhlTHg2NDJndjNKeGVsQVMyaDc5cW1nMGJaeG9UOHhzUm14Z3duaStGalBxTlhKN3Z5R3g2dkYrOVBGbE1uaTk5YU5Qd3U4UkhJL1lDYnhOK0dOd2R6eG03eGZhWTFtVGsyMzFYUnJCNmk1ZWsrdHQ0T2swWjZhNUI4TUtqbE1uUWZGRDg2U0pwOU1TV2JJRnRwN3J4eU84RjJCcjh6amVEeXJZTmthZXVKdzY2ckh0NGFUSk9wK0NLQXZVOS9JMmpvZ0l2Z1hzMXREeG01OGc3Q2U4MWJuSGl1T0hwQmt2eDgralJuODdRWDZVOVdTZ1BxWXVTc21rYUlMRUNWZXJxZThlSW1DQ3ZVd0hRekQ3VXRLOER1NG1KQzVzWDRYZks1OFdQUmh0eWZNN3BmRlZtRXR3c3NqaGdYVWRMRnJOTkIxYU9iaDdFbFJBbTZoYXdIV2gxanE4M2ZmUzFxZmlwNVFNcE5jTW5oa2tHeGxBcjE3ZTdtenF1NkJxL0pOVVJqUjI4TjlMSnZHdlpKcDRvamdudkZNVXdqRDhURE5lNGd2RUZNMTJUWjg4NklkclVYNjA5V2J3YW9sVjZSaDg3Nml3aVlxVld6cEswOGsvSE9PNHY5K1c4bUNXb2I5R0Zoa3BwS1BlclBWbTREakhLeUo5d1dtK0xkUFBWMlZRcWRVRnhIdmJBTExLd1d1VlhsM0VqdEhDUkpYM3hqSWRzSTdvdlhGRWhHVWdtNnRtcFFnZ2lkaGZJZmg2MG9CY0huYXMwbzRTUFMxOEswSGJHVkVYWDUrZXdzcnVQc1FFVndudzJjSHJiNjhjSG10Qnp6OG1hVzBMdklNbHp0eGZxVEZjb0FuWldyeXpPRURmS3ZTNWJXeEtqbURPbEZGZDFETnNMRTM4dE0xYjNvMEhPR2pXTG5mMlJENDhlaVc1ZkFuNUxGamZSMDhpaHNaWnNMY2hFMTVhVFRGcmY2MmRqMUw2NllnbkYwVGZHcmc0eDFZaWFXUklaZ1Q1M1RNL2lXdGREenBoZVNuZy9PMUNmSHM1NktIa3d4RytPVDBqQ1FMekhjS0NsWi9FKzlPd2c5M1pEbWp3a2U3N25haS9VbnF6NEQxSlhUeDVoR0xuN081NkppZWNEWXlpclRYWkwwMEozeWk5Rlp4MkR1WnpCRy9JVlZsSkd5b1RmMmM4a3NvU0duRDVpZm50QTZlb1haVEQxYmNSR2RsOFlPdTlMMmhCWU1tRXhMeHRGQkdYcGlHZkxZRDZtN0I1a01wQSswdEpGZCs2STYxNUExaTN4MDlMSkhOdUNLVENEYmtYUVN3dzBORHhTVDg2ZlZLeHRzbkIzSUxxdDNkS1Z1bW5wMXRSZnJUeVl0QTlTUkFxR0hMR09WbW9NUnBidHN6OWxpazRxQkQ2S3ZiNVB0cXRLN3NRM2V4aFpPMEZFNDhwbVhweUFJdmE1blBEZ2J5NGd1V2JJdTZ5SmFsV2JiTjk4eU5JTlpNNXRIRkIxbVZxb0VnY2xGVXdqM251L1JMMk1oRGpJU0VNMElnV21IYkFXQzFsVUJFTXBXc1B1cEpjamtHRzZFQVB1cXFQTUh2eWhUNHc3Q0R2bURIZGRXWE8zRitwTlZyZ0RKMkFhekJmbWdyaGxVSmc0YjhwaDhTWjRxd2FYVDJkYUlDa3E1WGM0cEU5Z0hkeERFa3dPV1VFQjJaUStncnpkVW5wei9NeVkzR3BPV2JiL29oRGZKRGtPOG5ERmpCR1RsczFmN040Wk9SdmUwVG9JQVl3bndHa2MwSnNGeEtaTTJ0aTVJMWJ4dEsrRVVsSHFvM3ZjZ2V3QUtOclptR1dLNDBYYkdTV1dBUUVYVTlCNTlRbyt2VVF5d1VOWWdUM3ZSL21UeUZhRHpLcWcxcTlJUmpTNjRwWTJNdDgxbkN6VnhZZ3pxdktTZGFTSGozRE1teEdySlNIa0hRUzBuY2prc29iZU9GeWhrVTZXaHovVE01bC9MY2hBcHI0ZytwYU5SQkZPMnE1VWcvU2VDRGh5b1ZnOTZxTVdhWWlwTU9JcFdyMmVpZW53cTZmTVhYWlY2QUlnMnN5RkNlcG1FbEgzTElXZi9FRzcwNzJYTFNkUWkwSHlOWHNxZWJScjFzRkRUQmxuSTBWNjBQMWtWQ3RDcWJBOW1HTjBzKzl1Tjg2U1pQc1Vtc3VpSzVCdVRXbVhGbVNlV2VkQTMzNEpRU2ZxUHZJUHd5a09lVWtRclVic2tFZjcybXVicXVGOFhkeEFsa3lzcXlQbW01clZkNUZVUlJpY1pNYi9yam9SWDBiNFB5YW50TkhCY2xKenlaSTlkTVJ5RmJLVkwvRkpmS3J6RC9MaXRKS2cvVWR3MFlDeTdwT1RwY3NValExaThCdWw3U1VkNzBmN2tsVXRBM2V0SWdWT1JEM3lzbmhiSXNudDhuSTdsVU4rMWt3bEcxWUVzcHo2ckJJOFM2TG1NTnQ1Tkw4Rm5ROFZNVzduUUNkRUl1YnlzcklPb0pRTmlHRHROSnVnUU1odTNwaUE2eFFZSlpKQm1ra1VHZ085ck1iQ1ZhNHBrTGhqdlFWdVprTkZqUHBrcUlYQUxBeVZCL29uak5uWm0rQlVoeDl6ZGFHLzVCMmoxOE1kNGZqWG5kN1FYN1U5ZVNnTHFYMExLS3BreHJKRnFtS01KWTB0b1Z5Q0w3cTdqajRsdWVKeUE5RkJ2VkR4QlgxREQyZlJVMStnNmFSTW9WSUtQZzJoUmRqRjZZVU5sT2NHVVR0R1BFRHFkL2FHank1cXlWcU5zaGJyRzJBcTA5YlJteFdQa1RCWTJIZk1idWNYa1B3Y3FIVVpHd21EZVVkd0JXNUhieCtLV0ZXS3I4Nm0yMVVqcjAwNm1vNzFvZi9KaUV0QW5Ca2pacGRGall3UUVZaHFTSS92ZWZiQ3o3ZTZPQ2ZpUXZwcTVaVkRPNXlGUjdRUjlTZjdNTmNhMzdnaDBBaWxseUt3VlBBNml4dmNqQmYyNGlZZjh3SFZaRjVJbFpYOEQ2RGhMUm51MlFnekdWb1lta0pKWklWdEJlT1BQYjQ2dHhISFRIRWFWbTZkY0k5d2NtTmNna2ZJSjMrRnl0QmZ0VDE3TUFOcWlJY0JpaERrYUZSMCtyOGppY0lBbStKdFlmODUyOUhnbHllZGdLckkvcTMyZ3o0Mk0wNFpPU1ZzbmFSRTVSRElpV05PWjZGTFhZMUc5WnIrUkVrSlAxMVpJRGRJZXI2a2lQZU94NVd2SVZwRHVXcmd5WTdKK0pVaEZmc1c0VTlLQ1pyUVB1ZmRRZmlVYmc5Nk1ORnRXVVRudEJmdVRGelNBekZCY3RkUEVBc1dwT3hUTFVGRVdITWk0aVJvYnNwVlVpUHcxQTVLVmUxb0VCaFRpbFUySEw0ZUlSMUJqWnNsT3FVcTIwbnpqODkvcDJzb1JDWUd0YkNoNlFrYWoza1lCSDRSbVg2U2krbm1PUWpHVHZtc2pHQmUzNlJyRGFvaG1yMnhQRTZ5WTFWajhiY3BLSXFlOVlIL3lZZ1FJekhvYmRtaGpoSG1hTzNLeVdYQWcxMlA3UmlTMGFXaER3SnlPcnBpM1VtS1hWQS9SSmtycFdIdVVBbktJZUFTRkpyQm9ndFZYaUk3bGcvem91OUFlZkNqS2xmRkszbFpTeHdvQ3RvTElUeHk0MHBPOHJiREliK2pnbnZnRGxJbVNaeVZsS3UzbVBTQkp5R2t2Mko5VVFqNEpFT2I5YTFrNlVCeG1WTEpLQzR1Y2JDaDlVelBKSGR4dFRZZm1sVFphNXZhMUtWQkFiRkhuUUxTWnc5bnlRUmJKSWVJUkZKcWdEZCtUWGo2dlBBL2g2T3YrZEZCbUsyanp1cFVkc0JXcG1ZSGxVbFRlVmxqazUrS21ZZXhKeUY1THoyRFZQamIxbnk4aXA3MWdmL0tTQkdqVkJCMDdGTGhnRS9hYVpzMzV0N0gxTzRodjJGUnlodnFaVnlJdlJZbnBnWk1VZVRIUkJoUzdvZmthWm14bkNUbEUzT04ybkdpQzFWU016akswZWtMOHp3RHZKYmFDN1pVS3RvSU9NSkVPMVFGdDBVak1rc0s0VXhxOVZOWjk0aExMOUYvY0pQZHRZclhuWnNoVEtqTUdzNnhnZi9LU0JHalhUQTVtd1lxWTdaSm0zZkpsVzNhNTJMYnpOWnlrMTZsYWdyeTFFcm5neENGWmR3alJtenBuMlZ2WTVCRFpVcktuZVU4eTJTRjB4REtpMVJwdlU0RVBxbVlyZTB5VlZJT3pEcEtKWWR6VU5WVFVmOHJMY1JHVlNveWJmaG45bnROZXNEKzVBQUprbGtHSUVTaEtTVHI3SWRrOU8ySzZyRUI0ZnlXUnQrSGV5MnNPMG5ZWk5HU3pseGVBNUZyTFBLNk1FOVlLeFpmc3IzemN6R2dsdHVKWkkweHN1NkErd0RlcXBPeWNyWVJ4T3lFUmxlZFBlZW4yUFR6Qm9XVWNXYXdGYjhkQmxncjJKeGRKZ013UWdKTWxMOWN5dnNYWjU1UEZKM1l1NmRzQ3lGaTFHYndhMEo4Qzl2Q0ZiTWE4YXNZRFJBOTB4dmc2NHdDWlE0UUpmMTJ6Rk1VSldWWVluY3h2cGlaS1B4RmIyUzBJbTJBYWd3eUwvaHZHYlJ2a0ZHQXY4akovY0gySkNhdlFnbVg1blBhQy9jbHF3d0JabDY5MnN4WU9kVU16ekJuZjB2ZldGWEN5WnBOcElyaGZIUWZQZ3hKNWV6L1lNbDJsZkhUTlFxeGpaNi8yT3VNQTZTT1MyeXNIbWdYcVAzSzU2UzJDRGl4WDdUS2t6RmJjUm8rS2V3WEpub1dydXh6N2hFWTlnN2loNDAySHMrRGxJYWowYlFYcE1rbHVyd1N5Y3RvTDl5ZVRRSURzWmkxVzVadWFZZDRzV0hmdDJsWGxNU2NMQ1hRU0lMTmlKN2tQZ3JYQ2poeFVmSmdoU0szaGRhNWtTZlRYUnlTM1Y3WjE1cGd0dFlrL2U4YlF5WWpQbUZ1WnJXelpFUVhKUUV4MTgvcDZ6aWpLY3FBNXR5VkIzSWczTG5OcGhiUThPZ2tjTzJNR0M0d1l1VWx2dWxhSkRmY25xNVVBblRWdGg2TFhOSU9kOTd1ZTR3V082NW9KVnNZaERUMU9WbGVTeUdId1ZpZWw2TVdFVGpCRDh2ZldIZW9TUGlKTXEyWVVvZXV1RlFuMjdtMzRMSmhiemJJbHM1Vy9VU3dGc2EyMFRGSUFlQUsyMHRlVE5xOElsWkI2cytRZ2JzUWJMaWNYWStqd3NUTThzZkVMaGwwVHZ2YkMvY2xLRWlDc1R0ZXo1S0VkSSsxTjRoeUxXMFNxSjNPeUlLbERaZGF1NTYyY1lza1gwZ29INmp2VVJvQ2piWkk1MmtFbWVUNGlIa0ZOZ2xxT29vUDNOWTVWNlZtdjA0dHNaV3loQVZIQVZwQzhTWGpwQ2Z1L1RMUjZza2pCeFkyeHZ1OXdGci9Nb2RUZGh3VjVHTVMrMGd5WHI3MXdmNW9pYXNXbUFKMHhUZGkxd2RmRVlIWHZaenEzVjdydUlJN2ZhSlZmeVNxOW1aQ1NZVUpiRkdhdmVNc2d4TkR1SWhwOVFCMk5vY3RuT3RaYWRDb0o1S21hM3JQVlFSckdaTVJXTUxhb09wU0dVV3dYQ0lRcUwrV1N2YlF3YnZUMUlGZTZJRUZlSWJ0MW1NK0E5bHdWTVJaZmUyUHJmYjMrWklVSTBLcGhicHU1WE4ydHkzaFh2Sk1GYUlHVTA3T2s1TzN4dVpsVlJLUWNCcThzYUJubDQybTZBVWY2MTNYNmNJTXhTTkpIeER3dUpsU2FqcnhDY1hSRFd4M01MVzRybVBMWW9PMjdPcUJhOTF5NzZLN0pqSW00U1BueUdjYU5abkRHTUIwNGRrWjR3VzJsd1dkL1gzdmgvbVRWRWlCTVFxb2wwb2tRUkhNYUpFOUhqU2RYaGJjTUV4QTU3c245K2d1cmlVaDFrM0pBYjBYUENUazE2SkZzeFRzTnlpTkN3RVc4NktMTFJYS1JGa1hYTmpHYlhFUEViUVZuREJTQVEyeXYyRll3V2E5YklNMVVhYmhqbHBrcUs0emIvUTZQbFpPbkd1aU9Kd2E1OUpSOHVjcDVnTnRLOWY1a1Vna1E1dFNETExsdnpLQzdZUmlodTBQekFpSTE4eU1LWG5Sekx2SFhBbG9PZ3ljSEJSbVV0RVBUTzZLejYxbGl3elZWSlBxSTBDL2tYbmE4U1pEazRwa1dPQVdUUFRMVnlSTytFbHZwR29VcHNXYWFOZEpBWUNCZXMrOVhzMFBma1hqR3BxbkQ0QUR1TTg2MHdNdms2Q2FNTlQrVjlyZ3JicVVYV1RGZmUrSCtaSVVJRUpxVjlUSDhKNW5GenBwaHhKeThiVjdVYlZNN0RVMEhMQWZGcjdEWFFsSU5BeTdPNCtxUmtzYm02UEFjSHhTSzNVTWsvMk9xNXNGczlDcFBJcjNHMGUxYWN4c3FlMVBYMXFTQm1mQUgwKzlHSmd4MnJDbm4reTlVazNwaXpyMXVFbHFUcnl1NjYvWnFHUGRZdU90YUk2bUF3TEV6QzU4MEEwUmIxa2VQRHUyTDNFN2JacThBR3VoUHhvUWRyQXdRL084MWxTNzNQRE14YzBaRHlEQ3lGQk1DQ1QyYnRGSzNZd0Jpb0ZoaWYrUXdpSHlqYkVoOTB6ZWpwWDB0Sjg5RmxMVE5aWTJyd3JGZVhqQ09Ecm9saFQrK0o1MnVQb05pUzJuTVhodGFZSWNzV3JudDRoR3l4UmFGbjlTZDVYMmxQWXk3YXlaSzNvUVEvZG0zNTNMZzN2WXBjY243ZDV1dTlzTDlTZVhsMHdDYWFHVGRtK1R0dTN4V2s5OHJ0eCtnME96NDdpZzNVSGtGMmJJRnFmanRDd3plZ1N6YUVEMGRDelhjU3BSY0Y1SDhjbEJXcWpWeEI2NWkxbi9pNkdTckRoWG4vRlBBc0o5azMweVZNeTBKV1RVelhZS1dYOG1TbXlJbG5SR2ZmbDYxRWNNeWhTN3lSd1BZSjR5N2JjeVNzZGNoTVk3WGlYOEVsOG8vcnZiQy9jbkxHRUREYkppMDBzdVQ3UHRIT2hUVHpIMEhPSWJYVzVUM1JjZjhNQmVYbkhVMTRlU3hsK2p0Qzh4eGx5VHYxVnNyK3B0WVRseW14YmlJNENodTlDL0tyRWZGMUxGZXphNGVjWFJOZExueUU2M09aVGl5YThudU5WbEt6clFIa3NCblpOY1dyUjF5ZXArODJSZWVHakp1K2NVeGJVOUxrMXM2RFQ4Vm9DbjFDT1BlY29ZbkwxT1ZIaG92OWhrLzJuZTFGKzVQWHBVQkJJMGNJT1BqTitENWxRMStrQnFuMklkNkhzbks3bUVjVFdSL2ZrYjlaRStXcVA2ZUlRV3l0RUx5aFpqWkR3cHo1Rm1QOUFYTm5ZdndvK3VnRnRQTCtPdDlYRVJ5T2JZaWw0aExFL1dUUFI2emZpMUIxd1VtMmJjUG8razRpbm9IWnJQRy9lK0FCWW5wUys0ZkpBL2RmeGRJOGJMN2YwMkp3MkM4TElrRmNRa21KTDc2Ym0wV0tsUC9vYjIvdVowYkE1MEUreUVTS1JIY0tZVVF1bUQ5Qnd4K1g1VjZudmdWcjdTcnZYQi84bUlXMEVoKzAvaGZ4ZHVUUmlxUG8rNDFZMG14dTc5RzFBYUlCMjVzSnpqblhPUFNwRTl6b253MzAzbjdDUFFidUgyQktQMUZTYXVOLzM3K2VoblhORG9VUm5BQkxpSjQzS2ViNlpzU3hNMjVNTmlXS2tHSDMxMFIwOTk0ZmtmK1lzbm5BZS9WYXZzRGhQenNKMFAxeEo4c3hNTkFtYjQvU1g0T2JOSldNck8yZFNscUtaV25wVXQveDM4YndzdzFraU9NRzdIVm9TZXQ5dXNuMVEzdXYrM2tEMVpjN2JXRC9jbXFaSUNhVUZUMk8yRC9objNQaVhnVFk1UGZ1T0ZlZGdzZUhQeVQvTVdza1k1NW5jTEZML0tPd251THN6NkdQbFBMMjFaUGlNY0ZyREwvY1JGaGtGOVBQaWFPQXZ2ZHVuZ1pPcm1jeDBlWjhQT212NGhTaStMQ1BWOTU4MzJQWFpDMk1yM3crSnZmL1BpRlZOdEs4bGtvS3BVN2kwRmJrVXY3bzhlRWVQbStiWUNaeW1WU0dQZHllT1Z2WlpWUkFQWjRLcVkvbGVOenRSZnVUMWFRQThJdjRJbi9VcjN5Ny9nWnZWOW5YQ0NYSEM4TEp3czEzalg5OGhXWFMwN2RhMzVTOEIxM0ZFSXJGdndjM3RIdnlJS3RQMzVzK2xXbWFDdk1SUVNQZXpGSi9qQzk1eWNzUjU0cVJkZjY4R3ZUTDcwZ1h6Q1E4aGN2emlwOCtDdmY4d2ZmOWVuRElxNmxkMDJPZnZrZmVNNlFoMzVoM1BPeENaTExpOUovZFovNHl1dTI4eXl1OXNMOXlVcFdCNVJxMXljTHc4a1dlUVhrWU0xUXFERldKU01mekdJa2xsS0g1SWprOXNwQmFlRjY2RXJGSFpQaGpIamFsZ3pqSGxmMjVsWmFEWXByTDl5ZlhHQjFRSDBXbGNQSjh2VTBFN2hzTngxWWFwRDh3b1ZCTUs4MGd5T1MyeXNGbzhlVFVST2RWL3FrWGhlNE93L2pIdW5OMFpPcTFwUER0UmZ1VDE2b09xQXgyNEpVVHBhTE1mUkt5SWdNeDhrUkhKSGNYaW1YZkpyb3dtZ3d1OW5NTU81SkJlTzNjbXBUWEh2aC91Umlxd1BpLzZjSlRuYWRTN0gwWHZYUTFoWTZKc1VSWVh2RjIyd3FFbnFhNklycTEybjhuellGY1RkUElyU05nT0RhQy9jbkUxQURFR2NOTzlrZWkycFlQVE1oT2FKcUh2YzAwVVdhekV3MmpQczhqMm9pd282YnhiVVg3azhtdlE2Z25wMFQ0V1QzbVJSTHRxcU1ic3QrbXhSREpMY3BTcVdkTHJvd25QUFdVWWR4ajBOVGQxaHV2UnltdldCL2NvbDFBREhlb0pOZHNGcmcxY3lJWm9ncWVkelRSUmR1TkxQWk1PNitIWnBoU2JlVHc3UVg3RTh1dnc0Z3BtbTFIT2R5aUI2enhSS2x6ZTdKRUdYYkZDVlZuUzY2Q0JpcjlpRHVGbDhzY1ZITEUxSDRtYjZVYzFXZ21mYUMvY25FQkFFeEhrdE9hT2NXVHRZNUs3SXMrZi91WlBObVFCbEVjbnZsY21rRnA0d3VqR2ZGREtrZzd2eS9ldExpVmdzdEJZbUJIYTh3Q3FPOWNIK3l3a0ZBak1lU1F3cFM0R1JwbDl2bVNxcDVJbHVOcnN6WW0wRWt0MWV1eERobDNtbWpDK05aTXNGVkVQZGVhUDhibHlXS1ArWHhtZ2ZJYUMvWW43eEFFQkJuTXZSNTJwdUdrMzNHcEhMaTNDbXVtR1c5QnBIY1hpbmRMejV0ZEZ3ekh0Mmphd2xCM0R2cXlvZFhUTDMrd3A4VWZ2Nm90UDIrTUtPOVlIL3lFbUZBbk12UTlEL2hoaUZiYWZOLzRtQ0t6WkFnUkRqbkw3ZVZVMGNYYmpqOWc3Z2c3cm5RUDU4SXk2eWZROW9MOWljVFdSZlFuZ3pOVy8vNFduVE05Q1VGdHpWYVptcGxsY3lVVklpU1I5NjVBMGd2dS8vM28zV2RQcm93bktaYUwwWndqOG5maDJYY2ZrNVpmL0lhNmdKYWxMZkdjSWs3KzF6bm9oUTlYK0g0TGxmb3RoSVVvcVJIa0tLeVRoOWRCTTZ1dkh3YndkMnBIYWxHS2d0bGxmVW5MMWNiMEFoT2RFN2dFc2Q5ajZVbWxMY1NlL3lyU3paNWxwUkVsTFNudUdMeStJWFFLbFBYZndmUWhWdStMQ083TU83enN6MDNKRndsL1Vsc2VOWUhSUDhIa1FsaHBMbDl6TkptVGNZUjhkcnZCRHBldjBmcmYrUG9wZEtyZjVPYTBrLzRXVjE3eHdEay9jNjVDMzJYOWwvYzVObStSUkh4cXU4SU9nN0FwYzJ2MTd2SjJkdGl3YVJkeEhmYmFWVzFkeHhBeTZGVlAxQTNUbWZlOVBRVFE4Ulo3d3c2anNDalI3RnJ3YWZsekt0cXIzc2NRTHVCTzA1UXhQZzB3akZQNFhpTklPTE1kd2dkaCtEU2krSHpudGJwclJHcWFlOTRnSnJ2Y1Z2TTNqNDNZQytuUjBZUWNSQjNDQjJINE5FUERid0U4OXFxOUt0Nmh2MTJpR3JhWTREK0g4T2l2Wm1oamUwWk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Theme1</Template>
  <TotalTime>0</TotalTime>
  <Words>14799</Words>
  <Application>WPS 文字</Application>
  <PresentationFormat>全屏显示(4:3)</PresentationFormat>
  <Paragraphs>1058</Paragraphs>
  <Slides>42</Slides>
  <Notes>29</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42</vt:i4>
      </vt:variant>
    </vt:vector>
  </HeadingPairs>
  <TitlesOfParts>
    <vt:vector size="65" baseType="lpstr">
      <vt:lpstr>Arial</vt:lpstr>
      <vt:lpstr>宋体</vt:lpstr>
      <vt:lpstr>Wingdings</vt:lpstr>
      <vt:lpstr>Tahoma</vt:lpstr>
      <vt:lpstr>PMingLiU</vt:lpstr>
      <vt:lpstr>宋体-繁</vt:lpstr>
      <vt:lpstr>Verdana</vt:lpstr>
      <vt:lpstr>MS PGothic</vt:lpstr>
      <vt:lpstr>宋体-简</vt:lpstr>
      <vt:lpstr>Cambria Math</vt:lpstr>
      <vt:lpstr>Kingsoft Math</vt:lpstr>
      <vt:lpstr>Wingdings</vt:lpstr>
      <vt:lpstr>DejaVu Math TeX Gyre</vt:lpstr>
      <vt:lpstr>微软雅黑</vt:lpstr>
      <vt:lpstr>汉仪旗黑</vt:lpstr>
      <vt:lpstr>宋体</vt:lpstr>
      <vt:lpstr>Arial Unicode MS</vt:lpstr>
      <vt:lpstr>Calibri</vt:lpstr>
      <vt:lpstr>Helvetica Neue</vt:lpstr>
      <vt:lpstr>汉仪书宋二KW</vt:lpstr>
      <vt:lpstr>PMingLiU</vt:lpstr>
      <vt:lpstr>PMingLiU</vt:lpstr>
      <vt:lpstr>Theme1</vt:lpstr>
      <vt:lpstr>QHL: A Fast Algorithm for Exact Constrained Shortest Path Search on Road Networks</vt:lpstr>
      <vt:lpstr>Outline</vt:lpstr>
      <vt:lpstr>Outline</vt:lpstr>
      <vt:lpstr>Motivation: route planning</vt:lpstr>
      <vt:lpstr>Motivation: one single objective</vt:lpstr>
      <vt:lpstr>Motivation: objective under a constraint</vt:lpstr>
      <vt:lpstr>Motivation: Constrained Shortest Path (CSP) problem</vt:lpstr>
      <vt:lpstr>Motivation: Constrained Shortest Path (CSP) query</vt:lpstr>
      <vt:lpstr>Definition: CSP query example</vt:lpstr>
      <vt:lpstr>Definition: CSP query example</vt:lpstr>
      <vt:lpstr>Motivation: related work</vt:lpstr>
      <vt:lpstr>Motivation: related work</vt:lpstr>
      <vt:lpstr>Motivation: related work</vt:lpstr>
      <vt:lpstr>Motivation: related work</vt:lpstr>
      <vt:lpstr>Contributions</vt:lpstr>
      <vt:lpstr>Outline</vt:lpstr>
      <vt:lpstr>Preliminaries: skyline paths</vt:lpstr>
      <vt:lpstr>Preliminaries: tree decomposition</vt:lpstr>
      <vt:lpstr>Preliminaries: separator</vt:lpstr>
      <vt:lpstr>Preliminaries: separator in LCA</vt:lpstr>
      <vt:lpstr>Preliminaries: separator in LCA</vt:lpstr>
      <vt:lpstr>Preliminaries: CSP-2Hop Index</vt:lpstr>
      <vt:lpstr>Preliminaries: CSP-2Hop query processing</vt:lpstr>
      <vt:lpstr>Outline</vt:lpstr>
      <vt:lpstr>QHL: framework</vt:lpstr>
      <vt:lpstr>QHL: time complexity</vt:lpstr>
      <vt:lpstr>QHL: prune hoplinks</vt:lpstr>
      <vt:lpstr>Prune hoplinks: example</vt:lpstr>
      <vt:lpstr>Prune hoplinks: intuition</vt:lpstr>
      <vt:lpstr>QHL: prune possible paths </vt:lpstr>
      <vt:lpstr>Prune possible paths: intuition</vt:lpstr>
      <vt:lpstr>Prune possible paths: example</vt:lpstr>
      <vt:lpstr>Prune possible paths: example</vt:lpstr>
      <vt:lpstr>Prune possible paths: example</vt:lpstr>
      <vt:lpstr>Prune possible paths: example</vt:lpstr>
      <vt:lpstr>Outline</vt:lpstr>
      <vt:lpstr>Experimental setting</vt:lpstr>
      <vt:lpstr>Experimental results</vt:lpstr>
      <vt:lpstr>Index cost</vt:lpstr>
      <vt:lpstr>Outline</vt:lpstr>
      <vt:lpstr>Conclusion</vt:lpstr>
      <vt:lpstr>Q &amp; 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Queries over Database</dc:title>
  <dc:creator>谢珉</dc:creator>
  <cp:lastModifiedBy>何智鹏</cp:lastModifiedBy>
  <cp:revision>869</cp:revision>
  <dcterms:created xsi:type="dcterms:W3CDTF">2023-07-26T14:20:23Z</dcterms:created>
  <dcterms:modified xsi:type="dcterms:W3CDTF">2023-07-26T14:20:23Z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B908E764F6D7001D1481BB640CEC0058_42</vt:lpwstr>
  </property>
  <property fmtid="{D5CDD505-2E9C-101B-9397-08002B2CF9AE}" pid="3" name="KSOProductBuildVer">
    <vt:lpwstr>2052-5.4.1.7920</vt:lpwstr>
  </property>
</Properties>
</file>