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8"/>
  </p:notesMasterIdLst>
  <p:handoutMasterIdLst>
    <p:handoutMasterId r:id="rId24"/>
  </p:handoutMasterIdLst>
  <p:sldIdLst>
    <p:sldId id="265" r:id="rId4"/>
    <p:sldId id="581" r:id="rId5"/>
    <p:sldId id="582" r:id="rId6"/>
    <p:sldId id="267" r:id="rId7"/>
    <p:sldId id="823" r:id="rId9"/>
    <p:sldId id="854" r:id="rId10"/>
    <p:sldId id="855" r:id="rId11"/>
    <p:sldId id="817" r:id="rId12"/>
    <p:sldId id="818" r:id="rId13"/>
    <p:sldId id="836" r:id="rId14"/>
    <p:sldId id="845" r:id="rId15"/>
    <p:sldId id="819" r:id="rId16"/>
    <p:sldId id="834" r:id="rId17"/>
    <p:sldId id="832" r:id="rId18"/>
    <p:sldId id="835" r:id="rId19"/>
    <p:sldId id="833" r:id="rId20"/>
    <p:sldId id="831" r:id="rId21"/>
    <p:sldId id="821" r:id="rId22"/>
    <p:sldId id="816" r:id="rId23"/>
  </p:sldIdLst>
  <p:sldSz cx="9144000" cy="6858000" type="screen4x3"/>
  <p:notesSz cx="6858000" cy="9144000"/>
  <p:custDataLst>
    <p:tags r:id="rId29"/>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089" initials="1" lastIdx="1" clrIdx="0"/>
  <p:cmAuthor id="2" name="xn" initials="x" lastIdx="1" clrIdx="1"/>
  <p:cmAuthor id="3" name="RON" initials="R" lastIdx="3" clrIdx="2"/>
  <p:cmAuthor id="4" name="陈世越" initials="陈世越"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FFFF"/>
    <a:srgbClr val="660066"/>
    <a:srgbClr val="CB1F6D"/>
    <a:srgbClr val="F9630F"/>
    <a:srgbClr val="19017D"/>
    <a:srgbClr val="CCFF99"/>
    <a:srgbClr val="FF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8" d="100"/>
          <a:sy n="78" d="100"/>
        </p:scale>
        <p:origin x="874" y="62"/>
      </p:cViewPr>
      <p:guideLst>
        <p:guide orient="horz" pos="2169"/>
        <p:guide pos="2880"/>
      </p:guideLst>
    </p:cSldViewPr>
  </p:slideViewPr>
  <p:notesTextViewPr>
    <p:cViewPr>
      <p:scale>
        <a:sx n="100" d="100"/>
        <a:sy n="100" d="100"/>
      </p:scale>
      <p:origin x="0" y="0"/>
    </p:cViewPr>
  </p:notesTextViewPr>
  <p:sorterViewPr showFormatting="0">
    <p:cViewPr>
      <p:scale>
        <a:sx n="66" d="100"/>
        <a:sy n="66" d="100"/>
      </p:scale>
      <p:origin x="0" y="412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dirty="0">
                <a:solidFill>
                  <a:schemeClr val="tx1"/>
                </a:solidFill>
                <a:latin typeface="Arial" panose="020B0604020202020204" pitchFamily="34" charset="0"/>
              </a:rPr>
            </a:fld>
            <a:endParaRPr lang="en-US" altLang="zh-CN" sz="1200" dirty="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solidFill>
                  <a:schemeClr val="tx1"/>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solidFill>
                  <a:schemeClr val="tx1"/>
                </a:solidFill>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solidFill>
                  <a:schemeClr val="tx1"/>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a:fld id="{9A0DB2DC-4C9A-4742-B13C-FB6460FD3503}" type="slidenum">
              <a:rPr lang="en-US" altLang="zh-CN" sz="1200" dirty="0">
                <a:solidFill>
                  <a:schemeClr val="tx1"/>
                </a:solidFill>
                <a:latin typeface="Arial" panose="020B0604020202020204" pitchFamily="34" charset="0"/>
                <a:ea typeface="宋体" panose="02010600030101010101" pitchFamily="2" charset="-122"/>
              </a:rPr>
            </a:fld>
            <a:endParaRPr lang="en-US" altLang="zh-CN" sz="1200" dirty="0">
              <a:solidFill>
                <a:schemeClr val="tx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专利法中对于使用大语言模型产生的专利是属于利用别人的专利产生的内容，还是属于自己原创性的内容尚未做定义，只有在讨论中的认知。</a:t>
            </a:r>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这种歧视比如</a:t>
            </a:r>
            <a:r>
              <a:rPr lang="en-US" altLang="zh-CN"/>
              <a:t>GPT</a:t>
            </a:r>
            <a:r>
              <a:rPr lang="zh-CN" altLang="en-US"/>
              <a:t>之前的种族歧视、仇恨言论等</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[1] </a:t>
            </a:r>
            <a:r>
              <a:rPr lang="zh-CN" altLang="en-US">
                <a:sym typeface="+mn-ea"/>
              </a:rPr>
              <a:t>What Does it Mean for a Language Model to Preserve Privacy</a:t>
            </a:r>
            <a:r>
              <a:rPr lang="en-US" altLang="zh-CN">
                <a:sym typeface="+mn-ea"/>
              </a:rPr>
              <a:t>   </a:t>
            </a:r>
            <a:r>
              <a:rPr lang="zh-CN" altLang="en-US">
                <a:sym typeface="+mn-ea"/>
              </a:rPr>
              <a:t>https://arxiv.org/abs/2202.05520</a:t>
            </a:r>
            <a:endParaRPr lang="zh-CN" altLang="en-US">
              <a:solidFill>
                <a:schemeClr val="tx1"/>
              </a:solidFill>
            </a:endParaRPr>
          </a:p>
          <a:p>
            <a:r>
              <a:rPr lang="en-US" altLang="zh-CN">
                <a:sym typeface="+mn-ea"/>
              </a:rPr>
              <a:t>[2] Training language models to follow instructions with human feedback  https://arxiv.org/abs/2203.02155</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r>
              <a:rPr lang="en-US" altLang="zh-CN"/>
              <a:t>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r>
              <a:rPr lang="en-US" altLang="zh-CN"/>
              <a:t>1</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r>
              <a:rPr lang="en-US" altLang="zh-CN"/>
              <a:t>1</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Prompt-Engineering-Lecture-Elvis</a:t>
            </a:r>
            <a:r>
              <a:rPr lang="en-US" altLang="zh-CN"/>
              <a:t>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比如之前</a:t>
            </a:r>
            <a:r>
              <a:rPr lang="en-US" altLang="zh-CN"/>
              <a:t>GPT4 </a:t>
            </a:r>
            <a:r>
              <a:rPr lang="zh-CN" altLang="en-US"/>
              <a:t>说要毁灭世界的言论，引发人们担心电影情节变成现实。</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588" y="0"/>
            <a:ext cx="2019300" cy="663575"/>
          </a:xfrm>
          <a:prstGeom prst="rect">
            <a:avLst/>
          </a:prstGeom>
          <a:noFill/>
          <a:ln w="9525">
            <a:noFill/>
          </a:ln>
        </p:spPr>
      </p:pic>
      <p:grpSp>
        <p:nvGrpSpPr>
          <p:cNvPr id="3" name="组合 2"/>
          <p:cNvGrpSpPr/>
          <p:nvPr userDrawn="1"/>
        </p:nvGrpSpPr>
        <p:grpSpPr>
          <a:xfrm>
            <a:off x="8243888" y="5949950"/>
            <a:ext cx="828675" cy="827088"/>
            <a:chOff x="8093807" y="5756927"/>
            <a:chExt cx="828000" cy="828000"/>
          </a:xfrm>
        </p:grpSpPr>
        <p:sp>
          <p:nvSpPr>
            <p:cNvPr id="6" name="椭圆 5"/>
            <p:cNvSpPr/>
            <p:nvPr/>
          </p:nvSpPr>
          <p:spPr>
            <a:xfrm>
              <a:off x="8093807" y="5756927"/>
              <a:ext cx="828000" cy="82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2058" name="图片 13"/>
            <p:cNvPicPr>
              <a:picLocks noChangeAspect="1"/>
            </p:cNvPicPr>
            <p:nvPr userDrawn="1"/>
          </p:nvPicPr>
          <p:blipFill>
            <a:blip r:embed="rId3"/>
            <a:stretch>
              <a:fillRect/>
            </a:stretch>
          </p:blipFill>
          <p:spPr>
            <a:xfrm>
              <a:off x="8280400" y="5867400"/>
              <a:ext cx="494591" cy="648000"/>
            </a:xfrm>
            <a:prstGeom prst="rect">
              <a:avLst/>
            </a:prstGeom>
            <a:noFill/>
            <a:ln w="9525">
              <a:noFill/>
            </a:ln>
          </p:spPr>
        </p:pic>
      </p:grpSp>
      <p:sp>
        <p:nvSpPr>
          <p:cNvPr id="2050" name="Rectangle 2"/>
          <p:cNvSpPr>
            <a:spLocks noGrp="1" noChangeArrowheads="1"/>
          </p:cNvSpPr>
          <p:nvPr>
            <p:ph type="ctrTitle"/>
          </p:nvPr>
        </p:nvSpPr>
        <p:spPr>
          <a:xfrm>
            <a:off x="685800" y="2895600"/>
            <a:ext cx="7772400" cy="704850"/>
          </a:xfrm>
        </p:spPr>
        <p:txBody>
          <a:bodyPr/>
          <a:lstStyle>
            <a:lvl1pPr>
              <a:defRPr/>
            </a:lvl1pPr>
          </a:lstStyle>
          <a:p>
            <a:pPr lvl="0"/>
            <a:r>
              <a:rPr lang="zh-CN" altLang="en-US" noProof="0"/>
              <a:t>单击此处编辑母版标题样式</a:t>
            </a:r>
            <a:endParaRPr lang="zh-CN" altLang="en-US" noProof="0"/>
          </a:p>
        </p:txBody>
      </p:sp>
      <p:sp>
        <p:nvSpPr>
          <p:cNvPr id="2051" name="Rectangle 3"/>
          <p:cNvSpPr>
            <a:spLocks noGrp="1" noChangeArrowheads="1"/>
          </p:cNvSpPr>
          <p:nvPr>
            <p:ph type="subTitle" idx="1"/>
          </p:nvPr>
        </p:nvSpPr>
        <p:spPr>
          <a:xfrm>
            <a:off x="685800" y="3581400"/>
            <a:ext cx="7086600" cy="533400"/>
          </a:xfrm>
        </p:spPr>
        <p:txBody>
          <a:bodyPr/>
          <a:lstStyle>
            <a:lvl1pPr marL="0" indent="0">
              <a:buFontTx/>
              <a:buNone/>
              <a:defRPr/>
            </a:lvl1pPr>
          </a:lstStyle>
          <a:p>
            <a:pPr lvl="0"/>
            <a:r>
              <a:rPr lang="zh-CN" altLang="en-US" noProof="0"/>
              <a:t>单击此处编辑母版副标题样式</a:t>
            </a:r>
            <a:endParaRPr lang="zh-CN" altLang="en-US" noProof="0"/>
          </a:p>
        </p:txBody>
      </p:sp>
      <p:sp>
        <p:nvSpPr>
          <p:cNvPr id="8" name="Rectangle 4"/>
          <p:cNvSpPr>
            <a:spLocks noGrp="1" noChangeArrowheads="1"/>
          </p:cNvSpPr>
          <p:nvPr>
            <p:ph type="dt" sz="half" idx="2"/>
          </p:nvPr>
        </p:nvSpPr>
        <p:spPr bwMode="auto">
          <a:xfrm>
            <a:off x="457200" y="6245225"/>
            <a:ext cx="2133600" cy="476250"/>
          </a:xfrm>
          <a:prstGeom prst="rect">
            <a:avLst/>
          </a:prstGeom>
          <a:noFill/>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 name="Rectangle 5"/>
          <p:cNvSpPr>
            <a:spLocks noGrp="1" noChangeArrowheads="1"/>
          </p:cNvSpPr>
          <p:nvPr>
            <p:ph type="ftr" sz="quarter" idx="3"/>
          </p:nvPr>
        </p:nvSpPr>
        <p:spPr bwMode="auto">
          <a:xfrm>
            <a:off x="3124200" y="6245225"/>
            <a:ext cx="2895600" cy="476250"/>
          </a:xfrm>
          <a:prstGeom prst="rect">
            <a:avLst/>
          </a:prstGeom>
          <a:noFill/>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1" name="Rectangle 6"/>
          <p:cNvSpPr>
            <a:spLocks noGrp="1" noChangeArrowheads="1"/>
          </p:cNvSpPr>
          <p:nvPr>
            <p:ph type="sldNum" sz="quarter" idx="4"/>
          </p:nvPr>
        </p:nvSpPr>
        <p:spPr bwMode="auto">
          <a:xfrm>
            <a:off x="6553200" y="6245225"/>
            <a:ext cx="2133600" cy="476250"/>
          </a:xfrm>
          <a:prstGeom prst="rect">
            <a:avLst/>
          </a:prstGeom>
          <a:noFill/>
        </p:spPr>
        <p:txBody>
          <a:bodyPr vert="horz" wrap="square" lIns="91440" tIns="45720" rIns="91440" bIns="45720" numCol="1" anchor="t" anchorCtr="0" compatLnSpc="1"/>
          <a:p>
            <a:pPr algn="r"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med">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81000"/>
            <a:ext cx="1943100" cy="57451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81000"/>
            <a:ext cx="5676900" cy="5745163"/>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9" name="Group 8"/>
          <p:cNvGrpSpPr/>
          <p:nvPr userDrawn="1"/>
        </p:nvGrpSpPr>
        <p:grpSpPr>
          <a:xfrm>
            <a:off x="0" y="6248400"/>
            <a:ext cx="9144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grpSp>
      <p:sp>
        <p:nvSpPr>
          <p:cNvPr id="2" name="标题 1"/>
          <p:cNvSpPr>
            <a:spLocks noGrp="1"/>
          </p:cNvSpPr>
          <p:nvPr>
            <p:ph type="title"/>
          </p:nvPr>
        </p:nvSpPr>
        <p:spPr>
          <a:xfrm>
            <a:off x="502443" y="0"/>
            <a:ext cx="8137922" cy="1028700"/>
          </a:xfrm>
        </p:spPr>
        <p:txBody>
          <a:bodyPr anchor="b" anchorCtr="0">
            <a:normAutofit/>
          </a:bodyPr>
          <a:lstStyle>
            <a:lvl1pPr>
              <a:defRPr sz="3000">
                <a:solidFill>
                  <a:srgbClr val="394479"/>
                </a:solidFill>
              </a:defRPr>
            </a:lvl1pPr>
          </a:lstStyle>
          <a:p>
            <a:r>
              <a:rPr lang="zh-CN" altLang="en-US" dirty="0"/>
              <a:t>单击此处编辑母版标题样式</a:t>
            </a:r>
            <a:endParaRPr lang="zh-CN" altLang="en-US" dirty="0"/>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a:xfrm>
            <a:off x="6995174" y="5979924"/>
            <a:ext cx="2182416" cy="206381"/>
          </a:xfrm>
        </p:spPr>
        <p:txBody>
          <a:bodyPr/>
          <a:lstStyle>
            <a:lvl1pPr>
              <a:defRPr sz="2100" b="1">
                <a:solidFill>
                  <a:schemeClr val="tx1">
                    <a:lumMod val="95000"/>
                    <a:lumOff val="5000"/>
                  </a:schemeClr>
                </a:solidFill>
              </a:defRPr>
            </a:lvl1pPr>
          </a:lstStyle>
          <a:p>
            <a:fld id="{5DD3DB80-B894-403A-B48E-6FDC1A72010E}" type="slidenum">
              <a:rPr lang="zh-CN" altLang="en-US" smtClean="0"/>
            </a:fld>
            <a:endParaRPr lang="zh-CN" altLang="en-US"/>
          </a:p>
        </p:txBody>
      </p:sp>
      <p:grpSp>
        <p:nvGrpSpPr>
          <p:cNvPr id="14" name="Group 13"/>
          <p:cNvGrpSpPr/>
          <p:nvPr userDrawn="1"/>
        </p:nvGrpSpPr>
        <p:grpSpPr>
          <a:xfrm>
            <a:off x="502444" y="1028700"/>
            <a:ext cx="8137922"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0862" y="6206331"/>
            <a:ext cx="722643"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9570" y="6235700"/>
            <a:ext cx="466725" cy="622300"/>
          </a:xfrm>
          <a:prstGeom prst="rect">
            <a:avLst/>
          </a:prstGeom>
        </p:spPr>
      </p:pic>
      <p:sp>
        <p:nvSpPr>
          <p:cNvPr id="17" name="内容占位符 2"/>
          <p:cNvSpPr>
            <a:spLocks noGrp="1"/>
          </p:cNvSpPr>
          <p:nvPr>
            <p:ph idx="1"/>
          </p:nvPr>
        </p:nvSpPr>
        <p:spPr>
          <a:xfrm>
            <a:off x="502443" y="1123950"/>
            <a:ext cx="8137922" cy="50196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med">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588" y="0"/>
            <a:ext cx="2019300" cy="663575"/>
          </a:xfrm>
          <a:prstGeom prst="rect">
            <a:avLst/>
          </a:prstGeom>
          <a:noFill/>
          <a:ln w="9525">
            <a:noFill/>
          </a:ln>
        </p:spPr>
      </p:pic>
      <p:grpSp>
        <p:nvGrpSpPr>
          <p:cNvPr id="3" name="组合 2"/>
          <p:cNvGrpSpPr/>
          <p:nvPr userDrawn="1"/>
        </p:nvGrpSpPr>
        <p:grpSpPr>
          <a:xfrm>
            <a:off x="8243888" y="5949950"/>
            <a:ext cx="828675" cy="827088"/>
            <a:chOff x="8093807" y="5756927"/>
            <a:chExt cx="828000" cy="828000"/>
          </a:xfrm>
        </p:grpSpPr>
        <p:sp>
          <p:nvSpPr>
            <p:cNvPr id="6" name="椭圆 5"/>
            <p:cNvSpPr/>
            <p:nvPr/>
          </p:nvSpPr>
          <p:spPr>
            <a:xfrm>
              <a:off x="8093807" y="5756927"/>
              <a:ext cx="828000" cy="82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2058" name="图片 13"/>
            <p:cNvPicPr>
              <a:picLocks noChangeAspect="1"/>
            </p:cNvPicPr>
            <p:nvPr userDrawn="1"/>
          </p:nvPicPr>
          <p:blipFill>
            <a:blip r:embed="rId3"/>
            <a:stretch>
              <a:fillRect/>
            </a:stretch>
          </p:blipFill>
          <p:spPr>
            <a:xfrm>
              <a:off x="8280400" y="5867400"/>
              <a:ext cx="494591" cy="648000"/>
            </a:xfrm>
            <a:prstGeom prst="rect">
              <a:avLst/>
            </a:prstGeom>
            <a:noFill/>
            <a:ln w="9525">
              <a:noFill/>
            </a:ln>
          </p:spPr>
        </p:pic>
      </p:grpSp>
      <p:sp>
        <p:nvSpPr>
          <p:cNvPr id="2050" name="Rectangle 2"/>
          <p:cNvSpPr>
            <a:spLocks noGrp="1" noChangeArrowheads="1"/>
          </p:cNvSpPr>
          <p:nvPr>
            <p:ph type="ctrTitle"/>
          </p:nvPr>
        </p:nvSpPr>
        <p:spPr>
          <a:xfrm>
            <a:off x="685800" y="2895600"/>
            <a:ext cx="7772400" cy="704850"/>
          </a:xfrm>
        </p:spPr>
        <p:txBody>
          <a:bodyPr/>
          <a:lstStyle>
            <a:lvl1pPr>
              <a:defRPr/>
            </a:lvl1pPr>
          </a:lstStyle>
          <a:p>
            <a:pPr lvl="0"/>
            <a:r>
              <a:rPr lang="zh-CN" altLang="en-US" noProof="0"/>
              <a:t>单击此处编辑母版标题样式</a:t>
            </a:r>
            <a:endParaRPr lang="zh-CN" altLang="en-US" noProof="0"/>
          </a:p>
        </p:txBody>
      </p:sp>
      <p:sp>
        <p:nvSpPr>
          <p:cNvPr id="2051" name="Rectangle 3"/>
          <p:cNvSpPr>
            <a:spLocks noGrp="1" noChangeArrowheads="1"/>
          </p:cNvSpPr>
          <p:nvPr>
            <p:ph type="subTitle" idx="1"/>
          </p:nvPr>
        </p:nvSpPr>
        <p:spPr>
          <a:xfrm>
            <a:off x="685800" y="3581400"/>
            <a:ext cx="7086600" cy="533400"/>
          </a:xfrm>
        </p:spPr>
        <p:txBody>
          <a:bodyPr/>
          <a:lstStyle>
            <a:lvl1pPr marL="0" indent="0">
              <a:buFontTx/>
              <a:buNone/>
              <a:defRPr/>
            </a:lvl1pPr>
          </a:lstStyle>
          <a:p>
            <a:pPr lvl="0"/>
            <a:r>
              <a:rPr lang="zh-CN" altLang="en-US" noProof="0"/>
              <a:t>单击此处编辑母版副标题样式</a:t>
            </a:r>
            <a:endParaRPr lang="zh-CN" altLang="en-US" noProof="0"/>
          </a:p>
        </p:txBody>
      </p:sp>
      <p:sp>
        <p:nvSpPr>
          <p:cNvPr id="8" name="Rectangle 4"/>
          <p:cNvSpPr>
            <a:spLocks noGrp="1" noChangeArrowheads="1"/>
          </p:cNvSpPr>
          <p:nvPr>
            <p:ph type="dt" sz="half" idx="2"/>
          </p:nvPr>
        </p:nvSpPr>
        <p:spPr bwMode="auto">
          <a:xfrm>
            <a:off x="457200" y="6245225"/>
            <a:ext cx="2133600" cy="476250"/>
          </a:xfrm>
          <a:prstGeom prst="rect">
            <a:avLst/>
          </a:prstGeom>
          <a:noFill/>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 name="Rectangle 5"/>
          <p:cNvSpPr>
            <a:spLocks noGrp="1" noChangeArrowheads="1"/>
          </p:cNvSpPr>
          <p:nvPr>
            <p:ph type="ftr" sz="quarter" idx="3"/>
          </p:nvPr>
        </p:nvSpPr>
        <p:spPr bwMode="auto">
          <a:xfrm>
            <a:off x="3124200" y="6245225"/>
            <a:ext cx="2895600" cy="476250"/>
          </a:xfrm>
          <a:prstGeom prst="rect">
            <a:avLst/>
          </a:prstGeom>
          <a:noFill/>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1" name="Rectangle 6"/>
          <p:cNvSpPr>
            <a:spLocks noGrp="1" noChangeArrowheads="1"/>
          </p:cNvSpPr>
          <p:nvPr>
            <p:ph type="sldNum" sz="quarter" idx="4"/>
          </p:nvPr>
        </p:nvSpPr>
        <p:spPr bwMode="auto">
          <a:xfrm>
            <a:off x="6553200" y="6245225"/>
            <a:ext cx="2133600" cy="476250"/>
          </a:xfrm>
          <a:prstGeom prst="rect">
            <a:avLst/>
          </a:prstGeom>
          <a:noFill/>
        </p:spPr>
        <p:txBody>
          <a:bodyPr vert="horz" wrap="square" lIns="91440" tIns="45720" rIns="91440" bIns="45720" numCol="1" anchor="t" anchorCtr="0" compatLnSpc="1"/>
          <a:p>
            <a:pPr algn="r"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med">
    <p:cove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295400" y="1295400"/>
            <a:ext cx="2705100" cy="4830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152900" y="1295400"/>
            <a:ext cx="2705100" cy="4830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81000"/>
            <a:ext cx="1943100" cy="57451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81000"/>
            <a:ext cx="5676900" cy="5745163"/>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grpSp>
        <p:nvGrpSpPr>
          <p:cNvPr id="9" name="Group 8"/>
          <p:cNvGrpSpPr/>
          <p:nvPr userDrawn="1"/>
        </p:nvGrpSpPr>
        <p:grpSpPr>
          <a:xfrm>
            <a:off x="0" y="6248400"/>
            <a:ext cx="9144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grpSp>
      <p:sp>
        <p:nvSpPr>
          <p:cNvPr id="2" name="标题 1"/>
          <p:cNvSpPr>
            <a:spLocks noGrp="1"/>
          </p:cNvSpPr>
          <p:nvPr>
            <p:ph type="title"/>
          </p:nvPr>
        </p:nvSpPr>
        <p:spPr>
          <a:xfrm>
            <a:off x="502443" y="0"/>
            <a:ext cx="8137922" cy="1028700"/>
          </a:xfrm>
        </p:spPr>
        <p:txBody>
          <a:bodyPr anchor="b" anchorCtr="0">
            <a:normAutofit/>
          </a:bodyPr>
          <a:lstStyle>
            <a:lvl1pPr>
              <a:defRPr sz="3000">
                <a:solidFill>
                  <a:srgbClr val="394479"/>
                </a:solidFill>
              </a:defRPr>
            </a:lvl1pPr>
          </a:lstStyle>
          <a:p>
            <a:r>
              <a:rPr lang="zh-CN" altLang="en-US" dirty="0"/>
              <a:t>单击此处编辑母版标题样式</a:t>
            </a:r>
            <a:endParaRPr lang="zh-CN" altLang="en-US" dirty="0"/>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a:xfrm>
            <a:off x="6995174" y="5979924"/>
            <a:ext cx="2182416" cy="206381"/>
          </a:xfrm>
        </p:spPr>
        <p:txBody>
          <a:bodyPr/>
          <a:lstStyle>
            <a:lvl1pPr>
              <a:defRPr sz="2100" b="1">
                <a:solidFill>
                  <a:schemeClr val="tx1">
                    <a:lumMod val="95000"/>
                    <a:lumOff val="5000"/>
                  </a:schemeClr>
                </a:solidFill>
              </a:defRPr>
            </a:lvl1pPr>
          </a:lstStyle>
          <a:p>
            <a:fld id="{5DD3DB80-B894-403A-B48E-6FDC1A72010E}" type="slidenum">
              <a:rPr lang="zh-CN" altLang="en-US" smtClean="0"/>
            </a:fld>
            <a:endParaRPr lang="zh-CN" altLang="en-US"/>
          </a:p>
        </p:txBody>
      </p:sp>
      <p:grpSp>
        <p:nvGrpSpPr>
          <p:cNvPr id="14" name="Group 13"/>
          <p:cNvGrpSpPr/>
          <p:nvPr userDrawn="1"/>
        </p:nvGrpSpPr>
        <p:grpSpPr>
          <a:xfrm>
            <a:off x="502444" y="1028700"/>
            <a:ext cx="8137922"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MY" sz="21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0862" y="6206331"/>
            <a:ext cx="722643"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9570" y="6235700"/>
            <a:ext cx="466725" cy="622300"/>
          </a:xfrm>
          <a:prstGeom prst="rect">
            <a:avLst/>
          </a:prstGeom>
        </p:spPr>
      </p:pic>
      <p:sp>
        <p:nvSpPr>
          <p:cNvPr id="17" name="内容占位符 2"/>
          <p:cNvSpPr>
            <a:spLocks noGrp="1"/>
          </p:cNvSpPr>
          <p:nvPr>
            <p:ph idx="1"/>
          </p:nvPr>
        </p:nvSpPr>
        <p:spPr>
          <a:xfrm>
            <a:off x="502443" y="1123950"/>
            <a:ext cx="8137922" cy="50196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295400" y="1295400"/>
            <a:ext cx="2705100" cy="4830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152900" y="1295400"/>
            <a:ext cx="2705100" cy="4830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Times New Roman" panose="02020603050405020304" pitchFamily="18" charset="0"/>
            </a:endParaRPr>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14400" y="381000"/>
            <a:ext cx="7772400" cy="6858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1295400" y="1295400"/>
            <a:ext cx="5562600" cy="48307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solidFill>
                  <a:schemeClr val="tx1"/>
                </a:solidFill>
                <a:latin typeface="Arial" panose="020B0604020202020204" pitchFamily="34" charset="0"/>
              </a:defRPr>
            </a:lvl1pPr>
          </a:lstStyle>
          <a:p>
            <a:pPr lvl="0" eaLnBrk="1" hangingPunct="1"/>
            <a:fld id="{9A0DB2DC-4C9A-4742-B13C-FB6460FD3503}" type="slidenum">
              <a:rPr lang="en-US" altLang="zh-CN" dirty="0"/>
            </a:fld>
            <a:endParaRPr lang="en-US" altLang="zh-CN" dirty="0">
              <a:latin typeface="Times New Roman" panose="02020603050405020304" pitchFamily="18" charset="0"/>
            </a:endParaRPr>
          </a:p>
        </p:txBody>
      </p:sp>
      <p:grpSp>
        <p:nvGrpSpPr>
          <p:cNvPr id="1031" name="组合 4"/>
          <p:cNvGrpSpPr/>
          <p:nvPr userDrawn="1"/>
        </p:nvGrpSpPr>
        <p:grpSpPr>
          <a:xfrm>
            <a:off x="8243888" y="5949950"/>
            <a:ext cx="828675" cy="827088"/>
            <a:chOff x="8093807" y="5756927"/>
            <a:chExt cx="828000" cy="828000"/>
          </a:xfrm>
        </p:grpSpPr>
        <p:sp>
          <p:nvSpPr>
            <p:cNvPr id="9" name="椭圆 8"/>
            <p:cNvSpPr/>
            <p:nvPr/>
          </p:nvSpPr>
          <p:spPr>
            <a:xfrm>
              <a:off x="8093807" y="5756927"/>
              <a:ext cx="828000" cy="8280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4" name="图片 13"/>
            <p:cNvPicPr>
              <a:picLocks noChangeAspect="1"/>
            </p:cNvPicPr>
            <p:nvPr userDrawn="1"/>
          </p:nvPicPr>
          <p:blipFill>
            <a:blip r:embed="rId13"/>
            <a:stretch>
              <a:fillRect/>
            </a:stretch>
          </p:blipFill>
          <p:spPr>
            <a:xfrm>
              <a:off x="8280400" y="5867400"/>
              <a:ext cx="494591" cy="648000"/>
            </a:xfrm>
            <a:prstGeom prst="rect">
              <a:avLst/>
            </a:prstGeom>
            <a:noFill/>
            <a:ln w="9525">
              <a:noFill/>
            </a:ln>
          </p:spPr>
        </p:pic>
      </p:grpSp>
      <p:pic>
        <p:nvPicPr>
          <p:cNvPr id="1032" name="图片 3"/>
          <p:cNvPicPr>
            <a:picLocks noChangeAspect="1"/>
          </p:cNvPicPr>
          <p:nvPr userDrawn="1"/>
        </p:nvPicPr>
        <p:blipFill>
          <a:blip r:embed="rId14">
            <a:clrChange>
              <a:clrFrom>
                <a:srgbClr val="FFFFFF"/>
              </a:clrFrom>
              <a:clrTo>
                <a:srgbClr val="FFFFFF">
                  <a:alpha val="0"/>
                </a:srgbClr>
              </a:clrTo>
            </a:clrChange>
          </a:blip>
          <a:stretch>
            <a:fillRect/>
          </a:stretch>
        </p:blipFill>
        <p:spPr>
          <a:xfrm>
            <a:off x="0" y="-9525"/>
            <a:ext cx="2019300" cy="661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over/>
  </p:transition>
  <p:timing>
    <p:tnLst>
      <p:par>
        <p:cTn id="1" dur="indefinite" restart="never" nodeType="tmRoot"/>
      </p:par>
    </p:tnLst>
  </p:timing>
  <p:hf sldNum="0" hdr="0" ftr="0" dt="0"/>
  <p:txStyles>
    <p:titleStyle>
      <a:lvl1pPr algn="l" rtl="0" fontAlgn="base">
        <a:spcBef>
          <a:spcPct val="0"/>
        </a:spcBef>
        <a:spcAft>
          <a:spcPct val="0"/>
        </a:spcAft>
        <a:defRPr sz="3200" kern="1200">
          <a:solidFill>
            <a:schemeClr val="hlink"/>
          </a:solidFill>
          <a:latin typeface="+mj-lt"/>
          <a:ea typeface="+mj-ea"/>
          <a:cs typeface="+mj-cs"/>
        </a:defRPr>
      </a:lvl1pPr>
      <a:lvl2pPr algn="l" rtl="0" fontAlgn="base">
        <a:spcBef>
          <a:spcPct val="0"/>
        </a:spcBef>
        <a:spcAft>
          <a:spcPct val="0"/>
        </a:spcAft>
        <a:defRPr sz="3200">
          <a:solidFill>
            <a:schemeClr val="hlink"/>
          </a:solidFill>
          <a:latin typeface="Arial" panose="020B0604020202020204" pitchFamily="34" charset="0"/>
        </a:defRPr>
      </a:lvl2pPr>
      <a:lvl3pPr algn="l" rtl="0" fontAlgn="base">
        <a:spcBef>
          <a:spcPct val="0"/>
        </a:spcBef>
        <a:spcAft>
          <a:spcPct val="0"/>
        </a:spcAft>
        <a:defRPr sz="3200">
          <a:solidFill>
            <a:schemeClr val="hlink"/>
          </a:solidFill>
          <a:latin typeface="Arial" panose="020B0604020202020204" pitchFamily="34" charset="0"/>
        </a:defRPr>
      </a:lvl3pPr>
      <a:lvl4pPr algn="l" rtl="0" fontAlgn="base">
        <a:spcBef>
          <a:spcPct val="0"/>
        </a:spcBef>
        <a:spcAft>
          <a:spcPct val="0"/>
        </a:spcAft>
        <a:defRPr sz="3200">
          <a:solidFill>
            <a:schemeClr val="hlink"/>
          </a:solidFill>
          <a:latin typeface="Arial" panose="020B0604020202020204" pitchFamily="34" charset="0"/>
        </a:defRPr>
      </a:lvl4pPr>
      <a:lvl5pPr algn="l" rtl="0" fontAlgn="base">
        <a:spcBef>
          <a:spcPct val="0"/>
        </a:spcBef>
        <a:spcAft>
          <a:spcPct val="0"/>
        </a:spcAft>
        <a:defRPr sz="3200">
          <a:solidFill>
            <a:schemeClr val="hlink"/>
          </a:solidFill>
          <a:latin typeface="Arial" panose="020B0604020202020204" pitchFamily="34" charset="0"/>
        </a:defRPr>
      </a:lvl5pPr>
      <a:lvl6pPr marL="457200" algn="l" rtl="0" fontAlgn="base">
        <a:spcBef>
          <a:spcPct val="0"/>
        </a:spcBef>
        <a:spcAft>
          <a:spcPct val="0"/>
        </a:spcAft>
        <a:defRPr sz="3200">
          <a:solidFill>
            <a:schemeClr val="hlink"/>
          </a:solidFill>
          <a:latin typeface="Arial" panose="020B0604020202020204" pitchFamily="34" charset="0"/>
        </a:defRPr>
      </a:lvl6pPr>
      <a:lvl7pPr marL="914400" algn="l" rtl="0" fontAlgn="base">
        <a:spcBef>
          <a:spcPct val="0"/>
        </a:spcBef>
        <a:spcAft>
          <a:spcPct val="0"/>
        </a:spcAft>
        <a:defRPr sz="3200">
          <a:solidFill>
            <a:schemeClr val="hlink"/>
          </a:solidFill>
          <a:latin typeface="Arial" panose="020B0604020202020204" pitchFamily="34" charset="0"/>
        </a:defRPr>
      </a:lvl7pPr>
      <a:lvl8pPr marL="1371600" algn="l" rtl="0" fontAlgn="base">
        <a:spcBef>
          <a:spcPct val="0"/>
        </a:spcBef>
        <a:spcAft>
          <a:spcPct val="0"/>
        </a:spcAft>
        <a:defRPr sz="3200">
          <a:solidFill>
            <a:schemeClr val="hlink"/>
          </a:solidFill>
          <a:latin typeface="Arial" panose="020B0604020202020204" pitchFamily="34" charset="0"/>
        </a:defRPr>
      </a:lvl8pPr>
      <a:lvl9pPr marL="1828800" algn="l" rtl="0" fontAlgn="base">
        <a:spcBef>
          <a:spcPct val="0"/>
        </a:spcBef>
        <a:spcAft>
          <a:spcPct val="0"/>
        </a:spcAft>
        <a:defRPr sz="3200">
          <a:solidFill>
            <a:schemeClr val="hlink"/>
          </a:solidFill>
          <a:latin typeface="Arial" panose="020B0604020202020204" pitchFamily="34" charset="0"/>
        </a:defRPr>
      </a:lvl9pPr>
    </p:titleStyle>
    <p:bodyStyle>
      <a:lvl1pPr marL="342900" indent="-342900" algn="l" rtl="0" fontAlgn="base">
        <a:spcBef>
          <a:spcPct val="20000"/>
        </a:spcBef>
        <a:spcAft>
          <a:spcPct val="0"/>
        </a:spcAft>
        <a:buChar char="•"/>
        <a:defRPr sz="2000" b="1" kern="1200">
          <a:solidFill>
            <a:schemeClr val="tx1"/>
          </a:solidFill>
          <a:latin typeface="+mn-lt"/>
          <a:ea typeface="+mn-ea"/>
          <a:cs typeface="+mn-cs"/>
        </a:defRPr>
      </a:lvl1pPr>
      <a:lvl2pPr marL="742950" indent="-285750" algn="l" rtl="0" fontAlgn="base">
        <a:spcBef>
          <a:spcPct val="20000"/>
        </a:spcBef>
        <a:spcAft>
          <a:spcPct val="0"/>
        </a:spcAft>
        <a:buChar char="–"/>
        <a:defRPr b="1" kern="1200">
          <a:solidFill>
            <a:schemeClr val="tx1"/>
          </a:solidFill>
          <a:latin typeface="+mn-lt"/>
          <a:ea typeface="+mn-ea"/>
          <a:cs typeface="+mn-cs"/>
        </a:defRPr>
      </a:lvl2pPr>
      <a:lvl3pPr marL="1143000" indent="-228600" algn="l" rtl="0" fontAlgn="base">
        <a:spcBef>
          <a:spcPct val="20000"/>
        </a:spcBef>
        <a:spcAft>
          <a:spcPct val="0"/>
        </a:spcAft>
        <a:buChar char="•"/>
        <a:defRPr sz="1600" b="1" kern="1200">
          <a:solidFill>
            <a:schemeClr val="tx1"/>
          </a:solidFill>
          <a:latin typeface="+mn-lt"/>
          <a:ea typeface="+mn-ea"/>
          <a:cs typeface="+mn-cs"/>
        </a:defRPr>
      </a:lvl3pPr>
      <a:lvl4pPr marL="1600200" indent="-228600" algn="l" rtl="0" fontAlgn="base">
        <a:spcBef>
          <a:spcPct val="20000"/>
        </a:spcBef>
        <a:spcAft>
          <a:spcPct val="0"/>
        </a:spcAft>
        <a:buChar char="–"/>
        <a:defRPr sz="1400" b="1" kern="1200">
          <a:solidFill>
            <a:schemeClr val="tx1"/>
          </a:solidFill>
          <a:latin typeface="+mn-lt"/>
          <a:ea typeface="+mn-ea"/>
          <a:cs typeface="+mn-cs"/>
        </a:defRPr>
      </a:lvl4pPr>
      <a:lvl5pPr marL="2057400" indent="-228600" algn="l" rtl="0" fontAlgn="base">
        <a:spcBef>
          <a:spcPct val="20000"/>
        </a:spcBef>
        <a:spcAft>
          <a:spcPct val="0"/>
        </a:spcAft>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14400" y="381000"/>
            <a:ext cx="7772400" cy="6858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1295400" y="1295400"/>
            <a:ext cx="5562600" cy="48307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solidFill>
                  <a:schemeClr val="tx1"/>
                </a:solidFill>
                <a:latin typeface="Arial" panose="020B0604020202020204" pitchFamily="34" charset="0"/>
              </a:defRPr>
            </a:lvl1pPr>
          </a:lstStyle>
          <a:p>
            <a:pPr lvl="0" eaLnBrk="1" hangingPunct="1"/>
            <a:fld id="{9A0DB2DC-4C9A-4742-B13C-FB6460FD3503}" type="slidenum">
              <a:rPr lang="en-US" altLang="zh-CN" dirty="0"/>
            </a:fld>
            <a:endParaRPr lang="en-US" altLang="zh-CN" dirty="0">
              <a:latin typeface="Times New Roman" panose="02020603050405020304" pitchFamily="18" charset="0"/>
            </a:endParaRPr>
          </a:p>
        </p:txBody>
      </p:sp>
      <p:grpSp>
        <p:nvGrpSpPr>
          <p:cNvPr id="1031" name="组合 4"/>
          <p:cNvGrpSpPr/>
          <p:nvPr userDrawn="1"/>
        </p:nvGrpSpPr>
        <p:grpSpPr>
          <a:xfrm>
            <a:off x="8243888" y="5949950"/>
            <a:ext cx="828675" cy="827088"/>
            <a:chOff x="8093807" y="5756927"/>
            <a:chExt cx="828000" cy="828000"/>
          </a:xfrm>
        </p:grpSpPr>
        <p:sp>
          <p:nvSpPr>
            <p:cNvPr id="9" name="椭圆 8"/>
            <p:cNvSpPr/>
            <p:nvPr/>
          </p:nvSpPr>
          <p:spPr>
            <a:xfrm>
              <a:off x="8093807" y="5756927"/>
              <a:ext cx="828000" cy="8280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4" name="图片 13"/>
            <p:cNvPicPr>
              <a:picLocks noChangeAspect="1"/>
            </p:cNvPicPr>
            <p:nvPr userDrawn="1"/>
          </p:nvPicPr>
          <p:blipFill>
            <a:blip r:embed="rId13"/>
            <a:stretch>
              <a:fillRect/>
            </a:stretch>
          </p:blipFill>
          <p:spPr>
            <a:xfrm>
              <a:off x="8280400" y="5867400"/>
              <a:ext cx="494591" cy="648000"/>
            </a:xfrm>
            <a:prstGeom prst="rect">
              <a:avLst/>
            </a:prstGeom>
            <a:noFill/>
            <a:ln w="9525">
              <a:noFill/>
            </a:ln>
          </p:spPr>
        </p:pic>
      </p:grpSp>
      <p:pic>
        <p:nvPicPr>
          <p:cNvPr id="1032" name="图片 3"/>
          <p:cNvPicPr>
            <a:picLocks noChangeAspect="1"/>
          </p:cNvPicPr>
          <p:nvPr userDrawn="1"/>
        </p:nvPicPr>
        <p:blipFill>
          <a:blip r:embed="rId14">
            <a:clrChange>
              <a:clrFrom>
                <a:srgbClr val="FFFFFF"/>
              </a:clrFrom>
              <a:clrTo>
                <a:srgbClr val="FFFFFF">
                  <a:alpha val="0"/>
                </a:srgbClr>
              </a:clrTo>
            </a:clrChange>
          </a:blip>
          <a:stretch>
            <a:fillRect/>
          </a:stretch>
        </p:blipFill>
        <p:spPr>
          <a:xfrm>
            <a:off x="0" y="-9525"/>
            <a:ext cx="2019300" cy="6619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cover/>
  </p:transition>
  <p:timing>
    <p:tnLst>
      <p:par>
        <p:cTn id="1" dur="indefinite" restart="never" nodeType="tmRoot"/>
      </p:par>
    </p:tnLst>
  </p:timing>
  <p:hf sldNum="0" hdr="0" ftr="0" dt="0"/>
  <p:txStyles>
    <p:titleStyle>
      <a:lvl1pPr algn="l" rtl="0" fontAlgn="base">
        <a:spcBef>
          <a:spcPct val="0"/>
        </a:spcBef>
        <a:spcAft>
          <a:spcPct val="0"/>
        </a:spcAft>
        <a:defRPr sz="3200" kern="1200">
          <a:solidFill>
            <a:schemeClr val="hlink"/>
          </a:solidFill>
          <a:latin typeface="+mj-lt"/>
          <a:ea typeface="+mj-ea"/>
          <a:cs typeface="+mj-cs"/>
        </a:defRPr>
      </a:lvl1pPr>
      <a:lvl2pPr algn="l" rtl="0" fontAlgn="base">
        <a:spcBef>
          <a:spcPct val="0"/>
        </a:spcBef>
        <a:spcAft>
          <a:spcPct val="0"/>
        </a:spcAft>
        <a:defRPr sz="3200">
          <a:solidFill>
            <a:schemeClr val="hlink"/>
          </a:solidFill>
          <a:latin typeface="Arial" panose="020B0604020202020204" pitchFamily="34" charset="0"/>
        </a:defRPr>
      </a:lvl2pPr>
      <a:lvl3pPr algn="l" rtl="0" fontAlgn="base">
        <a:spcBef>
          <a:spcPct val="0"/>
        </a:spcBef>
        <a:spcAft>
          <a:spcPct val="0"/>
        </a:spcAft>
        <a:defRPr sz="3200">
          <a:solidFill>
            <a:schemeClr val="hlink"/>
          </a:solidFill>
          <a:latin typeface="Arial" panose="020B0604020202020204" pitchFamily="34" charset="0"/>
        </a:defRPr>
      </a:lvl3pPr>
      <a:lvl4pPr algn="l" rtl="0" fontAlgn="base">
        <a:spcBef>
          <a:spcPct val="0"/>
        </a:spcBef>
        <a:spcAft>
          <a:spcPct val="0"/>
        </a:spcAft>
        <a:defRPr sz="3200">
          <a:solidFill>
            <a:schemeClr val="hlink"/>
          </a:solidFill>
          <a:latin typeface="Arial" panose="020B0604020202020204" pitchFamily="34" charset="0"/>
        </a:defRPr>
      </a:lvl4pPr>
      <a:lvl5pPr algn="l" rtl="0" fontAlgn="base">
        <a:spcBef>
          <a:spcPct val="0"/>
        </a:spcBef>
        <a:spcAft>
          <a:spcPct val="0"/>
        </a:spcAft>
        <a:defRPr sz="3200">
          <a:solidFill>
            <a:schemeClr val="hlink"/>
          </a:solidFill>
          <a:latin typeface="Arial" panose="020B0604020202020204" pitchFamily="34" charset="0"/>
        </a:defRPr>
      </a:lvl5pPr>
      <a:lvl6pPr marL="457200" algn="l" rtl="0" fontAlgn="base">
        <a:spcBef>
          <a:spcPct val="0"/>
        </a:spcBef>
        <a:spcAft>
          <a:spcPct val="0"/>
        </a:spcAft>
        <a:defRPr sz="3200">
          <a:solidFill>
            <a:schemeClr val="hlink"/>
          </a:solidFill>
          <a:latin typeface="Arial" panose="020B0604020202020204" pitchFamily="34" charset="0"/>
        </a:defRPr>
      </a:lvl6pPr>
      <a:lvl7pPr marL="914400" algn="l" rtl="0" fontAlgn="base">
        <a:spcBef>
          <a:spcPct val="0"/>
        </a:spcBef>
        <a:spcAft>
          <a:spcPct val="0"/>
        </a:spcAft>
        <a:defRPr sz="3200">
          <a:solidFill>
            <a:schemeClr val="hlink"/>
          </a:solidFill>
          <a:latin typeface="Arial" panose="020B0604020202020204" pitchFamily="34" charset="0"/>
        </a:defRPr>
      </a:lvl7pPr>
      <a:lvl8pPr marL="1371600" algn="l" rtl="0" fontAlgn="base">
        <a:spcBef>
          <a:spcPct val="0"/>
        </a:spcBef>
        <a:spcAft>
          <a:spcPct val="0"/>
        </a:spcAft>
        <a:defRPr sz="3200">
          <a:solidFill>
            <a:schemeClr val="hlink"/>
          </a:solidFill>
          <a:latin typeface="Arial" panose="020B0604020202020204" pitchFamily="34" charset="0"/>
        </a:defRPr>
      </a:lvl8pPr>
      <a:lvl9pPr marL="1828800" algn="l" rtl="0" fontAlgn="base">
        <a:spcBef>
          <a:spcPct val="0"/>
        </a:spcBef>
        <a:spcAft>
          <a:spcPct val="0"/>
        </a:spcAft>
        <a:defRPr sz="3200">
          <a:solidFill>
            <a:schemeClr val="hlink"/>
          </a:solidFill>
          <a:latin typeface="Arial" panose="020B0604020202020204" pitchFamily="34" charset="0"/>
        </a:defRPr>
      </a:lvl9pPr>
    </p:titleStyle>
    <p:bodyStyle>
      <a:lvl1pPr marL="342900" indent="-342900" algn="l" rtl="0" fontAlgn="base">
        <a:spcBef>
          <a:spcPct val="20000"/>
        </a:spcBef>
        <a:spcAft>
          <a:spcPct val="0"/>
        </a:spcAft>
        <a:buChar char="•"/>
        <a:defRPr sz="2000" b="1" kern="1200">
          <a:solidFill>
            <a:schemeClr val="tx1"/>
          </a:solidFill>
          <a:latin typeface="+mn-lt"/>
          <a:ea typeface="+mn-ea"/>
          <a:cs typeface="+mn-cs"/>
        </a:defRPr>
      </a:lvl1pPr>
      <a:lvl2pPr marL="742950" indent="-285750" algn="l" rtl="0" fontAlgn="base">
        <a:spcBef>
          <a:spcPct val="20000"/>
        </a:spcBef>
        <a:spcAft>
          <a:spcPct val="0"/>
        </a:spcAft>
        <a:buChar char="–"/>
        <a:defRPr b="1" kern="1200">
          <a:solidFill>
            <a:schemeClr val="tx1"/>
          </a:solidFill>
          <a:latin typeface="+mn-lt"/>
          <a:ea typeface="+mn-ea"/>
          <a:cs typeface="+mn-cs"/>
        </a:defRPr>
      </a:lvl2pPr>
      <a:lvl3pPr marL="1143000" indent="-228600" algn="l" rtl="0" fontAlgn="base">
        <a:spcBef>
          <a:spcPct val="20000"/>
        </a:spcBef>
        <a:spcAft>
          <a:spcPct val="0"/>
        </a:spcAft>
        <a:buChar char="•"/>
        <a:defRPr sz="1600" b="1" kern="1200">
          <a:solidFill>
            <a:schemeClr val="tx1"/>
          </a:solidFill>
          <a:latin typeface="+mn-lt"/>
          <a:ea typeface="+mn-ea"/>
          <a:cs typeface="+mn-cs"/>
        </a:defRPr>
      </a:lvl3pPr>
      <a:lvl4pPr marL="1600200" indent="-228600" algn="l" rtl="0" fontAlgn="base">
        <a:spcBef>
          <a:spcPct val="20000"/>
        </a:spcBef>
        <a:spcAft>
          <a:spcPct val="0"/>
        </a:spcAft>
        <a:buChar char="–"/>
        <a:defRPr sz="1400" b="1" kern="1200">
          <a:solidFill>
            <a:schemeClr val="tx1"/>
          </a:solidFill>
          <a:latin typeface="+mn-lt"/>
          <a:ea typeface="+mn-ea"/>
          <a:cs typeface="+mn-cs"/>
        </a:defRPr>
      </a:lvl4pPr>
      <a:lvl5pPr marL="2057400" indent="-228600" algn="l" rtl="0" fontAlgn="base">
        <a:spcBef>
          <a:spcPct val="20000"/>
        </a:spcBef>
        <a:spcAft>
          <a:spcPct val="0"/>
        </a:spcAft>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slide" Target="slid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2"/>
          <p:cNvSpPr>
            <a:spLocks noGrp="1"/>
          </p:cNvSpPr>
          <p:nvPr>
            <p:ph type="ctrTitle"/>
          </p:nvPr>
        </p:nvSpPr>
        <p:spPr>
          <a:xfrm>
            <a:off x="1403350" y="1700213"/>
            <a:ext cx="6335713" cy="1470025"/>
          </a:xfrm>
        </p:spPr>
        <p:txBody>
          <a:bodyPr vert="horz" wrap="square" lIns="91440" tIns="45720" rIns="91440" bIns="45720" anchor="ctr" anchorCtr="0"/>
          <a:p>
            <a:pPr algn="ctr" eaLnBrk="1" hangingPunct="1">
              <a:buClrTx/>
              <a:buSzTx/>
              <a:buFontTx/>
            </a:pPr>
            <a:r>
              <a:rPr lang="zh-CN" altLang="en-US" sz="5400" b="1" kern="1200" dirty="0">
                <a:solidFill>
                  <a:schemeClr val="tx1"/>
                </a:solidFill>
                <a:latin typeface="+mj-lt"/>
                <a:ea typeface="黑体" panose="02010609060101010101" pitchFamily="49" charset="-122"/>
                <a:cs typeface="+mj-cs"/>
              </a:rPr>
              <a:t>工程伦理案例分析</a:t>
            </a:r>
            <a:endParaRPr lang="zh-CN" altLang="en-US" sz="5400" b="1" kern="1200" dirty="0">
              <a:solidFill>
                <a:schemeClr val="tx1"/>
              </a:solidFill>
              <a:latin typeface="+mj-lt"/>
              <a:ea typeface="黑体" panose="02010609060101010101" pitchFamily="49" charset="-122"/>
              <a:cs typeface="+mj-cs"/>
            </a:endParaRPr>
          </a:p>
        </p:txBody>
      </p:sp>
      <p:sp>
        <p:nvSpPr>
          <p:cNvPr id="5123" name="Text Box 8"/>
          <p:cNvSpPr txBox="1"/>
          <p:nvPr/>
        </p:nvSpPr>
        <p:spPr>
          <a:xfrm>
            <a:off x="1414463" y="3789363"/>
            <a:ext cx="6542087" cy="2461260"/>
          </a:xfrm>
          <a:prstGeom prst="rect">
            <a:avLst/>
          </a:prstGeom>
          <a:noFill/>
          <a:ln w="9525">
            <a:noFill/>
          </a:ln>
        </p:spPr>
        <p:txBody>
          <a:bodyPr>
            <a:spAutoFit/>
          </a:bodyPr>
          <a:p>
            <a:pPr algn="ctr" eaLnBrk="1" hangingPunct="1">
              <a:spcBef>
                <a:spcPct val="50000"/>
              </a:spcBef>
            </a:pPr>
            <a:r>
              <a:rPr lang="zh-CN" altLang="en-US" dirty="0">
                <a:solidFill>
                  <a:schemeClr val="tx1"/>
                </a:solidFill>
                <a:latin typeface="Times New Roman" panose="02020603050405020304" pitchFamily="18" charset="0"/>
              </a:rPr>
              <a:t>成员：张博愉</a:t>
            </a:r>
            <a:r>
              <a:rPr lang="zh-CN" altLang="en-US" sz="1800" dirty="0">
                <a:solidFill>
                  <a:schemeClr val="tx1"/>
                </a:solidFill>
                <a:latin typeface="Times New Roman" panose="02020603050405020304" pitchFamily="18" charset="0"/>
              </a:rPr>
              <a:t>（组长）</a:t>
            </a:r>
            <a:r>
              <a:rPr lang="zh-CN" altLang="en-US" dirty="0">
                <a:solidFill>
                  <a:schemeClr val="tx1"/>
                </a:solidFill>
                <a:latin typeface="Times New Roman" panose="02020603050405020304" pitchFamily="18" charset="0"/>
              </a:rPr>
              <a:t>，李程前，何智鹏，</a:t>
            </a:r>
            <a:r>
              <a:rPr lang="zh-CN" altLang="en-US" dirty="0">
                <a:solidFill>
                  <a:schemeClr val="tx1"/>
                </a:solidFill>
                <a:latin typeface="Times New Roman" panose="02020603050405020304" pitchFamily="18" charset="0"/>
              </a:rPr>
              <a:t>黄卓，张博愉，魏李莉，赖凌志，程孟清，崔润泽，张宇恒，方圣，罗子易，徐庚辰，周琳琨</a:t>
            </a:r>
            <a:endParaRPr lang="zh-CN" altLang="en-US" dirty="0">
              <a:solidFill>
                <a:schemeClr val="tx1"/>
              </a:solidFill>
              <a:latin typeface="Times New Roman" panose="02020603050405020304" pitchFamily="18" charset="0"/>
            </a:endParaRPr>
          </a:p>
          <a:p>
            <a:pPr algn="ctr" eaLnBrk="1" hangingPunct="1">
              <a:spcBef>
                <a:spcPct val="50000"/>
              </a:spcBef>
            </a:pPr>
            <a:r>
              <a:rPr lang="en-US" altLang="zh-CN" dirty="0">
                <a:solidFill>
                  <a:schemeClr val="tx1"/>
                </a:solidFill>
                <a:latin typeface="Times New Roman" panose="02020603050405020304" pitchFamily="18" charset="0"/>
              </a:rPr>
              <a:t>2023.5</a:t>
            </a:r>
            <a:endParaRPr lang="en-US" altLang="zh-CN" dirty="0">
              <a:solidFill>
                <a:schemeClr val="tx1"/>
              </a:solidFill>
              <a:latin typeface="Times New Roman" panose="02020603050405020304" pitchFamily="18" charset="0"/>
            </a:endParaRP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0243"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二  事故原因分析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0244" name="Text Box 3"/>
          <p:cNvSpPr txBox="1"/>
          <p:nvPr/>
        </p:nvSpPr>
        <p:spPr>
          <a:xfrm>
            <a:off x="1259205" y="1497965"/>
            <a:ext cx="60496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2.2 </a:t>
            </a:r>
            <a:r>
              <a:rPr lang="en-US" altLang="zh-CN" b="1" dirty="0">
                <a:solidFill>
                  <a:schemeClr val="tx1"/>
                </a:solidFill>
                <a:ea typeface="隶书" panose="02010509060101010101" pitchFamily="49" charset="-122"/>
                <a:sym typeface="+mn-ea"/>
              </a:rPr>
              <a:t>平台运营商——社会责任缺失</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8196" name="Text Box 4"/>
          <p:cNvSpPr txBox="1"/>
          <p:nvPr/>
        </p:nvSpPr>
        <p:spPr>
          <a:xfrm>
            <a:off x="971550" y="2059940"/>
            <a:ext cx="6583045" cy="3138170"/>
          </a:xfrm>
          <a:prstGeom prst="rect">
            <a:avLst/>
          </a:prstGeom>
          <a:noFill/>
          <a:ln w="9525">
            <a:noFill/>
          </a:ln>
        </p:spPr>
        <p:txBody>
          <a:bodyPr wrap="square">
            <a:spAutoFit/>
          </a:bodyPr>
          <a:p>
            <a:pPr indent="457200" eaLnBrk="1" hangingPunct="1">
              <a:spcBef>
                <a:spcPct val="50000"/>
              </a:spcBef>
            </a:pPr>
            <a:r>
              <a:rPr lang="en-US" altLang="zh-CN" sz="1800" dirty="0">
                <a:solidFill>
                  <a:schemeClr val="tx1"/>
                </a:solidFill>
                <a:latin typeface="Times New Roman" panose="02020603050405020304" pitchFamily="18" charset="0"/>
                <a:ea typeface="楷体_GB2312" pitchFamily="49" charset="-122"/>
              </a:rPr>
              <a:t>虽然Facebook方面称它授权给第三方使用，第三方不遵守适用条例而泄露了，并且在面对质疑询问回答总是淡化风险</a:t>
            </a:r>
            <a:r>
              <a:rPr lang="zh-CN" altLang="en-US" sz="1800" dirty="0">
                <a:solidFill>
                  <a:schemeClr val="tx1"/>
                </a:solidFill>
                <a:latin typeface="Times New Roman" panose="02020603050405020304" pitchFamily="18" charset="0"/>
                <a:ea typeface="楷体_GB2312" pitchFamily="49" charset="-122"/>
              </a:rPr>
              <a:t>。但不难发现，</a:t>
            </a:r>
            <a:r>
              <a:rPr lang="en-US" altLang="zh-CN" sz="1800" dirty="0">
                <a:solidFill>
                  <a:schemeClr val="tx1"/>
                </a:solidFill>
                <a:latin typeface="Times New Roman" panose="02020603050405020304" pitchFamily="18" charset="0"/>
                <a:ea typeface="楷体_GB2312" pitchFamily="49" charset="-122"/>
              </a:rPr>
              <a:t>如今一些发展不成熟或责任意识不强的平台运营者，仍处于一味追求经济效益的短视期，平台的监管团队缺乏保护用户个人信息的意识，并且常常不承担主观预见后果和客观规避危险的法律责任。个人信息的收集已成为常态，传统意义上的隐私将很难获得有效保护。人们在知情和不知情的情况下，被平台肆意收集和捕获各类个人信息，包括身份信息、位置信息以及人脸识别等。以商业利益为导向的平台，为追逐经济效益而选择忽视社会效益，无视用户的个人隐私，最终走向危害群体利益的道路。</a:t>
            </a:r>
            <a:endParaRPr lang="en-US" altLang="zh-CN" sz="1800" dirty="0">
              <a:solidFill>
                <a:schemeClr val="tx1"/>
              </a:solidFill>
              <a:latin typeface="Times New Roman" panose="02020603050405020304" pitchFamily="18" charset="0"/>
              <a:ea typeface="楷体_GB2312" pitchFamily="49" charset="-122"/>
            </a:endParaRPr>
          </a:p>
        </p:txBody>
      </p:sp>
      <p:sp>
        <p:nvSpPr>
          <p:cNvPr id="3" name="文本框 2"/>
          <p:cNvSpPr txBox="1"/>
          <p:nvPr/>
        </p:nvSpPr>
        <p:spPr>
          <a:xfrm>
            <a:off x="116205" y="6582410"/>
            <a:ext cx="8293100" cy="275590"/>
          </a:xfrm>
          <a:prstGeom prst="rect">
            <a:avLst/>
          </a:prstGeom>
          <a:noFill/>
        </p:spPr>
        <p:txBody>
          <a:bodyPr wrap="square" rtlCol="0" anchor="t">
            <a:spAutoFit/>
          </a:bodyPr>
          <a:p>
            <a:r>
              <a:rPr lang="zh-CN" altLang="en-US" sz="1200">
                <a:solidFill>
                  <a:schemeClr val="tx1"/>
                </a:solidFill>
              </a:rPr>
              <a:t>http://media-ethic.ccnu.edu.cn/info/1168/3074.htm</a:t>
            </a:r>
            <a:endParaRPr lang="zh-CN" altLang="en-US" sz="1200">
              <a:solidFill>
                <a:schemeClr val="tx1"/>
              </a:solidFill>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196">
                                            <p:txEl>
                                              <p:charRg st="0" end="4"/>
                                            </p:txEl>
                                          </p:spTgt>
                                        </p:tgtEl>
                                        <p:attrNameLst>
                                          <p:attrName>style.visibility</p:attrName>
                                        </p:attrNameLst>
                                      </p:cBhvr>
                                      <p:to>
                                        <p:strVal val="visible"/>
                                      </p:to>
                                    </p:set>
                                    <p:anim calcmode="lin" valueType="num">
                                      <p:cBhvr>
                                        <p:cTn id="7" dur="1000" fill="hold"/>
                                        <p:tgtEl>
                                          <p:spTgt spid="8196">
                                            <p:txEl>
                                              <p:charRg st="0" end="4"/>
                                            </p:txEl>
                                          </p:spTgt>
                                        </p:tgtEl>
                                        <p:attrNameLst>
                                          <p:attrName>ppt_w</p:attrName>
                                        </p:attrNameLst>
                                      </p:cBhvr>
                                      <p:tavLst>
                                        <p:tav tm="0">
                                          <p:val>
                                            <p:strVal val="#ppt_w*0.70"/>
                                          </p:val>
                                        </p:tav>
                                        <p:tav tm="100000">
                                          <p:val>
                                            <p:strVal val="#ppt_w"/>
                                          </p:val>
                                        </p:tav>
                                      </p:tavLst>
                                    </p:anim>
                                    <p:anim calcmode="lin" valueType="num">
                                      <p:cBhvr>
                                        <p:cTn id="8" dur="1000" fill="hold"/>
                                        <p:tgtEl>
                                          <p:spTgt spid="8196">
                                            <p:txEl>
                                              <p:charRg st="0" end="4"/>
                                            </p:txEl>
                                          </p:spTgt>
                                        </p:tgtEl>
                                        <p:attrNameLst>
                                          <p:attrName>ppt_h</p:attrName>
                                        </p:attrNameLst>
                                      </p:cBhvr>
                                      <p:tavLst>
                                        <p:tav tm="0">
                                          <p:val>
                                            <p:strVal val="#ppt_h"/>
                                          </p:val>
                                        </p:tav>
                                        <p:tav tm="100000">
                                          <p:val>
                                            <p:strVal val="#ppt_h"/>
                                          </p:val>
                                        </p:tav>
                                      </p:tavLst>
                                    </p:anim>
                                    <p:animEffect transition="in" filter="fade">
                                      <p:cBhvr>
                                        <p:cTn id="9" dur="1000"/>
                                        <p:tgtEl>
                                          <p:spTgt spid="8196">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0243"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二  事故原因分析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0244" name="Text Box 3"/>
          <p:cNvSpPr txBox="1"/>
          <p:nvPr/>
        </p:nvSpPr>
        <p:spPr>
          <a:xfrm>
            <a:off x="1259205" y="1497965"/>
            <a:ext cx="60496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2.3 </a:t>
            </a:r>
            <a:r>
              <a:rPr lang="en-US" altLang="zh-CN" b="1" dirty="0">
                <a:solidFill>
                  <a:schemeClr val="tx1"/>
                </a:solidFill>
                <a:ea typeface="隶书" panose="02010509060101010101" pitchFamily="49" charset="-122"/>
                <a:sym typeface="+mn-ea"/>
              </a:rPr>
              <a:t>信息倒卖者——窥私欲作祟</a:t>
            </a:r>
            <a:endParaRPr lang="en-US" altLang="zh-CN" b="1" dirty="0">
              <a:solidFill>
                <a:schemeClr val="tx1"/>
              </a:solidFill>
              <a:ea typeface="隶书" panose="02010509060101010101" pitchFamily="49" charset="-122"/>
              <a:sym typeface="+mn-ea"/>
            </a:endParaRPr>
          </a:p>
        </p:txBody>
      </p:sp>
      <p:sp>
        <p:nvSpPr>
          <p:cNvPr id="8196" name="Text Box 4"/>
          <p:cNvSpPr txBox="1"/>
          <p:nvPr/>
        </p:nvSpPr>
        <p:spPr>
          <a:xfrm>
            <a:off x="971550" y="2059940"/>
            <a:ext cx="6583045" cy="2306955"/>
          </a:xfrm>
          <a:prstGeom prst="rect">
            <a:avLst/>
          </a:prstGeom>
          <a:noFill/>
          <a:ln w="9525">
            <a:noFill/>
          </a:ln>
        </p:spPr>
        <p:txBody>
          <a:bodyPr wrap="square">
            <a:spAutoFit/>
          </a:bodyPr>
          <a:p>
            <a:pPr indent="457200" eaLnBrk="1" hangingPunct="1">
              <a:spcBef>
                <a:spcPct val="50000"/>
              </a:spcBef>
            </a:pPr>
            <a:r>
              <a:rPr lang="en-US" altLang="zh-CN" sz="1800" dirty="0">
                <a:solidFill>
                  <a:schemeClr val="tx1"/>
                </a:solidFill>
                <a:latin typeface="Times New Roman" panose="02020603050405020304" pitchFamily="18" charset="0"/>
                <a:ea typeface="楷体_GB2312" pitchFamily="49" charset="-122"/>
              </a:rPr>
              <a:t>互联网的公开性和匿名性带来了信息的狂热追求者。值得注意的是，除了平台和用户这两方力量，还有信息倒卖者这一特殊群体在舆论事件发酵过程中推波助澜。网络的匿名性为部分群体因在现实生活中无法满足的窥私欲提供了条件。这类群体通过不正当渠道获取他人隐私信息从而满足个人的猎奇心理，而信息倒卖者正是利用这种“商机”，肆意收割经济利益。被明码标价的用户数据已经严重诱发公众的信任危机，扰乱社会公共秩序。</a:t>
            </a:r>
            <a:endParaRPr lang="en-US" altLang="zh-CN" sz="1800" dirty="0">
              <a:solidFill>
                <a:schemeClr val="tx1"/>
              </a:solidFill>
              <a:latin typeface="Times New Roman" panose="02020603050405020304" pitchFamily="18" charset="0"/>
              <a:ea typeface="楷体_GB2312" pitchFamily="49" charset="-122"/>
            </a:endParaRPr>
          </a:p>
        </p:txBody>
      </p:sp>
      <p:sp>
        <p:nvSpPr>
          <p:cNvPr id="3" name="文本框 2"/>
          <p:cNvSpPr txBox="1"/>
          <p:nvPr/>
        </p:nvSpPr>
        <p:spPr>
          <a:xfrm>
            <a:off x="116205" y="6582410"/>
            <a:ext cx="8293100" cy="275590"/>
          </a:xfrm>
          <a:prstGeom prst="rect">
            <a:avLst/>
          </a:prstGeom>
          <a:noFill/>
        </p:spPr>
        <p:txBody>
          <a:bodyPr wrap="square" rtlCol="0" anchor="t">
            <a:spAutoFit/>
          </a:bodyPr>
          <a:p>
            <a:r>
              <a:rPr lang="zh-CN" altLang="en-US" sz="1200">
                <a:solidFill>
                  <a:schemeClr val="tx1"/>
                </a:solidFill>
              </a:rPr>
              <a:t>http://media-ethic.ccnu.edu.cn/info/1168/3074.htm</a:t>
            </a:r>
            <a:endParaRPr lang="zh-CN" altLang="en-US" sz="1200">
              <a:solidFill>
                <a:schemeClr val="tx1"/>
              </a:solidFill>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500" fill="hold">
                                          <p:stCondLst>
                                            <p:cond delay="0"/>
                                          </p:stCondLst>
                                        </p:cTn>
                                        <p:tgtEl>
                                          <p:spTgt spid="8196">
                                            <p:txEl>
                                              <p:charRg st="0" end="4"/>
                                            </p:txEl>
                                          </p:spTgt>
                                        </p:tgtEl>
                                        <p:attrNameLst>
                                          <p:attrName>style.visibility</p:attrName>
                                        </p:attrNameLst>
                                      </p:cBhvr>
                                      <p:to>
                                        <p:strVal val="visible"/>
                                      </p:to>
                                    </p:set>
                                    <p:anim calcmode="lin" valueType="num">
                                      <p:cBhvr>
                                        <p:cTn id="7" dur="500" fill="hold"/>
                                        <p:tgtEl>
                                          <p:spTgt spid="8196">
                                            <p:txEl>
                                              <p:charRg st="0" end="4"/>
                                            </p:txEl>
                                          </p:spTgt>
                                        </p:tgtEl>
                                        <p:attrNameLst>
                                          <p:attrName>ppt_w</p:attrName>
                                        </p:attrNameLst>
                                      </p:cBhvr>
                                      <p:tavLst>
                                        <p:tav tm="0">
                                          <p:val>
                                            <p:strVal val="#ppt_w*0.70"/>
                                          </p:val>
                                        </p:tav>
                                        <p:tav tm="100000">
                                          <p:val>
                                            <p:strVal val="#ppt_w"/>
                                          </p:val>
                                        </p:tav>
                                      </p:tavLst>
                                    </p:anim>
                                    <p:anim calcmode="lin" valueType="num">
                                      <p:cBhvr>
                                        <p:cTn id="8" dur="500" fill="hold"/>
                                        <p:tgtEl>
                                          <p:spTgt spid="8196">
                                            <p:txEl>
                                              <p:charRg st="0" end="4"/>
                                            </p:txEl>
                                          </p:spTgt>
                                        </p:tgtEl>
                                        <p:attrNameLst>
                                          <p:attrName>ppt_h</p:attrName>
                                        </p:attrNameLst>
                                      </p:cBhvr>
                                      <p:tavLst>
                                        <p:tav tm="0">
                                          <p:val>
                                            <p:strVal val="#ppt_h"/>
                                          </p:val>
                                        </p:tav>
                                        <p:tav tm="100000">
                                          <p:val>
                                            <p:strVal val="#ppt_h"/>
                                          </p:val>
                                        </p:tav>
                                      </p:tavLst>
                                    </p:anim>
                                    <p:animEffect transition="in" filter="fade">
                                      <p:cBhvr>
                                        <p:cTn id="9" dur="500"/>
                                        <p:tgtEl>
                                          <p:spTgt spid="8196">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7171" name="Text Box 3">
            <a:hlinkClick r:id="rId1" action="ppaction://hlinksldjump"/>
          </p:cNvPr>
          <p:cNvSpPr txBox="1"/>
          <p:nvPr/>
        </p:nvSpPr>
        <p:spPr>
          <a:xfrm>
            <a:off x="971550" y="1638300"/>
            <a:ext cx="5647690" cy="521970"/>
          </a:xfrm>
          <a:prstGeom prst="rect">
            <a:avLst/>
          </a:prstGeom>
          <a:noFill/>
          <a:ln w="9525">
            <a:noFill/>
          </a:ln>
        </p:spPr>
        <p:txBody>
          <a:bodyPr wrap="square">
            <a:spAutoFit/>
          </a:bodyPr>
          <a:p>
            <a:pPr algn="l" eaLnBrk="1" hangingPunct="1">
              <a:spcBef>
                <a:spcPct val="50000"/>
              </a:spcBef>
            </a:pPr>
            <a:r>
              <a:rPr lang="zh-CN" altLang="en-US" b="1" dirty="0">
                <a:solidFill>
                  <a:schemeClr val="tx1"/>
                </a:solidFill>
                <a:ea typeface="隶书" panose="02010509060101010101" pitchFamily="49" charset="-122"/>
                <a:sym typeface="+mn-ea"/>
              </a:rPr>
              <a:t>大数据安全与工程伦理的关系</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7173" name="Text Box 5">
            <a:hlinkClick r:id="" action="ppaction://noaction"/>
          </p:cNvPr>
          <p:cNvSpPr txBox="1"/>
          <p:nvPr/>
        </p:nvSpPr>
        <p:spPr>
          <a:xfrm>
            <a:off x="1114743" y="3166428"/>
            <a:ext cx="4248150" cy="521970"/>
          </a:xfrm>
          <a:prstGeom prst="rect">
            <a:avLst/>
          </a:prstGeom>
          <a:noFill/>
          <a:ln w="9525">
            <a:noFill/>
          </a:ln>
        </p:spPr>
        <p:txBody>
          <a:bodyPr>
            <a:spAutoFit/>
          </a:bodyPr>
          <a:p>
            <a:pPr algn="l" eaLnBrk="1" hangingPunct="1">
              <a:spcBef>
                <a:spcPct val="50000"/>
              </a:spcBef>
              <a:buClrTx/>
              <a:buSzTx/>
              <a:buFontTx/>
            </a:pPr>
            <a:r>
              <a:rPr lang="en-US" altLang="zh-CN" b="1" dirty="0">
                <a:solidFill>
                  <a:schemeClr val="tx1"/>
                </a:solidFill>
                <a:latin typeface="Times New Roman" panose="02020603050405020304" pitchFamily="18" charset="0"/>
                <a:ea typeface="隶书" panose="02010509060101010101" pitchFamily="49" charset="-122"/>
              </a:rPr>
              <a:t>3.2 </a:t>
            </a:r>
            <a:r>
              <a:rPr lang="zh-CN" altLang="en-US" b="1" dirty="0">
                <a:solidFill>
                  <a:schemeClr val="tx1"/>
                </a:solidFill>
                <a:latin typeface="Times New Roman" panose="02020603050405020304" pitchFamily="18" charset="0"/>
                <a:ea typeface="隶书" panose="02010509060101010101" pitchFamily="49" charset="-122"/>
              </a:rPr>
              <a:t>网络安全</a:t>
            </a:r>
            <a:r>
              <a:rPr lang="zh-CN" altLang="en-US" b="1" dirty="0">
                <a:solidFill>
                  <a:schemeClr val="tx1"/>
                </a:solidFill>
                <a:latin typeface="Times New Roman" panose="02020603050405020304" pitchFamily="18" charset="0"/>
                <a:ea typeface="隶书" panose="02010509060101010101" pitchFamily="49" charset="-122"/>
              </a:rPr>
              <a:t>法</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7174" name="Text Box 6">
            <a:hlinkClick r:id="" action="ppaction://noaction"/>
          </p:cNvPr>
          <p:cNvSpPr txBox="1"/>
          <p:nvPr/>
        </p:nvSpPr>
        <p:spPr>
          <a:xfrm>
            <a:off x="1114743" y="3912235"/>
            <a:ext cx="4248150" cy="521970"/>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3.3 </a:t>
            </a:r>
            <a:r>
              <a:rPr lang="zh-CN" altLang="en-US" b="1" dirty="0">
                <a:solidFill>
                  <a:schemeClr val="tx1"/>
                </a:solidFill>
                <a:ea typeface="隶书" panose="02010509060101010101" pitchFamily="49" charset="-122"/>
                <a:sym typeface="+mn-ea"/>
              </a:rPr>
              <a:t>道德风险</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11270" name="Rectangle 13"/>
          <p:cNvSpPr>
            <a:spLocks noGrp="1"/>
          </p:cNvSpPr>
          <p:nvPr>
            <p:ph type="title"/>
          </p:nvPr>
        </p:nvSpPr>
        <p:spPr>
          <a:xfrm>
            <a:off x="900113" y="765175"/>
            <a:ext cx="7772400" cy="685800"/>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三  工程伦理分析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3" name="Text Box 5">
            <a:hlinkClick r:id="" action="ppaction://noaction"/>
          </p:cNvPr>
          <p:cNvSpPr txBox="1"/>
          <p:nvPr>
            <p:custDataLst>
              <p:tags r:id="rId2"/>
            </p:custDataLst>
          </p:nvPr>
        </p:nvSpPr>
        <p:spPr>
          <a:xfrm>
            <a:off x="1114743" y="2420303"/>
            <a:ext cx="4248150" cy="521970"/>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3.1 </a:t>
            </a:r>
            <a:r>
              <a:rPr lang="zh-CN" altLang="en-US" b="1" dirty="0">
                <a:solidFill>
                  <a:schemeClr val="tx1"/>
                </a:solidFill>
                <a:latin typeface="Times New Roman" panose="02020603050405020304" pitchFamily="18" charset="0"/>
                <a:ea typeface="隶书" panose="02010509060101010101" pitchFamily="49" charset="-122"/>
              </a:rPr>
              <a:t>数据隐私</a:t>
            </a:r>
            <a:endParaRPr lang="zh-CN" altLang="en-US" b="1" dirty="0">
              <a:solidFill>
                <a:schemeClr val="tx1"/>
              </a:solidFill>
              <a:latin typeface="Times New Roman" panose="02020603050405020304" pitchFamily="18" charset="0"/>
              <a:ea typeface="隶书" panose="02010509060101010101" pitchFamily="49" charset="-122"/>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ppt_w</p:attrName>
                                        </p:attrNameLst>
                                      </p:cBhvr>
                                      <p:tavLst>
                                        <p:tav tm="0">
                                          <p:val>
                                            <p:fltVal val="0.000000"/>
                                          </p:val>
                                        </p:tav>
                                        <p:tav tm="100000">
                                          <p:val>
                                            <p:strVal val="#ppt_w"/>
                                          </p:val>
                                        </p:tav>
                                      </p:tavLst>
                                    </p:anim>
                                    <p:anim calcmode="lin" valueType="num">
                                      <p:cBhvr>
                                        <p:cTn id="8" dur="1000" fill="hold"/>
                                        <p:tgtEl>
                                          <p:spTgt spid="7171"/>
                                        </p:tgtEl>
                                        <p:attrNameLst>
                                          <p:attrName>ppt_h</p:attrName>
                                        </p:attrNameLst>
                                      </p:cBhvr>
                                      <p:tavLst>
                                        <p:tav tm="0">
                                          <p:val>
                                            <p:fltVal val="0.000000"/>
                                          </p:val>
                                        </p:tav>
                                        <p:tav tm="100000">
                                          <p:val>
                                            <p:strVal val="#ppt_h"/>
                                          </p:val>
                                        </p:tav>
                                      </p:tavLst>
                                    </p:anim>
                                    <p:anim calcmode="lin" valueType="num">
                                      <p:cBhvr>
                                        <p:cTn id="9" dur="1000" fill="hold"/>
                                        <p:tgtEl>
                                          <p:spTgt spid="7171"/>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171"/>
                                        </p:tgtEl>
                                        <p:attrNameLst>
                                          <p:attrName>ppt_y</p:attrName>
                                        </p:attrNameLst>
                                      </p:cBhvr>
                                      <p:tavLst>
                                        <p:tav tm="0" fmla="#ppt_y+(sin(-2*pi*(1-$))*-#ppt_x+cos(-2*pi*(1-$))*(1-#ppt_y))*(1-$)">
                                          <p:val>
                                            <p:fltVal val="0.000000"/>
                                          </p:val>
                                        </p:tav>
                                        <p:tav tm="100000">
                                          <p:val>
                                            <p:fltVal val="1.000000"/>
                                          </p:val>
                                        </p:tav>
                                      </p:tavLst>
                                    </p:anim>
                                  </p:childTnLst>
                                </p:cTn>
                              </p:par>
                              <p:par>
                                <p:cTn id="11" presetID="15" presetClass="entr" presetSubtype="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p:cTn id="13" dur="1000" fill="hold"/>
                                        <p:tgtEl>
                                          <p:spTgt spid="7173"/>
                                        </p:tgtEl>
                                        <p:attrNameLst>
                                          <p:attrName>ppt_w</p:attrName>
                                        </p:attrNameLst>
                                      </p:cBhvr>
                                      <p:tavLst>
                                        <p:tav tm="0">
                                          <p:val>
                                            <p:fltVal val="0.000000"/>
                                          </p:val>
                                        </p:tav>
                                        <p:tav tm="100000">
                                          <p:val>
                                            <p:strVal val="#ppt_w"/>
                                          </p:val>
                                        </p:tav>
                                      </p:tavLst>
                                    </p:anim>
                                    <p:anim calcmode="lin" valueType="num">
                                      <p:cBhvr>
                                        <p:cTn id="14" dur="1000" fill="hold"/>
                                        <p:tgtEl>
                                          <p:spTgt spid="7173"/>
                                        </p:tgtEl>
                                        <p:attrNameLst>
                                          <p:attrName>ppt_h</p:attrName>
                                        </p:attrNameLst>
                                      </p:cBhvr>
                                      <p:tavLst>
                                        <p:tav tm="0">
                                          <p:val>
                                            <p:fltVal val="0.000000"/>
                                          </p:val>
                                        </p:tav>
                                        <p:tav tm="100000">
                                          <p:val>
                                            <p:strVal val="#ppt_h"/>
                                          </p:val>
                                        </p:tav>
                                      </p:tavLst>
                                    </p:anim>
                                    <p:anim calcmode="lin" valueType="num">
                                      <p:cBhvr>
                                        <p:cTn id="15" dur="1000" fill="hold"/>
                                        <p:tgtEl>
                                          <p:spTgt spid="7173"/>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7173"/>
                                        </p:tgtEl>
                                        <p:attrNameLst>
                                          <p:attrName>ppt_y</p:attrName>
                                        </p:attrNameLst>
                                      </p:cBhvr>
                                      <p:tavLst>
                                        <p:tav tm="0" fmla="#ppt_y+(sin(-2*pi*(1-$))*-#ppt_x+cos(-2*pi*(1-$))*(1-#ppt_y))*(1-$)">
                                          <p:val>
                                            <p:fltVal val="0.000000"/>
                                          </p:val>
                                        </p:tav>
                                        <p:tav tm="100000">
                                          <p:val>
                                            <p:fltVal val="1.000000"/>
                                          </p:val>
                                        </p:tav>
                                      </p:tavLst>
                                    </p:anim>
                                  </p:childTnLst>
                                </p:cTn>
                              </p:par>
                              <p:par>
                                <p:cTn id="17" presetID="15" presetClass="entr" presetSubtype="0" fill="hold" nodeType="with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p:cTn id="19" dur="1000" fill="hold"/>
                                        <p:tgtEl>
                                          <p:spTgt spid="7174"/>
                                        </p:tgtEl>
                                        <p:attrNameLst>
                                          <p:attrName>ppt_w</p:attrName>
                                        </p:attrNameLst>
                                      </p:cBhvr>
                                      <p:tavLst>
                                        <p:tav tm="0">
                                          <p:val>
                                            <p:fltVal val="0.000000"/>
                                          </p:val>
                                        </p:tav>
                                        <p:tav tm="100000">
                                          <p:val>
                                            <p:strVal val="#ppt_w"/>
                                          </p:val>
                                        </p:tav>
                                      </p:tavLst>
                                    </p:anim>
                                    <p:anim calcmode="lin" valueType="num">
                                      <p:cBhvr>
                                        <p:cTn id="20" dur="1000" fill="hold"/>
                                        <p:tgtEl>
                                          <p:spTgt spid="7174"/>
                                        </p:tgtEl>
                                        <p:attrNameLst>
                                          <p:attrName>ppt_h</p:attrName>
                                        </p:attrNameLst>
                                      </p:cBhvr>
                                      <p:tavLst>
                                        <p:tav tm="0">
                                          <p:val>
                                            <p:fltVal val="0.000000"/>
                                          </p:val>
                                        </p:tav>
                                        <p:tav tm="100000">
                                          <p:val>
                                            <p:strVal val="#ppt_h"/>
                                          </p:val>
                                        </p:tav>
                                      </p:tavLst>
                                    </p:anim>
                                    <p:anim calcmode="lin" valueType="num">
                                      <p:cBhvr>
                                        <p:cTn id="21" dur="1000" fill="hold"/>
                                        <p:tgtEl>
                                          <p:spTgt spid="7174"/>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7174"/>
                                        </p:tgtEl>
                                        <p:attrNameLst>
                                          <p:attrName>ppt_y</p:attrName>
                                        </p:attrNameLst>
                                      </p:cBhvr>
                                      <p:tavLst>
                                        <p:tav tm="0" fmla="#ppt_y+(sin(-2*pi*(1-$))*-#ppt_x+cos(-2*pi*(1-$))*(1-#ppt_y))*(1-$)">
                                          <p:val>
                                            <p:fltVal val="0.000000"/>
                                          </p:val>
                                        </p:tav>
                                        <p:tav tm="100000">
                                          <p:val>
                                            <p:fltVal val="1.000000"/>
                                          </p:val>
                                        </p:tav>
                                      </p:tavLst>
                                    </p:anim>
                                  </p:childTnLst>
                                </p:cTn>
                              </p:par>
                              <p:par>
                                <p:cTn id="23" presetID="15"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000000"/>
                                          </p:val>
                                        </p:tav>
                                        <p:tav tm="100000">
                                          <p:val>
                                            <p:strVal val="#ppt_w"/>
                                          </p:val>
                                        </p:tav>
                                      </p:tavLst>
                                    </p:anim>
                                    <p:anim calcmode="lin" valueType="num">
                                      <p:cBhvr>
                                        <p:cTn id="26" dur="1000" fill="hold"/>
                                        <p:tgtEl>
                                          <p:spTgt spid="3"/>
                                        </p:tgtEl>
                                        <p:attrNameLst>
                                          <p:attrName>ppt_h</p:attrName>
                                        </p:attrNameLst>
                                      </p:cBhvr>
                                      <p:tavLst>
                                        <p:tav tm="0">
                                          <p:val>
                                            <p:fltVal val="0.000000"/>
                                          </p:val>
                                        </p:tav>
                                        <p:tav tm="100000">
                                          <p:val>
                                            <p:strVal val="#ppt_h"/>
                                          </p:val>
                                        </p:tav>
                                      </p:tavLst>
                                    </p:anim>
                                    <p:anim calcmode="lin" valueType="num">
                                      <p:cBhvr>
                                        <p:cTn id="27" dur="1000" fill="hold"/>
                                        <p:tgtEl>
                                          <p:spTgt spid="3"/>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2291"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三  工程伦理分析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2292" name="Text Box 3"/>
          <p:cNvSpPr txBox="1"/>
          <p:nvPr/>
        </p:nvSpPr>
        <p:spPr>
          <a:xfrm>
            <a:off x="1259205" y="1694180"/>
            <a:ext cx="60623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3.1 </a:t>
            </a:r>
            <a:r>
              <a:rPr lang="zh-CN" altLang="en-US" b="1" dirty="0">
                <a:solidFill>
                  <a:schemeClr val="tx1"/>
                </a:solidFill>
                <a:latin typeface="Times New Roman" panose="02020603050405020304" pitchFamily="18" charset="0"/>
                <a:ea typeface="隶书" panose="02010509060101010101" pitchFamily="49" charset="-122"/>
              </a:rPr>
              <a:t>大数据</a:t>
            </a:r>
            <a:r>
              <a:rPr lang="zh-CN" altLang="en-US" b="1" dirty="0">
                <a:solidFill>
                  <a:schemeClr val="tx1"/>
                </a:solidFill>
                <a:latin typeface="Times New Roman" panose="02020603050405020304" pitchFamily="18" charset="0"/>
                <a:ea typeface="隶书" panose="02010509060101010101" pitchFamily="49" charset="-122"/>
              </a:rPr>
              <a:t>安全与数据隐私的关系</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8196" name="Text Box 4"/>
          <p:cNvSpPr txBox="1"/>
          <p:nvPr/>
        </p:nvSpPr>
        <p:spPr>
          <a:xfrm>
            <a:off x="1187450" y="2212975"/>
            <a:ext cx="6337300" cy="3230245"/>
          </a:xfrm>
          <a:prstGeom prst="rect">
            <a:avLst/>
          </a:prstGeom>
          <a:noFill/>
          <a:ln w="9525">
            <a:noFill/>
          </a:ln>
        </p:spPr>
        <p:txBody>
          <a:bodyPr>
            <a:spAutoFit/>
          </a:bodyPr>
          <a:p>
            <a:pPr indent="457200" eaLnBrk="1" hangingPunct="1">
              <a:spcBef>
                <a:spcPct val="50000"/>
              </a:spcBef>
            </a:pPr>
            <a:r>
              <a:rPr lang="en-US" altLang="zh-CN" sz="2400" dirty="0">
                <a:solidFill>
                  <a:schemeClr val="tx1"/>
                </a:solidFill>
                <a:latin typeface="Times New Roman" panose="02020603050405020304" pitchFamily="18" charset="0"/>
                <a:ea typeface="楷体_GB2312" pitchFamily="49" charset="-122"/>
              </a:rPr>
              <a:t>在大数据时代，随着数据的快速增长，数据安全和数据隐私的问题越来越受到关注。一方面，处理大数据需要采取一系列安全措施，如数据备份、加密、权限控制、防火墙等，以保障数据的安全性和完整性。</a:t>
            </a:r>
            <a:endParaRPr lang="en-US" altLang="zh-CN" sz="24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2400" dirty="0">
                <a:solidFill>
                  <a:schemeClr val="tx1"/>
                </a:solidFill>
                <a:latin typeface="Times New Roman" panose="02020603050405020304" pitchFamily="18" charset="0"/>
                <a:ea typeface="楷体_GB2312" pitchFamily="49" charset="-122"/>
              </a:rPr>
              <a:t>另一方面，对于个人隐私的保护也非常重要，需要采取措施如去标识化、脱敏、匿名化等，以确保个人隐私不被泄露或滥用。</a:t>
            </a:r>
            <a:endParaRPr lang="en-US" altLang="zh-CN" sz="2400" dirty="0">
              <a:solidFill>
                <a:schemeClr val="tx1"/>
              </a:solidFill>
              <a:latin typeface="Times New Roman" panose="02020603050405020304" pitchFamily="18" charset="0"/>
              <a:ea typeface="楷体_GB2312" pitchFamily="49" charset="-122"/>
            </a:endParaRPr>
          </a:p>
        </p:txBody>
      </p:sp>
    </p:spTree>
  </p:cSld>
  <p:clrMapOvr>
    <a:masterClrMapping/>
  </p:clrMapOvr>
  <p:transition spd="med">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2291"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三  工程伦理分析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2292" name="Text Box 3"/>
          <p:cNvSpPr txBox="1"/>
          <p:nvPr/>
        </p:nvSpPr>
        <p:spPr>
          <a:xfrm>
            <a:off x="1259205" y="1694180"/>
            <a:ext cx="60623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3.2 </a:t>
            </a:r>
            <a:r>
              <a:rPr lang="zh-CN" altLang="en-US" b="1" dirty="0">
                <a:solidFill>
                  <a:schemeClr val="tx1"/>
                </a:solidFill>
                <a:ea typeface="隶书" panose="02010509060101010101" pitchFamily="49" charset="-122"/>
                <a:sym typeface="+mn-ea"/>
              </a:rPr>
              <a:t>大数据安全</a:t>
            </a:r>
            <a:r>
              <a:rPr lang="zh-CN" altLang="en-US" b="1" dirty="0">
                <a:solidFill>
                  <a:schemeClr val="tx1"/>
                </a:solidFill>
                <a:latin typeface="Times New Roman" panose="02020603050405020304" pitchFamily="18" charset="0"/>
                <a:ea typeface="隶书" panose="02010509060101010101" pitchFamily="49" charset="-122"/>
              </a:rPr>
              <a:t>与</a:t>
            </a:r>
            <a:r>
              <a:rPr lang="zh-CN" altLang="en-US" b="1" dirty="0">
                <a:solidFill>
                  <a:schemeClr val="tx1"/>
                </a:solidFill>
                <a:ea typeface="隶书" panose="02010509060101010101" pitchFamily="49" charset="-122"/>
                <a:sym typeface="+mn-ea"/>
              </a:rPr>
              <a:t>网络安全法</a:t>
            </a:r>
            <a:r>
              <a:rPr lang="zh-CN" altLang="en-US" b="1" dirty="0">
                <a:solidFill>
                  <a:schemeClr val="tx1"/>
                </a:solidFill>
                <a:latin typeface="Times New Roman" panose="02020603050405020304" pitchFamily="18" charset="0"/>
                <a:ea typeface="隶书" panose="02010509060101010101" pitchFamily="49" charset="-122"/>
              </a:rPr>
              <a:t>的关系</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8196" name="Text Box 4"/>
          <p:cNvSpPr txBox="1"/>
          <p:nvPr/>
        </p:nvSpPr>
        <p:spPr>
          <a:xfrm>
            <a:off x="1187450" y="2212975"/>
            <a:ext cx="6337300" cy="3014980"/>
          </a:xfrm>
          <a:prstGeom prst="rect">
            <a:avLst/>
          </a:prstGeom>
          <a:noFill/>
          <a:ln w="9525">
            <a:noFill/>
          </a:ln>
        </p:spPr>
        <p:txBody>
          <a:bodyPr>
            <a:spAutoFit/>
          </a:bodyPr>
          <a:p>
            <a:pPr indent="457200" eaLnBrk="1" hangingPunct="1">
              <a:spcBef>
                <a:spcPct val="50000"/>
              </a:spcBef>
            </a:pPr>
            <a:r>
              <a:rPr lang="en-US" altLang="zh-CN" sz="2000" dirty="0">
                <a:solidFill>
                  <a:schemeClr val="tx1"/>
                </a:solidFill>
                <a:latin typeface="Times New Roman" panose="02020603050405020304" pitchFamily="18" charset="0"/>
                <a:ea typeface="楷体_GB2312" pitchFamily="49" charset="-122"/>
              </a:rPr>
              <a:t>网络安全法是中国国家立法机构颁布的关于网络安全方面的综合性法律，旨在规范网络安全领域的行为，保障网络安全，促进网络与信息化的健康发展。其中包含了大量有关个人信息保护的规定，为大数据安全提供了法律保障。</a:t>
            </a:r>
            <a:endParaRPr sz="2000" dirty="0">
              <a:latin typeface="Times New Roman" panose="02020603050405020304" pitchFamily="18" charset="0"/>
              <a:ea typeface="楷体_GB2312" pitchFamily="49" charset="-122"/>
            </a:endParaRPr>
          </a:p>
          <a:p>
            <a:pPr indent="457200" eaLnBrk="1" hangingPunct="1">
              <a:spcBef>
                <a:spcPct val="50000"/>
              </a:spcBef>
            </a:pPr>
            <a:r>
              <a:rPr lang="en-US" altLang="zh-CN" sz="2000" dirty="0">
                <a:solidFill>
                  <a:schemeClr val="tx1"/>
                </a:solidFill>
                <a:latin typeface="Times New Roman" panose="02020603050405020304" pitchFamily="18" charset="0"/>
                <a:ea typeface="楷体_GB2312" pitchFamily="49" charset="-122"/>
              </a:rPr>
              <a:t>大数据安全与网络安全法是互相促进的，网络安全法为大数据安全提供了法律保障和框架，而大数据安全的实践和发展也为网络安全法的制定和实施提供了重要的数据支持和参考</a:t>
            </a:r>
            <a:r>
              <a:rPr lang="zh-CN" altLang="en-US" sz="2000" dirty="0">
                <a:solidFill>
                  <a:schemeClr val="tx1"/>
                </a:solidFill>
                <a:latin typeface="Times New Roman" panose="02020603050405020304" pitchFamily="18" charset="0"/>
                <a:ea typeface="楷体_GB2312" pitchFamily="49" charset="-122"/>
              </a:rPr>
              <a:t>。</a:t>
            </a:r>
            <a:endParaRPr lang="zh-CN" altLang="en-US" sz="2000" dirty="0">
              <a:solidFill>
                <a:schemeClr val="tx1"/>
              </a:solidFill>
              <a:latin typeface="Times New Roman" panose="02020603050405020304" pitchFamily="18" charset="0"/>
              <a:ea typeface="楷体_GB2312" pitchFamily="49" charset="-122"/>
            </a:endParaRPr>
          </a:p>
        </p:txBody>
      </p:sp>
      <p:sp>
        <p:nvSpPr>
          <p:cNvPr id="2" name="文本框 1"/>
          <p:cNvSpPr txBox="1"/>
          <p:nvPr/>
        </p:nvSpPr>
        <p:spPr>
          <a:xfrm>
            <a:off x="179070" y="6597015"/>
            <a:ext cx="7117715" cy="245110"/>
          </a:xfrm>
          <a:prstGeom prst="rect">
            <a:avLst/>
          </a:prstGeom>
          <a:noFill/>
        </p:spPr>
        <p:txBody>
          <a:bodyPr wrap="square" rtlCol="0">
            <a:spAutoFit/>
          </a:bodyPr>
          <a:p>
            <a:r>
              <a:rPr lang="zh-CN" altLang="en-US" sz="1000">
                <a:solidFill>
                  <a:schemeClr val="tx1"/>
                </a:solidFill>
              </a:rPr>
              <a:t>中华人民共和国网络安全法</a:t>
            </a:r>
            <a:r>
              <a:rPr lang="en-US" altLang="zh-CN" sz="1000">
                <a:solidFill>
                  <a:schemeClr val="tx1"/>
                </a:solidFill>
              </a:rPr>
              <a:t> https://www.audit.gov.cn/n8/n28/c10241260/part/10241604.pdf</a:t>
            </a:r>
            <a:endParaRPr lang="en-US" altLang="zh-CN" sz="1000">
              <a:solidFill>
                <a:schemeClr val="tx1"/>
              </a:solidFill>
            </a:endParaRPr>
          </a:p>
        </p:txBody>
      </p:sp>
    </p:spTree>
  </p:cSld>
  <p:clrMapOvr>
    <a:masterClrMapping/>
  </p:clrMapOvr>
  <p:transition spd="med">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2291"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三  工程伦理分析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2292" name="Text Box 3"/>
          <p:cNvSpPr txBox="1"/>
          <p:nvPr/>
        </p:nvSpPr>
        <p:spPr>
          <a:xfrm>
            <a:off x="1259205" y="1341120"/>
            <a:ext cx="60623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3.3 </a:t>
            </a:r>
            <a:r>
              <a:rPr lang="zh-CN" altLang="en-US" b="1" dirty="0">
                <a:solidFill>
                  <a:schemeClr val="tx1"/>
                </a:solidFill>
                <a:latin typeface="Times New Roman" panose="02020603050405020304" pitchFamily="18" charset="0"/>
                <a:ea typeface="隶书" panose="02010509060101010101" pitchFamily="49" charset="-122"/>
              </a:rPr>
              <a:t>大数据</a:t>
            </a:r>
            <a:r>
              <a:rPr lang="zh-CN" altLang="en-US" b="1" dirty="0">
                <a:solidFill>
                  <a:schemeClr val="tx1"/>
                </a:solidFill>
                <a:latin typeface="Times New Roman" panose="02020603050405020304" pitchFamily="18" charset="0"/>
                <a:ea typeface="隶书" panose="02010509060101010101" pitchFamily="49" charset="-122"/>
              </a:rPr>
              <a:t>安全与</a:t>
            </a:r>
            <a:r>
              <a:rPr lang="zh-CN" altLang="en-US" b="1" dirty="0">
                <a:solidFill>
                  <a:schemeClr val="tx1"/>
                </a:solidFill>
                <a:ea typeface="隶书" panose="02010509060101010101" pitchFamily="49" charset="-122"/>
                <a:sym typeface="+mn-ea"/>
              </a:rPr>
              <a:t>道德风险</a:t>
            </a:r>
            <a:r>
              <a:rPr lang="zh-CN" altLang="en-US" b="1" dirty="0">
                <a:solidFill>
                  <a:schemeClr val="tx1"/>
                </a:solidFill>
                <a:latin typeface="Times New Roman" panose="02020603050405020304" pitchFamily="18" charset="0"/>
                <a:ea typeface="隶书" panose="02010509060101010101" pitchFamily="49" charset="-122"/>
              </a:rPr>
              <a:t>的关系</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8196" name="Text Box 4"/>
          <p:cNvSpPr txBox="1"/>
          <p:nvPr/>
        </p:nvSpPr>
        <p:spPr>
          <a:xfrm>
            <a:off x="1187450" y="1854200"/>
            <a:ext cx="6821170" cy="4661535"/>
          </a:xfrm>
          <a:prstGeom prst="rect">
            <a:avLst/>
          </a:prstGeom>
          <a:noFill/>
          <a:ln w="9525">
            <a:noFill/>
          </a:ln>
        </p:spPr>
        <p:txBody>
          <a:bodyPr wrap="square">
            <a:spAutoFit/>
          </a:bodyPr>
          <a:p>
            <a:pPr indent="457200" eaLnBrk="1" hangingPunct="1">
              <a:spcBef>
                <a:spcPct val="50000"/>
              </a:spcBef>
            </a:pPr>
            <a:r>
              <a:rPr lang="en-US" altLang="zh-CN" sz="1800" dirty="0">
                <a:solidFill>
                  <a:schemeClr val="tx1"/>
                </a:solidFill>
                <a:latin typeface="Times New Roman" panose="02020603050405020304" pitchFamily="18" charset="0"/>
                <a:ea typeface="楷体_GB2312" pitchFamily="49" charset="-122"/>
              </a:rPr>
              <a:t>大数据的快速发展和应用使得越来越多的个人数据被收集和分析，这也增加了</a:t>
            </a:r>
            <a:r>
              <a:rPr lang="en-US" altLang="zh-CN" sz="1800" dirty="0">
                <a:solidFill>
                  <a:srgbClr val="FF0000"/>
                </a:solidFill>
                <a:latin typeface="Times New Roman" panose="02020603050405020304" pitchFamily="18" charset="0"/>
                <a:ea typeface="楷体_GB2312" pitchFamily="49" charset="-122"/>
              </a:rPr>
              <a:t>隐私侵犯</a:t>
            </a:r>
            <a:r>
              <a:rPr lang="en-US" altLang="zh-CN" sz="1800" dirty="0">
                <a:solidFill>
                  <a:schemeClr val="tx1"/>
                </a:solidFill>
                <a:latin typeface="Times New Roman" panose="02020603050405020304" pitchFamily="18" charset="0"/>
                <a:ea typeface="楷体_GB2312" pitchFamily="49" charset="-122"/>
              </a:rPr>
              <a:t>的风险。未经用户同意，企业收集和利用用户个人数据，可能导致用户的隐私被泄露和滥用，进而引发道德风险问题。</a:t>
            </a:r>
            <a:endParaRPr lang="en-US" altLang="zh-CN" sz="18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1800" dirty="0">
                <a:solidFill>
                  <a:schemeClr val="tx1"/>
                </a:solidFill>
                <a:latin typeface="Times New Roman" panose="02020603050405020304" pitchFamily="18" charset="0"/>
                <a:ea typeface="楷体_GB2312" pitchFamily="49" charset="-122"/>
              </a:rPr>
              <a:t>在大数据分析中，如果数据本身存在偏见或者数据分析过程中出现</a:t>
            </a:r>
            <a:r>
              <a:rPr lang="en-US" altLang="zh-CN" sz="1800" dirty="0">
                <a:solidFill>
                  <a:srgbClr val="FF0000"/>
                </a:solidFill>
                <a:latin typeface="Times New Roman" panose="02020603050405020304" pitchFamily="18" charset="0"/>
                <a:ea typeface="楷体_GB2312" pitchFamily="49" charset="-122"/>
              </a:rPr>
              <a:t>偏见</a:t>
            </a:r>
            <a:r>
              <a:rPr lang="en-US" altLang="zh-CN" sz="1800" dirty="0">
                <a:solidFill>
                  <a:schemeClr val="tx1"/>
                </a:solidFill>
                <a:latin typeface="Times New Roman" panose="02020603050405020304" pitchFamily="18" charset="0"/>
                <a:ea typeface="楷体_GB2312" pitchFamily="49" charset="-122"/>
              </a:rPr>
              <a:t>，就会导致偏见的扩散和强化。例如，在招聘过程中，使用基于大数据的算法可能会导致性别、种族、年龄等因素的</a:t>
            </a:r>
            <a:r>
              <a:rPr lang="en-US" altLang="zh-CN" sz="1800" dirty="0">
                <a:solidFill>
                  <a:srgbClr val="FF0000"/>
                </a:solidFill>
                <a:latin typeface="Times New Roman" panose="02020603050405020304" pitchFamily="18" charset="0"/>
                <a:ea typeface="楷体_GB2312" pitchFamily="49" charset="-122"/>
              </a:rPr>
              <a:t>歧视</a:t>
            </a:r>
            <a:r>
              <a:rPr lang="en-US" altLang="zh-CN" sz="1800" dirty="0">
                <a:solidFill>
                  <a:schemeClr val="tx1"/>
                </a:solidFill>
                <a:latin typeface="Times New Roman" panose="02020603050405020304" pitchFamily="18" charset="0"/>
                <a:ea typeface="楷体_GB2312" pitchFamily="49" charset="-122"/>
              </a:rPr>
              <a:t>，这将引发道德风险问题。</a:t>
            </a:r>
            <a:endParaRPr lang="en-US" altLang="zh-CN" sz="18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1800" dirty="0">
                <a:solidFill>
                  <a:schemeClr val="tx1"/>
                </a:solidFill>
                <a:latin typeface="Times New Roman" panose="02020603050405020304" pitchFamily="18" charset="0"/>
                <a:ea typeface="楷体_GB2312" pitchFamily="49" charset="-122"/>
              </a:rPr>
              <a:t>在大数据分析中，处理的数据越来越庞大，有些数据可能与个人的生命、健康等有关。如果这些数据被错误地使用或者分析，将会引发严重的</a:t>
            </a:r>
            <a:r>
              <a:rPr lang="en-US" altLang="zh-CN" sz="1800" dirty="0">
                <a:solidFill>
                  <a:srgbClr val="FF0000"/>
                </a:solidFill>
                <a:latin typeface="Times New Roman" panose="02020603050405020304" pitchFamily="18" charset="0"/>
                <a:ea typeface="楷体_GB2312" pitchFamily="49" charset="-122"/>
              </a:rPr>
              <a:t>伦理问题</a:t>
            </a:r>
            <a:r>
              <a:rPr lang="en-US" altLang="zh-CN" sz="1800" dirty="0">
                <a:solidFill>
                  <a:schemeClr val="tx1"/>
                </a:solidFill>
                <a:latin typeface="Times New Roman" panose="02020603050405020304" pitchFamily="18" charset="0"/>
                <a:ea typeface="楷体_GB2312" pitchFamily="49" charset="-122"/>
              </a:rPr>
              <a:t>。例如，如果医院的病人数据被泄露或者滥用，将会对病人的生命和健康构成威胁。</a:t>
            </a:r>
            <a:endParaRPr lang="en-US" altLang="zh-CN" sz="18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1800" dirty="0">
                <a:solidFill>
                  <a:srgbClr val="FF0000"/>
                </a:solidFill>
                <a:latin typeface="Times New Roman" panose="02020603050405020304" pitchFamily="18" charset="0"/>
                <a:ea typeface="楷体_GB2312" pitchFamily="49" charset="-122"/>
              </a:rPr>
              <a:t>大数据分析不当使用</a:t>
            </a:r>
            <a:r>
              <a:rPr lang="en-US" altLang="zh-CN" sz="1800" dirty="0">
                <a:solidFill>
                  <a:schemeClr val="tx1"/>
                </a:solidFill>
                <a:latin typeface="Times New Roman" panose="02020603050405020304" pitchFamily="18" charset="0"/>
                <a:ea typeface="楷体_GB2312" pitchFamily="49" charset="-122"/>
              </a:rPr>
              <a:t>，也可能引发道德风险。例如，如果企业使用大数据分析来跟踪用户的行为，获取用户的个人信息，而这些信息被用于不当用途，例如诈骗、传销等，将引发道德风险问题。</a:t>
            </a:r>
            <a:endParaRPr lang="en-US" altLang="zh-CN" sz="1800" dirty="0">
              <a:solidFill>
                <a:schemeClr val="tx1"/>
              </a:solidFill>
              <a:latin typeface="Times New Roman" panose="02020603050405020304" pitchFamily="18" charset="0"/>
              <a:ea typeface="楷体_GB2312" pitchFamily="49" charset="-122"/>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fade">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fade">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fade">
                                      <p:cBhvr>
                                        <p:cTn id="17" dur="500"/>
                                        <p:tgtEl>
                                          <p:spTgt spid="8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fade">
                                      <p:cBhvr>
                                        <p:cTn id="22" dur="500"/>
                                        <p:tgtEl>
                                          <p:spTgt spid="81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1270" name="Rectangle 13"/>
          <p:cNvSpPr>
            <a:spLocks noGrp="1"/>
          </p:cNvSpPr>
          <p:nvPr>
            <p:ph type="title"/>
          </p:nvPr>
        </p:nvSpPr>
        <p:spPr>
          <a:xfrm>
            <a:off x="898843" y="548640"/>
            <a:ext cx="7772400" cy="685800"/>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四  教训与反思</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5" name="文本框 4"/>
          <p:cNvSpPr txBox="1"/>
          <p:nvPr/>
        </p:nvSpPr>
        <p:spPr>
          <a:xfrm>
            <a:off x="899160" y="1234440"/>
            <a:ext cx="6343015" cy="4707890"/>
          </a:xfrm>
          <a:prstGeom prst="rect">
            <a:avLst/>
          </a:prstGeom>
          <a:noFill/>
        </p:spPr>
        <p:txBody>
          <a:bodyPr wrap="square" rtlCol="0" anchor="t">
            <a:spAutoFit/>
          </a:bodyPr>
          <a:p>
            <a:r>
              <a:rPr lang="zh-CN" altLang="en-US" sz="1200">
                <a:latin typeface="黑体" panose="02010609060101010101" pitchFamily="49" charset="-122"/>
                <a:ea typeface="黑体" panose="02010609060101010101" pitchFamily="49" charset="-122"/>
              </a:rPr>
              <a:t>个人隐私应受到更多的保护。在数据泄露和滥用事件中，大多数用户无法完全控制自己的个人信息，因此需要加强隐私保护和监管。政府、企业和用户都应该采取措施来保护隐私。</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r>
              <a:rPr lang="zh-CN" altLang="en-US" sz="1200">
                <a:latin typeface="黑体" panose="02010609060101010101" pitchFamily="49" charset="-122"/>
                <a:ea typeface="黑体" panose="02010609060101010101" pitchFamily="49" charset="-122"/>
              </a:rPr>
              <a:t>需要更好的监管和法规。在数据泄露和滥用事件中，监管和法规执行不力是一个共同问题。政府和相关机构应该加强监管和制定更完善的法规，以确保企业和个人都遵守隐私规定。</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r>
              <a:rPr lang="zh-CN" altLang="en-US" sz="1200">
                <a:latin typeface="黑体" panose="02010609060101010101" pitchFamily="49" charset="-122"/>
                <a:ea typeface="黑体" panose="02010609060101010101" pitchFamily="49" charset="-122"/>
              </a:rPr>
              <a:t>个人应该更加警惕。用户需要更加警惕自己的个人信息，防止其被盗用或滥用。用户应该学会如何保护自己的隐私，例如设置更加安全的密码、限制个人信息的共享等。</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r>
              <a:rPr lang="zh-CN" altLang="en-US" sz="1200">
                <a:latin typeface="黑体" panose="02010609060101010101" pitchFamily="49" charset="-122"/>
                <a:ea typeface="黑体" panose="02010609060101010101" pitchFamily="49" charset="-122"/>
              </a:rPr>
              <a:t>企业和机构需要更加透明。在数据使用和共享过程中，企业和机构需要更加透明，让用户清楚了解他们的数据是如何被使用和共享的。</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r>
              <a:rPr lang="zh-CN" altLang="en-US" sz="1200">
                <a:latin typeface="黑体" panose="02010609060101010101" pitchFamily="49" charset="-122"/>
                <a:ea typeface="黑体" panose="02010609060101010101" pitchFamily="49" charset="-122"/>
              </a:rPr>
              <a:t>数据共享和使用需要更加负责任。在数据使用和共享过程中，需要更加负责任。企业和机构应该仔细考虑数据使用和共享的目的，并严格控制访问权限，以确保数据不会被用于不道德或非法用途。</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r>
              <a:rPr lang="zh-CN" altLang="en-US" sz="1200">
                <a:latin typeface="黑体" panose="02010609060101010101" pitchFamily="49" charset="-122"/>
                <a:ea typeface="黑体" panose="02010609060101010101" pitchFamily="49" charset="-122"/>
              </a:rPr>
              <a:t>社会需要更加关注数据隐私保护。作为普通公民，我们需要更加关注数据隐私保护的问题，提高社会对数据隐私保护问题的重视程度，支持和参与相关活动和组织，以促进数据隐私保护的发展和完善。</a:t>
            </a:r>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a:p>
            <a:endParaRPr lang="zh-CN" altLang="en-US" sz="1200">
              <a:latin typeface="黑体" panose="02010609060101010101" pitchFamily="49" charset="-122"/>
              <a:ea typeface="黑体" panose="02010609060101010101" pitchFamily="49" charset="-122"/>
            </a:endParaRPr>
          </a:p>
        </p:txBody>
      </p:sp>
    </p:spTree>
  </p:cSld>
  <p:clrMapOvr>
    <a:masterClrMapping/>
  </p:clrMapOvr>
  <p:transition spd="med">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7174" name="Text Box 6">
            <a:hlinkClick r:id="" action="ppaction://noaction"/>
          </p:cNvPr>
          <p:cNvSpPr txBox="1"/>
          <p:nvPr/>
        </p:nvSpPr>
        <p:spPr>
          <a:xfrm>
            <a:off x="971233" y="1628775"/>
            <a:ext cx="4248150" cy="521970"/>
          </a:xfrm>
          <a:prstGeom prst="rect">
            <a:avLst/>
          </a:prstGeom>
          <a:noFill/>
          <a:ln w="9525">
            <a:noFill/>
          </a:ln>
        </p:spPr>
        <p:txBody>
          <a:bodyPr>
            <a:spAutoFit/>
          </a:bodyPr>
          <a:p>
            <a:pPr eaLnBrk="1" hangingPunct="1">
              <a:spcBef>
                <a:spcPct val="50000"/>
              </a:spcBef>
            </a:pPr>
            <a:r>
              <a:rPr lang="zh-CN" altLang="en-US" b="1" dirty="0">
                <a:solidFill>
                  <a:schemeClr val="tx1"/>
                </a:solidFill>
                <a:latin typeface="Times New Roman" panose="02020603050405020304" pitchFamily="18" charset="0"/>
                <a:ea typeface="隶书" panose="02010509060101010101" pitchFamily="49" charset="-122"/>
              </a:rPr>
              <a:t>构建相关的语义规则拦截</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11270" name="Rectangle 13"/>
          <p:cNvSpPr>
            <a:spLocks noGrp="1"/>
          </p:cNvSpPr>
          <p:nvPr>
            <p:ph type="title"/>
          </p:nvPr>
        </p:nvSpPr>
        <p:spPr>
          <a:xfrm>
            <a:off x="900113" y="765175"/>
            <a:ext cx="7772400" cy="685800"/>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sym typeface="+mn-ea"/>
              </a:rPr>
              <a:t>五  防范该事故的专利思考</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2" name="文本框 1"/>
          <p:cNvSpPr txBox="1"/>
          <p:nvPr/>
        </p:nvSpPr>
        <p:spPr>
          <a:xfrm>
            <a:off x="1050290" y="2329815"/>
            <a:ext cx="7509510" cy="3322955"/>
          </a:xfrm>
          <a:prstGeom prst="rect">
            <a:avLst/>
          </a:prstGeom>
          <a:noFill/>
        </p:spPr>
        <p:txBody>
          <a:bodyPr wrap="square" rtlCol="0">
            <a:spAutoFit/>
          </a:bodyPr>
          <a:p>
            <a:r>
              <a:rPr lang="zh-CN" altLang="en-US" sz="1400">
                <a:solidFill>
                  <a:srgbClr val="FF0000"/>
                </a:solidFill>
              </a:rPr>
              <a:t>数据加密技术：通过对数据进行加密，可以防止数据在传输和存储时被未经授权的人员访问。该技术可以通过专利保护，以确保该技术的使用权和商业利益。</a:t>
            </a:r>
            <a:endParaRPr lang="zh-CN" altLang="en-US" sz="1400">
              <a:solidFill>
                <a:srgbClr val="FF0000"/>
              </a:solidFill>
            </a:endParaRPr>
          </a:p>
          <a:p>
            <a:endParaRPr lang="zh-CN" altLang="en-US" sz="1400">
              <a:solidFill>
                <a:srgbClr val="FF0000"/>
              </a:solidFill>
            </a:endParaRPr>
          </a:p>
          <a:p>
            <a:r>
              <a:rPr lang="zh-CN" altLang="en-US" sz="1400">
                <a:solidFill>
                  <a:srgbClr val="FF0000"/>
                </a:solidFill>
              </a:rPr>
              <a:t>匿名化技术：对于一些需要使用用户数据进行研究或分析的场景，可以使用匿名化技术，即对用户数据进行处理，使其无法识别个人身份，从而保护用户的隐私。该技术可以通过专利保护，以确保其商业价值和合法性。</a:t>
            </a:r>
            <a:endParaRPr lang="zh-CN" altLang="en-US" sz="1400">
              <a:solidFill>
                <a:srgbClr val="FF0000"/>
              </a:solidFill>
            </a:endParaRPr>
          </a:p>
          <a:p>
            <a:endParaRPr lang="zh-CN" altLang="en-US" sz="1400">
              <a:solidFill>
                <a:srgbClr val="FF0000"/>
              </a:solidFill>
            </a:endParaRPr>
          </a:p>
          <a:p>
            <a:r>
              <a:rPr lang="zh-CN" altLang="en-US" sz="1400">
                <a:solidFill>
                  <a:srgbClr val="FF0000"/>
                </a:solidFill>
              </a:rPr>
              <a:t>数据访问控制技术：通过数据访问控制技术，可以限制数据的访问权限，只有经过授权的人员才能访问敏感数据，从而减少数据泄露的风险。该技术可以通过专利保护，以确保其商业价值和合法性。</a:t>
            </a:r>
            <a:endParaRPr lang="zh-CN" altLang="en-US" sz="1400">
              <a:solidFill>
                <a:srgbClr val="FF0000"/>
              </a:solidFill>
            </a:endParaRPr>
          </a:p>
          <a:p>
            <a:endParaRPr lang="zh-CN" altLang="en-US" sz="1400">
              <a:solidFill>
                <a:srgbClr val="FF0000"/>
              </a:solidFill>
            </a:endParaRPr>
          </a:p>
          <a:p>
            <a:r>
              <a:rPr lang="zh-CN" altLang="en-US" sz="1400">
                <a:solidFill>
                  <a:srgbClr val="FF0000"/>
                </a:solidFill>
              </a:rPr>
              <a:t>数据监控和检测技术：通过数据监控和检测技术，可以对数据的使用情况进行实时监控和检测，一旦发现异常行为，可以及时采取措施，防止数据泄露。该技术可以通过专利保护，以确保其商业价值和合法性。</a:t>
            </a:r>
            <a:endParaRPr lang="zh-CN" altLang="en-US" sz="1400">
              <a:solidFill>
                <a:srgbClr val="FF0000"/>
              </a:solidFill>
            </a:endParaRPr>
          </a:p>
          <a:p>
            <a:endParaRPr lang="zh-CN" altLang="en-US" sz="1400">
              <a:solidFill>
                <a:schemeClr val="tx1"/>
              </a:solidFill>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1000" fill="hold"/>
                                        <p:tgtEl>
                                          <p:spTgt spid="7174"/>
                                        </p:tgtEl>
                                        <p:attrNameLst>
                                          <p:attrName>ppt_w</p:attrName>
                                        </p:attrNameLst>
                                      </p:cBhvr>
                                      <p:tavLst>
                                        <p:tav tm="0">
                                          <p:val>
                                            <p:fltVal val="0.000000"/>
                                          </p:val>
                                        </p:tav>
                                        <p:tav tm="100000">
                                          <p:val>
                                            <p:strVal val="#ppt_w"/>
                                          </p:val>
                                        </p:tav>
                                      </p:tavLst>
                                    </p:anim>
                                    <p:anim calcmode="lin" valueType="num">
                                      <p:cBhvr>
                                        <p:cTn id="8" dur="1000" fill="hold"/>
                                        <p:tgtEl>
                                          <p:spTgt spid="7174"/>
                                        </p:tgtEl>
                                        <p:attrNameLst>
                                          <p:attrName>ppt_h</p:attrName>
                                        </p:attrNameLst>
                                      </p:cBhvr>
                                      <p:tavLst>
                                        <p:tav tm="0">
                                          <p:val>
                                            <p:fltVal val="0.000000"/>
                                          </p:val>
                                        </p:tav>
                                        <p:tav tm="100000">
                                          <p:val>
                                            <p:strVal val="#ppt_h"/>
                                          </p:val>
                                        </p:tav>
                                      </p:tavLst>
                                    </p:anim>
                                    <p:anim calcmode="lin" valueType="num">
                                      <p:cBhvr>
                                        <p:cTn id="9" dur="1000" fill="hold"/>
                                        <p:tgtEl>
                                          <p:spTgt spid="717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17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3315"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spcBef>
                <a:spcPct val="50000"/>
              </a:spcBef>
              <a:buNone/>
            </a:pPr>
            <a:r>
              <a:rPr lang="zh-CN" altLang="en-US" b="1" dirty="0">
                <a:solidFill>
                  <a:srgbClr val="003300"/>
                </a:solidFill>
                <a:latin typeface="隶书" panose="02010509060101010101" pitchFamily="49" charset="-122"/>
                <a:ea typeface="隶书" panose="02010509060101010101" pitchFamily="49" charset="-122"/>
              </a:rPr>
              <a:t>六  组员分工与评价</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3316" name="Text Box 3"/>
          <p:cNvSpPr txBox="1"/>
          <p:nvPr/>
        </p:nvSpPr>
        <p:spPr>
          <a:xfrm>
            <a:off x="1258888" y="1693863"/>
            <a:ext cx="3889375" cy="519112"/>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6.1 </a:t>
            </a:r>
            <a:r>
              <a:rPr lang="zh-CN" altLang="en-US" b="1" dirty="0">
                <a:solidFill>
                  <a:schemeClr val="tx1"/>
                </a:solidFill>
                <a:latin typeface="Times New Roman" panose="02020603050405020304" pitchFamily="18" charset="0"/>
                <a:ea typeface="隶书" panose="02010509060101010101" pitchFamily="49" charset="-122"/>
              </a:rPr>
              <a:t>组员分工</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8196" name="Text Box 4"/>
          <p:cNvSpPr txBox="1"/>
          <p:nvPr/>
        </p:nvSpPr>
        <p:spPr>
          <a:xfrm>
            <a:off x="971550" y="2270125"/>
            <a:ext cx="6337300" cy="1753235"/>
          </a:xfrm>
          <a:prstGeom prst="rect">
            <a:avLst/>
          </a:prstGeom>
          <a:noFill/>
          <a:ln w="9525">
            <a:noFill/>
          </a:ln>
        </p:spPr>
        <p:txBody>
          <a:bodyPr>
            <a:spAutoFit/>
          </a:bodyPr>
          <a:p>
            <a:pPr eaLnBrk="1" hangingPunct="1">
              <a:spcBef>
                <a:spcPct val="50000"/>
              </a:spcBef>
            </a:pPr>
            <a:r>
              <a:rPr lang="zh-CN" altLang="en-US" sz="2400" dirty="0">
                <a:solidFill>
                  <a:schemeClr val="tx1"/>
                </a:solidFill>
                <a:sym typeface="+mn-ea"/>
              </a:rPr>
              <a:t>黄卓，李程前，何智鹏，张博愉，魏李莉，赖凌志，程孟清</a:t>
            </a:r>
            <a:r>
              <a:rPr lang="zh-CN" altLang="en-US" sz="2400" dirty="0">
                <a:solidFill>
                  <a:schemeClr val="tx1"/>
                </a:solidFill>
                <a:latin typeface="Times New Roman" panose="02020603050405020304" pitchFamily="18" charset="0"/>
              </a:rPr>
              <a:t>：数据泄露的调研和研究</a:t>
            </a:r>
            <a:endParaRPr lang="zh-CN" altLang="en-US" sz="2400" dirty="0">
              <a:solidFill>
                <a:schemeClr val="tx1"/>
              </a:solidFill>
              <a:latin typeface="Times New Roman" panose="02020603050405020304" pitchFamily="18" charset="0"/>
            </a:endParaRPr>
          </a:p>
          <a:p>
            <a:pPr eaLnBrk="1" hangingPunct="1">
              <a:spcBef>
                <a:spcPct val="50000"/>
              </a:spcBef>
            </a:pPr>
            <a:r>
              <a:rPr lang="zh-CN" altLang="en-US" sz="2400" dirty="0">
                <a:solidFill>
                  <a:schemeClr val="tx1"/>
                </a:solidFill>
                <a:sym typeface="+mn-ea"/>
              </a:rPr>
              <a:t>崔润泽，张宇恒，方圣，罗子易，徐庚辰，周琳琨</a:t>
            </a:r>
            <a:r>
              <a:rPr lang="zh-CN" altLang="en-US" sz="2400" dirty="0">
                <a:solidFill>
                  <a:schemeClr val="tx1"/>
                </a:solidFill>
                <a:latin typeface="Times New Roman" panose="02020603050405020304" pitchFamily="18" charset="0"/>
              </a:rPr>
              <a:t>：防范措施和方法的调研</a:t>
            </a:r>
            <a:endParaRPr lang="zh-CN" altLang="en-US" sz="2400" dirty="0">
              <a:solidFill>
                <a:schemeClr val="tx1"/>
              </a:solidFill>
              <a:latin typeface="Times New Roman" panose="02020603050405020304" pitchFamily="18" charset="0"/>
            </a:endParaRPr>
          </a:p>
        </p:txBody>
      </p:sp>
      <p:sp>
        <p:nvSpPr>
          <p:cNvPr id="13318" name="Text Box 3"/>
          <p:cNvSpPr txBox="1"/>
          <p:nvPr/>
        </p:nvSpPr>
        <p:spPr>
          <a:xfrm>
            <a:off x="1042988" y="4509135"/>
            <a:ext cx="3889375" cy="519113"/>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6.2 </a:t>
            </a:r>
            <a:r>
              <a:rPr lang="zh-CN" altLang="en-US" b="1" dirty="0">
                <a:solidFill>
                  <a:schemeClr val="tx1"/>
                </a:solidFill>
                <a:latin typeface="Times New Roman" panose="02020603050405020304" pitchFamily="18" charset="0"/>
                <a:ea typeface="隶书" panose="02010509060101010101" pitchFamily="49" charset="-122"/>
              </a:rPr>
              <a:t>组员贡献度评价</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3" name="Text Box 4"/>
          <p:cNvSpPr txBox="1"/>
          <p:nvPr/>
        </p:nvSpPr>
        <p:spPr>
          <a:xfrm>
            <a:off x="735330" y="4961255"/>
            <a:ext cx="7276465" cy="2214880"/>
          </a:xfrm>
          <a:prstGeom prst="rect">
            <a:avLst/>
          </a:prstGeom>
          <a:noFill/>
          <a:ln w="9525">
            <a:noFill/>
          </a:ln>
        </p:spPr>
        <p:txBody>
          <a:bodyPr wrap="square">
            <a:spAutoFit/>
          </a:bodyPr>
          <a:p>
            <a:pPr eaLnBrk="1" hangingPunct="1">
              <a:spcBef>
                <a:spcPct val="50000"/>
              </a:spcBef>
            </a:pPr>
            <a:r>
              <a:rPr lang="zh-CN" altLang="en-US" sz="2400" dirty="0">
                <a:solidFill>
                  <a:schemeClr val="tx1"/>
                </a:solidFill>
                <a:sym typeface="+mn-ea"/>
              </a:rPr>
              <a:t>黄卓，李程前，何智鹏，张博愉，魏李莉，赖凌志，程孟清</a:t>
            </a:r>
            <a:r>
              <a:rPr lang="zh-CN" altLang="en-US" sz="2400" dirty="0">
                <a:solidFill>
                  <a:schemeClr val="tx1"/>
                </a:solidFill>
                <a:latin typeface="Times New Roman" panose="02020603050405020304" pitchFamily="18" charset="0"/>
              </a:rPr>
              <a:t>，50%</a:t>
            </a:r>
            <a:endParaRPr lang="zh-CN" altLang="en-US" sz="2400" dirty="0">
              <a:solidFill>
                <a:schemeClr val="tx1"/>
              </a:solidFill>
              <a:latin typeface="Times New Roman" panose="02020603050405020304" pitchFamily="18" charset="0"/>
            </a:endParaRPr>
          </a:p>
          <a:p>
            <a:pPr eaLnBrk="1" hangingPunct="1">
              <a:spcBef>
                <a:spcPct val="50000"/>
              </a:spcBef>
            </a:pPr>
            <a:r>
              <a:rPr lang="zh-CN" altLang="en-US" sz="2400" dirty="0">
                <a:solidFill>
                  <a:schemeClr val="tx1"/>
                </a:solidFill>
                <a:sym typeface="+mn-ea"/>
              </a:rPr>
              <a:t>崔润泽，张宇恒，方圣，罗子易，徐庚辰，周琳琨</a:t>
            </a:r>
            <a:r>
              <a:rPr lang="zh-CN" altLang="en-US" sz="2400" dirty="0">
                <a:solidFill>
                  <a:schemeClr val="tx1"/>
                </a:solidFill>
                <a:latin typeface="Times New Roman" panose="02020603050405020304" pitchFamily="18" charset="0"/>
              </a:rPr>
              <a:t>，50%</a:t>
            </a:r>
            <a:endParaRPr lang="zh-CN" altLang="en-US" sz="2400" dirty="0">
              <a:solidFill>
                <a:schemeClr val="tx1"/>
              </a:solidFill>
              <a:latin typeface="Times New Roman" panose="02020603050405020304" pitchFamily="18" charset="0"/>
            </a:endParaRPr>
          </a:p>
          <a:p>
            <a:pPr eaLnBrk="1" hangingPunct="1">
              <a:spcBef>
                <a:spcPct val="50000"/>
              </a:spcBef>
            </a:pPr>
            <a:endParaRPr lang="en-US" altLang="zh-CN" sz="2000" dirty="0">
              <a:solidFill>
                <a:schemeClr val="tx1"/>
              </a:solidFill>
              <a:latin typeface="Times New Roman" panose="02020603050405020304" pitchFamily="18" charset="0"/>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196">
                                            <p:txEl>
                                              <p:charRg st="0" end="4"/>
                                            </p:txEl>
                                          </p:spTgt>
                                        </p:tgtEl>
                                        <p:attrNameLst>
                                          <p:attrName>style.visibility</p:attrName>
                                        </p:attrNameLst>
                                      </p:cBhvr>
                                      <p:to>
                                        <p:strVal val="visible"/>
                                      </p:to>
                                    </p:set>
                                    <p:anim calcmode="lin" valueType="num">
                                      <p:cBhvr>
                                        <p:cTn id="7" dur="1000" fill="hold"/>
                                        <p:tgtEl>
                                          <p:spTgt spid="8196">
                                            <p:txEl>
                                              <p:charRg st="0" end="4"/>
                                            </p:txEl>
                                          </p:spTgt>
                                        </p:tgtEl>
                                        <p:attrNameLst>
                                          <p:attrName>ppt_w</p:attrName>
                                        </p:attrNameLst>
                                      </p:cBhvr>
                                      <p:tavLst>
                                        <p:tav tm="0">
                                          <p:val>
                                            <p:strVal val="#ppt_w*0.70"/>
                                          </p:val>
                                        </p:tav>
                                        <p:tav tm="100000">
                                          <p:val>
                                            <p:strVal val="#ppt_w"/>
                                          </p:val>
                                        </p:tav>
                                      </p:tavLst>
                                    </p:anim>
                                    <p:anim calcmode="lin" valueType="num">
                                      <p:cBhvr>
                                        <p:cTn id="8" dur="1000" fill="hold"/>
                                        <p:tgtEl>
                                          <p:spTgt spid="8196">
                                            <p:txEl>
                                              <p:charRg st="0" end="4"/>
                                            </p:txEl>
                                          </p:spTgt>
                                        </p:tgtEl>
                                        <p:attrNameLst>
                                          <p:attrName>ppt_h</p:attrName>
                                        </p:attrNameLst>
                                      </p:cBhvr>
                                      <p:tavLst>
                                        <p:tav tm="0">
                                          <p:val>
                                            <p:strVal val="#ppt_h"/>
                                          </p:val>
                                        </p:tav>
                                        <p:tav tm="100000">
                                          <p:val>
                                            <p:strVal val="#ppt_h"/>
                                          </p:val>
                                        </p:tav>
                                      </p:tavLst>
                                    </p:anim>
                                    <p:animEffect transition="in" filter="fade">
                                      <p:cBhvr>
                                        <p:cTn id="9" dur="1000"/>
                                        <p:tgtEl>
                                          <p:spTgt spid="8196">
                                            <p:txEl>
                                              <p:charRg st="0"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196">
                                            <p:txEl>
                                              <p:charRg st="1" end="1"/>
                                            </p:txEl>
                                          </p:spTgt>
                                        </p:tgtEl>
                                        <p:attrNameLst>
                                          <p:attrName>style.visibility</p:attrName>
                                        </p:attrNameLst>
                                      </p:cBhvr>
                                      <p:to>
                                        <p:strVal val="visible"/>
                                      </p:to>
                                    </p:set>
                                    <p:anim calcmode="lin" valueType="num">
                                      <p:cBhvr>
                                        <p:cTn id="14" dur="1000" fill="hold"/>
                                        <p:tgtEl>
                                          <p:spTgt spid="8196">
                                            <p:txEl>
                                              <p:char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8196">
                                            <p:txEl>
                                              <p:charRg st="1" end="1"/>
                                            </p:txEl>
                                          </p:spTgt>
                                        </p:tgtEl>
                                        <p:attrNameLst>
                                          <p:attrName>ppt_h</p:attrName>
                                        </p:attrNameLst>
                                      </p:cBhvr>
                                      <p:tavLst>
                                        <p:tav tm="0">
                                          <p:val>
                                            <p:strVal val="#ppt_h"/>
                                          </p:val>
                                        </p:tav>
                                        <p:tav tm="100000">
                                          <p:val>
                                            <p:strVal val="#ppt_h"/>
                                          </p:val>
                                        </p:tav>
                                      </p:tavLst>
                                    </p:anim>
                                    <p:animEffect transition="in" filter="fade">
                                      <p:cBhvr>
                                        <p:cTn id="16" dur="1000"/>
                                        <p:tgtEl>
                                          <p:spTgt spid="8196">
                                            <p:txEl>
                                              <p:char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charRg st="0" end="8"/>
                                            </p:txEl>
                                          </p:spTgt>
                                        </p:tgtEl>
                                        <p:attrNameLst>
                                          <p:attrName>style.visibility</p:attrName>
                                        </p:attrNameLst>
                                      </p:cBhvr>
                                      <p:to>
                                        <p:strVal val="visible"/>
                                      </p:to>
                                    </p:set>
                                    <p:anim calcmode="lin" valueType="num">
                                      <p:cBhvr>
                                        <p:cTn id="21" dur="1000" fill="hold"/>
                                        <p:tgtEl>
                                          <p:spTgt spid="3">
                                            <p:txEl>
                                              <p:charRg st="0" end="8"/>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charRg st="0" end="8"/>
                                            </p:txEl>
                                          </p:spTgt>
                                        </p:tgtEl>
                                        <p:attrNameLst>
                                          <p:attrName>ppt_h</p:attrName>
                                        </p:attrNameLst>
                                      </p:cBhvr>
                                      <p:tavLst>
                                        <p:tav tm="0">
                                          <p:val>
                                            <p:strVal val="#ppt_h"/>
                                          </p:val>
                                        </p:tav>
                                        <p:tav tm="100000">
                                          <p:val>
                                            <p:strVal val="#ppt_h"/>
                                          </p:val>
                                        </p:tav>
                                      </p:tavLst>
                                    </p:anim>
                                    <p:animEffect transition="in" filter="fade">
                                      <p:cBhvr>
                                        <p:cTn id="23" dur="1000"/>
                                        <p:tgtEl>
                                          <p:spTgt spid="3">
                                            <p:txEl>
                                              <p:charRg st="0"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charRg st="8" end="16"/>
                                            </p:txEl>
                                          </p:spTgt>
                                        </p:tgtEl>
                                        <p:attrNameLst>
                                          <p:attrName>style.visibility</p:attrName>
                                        </p:attrNameLst>
                                      </p:cBhvr>
                                      <p:to>
                                        <p:strVal val="visible"/>
                                      </p:to>
                                    </p:set>
                                    <p:anim calcmode="lin" valueType="num">
                                      <p:cBhvr>
                                        <p:cTn id="28" dur="1000" fill="hold"/>
                                        <p:tgtEl>
                                          <p:spTgt spid="3">
                                            <p:txEl>
                                              <p:charRg st="8" end="16"/>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charRg st="8" end="16"/>
                                            </p:txEl>
                                          </p:spTgt>
                                        </p:tgtEl>
                                        <p:attrNameLst>
                                          <p:attrName>ppt_h</p:attrName>
                                        </p:attrNameLst>
                                      </p:cBhvr>
                                      <p:tavLst>
                                        <p:tav tm="0">
                                          <p:val>
                                            <p:strVal val="#ppt_h"/>
                                          </p:val>
                                        </p:tav>
                                        <p:tav tm="100000">
                                          <p:val>
                                            <p:strVal val="#ppt_h"/>
                                          </p:val>
                                        </p:tav>
                                      </p:tavLst>
                                    </p:anim>
                                    <p:animEffect transition="in" filter="fade">
                                      <p:cBhvr>
                                        <p:cTn id="30" dur="1000"/>
                                        <p:tgtEl>
                                          <p:spTgt spid="3">
                                            <p:txEl>
                                              <p:charRg st="8"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4339" name="WordArt 2"/>
          <p:cNvSpPr>
            <a:spLocks noTextEdit="1"/>
          </p:cNvSpPr>
          <p:nvPr/>
        </p:nvSpPr>
        <p:spPr>
          <a:xfrm>
            <a:off x="1477963" y="1773238"/>
            <a:ext cx="6334125" cy="719137"/>
          </a:xfrm>
          <a:prstGeom prst="rect">
            <a:avLst/>
          </a:prstGeom>
        </p:spPr>
        <p:txBody>
          <a:bodyPr wrap="none" fromWordArt="1">
            <a:prstTxWarp prst="textPlain">
              <a:avLst>
                <a:gd name="adj" fmla="val 50167"/>
              </a:avLst>
            </a:prstTxWarp>
            <a:normAutofit/>
          </a:bodyPr>
          <a:p>
            <a:pPr algn="ctr"/>
            <a:r>
              <a:rPr lang="zh-CN" altLang="en-US" sz="4000">
                <a:solidFill>
                  <a:srgbClr val="333333"/>
                </a:solidFill>
                <a:latin typeface="华文细黑" panose="02010600040101010101" pitchFamily="2" charset="-122"/>
                <a:ea typeface="华文细黑" panose="02010600040101010101" pitchFamily="2" charset="-122"/>
              </a:rPr>
              <a:t>只有挡得住诱惑，才能堵得住漏洞</a:t>
            </a:r>
            <a:endParaRPr lang="zh-CN" altLang="en-US" sz="4000">
              <a:solidFill>
                <a:srgbClr val="333333"/>
              </a:solidFill>
              <a:latin typeface="华文细黑" panose="02010600040101010101" pitchFamily="2" charset="-122"/>
              <a:ea typeface="华文细黑" panose="02010600040101010101" pitchFamily="2" charset="-122"/>
            </a:endParaRPr>
          </a:p>
        </p:txBody>
      </p:sp>
      <p:sp>
        <p:nvSpPr>
          <p:cNvPr id="14340" name="WordArt 3"/>
          <p:cNvSpPr>
            <a:spLocks noTextEdit="1"/>
          </p:cNvSpPr>
          <p:nvPr/>
        </p:nvSpPr>
        <p:spPr>
          <a:xfrm>
            <a:off x="3203575" y="3716338"/>
            <a:ext cx="2524125" cy="838200"/>
          </a:xfrm>
          <a:prstGeom prst="rect">
            <a:avLst/>
          </a:prstGeom>
        </p:spPr>
        <p:txBody>
          <a:bodyPr wrap="none" fromWordArt="1">
            <a:prstTxWarp prst="textPlain">
              <a:avLst>
                <a:gd name="adj" fmla="val 50000"/>
              </a:avLst>
            </a:prstTxWarp>
            <a:normAutofit/>
          </a:bodyPr>
          <a:p>
            <a:pPr algn="ctr"/>
            <a:r>
              <a:rPr lang="zh-CN" altLang="en-US" sz="5400">
                <a:ln w="12700" cap="flat" cmpd="sng">
                  <a:solidFill>
                    <a:srgbClr val="800000"/>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华文细黑" panose="02010600040101010101" pitchFamily="2" charset="-122"/>
                <a:ea typeface="华文细黑" panose="02010600040101010101" pitchFamily="2" charset="-122"/>
              </a:rPr>
              <a:t>谢谢！</a:t>
            </a:r>
            <a:endParaRPr lang="zh-CN" altLang="en-US" sz="5400">
              <a:ln w="12700" cap="flat" cmpd="sng">
                <a:solidFill>
                  <a:srgbClr val="800000"/>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华文细黑" panose="02010600040101010101" pitchFamily="2" charset="-122"/>
              <a:ea typeface="华文细黑" panose="02010600040101010101" pitchFamily="2" charset="-122"/>
            </a:endParaRPr>
          </a:p>
        </p:txBody>
      </p:sp>
    </p:spTree>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6147" name="Rectangle 2"/>
          <p:cNvSpPr>
            <a:spLocks noGrp="1"/>
          </p:cNvSpPr>
          <p:nvPr>
            <p:ph type="title"/>
          </p:nvPr>
        </p:nvSpPr>
        <p:spPr>
          <a:xfrm>
            <a:off x="2700338" y="981075"/>
            <a:ext cx="2936875" cy="381000"/>
          </a:xfrm>
        </p:spPr>
        <p:txBody>
          <a:bodyPr vert="horz" wrap="square" lIns="91440" tIns="45720" rIns="91440" bIns="45720" anchor="ctr" anchorCtr="0"/>
          <a:p>
            <a:pPr eaLnBrk="1" hangingPunct="1"/>
            <a:r>
              <a:rPr lang="zh-CN" altLang="en-US" sz="3600" b="1" dirty="0">
                <a:solidFill>
                  <a:srgbClr val="19654D"/>
                </a:solidFill>
                <a:ea typeface="楷体_GB2312" pitchFamily="49" charset="-122"/>
              </a:rPr>
              <a:t>内容摘要</a:t>
            </a:r>
            <a:endParaRPr lang="zh-CN" altLang="en-US" sz="3600" b="1" dirty="0">
              <a:solidFill>
                <a:srgbClr val="19654D"/>
              </a:solidFill>
              <a:ea typeface="楷体_GB2312" pitchFamily="49" charset="-122"/>
            </a:endParaRPr>
          </a:p>
        </p:txBody>
      </p:sp>
      <p:sp>
        <p:nvSpPr>
          <p:cNvPr id="2" name="Text Box 3">
            <a:hlinkClick r:id="rId1" action="ppaction://hlinksldjump"/>
          </p:cNvPr>
          <p:cNvSpPr txBox="1"/>
          <p:nvPr/>
        </p:nvSpPr>
        <p:spPr>
          <a:xfrm>
            <a:off x="1116013" y="1916113"/>
            <a:ext cx="6264275" cy="476250"/>
          </a:xfrm>
          <a:prstGeom prst="rect">
            <a:avLst/>
          </a:prstGeom>
          <a:noFill/>
          <a:ln w="9525">
            <a:noFill/>
          </a:ln>
        </p:spPr>
        <p:txBody>
          <a:bodyPr>
            <a:spAutoFit/>
          </a:bodyPr>
          <a:p>
            <a:pPr eaLnBrk="1" hangingPunct="1">
              <a:lnSpc>
                <a:spcPct val="90000"/>
              </a:lnSpc>
              <a:spcBef>
                <a:spcPct val="50000"/>
              </a:spcBef>
            </a:pPr>
            <a:r>
              <a:rPr lang="zh-CN" altLang="en-US" b="1" dirty="0">
                <a:solidFill>
                  <a:srgbClr val="003300"/>
                </a:solidFill>
                <a:latin typeface="隶书" panose="02010509060101010101" pitchFamily="49" charset="-122"/>
                <a:ea typeface="隶书" panose="02010509060101010101" pitchFamily="49" charset="-122"/>
              </a:rPr>
              <a:t>一  事故概况</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6154" name="Text Box 10">
            <a:hlinkClick r:id="" action="ppaction://noaction"/>
          </p:cNvPr>
          <p:cNvSpPr txBox="1"/>
          <p:nvPr/>
        </p:nvSpPr>
        <p:spPr>
          <a:xfrm>
            <a:off x="1116013" y="3486150"/>
            <a:ext cx="7416800" cy="519113"/>
          </a:xfrm>
          <a:prstGeom prst="rect">
            <a:avLst/>
          </a:prstGeom>
          <a:noFill/>
          <a:ln w="9525">
            <a:noFill/>
          </a:ln>
        </p:spPr>
        <p:txBody>
          <a:bodyPr>
            <a:spAutoFit/>
          </a:bodyPr>
          <a:p>
            <a:pPr eaLnBrk="1" hangingPunct="1">
              <a:spcBef>
                <a:spcPct val="50000"/>
              </a:spcBef>
            </a:pPr>
            <a:r>
              <a:rPr lang="zh-CN" altLang="en-US" b="1" dirty="0">
                <a:solidFill>
                  <a:srgbClr val="003300"/>
                </a:solidFill>
                <a:latin typeface="隶书" panose="02010509060101010101" pitchFamily="49" charset="-122"/>
                <a:ea typeface="隶书" panose="02010509060101010101" pitchFamily="49" charset="-122"/>
              </a:rPr>
              <a:t>四  教训与反思</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6155" name="Text Box 11">
            <a:hlinkClick r:id="" action="ppaction://noaction"/>
          </p:cNvPr>
          <p:cNvSpPr txBox="1"/>
          <p:nvPr/>
        </p:nvSpPr>
        <p:spPr>
          <a:xfrm>
            <a:off x="1116013" y="2924175"/>
            <a:ext cx="7416800" cy="519113"/>
          </a:xfrm>
          <a:prstGeom prst="rect">
            <a:avLst/>
          </a:prstGeom>
          <a:noFill/>
          <a:ln w="9525">
            <a:noFill/>
          </a:ln>
        </p:spPr>
        <p:txBody>
          <a:bodyPr>
            <a:spAutoFit/>
          </a:bodyPr>
          <a:p>
            <a:pPr eaLnBrk="1" hangingPunct="1">
              <a:spcBef>
                <a:spcPct val="50000"/>
              </a:spcBef>
            </a:pPr>
            <a:r>
              <a:rPr lang="zh-CN" altLang="en-US" b="1" dirty="0">
                <a:solidFill>
                  <a:srgbClr val="003300"/>
                </a:solidFill>
                <a:latin typeface="隶书" panose="02010509060101010101" pitchFamily="49" charset="-122"/>
                <a:ea typeface="隶书" panose="02010509060101010101" pitchFamily="49" charset="-122"/>
              </a:rPr>
              <a:t>三  工程伦理分析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6156" name="Text Box 12">
            <a:hlinkClick r:id="" action="ppaction://noaction"/>
          </p:cNvPr>
          <p:cNvSpPr txBox="1"/>
          <p:nvPr/>
        </p:nvSpPr>
        <p:spPr>
          <a:xfrm>
            <a:off x="1116013" y="2420938"/>
            <a:ext cx="7416800" cy="476250"/>
          </a:xfrm>
          <a:prstGeom prst="rect">
            <a:avLst/>
          </a:prstGeom>
          <a:noFill/>
          <a:ln w="9525">
            <a:noFill/>
          </a:ln>
        </p:spPr>
        <p:txBody>
          <a:bodyPr>
            <a:spAutoFit/>
          </a:bodyPr>
          <a:p>
            <a:pPr eaLnBrk="1" hangingPunct="1">
              <a:lnSpc>
                <a:spcPct val="90000"/>
              </a:lnSpc>
              <a:spcBef>
                <a:spcPct val="50000"/>
              </a:spcBef>
            </a:pPr>
            <a:r>
              <a:rPr lang="zh-CN" altLang="en-US" b="1" dirty="0">
                <a:solidFill>
                  <a:srgbClr val="003300"/>
                </a:solidFill>
                <a:latin typeface="隶书" panose="02010509060101010101" pitchFamily="49" charset="-122"/>
                <a:ea typeface="隶书" panose="02010509060101010101" pitchFamily="49" charset="-122"/>
              </a:rPr>
              <a:t>二  事故原因分析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5" name="Text Box 10">
            <a:hlinkClick r:id="" action="ppaction://noaction"/>
          </p:cNvPr>
          <p:cNvSpPr txBox="1"/>
          <p:nvPr/>
        </p:nvSpPr>
        <p:spPr>
          <a:xfrm>
            <a:off x="1116013" y="4065588"/>
            <a:ext cx="7416800" cy="519112"/>
          </a:xfrm>
          <a:prstGeom prst="rect">
            <a:avLst/>
          </a:prstGeom>
          <a:noFill/>
          <a:ln w="9525">
            <a:noFill/>
          </a:ln>
        </p:spPr>
        <p:txBody>
          <a:bodyPr>
            <a:spAutoFit/>
          </a:bodyPr>
          <a:p>
            <a:pPr eaLnBrk="1" hangingPunct="1">
              <a:spcBef>
                <a:spcPct val="50000"/>
              </a:spcBef>
            </a:pPr>
            <a:r>
              <a:rPr lang="zh-CN" altLang="en-US" b="1" dirty="0">
                <a:solidFill>
                  <a:srgbClr val="003300"/>
                </a:solidFill>
                <a:latin typeface="隶书" panose="02010509060101010101" pitchFamily="49" charset="-122"/>
                <a:ea typeface="隶书" panose="02010509060101010101" pitchFamily="49" charset="-122"/>
              </a:rPr>
              <a:t>五  防范该事故的专利思考</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6" name="Text Box 10">
            <a:hlinkClick r:id="" action="ppaction://noaction"/>
          </p:cNvPr>
          <p:cNvSpPr txBox="1"/>
          <p:nvPr/>
        </p:nvSpPr>
        <p:spPr>
          <a:xfrm>
            <a:off x="1116013" y="4645025"/>
            <a:ext cx="7416800" cy="519113"/>
          </a:xfrm>
          <a:prstGeom prst="rect">
            <a:avLst/>
          </a:prstGeom>
          <a:noFill/>
          <a:ln w="9525">
            <a:noFill/>
          </a:ln>
        </p:spPr>
        <p:txBody>
          <a:bodyPr>
            <a:spAutoFit/>
          </a:bodyPr>
          <a:p>
            <a:pPr eaLnBrk="1" hangingPunct="1">
              <a:spcBef>
                <a:spcPct val="50000"/>
              </a:spcBef>
            </a:pPr>
            <a:r>
              <a:rPr lang="zh-CN" altLang="en-US" b="1" dirty="0">
                <a:solidFill>
                  <a:srgbClr val="003300"/>
                </a:solidFill>
                <a:latin typeface="隶书" panose="02010509060101010101" pitchFamily="49" charset="-122"/>
                <a:ea typeface="隶书" panose="02010509060101010101" pitchFamily="49" charset="-122"/>
              </a:rPr>
              <a:t>六  组员分工与评价</a:t>
            </a:r>
            <a:endParaRPr lang="zh-CN" altLang="en-US" b="1" dirty="0">
              <a:solidFill>
                <a:srgbClr val="003300"/>
              </a:solidFill>
              <a:latin typeface="隶书" panose="02010509060101010101" pitchFamily="49" charset="-122"/>
              <a:ea typeface="隶书" panose="02010509060101010101" pitchFamily="49" charset="-122"/>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55"/>
                                        </p:tgtEl>
                                        <p:attrNameLst>
                                          <p:attrName>style.visibility</p:attrName>
                                        </p:attrNameLst>
                                      </p:cBhvr>
                                      <p:to>
                                        <p:strVal val="visible"/>
                                      </p:to>
                                    </p:set>
                                    <p:animEffect transition="in" filter="fade">
                                      <p:cBhvr>
                                        <p:cTn id="17" dur="1000"/>
                                        <p:tgtEl>
                                          <p:spTgt spid="6155"/>
                                        </p:tgtEl>
                                      </p:cBhvr>
                                    </p:animEffect>
                                    <p:anim calcmode="lin" valueType="num">
                                      <p:cBhvr>
                                        <p:cTn id="18" dur="1000" fill="hold"/>
                                        <p:tgtEl>
                                          <p:spTgt spid="6155"/>
                                        </p:tgtEl>
                                        <p:attrNameLst>
                                          <p:attrName>ppt_x</p:attrName>
                                        </p:attrNameLst>
                                      </p:cBhvr>
                                      <p:tavLst>
                                        <p:tav tm="0">
                                          <p:val>
                                            <p:strVal val="#ppt_x"/>
                                          </p:val>
                                        </p:tav>
                                        <p:tav tm="100000">
                                          <p:val>
                                            <p:strVal val="#ppt_x"/>
                                          </p:val>
                                        </p:tav>
                                      </p:tavLst>
                                    </p:anim>
                                    <p:anim calcmode="lin" valueType="num">
                                      <p:cBhvr>
                                        <p:cTn id="19" dur="1000" fill="hold"/>
                                        <p:tgtEl>
                                          <p:spTgt spid="615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fade">
                                      <p:cBhvr>
                                        <p:cTn id="22" dur="1000"/>
                                        <p:tgtEl>
                                          <p:spTgt spid="6154"/>
                                        </p:tgtEl>
                                      </p:cBhvr>
                                    </p:animEffect>
                                    <p:anim calcmode="lin" valueType="num">
                                      <p:cBhvr>
                                        <p:cTn id="23" dur="1000" fill="hold"/>
                                        <p:tgtEl>
                                          <p:spTgt spid="6154"/>
                                        </p:tgtEl>
                                        <p:attrNameLst>
                                          <p:attrName>ppt_x</p:attrName>
                                        </p:attrNameLst>
                                      </p:cBhvr>
                                      <p:tavLst>
                                        <p:tav tm="0">
                                          <p:val>
                                            <p:strVal val="#ppt_x"/>
                                          </p:val>
                                        </p:tav>
                                        <p:tav tm="100000">
                                          <p:val>
                                            <p:strVal val="#ppt_x"/>
                                          </p:val>
                                        </p:tav>
                                      </p:tavLst>
                                    </p:anim>
                                    <p:anim calcmode="lin" valueType="num">
                                      <p:cBhvr>
                                        <p:cTn id="24" dur="1000" fill="hold"/>
                                        <p:tgtEl>
                                          <p:spTgt spid="615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54" grpId="0"/>
      <p:bldP spid="6155" grpId="0"/>
      <p:bldP spid="6156"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7171" name="Text Box 3">
            <a:hlinkClick r:id="rId1" action="ppaction://hlinksldjump"/>
          </p:cNvPr>
          <p:cNvSpPr txBox="1"/>
          <p:nvPr/>
        </p:nvSpPr>
        <p:spPr>
          <a:xfrm>
            <a:off x="2195513" y="2349500"/>
            <a:ext cx="4248150" cy="519113"/>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1.1 </a:t>
            </a:r>
            <a:r>
              <a:rPr lang="zh-CN" altLang="en-US" b="1" dirty="0">
                <a:solidFill>
                  <a:schemeClr val="tx1"/>
                </a:solidFill>
                <a:latin typeface="Times New Roman" panose="02020603050405020304" pitchFamily="18" charset="0"/>
                <a:ea typeface="隶书" panose="02010509060101010101" pitchFamily="49" charset="-122"/>
              </a:rPr>
              <a:t>背景</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7173" name="Text Box 5">
            <a:hlinkClick r:id="" action="ppaction://noaction"/>
          </p:cNvPr>
          <p:cNvSpPr txBox="1"/>
          <p:nvPr/>
        </p:nvSpPr>
        <p:spPr>
          <a:xfrm>
            <a:off x="2195513" y="3357563"/>
            <a:ext cx="4248150" cy="519112"/>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1.2 </a:t>
            </a:r>
            <a:r>
              <a:rPr lang="zh-CN" altLang="en-US" b="1" dirty="0">
                <a:solidFill>
                  <a:schemeClr val="tx1"/>
                </a:solidFill>
                <a:latin typeface="Times New Roman" panose="02020603050405020304" pitchFamily="18" charset="0"/>
                <a:ea typeface="隶书" panose="02010509060101010101" pitchFamily="49" charset="-122"/>
              </a:rPr>
              <a:t>事故现场和上网情况</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7174" name="Text Box 6">
            <a:hlinkClick r:id="" action="ppaction://noaction"/>
          </p:cNvPr>
          <p:cNvSpPr txBox="1"/>
          <p:nvPr/>
        </p:nvSpPr>
        <p:spPr>
          <a:xfrm>
            <a:off x="2268538" y="4365625"/>
            <a:ext cx="4248150" cy="519113"/>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1.3 </a:t>
            </a:r>
            <a:r>
              <a:rPr lang="zh-CN" altLang="en-US" b="1" dirty="0">
                <a:solidFill>
                  <a:schemeClr val="tx1"/>
                </a:solidFill>
                <a:latin typeface="Times New Roman" panose="02020603050405020304" pitchFamily="18" charset="0"/>
                <a:ea typeface="隶书" panose="02010509060101010101" pitchFamily="49" charset="-122"/>
              </a:rPr>
              <a:t>事故处理</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2" name="Rectangle 13"/>
          <p:cNvSpPr>
            <a:spLocks noGrp="1"/>
          </p:cNvSpPr>
          <p:nvPr>
            <p:ph type="title"/>
          </p:nvPr>
        </p:nvSpPr>
        <p:spPr>
          <a:xfrm>
            <a:off x="900113" y="765175"/>
            <a:ext cx="7772400" cy="685800"/>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一  事故概况</a:t>
            </a:r>
            <a:endParaRPr lang="zh-CN" altLang="en-US" b="1" dirty="0">
              <a:solidFill>
                <a:srgbClr val="003300"/>
              </a:solidFill>
              <a:latin typeface="隶书" panose="02010509060101010101" pitchFamily="49" charset="-122"/>
              <a:ea typeface="隶书" panose="02010509060101010101" pitchFamily="49" charset="-122"/>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ppt_w</p:attrName>
                                        </p:attrNameLst>
                                      </p:cBhvr>
                                      <p:tavLst>
                                        <p:tav tm="0">
                                          <p:val>
                                            <p:fltVal val="0.000000"/>
                                          </p:val>
                                        </p:tav>
                                        <p:tav tm="100000">
                                          <p:val>
                                            <p:strVal val="#ppt_w"/>
                                          </p:val>
                                        </p:tav>
                                      </p:tavLst>
                                    </p:anim>
                                    <p:anim calcmode="lin" valueType="num">
                                      <p:cBhvr>
                                        <p:cTn id="8" dur="1000" fill="hold"/>
                                        <p:tgtEl>
                                          <p:spTgt spid="7171"/>
                                        </p:tgtEl>
                                        <p:attrNameLst>
                                          <p:attrName>ppt_h</p:attrName>
                                        </p:attrNameLst>
                                      </p:cBhvr>
                                      <p:tavLst>
                                        <p:tav tm="0">
                                          <p:val>
                                            <p:fltVal val="0.000000"/>
                                          </p:val>
                                        </p:tav>
                                        <p:tav tm="100000">
                                          <p:val>
                                            <p:strVal val="#ppt_h"/>
                                          </p:val>
                                        </p:tav>
                                      </p:tavLst>
                                    </p:anim>
                                    <p:anim calcmode="lin" valueType="num">
                                      <p:cBhvr>
                                        <p:cTn id="9" dur="1000" fill="hold"/>
                                        <p:tgtEl>
                                          <p:spTgt spid="7171"/>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171"/>
                                        </p:tgtEl>
                                        <p:attrNameLst>
                                          <p:attrName>ppt_y</p:attrName>
                                        </p:attrNameLst>
                                      </p:cBhvr>
                                      <p:tavLst>
                                        <p:tav tm="0" fmla="#ppt_y+(sin(-2*pi*(1-$))*-#ppt_x+cos(-2*pi*(1-$))*(1-#ppt_y))*(1-$)">
                                          <p:val>
                                            <p:fltVal val="0.000000"/>
                                          </p:val>
                                        </p:tav>
                                        <p:tav tm="100000">
                                          <p:val>
                                            <p:fltVal val="1.000000"/>
                                          </p:val>
                                        </p:tav>
                                      </p:tavLst>
                                    </p:anim>
                                  </p:childTnLst>
                                </p:cTn>
                              </p:par>
                              <p:par>
                                <p:cTn id="11" presetID="15" presetClass="entr" presetSubtype="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p:cTn id="13" dur="1000" fill="hold"/>
                                        <p:tgtEl>
                                          <p:spTgt spid="7173"/>
                                        </p:tgtEl>
                                        <p:attrNameLst>
                                          <p:attrName>ppt_w</p:attrName>
                                        </p:attrNameLst>
                                      </p:cBhvr>
                                      <p:tavLst>
                                        <p:tav tm="0">
                                          <p:val>
                                            <p:fltVal val="0.000000"/>
                                          </p:val>
                                        </p:tav>
                                        <p:tav tm="100000">
                                          <p:val>
                                            <p:strVal val="#ppt_w"/>
                                          </p:val>
                                        </p:tav>
                                      </p:tavLst>
                                    </p:anim>
                                    <p:anim calcmode="lin" valueType="num">
                                      <p:cBhvr>
                                        <p:cTn id="14" dur="1000" fill="hold"/>
                                        <p:tgtEl>
                                          <p:spTgt spid="7173"/>
                                        </p:tgtEl>
                                        <p:attrNameLst>
                                          <p:attrName>ppt_h</p:attrName>
                                        </p:attrNameLst>
                                      </p:cBhvr>
                                      <p:tavLst>
                                        <p:tav tm="0">
                                          <p:val>
                                            <p:fltVal val="0.000000"/>
                                          </p:val>
                                        </p:tav>
                                        <p:tav tm="100000">
                                          <p:val>
                                            <p:strVal val="#ppt_h"/>
                                          </p:val>
                                        </p:tav>
                                      </p:tavLst>
                                    </p:anim>
                                    <p:anim calcmode="lin" valueType="num">
                                      <p:cBhvr>
                                        <p:cTn id="15" dur="1000" fill="hold"/>
                                        <p:tgtEl>
                                          <p:spTgt spid="7173"/>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7173"/>
                                        </p:tgtEl>
                                        <p:attrNameLst>
                                          <p:attrName>ppt_y</p:attrName>
                                        </p:attrNameLst>
                                      </p:cBhvr>
                                      <p:tavLst>
                                        <p:tav tm="0" fmla="#ppt_y+(sin(-2*pi*(1-$))*-#ppt_x+cos(-2*pi*(1-$))*(1-#ppt_y))*(1-$)">
                                          <p:val>
                                            <p:fltVal val="0.000000"/>
                                          </p:val>
                                        </p:tav>
                                        <p:tav tm="100000">
                                          <p:val>
                                            <p:fltVal val="1.000000"/>
                                          </p:val>
                                        </p:tav>
                                      </p:tavLst>
                                    </p:anim>
                                  </p:childTnLst>
                                </p:cTn>
                              </p:par>
                              <p:par>
                                <p:cTn id="17" presetID="15" presetClass="entr" presetSubtype="0" fill="hold" nodeType="with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p:cTn id="19" dur="1000" fill="hold"/>
                                        <p:tgtEl>
                                          <p:spTgt spid="7174"/>
                                        </p:tgtEl>
                                        <p:attrNameLst>
                                          <p:attrName>ppt_w</p:attrName>
                                        </p:attrNameLst>
                                      </p:cBhvr>
                                      <p:tavLst>
                                        <p:tav tm="0">
                                          <p:val>
                                            <p:fltVal val="0.000000"/>
                                          </p:val>
                                        </p:tav>
                                        <p:tav tm="100000">
                                          <p:val>
                                            <p:strVal val="#ppt_w"/>
                                          </p:val>
                                        </p:tav>
                                      </p:tavLst>
                                    </p:anim>
                                    <p:anim calcmode="lin" valueType="num">
                                      <p:cBhvr>
                                        <p:cTn id="20" dur="1000" fill="hold"/>
                                        <p:tgtEl>
                                          <p:spTgt spid="7174"/>
                                        </p:tgtEl>
                                        <p:attrNameLst>
                                          <p:attrName>ppt_h</p:attrName>
                                        </p:attrNameLst>
                                      </p:cBhvr>
                                      <p:tavLst>
                                        <p:tav tm="0">
                                          <p:val>
                                            <p:fltVal val="0.000000"/>
                                          </p:val>
                                        </p:tav>
                                        <p:tav tm="100000">
                                          <p:val>
                                            <p:strVal val="#ppt_h"/>
                                          </p:val>
                                        </p:tav>
                                      </p:tavLst>
                                    </p:anim>
                                    <p:anim calcmode="lin" valueType="num">
                                      <p:cBhvr>
                                        <p:cTn id="21" dur="1000" fill="hold"/>
                                        <p:tgtEl>
                                          <p:spTgt spid="7174"/>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717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8195"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一  事故概况</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8196" name="Text Box 3"/>
          <p:cNvSpPr txBox="1"/>
          <p:nvPr/>
        </p:nvSpPr>
        <p:spPr>
          <a:xfrm>
            <a:off x="1187133" y="1347153"/>
            <a:ext cx="3889375" cy="519112"/>
          </a:xfrm>
          <a:prstGeom prst="rect">
            <a:avLst/>
          </a:prstGeom>
          <a:noFill/>
          <a:ln w="9525">
            <a:noFill/>
          </a:ln>
        </p:spPr>
        <p:txBody>
          <a:bodyPr>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1.1 </a:t>
            </a:r>
            <a:r>
              <a:rPr lang="zh-CN" altLang="en-US" b="1" dirty="0">
                <a:solidFill>
                  <a:schemeClr val="tx1"/>
                </a:solidFill>
                <a:latin typeface="Times New Roman" panose="02020603050405020304" pitchFamily="18" charset="0"/>
                <a:ea typeface="隶书" panose="02010509060101010101" pitchFamily="49" charset="-122"/>
              </a:rPr>
              <a:t>背景</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2" name="Text Box 4"/>
          <p:cNvSpPr txBox="1"/>
          <p:nvPr/>
        </p:nvSpPr>
        <p:spPr>
          <a:xfrm>
            <a:off x="996315" y="1965325"/>
            <a:ext cx="6337300" cy="3507740"/>
          </a:xfrm>
          <a:prstGeom prst="rect">
            <a:avLst/>
          </a:prstGeom>
          <a:noFill/>
          <a:ln w="9525">
            <a:noFill/>
          </a:ln>
        </p:spPr>
        <p:txBody>
          <a:bodyPr>
            <a:spAutoFit/>
          </a:bodyPr>
          <a:p>
            <a:pPr eaLnBrk="1" hangingPunct="1">
              <a:spcBef>
                <a:spcPct val="50000"/>
              </a:spcBef>
            </a:pPr>
            <a:r>
              <a:rPr lang="zh-CN" altLang="en-US" sz="2400" dirty="0">
                <a:effectLst/>
                <a:latin typeface="宋体" panose="02010600030101010101" pitchFamily="2" charset="-122"/>
                <a:ea typeface="宋体" panose="02010600030101010101" pitchFamily="2" charset="-122"/>
                <a:sym typeface="+mn-ea"/>
              </a:rPr>
              <a:t>Facebook成立于2004年，是一个全球最大的社交媒体平台，其用户数量达到了数十亿。随着网络技术和数据分析能力的不断提升，Facebook也开始利用用户数据来进行广告投放和精准营销。然而，由于Facebook未能有效保护用户数据，导致数据泄露事件的发生，引起了公众对于数据隐私和安全的关注，也引起了对于社交媒体公司处理用户数据方式的质疑。</a:t>
            </a:r>
            <a:endParaRPr lang="zh-CN" altLang="en-US" sz="2400" dirty="0">
              <a:solidFill>
                <a:srgbClr val="FF0000"/>
              </a:solidFill>
              <a:effectLst/>
              <a:latin typeface="宋体" panose="02010600030101010101" pitchFamily="2" charset="-122"/>
              <a:ea typeface="宋体" panose="02010600030101010101" pitchFamily="2" charset="-122"/>
            </a:endParaRPr>
          </a:p>
          <a:p>
            <a:pPr eaLnBrk="1" hangingPunct="1">
              <a:spcBef>
                <a:spcPct val="50000"/>
              </a:spcBef>
            </a:pPr>
            <a:endParaRPr lang="zh-CN" altLang="en-US" sz="2000" dirty="0">
              <a:solidFill>
                <a:schemeClr val="tx1"/>
              </a:solidFill>
              <a:latin typeface="Times New Roman" panose="02020603050405020304" pitchFamily="18" charset="0"/>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charRg st="1" end="1"/>
                                            </p:txEl>
                                          </p:spTgt>
                                        </p:tgtEl>
                                        <p:attrNameLst>
                                          <p:attrName>style.visibility</p:attrName>
                                        </p:attrNameLst>
                                      </p:cBhvr>
                                      <p:to>
                                        <p:strVal val="visible"/>
                                      </p:to>
                                    </p:set>
                                    <p:anim calcmode="lin" valueType="num">
                                      <p:cBhvr>
                                        <p:cTn id="7" dur="1000" fill="hold"/>
                                        <p:tgtEl>
                                          <p:spTgt spid="2">
                                            <p:txEl>
                                              <p:char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charRg st="1" end="1"/>
                                            </p:txEl>
                                          </p:spTgt>
                                        </p:tgtEl>
                                        <p:attrNameLst>
                                          <p:attrName>ppt_h</p:attrName>
                                        </p:attrNameLst>
                                      </p:cBhvr>
                                      <p:tavLst>
                                        <p:tav tm="0">
                                          <p:val>
                                            <p:strVal val="#ppt_h"/>
                                          </p:val>
                                        </p:tav>
                                        <p:tav tm="100000">
                                          <p:val>
                                            <p:strVal val="#ppt_h"/>
                                          </p:val>
                                        </p:tav>
                                      </p:tavLst>
                                    </p:anim>
                                    <p:animEffect transition="in" filter="fade">
                                      <p:cBhvr>
                                        <p:cTn id="9" dur="1000"/>
                                        <p:tgtEl>
                                          <p:spTgt spid="2">
                                            <p:txEl>
                                              <p:char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charRg st="2" end="2"/>
                                            </p:txEl>
                                          </p:spTgt>
                                        </p:tgtEl>
                                        <p:attrNameLst>
                                          <p:attrName>style.visibility</p:attrName>
                                        </p:attrNameLst>
                                      </p:cBhvr>
                                      <p:to>
                                        <p:strVal val="visible"/>
                                      </p:to>
                                    </p:set>
                                    <p:anim calcmode="lin" valueType="num">
                                      <p:cBhvr>
                                        <p:cTn id="14" dur="1000" fill="hold"/>
                                        <p:tgtEl>
                                          <p:spTgt spid="2">
                                            <p:txEl>
                                              <p:char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charRg st="2" end="2"/>
                                            </p:txEl>
                                          </p:spTgt>
                                        </p:tgtEl>
                                        <p:attrNameLst>
                                          <p:attrName>ppt_h</p:attrName>
                                        </p:attrNameLst>
                                      </p:cBhvr>
                                      <p:tavLst>
                                        <p:tav tm="0">
                                          <p:val>
                                            <p:strVal val="#ppt_h"/>
                                          </p:val>
                                        </p:tav>
                                        <p:tav tm="100000">
                                          <p:val>
                                            <p:strVal val="#ppt_h"/>
                                          </p:val>
                                        </p:tav>
                                      </p:tavLst>
                                    </p:anim>
                                    <p:animEffect transition="in" filter="fade">
                                      <p:cBhvr>
                                        <p:cTn id="16" dur="1000"/>
                                        <p:tgtEl>
                                          <p:spTgt spid="2">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cs typeface="微软雅黑" panose="020B0503020204020204" charset="-122"/>
              </a:rPr>
              <a:t>1.1 </a:t>
            </a:r>
            <a:r>
              <a:rPr lang="zh-CN" altLang="en-US" sz="2400" dirty="0">
                <a:latin typeface="宋体" panose="02010600030101010101" pitchFamily="2" charset="-122"/>
                <a:ea typeface="宋体" panose="02010600030101010101" pitchFamily="2" charset="-122"/>
                <a:cs typeface="微软雅黑" panose="020B0503020204020204" charset="-122"/>
              </a:rPr>
              <a:t>背景</a:t>
            </a:r>
            <a:endParaRPr lang="zh-CN" altLang="en-US" sz="2400" dirty="0">
              <a:latin typeface="宋体" panose="02010600030101010101" pitchFamily="2" charset="-122"/>
              <a:ea typeface="宋体" panose="02010600030101010101" pitchFamily="2" charset="-122"/>
              <a:cs typeface="微软雅黑" panose="020B0503020204020204" charset="-122"/>
            </a:endParaRPr>
          </a:p>
        </p:txBody>
      </p:sp>
      <p:sp>
        <p:nvSpPr>
          <p:cNvPr id="33" name="灯片编号占位符 2"/>
          <p:cNvSpPr>
            <a:spLocks noGrp="1"/>
          </p:cNvSpPr>
          <p:nvPr>
            <p:ph type="sldNum" sz="quarter" idx="12"/>
          </p:nvPr>
        </p:nvSpPr>
        <p:spPr>
          <a:xfrm>
            <a:off x="8733865" y="5240670"/>
            <a:ext cx="410135" cy="299722"/>
          </a:xfrm>
        </p:spPr>
        <p:txBody>
          <a:bodyPr/>
          <a:lstStyle/>
          <a:p>
            <a:fld id="{5DD3DB80-B894-403A-B48E-6FDC1A72010E}" type="slidenum">
              <a:rPr lang="zh-CN" altLang="en-US" sz="1575" smtClean="0">
                <a:latin typeface="宋体" panose="02010600030101010101" pitchFamily="2" charset="-122"/>
                <a:ea typeface="宋体" panose="02010600030101010101" pitchFamily="2" charset="-122"/>
              </a:rPr>
            </a:fld>
            <a:endParaRPr lang="zh-CN" altLang="en-US" sz="1575" dirty="0">
              <a:latin typeface="宋体" panose="02010600030101010101" pitchFamily="2" charset="-122"/>
              <a:ea typeface="宋体" panose="02010600030101010101" pitchFamily="2" charset="-122"/>
            </a:endParaRPr>
          </a:p>
        </p:txBody>
      </p:sp>
      <p:sp>
        <p:nvSpPr>
          <p:cNvPr id="12" name="文本框 11"/>
          <p:cNvSpPr txBox="1"/>
          <p:nvPr/>
        </p:nvSpPr>
        <p:spPr>
          <a:xfrm>
            <a:off x="502441" y="1196405"/>
            <a:ext cx="8137922" cy="1383665"/>
          </a:xfrm>
          <a:prstGeom prst="rect">
            <a:avLst/>
          </a:prstGeom>
          <a:noFill/>
        </p:spPr>
        <p:txBody>
          <a:bodyPr wrap="square">
            <a:spAutoFit/>
          </a:bodyPr>
          <a:lstStyle/>
          <a:p>
            <a:r>
              <a:rPr sz="2100" dirty="0">
                <a:latin typeface="宋体" panose="02010600030101010101" pitchFamily="2" charset="-122"/>
                <a:ea typeface="宋体" panose="02010600030101010101" pitchFamily="2" charset="-122"/>
              </a:rPr>
              <a:t>由于数据量的爆炸式增长，个人数据的采集和处理成为了大数据时代的重要问题。大数据的广泛应用给人们带来了很多好处，如提高了科学研究的效率、改善了商业决策的精度、促进了医疗保健的发展等。但是，这些数据的采集和处理也可能对个人隐私造成侵犯。</a:t>
            </a:r>
            <a:endParaRPr sz="2100" dirty="0">
              <a:latin typeface="宋体" panose="02010600030101010101" pitchFamily="2" charset="-122"/>
              <a:ea typeface="宋体" panose="02010600030101010101" pitchFamily="2" charset="-122"/>
            </a:endParaRPr>
          </a:p>
        </p:txBody>
      </p:sp>
      <p:sp>
        <p:nvSpPr>
          <p:cNvPr id="9" name="文本框 8"/>
          <p:cNvSpPr txBox="1"/>
          <p:nvPr/>
        </p:nvSpPr>
        <p:spPr>
          <a:xfrm>
            <a:off x="502285" y="2924810"/>
            <a:ext cx="7801610" cy="1383665"/>
          </a:xfrm>
          <a:prstGeom prst="rect">
            <a:avLst/>
          </a:prstGeom>
          <a:noFill/>
        </p:spPr>
        <p:txBody>
          <a:bodyPr wrap="square">
            <a:spAutoFit/>
          </a:bodyPr>
          <a:lstStyle/>
          <a:p>
            <a:r>
              <a:rPr sz="2100" i="0" dirty="0">
                <a:latin typeface="宋体" panose="02010600030101010101" pitchFamily="2" charset="-122"/>
                <a:ea typeface="宋体" panose="02010600030101010101" pitchFamily="2" charset="-122"/>
              </a:rPr>
              <a:t>因此，为了保护个人数据的隐私，很多国家和地区都开始制定数据保护法律法规。同时，各大公司和组织也制定了严格的数据隐私保护政策，以保护用户的个人数据不被滥用。数据隐私保护已经成为了当今社会面临的一个重要问题。</a:t>
            </a:r>
            <a:endParaRPr sz="2100" i="0" dirty="0">
              <a:latin typeface="宋体" panose="02010600030101010101" pitchFamily="2" charset="-122"/>
              <a:ea typeface="宋体" panose="02010600030101010101" pitchFamily="2" charset="-122"/>
            </a:endParaRPr>
          </a:p>
        </p:txBody>
      </p:sp>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cs typeface="微软雅黑" panose="020B0503020204020204" charset="-122"/>
              </a:rPr>
              <a:t>1.2 </a:t>
            </a:r>
            <a:r>
              <a:rPr lang="zh-CN" altLang="en-US" sz="2400" dirty="0">
                <a:latin typeface="宋体" panose="02010600030101010101" pitchFamily="2" charset="-122"/>
                <a:ea typeface="宋体" panose="02010600030101010101" pitchFamily="2" charset="-122"/>
                <a:cs typeface="微软雅黑" panose="020B0503020204020204" charset="-122"/>
                <a:sym typeface="+mn-ea"/>
              </a:rPr>
              <a:t>事故现场</a:t>
            </a:r>
            <a:endParaRPr lang="zh-CN" altLang="en-US" sz="2400" dirty="0">
              <a:latin typeface="宋体" panose="02010600030101010101" pitchFamily="2" charset="-122"/>
              <a:ea typeface="宋体" panose="02010600030101010101" pitchFamily="2" charset="-122"/>
              <a:cs typeface="微软雅黑" panose="020B0503020204020204" charset="-122"/>
            </a:endParaRPr>
          </a:p>
        </p:txBody>
      </p:sp>
      <p:sp>
        <p:nvSpPr>
          <p:cNvPr id="33" name="灯片编号占位符 2"/>
          <p:cNvSpPr>
            <a:spLocks noGrp="1"/>
          </p:cNvSpPr>
          <p:nvPr>
            <p:ph type="sldNum" sz="quarter" idx="12"/>
          </p:nvPr>
        </p:nvSpPr>
        <p:spPr>
          <a:xfrm>
            <a:off x="8733865" y="5240670"/>
            <a:ext cx="410135" cy="299722"/>
          </a:xfrm>
        </p:spPr>
        <p:txBody>
          <a:bodyPr/>
          <a:lstStyle/>
          <a:p>
            <a:fld id="{5DD3DB80-B894-403A-B48E-6FDC1A72010E}" type="slidenum">
              <a:rPr lang="zh-CN" altLang="en-US" sz="1575" smtClean="0">
                <a:latin typeface="宋体" panose="02010600030101010101" pitchFamily="2" charset="-122"/>
                <a:ea typeface="宋体" panose="02010600030101010101" pitchFamily="2" charset="-122"/>
              </a:rPr>
            </a:fld>
            <a:endParaRPr lang="zh-CN" altLang="en-US" sz="1575" dirty="0">
              <a:latin typeface="宋体" panose="02010600030101010101" pitchFamily="2" charset="-122"/>
              <a:ea typeface="宋体" panose="02010600030101010101" pitchFamily="2" charset="-122"/>
            </a:endParaRPr>
          </a:p>
        </p:txBody>
      </p:sp>
      <p:sp>
        <p:nvSpPr>
          <p:cNvPr id="12" name="文本框 11"/>
          <p:cNvSpPr txBox="1"/>
          <p:nvPr/>
        </p:nvSpPr>
        <p:spPr>
          <a:xfrm>
            <a:off x="502441" y="1196405"/>
            <a:ext cx="8137922" cy="1383665"/>
          </a:xfrm>
          <a:prstGeom prst="rect">
            <a:avLst/>
          </a:prstGeom>
          <a:noFill/>
        </p:spPr>
        <p:txBody>
          <a:bodyPr wrap="square">
            <a:spAutoFit/>
          </a:bodyPr>
          <a:lstStyle/>
          <a:p>
            <a:r>
              <a:rPr sz="2100" dirty="0">
                <a:latin typeface="宋体" panose="02010600030101010101" pitchFamily="2" charset="-122"/>
                <a:ea typeface="宋体" panose="02010600030101010101" pitchFamily="2" charset="-122"/>
              </a:rPr>
              <a:t>这起数据泄露事件的原因是由于Facebook平台上的一个名为“this is your digital life”的应用收集了用户的数据，然后将这些数据分享给了Cambridge Analytica公司。Cambridge Analytica公司使用这些数据来进行选举操纵等非法活动。</a:t>
            </a:r>
            <a:endParaRPr sz="2100" dirty="0">
              <a:latin typeface="宋体" panose="02010600030101010101" pitchFamily="2" charset="-122"/>
              <a:ea typeface="宋体" panose="02010600030101010101" pitchFamily="2" charset="-122"/>
            </a:endParaRPr>
          </a:p>
        </p:txBody>
      </p:sp>
      <p:sp>
        <p:nvSpPr>
          <p:cNvPr id="3" name="文本框 2"/>
          <p:cNvSpPr txBox="1"/>
          <p:nvPr/>
        </p:nvSpPr>
        <p:spPr>
          <a:xfrm>
            <a:off x="624840" y="2860040"/>
            <a:ext cx="7038975" cy="2030095"/>
          </a:xfrm>
          <a:prstGeom prst="rect">
            <a:avLst/>
          </a:prstGeom>
          <a:noFill/>
        </p:spPr>
        <p:txBody>
          <a:bodyPr wrap="square" rtlCol="0" anchor="t">
            <a:spAutoFit/>
          </a:bodyPr>
          <a:p>
            <a:r>
              <a:rPr sz="2100" dirty="0">
                <a:latin typeface="宋体" panose="02010600030101010101" pitchFamily="2" charset="-122"/>
                <a:ea typeface="宋体" panose="02010600030101010101" pitchFamily="2" charset="-122"/>
              </a:rPr>
              <a:t>此次数据泄露事件中，用户的数据是通过Facebook平台上的一个应用程序收集的，而这个应用程序的开发者使用了一种被称为“登录使用授权”的方式来收集用户数据。这种授权方式允许应用程序收集用户的个人信息，但并不要求应用程序提供给用户足够的信息来让用户做出知情同意的决定。</a:t>
            </a:r>
            <a:endParaRPr sz="2100" dirty="0">
              <a:latin typeface="宋体" panose="02010600030101010101" pitchFamily="2" charset="-122"/>
              <a:ea typeface="宋体" panose="02010600030101010101" pitchFamily="2" charset="-122"/>
            </a:endParaRPr>
          </a:p>
        </p:txBody>
      </p:sp>
    </p:spTree>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cs typeface="微软雅黑" panose="020B0503020204020204" charset="-122"/>
              </a:rPr>
              <a:t>1.3 </a:t>
            </a:r>
            <a:r>
              <a:rPr lang="zh-CN" altLang="en-US" sz="2400" dirty="0">
                <a:latin typeface="宋体" panose="02010600030101010101" pitchFamily="2" charset="-122"/>
                <a:ea typeface="宋体" panose="02010600030101010101" pitchFamily="2" charset="-122"/>
                <a:cs typeface="微软雅黑" panose="020B0503020204020204" charset="-122"/>
                <a:sym typeface="+mn-ea"/>
              </a:rPr>
              <a:t>事故处理</a:t>
            </a:r>
            <a:endParaRPr lang="zh-CN" altLang="en-US" sz="2400" dirty="0">
              <a:latin typeface="宋体" panose="02010600030101010101" pitchFamily="2" charset="-122"/>
              <a:ea typeface="宋体" panose="02010600030101010101" pitchFamily="2" charset="-122"/>
              <a:cs typeface="微软雅黑" panose="020B0503020204020204" charset="-122"/>
            </a:endParaRPr>
          </a:p>
        </p:txBody>
      </p:sp>
      <p:sp>
        <p:nvSpPr>
          <p:cNvPr id="33" name="灯片编号占位符 2"/>
          <p:cNvSpPr>
            <a:spLocks noGrp="1"/>
          </p:cNvSpPr>
          <p:nvPr>
            <p:ph type="sldNum" sz="quarter" idx="12"/>
          </p:nvPr>
        </p:nvSpPr>
        <p:spPr>
          <a:xfrm>
            <a:off x="8733865" y="5240670"/>
            <a:ext cx="410135" cy="299722"/>
          </a:xfrm>
        </p:spPr>
        <p:txBody>
          <a:bodyPr/>
          <a:lstStyle/>
          <a:p>
            <a:fld id="{5DD3DB80-B894-403A-B48E-6FDC1A72010E}" type="slidenum">
              <a:rPr lang="zh-CN" altLang="en-US" sz="1575" smtClean="0">
                <a:latin typeface="宋体" panose="02010600030101010101" pitchFamily="2" charset="-122"/>
                <a:ea typeface="宋体" panose="02010600030101010101" pitchFamily="2" charset="-122"/>
              </a:rPr>
            </a:fld>
            <a:endParaRPr lang="zh-CN" altLang="en-US" sz="1575" dirty="0">
              <a:latin typeface="宋体" panose="02010600030101010101" pitchFamily="2" charset="-122"/>
              <a:ea typeface="宋体" panose="02010600030101010101" pitchFamily="2" charset="-122"/>
            </a:endParaRPr>
          </a:p>
        </p:txBody>
      </p:sp>
      <p:sp>
        <p:nvSpPr>
          <p:cNvPr id="4" name="文本框 3"/>
          <p:cNvSpPr txBox="1"/>
          <p:nvPr/>
        </p:nvSpPr>
        <p:spPr>
          <a:xfrm>
            <a:off x="262255" y="1365885"/>
            <a:ext cx="8471535" cy="3538220"/>
          </a:xfrm>
          <a:prstGeom prst="rect">
            <a:avLst/>
          </a:prstGeom>
          <a:noFill/>
        </p:spPr>
        <p:txBody>
          <a:bodyPr wrap="square" rtlCol="0" anchor="t">
            <a:spAutoFit/>
          </a:bodyPr>
          <a:p>
            <a:r>
              <a:rPr lang="zh-CN" altLang="en-US" sz="1600">
                <a:latin typeface="黑体" panose="02010609060101010101" pitchFamily="49" charset="-122"/>
                <a:ea typeface="黑体" panose="02010609060101010101" pitchFamily="49" charset="-122"/>
                <a:cs typeface="黑体" panose="02010609060101010101" pitchFamily="49" charset="-122"/>
              </a:rPr>
              <a:t>首先，Facebook公司公开向用户道歉，并承诺加强对用户数据的保护措施。公司宣布了一系列新的隐私政策和安全措施，包括限制第三方应用程序的访问权限、启动更加严格的审核机制和隐私政策、提高用户隐私保护的意识和教育等等。</a:t>
            </a:r>
            <a:endParaRPr lang="zh-CN" altLang="en-US" sz="1600">
              <a:latin typeface="黑体" panose="02010609060101010101" pitchFamily="49" charset="-122"/>
              <a:ea typeface="黑体" panose="02010609060101010101" pitchFamily="49" charset="-122"/>
              <a:cs typeface="黑体" panose="02010609060101010101" pitchFamily="49" charset="-122"/>
            </a:endParaRPr>
          </a:p>
          <a:p>
            <a:endParaRPr lang="zh-CN" altLang="en-US" sz="1600">
              <a:latin typeface="黑体" panose="02010609060101010101" pitchFamily="49" charset="-122"/>
              <a:ea typeface="黑体" panose="02010609060101010101" pitchFamily="49" charset="-122"/>
              <a:cs typeface="黑体" panose="02010609060101010101" pitchFamily="49" charset="-122"/>
            </a:endParaRPr>
          </a:p>
          <a:p>
            <a:r>
              <a:rPr lang="zh-CN" altLang="en-US" sz="1600">
                <a:latin typeface="黑体" panose="02010609060101010101" pitchFamily="49" charset="-122"/>
                <a:ea typeface="黑体" panose="02010609060101010101" pitchFamily="49" charset="-122"/>
                <a:cs typeface="黑体" panose="02010609060101010101" pitchFamily="49" charset="-122"/>
              </a:rPr>
              <a:t>其次，Facebook公司采取了技术手段来加强用户数据的保护。公司开发了一套新的隐私保护技术，可以帮助用户更好地控制自己的数据。此外，Facebook还加强了对数据的加密保护和监控，以防止类似事件再次发生。</a:t>
            </a:r>
            <a:endParaRPr lang="zh-CN" altLang="en-US" sz="1600">
              <a:latin typeface="黑体" panose="02010609060101010101" pitchFamily="49" charset="-122"/>
              <a:ea typeface="黑体" panose="02010609060101010101" pitchFamily="49" charset="-122"/>
              <a:cs typeface="黑体" panose="02010609060101010101" pitchFamily="49" charset="-122"/>
            </a:endParaRPr>
          </a:p>
          <a:p>
            <a:endParaRPr lang="zh-CN" altLang="en-US" sz="1600">
              <a:latin typeface="黑体" panose="02010609060101010101" pitchFamily="49" charset="-122"/>
              <a:ea typeface="黑体" panose="02010609060101010101" pitchFamily="49" charset="-122"/>
              <a:cs typeface="黑体" panose="02010609060101010101" pitchFamily="49" charset="-122"/>
            </a:endParaRPr>
          </a:p>
          <a:p>
            <a:r>
              <a:rPr lang="zh-CN" altLang="en-US" sz="1600">
                <a:latin typeface="黑体" panose="02010609060101010101" pitchFamily="49" charset="-122"/>
                <a:ea typeface="黑体" panose="02010609060101010101" pitchFamily="49" charset="-122"/>
                <a:cs typeface="黑体" panose="02010609060101010101" pitchFamily="49" charset="-122"/>
              </a:rPr>
              <a:t>第三，Facebook公司积极与政府监管机构合作，对数据泄露事件进行调查，并配合有关部门开展相应的调查和处置工作。同时，Facebook还积极向用户提供帮助和支持，帮助用户更好地保护自己的数据和隐私。</a:t>
            </a:r>
            <a:endParaRPr lang="zh-CN" altLang="en-US" sz="1600">
              <a:latin typeface="黑体" panose="02010609060101010101" pitchFamily="49" charset="-122"/>
              <a:ea typeface="黑体" panose="02010609060101010101" pitchFamily="49" charset="-122"/>
              <a:cs typeface="黑体" panose="02010609060101010101" pitchFamily="49" charset="-122"/>
            </a:endParaRPr>
          </a:p>
          <a:p>
            <a:endParaRPr lang="zh-CN" altLang="en-US" sz="1600">
              <a:latin typeface="黑体" panose="02010609060101010101" pitchFamily="49" charset="-122"/>
              <a:ea typeface="黑体" panose="02010609060101010101" pitchFamily="49" charset="-122"/>
              <a:cs typeface="黑体" panose="02010609060101010101" pitchFamily="49" charset="-122"/>
            </a:endParaRPr>
          </a:p>
          <a:p>
            <a:r>
              <a:rPr lang="zh-CN" altLang="en-US" sz="1600">
                <a:latin typeface="黑体" panose="02010609060101010101" pitchFamily="49" charset="-122"/>
                <a:ea typeface="黑体" panose="02010609060101010101" pitchFamily="49" charset="-122"/>
                <a:cs typeface="黑体" panose="02010609060101010101" pitchFamily="49" charset="-122"/>
              </a:rPr>
              <a:t>最后，Facebook公司在此事件中承担了相应的责任和惩罚。公司被罚款和处以其他制裁措施，并接受了监管机构的监督和检查。</a:t>
            </a:r>
            <a:endParaRPr lang="zh-CN" altLang="en-US" sz="160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7171" name="Text Box 3">
            <a:hlinkClick r:id="rId1" action="ppaction://hlinksldjump"/>
          </p:cNvPr>
          <p:cNvSpPr txBox="1"/>
          <p:nvPr/>
        </p:nvSpPr>
        <p:spPr>
          <a:xfrm>
            <a:off x="2195830" y="2349500"/>
            <a:ext cx="538797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2.1 </a:t>
            </a:r>
            <a:r>
              <a:rPr lang="zh-CN" altLang="en-US" b="1" dirty="0">
                <a:solidFill>
                  <a:schemeClr val="tx1"/>
                </a:solidFill>
                <a:latin typeface="Times New Roman" panose="02020603050405020304" pitchFamily="18" charset="0"/>
                <a:ea typeface="隶书" panose="02010509060101010101" pitchFamily="49" charset="-122"/>
              </a:rPr>
              <a:t>互联网技术渗透下的隐私让渡</a:t>
            </a: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7173" name="Text Box 5">
            <a:hlinkClick r:id="" action="ppaction://noaction"/>
          </p:cNvPr>
          <p:cNvSpPr txBox="1"/>
          <p:nvPr/>
        </p:nvSpPr>
        <p:spPr>
          <a:xfrm>
            <a:off x="2195830" y="3357880"/>
            <a:ext cx="55797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2.2 平台运营商——社会责任缺失</a:t>
            </a:r>
            <a:endParaRPr lang="en-US" altLang="zh-CN" b="1" dirty="0">
              <a:solidFill>
                <a:schemeClr val="tx1"/>
              </a:solidFill>
              <a:latin typeface="Times New Roman" panose="02020603050405020304" pitchFamily="18" charset="0"/>
              <a:ea typeface="隶书" panose="02010509060101010101" pitchFamily="49" charset="-122"/>
            </a:endParaRPr>
          </a:p>
        </p:txBody>
      </p:sp>
      <p:sp>
        <p:nvSpPr>
          <p:cNvPr id="9222" name="Rectangle 13"/>
          <p:cNvSpPr>
            <a:spLocks noGrp="1"/>
          </p:cNvSpPr>
          <p:nvPr>
            <p:ph type="title"/>
          </p:nvPr>
        </p:nvSpPr>
        <p:spPr>
          <a:xfrm>
            <a:off x="900113" y="765175"/>
            <a:ext cx="7772400" cy="685800"/>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二  事故原因分析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2" name="Text Box 5">
            <a:hlinkClick r:id="" action="ppaction://noaction"/>
          </p:cNvPr>
          <p:cNvSpPr txBox="1"/>
          <p:nvPr/>
        </p:nvSpPr>
        <p:spPr>
          <a:xfrm>
            <a:off x="2195195" y="4292600"/>
            <a:ext cx="5579745" cy="52197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2.2 信息倒卖者——窥私欲作祟</a:t>
            </a:r>
            <a:endParaRPr lang="en-US" altLang="zh-CN" b="1" dirty="0">
              <a:solidFill>
                <a:schemeClr val="tx1"/>
              </a:solidFill>
              <a:latin typeface="Times New Roman" panose="02020603050405020304" pitchFamily="18" charset="0"/>
              <a:ea typeface="隶书" panose="02010509060101010101" pitchFamily="49" charset="-122"/>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p:cTn id="7" dur="1000" fill="hold"/>
                                        <p:tgtEl>
                                          <p:spTgt spid="7171"/>
                                        </p:tgtEl>
                                        <p:attrNameLst>
                                          <p:attrName>ppt_w</p:attrName>
                                        </p:attrNameLst>
                                      </p:cBhvr>
                                      <p:tavLst>
                                        <p:tav tm="0">
                                          <p:val>
                                            <p:fltVal val="0.000000"/>
                                          </p:val>
                                        </p:tav>
                                        <p:tav tm="100000">
                                          <p:val>
                                            <p:strVal val="#ppt_w"/>
                                          </p:val>
                                        </p:tav>
                                      </p:tavLst>
                                    </p:anim>
                                    <p:anim calcmode="lin" valueType="num">
                                      <p:cBhvr>
                                        <p:cTn id="8" dur="1000" fill="hold"/>
                                        <p:tgtEl>
                                          <p:spTgt spid="7171"/>
                                        </p:tgtEl>
                                        <p:attrNameLst>
                                          <p:attrName>ppt_h</p:attrName>
                                        </p:attrNameLst>
                                      </p:cBhvr>
                                      <p:tavLst>
                                        <p:tav tm="0">
                                          <p:val>
                                            <p:fltVal val="0.000000"/>
                                          </p:val>
                                        </p:tav>
                                        <p:tav tm="100000">
                                          <p:val>
                                            <p:strVal val="#ppt_h"/>
                                          </p:val>
                                        </p:tav>
                                      </p:tavLst>
                                    </p:anim>
                                    <p:anim calcmode="lin" valueType="num">
                                      <p:cBhvr>
                                        <p:cTn id="9" dur="1000" fill="hold"/>
                                        <p:tgtEl>
                                          <p:spTgt spid="7171"/>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171"/>
                                        </p:tgtEl>
                                        <p:attrNameLst>
                                          <p:attrName>ppt_y</p:attrName>
                                        </p:attrNameLst>
                                      </p:cBhvr>
                                      <p:tavLst>
                                        <p:tav tm="0" fmla="#ppt_y+(sin(-2*pi*(1-$))*-#ppt_x+cos(-2*pi*(1-$))*(1-#ppt_y))*(1-$)">
                                          <p:val>
                                            <p:fltVal val="0.000000"/>
                                          </p:val>
                                        </p:tav>
                                        <p:tav tm="100000">
                                          <p:val>
                                            <p:fltVal val="1.000000"/>
                                          </p:val>
                                        </p:tav>
                                      </p:tavLst>
                                    </p:anim>
                                  </p:childTnLst>
                                </p:cTn>
                              </p:par>
                              <p:par>
                                <p:cTn id="11" presetID="15" presetClass="entr" presetSubtype="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p:cTn id="13" dur="1000" fill="hold"/>
                                        <p:tgtEl>
                                          <p:spTgt spid="7173"/>
                                        </p:tgtEl>
                                        <p:attrNameLst>
                                          <p:attrName>ppt_w</p:attrName>
                                        </p:attrNameLst>
                                      </p:cBhvr>
                                      <p:tavLst>
                                        <p:tav tm="0">
                                          <p:val>
                                            <p:fltVal val="0.000000"/>
                                          </p:val>
                                        </p:tav>
                                        <p:tav tm="100000">
                                          <p:val>
                                            <p:strVal val="#ppt_w"/>
                                          </p:val>
                                        </p:tav>
                                      </p:tavLst>
                                    </p:anim>
                                    <p:anim calcmode="lin" valueType="num">
                                      <p:cBhvr>
                                        <p:cTn id="14" dur="1000" fill="hold"/>
                                        <p:tgtEl>
                                          <p:spTgt spid="7173"/>
                                        </p:tgtEl>
                                        <p:attrNameLst>
                                          <p:attrName>ppt_h</p:attrName>
                                        </p:attrNameLst>
                                      </p:cBhvr>
                                      <p:tavLst>
                                        <p:tav tm="0">
                                          <p:val>
                                            <p:fltVal val="0.000000"/>
                                          </p:val>
                                        </p:tav>
                                        <p:tav tm="100000">
                                          <p:val>
                                            <p:strVal val="#ppt_h"/>
                                          </p:val>
                                        </p:tav>
                                      </p:tavLst>
                                    </p:anim>
                                    <p:anim calcmode="lin" valueType="num">
                                      <p:cBhvr>
                                        <p:cTn id="15" dur="1000" fill="hold"/>
                                        <p:tgtEl>
                                          <p:spTgt spid="7173"/>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7173"/>
                                        </p:tgtEl>
                                        <p:attrNameLst>
                                          <p:attrName>ppt_y</p:attrName>
                                        </p:attrNameLst>
                                      </p:cBhvr>
                                      <p:tavLst>
                                        <p:tav tm="0" fmla="#ppt_y+(sin(-2*pi*(1-$))*-#ppt_x+cos(-2*pi*(1-$))*(1-#ppt_y))*(1-$)">
                                          <p:val>
                                            <p:fltVal val="0.000000"/>
                                          </p:val>
                                        </p:tav>
                                        <p:tav tm="100000">
                                          <p:val>
                                            <p:fltVal val="1.000000"/>
                                          </p:val>
                                        </p:tav>
                                      </p:tavLst>
                                    </p:anim>
                                  </p:childTnLst>
                                </p:cTn>
                              </p:par>
                              <p:par>
                                <p:cTn id="17" presetID="15"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000000"/>
                                          </p:val>
                                        </p:tav>
                                        <p:tav tm="100000">
                                          <p:val>
                                            <p:strVal val="#ppt_w"/>
                                          </p:val>
                                        </p:tav>
                                      </p:tavLst>
                                    </p:anim>
                                    <p:anim calcmode="lin" valueType="num">
                                      <p:cBhvr>
                                        <p:cTn id="20" dur="1000" fill="hold"/>
                                        <p:tgtEl>
                                          <p:spTgt spid="2"/>
                                        </p:tgtEl>
                                        <p:attrNameLst>
                                          <p:attrName>ppt_h</p:attrName>
                                        </p:attrNameLst>
                                      </p:cBhvr>
                                      <p:tavLst>
                                        <p:tav tm="0">
                                          <p:val>
                                            <p:fltVal val="0.000000"/>
                                          </p:val>
                                        </p:tav>
                                        <p:tav tm="100000">
                                          <p:val>
                                            <p:strVal val="#ppt_h"/>
                                          </p:val>
                                        </p:tav>
                                      </p:tavLst>
                                    </p:anim>
                                    <p:anim calcmode="lin" valueType="num">
                                      <p:cBhvr>
                                        <p:cTn id="21"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hlink"/>
                </a:solidFill>
                <a:latin typeface="Times New Roman" panose="02020603050405020304" pitchFamily="18" charset="0"/>
                <a:ea typeface="华文细黑" panose="02010600040101010101" pitchFamily="2" charset="-122"/>
                <a:cs typeface="+mn-cs"/>
              </a:defRPr>
            </a:lvl5pPr>
          </a:lstStyle>
          <a:p>
            <a:pPr lvl="0" algn="r" eaLnBrk="1" hangingPunct="1"/>
            <a:fld id="{9A0DB2DC-4C9A-4742-B13C-FB6460FD3503}" type="slidenum">
              <a:rPr lang="en-US" altLang="zh-CN" sz="1400" dirty="0">
                <a:solidFill>
                  <a:schemeClr val="tx1"/>
                </a:solidFill>
                <a:latin typeface="Arial" panose="020B0604020202020204" pitchFamily="34" charset="0"/>
              </a:rPr>
            </a:fld>
            <a:endParaRPr lang="en-US" altLang="zh-CN" sz="1400" dirty="0">
              <a:solidFill>
                <a:schemeClr val="tx1"/>
              </a:solidFill>
              <a:latin typeface="Arial" panose="020B0604020202020204" pitchFamily="34" charset="0"/>
            </a:endParaRPr>
          </a:p>
        </p:txBody>
      </p:sp>
      <p:sp>
        <p:nvSpPr>
          <p:cNvPr id="10243" name="Rectangle 2"/>
          <p:cNvSpPr>
            <a:spLocks noGrp="1"/>
          </p:cNvSpPr>
          <p:nvPr>
            <p:ph type="title"/>
          </p:nvPr>
        </p:nvSpPr>
        <p:spPr>
          <a:xfrm>
            <a:off x="1187450" y="757238"/>
            <a:ext cx="7488238" cy="490537"/>
          </a:xfrm>
        </p:spPr>
        <p:txBody>
          <a:bodyPr vert="horz" wrap="square" lIns="91440" tIns="45720" rIns="91440" bIns="45720" anchor="ctr" anchorCtr="0"/>
          <a:p>
            <a:pPr eaLnBrk="1" hangingPunct="1">
              <a:lnSpc>
                <a:spcPct val="90000"/>
              </a:lnSpc>
              <a:spcBef>
                <a:spcPct val="50000"/>
              </a:spcBef>
              <a:buNone/>
            </a:pPr>
            <a:r>
              <a:rPr lang="zh-CN" altLang="en-US" b="1" dirty="0">
                <a:solidFill>
                  <a:srgbClr val="003300"/>
                </a:solidFill>
                <a:latin typeface="隶书" panose="02010509060101010101" pitchFamily="49" charset="-122"/>
                <a:ea typeface="隶书" panose="02010509060101010101" pitchFamily="49" charset="-122"/>
              </a:rPr>
              <a:t>二  事故原因分析</a:t>
            </a:r>
            <a:endParaRPr lang="zh-CN" altLang="en-US" b="1" dirty="0">
              <a:solidFill>
                <a:srgbClr val="003300"/>
              </a:solidFill>
              <a:latin typeface="隶书" panose="02010509060101010101" pitchFamily="49" charset="-122"/>
              <a:ea typeface="隶书" panose="02010509060101010101" pitchFamily="49" charset="-122"/>
            </a:endParaRPr>
          </a:p>
        </p:txBody>
      </p:sp>
      <p:sp>
        <p:nvSpPr>
          <p:cNvPr id="10244" name="Text Box 3"/>
          <p:cNvSpPr txBox="1"/>
          <p:nvPr/>
        </p:nvSpPr>
        <p:spPr>
          <a:xfrm>
            <a:off x="1259205" y="1694180"/>
            <a:ext cx="6049645" cy="1168400"/>
          </a:xfrm>
          <a:prstGeom prst="rect">
            <a:avLst/>
          </a:prstGeom>
          <a:noFill/>
          <a:ln w="9525">
            <a:noFill/>
          </a:ln>
        </p:spPr>
        <p:txBody>
          <a:bodyPr wrap="square">
            <a:spAutoFit/>
          </a:bodyPr>
          <a:p>
            <a:pPr eaLnBrk="1" hangingPunct="1">
              <a:spcBef>
                <a:spcPct val="50000"/>
              </a:spcBef>
            </a:pPr>
            <a:r>
              <a:rPr lang="en-US" altLang="zh-CN" b="1" dirty="0">
                <a:solidFill>
                  <a:schemeClr val="tx1"/>
                </a:solidFill>
                <a:latin typeface="Times New Roman" panose="02020603050405020304" pitchFamily="18" charset="0"/>
                <a:ea typeface="隶书" panose="02010509060101010101" pitchFamily="49" charset="-122"/>
              </a:rPr>
              <a:t>2.1 </a:t>
            </a:r>
            <a:r>
              <a:rPr lang="zh-CN" altLang="en-US" b="1" dirty="0">
                <a:solidFill>
                  <a:schemeClr val="tx1"/>
                </a:solidFill>
                <a:ea typeface="隶书" panose="02010509060101010101" pitchFamily="49" charset="-122"/>
                <a:sym typeface="+mn-ea"/>
              </a:rPr>
              <a:t>互联网技术渗透下的隐私让渡</a:t>
            </a:r>
            <a:endParaRPr lang="zh-CN" altLang="en-US" b="1" dirty="0">
              <a:solidFill>
                <a:schemeClr val="tx1"/>
              </a:solidFill>
              <a:latin typeface="Times New Roman" panose="02020603050405020304" pitchFamily="18" charset="0"/>
              <a:ea typeface="隶书" panose="02010509060101010101" pitchFamily="49" charset="-122"/>
            </a:endParaRPr>
          </a:p>
          <a:p>
            <a:pPr eaLnBrk="1" hangingPunct="1">
              <a:spcBef>
                <a:spcPct val="50000"/>
              </a:spcBef>
            </a:pPr>
            <a:endParaRPr lang="zh-CN" altLang="en-US" b="1" dirty="0">
              <a:solidFill>
                <a:schemeClr val="tx1"/>
              </a:solidFill>
              <a:latin typeface="Times New Roman" panose="02020603050405020304" pitchFamily="18" charset="0"/>
              <a:ea typeface="隶书" panose="02010509060101010101" pitchFamily="49" charset="-122"/>
            </a:endParaRPr>
          </a:p>
        </p:txBody>
      </p:sp>
      <p:sp>
        <p:nvSpPr>
          <p:cNvPr id="2" name="Text Box 4"/>
          <p:cNvSpPr txBox="1"/>
          <p:nvPr/>
        </p:nvSpPr>
        <p:spPr>
          <a:xfrm>
            <a:off x="971550" y="2276475"/>
            <a:ext cx="6896735" cy="3538220"/>
          </a:xfrm>
          <a:prstGeom prst="rect">
            <a:avLst/>
          </a:prstGeom>
          <a:noFill/>
          <a:ln w="9525">
            <a:noFill/>
          </a:ln>
        </p:spPr>
        <p:txBody>
          <a:bodyPr wrap="square">
            <a:spAutoFit/>
          </a:bodyPr>
          <a:p>
            <a:pPr indent="457200" eaLnBrk="1" hangingPunct="1">
              <a:spcBef>
                <a:spcPct val="50000"/>
              </a:spcBef>
            </a:pPr>
            <a:r>
              <a:rPr lang="en-US" altLang="zh-CN" sz="1600" dirty="0">
                <a:solidFill>
                  <a:schemeClr val="tx1"/>
                </a:solidFill>
                <a:latin typeface="Times New Roman" panose="02020603050405020304" pitchFamily="18" charset="0"/>
                <a:ea typeface="楷体_GB2312" pitchFamily="49" charset="-122"/>
              </a:rPr>
              <a:t>所谓隐私让渡主要指个人隐私因卷入公共利益的因素，而依法予以必要让渡的情形。即“如果与隐私权相对的公共利益足够重要，则允许隐私权为公共利益让步”。</a:t>
            </a:r>
            <a:endParaRPr lang="en-US" altLang="zh-CN" sz="16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1600" dirty="0">
                <a:solidFill>
                  <a:schemeClr val="tx1"/>
                </a:solidFill>
                <a:latin typeface="Times New Roman" panose="02020603050405020304" pitchFamily="18" charset="0"/>
                <a:ea typeface="楷体_GB2312" pitchFamily="49" charset="-122"/>
              </a:rPr>
              <a:t>随着大数据技术和万物互联时代的到来，隐私让渡已从被动让渡拓展到个体主动选择让渡自身的隐私信息。个人在使用社交媒体平台时，会主动选择披露自己的日常生活和私密信息，媒介化生存已成为当下主流。而用户呈现的信息内容和注册平台时后台保留的个人信息，在作为平台重要信息资源的同时，也同样存在着隐私权被侵害的风险。平台通过算法自动收集数据并分析处理，在为用户提供高质量的使用体验的过程中，用户也在主动或被动地让渡了大量个人信息和隐私权力。</a:t>
            </a:r>
            <a:endParaRPr lang="en-US" altLang="zh-CN" sz="1600" dirty="0">
              <a:solidFill>
                <a:schemeClr val="tx1"/>
              </a:solidFill>
              <a:latin typeface="Times New Roman" panose="02020603050405020304" pitchFamily="18" charset="0"/>
              <a:ea typeface="楷体_GB2312" pitchFamily="49" charset="-122"/>
            </a:endParaRPr>
          </a:p>
          <a:p>
            <a:pPr indent="457200" eaLnBrk="1" hangingPunct="1">
              <a:spcBef>
                <a:spcPct val="50000"/>
              </a:spcBef>
            </a:pPr>
            <a:r>
              <a:rPr lang="en-US" altLang="zh-CN" sz="1600" dirty="0">
                <a:solidFill>
                  <a:schemeClr val="tx1"/>
                </a:solidFill>
                <a:latin typeface="Times New Roman" panose="02020603050405020304" pitchFamily="18" charset="0"/>
                <a:ea typeface="楷体_GB2312" pitchFamily="49" charset="-122"/>
              </a:rPr>
              <a:t>用户若想保证良好的使用体验，必须按照要求进行实名制填写信息，同时还要打开手机麦克风、视频以及为位置信息的权限。这些对个人信息的搜集为个人隐私的泄露提供可乘之机。</a:t>
            </a:r>
            <a:endParaRPr lang="en-US" altLang="zh-CN" sz="1600" dirty="0">
              <a:solidFill>
                <a:schemeClr val="tx1"/>
              </a:solidFill>
              <a:latin typeface="Times New Roman" panose="02020603050405020304" pitchFamily="18" charset="0"/>
              <a:ea typeface="楷体_GB2312" pitchFamily="49" charset="-122"/>
            </a:endParaRPr>
          </a:p>
        </p:txBody>
      </p:sp>
      <p:sp>
        <p:nvSpPr>
          <p:cNvPr id="3" name="文本框 2"/>
          <p:cNvSpPr txBox="1"/>
          <p:nvPr/>
        </p:nvSpPr>
        <p:spPr>
          <a:xfrm>
            <a:off x="107315" y="6525260"/>
            <a:ext cx="8293100" cy="275590"/>
          </a:xfrm>
          <a:prstGeom prst="rect">
            <a:avLst/>
          </a:prstGeom>
          <a:noFill/>
        </p:spPr>
        <p:txBody>
          <a:bodyPr wrap="square" rtlCol="0" anchor="t">
            <a:spAutoFit/>
          </a:bodyPr>
          <a:p>
            <a:r>
              <a:rPr lang="zh-CN" altLang="en-US" sz="1200">
                <a:solidFill>
                  <a:schemeClr val="tx1"/>
                </a:solidFill>
              </a:rPr>
              <a:t>http://media-ethic.ccnu.edu.cn/info/1168/3074.htm</a:t>
            </a:r>
            <a:endParaRPr lang="zh-CN" altLang="en-US" sz="1200">
              <a:solidFill>
                <a:schemeClr val="tx1"/>
              </a:solidFill>
            </a:endParaRP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500" fill="hold">
                                          <p:stCondLst>
                                            <p:cond delay="0"/>
                                          </p:stCondLst>
                                        </p:cTn>
                                        <p:tgtEl>
                                          <p:spTgt spid="2">
                                            <p:txEl>
                                              <p:charRg st="0" end="4"/>
                                            </p:txEl>
                                          </p:spTgt>
                                        </p:tgtEl>
                                        <p:attrNameLst>
                                          <p:attrName>style.visibility</p:attrName>
                                        </p:attrNameLst>
                                      </p:cBhvr>
                                      <p:to>
                                        <p:strVal val="visible"/>
                                      </p:to>
                                    </p:set>
                                    <p:anim calcmode="lin" valueType="num">
                                      <p:cBhvr>
                                        <p:cTn id="7" dur="500" fill="hold"/>
                                        <p:tgtEl>
                                          <p:spTgt spid="2">
                                            <p:txEl>
                                              <p:charRg st="0" end="4"/>
                                            </p:txEl>
                                          </p:spTgt>
                                        </p:tgtEl>
                                        <p:attrNameLst>
                                          <p:attrName>ppt_w</p:attrName>
                                        </p:attrNameLst>
                                      </p:cBhvr>
                                      <p:tavLst>
                                        <p:tav tm="0">
                                          <p:val>
                                            <p:strVal val="#ppt_w*0.70"/>
                                          </p:val>
                                        </p:tav>
                                        <p:tav tm="100000">
                                          <p:val>
                                            <p:strVal val="#ppt_w"/>
                                          </p:val>
                                        </p:tav>
                                      </p:tavLst>
                                    </p:anim>
                                    <p:anim calcmode="lin" valueType="num">
                                      <p:cBhvr>
                                        <p:cTn id="8" dur="500" fill="hold"/>
                                        <p:tgtEl>
                                          <p:spTgt spid="2">
                                            <p:txEl>
                                              <p:charRg st="0" end="4"/>
                                            </p:txEl>
                                          </p:spTgt>
                                        </p:tgtEl>
                                        <p:attrNameLst>
                                          <p:attrName>ppt_h</p:attrName>
                                        </p:attrNameLst>
                                      </p:cBhvr>
                                      <p:tavLst>
                                        <p:tav tm="0">
                                          <p:val>
                                            <p:strVal val="#ppt_h"/>
                                          </p:val>
                                        </p:tav>
                                        <p:tav tm="100000">
                                          <p:val>
                                            <p:strVal val="#ppt_h"/>
                                          </p:val>
                                        </p:tav>
                                      </p:tavLst>
                                    </p:anim>
                                    <p:animEffect transition="in" filter="fade">
                                      <p:cBhvr>
                                        <p:cTn id="9" dur="500"/>
                                        <p:tgtEl>
                                          <p:spTgt spid="2">
                                            <p:txEl>
                                              <p:charRg st="0"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500" fill="hold">
                                          <p:stCondLst>
                                            <p:cond delay="0"/>
                                          </p:stCondLst>
                                        </p:cTn>
                                        <p:tgtEl>
                                          <p:spTgt spid="2">
                                            <p:txEl>
                                              <p:charRg st="1" end="1"/>
                                            </p:txEl>
                                          </p:spTgt>
                                        </p:tgtEl>
                                        <p:attrNameLst>
                                          <p:attrName>style.visibility</p:attrName>
                                        </p:attrNameLst>
                                      </p:cBhvr>
                                      <p:to>
                                        <p:strVal val="visible"/>
                                      </p:to>
                                    </p:set>
                                    <p:anim calcmode="lin" valueType="num">
                                      <p:cBhvr>
                                        <p:cTn id="14" dur="500" fill="hold"/>
                                        <p:tgtEl>
                                          <p:spTgt spid="2">
                                            <p:txEl>
                                              <p:char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2">
                                            <p:txEl>
                                              <p:charRg st="1" end="1"/>
                                            </p:txEl>
                                          </p:spTgt>
                                        </p:tgtEl>
                                        <p:attrNameLst>
                                          <p:attrName>ppt_h</p:attrName>
                                        </p:attrNameLst>
                                      </p:cBhvr>
                                      <p:tavLst>
                                        <p:tav tm="0">
                                          <p:val>
                                            <p:strVal val="#ppt_h"/>
                                          </p:val>
                                        </p:tav>
                                        <p:tav tm="100000">
                                          <p:val>
                                            <p:strVal val="#ppt_h"/>
                                          </p:val>
                                        </p:tav>
                                      </p:tavLst>
                                    </p:anim>
                                    <p:animEffect transition="in" filter="fade">
                                      <p:cBhvr>
                                        <p:cTn id="16" dur="500"/>
                                        <p:tgtEl>
                                          <p:spTgt spid="2">
                                            <p:txEl>
                                              <p:char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500" fill="hold">
                                          <p:stCondLst>
                                            <p:cond delay="0"/>
                                          </p:stCondLst>
                                        </p:cTn>
                                        <p:tgtEl>
                                          <p:spTgt spid="2">
                                            <p:txEl>
                                              <p:charRg st="2" end="2"/>
                                            </p:txEl>
                                          </p:spTgt>
                                        </p:tgtEl>
                                        <p:attrNameLst>
                                          <p:attrName>style.visibility</p:attrName>
                                        </p:attrNameLst>
                                      </p:cBhvr>
                                      <p:to>
                                        <p:strVal val="visible"/>
                                      </p:to>
                                    </p:set>
                                    <p:anim calcmode="lin" valueType="num">
                                      <p:cBhvr>
                                        <p:cTn id="21" dur="500" fill="hold"/>
                                        <p:tgtEl>
                                          <p:spTgt spid="2">
                                            <p:txEl>
                                              <p:char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2">
                                            <p:txEl>
                                              <p:charRg st="2" end="2"/>
                                            </p:txEl>
                                          </p:spTgt>
                                        </p:tgtEl>
                                        <p:attrNameLst>
                                          <p:attrName>ppt_h</p:attrName>
                                        </p:attrNameLst>
                                      </p:cBhvr>
                                      <p:tavLst>
                                        <p:tav tm="0">
                                          <p:val>
                                            <p:strVal val="#ppt_h"/>
                                          </p:val>
                                        </p:tav>
                                        <p:tav tm="100000">
                                          <p:val>
                                            <p:strVal val="#ppt_h"/>
                                          </p:val>
                                        </p:tav>
                                      </p:tavLst>
                                    </p:anim>
                                    <p:animEffect transition="in" filter="fade">
                                      <p:cBhvr>
                                        <p:cTn id="23" dur="500"/>
                                        <p:tgtEl>
                                          <p:spTgt spid="2">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51c95792-19e9-4d21-b40d-a37b7fd3954b"/>
  <p:tag name="COMMONDATA" val="eyJoZGlkIjoiYzViZDc4YmMxYjUyNjQ1YjQ4Nzg4OTJiM2M5YjQ2OGQifQ=="/>
</p:tagLst>
</file>

<file path=ppt/theme/theme1.xml><?xml version="1.0" encoding="utf-8"?>
<a:theme xmlns:a="http://schemas.openxmlformats.org/drawingml/2006/main" name="chilly_market">
  <a:themeElements>
    <a:clrScheme name="chilly_mark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illy_mark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hlink"/>
            </a:solidFill>
            <a:effectLst/>
            <a:latin typeface="Times New Roman" panose="02020603050405020304" pitchFamily="18"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hlink"/>
            </a:solidFill>
            <a:effectLst/>
            <a:latin typeface="Times New Roman" panose="02020603050405020304" pitchFamily="18" charset="0"/>
            <a:ea typeface="华文细黑" panose="02010600040101010101" pitchFamily="2" charset="-122"/>
          </a:defRPr>
        </a:defPPr>
      </a:lstStyle>
    </a:lnDef>
  </a:objectDefaults>
  <a:extraClrSchemeLst>
    <a:extraClrScheme>
      <a:clrScheme name="chilly_mark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illy_marke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illy_marke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illy_marke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illy_marke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illy_marke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illy_marke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illy_marke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illy_marke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illy_marke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illy_marke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illy_marke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hilly_market">
  <a:themeElements>
    <a:clrScheme name="chilly_mark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illy_mark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hlink"/>
            </a:solidFill>
            <a:effectLst/>
            <a:latin typeface="Times New Roman" panose="02020603050405020304" pitchFamily="18"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hlink"/>
            </a:solidFill>
            <a:effectLst/>
            <a:latin typeface="Times New Roman" panose="02020603050405020304" pitchFamily="18" charset="0"/>
            <a:ea typeface="华文细黑" panose="02010600040101010101" pitchFamily="2" charset="-122"/>
          </a:defRPr>
        </a:defPPr>
      </a:lstStyle>
    </a:lnDef>
  </a:objectDefaults>
  <a:extraClrSchemeLst>
    <a:extraClrScheme>
      <a:clrScheme name="chilly_mark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illy_marke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illy_marke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illy_marke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illy_marke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illy_marke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illy_marke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illy_marke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illy_marke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illy_marke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illy_marke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illy_marke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4289</Words>
  <Application>WPS 演示</Application>
  <PresentationFormat>全屏显示(4:3)</PresentationFormat>
  <Paragraphs>212</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Arial</vt:lpstr>
      <vt:lpstr>宋体</vt:lpstr>
      <vt:lpstr>Wingdings</vt:lpstr>
      <vt:lpstr>Times New Roman</vt:lpstr>
      <vt:lpstr>华文细黑</vt:lpstr>
      <vt:lpstr>黑体</vt:lpstr>
      <vt:lpstr>楷体_GB2312</vt:lpstr>
      <vt:lpstr>新宋体</vt:lpstr>
      <vt:lpstr>隶书</vt:lpstr>
      <vt:lpstr>微软雅黑</vt:lpstr>
      <vt:lpstr>Arial Unicode MS</vt:lpstr>
      <vt:lpstr>等线</vt:lpstr>
      <vt:lpstr>华文宋体</vt:lpstr>
      <vt:lpstr>chilly_market</vt:lpstr>
      <vt:lpstr>1_chilly_market</vt:lpstr>
      <vt:lpstr>工程伦理案例分析</vt:lpstr>
      <vt:lpstr>内容摘要</vt:lpstr>
      <vt:lpstr>一  事故概况</vt:lpstr>
      <vt:lpstr>一  事故概况</vt:lpstr>
      <vt:lpstr>1.1 背景</vt:lpstr>
      <vt:lpstr>1.1 背景</vt:lpstr>
      <vt:lpstr>1.2 事故现场</vt:lpstr>
      <vt:lpstr>二  事故原因分析</vt:lpstr>
      <vt:lpstr>二  事故原因分析</vt:lpstr>
      <vt:lpstr>二  事故原因分析</vt:lpstr>
      <vt:lpstr>二  事故原因分析</vt:lpstr>
      <vt:lpstr>三  工程伦理分析</vt:lpstr>
      <vt:lpstr>三  工程伦理分析</vt:lpstr>
      <vt:lpstr>三  工程伦理分析</vt:lpstr>
      <vt:lpstr>三  工程伦理分析</vt:lpstr>
      <vt:lpstr>四  教训与反思</vt:lpstr>
      <vt:lpstr>五  防范该事故的专利思考</vt:lpstr>
      <vt:lpstr>六  组员分工与评价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 i l l y   m a r k e t</dc:title>
  <dc:creator/>
  <cp:lastModifiedBy>Administrator</cp:lastModifiedBy>
  <cp:revision>185</cp:revision>
  <dcterms:created xsi:type="dcterms:W3CDTF">2023-05-14T03:58:00Z</dcterms:created>
  <dcterms:modified xsi:type="dcterms:W3CDTF">2023-05-14T05:30:35Z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9518584C41B4D1D4795C6064785B37FB_43</vt:lpwstr>
  </property>
  <property fmtid="{D5CDD505-2E9C-101B-9397-08002B2CF9AE}" pid="3" name="KSOProductBuildVer">
    <vt:lpwstr>2052-11.1.0.10000</vt:lpwstr>
  </property>
</Properties>
</file>