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699" r:id="rId3"/>
    <p:sldId id="258" r:id="rId5"/>
    <p:sldId id="259" r:id="rId6"/>
    <p:sldId id="700" r:id="rId7"/>
    <p:sldId id="446" r:id="rId8"/>
    <p:sldId id="629" r:id="rId9"/>
    <p:sldId id="706" r:id="rId10"/>
    <p:sldId id="518" r:id="rId11"/>
    <p:sldId id="703" r:id="rId12"/>
    <p:sldId id="704" r:id="rId13"/>
    <p:sldId id="705" r:id="rId14"/>
    <p:sldId id="519" r:id="rId15"/>
    <p:sldId id="520" r:id="rId16"/>
    <p:sldId id="521" r:id="rId17"/>
    <p:sldId id="708" r:id="rId18"/>
    <p:sldId id="709" r:id="rId19"/>
    <p:sldId id="710" r:id="rId20"/>
    <p:sldId id="713" r:id="rId21"/>
    <p:sldId id="714" r:id="rId22"/>
    <p:sldId id="682" r:id="rId23"/>
    <p:sldId id="632" r:id="rId24"/>
    <p:sldId id="633" r:id="rId25"/>
    <p:sldId id="634" r:id="rId26"/>
    <p:sldId id="635" r:id="rId27"/>
    <p:sldId id="683" r:id="rId28"/>
    <p:sldId id="715" r:id="rId29"/>
    <p:sldId id="640" r:id="rId30"/>
  </p:sldIdLst>
  <p:sldSz cx="9144000" cy="6858000" type="screen4x3"/>
  <p:notesSz cx="99060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zp" initials="h" lastIdx="1" clrIdx="0"/>
  <p:cmAuthor id="2" name="GIANTtina" initials="G" lastIdx="2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4926"/>
    <a:srgbClr val="FFFFFF"/>
    <a:srgbClr val="BBBBBB"/>
    <a:srgbClr val="66CCFF"/>
    <a:srgbClr val="0000FF"/>
    <a:srgbClr val="0E9E5D"/>
    <a:srgbClr val="008000"/>
    <a:srgbClr val="005C2B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8" autoAdjust="0"/>
    <p:restoredTop sz="95588" autoAdjust="0"/>
  </p:normalViewPr>
  <p:slideViewPr>
    <p:cSldViewPr>
      <p:cViewPr varScale="1">
        <p:scale>
          <a:sx n="129" d="100"/>
          <a:sy n="129" d="100"/>
        </p:scale>
        <p:origin x="1040" y="192"/>
      </p:cViewPr>
      <p:guideLst>
        <p:guide orient="horz" pos="2169"/>
        <p:guide pos="2830"/>
      </p:guideLst>
    </p:cSldViewPr>
  </p:slideViewPr>
  <p:outlineViewPr>
    <p:cViewPr>
      <p:scale>
        <a:sx n="33" d="100"/>
        <a:sy n="33" d="100"/>
      </p:scale>
      <p:origin x="12" y="914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8650"/>
    </p:cViewPr>
  </p:sorterViewPr>
  <p:notesViewPr>
    <p:cSldViewPr>
      <p:cViewPr varScale="1">
        <p:scale>
          <a:sx n="123" d="100"/>
          <a:sy n="123" d="100"/>
        </p:scale>
        <p:origin x="1136" y="184"/>
      </p:cViewPr>
      <p:guideLst>
        <p:guide orient="horz" pos="2149"/>
        <p:guide pos="3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36" Type="http://schemas.openxmlformats.org/officeDocument/2006/relationships/customXmlProps" Target="../customXml/itemProps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1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1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4043092-288A-409C-8AD5-D8A90586A3C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1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5437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1" y="3227388"/>
            <a:ext cx="7264400" cy="305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1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A4BAA1A-96E8-435C-850D-75A766991B9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https://www.researchgate.net/figure/The-defined-Performance-ased-Standards-PBS-road-network-in-Australia-showing-PBS_fig4_265404087</a:t>
            </a:r>
            <a:endParaRPr lang="en-AU" dirty="0"/>
          </a:p>
          <a:p>
            <a:endParaRPr lang="en-AU" dirty="0"/>
          </a:p>
          <a:p>
            <a:r>
              <a:rPr lang="en-AU" dirty="0"/>
              <a:t>Road network is a weight</a:t>
            </a:r>
            <a:r>
              <a:rPr lang="en-AU" baseline="0" dirty="0"/>
              <a:t>ed graph. The weight of road can present distance and travel time. It is usually an approximate planar graph</a:t>
            </a:r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771800" y="828668"/>
            <a:ext cx="6015042" cy="671506"/>
          </a:xfrm>
        </p:spPr>
        <p:txBody>
          <a:bodyPr/>
          <a:lstStyle>
            <a:lvl1pPr algn="r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57CA51-0034-49E4-B4B3-8AFF8F668DA9}" type="slidenum">
              <a:rPr lang="zh-CN" altLang="en-US" smtClean="0"/>
            </a:fld>
            <a:endParaRPr lang="en-US" altLang="zh-CN"/>
          </a:p>
        </p:txBody>
      </p:sp>
      <p:sp>
        <p:nvSpPr>
          <p:cNvPr id="8" name="Rectangle 7"/>
          <p:cNvSpPr/>
          <p:nvPr userDrawn="1"/>
        </p:nvSpPr>
        <p:spPr>
          <a:xfrm>
            <a:off x="0" y="1484784"/>
            <a:ext cx="533400" cy="228600"/>
          </a:xfrm>
          <a:prstGeom prst="rect">
            <a:avLst/>
          </a:prstGeom>
          <a:solidFill>
            <a:srgbClr val="FFCC9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90550" y="1484784"/>
            <a:ext cx="8553450" cy="22860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85728"/>
            <a:ext cx="7527210" cy="533400"/>
          </a:xfrm>
        </p:spPr>
        <p:txBody>
          <a:bodyPr/>
          <a:lstStyle>
            <a:lvl1pPr>
              <a:defRPr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71563"/>
            <a:ext cx="8911350" cy="51816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ts val="0"/>
              </a:spcBef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defRPr sz="2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spcBef>
                <a:spcPts val="0"/>
              </a:spcBef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Rectangle 8"/>
          <p:cNvSpPr/>
          <p:nvPr userDrawn="1"/>
        </p:nvSpPr>
        <p:spPr>
          <a:xfrm>
            <a:off x="590550" y="896144"/>
            <a:ext cx="8553450" cy="22860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0" y="896144"/>
            <a:ext cx="533400" cy="228600"/>
          </a:xfrm>
          <a:prstGeom prst="rect">
            <a:avLst/>
          </a:prstGeom>
          <a:solidFill>
            <a:srgbClr val="FFCC9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" y="4614"/>
            <a:ext cx="897092" cy="8970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" y="4614"/>
            <a:ext cx="897092" cy="897092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9144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70" y="6235700"/>
            <a:ext cx="466725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29" y="6176966"/>
            <a:ext cx="1828800" cy="752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62" y="6206335"/>
            <a:ext cx="722643" cy="6937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0"/>
            <a:ext cx="8137922" cy="10287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51299" y="6235704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02150" y="5964235"/>
            <a:ext cx="2182416" cy="20638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02444" y="1028704"/>
            <a:ext cx="8137922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699793" y="357188"/>
            <a:ext cx="62298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71438" y="1000125"/>
            <a:ext cx="8610600" cy="0"/>
          </a:xfrm>
          <a:prstGeom prst="line">
            <a:avLst/>
          </a:prstGeom>
          <a:noFill/>
          <a:ln w="762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5C2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FF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4896" y="1772920"/>
            <a:ext cx="8991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AU" sz="3200" dirty="0"/>
              <a:t>Fast fully dynamic labelling for distance queries</a:t>
            </a:r>
            <a:endParaRPr lang="en-US" altLang="en-AU" sz="3200" dirty="0"/>
          </a:p>
        </p:txBody>
      </p:sp>
      <p:sp>
        <p:nvSpPr>
          <p:cNvPr id="5" name="Subtitle 2"/>
          <p:cNvSpPr txBox="1"/>
          <p:nvPr/>
        </p:nvSpPr>
        <p:spPr>
          <a:xfrm>
            <a:off x="323630" y="3717032"/>
            <a:ext cx="8434132" cy="84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Muhammad Farhan</a:t>
            </a:r>
            <a:r>
              <a:rPr lang="en-US" altLang="en-US" sz="1600" dirty="0"/>
              <a:t>, Qing Wang, Yu Lin</a:t>
            </a:r>
            <a:r>
              <a:rPr lang="en-US" altLang="en-US" sz="1600" dirty="0">
                <a:sym typeface="+mn-ea"/>
              </a:rPr>
              <a:t>, </a:t>
            </a:r>
            <a:r>
              <a:rPr lang="en-US" altLang="en-US" sz="1600" dirty="0"/>
              <a:t>Brendan McKay </a:t>
            </a:r>
            <a:endParaRPr lang="en-US" altLang="zh-CN" sz="1600" baseline="30000" dirty="0"/>
          </a:p>
          <a:p>
            <a:pPr>
              <a:lnSpc>
                <a:spcPct val="200000"/>
              </a:lnSpc>
            </a:pPr>
            <a:r>
              <a:rPr lang="en-US" sz="2000" baseline="30000" dirty="0"/>
              <a:t>VLDB </a:t>
            </a:r>
            <a:r>
              <a:rPr lang="en-US" altLang="zh-CN" sz="2000" baseline="30000" dirty="0"/>
              <a:t>2022</a:t>
            </a:r>
            <a:endParaRPr lang="en-US" sz="2000" baseline="300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21244" y="5157192"/>
            <a:ext cx="4501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汇报人：何智鹏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指导老师：欧阳典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http://zsjy.gzhu.edu.cn/images/pic_logo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5496" y="72508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14"/>
            <a:ext cx="1113116" cy="1113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14" y="26865"/>
            <a:ext cx="1484186" cy="1068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0"/>
    </mc:Choice>
    <mc:Fallback>
      <p:transition spd="slow" advTm="31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背景</a:t>
            </a:r>
            <a:r>
              <a:rPr lang="zh-CN" altLang="en-AU" dirty="0">
                <a:sym typeface="+mn-ea"/>
              </a:rPr>
              <a:t>介绍</a:t>
            </a:r>
            <a:endParaRPr lang="zh-CN" altLang="en-AU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0" y="112458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AU" sz="2800" b="0" dirty="0">
                <a:solidFill>
                  <a:schemeClr val="tx1"/>
                </a:solidFill>
              </a:rPr>
              <a:t>动态图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0" dirty="0">
                <a:sym typeface="+mn-ea"/>
              </a:rPr>
              <a:t>动态图指的是，图G经过插入本身不存在的边，或者删除本身存在的边，变成一个新图G’。图的拓扑结构发生变化，导致顶点对之间的距离可能发生变化，如顶点对（2,5）的最短距离。</a:t>
            </a:r>
            <a:r>
              <a:rPr lang="zh-CN" altLang="en-US" sz="2000" b="0" dirty="0">
                <a:sym typeface="+mn-ea"/>
              </a:rPr>
              <a:t>个图G包含顶点u，v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7005638" y="271335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32" name="椭圆 231"/>
          <p:cNvSpPr/>
          <p:nvPr/>
        </p:nvSpPr>
        <p:spPr>
          <a:xfrm>
            <a:off x="61498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233" name="椭圆 232"/>
          <p:cNvSpPr/>
          <p:nvPr/>
        </p:nvSpPr>
        <p:spPr>
          <a:xfrm>
            <a:off x="7152799" y="329819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234" name="椭圆 233"/>
          <p:cNvSpPr/>
          <p:nvPr/>
        </p:nvSpPr>
        <p:spPr>
          <a:xfrm>
            <a:off x="6248876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235" name="椭圆 234"/>
          <p:cNvSpPr/>
          <p:nvPr/>
        </p:nvSpPr>
        <p:spPr>
          <a:xfrm>
            <a:off x="82453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236" name="椭圆 235"/>
          <p:cNvSpPr/>
          <p:nvPr/>
        </p:nvSpPr>
        <p:spPr>
          <a:xfrm>
            <a:off x="7603808" y="32034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237" name="椭圆 236"/>
          <p:cNvSpPr/>
          <p:nvPr/>
        </p:nvSpPr>
        <p:spPr>
          <a:xfrm>
            <a:off x="8054816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38" name="椭圆 237"/>
          <p:cNvSpPr/>
          <p:nvPr/>
        </p:nvSpPr>
        <p:spPr>
          <a:xfrm>
            <a:off x="6407468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39" name="椭圆 238"/>
          <p:cNvSpPr/>
          <p:nvPr/>
        </p:nvSpPr>
        <p:spPr>
          <a:xfrm>
            <a:off x="7152799" y="41940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40" name="椭圆 239"/>
          <p:cNvSpPr/>
          <p:nvPr/>
        </p:nvSpPr>
        <p:spPr>
          <a:xfrm>
            <a:off x="7603808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41" name="椭圆 240"/>
          <p:cNvSpPr/>
          <p:nvPr/>
        </p:nvSpPr>
        <p:spPr>
          <a:xfrm>
            <a:off x="6804660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2" name="椭圆 241"/>
          <p:cNvSpPr/>
          <p:nvPr/>
        </p:nvSpPr>
        <p:spPr>
          <a:xfrm>
            <a:off x="8149590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43" name="椭圆 242"/>
          <p:cNvSpPr/>
          <p:nvPr/>
        </p:nvSpPr>
        <p:spPr>
          <a:xfrm>
            <a:off x="6746558" y="464978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4" name="椭圆 243"/>
          <p:cNvSpPr/>
          <p:nvPr/>
        </p:nvSpPr>
        <p:spPr>
          <a:xfrm>
            <a:off x="7603808" y="470169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45" name="椭圆 244"/>
          <p:cNvSpPr/>
          <p:nvPr/>
        </p:nvSpPr>
        <p:spPr>
          <a:xfrm>
            <a:off x="7603808" y="27195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46" name="直接连接符 245"/>
          <p:cNvCxnSpPr/>
          <p:nvPr/>
        </p:nvCxnSpPr>
        <p:spPr>
          <a:xfrm>
            <a:off x="7264718" y="283718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37" idx="1"/>
          </p:cNvCxnSpPr>
          <p:nvPr/>
        </p:nvCxnSpPr>
        <p:spPr>
          <a:xfrm>
            <a:off x="7862888" y="2843371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endCxn id="235" idx="0"/>
          </p:cNvCxnSpPr>
          <p:nvPr/>
        </p:nvCxnSpPr>
        <p:spPr>
          <a:xfrm>
            <a:off x="8245316" y="320008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5" idx="4"/>
          </p:cNvCxnSpPr>
          <p:nvPr/>
        </p:nvCxnSpPr>
        <p:spPr>
          <a:xfrm flipH="1">
            <a:off x="8269605" y="3710623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4" idx="7"/>
            <a:endCxn id="242" idx="3"/>
          </p:cNvCxnSpPr>
          <p:nvPr/>
        </p:nvCxnSpPr>
        <p:spPr>
          <a:xfrm flipV="1">
            <a:off x="7824788" y="4340225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5" idx="4"/>
          </p:cNvCxnSpPr>
          <p:nvPr/>
        </p:nvCxnSpPr>
        <p:spPr>
          <a:xfrm>
            <a:off x="7733348" y="296672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38" idx="7"/>
          </p:cNvCxnSpPr>
          <p:nvPr/>
        </p:nvCxnSpPr>
        <p:spPr>
          <a:xfrm flipV="1">
            <a:off x="6628448" y="284956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V="1">
            <a:off x="6279356" y="319817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233" idx="3"/>
          </p:cNvCxnSpPr>
          <p:nvPr/>
        </p:nvCxnSpPr>
        <p:spPr>
          <a:xfrm flipV="1">
            <a:off x="7025640" y="350916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0" idx="7"/>
          </p:cNvCxnSpPr>
          <p:nvPr/>
        </p:nvCxnSpPr>
        <p:spPr>
          <a:xfrm flipV="1">
            <a:off x="7824788" y="361156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7348538" y="350916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7407593" y="396303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39" idx="0"/>
            <a:endCxn id="233" idx="4"/>
          </p:cNvCxnSpPr>
          <p:nvPr/>
        </p:nvCxnSpPr>
        <p:spPr>
          <a:xfrm flipV="1">
            <a:off x="7282339" y="3545364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1" idx="4"/>
          </p:cNvCxnSpPr>
          <p:nvPr/>
        </p:nvCxnSpPr>
        <p:spPr>
          <a:xfrm>
            <a:off x="6934200" y="395779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3" idx="6"/>
          </p:cNvCxnSpPr>
          <p:nvPr/>
        </p:nvCxnSpPr>
        <p:spPr>
          <a:xfrm>
            <a:off x="7005638" y="477361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34" idx="4"/>
          </p:cNvCxnSpPr>
          <p:nvPr/>
        </p:nvCxnSpPr>
        <p:spPr>
          <a:xfrm>
            <a:off x="6378416" y="437642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endCxn id="234" idx="1"/>
          </p:cNvCxnSpPr>
          <p:nvPr/>
        </p:nvCxnSpPr>
        <p:spPr>
          <a:xfrm>
            <a:off x="6279356" y="371062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44" idx="0"/>
            <a:endCxn id="240" idx="4"/>
          </p:cNvCxnSpPr>
          <p:nvPr/>
        </p:nvCxnSpPr>
        <p:spPr>
          <a:xfrm flipV="1">
            <a:off x="7733348" y="3957796"/>
            <a:ext cx="0" cy="74390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endCxn id="243" idx="0"/>
          </p:cNvCxnSpPr>
          <p:nvPr/>
        </p:nvCxnSpPr>
        <p:spPr>
          <a:xfrm flipH="1">
            <a:off x="6876098" y="3957796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38" idx="5"/>
          </p:cNvCxnSpPr>
          <p:nvPr/>
        </p:nvCxnSpPr>
        <p:spPr>
          <a:xfrm>
            <a:off x="6628448" y="316722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40" idx="5"/>
          </p:cNvCxnSpPr>
          <p:nvPr/>
        </p:nvCxnSpPr>
        <p:spPr>
          <a:xfrm>
            <a:off x="7824788" y="392160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7429341" y="3297873"/>
            <a:ext cx="191929" cy="96203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607503" y="269684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4" name="椭圆 3"/>
          <p:cNvSpPr/>
          <p:nvPr/>
        </p:nvSpPr>
        <p:spPr>
          <a:xfrm>
            <a:off x="7516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5" name="椭圆 4"/>
          <p:cNvSpPr/>
          <p:nvPr/>
        </p:nvSpPr>
        <p:spPr>
          <a:xfrm>
            <a:off x="1754664" y="32816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7" name="椭圆 6"/>
          <p:cNvSpPr/>
          <p:nvPr/>
        </p:nvSpPr>
        <p:spPr>
          <a:xfrm>
            <a:off x="850741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9" name="椭圆 8"/>
          <p:cNvSpPr/>
          <p:nvPr/>
        </p:nvSpPr>
        <p:spPr>
          <a:xfrm>
            <a:off x="28471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0" name="椭圆 9"/>
          <p:cNvSpPr/>
          <p:nvPr/>
        </p:nvSpPr>
        <p:spPr>
          <a:xfrm>
            <a:off x="2205673" y="31869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1" name="椭圆 10"/>
          <p:cNvSpPr/>
          <p:nvPr/>
        </p:nvSpPr>
        <p:spPr>
          <a:xfrm>
            <a:off x="2656681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1009333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1754664" y="41775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205673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1406525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2751455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1348423" y="463327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2205673" y="468518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2205673" y="27030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0" name="直接连接符 19"/>
          <p:cNvCxnSpPr/>
          <p:nvPr/>
        </p:nvCxnSpPr>
        <p:spPr>
          <a:xfrm>
            <a:off x="1866583" y="282067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1" idx="1"/>
          </p:cNvCxnSpPr>
          <p:nvPr/>
        </p:nvCxnSpPr>
        <p:spPr>
          <a:xfrm>
            <a:off x="2464753" y="2827496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9" idx="0"/>
          </p:cNvCxnSpPr>
          <p:nvPr/>
        </p:nvCxnSpPr>
        <p:spPr>
          <a:xfrm>
            <a:off x="2847181" y="318357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4"/>
          </p:cNvCxnSpPr>
          <p:nvPr/>
        </p:nvCxnSpPr>
        <p:spPr>
          <a:xfrm flipH="1">
            <a:off x="2871470" y="3693478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7"/>
            <a:endCxn id="16" idx="3"/>
          </p:cNvCxnSpPr>
          <p:nvPr/>
        </p:nvCxnSpPr>
        <p:spPr>
          <a:xfrm flipV="1">
            <a:off x="2426653" y="4323874"/>
            <a:ext cx="362585" cy="3975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4"/>
          </p:cNvCxnSpPr>
          <p:nvPr/>
        </p:nvCxnSpPr>
        <p:spPr>
          <a:xfrm>
            <a:off x="2335213" y="295021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7"/>
          </p:cNvCxnSpPr>
          <p:nvPr/>
        </p:nvCxnSpPr>
        <p:spPr>
          <a:xfrm flipV="1">
            <a:off x="1230313" y="283305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81221" y="318166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" idx="3"/>
          </p:cNvCxnSpPr>
          <p:nvPr/>
        </p:nvCxnSpPr>
        <p:spPr>
          <a:xfrm flipV="1">
            <a:off x="1627505" y="349265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7"/>
          </p:cNvCxnSpPr>
          <p:nvPr/>
        </p:nvCxnSpPr>
        <p:spPr>
          <a:xfrm flipV="1">
            <a:off x="2426653" y="359505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50403" y="349265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009458" y="394652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0"/>
            <a:endCxn id="5" idx="4"/>
          </p:cNvCxnSpPr>
          <p:nvPr/>
        </p:nvCxnSpPr>
        <p:spPr>
          <a:xfrm flipV="1">
            <a:off x="1884204" y="3528537"/>
            <a:ext cx="0" cy="6489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</p:cNvCxnSpPr>
          <p:nvPr/>
        </p:nvCxnSpPr>
        <p:spPr>
          <a:xfrm>
            <a:off x="1536065" y="394128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6"/>
          </p:cNvCxnSpPr>
          <p:nvPr/>
        </p:nvCxnSpPr>
        <p:spPr>
          <a:xfrm>
            <a:off x="1607503" y="475710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7" idx="4"/>
          </p:cNvCxnSpPr>
          <p:nvPr/>
        </p:nvCxnSpPr>
        <p:spPr>
          <a:xfrm>
            <a:off x="980281" y="435991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7" idx="1"/>
          </p:cNvCxnSpPr>
          <p:nvPr/>
        </p:nvCxnSpPr>
        <p:spPr>
          <a:xfrm>
            <a:off x="881221" y="369411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0"/>
            <a:endCxn id="14" idx="4"/>
          </p:cNvCxnSpPr>
          <p:nvPr/>
        </p:nvCxnSpPr>
        <p:spPr>
          <a:xfrm flipV="1">
            <a:off x="2335213" y="3941604"/>
            <a:ext cx="0" cy="74358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7" idx="0"/>
          </p:cNvCxnSpPr>
          <p:nvPr/>
        </p:nvCxnSpPr>
        <p:spPr>
          <a:xfrm flipH="1">
            <a:off x="1477963" y="3941921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</p:cNvCxnSpPr>
          <p:nvPr/>
        </p:nvCxnSpPr>
        <p:spPr>
          <a:xfrm>
            <a:off x="1230313" y="315071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5"/>
          </p:cNvCxnSpPr>
          <p:nvPr/>
        </p:nvCxnSpPr>
        <p:spPr>
          <a:xfrm>
            <a:off x="2426653" y="390509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29088" y="3102610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插入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81" name="文本框 80"/>
          <p:cNvSpPr txBox="1"/>
          <p:nvPr/>
        </p:nvSpPr>
        <p:spPr>
          <a:xfrm>
            <a:off x="4174808" y="4196556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删除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43" name="右箭头 42"/>
          <p:cNvSpPr/>
          <p:nvPr/>
        </p:nvSpPr>
        <p:spPr>
          <a:xfrm>
            <a:off x="3701415" y="3341211"/>
            <a:ext cx="1931194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3" name="左箭头 82"/>
          <p:cNvSpPr/>
          <p:nvPr/>
        </p:nvSpPr>
        <p:spPr>
          <a:xfrm>
            <a:off x="3664744" y="3923665"/>
            <a:ext cx="1967865" cy="229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6" name="文本框 85"/>
          <p:cNvSpPr txBox="1"/>
          <p:nvPr/>
        </p:nvSpPr>
        <p:spPr>
          <a:xfrm>
            <a:off x="2267585" y="5589270"/>
            <a:ext cx="828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0000"/>
              </a:buClr>
              <a:buSzPct val="140000"/>
              <a:buFont typeface="Arial" panose="020B0604020202020204" pitchFamily="34" charset="0"/>
              <a:buNone/>
            </a:pPr>
            <a:r>
              <a:rPr lang="zh-CN" altLang="en-US" sz="1800" dirty="0"/>
              <a:t>因为一次小的改变就会重新计算整个</a:t>
            </a:r>
            <a:r>
              <a:rPr lang="zh-CN" altLang="en-US" sz="1800" dirty="0"/>
              <a:t>图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436235" y="5497195"/>
            <a:ext cx="8288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0000"/>
              </a:buClr>
              <a:buSzPct val="140000"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</a:rPr>
              <a:t>代价太大了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6667 0 " pathEditMode="relative" ptsTypes="">
                                      <p:cBhvr>
                                        <p:cTn id="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/>
      <p:bldP spid="232" grpId="1" animBg="1"/>
      <p:bldP spid="233" grpId="1" animBg="1"/>
      <p:bldP spid="234" grpId="1" animBg="1"/>
      <p:bldP spid="235" grpId="1" animBg="1"/>
      <p:bldP spid="236" grpId="1" animBg="1"/>
      <p:bldP spid="237" grpId="1" animBg="1"/>
      <p:bldP spid="238" grpId="1" animBg="1"/>
      <p:bldP spid="239" grpId="1" animBg="1"/>
      <p:bldP spid="240" grpId="1" animBg="1"/>
      <p:bldP spid="241" grpId="1" animBg="1"/>
      <p:bldP spid="242" grpId="1" animBg="1"/>
      <p:bldP spid="243" grpId="1" animBg="1"/>
      <p:bldP spid="244" grpId="1" animBg="1"/>
      <p:bldP spid="245" grpId="1" animBg="1"/>
      <p:bldP spid="3" grpId="1" animBg="1"/>
      <p:bldP spid="4" grpId="1" animBg="1"/>
      <p:bldP spid="5" grpId="1" animBg="1"/>
      <p:bldP spid="7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42" grpId="1"/>
      <p:bldP spid="81" grpId="1"/>
      <p:bldP spid="43" grpId="1" animBg="1"/>
      <p:bldP spid="83" grpId="1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4800" kern="0" dirty="0"/>
              <a:t>Fast full dynamic labelling</a:t>
            </a:r>
            <a:r>
              <a:rPr lang="zh-CN" altLang="en-US" sz="4800" kern="0" dirty="0"/>
              <a:t>（全动态</a:t>
            </a:r>
            <a:r>
              <a:rPr lang="zh-CN" altLang="en-US" sz="4800" kern="0" dirty="0"/>
              <a:t>标签）</a:t>
            </a:r>
            <a:endParaRPr lang="zh-CN" altLang="en-US" sz="4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4"/>
    </mc:Choice>
    <mc:Fallback>
      <p:transition spd="slow" advTm="361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4585"/>
            <a:ext cx="8911590" cy="2482215"/>
          </a:xfrm>
        </p:spPr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</a:rPr>
              <a:t>全动态标签算法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0" dirty="0">
                <a:solidFill>
                  <a:schemeClr val="tx1"/>
                </a:solidFill>
              </a:rPr>
              <a:t>IncHL</a:t>
            </a:r>
            <a:r>
              <a:rPr lang="zh-CN" altLang="en-US" sz="2000" b="0" dirty="0">
                <a:solidFill>
                  <a:schemeClr val="tx1"/>
                </a:solidFill>
              </a:rPr>
              <a:t>算法：一条边插入后，更新受到影响的顶点的距离标签</a:t>
            </a:r>
            <a:r>
              <a:rPr lang="en-US" altLang="zh-CN" sz="2000" b="0" dirty="0">
                <a:solidFill>
                  <a:schemeClr val="tx1"/>
                </a:solidFill>
              </a:rPr>
              <a:t>label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b="0" dirty="0">
                <a:solidFill>
                  <a:schemeClr val="tx1"/>
                </a:solidFill>
              </a:rPr>
              <a:t>DecHL</a:t>
            </a:r>
            <a:r>
              <a:rPr lang="zh-CN" altLang="en-US" sz="2000" b="0" dirty="0">
                <a:solidFill>
                  <a:schemeClr val="tx1"/>
                </a:solidFill>
              </a:rPr>
              <a:t>算法：一条边删除后，更新受到影响的顶点的距离标签</a:t>
            </a:r>
            <a:r>
              <a:rPr lang="en-US" altLang="zh-CN" sz="2000" b="0" dirty="0">
                <a:solidFill>
                  <a:schemeClr val="tx1"/>
                </a:solidFill>
              </a:rPr>
              <a:t>label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36195" y="220535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</a:rPr>
              <a:t>定义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1775" b="0" dirty="0">
                <a:solidFill>
                  <a:schemeClr val="tx1"/>
                </a:solidFill>
              </a:rPr>
              <a:t>边插入：插入边</a:t>
            </a:r>
            <a:r>
              <a:rPr lang="en-US" altLang="zh-CN" sz="1775" b="0" dirty="0">
                <a:solidFill>
                  <a:schemeClr val="tx1"/>
                </a:solidFill>
              </a:rPr>
              <a:t>(a, b)</a:t>
            </a:r>
            <a:r>
              <a:rPr lang="zh-CN" altLang="en-US" sz="1775" b="0" dirty="0">
                <a:solidFill>
                  <a:schemeClr val="tx1"/>
                </a:solidFill>
              </a:rPr>
              <a:t>到图</a:t>
            </a:r>
            <a:r>
              <a:rPr lang="en-US" altLang="zh-CN" sz="1775" b="0" dirty="0">
                <a:solidFill>
                  <a:schemeClr val="tx1"/>
                </a:solidFill>
              </a:rPr>
              <a:t>G</a:t>
            </a:r>
            <a:r>
              <a:rPr lang="zh-CN" altLang="en-US" sz="1775" b="0" dirty="0">
                <a:solidFill>
                  <a:schemeClr val="tx1"/>
                </a:solidFill>
              </a:rPr>
              <a:t>，要满足</a:t>
            </a:r>
            <a:r>
              <a:rPr lang="en-US" altLang="zh-CN" sz="1775" b="0" dirty="0">
                <a:solidFill>
                  <a:schemeClr val="tx1"/>
                </a:solidFill>
              </a:rPr>
              <a:t>                                       </a:t>
            </a:r>
            <a:r>
              <a:rPr lang="zh-CN" altLang="en-US" sz="1775" b="0" dirty="0">
                <a:solidFill>
                  <a:schemeClr val="tx1"/>
                </a:solidFill>
              </a:rPr>
              <a:t>，边删除反之</a:t>
            </a:r>
            <a:r>
              <a:rPr lang="zh-CN" altLang="en-US" sz="1775" b="0" dirty="0">
                <a:solidFill>
                  <a:schemeClr val="tx1"/>
                </a:solidFill>
              </a:rPr>
              <a:t>同理。</a:t>
            </a:r>
            <a:endParaRPr lang="zh-CN" altLang="en-US" sz="1775" b="0" dirty="0">
              <a:solidFill>
                <a:schemeClr val="tx1"/>
              </a:solidFill>
            </a:endParaRPr>
          </a:p>
          <a:p>
            <a:pPr lvl="1"/>
            <a:r>
              <a:rPr lang="en-US" altLang="zh-CN" sz="1775" b="0" dirty="0">
                <a:solidFill>
                  <a:schemeClr val="tx1"/>
                </a:solidFill>
              </a:rPr>
              <a:t>highway cover label</a:t>
            </a:r>
            <a:r>
              <a:rPr lang="zh-CN" altLang="en-US" sz="1775" b="0" dirty="0">
                <a:solidFill>
                  <a:schemeClr val="tx1"/>
                </a:solidFill>
              </a:rPr>
              <a:t>：由</a:t>
            </a:r>
            <a:r>
              <a:rPr lang="en-US" altLang="zh-CN" sz="1775" b="0" dirty="0">
                <a:solidFill>
                  <a:schemeClr val="tx1"/>
                </a:solidFill>
              </a:rPr>
              <a:t>H</a:t>
            </a:r>
            <a:r>
              <a:rPr lang="zh-CN" altLang="en-US" sz="1775" b="0" dirty="0">
                <a:solidFill>
                  <a:schemeClr val="tx1"/>
                </a:solidFill>
              </a:rPr>
              <a:t>和</a:t>
            </a:r>
            <a:r>
              <a:rPr lang="en-US" altLang="zh-CN" sz="1775" b="0" dirty="0">
                <a:solidFill>
                  <a:schemeClr val="tx1"/>
                </a:solidFill>
              </a:rPr>
              <a:t>L</a:t>
            </a:r>
            <a:r>
              <a:rPr lang="zh-CN" altLang="en-US" sz="1775" b="0" dirty="0">
                <a:solidFill>
                  <a:schemeClr val="tx1"/>
                </a:solidFill>
              </a:rPr>
              <a:t>组成。</a:t>
            </a:r>
            <a:r>
              <a:rPr lang="en-US" altLang="zh-CN" sz="1775" b="0" dirty="0">
                <a:solidFill>
                  <a:schemeClr val="tx1"/>
                </a:solidFill>
              </a:rPr>
              <a:t>H</a:t>
            </a:r>
            <a:r>
              <a:rPr lang="zh-CN" altLang="en-US" sz="1775" b="0" dirty="0">
                <a:solidFill>
                  <a:schemeClr val="tx1"/>
                </a:solidFill>
              </a:rPr>
              <a:t>中包含</a:t>
            </a:r>
            <a:r>
              <a:rPr lang="en-US" altLang="zh-CN" sz="1775" b="0" dirty="0">
                <a:solidFill>
                  <a:schemeClr val="tx1"/>
                </a:solidFill>
              </a:rPr>
              <a:t>landmark</a:t>
            </a:r>
            <a:r>
              <a:rPr lang="zh-CN" altLang="en-US" sz="1775" b="0" dirty="0">
                <a:solidFill>
                  <a:schemeClr val="tx1"/>
                </a:solidFill>
              </a:rPr>
              <a:t>集合，以及</a:t>
            </a:r>
            <a:r>
              <a:rPr lang="en-US" altLang="zh-CN" sz="1775" b="0" dirty="0">
                <a:solidFill>
                  <a:schemeClr val="tx1"/>
                </a:solidFill>
              </a:rPr>
              <a:t>landmark</a:t>
            </a:r>
            <a:r>
              <a:rPr lang="zh-CN" altLang="en-US" sz="1775" b="0" dirty="0">
                <a:solidFill>
                  <a:schemeClr val="tx1"/>
                </a:solidFill>
              </a:rPr>
              <a:t>之间的最短距离索引。</a:t>
            </a:r>
            <a:r>
              <a:rPr lang="en-US" altLang="zh-CN" sz="1775" b="0" dirty="0">
                <a:solidFill>
                  <a:schemeClr val="tx1"/>
                </a:solidFill>
              </a:rPr>
              <a:t>L</a:t>
            </a:r>
            <a:r>
              <a:rPr lang="zh-CN" altLang="en-US" sz="1775" b="0" dirty="0">
                <a:solidFill>
                  <a:schemeClr val="tx1"/>
                </a:solidFill>
              </a:rPr>
              <a:t>中包含所有顶点到</a:t>
            </a:r>
            <a:r>
              <a:rPr lang="en-US" altLang="zh-CN" sz="1775" b="0" dirty="0">
                <a:solidFill>
                  <a:schemeClr val="tx1"/>
                </a:solidFill>
              </a:rPr>
              <a:t>landmark</a:t>
            </a:r>
            <a:r>
              <a:rPr lang="zh-CN" altLang="en-US" sz="1775" b="0" dirty="0">
                <a:solidFill>
                  <a:schemeClr val="tx1"/>
                </a:solidFill>
              </a:rPr>
              <a:t>的最短距离</a:t>
            </a:r>
            <a:r>
              <a:rPr lang="zh-CN" altLang="en-US" sz="1775" b="0" dirty="0">
                <a:solidFill>
                  <a:schemeClr val="tx1"/>
                </a:solidFill>
              </a:rPr>
              <a:t>标签。</a:t>
            </a:r>
            <a:endParaRPr lang="zh-CN" altLang="en-US" sz="1775" b="0" dirty="0">
              <a:solidFill>
                <a:schemeClr val="tx1"/>
              </a:solidFill>
            </a:endParaRPr>
          </a:p>
        </p:txBody>
      </p:sp>
      <p:pic>
        <p:nvPicPr>
          <p:cNvPr id="10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535" y="2708910"/>
            <a:ext cx="2738120" cy="25019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358265" y="402161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502444" y="477170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1505426" y="4606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601504" y="543750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2597944" y="477170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1956435" y="451167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2407444" y="426450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760095" y="426450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1505426" y="550227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1956435" y="501888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1157288" y="501888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2502218" y="543750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1099185" y="59580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1956435" y="600995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1956435" y="402780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1617345" y="414543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15515" y="415163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2597944" y="450834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2622233" y="501888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2177415" y="5648484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2085975" y="427497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981075" y="415782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631984" y="450643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1378268" y="481742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177415" y="491982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0" idx="1"/>
          </p:cNvCxnSpPr>
          <p:nvPr/>
        </p:nvCxnSpPr>
        <p:spPr>
          <a:xfrm>
            <a:off x="1721644" y="481742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760220" y="527129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1634966" y="485362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1286828" y="526605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1358265" y="608187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731044" y="568467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631984" y="501888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2085975" y="526573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3" idx="0"/>
          </p:cNvCxnSpPr>
          <p:nvPr/>
        </p:nvCxnSpPr>
        <p:spPr>
          <a:xfrm flipH="1">
            <a:off x="1228725" y="526605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981075" y="447548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2177415" y="522986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箭头 46"/>
          <p:cNvSpPr/>
          <p:nvPr/>
        </p:nvSpPr>
        <p:spPr>
          <a:xfrm>
            <a:off x="3117850" y="4853940"/>
            <a:ext cx="1455420" cy="407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518626" y="430133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829969" y="478520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59" name="椭圆 58"/>
          <p:cNvSpPr/>
          <p:nvPr/>
        </p:nvSpPr>
        <p:spPr>
          <a:xfrm>
            <a:off x="5869623" y="544385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cxnSp>
        <p:nvCxnSpPr>
          <p:cNvPr id="60" name="直接连接符 59"/>
          <p:cNvCxnSpPr>
            <a:stCxn id="58" idx="7"/>
          </p:cNvCxnSpPr>
          <p:nvPr/>
        </p:nvCxnSpPr>
        <p:spPr>
          <a:xfrm flipV="1">
            <a:off x="5050949" y="4499451"/>
            <a:ext cx="515303" cy="3219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59" idx="0"/>
          </p:cNvCxnSpPr>
          <p:nvPr/>
        </p:nvCxnSpPr>
        <p:spPr>
          <a:xfrm>
            <a:off x="5725795" y="4506119"/>
            <a:ext cx="273368" cy="93773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8" idx="5"/>
          </p:cNvCxnSpPr>
          <p:nvPr/>
        </p:nvCxnSpPr>
        <p:spPr>
          <a:xfrm>
            <a:off x="5050949" y="4996180"/>
            <a:ext cx="818674" cy="5848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089049" y="4418489"/>
            <a:ext cx="3052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64" name="文本框 63"/>
          <p:cNvSpPr txBox="1"/>
          <p:nvPr/>
        </p:nvSpPr>
        <p:spPr>
          <a:xfrm>
            <a:off x="5846763" y="4720908"/>
            <a:ext cx="3052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65" name="文本框 64"/>
          <p:cNvSpPr txBox="1"/>
          <p:nvPr/>
        </p:nvSpPr>
        <p:spPr>
          <a:xfrm>
            <a:off x="5213350" y="5251926"/>
            <a:ext cx="3052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/>
              <a:t>3</a:t>
            </a:r>
            <a:endParaRPr lang="en-US" altLang="zh-CN" sz="1800" b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rcRect l="6130" t="2738" r="5050" b="6644"/>
          <a:stretch>
            <a:fillRect/>
          </a:stretch>
        </p:blipFill>
        <p:spPr>
          <a:xfrm>
            <a:off x="6588125" y="3722370"/>
            <a:ext cx="2118360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58105" y="5876925"/>
            <a:ext cx="300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646795" y="4796790"/>
            <a:ext cx="300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7" grpId="0" animBg="1"/>
      <p:bldP spid="57" grpId="0" animBg="1"/>
      <p:bldP spid="58" grpId="0" animBg="1"/>
      <p:bldP spid="59" grpId="0" animBg="1"/>
      <p:bldP spid="63" grpId="0"/>
      <p:bldP spid="64" grpId="0"/>
      <p:bldP spid="65" grpId="0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4585"/>
            <a:ext cx="8911590" cy="2482215"/>
          </a:xfrm>
        </p:spPr>
        <p:txBody>
          <a:bodyPr/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动态图更新方案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b="0" dirty="0">
                <a:solidFill>
                  <a:schemeClr val="tx1"/>
                </a:solidFill>
              </a:rPr>
              <a:t>整体思路：</a:t>
            </a:r>
            <a:r>
              <a:rPr lang="zh-CN" altLang="en-US" sz="1800">
                <a:sym typeface="+mn-ea"/>
              </a:rPr>
              <a:t>每次只更新所有顶点到任意一个</a:t>
            </a:r>
            <a:r>
              <a:rPr lang="en-US" altLang="zh-CN" sz="1800">
                <a:sym typeface="+mn-ea"/>
              </a:rPr>
              <a:t>landmark</a:t>
            </a:r>
            <a:r>
              <a:rPr lang="zh-CN" altLang="en-US" sz="1800">
                <a:sym typeface="+mn-ea"/>
              </a:rPr>
              <a:t>的最短距离标签，直到所有</a:t>
            </a:r>
            <a:r>
              <a:rPr lang="en-US" altLang="zh-CN" sz="1800">
                <a:sym typeface="+mn-ea"/>
              </a:rPr>
              <a:t>landmark</a:t>
            </a:r>
            <a:r>
              <a:rPr lang="zh-CN" altLang="en-US" sz="1800">
                <a:sym typeface="+mn-ea"/>
              </a:rPr>
              <a:t>都被更新完。对任意</a:t>
            </a:r>
            <a:r>
              <a:rPr lang="en-US" altLang="zh-CN" sz="1800">
                <a:sym typeface="+mn-ea"/>
              </a:rPr>
              <a:t>landmark</a:t>
            </a:r>
            <a:r>
              <a:rPr lang="zh-CN" altLang="en-US" sz="1800">
                <a:sym typeface="+mn-ea"/>
              </a:rPr>
              <a:t>的一次标签更新过程如下图。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2271395"/>
            <a:ext cx="9036050" cy="76962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/>
        </p:nvSpPr>
        <p:spPr>
          <a:xfrm>
            <a:off x="17145" y="2994660"/>
            <a:ext cx="9424670" cy="1109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000" b="0" dirty="0">
                <a:solidFill>
                  <a:schemeClr val="tx1"/>
                </a:solidFill>
              </a:rPr>
              <a:t>受影响的顶点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b="0" kern="0" dirty="0">
                <a:cs typeface="+mn-ea"/>
                <a:sym typeface="+mn-ea"/>
              </a:rPr>
              <a:t>如果顶点v到landmark(r)的新距离小于等于旧距离，v是受影响的顶点</a:t>
            </a:r>
            <a:r>
              <a:rPr lang="zh-CN" altLang="en-US" sz="1800" dirty="0">
                <a:sym typeface="+mn-ea"/>
              </a:rPr>
              <a:t>。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68370" y="391223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</a:t>
            </a:r>
            <a:endParaRPr lang="en-US" altLang="zh-CN" sz="2000" b="0"/>
          </a:p>
        </p:txBody>
      </p:sp>
      <p:sp>
        <p:nvSpPr>
          <p:cNvPr id="15" name="椭圆 14"/>
          <p:cNvSpPr/>
          <p:nvPr/>
        </p:nvSpPr>
        <p:spPr>
          <a:xfrm>
            <a:off x="3664585" y="46951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16" name="椭圆 15"/>
          <p:cNvSpPr/>
          <p:nvPr/>
        </p:nvSpPr>
        <p:spPr>
          <a:xfrm>
            <a:off x="5121275" y="491553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17" name="椭圆 16"/>
          <p:cNvSpPr/>
          <p:nvPr/>
        </p:nvSpPr>
        <p:spPr>
          <a:xfrm>
            <a:off x="4265930" y="45688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18" name="椭圆 17"/>
          <p:cNvSpPr/>
          <p:nvPr/>
        </p:nvSpPr>
        <p:spPr>
          <a:xfrm>
            <a:off x="4867275" y="423926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19" name="椭圆 18"/>
          <p:cNvSpPr/>
          <p:nvPr/>
        </p:nvSpPr>
        <p:spPr>
          <a:xfrm>
            <a:off x="2670810" y="423926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4</a:t>
            </a:r>
            <a:endParaRPr lang="en-US" altLang="zh-CN" sz="2000" b="0"/>
          </a:p>
        </p:txBody>
      </p:sp>
      <p:sp>
        <p:nvSpPr>
          <p:cNvPr id="20" name="椭圆 19"/>
          <p:cNvSpPr/>
          <p:nvPr/>
        </p:nvSpPr>
        <p:spPr>
          <a:xfrm>
            <a:off x="3664585" y="588962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9</a:t>
            </a:r>
            <a:endParaRPr lang="en-US" altLang="zh-CN" sz="2000" b="0"/>
          </a:p>
        </p:txBody>
      </p:sp>
      <p:sp>
        <p:nvSpPr>
          <p:cNvPr id="21" name="椭圆 20"/>
          <p:cNvSpPr/>
          <p:nvPr/>
        </p:nvSpPr>
        <p:spPr>
          <a:xfrm>
            <a:off x="4265930" y="5245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22" name="椭圆 21"/>
          <p:cNvSpPr/>
          <p:nvPr/>
        </p:nvSpPr>
        <p:spPr>
          <a:xfrm>
            <a:off x="3200400" y="5245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23" name="椭圆 22"/>
          <p:cNvSpPr/>
          <p:nvPr/>
        </p:nvSpPr>
        <p:spPr>
          <a:xfrm>
            <a:off x="4265930" y="3923665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24" name="直接连接符 23"/>
          <p:cNvCxnSpPr>
            <a:stCxn id="14" idx="6"/>
            <a:endCxn id="23" idx="2"/>
          </p:cNvCxnSpPr>
          <p:nvPr/>
        </p:nvCxnSpPr>
        <p:spPr>
          <a:xfrm>
            <a:off x="3813810" y="4077335"/>
            <a:ext cx="452120" cy="114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1"/>
          </p:cNvCxnSpPr>
          <p:nvPr/>
        </p:nvCxnSpPr>
        <p:spPr>
          <a:xfrm>
            <a:off x="4611370" y="4088765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6" idx="0"/>
          </p:cNvCxnSpPr>
          <p:nvPr/>
        </p:nvCxnSpPr>
        <p:spPr>
          <a:xfrm>
            <a:off x="5121275" y="4564380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4"/>
          </p:cNvCxnSpPr>
          <p:nvPr/>
        </p:nvCxnSpPr>
        <p:spPr>
          <a:xfrm>
            <a:off x="4438650" y="4253230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9" idx="7"/>
          </p:cNvCxnSpPr>
          <p:nvPr/>
        </p:nvCxnSpPr>
        <p:spPr>
          <a:xfrm flipV="1">
            <a:off x="2965450" y="4097020"/>
            <a:ext cx="502920" cy="1905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60570" y="5113020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004310" y="5581650"/>
            <a:ext cx="407035" cy="4070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0"/>
            <a:endCxn id="15" idx="4"/>
          </p:cNvCxnSpPr>
          <p:nvPr/>
        </p:nvCxnSpPr>
        <p:spPr>
          <a:xfrm flipV="1">
            <a:off x="3837305" y="5024755"/>
            <a:ext cx="0" cy="8648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2" idx="4"/>
          </p:cNvCxnSpPr>
          <p:nvPr/>
        </p:nvCxnSpPr>
        <p:spPr>
          <a:xfrm>
            <a:off x="3373120" y="5574665"/>
            <a:ext cx="291465" cy="5035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5"/>
          </p:cNvCxnSpPr>
          <p:nvPr/>
        </p:nvCxnSpPr>
        <p:spPr>
          <a:xfrm>
            <a:off x="2965450" y="4520565"/>
            <a:ext cx="292100" cy="772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04310" y="4751070"/>
            <a:ext cx="255905" cy="12827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7"/>
          </p:cNvCxnSpPr>
          <p:nvPr/>
        </p:nvCxnSpPr>
        <p:spPr>
          <a:xfrm flipV="1">
            <a:off x="3495040" y="4982210"/>
            <a:ext cx="212090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5" idx="5"/>
          </p:cNvCxnSpPr>
          <p:nvPr/>
        </p:nvCxnSpPr>
        <p:spPr>
          <a:xfrm flipH="1" flipV="1">
            <a:off x="3959225" y="4976495"/>
            <a:ext cx="349250" cy="31369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25120" y="6359525"/>
            <a:ext cx="822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在受影响的点中，离landmark最近的那个点被称为锚点。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198495" y="4410075"/>
            <a:ext cx="437515" cy="2432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7360" y="3474085"/>
            <a:ext cx="8663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v是受影响的顶点，当且仅当图G变成G’时，v到landmark的最短路径集合发生改变。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4" grpId="0" bldLvl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ldLvl="0" animBg="1"/>
      <p:bldP spid="44" grpId="0"/>
      <p:bldP spid="38" grpId="0"/>
      <p:bldP spid="38" grpId="1"/>
      <p:bldP spid="38" grpId="2"/>
      <p:bldP spid="7" grpId="2" bldLvl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4585"/>
            <a:ext cx="8911590" cy="836930"/>
          </a:xfrm>
        </p:spPr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</a:rPr>
              <a:t>剪枝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1557020"/>
            <a:ext cx="5003800" cy="12573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23850" y="2853690"/>
            <a:ext cx="86874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强剪枝：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满足123，无论边增加还是删除，最短路径都需要经过其他landmark，且顶点到其他landmark的距离也没有变化，不需要对顶点做任何更新。</a:t>
            </a: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850" y="3933190"/>
            <a:ext cx="8687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弱剪枝：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满足23，因为边增加，新增一条距离不变且经过其他landmark的最短路径，且顶点到其他landmark的距离没有变化，不需要对顶点做任何更新。</a:t>
            </a: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82240" y="472948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</a:t>
            </a:r>
            <a:endParaRPr lang="en-US" altLang="zh-CN" sz="2000" b="0"/>
          </a:p>
        </p:txBody>
      </p:sp>
      <p:sp>
        <p:nvSpPr>
          <p:cNvPr id="51" name="椭圆 50"/>
          <p:cNvSpPr/>
          <p:nvPr/>
        </p:nvSpPr>
        <p:spPr>
          <a:xfrm>
            <a:off x="2878455" y="550926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54" name="椭圆 53"/>
          <p:cNvSpPr/>
          <p:nvPr/>
        </p:nvSpPr>
        <p:spPr>
          <a:xfrm>
            <a:off x="3479800" y="538289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56" name="椭圆 55"/>
          <p:cNvSpPr/>
          <p:nvPr/>
        </p:nvSpPr>
        <p:spPr>
          <a:xfrm>
            <a:off x="1884680" y="50533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4</a:t>
            </a:r>
            <a:endParaRPr lang="en-US" altLang="zh-CN" sz="2000" b="0"/>
          </a:p>
        </p:txBody>
      </p:sp>
      <p:sp>
        <p:nvSpPr>
          <p:cNvPr id="59" name="椭圆 58"/>
          <p:cNvSpPr/>
          <p:nvPr/>
        </p:nvSpPr>
        <p:spPr>
          <a:xfrm>
            <a:off x="2414270" y="605917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63" name="椭圆 62"/>
          <p:cNvSpPr/>
          <p:nvPr/>
        </p:nvSpPr>
        <p:spPr>
          <a:xfrm>
            <a:off x="3479800" y="4737735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64" name="直接连接符 63"/>
          <p:cNvCxnSpPr/>
          <p:nvPr/>
        </p:nvCxnSpPr>
        <p:spPr>
          <a:xfrm>
            <a:off x="3027680" y="4894580"/>
            <a:ext cx="452120" cy="8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3" idx="4"/>
          </p:cNvCxnSpPr>
          <p:nvPr/>
        </p:nvCxnSpPr>
        <p:spPr>
          <a:xfrm>
            <a:off x="3652520" y="5067300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179320" y="4911090"/>
            <a:ext cx="502920" cy="1905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51" idx="3"/>
          </p:cNvCxnSpPr>
          <p:nvPr/>
        </p:nvCxnSpPr>
        <p:spPr>
          <a:xfrm flipV="1">
            <a:off x="2708910" y="5790565"/>
            <a:ext cx="220345" cy="3168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6" idx="5"/>
          </p:cNvCxnSpPr>
          <p:nvPr/>
        </p:nvCxnSpPr>
        <p:spPr>
          <a:xfrm>
            <a:off x="2179320" y="5334635"/>
            <a:ext cx="292100" cy="772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51" idx="6"/>
          </p:cNvCxnSpPr>
          <p:nvPr/>
        </p:nvCxnSpPr>
        <p:spPr>
          <a:xfrm flipV="1">
            <a:off x="3223895" y="5612130"/>
            <a:ext cx="278765" cy="622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2872740" y="550926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87" name="椭圆 86"/>
          <p:cNvSpPr/>
          <p:nvPr/>
        </p:nvSpPr>
        <p:spPr>
          <a:xfrm>
            <a:off x="2414270" y="606615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11" name="椭圆 10"/>
          <p:cNvSpPr/>
          <p:nvPr/>
        </p:nvSpPr>
        <p:spPr>
          <a:xfrm>
            <a:off x="7366635" y="5753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12" name="椭圆 11"/>
          <p:cNvSpPr/>
          <p:nvPr/>
        </p:nvSpPr>
        <p:spPr>
          <a:xfrm>
            <a:off x="6511290" y="54063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13" name="椭圆 12"/>
          <p:cNvSpPr/>
          <p:nvPr/>
        </p:nvSpPr>
        <p:spPr>
          <a:xfrm>
            <a:off x="7112635" y="50768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14" name="椭圆 13"/>
          <p:cNvSpPr/>
          <p:nvPr/>
        </p:nvSpPr>
        <p:spPr>
          <a:xfrm>
            <a:off x="6511290" y="608266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15" name="椭圆 14"/>
          <p:cNvSpPr/>
          <p:nvPr/>
        </p:nvSpPr>
        <p:spPr>
          <a:xfrm>
            <a:off x="6511290" y="47612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16" name="直接连接符 15"/>
          <p:cNvCxnSpPr>
            <a:endCxn id="13" idx="1"/>
          </p:cNvCxnSpPr>
          <p:nvPr/>
        </p:nvCxnSpPr>
        <p:spPr>
          <a:xfrm>
            <a:off x="6856730" y="4926330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0"/>
          </p:cNvCxnSpPr>
          <p:nvPr/>
        </p:nvCxnSpPr>
        <p:spPr>
          <a:xfrm>
            <a:off x="7366635" y="5401945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4"/>
          </p:cNvCxnSpPr>
          <p:nvPr/>
        </p:nvCxnSpPr>
        <p:spPr>
          <a:xfrm>
            <a:off x="6684010" y="5090795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7"/>
          </p:cNvCxnSpPr>
          <p:nvPr/>
        </p:nvCxnSpPr>
        <p:spPr>
          <a:xfrm flipV="1">
            <a:off x="6805930" y="5950585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4" idx="1"/>
          </p:cNvCxnSpPr>
          <p:nvPr/>
        </p:nvCxnSpPr>
        <p:spPr>
          <a:xfrm>
            <a:off x="6198235" y="5814060"/>
            <a:ext cx="363855" cy="3168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</p:cNvCxnSpPr>
          <p:nvPr/>
        </p:nvCxnSpPr>
        <p:spPr>
          <a:xfrm flipV="1">
            <a:off x="6255385" y="5635625"/>
            <a:ext cx="278765" cy="622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36945" y="5659755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23" name="椭圆 22"/>
          <p:cNvSpPr/>
          <p:nvPr/>
        </p:nvSpPr>
        <p:spPr>
          <a:xfrm>
            <a:off x="6511290" y="608965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215" name="文本框 214"/>
          <p:cNvSpPr txBox="1"/>
          <p:nvPr/>
        </p:nvSpPr>
        <p:spPr>
          <a:xfrm>
            <a:off x="2026285" y="6471285"/>
            <a:ext cx="296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 </a:t>
            </a:r>
            <a:r>
              <a:rPr lang="zh-CN" altLang="en-US" sz="1800"/>
              <a:t>强剪枝</a:t>
            </a:r>
            <a:endParaRPr lang="zh-CN" altLang="en-US" sz="1800"/>
          </a:p>
        </p:txBody>
      </p:sp>
      <p:sp>
        <p:nvSpPr>
          <p:cNvPr id="216" name="文本框 215"/>
          <p:cNvSpPr txBox="1"/>
          <p:nvPr/>
        </p:nvSpPr>
        <p:spPr>
          <a:xfrm>
            <a:off x="6083935" y="6473190"/>
            <a:ext cx="296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 </a:t>
            </a:r>
            <a:r>
              <a:rPr lang="zh-CN" altLang="en-US" sz="1800"/>
              <a:t>弱剪枝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040" y="1773555"/>
            <a:ext cx="4998720" cy="4733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5220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</a:rPr>
              <a:t>ncHL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874260" y="2730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401843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5021421" y="331485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4117499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611393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5472430" y="32200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5923439" y="297291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4276090" y="297291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5021421" y="42106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5472430" y="372729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4673283" y="372729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6018213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4615180" y="466645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5472430" y="471836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5472430" y="273621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5133340" y="285384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31510" y="286004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6113939" y="321675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6138228" y="372729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5693410" y="4356418"/>
            <a:ext cx="363220" cy="3981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5601970" y="298338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4497070" y="286623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4147979" y="321484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4894263" y="352583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5693410" y="362823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240179" y="352583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276215" y="397970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5150961" y="356203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4802823" y="397446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4874260" y="479028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4247039" y="439308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4147979" y="372729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5601970" y="397414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3" idx="0"/>
          </p:cNvCxnSpPr>
          <p:nvPr/>
        </p:nvCxnSpPr>
        <p:spPr>
          <a:xfrm flipH="1">
            <a:off x="4744720" y="397446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4497070" y="318389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5693410" y="393827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" name="表格 225"/>
          <p:cNvGraphicFramePr/>
          <p:nvPr>
            <p:custDataLst>
              <p:tags r:id="rId2"/>
            </p:custDataLst>
          </p:nvPr>
        </p:nvGraphicFramePr>
        <p:xfrm>
          <a:off x="6588125" y="2132965"/>
          <a:ext cx="2468245" cy="372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85"/>
                <a:gridCol w="17246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顶点</a:t>
                      </a:r>
                      <a:endParaRPr lang="zh-CN" altLang="en-US" sz="18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到</a:t>
                      </a:r>
                      <a:r>
                        <a:rPr lang="en-US" altLang="zh-CN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0</a:t>
                      </a: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的最短距离</a:t>
                      </a:r>
                      <a:endParaRPr lang="zh-CN" altLang="en-US" sz="18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1" name="文本框 230"/>
          <p:cNvSpPr txBox="1"/>
          <p:nvPr/>
        </p:nvSpPr>
        <p:spPr>
          <a:xfrm>
            <a:off x="7783830" y="360743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8" name="文本框 237"/>
          <p:cNvSpPr txBox="1"/>
          <p:nvPr/>
        </p:nvSpPr>
        <p:spPr>
          <a:xfrm>
            <a:off x="7783830" y="246126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4" name="文本框 243"/>
          <p:cNvSpPr txBox="1"/>
          <p:nvPr/>
        </p:nvSpPr>
        <p:spPr>
          <a:xfrm>
            <a:off x="7783830" y="319786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5" name="文本框 244"/>
          <p:cNvSpPr txBox="1"/>
          <p:nvPr/>
        </p:nvSpPr>
        <p:spPr>
          <a:xfrm>
            <a:off x="7783830" y="282956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46" name="文本框 245"/>
          <p:cNvSpPr txBox="1"/>
          <p:nvPr/>
        </p:nvSpPr>
        <p:spPr>
          <a:xfrm>
            <a:off x="7783830" y="438404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7" name="文本框 246"/>
          <p:cNvSpPr txBox="1"/>
          <p:nvPr/>
        </p:nvSpPr>
        <p:spPr>
          <a:xfrm>
            <a:off x="7783830" y="397573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7783830" y="50558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7783830" y="547179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7785100" y="4699000"/>
            <a:ext cx="45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26" name="直接连接符 125"/>
          <p:cNvCxnSpPr>
            <a:endCxn id="16" idx="2"/>
          </p:cNvCxnSpPr>
          <p:nvPr/>
        </p:nvCxnSpPr>
        <p:spPr>
          <a:xfrm flipV="1">
            <a:off x="5280660" y="3343910"/>
            <a:ext cx="191770" cy="749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12405" y="323913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107315" y="2132965"/>
            <a:ext cx="3389630" cy="23431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83830" y="2498090"/>
            <a:ext cx="45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 " pathEditMode="relative" ptsTypes="">
                                      <p:cBhvr>
                                        <p:cTn id="1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1111 0.0564815 L 0.00368055 0.119537 " pathEditMode="relative" rAng="0" ptsTypes="">
                                      <p:cBhvr>
                                        <p:cTn id="2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3618 0.119537 L -0.00423618 0.213981 " pathEditMode="relative" rAng="0" ptsTypes="">
                                      <p:cBhvr>
                                        <p:cTn id="20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8367 0.210092 L -0.000208367 0.367592 " pathEditMode="relative" rAng="0" ptsTypes="">
                                      <p:cBhvr>
                                        <p:cTn id="21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001 0.374352 L 0.0550001 0.395371 " pathEditMode="relative" rAng="0" ptsTypes="">
                                      <p:cBhvr>
                                        <p:cTn id="2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ldLvl="0" animBg="1"/>
      <p:bldP spid="24" grpId="0" bldLvl="0" animBg="1"/>
      <p:bldP spid="25" grpId="0" animBg="1"/>
      <p:bldP spid="231" grpId="0"/>
      <p:bldP spid="238" grpId="1"/>
      <p:bldP spid="244" grpId="1"/>
      <p:bldP spid="245" grpId="0"/>
      <p:bldP spid="246" grpId="0"/>
      <p:bldP spid="247" grpId="0"/>
      <p:bldP spid="279" grpId="0"/>
      <p:bldP spid="280" grpId="0"/>
      <p:bldP spid="281" grpId="0"/>
      <p:bldP spid="244" grpId="2"/>
      <p:bldP spid="9" grpId="0"/>
      <p:bldP spid="49" grpId="0" bldLvl="0" animBg="1"/>
      <p:bldP spid="49" grpId="1" bldLvl="0" animBg="1"/>
      <p:bldP spid="49" grpId="2" bldLvl="0" animBg="1"/>
      <p:bldP spid="49" grpId="3" animBg="1"/>
      <p:bldP spid="238" grpId="2"/>
      <p:bldP spid="50" grpId="0"/>
      <p:bldP spid="49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54431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0" y="1124585"/>
            <a:ext cx="8911590" cy="676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</a:rPr>
              <a:t>DecHL</a:t>
            </a:r>
            <a:r>
              <a:rPr lang="en-US" altLang="en-AU" sz="24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5025" y="269557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</a:t>
            </a:r>
            <a:endParaRPr lang="en-US" altLang="zh-CN" sz="2000" b="0"/>
          </a:p>
        </p:txBody>
      </p:sp>
      <p:sp>
        <p:nvSpPr>
          <p:cNvPr id="47" name="椭圆 46"/>
          <p:cNvSpPr/>
          <p:nvPr/>
        </p:nvSpPr>
        <p:spPr>
          <a:xfrm>
            <a:off x="2301240" y="347535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48" name="椭圆 47"/>
          <p:cNvSpPr/>
          <p:nvPr/>
        </p:nvSpPr>
        <p:spPr>
          <a:xfrm>
            <a:off x="3757930" y="36957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51" name="椭圆 50"/>
          <p:cNvSpPr/>
          <p:nvPr/>
        </p:nvSpPr>
        <p:spPr>
          <a:xfrm>
            <a:off x="2902585" y="33489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52" name="椭圆 51"/>
          <p:cNvSpPr/>
          <p:nvPr/>
        </p:nvSpPr>
        <p:spPr>
          <a:xfrm>
            <a:off x="3503930" y="30194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53" name="椭圆 52"/>
          <p:cNvSpPr/>
          <p:nvPr/>
        </p:nvSpPr>
        <p:spPr>
          <a:xfrm>
            <a:off x="1307465" y="30194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4</a:t>
            </a:r>
            <a:endParaRPr lang="en-US" altLang="zh-CN" sz="2000" b="0"/>
          </a:p>
        </p:txBody>
      </p:sp>
      <p:sp>
        <p:nvSpPr>
          <p:cNvPr id="54" name="椭圆 53"/>
          <p:cNvSpPr/>
          <p:nvPr/>
        </p:nvSpPr>
        <p:spPr>
          <a:xfrm>
            <a:off x="2301240" y="4669790"/>
            <a:ext cx="345440" cy="329565"/>
          </a:xfrm>
          <a:prstGeom prst="ellipse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9</a:t>
            </a:r>
            <a:endParaRPr lang="en-US" altLang="zh-CN" sz="2000" b="0"/>
          </a:p>
        </p:txBody>
      </p:sp>
      <p:sp>
        <p:nvSpPr>
          <p:cNvPr id="55" name="椭圆 54"/>
          <p:cNvSpPr/>
          <p:nvPr/>
        </p:nvSpPr>
        <p:spPr>
          <a:xfrm>
            <a:off x="2902585" y="402526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56" name="椭圆 55"/>
          <p:cNvSpPr/>
          <p:nvPr/>
        </p:nvSpPr>
        <p:spPr>
          <a:xfrm>
            <a:off x="1837055" y="402526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57" name="椭圆 56"/>
          <p:cNvSpPr/>
          <p:nvPr/>
        </p:nvSpPr>
        <p:spPr>
          <a:xfrm>
            <a:off x="2902585" y="27038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58" name="直接连接符 57"/>
          <p:cNvCxnSpPr>
            <a:stCxn id="10" idx="6"/>
            <a:endCxn id="57" idx="2"/>
          </p:cNvCxnSpPr>
          <p:nvPr/>
        </p:nvCxnSpPr>
        <p:spPr>
          <a:xfrm>
            <a:off x="2450465" y="2860675"/>
            <a:ext cx="452120" cy="8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2" idx="1"/>
          </p:cNvCxnSpPr>
          <p:nvPr/>
        </p:nvCxnSpPr>
        <p:spPr>
          <a:xfrm>
            <a:off x="3248025" y="2868930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8" idx="0"/>
          </p:cNvCxnSpPr>
          <p:nvPr/>
        </p:nvCxnSpPr>
        <p:spPr>
          <a:xfrm>
            <a:off x="3757930" y="3344545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7" idx="4"/>
          </p:cNvCxnSpPr>
          <p:nvPr/>
        </p:nvCxnSpPr>
        <p:spPr>
          <a:xfrm>
            <a:off x="3075305" y="3033395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7"/>
          </p:cNvCxnSpPr>
          <p:nvPr/>
        </p:nvCxnSpPr>
        <p:spPr>
          <a:xfrm flipV="1">
            <a:off x="1602105" y="2877185"/>
            <a:ext cx="502920" cy="1905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197225" y="3893185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640965" y="4361815"/>
            <a:ext cx="407035" cy="4070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4" idx="0"/>
            <a:endCxn id="47" idx="4"/>
          </p:cNvCxnSpPr>
          <p:nvPr/>
        </p:nvCxnSpPr>
        <p:spPr>
          <a:xfrm flipV="1">
            <a:off x="2473960" y="3804920"/>
            <a:ext cx="0" cy="8648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6" idx="4"/>
          </p:cNvCxnSpPr>
          <p:nvPr/>
        </p:nvCxnSpPr>
        <p:spPr>
          <a:xfrm>
            <a:off x="2009775" y="4354830"/>
            <a:ext cx="291465" cy="5035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3" idx="5"/>
          </p:cNvCxnSpPr>
          <p:nvPr/>
        </p:nvCxnSpPr>
        <p:spPr>
          <a:xfrm>
            <a:off x="1602105" y="3300730"/>
            <a:ext cx="292100" cy="772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40965" y="3531235"/>
            <a:ext cx="255905" cy="12827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5448300" y="362775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161" name="椭圆 160"/>
          <p:cNvSpPr/>
          <p:nvPr/>
        </p:nvSpPr>
        <p:spPr>
          <a:xfrm>
            <a:off x="6904990" y="3848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162" name="椭圆 161"/>
          <p:cNvSpPr/>
          <p:nvPr/>
        </p:nvSpPr>
        <p:spPr>
          <a:xfrm>
            <a:off x="6049645" y="35013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163" name="椭圆 162"/>
          <p:cNvSpPr/>
          <p:nvPr/>
        </p:nvSpPr>
        <p:spPr>
          <a:xfrm>
            <a:off x="6650990" y="31718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166" name="椭圆 165"/>
          <p:cNvSpPr/>
          <p:nvPr/>
        </p:nvSpPr>
        <p:spPr>
          <a:xfrm>
            <a:off x="6049645" y="4177665"/>
            <a:ext cx="345440" cy="329565"/>
          </a:xfrm>
          <a:prstGeom prst="ellipse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171" name="椭圆 170"/>
          <p:cNvSpPr/>
          <p:nvPr/>
        </p:nvSpPr>
        <p:spPr>
          <a:xfrm>
            <a:off x="6049645" y="28562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173" name="直接连接符 172"/>
          <p:cNvCxnSpPr>
            <a:endCxn id="163" idx="1"/>
          </p:cNvCxnSpPr>
          <p:nvPr/>
        </p:nvCxnSpPr>
        <p:spPr>
          <a:xfrm>
            <a:off x="6395085" y="3021330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161" idx="0"/>
          </p:cNvCxnSpPr>
          <p:nvPr/>
        </p:nvCxnSpPr>
        <p:spPr>
          <a:xfrm>
            <a:off x="6904990" y="3496945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6222365" y="3185795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6344285" y="4045585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66" idx="1"/>
          </p:cNvCxnSpPr>
          <p:nvPr/>
        </p:nvCxnSpPr>
        <p:spPr>
          <a:xfrm>
            <a:off x="5736590" y="3909060"/>
            <a:ext cx="363855" cy="3168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5793740" y="3676015"/>
            <a:ext cx="255905" cy="12827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70915" y="5300345"/>
            <a:ext cx="7164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事实</a:t>
            </a:r>
            <a:r>
              <a:rPr lang="en-US" altLang="zh-CN" sz="1800" b="1"/>
              <a:t>1: </a:t>
            </a:r>
            <a:r>
              <a:rPr lang="zh-CN" altLang="en-US" sz="1800" b="1"/>
              <a:t>边插入后，顶点到</a:t>
            </a:r>
            <a:r>
              <a:rPr lang="en-US" altLang="zh-CN" sz="1800" b="1"/>
              <a:t>landmark</a:t>
            </a:r>
            <a:r>
              <a:rPr lang="zh-CN" altLang="en-US" sz="1800" b="1"/>
              <a:t>的最短距离可能不变或者减小。</a:t>
            </a:r>
            <a:endParaRPr lang="en-US" altLang="zh-CN" sz="1800" b="1"/>
          </a:p>
          <a:p>
            <a:endParaRPr lang="en-US" altLang="zh-CN" sz="1800" b="1"/>
          </a:p>
        </p:txBody>
      </p:sp>
      <p:sp>
        <p:nvSpPr>
          <p:cNvPr id="70" name="文本框 69"/>
          <p:cNvSpPr txBox="1"/>
          <p:nvPr/>
        </p:nvSpPr>
        <p:spPr>
          <a:xfrm>
            <a:off x="970915" y="5732780"/>
            <a:ext cx="711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事实</a:t>
            </a:r>
            <a:r>
              <a:rPr lang="en-US" altLang="zh-CN" sz="1800" b="1"/>
              <a:t>2: </a:t>
            </a:r>
            <a:r>
              <a:rPr lang="zh-CN" altLang="en-US" sz="1800" b="1"/>
              <a:t>边删除后，</a:t>
            </a:r>
            <a:r>
              <a:rPr lang="zh-CN" altLang="en-US" sz="1800" b="1">
                <a:sym typeface="+mn-ea"/>
              </a:rPr>
              <a:t>顶点到</a:t>
            </a:r>
            <a:r>
              <a:rPr lang="en-US" altLang="zh-CN" sz="1800" b="1">
                <a:sym typeface="+mn-ea"/>
              </a:rPr>
              <a:t>landmark</a:t>
            </a:r>
            <a:r>
              <a:rPr lang="zh-CN" altLang="en-US" sz="1800" b="1"/>
              <a:t>的最短距离可能不变或者增大。</a:t>
            </a:r>
            <a:endParaRPr lang="en-US" altLang="zh-CN" sz="1800" b="1"/>
          </a:p>
          <a:p>
            <a:endParaRPr lang="en-US" altLang="zh-CN" sz="1800" b="1"/>
          </a:p>
        </p:txBody>
      </p:sp>
      <p:sp>
        <p:nvSpPr>
          <p:cNvPr id="71" name="文本框 70"/>
          <p:cNvSpPr txBox="1"/>
          <p:nvPr/>
        </p:nvSpPr>
        <p:spPr>
          <a:xfrm>
            <a:off x="395605" y="1710690"/>
            <a:ext cx="8839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IncHL：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如果顶点v到landmark(r)的新距离小于等于旧距离，v是受影响的顶点。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51460" y="6123940"/>
            <a:ext cx="10227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定理：删除边(a,b)后，如果v是受影响的顶点，那么原图G中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v到r</a:t>
            </a:r>
            <a:r>
              <a:rPr lang="en-US" altLang="zh-CN" sz="1600" b="1">
                <a:solidFill>
                  <a:srgbClr val="FF0000"/>
                </a:solidFill>
              </a:rPr>
              <a:t>必然存在经过(a,b)的最短</a:t>
            </a:r>
            <a:r>
              <a:rPr lang="zh-CN" altLang="en-US" sz="1600" b="1">
                <a:solidFill>
                  <a:srgbClr val="FF0000"/>
                </a:solidFill>
              </a:rPr>
              <a:t>路径</a:t>
            </a:r>
            <a:r>
              <a:rPr lang="en-US" altLang="zh-CN" sz="1600" b="1">
                <a:solidFill>
                  <a:srgbClr val="FF0000"/>
                </a:solidFill>
              </a:rPr>
              <a:t>。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79095" y="2052955"/>
            <a:ext cx="883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Dec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HL：如果顶点v到landmark(r)的最短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距离大于等于经过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(a,b)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边的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最短距离，v是受影响的顶点。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7" grpId="0" bldLvl="0" animBg="1"/>
      <p:bldP spid="48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159" grpId="0" bldLvl="0" animBg="1"/>
      <p:bldP spid="161" grpId="0" bldLvl="0" animBg="1"/>
      <p:bldP spid="162" grpId="0" bldLvl="0" animBg="1"/>
      <p:bldP spid="163" grpId="0" bldLvl="0" animBg="1"/>
      <p:bldP spid="166" grpId="0" bldLvl="0" animBg="1"/>
      <p:bldP spid="171" grpId="0" bldLvl="0" animBg="1"/>
      <p:bldP spid="69" grpId="0"/>
      <p:bldP spid="70" grpId="0"/>
      <p:bldP spid="71" grpId="0"/>
      <p:bldP spid="108" grpId="0"/>
      <p:bldP spid="72" grpId="1"/>
      <p:bldP spid="71" grpId="1"/>
      <p:bldP spid="6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" y="1124585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DecHL-FirstBFS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726180" y="2730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28703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3873341" y="331485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969419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49658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4324350" y="32200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4775359" y="297291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3128010" y="2972911"/>
            <a:ext cx="259080" cy="2471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3873341" y="42106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4324350" y="3727291"/>
            <a:ext cx="259080" cy="2471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3525203" y="372729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4870133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3467100" y="466645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4324350" y="471836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4324350" y="273621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3985260" y="285384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83430" y="286004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4965859" y="321675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4990148" y="372729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4545330" y="4356418"/>
            <a:ext cx="363220" cy="3981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4453890" y="298338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3348990" y="286623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2999899" y="321484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3746183" y="352583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545330" y="362823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92099" y="352583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128135" y="397970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4002881" y="356203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3654743" y="397446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3726180" y="479028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3098959" y="439308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2999899" y="372729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4453890" y="397414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3" idx="0"/>
          </p:cNvCxnSpPr>
          <p:nvPr/>
        </p:nvCxnSpPr>
        <p:spPr>
          <a:xfrm flipH="1">
            <a:off x="3596640" y="397446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3348990" y="318389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4545330" y="393827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4138136" y="3353594"/>
            <a:ext cx="203835" cy="5762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4126230" y="3353594"/>
            <a:ext cx="203835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4926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4926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" y="1124585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DecHL-</a:t>
            </a:r>
            <a:r>
              <a:rPr lang="en-US" altLang="zh-CN" sz="2400" b="0" dirty="0">
                <a:solidFill>
                  <a:schemeClr val="tx1"/>
                </a:solidFill>
              </a:rPr>
              <a:t>SecondBFS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726180" y="2730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28703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3873341" y="3314859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969419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49658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4324350" y="32200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4775359" y="297291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3128010" y="2972911"/>
            <a:ext cx="259080" cy="2471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3873341" y="4210685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4324350" y="3727291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3525203" y="3727291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4870133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3467100" y="4666615"/>
            <a:ext cx="256540" cy="24701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4324350" y="4718368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4324350" y="273621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3985260" y="285384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83430" y="286004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4965859" y="321675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4990148" y="372729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4545330" y="4356418"/>
            <a:ext cx="363220" cy="3981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4453890" y="298338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3348990" y="286623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2999899" y="321484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3746183" y="352583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545330" y="362823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92099" y="352583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128135" y="397970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4002881" y="356203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3654743" y="397446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3723640" y="479028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3098959" y="439308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2999899" y="372729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4453890" y="397414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596640" y="397446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3348990" y="318389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4545330" y="393827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4138136" y="3353594"/>
            <a:ext cx="203835" cy="5762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" name="表格 225"/>
          <p:cNvGraphicFramePr/>
          <p:nvPr>
            <p:custDataLst>
              <p:tags r:id="rId1"/>
            </p:custDataLst>
          </p:nvPr>
        </p:nvGraphicFramePr>
        <p:xfrm>
          <a:off x="6748145" y="2512060"/>
          <a:ext cx="2283460" cy="26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15671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顶点</a:t>
                      </a:r>
                      <a:endParaRPr lang="zh-CN" altLang="en-US" sz="18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到</a:t>
                      </a:r>
                      <a:r>
                        <a:rPr lang="en-US" altLang="zh-CN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0</a:t>
                      </a:r>
                      <a:r>
                        <a:rPr lang="zh-CN" alt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的最短距离</a:t>
                      </a:r>
                      <a:endParaRPr lang="zh-CN" alt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7887335" y="478536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63" name="文本框 62"/>
          <p:cNvSpPr txBox="1"/>
          <p:nvPr/>
        </p:nvSpPr>
        <p:spPr>
          <a:xfrm>
            <a:off x="7909560" y="327787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65" name="文本框 64"/>
          <p:cNvSpPr txBox="1"/>
          <p:nvPr/>
        </p:nvSpPr>
        <p:spPr>
          <a:xfrm>
            <a:off x="7909560" y="4046855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69" name="文本框 68"/>
          <p:cNvSpPr txBox="1"/>
          <p:nvPr/>
        </p:nvSpPr>
        <p:spPr>
          <a:xfrm>
            <a:off x="7886700" y="4427855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74" name="文本框 73"/>
          <p:cNvSpPr txBox="1"/>
          <p:nvPr/>
        </p:nvSpPr>
        <p:spPr>
          <a:xfrm>
            <a:off x="7909560" y="288290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909560" y="365633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7884795" y="285496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884795" y="362839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4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695" y="1628775"/>
            <a:ext cx="5742305" cy="5114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" y="1124585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DecHL-</a:t>
            </a:r>
            <a:r>
              <a:rPr lang="en-US" altLang="zh-CN" sz="2400" b="0" dirty="0">
                <a:solidFill>
                  <a:schemeClr val="tx1"/>
                </a:solidFill>
              </a:rPr>
              <a:t>SecondBFS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692275" y="1988820"/>
            <a:ext cx="5005070" cy="2698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30556 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75 0.0644444 L 0.001875 0.106389 " pathEditMode="relative" ptsTypes="">
                                      <p:cBhvr>
                                        <p:cTn id="1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106389 L -0.00597222 0.148426 " pathEditMode="relative" ptsTypes="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148426 L -0.00597222 0.179907 " pathEditMode="relative" ptsTypes="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179907 L -0.00597222 0.34787 " pathEditMode="relative" ptsTypes="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34787 L -0.00597222 0.421389 " pathEditMode="relative" ptsTypes="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9" grpId="2" animBg="1"/>
      <p:bldP spid="9" grpId="3" animBg="1"/>
      <p:bldP spid="9" grpId="4" animBg="1"/>
      <p:bldP spid="9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03648" y="4983"/>
            <a:ext cx="7190184" cy="100798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215" y="1484630"/>
            <a:ext cx="7705090" cy="34569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研究背景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算法设计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实验结果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总结与</a:t>
            </a:r>
            <a:r>
              <a:rPr lang="zh-CN" altLang="en-US" sz="2400" dirty="0"/>
              <a:t>展望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"/>
    </mc:Choice>
    <mc:Fallback>
      <p:transition spd="slow" advTm="4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800" kern="0" dirty="0"/>
              <a:t>实验</a:t>
            </a:r>
            <a:r>
              <a:rPr lang="zh-CN" altLang="en-US" sz="4800" kern="0" dirty="0"/>
              <a:t>结果</a:t>
            </a:r>
            <a:endParaRPr lang="zh-CN" altLang="en-US" sz="4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4"/>
    </mc:Choice>
    <mc:Fallback>
      <p:transition spd="slow" advTm="361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  <a:r>
              <a:rPr kumimoji="1" lang="zh-CN" altLang="en-US" dirty="0"/>
              <a:t>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1297940"/>
            <a:ext cx="2484755" cy="426212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358265" y="151018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502444" y="226028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1505426" y="2095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601504" y="29260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2597944" y="226028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1956435" y="200025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2407444" y="175307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760095" y="1753076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1505426" y="299085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1956435" y="2507456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1157288" y="250745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2502218" y="29260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1099185" y="344662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6" name="椭圆 25"/>
          <p:cNvSpPr/>
          <p:nvPr/>
        </p:nvSpPr>
        <p:spPr>
          <a:xfrm>
            <a:off x="1956435" y="34985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7" name="椭圆 26"/>
          <p:cNvSpPr/>
          <p:nvPr/>
        </p:nvSpPr>
        <p:spPr>
          <a:xfrm>
            <a:off x="1956435" y="1516380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13" idx="6"/>
            <a:endCxn id="27" idx="2"/>
          </p:cNvCxnSpPr>
          <p:nvPr/>
        </p:nvCxnSpPr>
        <p:spPr>
          <a:xfrm>
            <a:off x="1617345" y="1634014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215515" y="1640205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2597944" y="1996916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7" idx="4"/>
          </p:cNvCxnSpPr>
          <p:nvPr/>
        </p:nvCxnSpPr>
        <p:spPr>
          <a:xfrm flipH="1">
            <a:off x="2622233" y="2507456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6" idx="7"/>
            <a:endCxn id="24" idx="3"/>
          </p:cNvCxnSpPr>
          <p:nvPr/>
        </p:nvCxnSpPr>
        <p:spPr>
          <a:xfrm flipV="1">
            <a:off x="2177415" y="3137059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4"/>
          </p:cNvCxnSpPr>
          <p:nvPr/>
        </p:nvCxnSpPr>
        <p:spPr>
          <a:xfrm>
            <a:off x="2085975" y="1763554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7"/>
          </p:cNvCxnSpPr>
          <p:nvPr/>
        </p:nvCxnSpPr>
        <p:spPr>
          <a:xfrm flipV="1">
            <a:off x="981075" y="1646396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</p:cNvCxnSpPr>
          <p:nvPr/>
        </p:nvCxnSpPr>
        <p:spPr>
          <a:xfrm flipV="1">
            <a:off x="631984" y="1995011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5" idx="3"/>
          </p:cNvCxnSpPr>
          <p:nvPr/>
        </p:nvCxnSpPr>
        <p:spPr>
          <a:xfrm flipV="1">
            <a:off x="1378268" y="2306003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177415" y="2408396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2" idx="1"/>
          </p:cNvCxnSpPr>
          <p:nvPr/>
        </p:nvCxnSpPr>
        <p:spPr>
          <a:xfrm>
            <a:off x="1721644" y="2306003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760220" y="2759869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1" idx="0"/>
            <a:endCxn id="15" idx="4"/>
          </p:cNvCxnSpPr>
          <p:nvPr/>
        </p:nvCxnSpPr>
        <p:spPr>
          <a:xfrm flipV="1">
            <a:off x="1634966" y="2342198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3" idx="4"/>
          </p:cNvCxnSpPr>
          <p:nvPr/>
        </p:nvCxnSpPr>
        <p:spPr>
          <a:xfrm>
            <a:off x="1286828" y="2754630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5" idx="6"/>
          </p:cNvCxnSpPr>
          <p:nvPr/>
        </p:nvCxnSpPr>
        <p:spPr>
          <a:xfrm>
            <a:off x="1358265" y="3570446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4"/>
          </p:cNvCxnSpPr>
          <p:nvPr/>
        </p:nvCxnSpPr>
        <p:spPr>
          <a:xfrm>
            <a:off x="731044" y="3173254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6" idx="1"/>
          </p:cNvCxnSpPr>
          <p:nvPr/>
        </p:nvCxnSpPr>
        <p:spPr>
          <a:xfrm>
            <a:off x="631984" y="2507456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0"/>
            <a:endCxn id="22" idx="4"/>
          </p:cNvCxnSpPr>
          <p:nvPr/>
        </p:nvCxnSpPr>
        <p:spPr>
          <a:xfrm flipV="1">
            <a:off x="2085975" y="2754313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5" idx="0"/>
          </p:cNvCxnSpPr>
          <p:nvPr/>
        </p:nvCxnSpPr>
        <p:spPr>
          <a:xfrm flipH="1">
            <a:off x="1228725" y="2754630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5"/>
          </p:cNvCxnSpPr>
          <p:nvPr/>
        </p:nvCxnSpPr>
        <p:spPr>
          <a:xfrm>
            <a:off x="981075" y="1964055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2" idx="5"/>
          </p:cNvCxnSpPr>
          <p:nvPr/>
        </p:nvCxnSpPr>
        <p:spPr>
          <a:xfrm>
            <a:off x="2177415" y="2718435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5865"/>
            <a:ext cx="8629015" cy="3141980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>
            <a:off x="5436235" y="4221480"/>
            <a:ext cx="7924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4926"/>
            </a:solidFill>
            <a:prstDash val="solid"/>
            <a:miter lim="800000"/>
            <a:headEnd type="none" w="med" len="med"/>
            <a:tailEnd type="arrow" w="med" len="med"/>
          </a:ln>
        </p:spPr>
      </p:cxnSp>
      <p:sp>
        <p:nvSpPr>
          <p:cNvPr id="55" name="矩形 54"/>
          <p:cNvSpPr/>
          <p:nvPr/>
        </p:nvSpPr>
        <p:spPr>
          <a:xfrm>
            <a:off x="107315" y="4289425"/>
            <a:ext cx="7419975" cy="8001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5508625" y="4429125"/>
            <a:ext cx="233045" cy="5207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4926"/>
            </a:solidFill>
            <a:prstDash val="solid"/>
            <a:miter lim="800000"/>
            <a:headEnd type="none" w="med" len="med"/>
            <a:tailEnd type="arrow" w="med" len="med"/>
          </a:ln>
        </p:spPr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1297940"/>
            <a:ext cx="2273300" cy="889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45" y="2390775"/>
            <a:ext cx="2463800" cy="11049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015" y="4949825"/>
            <a:ext cx="3175000" cy="17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5463 " pathEditMode="relative" ptsTypes="">
                                      <p:cBhvr>
                                        <p:cTn id="3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8889 0.120741 L 0.00388889 0.236296 " pathEditMode="relative" ptsTypes="">
                                      <p:cBhvr>
                                        <p:cTn id="4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460" y="1268730"/>
            <a:ext cx="84753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917065"/>
            <a:ext cx="744474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460" y="1268730"/>
            <a:ext cx="847534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全动态算法性能比较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AU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916430"/>
            <a:ext cx="8979535" cy="3659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15" y="5805170"/>
            <a:ext cx="7063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注：</a:t>
            </a:r>
            <a:r>
              <a:rPr lang="en-US" altLang="zh-CN" sz="1600"/>
              <a:t>- </a:t>
            </a:r>
            <a:r>
              <a:rPr lang="zh-CN" altLang="en-US" sz="1600"/>
              <a:t>代表该方法无法在</a:t>
            </a:r>
            <a:r>
              <a:rPr lang="en-US" altLang="zh-CN" sz="1600"/>
              <a:t>24</a:t>
            </a:r>
            <a:r>
              <a:rPr lang="zh-CN" altLang="en-US" sz="1600"/>
              <a:t>小时内</a:t>
            </a:r>
            <a:r>
              <a:rPr lang="zh-CN" altLang="en-US" sz="1600">
                <a:sym typeface="+mn-ea"/>
              </a:rPr>
              <a:t>获得结果</a:t>
            </a:r>
            <a:r>
              <a:rPr lang="zh-CN" altLang="en-US" sz="1600"/>
              <a:t>或运行内存超过</a:t>
            </a:r>
            <a:r>
              <a:rPr lang="en-US" altLang="zh-CN" sz="1600"/>
              <a:t>512G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实验结果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51460" y="1268730"/>
            <a:ext cx="84753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插入、删除算法的更新时间</a:t>
            </a:r>
            <a:endParaRPr lang="en-US" alt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2348865"/>
            <a:ext cx="9181465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800" kern="0" dirty="0"/>
              <a:t>总结</a:t>
            </a:r>
            <a:endParaRPr lang="zh-CN" altLang="en-US" sz="4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4"/>
    </mc:Choice>
    <mc:Fallback>
      <p:transition spd="slow" advTm="361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-179705" y="1413510"/>
            <a:ext cx="89236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先提出高效的静态图距离查询框架，在此基础上发展到动态图的距离查询；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在大图上做动态的最短距离查询性能优于以前的算法；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算法可以很好的拓展到有向图和带权图中了；</a:t>
            </a: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顶会的论文不一定完美无瑕，要带有质疑的眼光去阅读，多和导师组员</a:t>
            </a:r>
            <a:r>
              <a:rPr lang="zh-CN" altLang="en-US" sz="1800">
                <a:sym typeface="+mn-ea"/>
              </a:rPr>
              <a:t>沟通。</a:t>
            </a: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251460" y="3861435"/>
            <a:ext cx="398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下一步的工作：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-107950" y="4509135"/>
            <a:ext cx="89236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研究图中关键顶点的选取，</a:t>
            </a:r>
            <a:r>
              <a:rPr lang="zh-CN" altLang="en-US" sz="1800">
                <a:sym typeface="+mn-ea"/>
              </a:rPr>
              <a:t>来加速路径的</a:t>
            </a:r>
            <a:r>
              <a:rPr lang="zh-CN" altLang="en-US" sz="1800">
                <a:sym typeface="+mn-ea"/>
              </a:rPr>
              <a:t>查询；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研究处理批量更新，它们如何影响标签的结构，并将这种影响与单独采取的操作进行比较；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阅读相关文献，了解其他动态图查询的</a:t>
            </a:r>
            <a:r>
              <a:rPr lang="zh-CN" altLang="en-US" sz="1800">
                <a:sym typeface="+mn-ea"/>
              </a:rPr>
              <a:t>策略。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zsjy.gzhu.edu.cn/images/pic_logo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5496" y="72508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14"/>
            <a:ext cx="1113116" cy="1113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14" y="26865"/>
            <a:ext cx="1484186" cy="1068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58042" y="2967335"/>
            <a:ext cx="3627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0"/>
    </mc:Choice>
    <mc:Fallback>
      <p:transition spd="slow" advTm="31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zh-CN" altLang="en-AU" sz="4800" dirty="0"/>
              <a:t>研究</a:t>
            </a:r>
            <a:r>
              <a:rPr lang="zh-CN" altLang="en-AU" sz="4800" dirty="0"/>
              <a:t>背景</a:t>
            </a:r>
            <a:endParaRPr lang="zh-CN" altLang="en-AU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790" y="1905635"/>
            <a:ext cx="3790950" cy="3046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2061210"/>
            <a:ext cx="3811270" cy="2554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2"/>
    </mc:Choice>
    <mc:Fallback>
      <p:transition spd="slow" advTm="10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569 0 " pathEditMode="relative" ptsTypes="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背景介绍</a:t>
            </a:r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0" y="1341120"/>
            <a:ext cx="89236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zh-CN" altLang="en-US" sz="1800">
                <a:sym typeface="+mn-ea"/>
              </a:rPr>
              <a:t>随着社会的高速发展，数据量越来越大，图的结构也越来越大，图形变化的频率也在增大，需要一种适用于大型图网络的动态距离查询算法，在可接受的时空开销内回答最短距离查询。</a:t>
            </a:r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391410"/>
            <a:ext cx="6939915" cy="20751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0935"/>
            <a:ext cx="9043035" cy="68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/>
      </p:par>
    </p:tnLst>
    <p:bldLst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/>
              <a:t>相关</a:t>
            </a:r>
            <a:r>
              <a:rPr lang="zh-CN" altLang="en-AU" dirty="0"/>
              <a:t>研究</a:t>
            </a:r>
            <a:endParaRPr lang="zh-CN" alt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2482215"/>
          </a:xfrm>
        </p:spPr>
        <p:txBody>
          <a:bodyPr/>
          <a:lstStyle/>
          <a:p>
            <a:r>
              <a:rPr lang="zh-CN" altLang="en-AU" sz="2800" b="1" dirty="0">
                <a:solidFill>
                  <a:schemeClr val="tx1"/>
                </a:solidFill>
                <a:latin typeface="宋体" charset="0"/>
                <a:ea typeface="宋体" charset="0"/>
              </a:rPr>
              <a:t>最短距离查询</a:t>
            </a:r>
            <a:endParaRPr lang="en-AU" altLang="en-AU" sz="2800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lvl="1"/>
            <a:r>
              <a:rPr lang="zh-CN" altLang="en-US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在静态图中，一般有两大类方法来回答最短距离</a:t>
            </a:r>
            <a:r>
              <a:rPr lang="zh-CN" altLang="en-US" sz="2130" b="1" dirty="0">
                <a:solidFill>
                  <a:schemeClr val="tx1"/>
                </a:solidFill>
                <a:latin typeface="宋体" charset="0"/>
                <a:ea typeface="宋体" charset="0"/>
              </a:rPr>
              <a:t>：</a:t>
            </a:r>
            <a:endParaRPr lang="zh-CN" altLang="en-US" sz="2130" b="1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8" name="Content Placeholder 4" hidden="1"/>
          <p:cNvSpPr>
            <a:spLocks noGrp="1"/>
          </p:cNvSpPr>
          <p:nvPr/>
        </p:nvSpPr>
        <p:spPr>
          <a:xfrm>
            <a:off x="395605" y="5517515"/>
            <a:ext cx="8911590" cy="10071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</a:rPr>
              <a:t>给一个图</a:t>
            </a:r>
            <a:r>
              <a:rPr lang="en-US" altLang="zh-CN" sz="2400" b="0" dirty="0">
                <a:solidFill>
                  <a:schemeClr val="tx1"/>
                </a:solidFill>
              </a:rPr>
              <a:t>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</a:rPr>
              <a:t>它包含顶点</a:t>
            </a:r>
            <a:r>
              <a:rPr lang="en-US" altLang="zh-CN" sz="2400" b="0" dirty="0">
                <a:solidFill>
                  <a:schemeClr val="tx1"/>
                </a:solidFill>
              </a:rPr>
              <a:t>u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2095" y="2061210"/>
            <a:ext cx="8923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不基于索引的方法，直接用搜索算法对图进行搜索。如</a:t>
            </a:r>
            <a:r>
              <a:rPr lang="en-US" altLang="zh-CN" sz="1800">
                <a:sym typeface="+mn-ea"/>
              </a:rPr>
              <a:t>BFS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Dijkstra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252095" y="2637155"/>
            <a:ext cx="8555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基于索引的方法。预先将图的顶点信息以索引的形式储存下来，查询时通过简单计算便可得出结果。如图</a:t>
            </a:r>
            <a:r>
              <a:rPr lang="en-US" altLang="zh-CN" sz="1800">
                <a:sym typeface="+mn-ea"/>
              </a:rPr>
              <a:t>(b)</a:t>
            </a:r>
            <a:r>
              <a:rPr lang="zh-CN" altLang="en-US" sz="1800">
                <a:sym typeface="+mn-ea"/>
              </a:rPr>
              <a:t>，图的索引形式为最短距离标签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507105"/>
            <a:ext cx="4202430" cy="2068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02940" y="573278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图</a:t>
            </a:r>
            <a:r>
              <a:rPr lang="en-US" altLang="zh-CN" sz="1800"/>
              <a:t>a. Dijkstra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sp>
        <p:nvSpPr>
          <p:cNvPr id="21" name="文本框 20"/>
          <p:cNvSpPr txBox="1"/>
          <p:nvPr/>
        </p:nvSpPr>
        <p:spPr>
          <a:xfrm>
            <a:off x="6017895" y="566674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图</a:t>
            </a:r>
            <a:r>
              <a:rPr lang="en-US" altLang="zh-CN" sz="1800"/>
              <a:t>b. HL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 r="6445" b="194"/>
          <a:stretch>
            <a:fillRect/>
          </a:stretch>
        </p:blipFill>
        <p:spPr>
          <a:xfrm>
            <a:off x="4499610" y="3382645"/>
            <a:ext cx="4700905" cy="2183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6875 0 " pathEditMode="relative" ptsTypes="">
                                      <p:cBhvr>
                                        <p:cTn id="3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6875 0 " pathEditMode="relative" ptsTypes="">
                                      <p:cBhvr>
                                        <p:cTn id="3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18" grpId="1"/>
      <p:bldP spid="4" grpId="1"/>
      <p:bldP spid="5" grpId="2" uiExpand="1" build="p"/>
      <p:bldP spid="4" grpId="2"/>
      <p:bldP spid="7" grpId="0"/>
      <p:bldP spid="7" grpId="1"/>
      <p:bldP spid="20" grpId="0"/>
      <p:bldP spid="20" grpId="1"/>
      <p:bldP spid="21" grpId="0"/>
      <p:bldP spid="21" grpId="1"/>
      <p:bldP spid="2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/>
              <a:t>相关</a:t>
            </a:r>
            <a:r>
              <a:rPr lang="zh-CN" altLang="en-AU" dirty="0"/>
              <a:t>研究</a:t>
            </a:r>
            <a:endParaRPr lang="zh-CN" alt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2482215"/>
          </a:xfrm>
        </p:spPr>
        <p:txBody>
          <a:bodyPr/>
          <a:lstStyle/>
          <a:p>
            <a:r>
              <a:rPr lang="zh-CN" altLang="en-AU" sz="2800" b="1" dirty="0">
                <a:solidFill>
                  <a:schemeClr val="tx1"/>
                </a:solidFill>
                <a:latin typeface="宋体" charset="0"/>
                <a:ea typeface="宋体" charset="0"/>
              </a:rPr>
              <a:t>最短距离查询</a:t>
            </a:r>
            <a:endParaRPr lang="en-AU" altLang="en-AU" sz="2800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lvl="1"/>
            <a:r>
              <a:rPr lang="zh-CN" altLang="en-US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在静态图中，一般有两大类方法来回答最短距离</a:t>
            </a:r>
            <a:r>
              <a:rPr lang="zh-CN" altLang="en-US" sz="2130" b="1" dirty="0">
                <a:solidFill>
                  <a:schemeClr val="tx1"/>
                </a:solidFill>
                <a:latin typeface="宋体" charset="0"/>
                <a:ea typeface="宋体" charset="0"/>
              </a:rPr>
              <a:t>：</a:t>
            </a:r>
            <a:endParaRPr lang="zh-CN" altLang="en-US" sz="2130" b="1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52095" y="2061210"/>
            <a:ext cx="8923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不基于索引的方法，直接用搜索算法对图进行搜索。如</a:t>
            </a:r>
            <a:r>
              <a:rPr lang="en-US" altLang="zh-CN" sz="1800">
                <a:sym typeface="+mn-ea"/>
              </a:rPr>
              <a:t>BFS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Dijkstra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252095" y="2637155"/>
            <a:ext cx="8555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基于索引的方法。预先将图的顶点信息以索引的形式储存下来，查询时通过简单计算便可得出结果。如图</a:t>
            </a:r>
            <a:r>
              <a:rPr lang="en-US" altLang="zh-CN" sz="1800">
                <a:sym typeface="+mn-ea"/>
              </a:rPr>
              <a:t>(b)</a:t>
            </a:r>
            <a:r>
              <a:rPr lang="zh-CN" altLang="en-US" sz="1800">
                <a:sym typeface="+mn-ea"/>
              </a:rPr>
              <a:t>，图的索引形式为最短距离标签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507105"/>
            <a:ext cx="4202430" cy="2068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02940" y="573278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图</a:t>
            </a:r>
            <a:r>
              <a:rPr lang="en-US" altLang="zh-CN" sz="1800"/>
              <a:t>a. Dijkstra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sp>
        <p:nvSpPr>
          <p:cNvPr id="21" name="文本框 20"/>
          <p:cNvSpPr txBox="1"/>
          <p:nvPr/>
        </p:nvSpPr>
        <p:spPr>
          <a:xfrm>
            <a:off x="6017895" y="566674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图</a:t>
            </a:r>
            <a:r>
              <a:rPr lang="en-US" altLang="zh-CN" sz="1800"/>
              <a:t>b. HL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 r="6445" b="194"/>
          <a:stretch>
            <a:fillRect/>
          </a:stretch>
        </p:blipFill>
        <p:spPr>
          <a:xfrm>
            <a:off x="4507230" y="3386455"/>
            <a:ext cx="4700905" cy="21831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52095" y="1152525"/>
            <a:ext cx="93516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静态图的最短距离查询框架</a:t>
            </a:r>
            <a:r>
              <a:rPr lang="en-US" altLang="zh-CN">
                <a:sym typeface="+mn-ea"/>
              </a:rPr>
              <a:t>HL</a:t>
            </a:r>
            <a:r>
              <a:rPr lang="en-US" altLang="zh-CN" baseline="30000">
                <a:sym typeface="+mn-ea"/>
              </a:rPr>
              <a:t>[1]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1.</a:t>
            </a:r>
            <a:r>
              <a:rPr lang="zh-CN" altLang="en-US">
                <a:sym typeface="+mn-ea"/>
              </a:rPr>
              <a:t>构建</a:t>
            </a:r>
            <a:r>
              <a:rPr lang="en-US" altLang="zh-CN">
                <a:sym typeface="+mn-ea"/>
              </a:rPr>
              <a:t>highway cover label</a:t>
            </a:r>
            <a:r>
              <a:rPr lang="zh-CN" altLang="en-US">
                <a:sym typeface="+mn-ea"/>
              </a:rPr>
              <a:t>，选择几个顶点作为</a:t>
            </a:r>
            <a:r>
              <a:rPr lang="en-US" altLang="zh-CN">
                <a:sym typeface="+mn-ea"/>
              </a:rPr>
              <a:t>landmark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2.</a:t>
            </a:r>
            <a:r>
              <a:rPr lang="zh-CN" altLang="en-US">
                <a:sym typeface="+mn-ea"/>
              </a:rPr>
              <a:t>计算顶点对经过</a:t>
            </a:r>
            <a:r>
              <a:rPr lang="en-US" altLang="zh-CN">
                <a:sym typeface="+mn-ea"/>
              </a:rPr>
              <a:t>landmark</a:t>
            </a:r>
            <a:r>
              <a:rPr lang="zh-CN" altLang="en-US">
                <a:sym typeface="+mn-ea"/>
              </a:rPr>
              <a:t>的最短距离上界</a:t>
            </a:r>
            <a:r>
              <a:rPr lang="en-US" altLang="zh-CN">
                <a:sym typeface="+mn-ea"/>
              </a:rPr>
              <a:t>d1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3.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BFS</a:t>
            </a:r>
            <a:r>
              <a:rPr lang="zh-CN" altLang="en-US">
                <a:sym typeface="+mn-ea"/>
              </a:rPr>
              <a:t>计算不经过</a:t>
            </a:r>
            <a:r>
              <a:rPr lang="en-US" altLang="zh-CN">
                <a:sym typeface="+mn-ea"/>
              </a:rPr>
              <a:t>landmark</a:t>
            </a:r>
            <a:r>
              <a:rPr lang="zh-CN" altLang="en-US">
                <a:sym typeface="+mn-ea"/>
              </a:rPr>
              <a:t>的最短距离</a:t>
            </a:r>
            <a:r>
              <a:rPr lang="en-US" altLang="zh-CN">
                <a:sym typeface="+mn-ea"/>
              </a:rPr>
              <a:t>d2</a:t>
            </a:r>
            <a:r>
              <a:rPr lang="zh-CN" altLang="en-US">
                <a:sym typeface="+mn-ea"/>
              </a:rPr>
              <a:t>，比较</a:t>
            </a:r>
            <a:r>
              <a:rPr lang="en-US" altLang="zh-CN">
                <a:sym typeface="+mn-ea"/>
              </a:rPr>
              <a:t>d1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d2</a:t>
            </a:r>
            <a:r>
              <a:rPr lang="zh-CN" altLang="en-US">
                <a:sym typeface="+mn-ea"/>
              </a:rPr>
              <a:t>得到最终最短距离。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6400800"/>
            <a:ext cx="1133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[1] </a:t>
            </a:r>
            <a:r>
              <a:rPr lang="zh-CN" altLang="en-US" sz="1200" dirty="0"/>
              <a:t>Farhan, M., Wang, Q., Lin, Y., McKay, B.D.: A highly scalable</a:t>
            </a:r>
            <a:r>
              <a:rPr lang="en-US" altLang="zh-CN" sz="1200" dirty="0"/>
              <a:t> </a:t>
            </a:r>
            <a:r>
              <a:rPr lang="zh-CN" altLang="en-US" sz="1200" dirty="0"/>
              <a:t>labelling approach for exact distance queries in complex networks.In: 22nd International Conference on Extending Database Tech-nology EDBT, pp. 13–24 (2019)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2014 -0.0419444 " pathEditMode="relative" ptsTypes="">
                                      <p:cBhvr>
                                        <p:cTn id="2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4" grpId="1"/>
      <p:bldP spid="5" grpId="2" uiExpand="1" build="p"/>
      <p:bldP spid="4" grpId="2"/>
      <p:bldP spid="7" grpId="0"/>
      <p:bldP spid="7" grpId="1"/>
      <p:bldP spid="20" grpId="0"/>
      <p:bldP spid="20" grpId="1"/>
      <p:bldP spid="21" grpId="0"/>
      <p:bldP spid="21" grpId="1"/>
      <p:bldP spid="20" grpId="2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背景</a:t>
            </a:r>
            <a:r>
              <a:rPr lang="zh-CN" altLang="en-AU" dirty="0">
                <a:sym typeface="+mn-ea"/>
              </a:rPr>
              <a:t>介绍</a:t>
            </a:r>
            <a:endParaRPr lang="zh-CN" altLang="en-AU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0" y="112458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AU" sz="2800" b="0" dirty="0">
                <a:solidFill>
                  <a:schemeClr val="tx1"/>
                </a:solidFill>
              </a:rPr>
              <a:t>动态图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0" dirty="0">
                <a:sym typeface="+mn-ea"/>
              </a:rPr>
              <a:t>动态图指的是，图G经过插入本身不存在的边，或者删除本身存在的边，变成一个新图G’。图的拓扑结构发生变化，导致顶点对之间的距离可能发生变化，如顶点对（2,5）的最短距离。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42055" y="715391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插入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82" name="右箭头 81"/>
          <p:cNvSpPr/>
          <p:nvPr/>
        </p:nvSpPr>
        <p:spPr>
          <a:xfrm>
            <a:off x="3171825" y="7472045"/>
            <a:ext cx="25749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118" name="文本框 117"/>
          <p:cNvSpPr txBox="1"/>
          <p:nvPr/>
        </p:nvSpPr>
        <p:spPr>
          <a:xfrm>
            <a:off x="3803015" y="8325485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删除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119" name="左箭头 118"/>
          <p:cNvSpPr/>
          <p:nvPr/>
        </p:nvSpPr>
        <p:spPr>
          <a:xfrm>
            <a:off x="3122930" y="7961630"/>
            <a:ext cx="2623820" cy="305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231" name="椭圆 230"/>
          <p:cNvSpPr/>
          <p:nvPr/>
        </p:nvSpPr>
        <p:spPr>
          <a:xfrm>
            <a:off x="3848418" y="271335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32" name="椭圆 231"/>
          <p:cNvSpPr/>
          <p:nvPr/>
        </p:nvSpPr>
        <p:spPr>
          <a:xfrm>
            <a:off x="299259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233" name="椭圆 232"/>
          <p:cNvSpPr/>
          <p:nvPr/>
        </p:nvSpPr>
        <p:spPr>
          <a:xfrm>
            <a:off x="3995579" y="329819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234" name="椭圆 233"/>
          <p:cNvSpPr/>
          <p:nvPr/>
        </p:nvSpPr>
        <p:spPr>
          <a:xfrm>
            <a:off x="3091656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235" name="椭圆 234"/>
          <p:cNvSpPr/>
          <p:nvPr/>
        </p:nvSpPr>
        <p:spPr>
          <a:xfrm>
            <a:off x="508809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236" name="椭圆 235"/>
          <p:cNvSpPr/>
          <p:nvPr/>
        </p:nvSpPr>
        <p:spPr>
          <a:xfrm>
            <a:off x="4446588" y="32034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237" name="椭圆 236"/>
          <p:cNvSpPr/>
          <p:nvPr/>
        </p:nvSpPr>
        <p:spPr>
          <a:xfrm>
            <a:off x="4897596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38" name="椭圆 237"/>
          <p:cNvSpPr/>
          <p:nvPr/>
        </p:nvSpPr>
        <p:spPr>
          <a:xfrm>
            <a:off x="3250248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39" name="椭圆 238"/>
          <p:cNvSpPr/>
          <p:nvPr/>
        </p:nvSpPr>
        <p:spPr>
          <a:xfrm>
            <a:off x="3995579" y="41940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40" name="椭圆 239"/>
          <p:cNvSpPr/>
          <p:nvPr/>
        </p:nvSpPr>
        <p:spPr>
          <a:xfrm>
            <a:off x="4446588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41" name="椭圆 240"/>
          <p:cNvSpPr/>
          <p:nvPr/>
        </p:nvSpPr>
        <p:spPr>
          <a:xfrm>
            <a:off x="3647440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2" name="椭圆 241"/>
          <p:cNvSpPr/>
          <p:nvPr/>
        </p:nvSpPr>
        <p:spPr>
          <a:xfrm>
            <a:off x="4992370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43" name="椭圆 242"/>
          <p:cNvSpPr/>
          <p:nvPr/>
        </p:nvSpPr>
        <p:spPr>
          <a:xfrm>
            <a:off x="3589338" y="464978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4" name="椭圆 243"/>
          <p:cNvSpPr/>
          <p:nvPr/>
        </p:nvSpPr>
        <p:spPr>
          <a:xfrm>
            <a:off x="4446588" y="470169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45" name="椭圆 244"/>
          <p:cNvSpPr/>
          <p:nvPr/>
        </p:nvSpPr>
        <p:spPr>
          <a:xfrm>
            <a:off x="4446588" y="27195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46" name="直接连接符 245"/>
          <p:cNvCxnSpPr/>
          <p:nvPr/>
        </p:nvCxnSpPr>
        <p:spPr>
          <a:xfrm>
            <a:off x="4107498" y="283718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37" idx="1"/>
          </p:cNvCxnSpPr>
          <p:nvPr/>
        </p:nvCxnSpPr>
        <p:spPr>
          <a:xfrm>
            <a:off x="4705668" y="2843371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endCxn id="235" idx="0"/>
          </p:cNvCxnSpPr>
          <p:nvPr/>
        </p:nvCxnSpPr>
        <p:spPr>
          <a:xfrm>
            <a:off x="5088096" y="320008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5" idx="4"/>
          </p:cNvCxnSpPr>
          <p:nvPr/>
        </p:nvCxnSpPr>
        <p:spPr>
          <a:xfrm flipH="1">
            <a:off x="5112385" y="3710623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4" idx="7"/>
            <a:endCxn id="242" idx="3"/>
          </p:cNvCxnSpPr>
          <p:nvPr/>
        </p:nvCxnSpPr>
        <p:spPr>
          <a:xfrm flipV="1">
            <a:off x="4667568" y="4340225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5" idx="4"/>
          </p:cNvCxnSpPr>
          <p:nvPr/>
        </p:nvCxnSpPr>
        <p:spPr>
          <a:xfrm>
            <a:off x="4576128" y="296672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38" idx="7"/>
          </p:cNvCxnSpPr>
          <p:nvPr/>
        </p:nvCxnSpPr>
        <p:spPr>
          <a:xfrm flipV="1">
            <a:off x="3471228" y="284956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V="1">
            <a:off x="3122136" y="319817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233" idx="3"/>
          </p:cNvCxnSpPr>
          <p:nvPr/>
        </p:nvCxnSpPr>
        <p:spPr>
          <a:xfrm flipV="1">
            <a:off x="3868420" y="350916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0" idx="7"/>
          </p:cNvCxnSpPr>
          <p:nvPr/>
        </p:nvCxnSpPr>
        <p:spPr>
          <a:xfrm flipV="1">
            <a:off x="4667568" y="361156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4191318" y="350916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4250373" y="396303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39" idx="0"/>
            <a:endCxn id="233" idx="4"/>
          </p:cNvCxnSpPr>
          <p:nvPr/>
        </p:nvCxnSpPr>
        <p:spPr>
          <a:xfrm flipV="1">
            <a:off x="4125119" y="3545364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1" idx="4"/>
          </p:cNvCxnSpPr>
          <p:nvPr/>
        </p:nvCxnSpPr>
        <p:spPr>
          <a:xfrm>
            <a:off x="3776980" y="395779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3" idx="6"/>
          </p:cNvCxnSpPr>
          <p:nvPr/>
        </p:nvCxnSpPr>
        <p:spPr>
          <a:xfrm>
            <a:off x="3848418" y="477361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34" idx="4"/>
          </p:cNvCxnSpPr>
          <p:nvPr/>
        </p:nvCxnSpPr>
        <p:spPr>
          <a:xfrm>
            <a:off x="3221196" y="437642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endCxn id="234" idx="1"/>
          </p:cNvCxnSpPr>
          <p:nvPr/>
        </p:nvCxnSpPr>
        <p:spPr>
          <a:xfrm>
            <a:off x="3122136" y="371062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44" idx="0"/>
            <a:endCxn id="240" idx="4"/>
          </p:cNvCxnSpPr>
          <p:nvPr/>
        </p:nvCxnSpPr>
        <p:spPr>
          <a:xfrm flipV="1">
            <a:off x="4576128" y="3957796"/>
            <a:ext cx="0" cy="74390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endCxn id="243" idx="0"/>
          </p:cNvCxnSpPr>
          <p:nvPr/>
        </p:nvCxnSpPr>
        <p:spPr>
          <a:xfrm flipH="1">
            <a:off x="3718878" y="3957796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38" idx="5"/>
          </p:cNvCxnSpPr>
          <p:nvPr/>
        </p:nvCxnSpPr>
        <p:spPr>
          <a:xfrm>
            <a:off x="3471228" y="316722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40" idx="5"/>
          </p:cNvCxnSpPr>
          <p:nvPr/>
        </p:nvCxnSpPr>
        <p:spPr>
          <a:xfrm>
            <a:off x="4667568" y="392160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4272121" y="3297873"/>
            <a:ext cx="191929" cy="96203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背景</a:t>
            </a:r>
            <a:r>
              <a:rPr lang="zh-CN" altLang="en-AU" dirty="0">
                <a:sym typeface="+mn-ea"/>
              </a:rPr>
              <a:t>介绍</a:t>
            </a:r>
            <a:endParaRPr lang="zh-CN" altLang="en-AU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0" y="112458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AU" sz="2800" b="0" dirty="0">
                <a:solidFill>
                  <a:schemeClr val="tx1"/>
                </a:solidFill>
              </a:rPr>
              <a:t>动态图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0" dirty="0">
                <a:sym typeface="+mn-ea"/>
              </a:rPr>
              <a:t>动态图指的是，图G经过插入本身不存在的边，或者删除本身存在的边，变成一个新图G’。图的拓扑结构发生变化，导致顶点对之间的距离可能发生变化，如顶点对（2,5）的最短距离。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42055" y="715391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插入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82" name="右箭头 81"/>
          <p:cNvSpPr/>
          <p:nvPr/>
        </p:nvSpPr>
        <p:spPr>
          <a:xfrm>
            <a:off x="3171825" y="7472045"/>
            <a:ext cx="25749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118" name="文本框 117"/>
          <p:cNvSpPr txBox="1"/>
          <p:nvPr/>
        </p:nvSpPr>
        <p:spPr>
          <a:xfrm>
            <a:off x="3803015" y="8325485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删除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119" name="左箭头 118"/>
          <p:cNvSpPr/>
          <p:nvPr/>
        </p:nvSpPr>
        <p:spPr>
          <a:xfrm>
            <a:off x="3122930" y="7961630"/>
            <a:ext cx="2623820" cy="305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231" name="椭圆 230"/>
          <p:cNvSpPr/>
          <p:nvPr/>
        </p:nvSpPr>
        <p:spPr>
          <a:xfrm>
            <a:off x="7005638" y="271335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32" name="椭圆 231"/>
          <p:cNvSpPr/>
          <p:nvPr/>
        </p:nvSpPr>
        <p:spPr>
          <a:xfrm>
            <a:off x="61498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233" name="椭圆 232"/>
          <p:cNvSpPr/>
          <p:nvPr/>
        </p:nvSpPr>
        <p:spPr>
          <a:xfrm>
            <a:off x="7152799" y="329819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234" name="椭圆 233"/>
          <p:cNvSpPr/>
          <p:nvPr/>
        </p:nvSpPr>
        <p:spPr>
          <a:xfrm>
            <a:off x="6248876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235" name="椭圆 234"/>
          <p:cNvSpPr/>
          <p:nvPr/>
        </p:nvSpPr>
        <p:spPr>
          <a:xfrm>
            <a:off x="82453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236" name="椭圆 235"/>
          <p:cNvSpPr/>
          <p:nvPr/>
        </p:nvSpPr>
        <p:spPr>
          <a:xfrm>
            <a:off x="7603808" y="32034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237" name="椭圆 236"/>
          <p:cNvSpPr/>
          <p:nvPr/>
        </p:nvSpPr>
        <p:spPr>
          <a:xfrm>
            <a:off x="8054816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38" name="椭圆 237"/>
          <p:cNvSpPr/>
          <p:nvPr/>
        </p:nvSpPr>
        <p:spPr>
          <a:xfrm>
            <a:off x="6407468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39" name="椭圆 238"/>
          <p:cNvSpPr/>
          <p:nvPr/>
        </p:nvSpPr>
        <p:spPr>
          <a:xfrm>
            <a:off x="7152799" y="41940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40" name="椭圆 239"/>
          <p:cNvSpPr/>
          <p:nvPr/>
        </p:nvSpPr>
        <p:spPr>
          <a:xfrm>
            <a:off x="7603808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41" name="椭圆 240"/>
          <p:cNvSpPr/>
          <p:nvPr/>
        </p:nvSpPr>
        <p:spPr>
          <a:xfrm>
            <a:off x="6804660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2" name="椭圆 241"/>
          <p:cNvSpPr/>
          <p:nvPr/>
        </p:nvSpPr>
        <p:spPr>
          <a:xfrm>
            <a:off x="8149590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43" name="椭圆 242"/>
          <p:cNvSpPr/>
          <p:nvPr/>
        </p:nvSpPr>
        <p:spPr>
          <a:xfrm>
            <a:off x="6746558" y="464978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4" name="椭圆 243"/>
          <p:cNvSpPr/>
          <p:nvPr/>
        </p:nvSpPr>
        <p:spPr>
          <a:xfrm>
            <a:off x="7603808" y="470169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45" name="椭圆 244"/>
          <p:cNvSpPr/>
          <p:nvPr/>
        </p:nvSpPr>
        <p:spPr>
          <a:xfrm>
            <a:off x="7603808" y="27195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46" name="直接连接符 245"/>
          <p:cNvCxnSpPr/>
          <p:nvPr/>
        </p:nvCxnSpPr>
        <p:spPr>
          <a:xfrm>
            <a:off x="7264718" y="283718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37" idx="1"/>
          </p:cNvCxnSpPr>
          <p:nvPr/>
        </p:nvCxnSpPr>
        <p:spPr>
          <a:xfrm>
            <a:off x="7862888" y="2843371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endCxn id="235" idx="0"/>
          </p:cNvCxnSpPr>
          <p:nvPr/>
        </p:nvCxnSpPr>
        <p:spPr>
          <a:xfrm>
            <a:off x="8245316" y="320008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5" idx="4"/>
          </p:cNvCxnSpPr>
          <p:nvPr/>
        </p:nvCxnSpPr>
        <p:spPr>
          <a:xfrm flipH="1">
            <a:off x="8269605" y="3710623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4" idx="7"/>
            <a:endCxn id="242" idx="3"/>
          </p:cNvCxnSpPr>
          <p:nvPr/>
        </p:nvCxnSpPr>
        <p:spPr>
          <a:xfrm flipV="1">
            <a:off x="7824788" y="4340225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5" idx="4"/>
          </p:cNvCxnSpPr>
          <p:nvPr/>
        </p:nvCxnSpPr>
        <p:spPr>
          <a:xfrm>
            <a:off x="7733348" y="296672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38" idx="7"/>
          </p:cNvCxnSpPr>
          <p:nvPr/>
        </p:nvCxnSpPr>
        <p:spPr>
          <a:xfrm flipV="1">
            <a:off x="6628448" y="284956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V="1">
            <a:off x="6279356" y="319817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233" idx="3"/>
          </p:cNvCxnSpPr>
          <p:nvPr/>
        </p:nvCxnSpPr>
        <p:spPr>
          <a:xfrm flipV="1">
            <a:off x="7025640" y="350916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0" idx="7"/>
          </p:cNvCxnSpPr>
          <p:nvPr/>
        </p:nvCxnSpPr>
        <p:spPr>
          <a:xfrm flipV="1">
            <a:off x="7824788" y="361156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7348538" y="350916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7407593" y="396303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39" idx="0"/>
            <a:endCxn id="233" idx="4"/>
          </p:cNvCxnSpPr>
          <p:nvPr/>
        </p:nvCxnSpPr>
        <p:spPr>
          <a:xfrm flipV="1">
            <a:off x="7282339" y="3545364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1" idx="4"/>
          </p:cNvCxnSpPr>
          <p:nvPr/>
        </p:nvCxnSpPr>
        <p:spPr>
          <a:xfrm>
            <a:off x="6934200" y="395779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3" idx="6"/>
          </p:cNvCxnSpPr>
          <p:nvPr/>
        </p:nvCxnSpPr>
        <p:spPr>
          <a:xfrm>
            <a:off x="7005638" y="477361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34" idx="4"/>
          </p:cNvCxnSpPr>
          <p:nvPr/>
        </p:nvCxnSpPr>
        <p:spPr>
          <a:xfrm>
            <a:off x="6378416" y="437642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endCxn id="234" idx="1"/>
          </p:cNvCxnSpPr>
          <p:nvPr/>
        </p:nvCxnSpPr>
        <p:spPr>
          <a:xfrm>
            <a:off x="6279356" y="371062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44" idx="0"/>
            <a:endCxn id="240" idx="4"/>
          </p:cNvCxnSpPr>
          <p:nvPr/>
        </p:nvCxnSpPr>
        <p:spPr>
          <a:xfrm flipV="1">
            <a:off x="7733348" y="3957796"/>
            <a:ext cx="0" cy="74390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endCxn id="243" idx="0"/>
          </p:cNvCxnSpPr>
          <p:nvPr/>
        </p:nvCxnSpPr>
        <p:spPr>
          <a:xfrm flipH="1">
            <a:off x="6876098" y="3957796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38" idx="5"/>
          </p:cNvCxnSpPr>
          <p:nvPr/>
        </p:nvCxnSpPr>
        <p:spPr>
          <a:xfrm>
            <a:off x="6628448" y="316722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40" idx="5"/>
          </p:cNvCxnSpPr>
          <p:nvPr/>
        </p:nvCxnSpPr>
        <p:spPr>
          <a:xfrm>
            <a:off x="7824788" y="392160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7429341" y="3297873"/>
            <a:ext cx="191929" cy="96203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607503" y="269684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4" name="椭圆 3"/>
          <p:cNvSpPr/>
          <p:nvPr/>
        </p:nvSpPr>
        <p:spPr>
          <a:xfrm>
            <a:off x="7516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5" name="椭圆 4"/>
          <p:cNvSpPr/>
          <p:nvPr/>
        </p:nvSpPr>
        <p:spPr>
          <a:xfrm>
            <a:off x="1754664" y="32816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7" name="椭圆 6"/>
          <p:cNvSpPr/>
          <p:nvPr/>
        </p:nvSpPr>
        <p:spPr>
          <a:xfrm>
            <a:off x="850741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9" name="椭圆 8"/>
          <p:cNvSpPr/>
          <p:nvPr/>
        </p:nvSpPr>
        <p:spPr>
          <a:xfrm>
            <a:off x="28471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0" name="椭圆 9"/>
          <p:cNvSpPr/>
          <p:nvPr/>
        </p:nvSpPr>
        <p:spPr>
          <a:xfrm>
            <a:off x="2205673" y="31869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1" name="椭圆 10"/>
          <p:cNvSpPr/>
          <p:nvPr/>
        </p:nvSpPr>
        <p:spPr>
          <a:xfrm>
            <a:off x="2656681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1009333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1754664" y="41775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205673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1406525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2751455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1348423" y="463327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2205673" y="468518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2205673" y="27030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0" name="直接连接符 19"/>
          <p:cNvCxnSpPr/>
          <p:nvPr/>
        </p:nvCxnSpPr>
        <p:spPr>
          <a:xfrm>
            <a:off x="1866583" y="282067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1" idx="1"/>
          </p:cNvCxnSpPr>
          <p:nvPr/>
        </p:nvCxnSpPr>
        <p:spPr>
          <a:xfrm>
            <a:off x="2464753" y="2827496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9" idx="0"/>
          </p:cNvCxnSpPr>
          <p:nvPr/>
        </p:nvCxnSpPr>
        <p:spPr>
          <a:xfrm>
            <a:off x="2847181" y="318357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4"/>
          </p:cNvCxnSpPr>
          <p:nvPr/>
        </p:nvCxnSpPr>
        <p:spPr>
          <a:xfrm flipH="1">
            <a:off x="2871470" y="3693478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7"/>
            <a:endCxn id="16" idx="3"/>
          </p:cNvCxnSpPr>
          <p:nvPr/>
        </p:nvCxnSpPr>
        <p:spPr>
          <a:xfrm flipV="1">
            <a:off x="2426653" y="4323874"/>
            <a:ext cx="362585" cy="3975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4"/>
          </p:cNvCxnSpPr>
          <p:nvPr/>
        </p:nvCxnSpPr>
        <p:spPr>
          <a:xfrm>
            <a:off x="2335213" y="295021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7"/>
          </p:cNvCxnSpPr>
          <p:nvPr/>
        </p:nvCxnSpPr>
        <p:spPr>
          <a:xfrm flipV="1">
            <a:off x="1230313" y="283305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81221" y="318166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" idx="3"/>
          </p:cNvCxnSpPr>
          <p:nvPr/>
        </p:nvCxnSpPr>
        <p:spPr>
          <a:xfrm flipV="1">
            <a:off x="1627505" y="349265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7"/>
          </p:cNvCxnSpPr>
          <p:nvPr/>
        </p:nvCxnSpPr>
        <p:spPr>
          <a:xfrm flipV="1">
            <a:off x="2426653" y="359505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50403" y="349265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009458" y="394652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0"/>
            <a:endCxn id="5" idx="4"/>
          </p:cNvCxnSpPr>
          <p:nvPr/>
        </p:nvCxnSpPr>
        <p:spPr>
          <a:xfrm flipV="1">
            <a:off x="1884204" y="3528537"/>
            <a:ext cx="0" cy="6489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</p:cNvCxnSpPr>
          <p:nvPr/>
        </p:nvCxnSpPr>
        <p:spPr>
          <a:xfrm>
            <a:off x="1536065" y="394128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6"/>
          </p:cNvCxnSpPr>
          <p:nvPr/>
        </p:nvCxnSpPr>
        <p:spPr>
          <a:xfrm>
            <a:off x="1607503" y="475710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7" idx="4"/>
          </p:cNvCxnSpPr>
          <p:nvPr/>
        </p:nvCxnSpPr>
        <p:spPr>
          <a:xfrm>
            <a:off x="980281" y="435991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7" idx="1"/>
          </p:cNvCxnSpPr>
          <p:nvPr/>
        </p:nvCxnSpPr>
        <p:spPr>
          <a:xfrm>
            <a:off x="881221" y="369411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0"/>
            <a:endCxn id="14" idx="4"/>
          </p:cNvCxnSpPr>
          <p:nvPr/>
        </p:nvCxnSpPr>
        <p:spPr>
          <a:xfrm flipV="1">
            <a:off x="2335213" y="3941604"/>
            <a:ext cx="0" cy="74358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7" idx="0"/>
          </p:cNvCxnSpPr>
          <p:nvPr/>
        </p:nvCxnSpPr>
        <p:spPr>
          <a:xfrm flipH="1">
            <a:off x="1477963" y="3941921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</p:cNvCxnSpPr>
          <p:nvPr/>
        </p:nvCxnSpPr>
        <p:spPr>
          <a:xfrm>
            <a:off x="1230313" y="315071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5"/>
          </p:cNvCxnSpPr>
          <p:nvPr/>
        </p:nvCxnSpPr>
        <p:spPr>
          <a:xfrm>
            <a:off x="2426653" y="390509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29088" y="3102610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插入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81" name="文本框 80"/>
          <p:cNvSpPr txBox="1"/>
          <p:nvPr/>
        </p:nvSpPr>
        <p:spPr>
          <a:xfrm>
            <a:off x="4174808" y="4196556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删除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43" name="右箭头 42"/>
          <p:cNvSpPr/>
          <p:nvPr/>
        </p:nvSpPr>
        <p:spPr>
          <a:xfrm>
            <a:off x="3701415" y="3341211"/>
            <a:ext cx="1931194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3" name="左箭头 82"/>
          <p:cNvSpPr/>
          <p:nvPr/>
        </p:nvSpPr>
        <p:spPr>
          <a:xfrm>
            <a:off x="3664744" y="3923665"/>
            <a:ext cx="1967865" cy="229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6" name="文本框 85"/>
          <p:cNvSpPr txBox="1"/>
          <p:nvPr/>
        </p:nvSpPr>
        <p:spPr>
          <a:xfrm>
            <a:off x="475615" y="5229225"/>
            <a:ext cx="8288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1" dirty="0">
                <a:sym typeface="+mn-ea"/>
              </a:rPr>
              <a:t>如果把动态图变化过程按变化时刻进行划分，任意两个相邻时刻内，图一定是静态图。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75615" y="5949315"/>
            <a:ext cx="8227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图发生变化，只有标签的内容随之改变，标签的结构和计算最短距离的方法没有改变。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2" grpId="0"/>
      <p:bldP spid="81" grpId="0"/>
      <p:bldP spid="43" grpId="0" animBg="1"/>
      <p:bldP spid="83" grpId="0" animBg="1"/>
      <p:bldP spid="231" grpId="1" animBg="1"/>
      <p:bldP spid="232" grpId="1" animBg="1"/>
      <p:bldP spid="233" grpId="1" animBg="1"/>
      <p:bldP spid="234" grpId="1" animBg="1"/>
      <p:bldP spid="235" grpId="1" animBg="1"/>
      <p:bldP spid="236" grpId="1" animBg="1"/>
      <p:bldP spid="237" grpId="1" animBg="1"/>
      <p:bldP spid="238" grpId="1" animBg="1"/>
      <p:bldP spid="239" grpId="1" animBg="1"/>
      <p:bldP spid="240" grpId="1" animBg="1"/>
      <p:bldP spid="241" grpId="1" animBg="1"/>
      <p:bldP spid="242" grpId="1" animBg="1"/>
      <p:bldP spid="243" grpId="1" animBg="1"/>
      <p:bldP spid="244" grpId="1" animBg="1"/>
      <p:bldP spid="245" grpId="1" animBg="1"/>
      <p:bldP spid="3" grpId="1" animBg="1"/>
      <p:bldP spid="4" grpId="1" animBg="1"/>
      <p:bldP spid="5" grpId="1" animBg="1"/>
      <p:bldP spid="7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42" grpId="1"/>
      <p:bldP spid="81" grpId="1"/>
      <p:bldP spid="43" grpId="1" animBg="1"/>
      <p:bldP spid="83" grpId="1" animBg="1"/>
      <p:bldP spid="86" grpId="0"/>
      <p:bldP spid="44" grpId="0"/>
      <p:bldP spid="86" grpId="1"/>
      <p:bldP spid="44" grpId="1"/>
    </p:bldLst>
  </p:timing>
</p:sld>
</file>

<file path=ppt/tags/tag1.xml><?xml version="1.0" encoding="utf-8"?>
<p:tagLst xmlns:p="http://schemas.openxmlformats.org/presentationml/2006/main">
  <p:tag name="KSO_WM_UNIT_TABLE_BEAUTIFY" val="smartTable{cb081004-d84c-41a2-bcab-e4725bf95b4a}"/>
  <p:tag name="TABLE_ENDDRAG_ORIGIN_RECT" val="214*208"/>
  <p:tag name="TABLE_ENDDRAG_RECT" val="685*205*214*208"/>
</p:tagLst>
</file>

<file path=ppt/tags/tag2.xml><?xml version="1.0" encoding="utf-8"?>
<p:tagLst xmlns:p="http://schemas.openxmlformats.org/presentationml/2006/main">
  <p:tag name="KSO_WM_UNIT_TABLE_BEAUTIFY" val="smartTable{cb081004-d84c-41a2-bcab-e4725bf95b4a}"/>
  <p:tag name="TABLE_ENDDRAG_ORIGIN_RECT" val="214*208"/>
  <p:tag name="TABLE_ENDDRAG_RECT" val="685*205*214*208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YSEJwSUZ4ZCIsCgkiTGF0ZXhJbWdCYXNlNjQiIDogImlWQk9SdzBLR2dvQUFBQU5TVWhFVWdBQUFDNEFBQUFsQkFNQUFBRFBVTWJIQUFBQU1GQk1WRVgvLy84QUFBQUFBQUFBQUFBQUFBQUFBQUFBQUFBQUFBQUFBQUFBQUFBQUFBQUFBQUFBQUFBQUFBQUFBQUFBQUFBdjNhQjdBQUFBRDNSU1RsTUFJb25ONzkxRUVLc3lWTHRtZHBtMHJIcllBQUFBQ1hCSVdYTUFBQTdFQUFBT3hBR1ZLdzRiQUFBQlkwbEVRVlFvRldXU1MxTENRQkNHSndTSkNnb0w5MUxsQWFBcXBWdlp1STRiM1lZYlJFK0FhemZ4Qm5BRUQyQlZ2QUhlQUc4UTFPQmJmL3VSaVVub1JUKys3a24zZE1ZWUV1Y2dRRVZXWThaZVhJRWNqSmp2cldFc0NiZldNZnJFcDBCMjVoL0NKem5PV1B2WGhMMEFkejFqT2kva0cvZWJ0WWlMYzdidFo5YmREOVlpaXk4eDNWYzJVMjRvNHVCV2JDUmtQbEpLNTFmcXBVTzJzUmFSRnowcEQvcHNROUhzeFRQV1pndGpOcmhuelhLcHBnRzJMY3cwTEhSVHh0L1JVd1dsTmpMK0ptNUtqTjFVeHQ5QXI4WmxnMmFDaXlyZnhwQkJKTjFMcWJaczFpenFmS0tEcEhVK1VKRFVlU0RqbTdEV3R3TVozNkEydndzWm4vaTROQXovNGlYSEh2QlE0YkgrSE9KWFpXN3JIT2oxYks2Ujk2TzhmTS95SmpKeGlXdi9QREhIdTNyQXI2MWxHK0pUd3pBL3FCRTkwRGYxa3NyRjJzVVlBK0JSSzFqdnd6NkRDRGo5NTNQWU5YYVJ2ejVKUnZqSmkzWXJDMnFjMksxNHlWRmU4UWV2bU5PdFVMWDRoQUFBQUFCSlJVNUVya0pnZ2c9PSIKfQo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3030</Words>
  <Application>WPS 演示</Application>
  <PresentationFormat>全屏显示(4:3)</PresentationFormat>
  <Paragraphs>739</Paragraphs>
  <Slides>27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汉仪书宋二KW</vt:lpstr>
      <vt:lpstr>Tahoma</vt:lpstr>
      <vt:lpstr>微软雅黑</vt:lpstr>
      <vt:lpstr>汉仪旗黑</vt:lpstr>
      <vt:lpstr>黑体</vt:lpstr>
      <vt:lpstr>汉仪中黑KW</vt:lpstr>
      <vt:lpstr>华文楷体</vt:lpstr>
      <vt:lpstr>微软雅黑 Light</vt:lpstr>
      <vt:lpstr>宋体</vt:lpstr>
      <vt:lpstr>微软雅黑</vt:lpstr>
      <vt:lpstr>Arial Unicode MS</vt:lpstr>
      <vt:lpstr>Blends</vt:lpstr>
      <vt:lpstr>PowerPoint 演示文稿</vt:lpstr>
      <vt:lpstr>目录</vt:lpstr>
      <vt:lpstr>研究背景</vt:lpstr>
      <vt:lpstr>背景介绍</vt:lpstr>
      <vt:lpstr>背景介绍</vt:lpstr>
      <vt:lpstr>相关研究</vt:lpstr>
      <vt:lpstr>相关研究</vt:lpstr>
      <vt:lpstr>背景介绍</vt:lpstr>
      <vt:lpstr>背景介绍</vt:lpstr>
      <vt:lpstr>背景介绍</vt:lpstr>
      <vt:lpstr>PowerPoint 演示文稿</vt:lpstr>
      <vt:lpstr>算法设计</vt:lpstr>
      <vt:lpstr>算法设计</vt:lpstr>
      <vt:lpstr>算法设计</vt:lpstr>
      <vt:lpstr>算法设计</vt:lpstr>
      <vt:lpstr>算法设计</vt:lpstr>
      <vt:lpstr>算法设计</vt:lpstr>
      <vt:lpstr>算法设计</vt:lpstr>
      <vt:lpstr>算法设计</vt:lpstr>
      <vt:lpstr>PowerPoint 演示文稿</vt:lpstr>
      <vt:lpstr>实验结果</vt:lpstr>
      <vt:lpstr>实验结果</vt:lpstr>
      <vt:lpstr>实验结果</vt:lpstr>
      <vt:lpstr>实验结果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Dian Ouyang</dc:creator>
  <cp:lastModifiedBy>何智鹏</cp:lastModifiedBy>
  <cp:revision>5807</cp:revision>
  <cp:lastPrinted>2023-03-07T05:13:39Z</cp:lastPrinted>
  <dcterms:created xsi:type="dcterms:W3CDTF">2023-03-07T05:13:39Z</dcterms:created>
  <dcterms:modified xsi:type="dcterms:W3CDTF">2023-03-07T05:13:39Z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63AAD9B664C5B6EBA8B82E6328092FF6</vt:lpwstr>
  </property>
  <property fmtid="{D5CDD505-2E9C-101B-9397-08002B2CF9AE}" pid="3" name="KSOProductBuildVer">
    <vt:lpwstr>2052-5.1.1.7676</vt:lpwstr>
  </property>
</Properties>
</file>