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9"/>
  </p:notesMasterIdLst>
  <p:sldIdLst>
    <p:sldId id="256" r:id="rId2"/>
    <p:sldId id="260" r:id="rId3"/>
    <p:sldId id="275" r:id="rId4"/>
    <p:sldId id="292" r:id="rId5"/>
    <p:sldId id="276" r:id="rId6"/>
    <p:sldId id="261" r:id="rId7"/>
    <p:sldId id="283" r:id="rId8"/>
    <p:sldId id="286" r:id="rId9"/>
    <p:sldId id="287" r:id="rId10"/>
    <p:sldId id="288" r:id="rId11"/>
    <p:sldId id="277" r:id="rId12"/>
    <p:sldId id="269" r:id="rId13"/>
    <p:sldId id="296" r:id="rId14"/>
    <p:sldId id="290" r:id="rId15"/>
    <p:sldId id="289" r:id="rId16"/>
    <p:sldId id="291" r:id="rId17"/>
    <p:sldId id="278" r:id="rId18"/>
    <p:sldId id="305" r:id="rId19"/>
    <p:sldId id="300" r:id="rId20"/>
    <p:sldId id="301" r:id="rId21"/>
    <p:sldId id="302" r:id="rId22"/>
    <p:sldId id="303" r:id="rId23"/>
    <p:sldId id="304" r:id="rId24"/>
    <p:sldId id="299" r:id="rId25"/>
    <p:sldId id="271" r:id="rId26"/>
    <p:sldId id="295" r:id="rId27"/>
    <p:sldId id="259" r:id="rId2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0" userDrawn="1">
          <p15:clr>
            <a:srgbClr val="A4A3A4"/>
          </p15:clr>
        </p15:guide>
        <p15:guide id="2" orient="horz" pos="663" userDrawn="1">
          <p15:clr>
            <a:srgbClr val="A4A3A4"/>
          </p15:clr>
        </p15:guide>
        <p15:guide id="3" orient="horz" pos="1366" userDrawn="1">
          <p15:clr>
            <a:srgbClr val="A4A3A4"/>
          </p15:clr>
        </p15:guide>
        <p15:guide id="4" pos="211" userDrawn="1">
          <p15:clr>
            <a:srgbClr val="A4A3A4"/>
          </p15:clr>
        </p15:guide>
        <p15:guide id="5" pos="7469" userDrawn="1">
          <p15:clr>
            <a:srgbClr val="A4A3A4"/>
          </p15:clr>
        </p15:guide>
        <p15:guide id="6" orient="horz" pos="232" userDrawn="1">
          <p15:clr>
            <a:srgbClr val="A4A3A4"/>
          </p15:clr>
        </p15:guide>
        <p15:guide id="7" pos="2774" userDrawn="1">
          <p15:clr>
            <a:srgbClr val="A4A3A4"/>
          </p15:clr>
        </p15:guide>
        <p15:guide id="8" pos="6244" userDrawn="1">
          <p15:clr>
            <a:srgbClr val="A4A3A4"/>
          </p15:clr>
        </p15:guide>
        <p15:guide id="9" orient="horz" pos="822" userDrawn="1">
          <p15:clr>
            <a:srgbClr val="A4A3A4"/>
          </p15:clr>
        </p15:guide>
        <p15:guide id="10" orient="horz" pos="1094" userDrawn="1">
          <p15:clr>
            <a:srgbClr val="A4A3A4"/>
          </p15:clr>
        </p15:guide>
        <p15:guide id="11" orient="horz" pos="2976" userDrawn="1">
          <p15:clr>
            <a:srgbClr val="A4A3A4"/>
          </p15:clr>
        </p15:guide>
        <p15:guide id="12" pos="2003" userDrawn="1">
          <p15:clr>
            <a:srgbClr val="A4A3A4"/>
          </p15:clr>
        </p15:guide>
        <p15:guide id="13" pos="50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0EA"/>
    <a:srgbClr val="676661"/>
    <a:srgbClr val="79A5B2"/>
    <a:srgbClr val="CDCAC3"/>
    <a:srgbClr val="466E7A"/>
    <a:srgbClr val="5D91A1"/>
    <a:srgbClr val="00B050"/>
    <a:srgbClr val="3C5E68"/>
    <a:srgbClr val="777671"/>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4" autoAdjust="0"/>
    <p:restoredTop sz="94693"/>
  </p:normalViewPr>
  <p:slideViewPr>
    <p:cSldViewPr snapToGrid="0" snapToObjects="1">
      <p:cViewPr varScale="1">
        <p:scale>
          <a:sx n="83" d="100"/>
          <a:sy n="83" d="100"/>
        </p:scale>
        <p:origin x="475" y="62"/>
      </p:cViewPr>
      <p:guideLst>
        <p:guide pos="370"/>
        <p:guide orient="horz" pos="663"/>
        <p:guide orient="horz" pos="1366"/>
        <p:guide pos="211"/>
        <p:guide pos="7469"/>
        <p:guide orient="horz" pos="232"/>
        <p:guide pos="2774"/>
        <p:guide pos="6244"/>
        <p:guide orient="horz" pos="822"/>
        <p:guide orient="horz" pos="1094"/>
        <p:guide orient="horz" pos="2976"/>
        <p:guide pos="2003"/>
        <p:guide pos="50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0E476-DBBF-42C4-9842-0751DB9A0A97}" type="datetimeFigureOut">
              <a:rPr lang="zh-CN" altLang="en-US" smtClean="0"/>
              <a:t>2017/3/19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4805-A067-454A-9D69-29B08616F17D}" type="slidenum">
              <a:rPr lang="zh-CN" altLang="en-US" smtClean="0"/>
              <a:t>‹#›</a:t>
            </a:fld>
            <a:endParaRPr lang="zh-CN" altLang="en-US"/>
          </a:p>
        </p:txBody>
      </p:sp>
    </p:spTree>
    <p:extLst>
      <p:ext uri="{BB962C8B-B14F-4D97-AF65-F5344CB8AC3E}">
        <p14:creationId xmlns:p14="http://schemas.microsoft.com/office/powerpoint/2010/main" val="2395906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6</a:t>
            </a:fld>
            <a:endParaRPr lang="zh-CN" altLang="en-US"/>
          </a:p>
        </p:txBody>
      </p:sp>
    </p:spTree>
    <p:extLst>
      <p:ext uri="{BB962C8B-B14F-4D97-AF65-F5344CB8AC3E}">
        <p14:creationId xmlns:p14="http://schemas.microsoft.com/office/powerpoint/2010/main" val="418725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7</a:t>
            </a:fld>
            <a:endParaRPr lang="zh-CN" altLang="en-US"/>
          </a:p>
        </p:txBody>
      </p:sp>
    </p:spTree>
    <p:extLst>
      <p:ext uri="{BB962C8B-B14F-4D97-AF65-F5344CB8AC3E}">
        <p14:creationId xmlns:p14="http://schemas.microsoft.com/office/powerpoint/2010/main" val="102770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8</a:t>
            </a:fld>
            <a:endParaRPr lang="zh-CN" altLang="en-US"/>
          </a:p>
        </p:txBody>
      </p:sp>
    </p:spTree>
    <p:extLst>
      <p:ext uri="{BB962C8B-B14F-4D97-AF65-F5344CB8AC3E}">
        <p14:creationId xmlns:p14="http://schemas.microsoft.com/office/powerpoint/2010/main" val="638160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9</a:t>
            </a:fld>
            <a:endParaRPr lang="zh-CN" altLang="en-US"/>
          </a:p>
        </p:txBody>
      </p:sp>
    </p:spTree>
    <p:extLst>
      <p:ext uri="{BB962C8B-B14F-4D97-AF65-F5344CB8AC3E}">
        <p14:creationId xmlns:p14="http://schemas.microsoft.com/office/powerpoint/2010/main" val="24173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314805-A067-454A-9D69-29B08616F17D}" type="slidenum">
              <a:rPr lang="zh-CN" altLang="en-US" smtClean="0"/>
              <a:t>10</a:t>
            </a:fld>
            <a:endParaRPr lang="zh-CN" altLang="en-US"/>
          </a:p>
        </p:txBody>
      </p:sp>
    </p:spTree>
    <p:extLst>
      <p:ext uri="{BB962C8B-B14F-4D97-AF65-F5344CB8AC3E}">
        <p14:creationId xmlns:p14="http://schemas.microsoft.com/office/powerpoint/2010/main" val="20199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
        <p:nvSpPr>
          <p:cNvPr id="2" name="矩形 1"/>
          <p:cNvSpPr/>
          <p:nvPr userDrawn="1"/>
        </p:nvSpPr>
        <p:spPr>
          <a:xfrm>
            <a:off x="152400" y="139700"/>
            <a:ext cx="11874500" cy="6591300"/>
          </a:xfrm>
          <a:prstGeom prst="rect">
            <a:avLst/>
          </a:prstGeom>
          <a:noFill/>
          <a:ln w="38100">
            <a:solidFill>
              <a:srgbClr val="5D91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58882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3.png"/><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 Id="rId1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A_图片 13"/>
          <p:cNvPicPr>
            <a:picLocks noChangeAspect="1"/>
          </p:cNvPicPr>
          <p:nvPr>
            <p:custDataLst>
              <p:tags r:id="rId1"/>
            </p:custDataLst>
          </p:nvPr>
        </p:nvPicPr>
        <p:blipFill>
          <a:blip r:embed="rId11">
            <a:extLst>
              <a:ext uri="{BEBA8EAE-BF5A-486C-A8C5-ECC9F3942E4B}">
                <a14:imgProps xmlns:a14="http://schemas.microsoft.com/office/drawing/2010/main">
                  <a14:imgLayer r:embed="rId12">
                    <a14:imgEffect>
                      <a14:artisticTexturizer scaling="0"/>
                    </a14:imgEffect>
                  </a14:imgLayer>
                </a14:imgProps>
              </a:ext>
            </a:extLst>
          </a:blip>
          <a:stretch>
            <a:fillRect/>
          </a:stretch>
        </p:blipFill>
        <p:spPr>
          <a:xfrm>
            <a:off x="0" y="5266806"/>
            <a:ext cx="12193057" cy="1591194"/>
          </a:xfrm>
          <a:prstGeom prst="rect">
            <a:avLst/>
          </a:prstGeom>
        </p:spPr>
      </p:pic>
      <p:pic>
        <p:nvPicPr>
          <p:cNvPr id="26" name="PA_图片 25"/>
          <p:cNvPicPr>
            <a:picLocks noChangeAspect="1"/>
          </p:cNvPicPr>
          <p:nvPr>
            <p:custDataLst>
              <p:tags r:id="rId2"/>
            </p:custDataLst>
          </p:nvPr>
        </p:nvPicPr>
        <p:blipFill>
          <a:blip r:embed="rId13">
            <a:extLst>
              <a:ext uri="{BEBA8EAE-BF5A-486C-A8C5-ECC9F3942E4B}">
                <a14:imgProps xmlns:a14="http://schemas.microsoft.com/office/drawing/2010/main">
                  <a14:imgLayer r:embed="rId14">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PA_任意多边形 29"/>
          <p:cNvSpPr/>
          <p:nvPr>
            <p:custDataLst>
              <p:tags r:id="rId3"/>
            </p:custDataLst>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PA_矩形 32"/>
          <p:cNvSpPr/>
          <p:nvPr>
            <p:custDataLst>
              <p:tags r:id="rId4"/>
            </p:custDataLst>
          </p:nvPr>
        </p:nvSpPr>
        <p:spPr>
          <a:xfrm>
            <a:off x="4225135" y="1033979"/>
            <a:ext cx="3741730" cy="584775"/>
          </a:xfrm>
          <a:prstGeom prst="rect">
            <a:avLst/>
          </a:prstGeom>
        </p:spPr>
        <p:txBody>
          <a:bodyPr wrap="none">
            <a:spAutoFit/>
          </a:bodyPr>
          <a:lstStyle/>
          <a:p>
            <a:r>
              <a:rPr lang="en-US" altLang="zh-CN" sz="3200" b="1" dirty="0">
                <a:solidFill>
                  <a:schemeClr val="bg1"/>
                </a:solidFill>
              </a:rPr>
              <a:t>SE2017-G9 </a:t>
            </a:r>
            <a:r>
              <a:rPr lang="zh-CN" altLang="en-US" sz="3200" b="1" dirty="0">
                <a:solidFill>
                  <a:schemeClr val="bg1"/>
                </a:solidFill>
              </a:rPr>
              <a:t>课堂答辩</a:t>
            </a:r>
          </a:p>
        </p:txBody>
      </p:sp>
      <p:sp>
        <p:nvSpPr>
          <p:cNvPr id="34" name="PA_矩形 33"/>
          <p:cNvSpPr/>
          <p:nvPr>
            <p:custDataLst>
              <p:tags r:id="rId5"/>
            </p:custDataLst>
          </p:nvPr>
        </p:nvSpPr>
        <p:spPr>
          <a:xfrm>
            <a:off x="1548646" y="2413043"/>
            <a:ext cx="8989256" cy="1107996"/>
          </a:xfrm>
          <a:prstGeom prst="rect">
            <a:avLst/>
          </a:prstGeom>
        </p:spPr>
        <p:txBody>
          <a:bodyPr wrap="none">
            <a:spAutoFit/>
          </a:bodyPr>
          <a:lstStyle/>
          <a:p>
            <a:pPr algn="ctr"/>
            <a:r>
              <a:rPr kumimoji="1" lang="en-US" altLang="zh-CN" sz="6600" b="1" dirty="0">
                <a:solidFill>
                  <a:srgbClr val="777671"/>
                </a:solidFill>
                <a:latin typeface="Microsoft YaHei" charset="0"/>
                <a:ea typeface="Microsoft YaHei" charset="0"/>
                <a:cs typeface="Microsoft YaHei" charset="0"/>
              </a:rPr>
              <a:t>“AT ONCE”</a:t>
            </a:r>
            <a:r>
              <a:rPr kumimoji="1" lang="zh-CN" altLang="en-US" sz="6600" b="1" dirty="0">
                <a:solidFill>
                  <a:srgbClr val="777671"/>
                </a:solidFill>
                <a:latin typeface="Microsoft YaHei" charset="0"/>
                <a:ea typeface="Microsoft YaHei" charset="0"/>
                <a:cs typeface="Microsoft YaHei" charset="0"/>
              </a:rPr>
              <a:t>项目简介</a:t>
            </a:r>
            <a:endParaRPr lang="zh-CN" altLang="en-US" sz="6600" dirty="0">
              <a:solidFill>
                <a:srgbClr val="777671"/>
              </a:solidFill>
            </a:endParaRPr>
          </a:p>
        </p:txBody>
      </p:sp>
      <p:grpSp>
        <p:nvGrpSpPr>
          <p:cNvPr id="83" name="PA_组合 82"/>
          <p:cNvGrpSpPr/>
          <p:nvPr>
            <p:custDataLst>
              <p:tags r:id="rId6"/>
            </p:custDataLst>
          </p:nvPr>
        </p:nvGrpSpPr>
        <p:grpSpPr>
          <a:xfrm>
            <a:off x="1764181" y="4715060"/>
            <a:ext cx="8629705" cy="0"/>
            <a:chOff x="1764181" y="4127500"/>
            <a:chExt cx="8629705" cy="0"/>
          </a:xfrm>
        </p:grpSpPr>
        <p:cxnSp>
          <p:nvCxnSpPr>
            <p:cNvPr id="80" name="直接连接符 79"/>
            <p:cNvCxnSpPr>
              <a:cxnSpLocks/>
            </p:cNvCxnSpPr>
            <p:nvPr/>
          </p:nvCxnSpPr>
          <p:spPr>
            <a:xfrm>
              <a:off x="1764181" y="4127500"/>
              <a:ext cx="3900019"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cxnSpLocks/>
            </p:cNvCxnSpPr>
            <p:nvPr/>
          </p:nvCxnSpPr>
          <p:spPr>
            <a:xfrm>
              <a:off x="6553200" y="4127500"/>
              <a:ext cx="3840686"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sp>
        <p:nvSpPr>
          <p:cNvPr id="84" name="PA_矩形 83"/>
          <p:cNvSpPr/>
          <p:nvPr>
            <p:custDataLst>
              <p:tags r:id="rId7"/>
            </p:custDataLst>
          </p:nvPr>
        </p:nvSpPr>
        <p:spPr>
          <a:xfrm>
            <a:off x="3544821" y="3548663"/>
            <a:ext cx="5109091" cy="584775"/>
          </a:xfrm>
          <a:prstGeom prst="rect">
            <a:avLst/>
          </a:prstGeom>
        </p:spPr>
        <p:txBody>
          <a:bodyPr wrap="none">
            <a:spAutoFit/>
          </a:bodyPr>
          <a:lstStyle/>
          <a:p>
            <a:pPr algn="ctr"/>
            <a:r>
              <a:rPr kumimoji="1" lang="zh-CN" altLang="en-US" sz="3200" b="1" dirty="0">
                <a:solidFill>
                  <a:srgbClr val="CDCAC3"/>
                </a:solidFill>
                <a:latin typeface="Microsoft YaHei" charset="0"/>
                <a:ea typeface="Microsoft YaHei" charset="0"/>
                <a:cs typeface="Microsoft YaHei" charset="0"/>
              </a:rPr>
              <a:t>项目策划及可行性分析报告</a:t>
            </a:r>
            <a:endParaRPr lang="zh-CN" altLang="en-US" sz="3200" b="1" dirty="0">
              <a:solidFill>
                <a:srgbClr val="CDCAC3"/>
              </a:solidFill>
            </a:endParaRPr>
          </a:p>
        </p:txBody>
      </p:sp>
      <p:sp>
        <p:nvSpPr>
          <p:cNvPr id="85" name="PA_矩形 84"/>
          <p:cNvSpPr/>
          <p:nvPr>
            <p:custDataLst>
              <p:tags r:id="rId8"/>
            </p:custDataLst>
          </p:nvPr>
        </p:nvSpPr>
        <p:spPr>
          <a:xfrm>
            <a:off x="4926449" y="6050305"/>
            <a:ext cx="2339102" cy="461665"/>
          </a:xfrm>
          <a:prstGeom prst="rect">
            <a:avLst/>
          </a:prstGeom>
        </p:spPr>
        <p:txBody>
          <a:bodyPr wrap="none">
            <a:spAutoFit/>
          </a:bodyPr>
          <a:lstStyle/>
          <a:p>
            <a:r>
              <a:rPr lang="zh-CN" altLang="en-US" sz="2400" b="1" dirty="0">
                <a:solidFill>
                  <a:srgbClr val="F5F0EA"/>
                </a:solidFill>
                <a:latin typeface="微软雅黑" panose="020B0503020204020204" pitchFamily="34" charset="-122"/>
                <a:ea typeface="微软雅黑" panose="020B0503020204020204" pitchFamily="34" charset="-122"/>
              </a:rPr>
              <a:t>答辩人：胡鸿浩</a:t>
            </a:r>
          </a:p>
        </p:txBody>
      </p:sp>
      <p:pic>
        <p:nvPicPr>
          <p:cNvPr id="3" name="PA_图片 2"/>
          <p:cNvPicPr>
            <a:picLocks noChangeAspect="1"/>
          </p:cNvPicPr>
          <p:nvPr>
            <p:custDataLst>
              <p:tags r:id="rId9"/>
            </p:custDataLst>
          </p:nvPr>
        </p:nvPicPr>
        <p:blipFill>
          <a:blip r:embed="rId15"/>
          <a:stretch>
            <a:fillRect/>
          </a:stretch>
        </p:blipFill>
        <p:spPr>
          <a:xfrm>
            <a:off x="5133975" y="4050041"/>
            <a:ext cx="1733550" cy="1300163"/>
          </a:xfrm>
          <a:prstGeom prst="rect">
            <a:avLst/>
          </a:prstGeom>
        </p:spPr>
      </p:pic>
    </p:spTree>
    <p:extLst>
      <p:ext uri="{BB962C8B-B14F-4D97-AF65-F5344CB8AC3E}">
        <p14:creationId xmlns:p14="http://schemas.microsoft.com/office/powerpoint/2010/main" val="168169277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项目简介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1345210" y="1602724"/>
            <a:ext cx="2441879" cy="650197"/>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73" name="矩形 72"/>
          <p:cNvSpPr/>
          <p:nvPr/>
        </p:nvSpPr>
        <p:spPr>
          <a:xfrm>
            <a:off x="1243180" y="1651493"/>
            <a:ext cx="2569737" cy="646331"/>
          </a:xfrm>
          <a:prstGeom prst="rect">
            <a:avLst/>
          </a:prstGeom>
        </p:spPr>
        <p:txBody>
          <a:bodyPr wrap="square">
            <a:spAutoFit/>
          </a:bodyPr>
          <a:lstStyle/>
          <a:p>
            <a:pPr algn="ctr"/>
            <a:r>
              <a:rPr lang="en-US" altLang="zh-CN" sz="3600" b="1" dirty="0">
                <a:solidFill>
                  <a:srgbClr val="F5F0EA"/>
                </a:solidFill>
              </a:rPr>
              <a:t>Logo</a:t>
            </a:r>
            <a:r>
              <a:rPr lang="zh-CN" altLang="en-US" sz="3600" b="1" dirty="0">
                <a:solidFill>
                  <a:srgbClr val="F5F0EA"/>
                </a:solidFill>
              </a:rPr>
              <a:t>与图标</a:t>
            </a:r>
          </a:p>
        </p:txBody>
      </p:sp>
      <p:cxnSp>
        <p:nvCxnSpPr>
          <p:cNvPr id="64" name="直接连接符 63"/>
          <p:cNvCxnSpPr/>
          <p:nvPr/>
        </p:nvCxnSpPr>
        <p:spPr>
          <a:xfrm>
            <a:off x="4633327" y="2237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638974" y="2432519"/>
            <a:ext cx="4495874" cy="3371905"/>
          </a:xfrm>
          <a:prstGeom prst="rect">
            <a:avLst/>
          </a:prstGeom>
        </p:spPr>
      </p:pic>
      <p:pic>
        <p:nvPicPr>
          <p:cNvPr id="8" name="图片 7"/>
          <p:cNvPicPr>
            <a:picLocks noChangeAspect="1"/>
          </p:cNvPicPr>
          <p:nvPr/>
        </p:nvPicPr>
        <p:blipFill>
          <a:blip r:embed="rId4"/>
          <a:stretch>
            <a:fillRect/>
          </a:stretch>
        </p:blipFill>
        <p:spPr>
          <a:xfrm>
            <a:off x="2962307" y="358548"/>
            <a:ext cx="9730869" cy="7295577"/>
          </a:xfrm>
          <a:prstGeom prst="rect">
            <a:avLst/>
          </a:prstGeom>
        </p:spPr>
      </p:pic>
    </p:spTree>
    <p:extLst>
      <p:ext uri="{BB962C8B-B14F-4D97-AF65-F5344CB8AC3E}">
        <p14:creationId xmlns:p14="http://schemas.microsoft.com/office/powerpoint/2010/main" val="23608227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第三部分</a:t>
              </a:r>
            </a:p>
          </p:txBody>
        </p:sp>
        <p:sp>
          <p:nvSpPr>
            <p:cNvPr id="139" name="矩形 138"/>
            <p:cNvSpPr/>
            <p:nvPr/>
          </p:nvSpPr>
          <p:spPr>
            <a:xfrm>
              <a:off x="4232586" y="2396875"/>
              <a:ext cx="3721475"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可行性分析</a:t>
              </a:r>
              <a:r>
                <a:rPr lang="en-US" altLang="zh-CN" sz="4800" b="1" dirty="0">
                  <a:solidFill>
                    <a:srgbClr val="F5F0EA"/>
                  </a:solidFill>
                </a:rPr>
                <a:t>』</a:t>
              </a:r>
            </a:p>
          </p:txBody>
        </p:sp>
      </p:grpSp>
      <p:pic>
        <p:nvPicPr>
          <p:cNvPr id="3" name="图片 2"/>
          <p:cNvPicPr>
            <a:picLocks noChangeAspect="1"/>
          </p:cNvPicPr>
          <p:nvPr/>
        </p:nvPicPr>
        <p:blipFill>
          <a:blip r:embed="rId4"/>
          <a:stretch>
            <a:fillRect/>
          </a:stretch>
        </p:blipFill>
        <p:spPr>
          <a:xfrm>
            <a:off x="5429530" y="3189271"/>
            <a:ext cx="1332939" cy="1332939"/>
          </a:xfrm>
          <a:prstGeom prst="rect">
            <a:avLst/>
          </a:prstGeom>
        </p:spPr>
      </p:pic>
    </p:spTree>
    <p:extLst>
      <p:ext uri="{BB962C8B-B14F-4D97-AF65-F5344CB8AC3E}">
        <p14:creationId xmlns:p14="http://schemas.microsoft.com/office/powerpoint/2010/main" val="395841231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409919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可行性分析                          </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2" name="矩形 11"/>
          <p:cNvSpPr/>
          <p:nvPr/>
        </p:nvSpPr>
        <p:spPr>
          <a:xfrm>
            <a:off x="1237080" y="1375935"/>
            <a:ext cx="1879041" cy="461665"/>
          </a:xfrm>
          <a:prstGeom prst="rect">
            <a:avLst/>
          </a:prstGeom>
        </p:spPr>
        <p:txBody>
          <a:bodyPr wrap="none">
            <a:spAutoFit/>
          </a:bodyPr>
          <a:lstStyle/>
          <a:p>
            <a:pPr algn="ctr" defTabSz="609585"/>
            <a:r>
              <a:rPr lang="zh-CN" altLang="en-US" sz="2400" b="1" dirty="0">
                <a:solidFill>
                  <a:srgbClr val="676661"/>
                </a:solidFill>
                <a:ea typeface="微软雅黑" charset="0"/>
              </a:rPr>
              <a:t>▷</a:t>
            </a:r>
            <a:r>
              <a:rPr lang="zh-CN" altLang="zh-CN" sz="2400" b="1" kern="0" dirty="0">
                <a:solidFill>
                  <a:srgbClr val="676661"/>
                </a:solidFill>
                <a:latin typeface="微软雅黑" panose="020B0503020204020204" pitchFamily="34" charset="-122"/>
                <a:ea typeface="微软雅黑" panose="020B0503020204020204" pitchFamily="34" charset="-122"/>
              </a:rPr>
              <a:t>经济可行性</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13" name="矩形 12"/>
          <p:cNvSpPr/>
          <p:nvPr/>
        </p:nvSpPr>
        <p:spPr>
          <a:xfrm>
            <a:off x="1695450" y="1876662"/>
            <a:ext cx="9693403" cy="1172629"/>
          </a:xfrm>
          <a:prstGeom prst="rect">
            <a:avLst/>
          </a:prstGeom>
        </p:spPr>
        <p:txBody>
          <a:bodyPr wrap="square">
            <a:spAutoFit/>
          </a:bodyPr>
          <a:lstStyle/>
          <a:p>
            <a:pPr defTabSz="609585">
              <a:lnSpc>
                <a:spcPct val="130000"/>
              </a:lnSpc>
            </a:pPr>
            <a:r>
              <a:rPr lang="zh-CN" altLang="zh-CN" dirty="0"/>
              <a:t>该项目主要的支出是我们的时间成本，在货币支出上面只有</a:t>
            </a:r>
            <a:r>
              <a:rPr lang="en-US" altLang="zh-CN" dirty="0"/>
              <a:t>team building</a:t>
            </a:r>
            <a:r>
              <a:rPr lang="zh-CN" altLang="zh-CN" dirty="0"/>
              <a:t>的支出，所以我们的金钱成本是</a:t>
            </a:r>
            <a:r>
              <a:rPr lang="en-US" altLang="zh-CN" dirty="0"/>
              <a:t>50</a:t>
            </a:r>
            <a:r>
              <a:rPr lang="zh-CN" altLang="zh-CN" dirty="0"/>
              <a:t>元</a:t>
            </a:r>
            <a:r>
              <a:rPr lang="en-US" altLang="zh-CN" dirty="0"/>
              <a:t>/</a:t>
            </a:r>
            <a:r>
              <a:rPr lang="zh-CN" altLang="zh-CN" dirty="0"/>
              <a:t>月，这点成本对我们来说是完全可以接受的</a:t>
            </a:r>
            <a:r>
              <a:rPr lang="zh-CN" altLang="zh-CN" dirty="0" smtClean="0"/>
              <a:t>。</a:t>
            </a:r>
            <a:r>
              <a:rPr lang="zh-CN" altLang="en-US" dirty="0" smtClean="0">
                <a:solidFill>
                  <a:schemeClr val="tx1">
                    <a:lumMod val="75000"/>
                    <a:lumOff val="25000"/>
                  </a:schemeClr>
                </a:solidFill>
                <a:latin typeface="微软雅黑" charset="0"/>
                <a:ea typeface="微软雅黑" charset="0"/>
              </a:rPr>
              <a:t>人力费用：</a:t>
            </a:r>
            <a:r>
              <a:rPr lang="zh-CN" altLang="zh-CN" dirty="0">
                <a:solidFill>
                  <a:schemeClr val="tx1">
                    <a:lumMod val="75000"/>
                    <a:lumOff val="25000"/>
                  </a:schemeClr>
                </a:solidFill>
                <a:latin typeface="微软雅黑" charset="0"/>
                <a:ea typeface="微软雅黑" charset="0"/>
              </a:rPr>
              <a:t>三人小组，工时</a:t>
            </a:r>
            <a:r>
              <a:rPr lang="en-US" altLang="zh-CN" dirty="0">
                <a:solidFill>
                  <a:schemeClr val="tx1">
                    <a:lumMod val="75000"/>
                    <a:lumOff val="25000"/>
                  </a:schemeClr>
                </a:solidFill>
                <a:latin typeface="微软雅黑" charset="0"/>
                <a:ea typeface="微软雅黑" charset="0"/>
              </a:rPr>
              <a:t>25</a:t>
            </a:r>
            <a:r>
              <a:rPr lang="zh-CN" altLang="zh-CN" dirty="0">
                <a:solidFill>
                  <a:schemeClr val="tx1">
                    <a:lumMod val="75000"/>
                    <a:lumOff val="25000"/>
                  </a:schemeClr>
                </a:solidFill>
                <a:latin typeface="微软雅黑" charset="0"/>
                <a:ea typeface="微软雅黑" charset="0"/>
              </a:rPr>
              <a:t>元，每人每周工作</a:t>
            </a:r>
            <a:r>
              <a:rPr lang="en-US" altLang="zh-CN" dirty="0">
                <a:solidFill>
                  <a:schemeClr val="tx1">
                    <a:lumMod val="75000"/>
                    <a:lumOff val="25000"/>
                  </a:schemeClr>
                </a:solidFill>
                <a:latin typeface="微软雅黑" charset="0"/>
                <a:ea typeface="微软雅黑" charset="0"/>
              </a:rPr>
              <a:t>10</a:t>
            </a:r>
            <a:r>
              <a:rPr lang="zh-CN" altLang="zh-CN" dirty="0">
                <a:solidFill>
                  <a:schemeClr val="tx1">
                    <a:lumMod val="75000"/>
                    <a:lumOff val="25000"/>
                  </a:schemeClr>
                </a:solidFill>
                <a:latin typeface="微软雅黑" charset="0"/>
                <a:ea typeface="微软雅黑" charset="0"/>
              </a:rPr>
              <a:t>小时，</a:t>
            </a:r>
            <a:r>
              <a:rPr lang="en-US" altLang="zh-CN" dirty="0">
                <a:solidFill>
                  <a:schemeClr val="tx1">
                    <a:lumMod val="75000"/>
                    <a:lumOff val="25000"/>
                  </a:schemeClr>
                </a:solidFill>
                <a:latin typeface="微软雅黑" charset="0"/>
                <a:ea typeface="微软雅黑" charset="0"/>
              </a:rPr>
              <a:t>16</a:t>
            </a:r>
            <a:r>
              <a:rPr lang="zh-CN" altLang="zh-CN" dirty="0">
                <a:solidFill>
                  <a:schemeClr val="tx1">
                    <a:lumMod val="75000"/>
                    <a:lumOff val="25000"/>
                  </a:schemeClr>
                </a:solidFill>
                <a:latin typeface="微软雅黑" charset="0"/>
                <a:ea typeface="微软雅黑" charset="0"/>
              </a:rPr>
              <a:t>周，共</a:t>
            </a:r>
            <a:r>
              <a:rPr lang="en-US" altLang="zh-CN" dirty="0">
                <a:solidFill>
                  <a:schemeClr val="tx1">
                    <a:lumMod val="75000"/>
                    <a:lumOff val="25000"/>
                  </a:schemeClr>
                </a:solidFill>
                <a:latin typeface="微软雅黑" charset="0"/>
                <a:ea typeface="微软雅黑" charset="0"/>
              </a:rPr>
              <a:t>12000</a:t>
            </a:r>
            <a:r>
              <a:rPr lang="zh-CN" altLang="zh-CN" dirty="0">
                <a:solidFill>
                  <a:schemeClr val="tx1">
                    <a:lumMod val="75000"/>
                    <a:lumOff val="25000"/>
                  </a:schemeClr>
                </a:solidFill>
                <a:latin typeface="微软雅黑" charset="0"/>
                <a:ea typeface="微软雅黑" charset="0"/>
              </a:rPr>
              <a:t>元</a:t>
            </a:r>
            <a:r>
              <a:rPr lang="zh-CN" altLang="zh-CN" dirty="0" smtClean="0">
                <a:solidFill>
                  <a:schemeClr val="tx1">
                    <a:lumMod val="75000"/>
                    <a:lumOff val="25000"/>
                  </a:schemeClr>
                </a:solidFill>
                <a:latin typeface="微软雅黑" charset="0"/>
                <a:ea typeface="微软雅黑" charset="0"/>
              </a:rPr>
              <a:t>。</a:t>
            </a:r>
            <a:endParaRPr lang="zh-CN" altLang="zh-CN" dirty="0">
              <a:solidFill>
                <a:schemeClr val="tx1">
                  <a:lumMod val="75000"/>
                  <a:lumOff val="25000"/>
                </a:schemeClr>
              </a:solidFill>
              <a:latin typeface="微软雅黑" charset="0"/>
              <a:ea typeface="微软雅黑" charset="0"/>
            </a:endParaRPr>
          </a:p>
        </p:txBody>
      </p:sp>
      <p:cxnSp>
        <p:nvCxnSpPr>
          <p:cNvPr id="14" name="直接连接符 13"/>
          <p:cNvCxnSpPr/>
          <p:nvPr/>
        </p:nvCxnSpPr>
        <p:spPr>
          <a:xfrm>
            <a:off x="3969568" y="181538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237080" y="3223440"/>
            <a:ext cx="1879041" cy="461665"/>
          </a:xfrm>
          <a:prstGeom prst="rect">
            <a:avLst/>
          </a:prstGeom>
        </p:spPr>
        <p:txBody>
          <a:bodyPr wrap="none">
            <a:spAutoFit/>
          </a:bodyPr>
          <a:lstStyle/>
          <a:p>
            <a:pPr algn="ctr" defTabSz="609585"/>
            <a:r>
              <a:rPr lang="zh-CN" altLang="en-US" sz="2400" b="1" dirty="0">
                <a:solidFill>
                  <a:srgbClr val="676661"/>
                </a:solidFill>
                <a:ea typeface="微软雅黑" charset="0"/>
              </a:rPr>
              <a:t>▷</a:t>
            </a:r>
            <a:r>
              <a:rPr lang="zh-CN" altLang="zh-CN" sz="2400" b="1" kern="0" dirty="0">
                <a:solidFill>
                  <a:srgbClr val="676661"/>
                </a:solidFill>
                <a:latin typeface="微软雅黑" panose="020B0503020204020204" pitchFamily="34" charset="-122"/>
                <a:ea typeface="微软雅黑" panose="020B0503020204020204" pitchFamily="34" charset="-122"/>
              </a:rPr>
              <a:t>操作可行性</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16" name="矩形 15"/>
          <p:cNvSpPr/>
          <p:nvPr/>
        </p:nvSpPr>
        <p:spPr>
          <a:xfrm>
            <a:off x="1698625" y="3659704"/>
            <a:ext cx="9693403" cy="452432"/>
          </a:xfrm>
          <a:prstGeom prst="rect">
            <a:avLst/>
          </a:prstGeom>
        </p:spPr>
        <p:txBody>
          <a:bodyPr wrap="square">
            <a:spAutoFit/>
          </a:bodyPr>
          <a:lstStyle/>
          <a:p>
            <a:pPr defTabSz="609585">
              <a:lnSpc>
                <a:spcPct val="130000"/>
              </a:lnSpc>
            </a:pPr>
            <a:r>
              <a:rPr lang="zh-CN" altLang="zh-CN" dirty="0" smtClean="0">
                <a:solidFill>
                  <a:schemeClr val="tx1">
                    <a:lumMod val="75000"/>
                    <a:lumOff val="25000"/>
                  </a:schemeClr>
                </a:solidFill>
                <a:latin typeface="微软雅黑" charset="0"/>
                <a:ea typeface="微软雅黑" charset="0"/>
              </a:rPr>
              <a:t>以</a:t>
            </a:r>
            <a:r>
              <a:rPr lang="zh-CN" altLang="en-US" dirty="0" smtClean="0">
                <a:solidFill>
                  <a:schemeClr val="tx1">
                    <a:lumMod val="75000"/>
                    <a:lumOff val="25000"/>
                  </a:schemeClr>
                </a:solidFill>
                <a:latin typeface="微软雅黑" charset="0"/>
                <a:ea typeface="微软雅黑" charset="0"/>
              </a:rPr>
              <a:t>安卓</a:t>
            </a:r>
            <a:r>
              <a:rPr lang="zh-CN" altLang="zh-CN" dirty="0" smtClean="0">
                <a:solidFill>
                  <a:schemeClr val="tx1">
                    <a:lumMod val="75000"/>
                    <a:lumOff val="25000"/>
                  </a:schemeClr>
                </a:solidFill>
                <a:latin typeface="微软雅黑" charset="0"/>
                <a:ea typeface="微软雅黑" charset="0"/>
              </a:rPr>
              <a:t>手机</a:t>
            </a:r>
            <a:r>
              <a:rPr lang="zh-CN" altLang="zh-CN" dirty="0">
                <a:solidFill>
                  <a:schemeClr val="tx1">
                    <a:lumMod val="75000"/>
                    <a:lumOff val="25000"/>
                  </a:schemeClr>
                </a:solidFill>
                <a:latin typeface="微软雅黑" charset="0"/>
                <a:ea typeface="微软雅黑" charset="0"/>
              </a:rPr>
              <a:t>应用</a:t>
            </a:r>
            <a:r>
              <a:rPr lang="en-US" altLang="zh-CN" dirty="0">
                <a:solidFill>
                  <a:schemeClr val="tx1">
                    <a:lumMod val="75000"/>
                    <a:lumOff val="25000"/>
                  </a:schemeClr>
                </a:solidFill>
                <a:latin typeface="微软雅黑" charset="0"/>
                <a:ea typeface="微软雅黑" charset="0"/>
              </a:rPr>
              <a:t>app</a:t>
            </a:r>
            <a:r>
              <a:rPr lang="zh-CN" altLang="zh-CN" dirty="0">
                <a:solidFill>
                  <a:schemeClr val="tx1">
                    <a:lumMod val="75000"/>
                    <a:lumOff val="25000"/>
                  </a:schemeClr>
                </a:solidFill>
                <a:latin typeface="微软雅黑" charset="0"/>
                <a:ea typeface="微软雅黑" charset="0"/>
              </a:rPr>
              <a:t>的方式推出，</a:t>
            </a:r>
            <a:r>
              <a:rPr lang="zh-CN" altLang="en-US" dirty="0">
                <a:solidFill>
                  <a:schemeClr val="tx1">
                    <a:lumMod val="75000"/>
                    <a:lumOff val="25000"/>
                  </a:schemeClr>
                </a:solidFill>
                <a:latin typeface="微软雅黑" charset="0"/>
                <a:ea typeface="微软雅黑" charset="0"/>
              </a:rPr>
              <a:t>尽量简化菜单操作，并辅以操作说明，</a:t>
            </a:r>
            <a:r>
              <a:rPr lang="zh-CN" altLang="zh-CN" dirty="0">
                <a:solidFill>
                  <a:schemeClr val="tx1">
                    <a:lumMod val="75000"/>
                    <a:lumOff val="25000"/>
                  </a:schemeClr>
                </a:solidFill>
                <a:latin typeface="微软雅黑" charset="0"/>
                <a:ea typeface="微软雅黑" charset="0"/>
              </a:rPr>
              <a:t>易于操作。</a:t>
            </a:r>
            <a:endParaRPr lang="zh-CN" altLang="en-US" dirty="0">
              <a:solidFill>
                <a:schemeClr val="tx1">
                  <a:lumMod val="75000"/>
                  <a:lumOff val="25000"/>
                </a:schemeClr>
              </a:solidFill>
              <a:latin typeface="微软雅黑" charset="0"/>
              <a:ea typeface="微软雅黑" charset="0"/>
            </a:endParaRPr>
          </a:p>
        </p:txBody>
      </p:sp>
      <p:cxnSp>
        <p:nvCxnSpPr>
          <p:cNvPr id="17" name="直接连接符 16"/>
          <p:cNvCxnSpPr/>
          <p:nvPr/>
        </p:nvCxnSpPr>
        <p:spPr>
          <a:xfrm>
            <a:off x="3969568" y="3598422"/>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37080" y="4967486"/>
            <a:ext cx="2494594" cy="461665"/>
          </a:xfrm>
          <a:prstGeom prst="rect">
            <a:avLst/>
          </a:prstGeom>
        </p:spPr>
        <p:txBody>
          <a:bodyPr wrap="none">
            <a:spAutoFit/>
          </a:bodyPr>
          <a:lstStyle/>
          <a:p>
            <a:pPr algn="ctr" defTabSz="609585"/>
            <a:r>
              <a:rPr lang="zh-CN" altLang="en-US" sz="2400" b="1" dirty="0">
                <a:solidFill>
                  <a:srgbClr val="676661"/>
                </a:solidFill>
                <a:ea typeface="微软雅黑" charset="0"/>
              </a:rPr>
              <a:t>▷</a:t>
            </a:r>
            <a:r>
              <a:rPr lang="zh-CN" altLang="zh-CN" sz="2400" b="1" kern="0" dirty="0">
                <a:solidFill>
                  <a:srgbClr val="676661"/>
                </a:solidFill>
                <a:latin typeface="微软雅黑" panose="020B0503020204020204" pitchFamily="34" charset="-122"/>
                <a:ea typeface="微软雅黑" panose="020B0503020204020204" pitchFamily="34" charset="-122"/>
              </a:rPr>
              <a:t>社会效益可行性</a:t>
            </a:r>
            <a:endParaRPr lang="zh-CN" altLang="en-US" sz="2400" b="1" kern="0" dirty="0">
              <a:solidFill>
                <a:srgbClr val="676661"/>
              </a:solidFill>
              <a:latin typeface="微软雅黑" panose="020B0503020204020204" pitchFamily="34" charset="-122"/>
              <a:ea typeface="微软雅黑" panose="020B0503020204020204" pitchFamily="34" charset="-122"/>
            </a:endParaRPr>
          </a:p>
        </p:txBody>
      </p:sp>
      <p:sp>
        <p:nvSpPr>
          <p:cNvPr id="19" name="矩形 18"/>
          <p:cNvSpPr/>
          <p:nvPr/>
        </p:nvSpPr>
        <p:spPr>
          <a:xfrm>
            <a:off x="1695449" y="5403750"/>
            <a:ext cx="9693403" cy="417358"/>
          </a:xfrm>
          <a:prstGeom prst="rect">
            <a:avLst/>
          </a:prstGeom>
        </p:spPr>
        <p:txBody>
          <a:bodyPr wrap="square">
            <a:spAutoFit/>
          </a:bodyPr>
          <a:lstStyle/>
          <a:p>
            <a:pPr defTabSz="609585">
              <a:lnSpc>
                <a:spcPct val="130000"/>
              </a:lnSpc>
            </a:pPr>
            <a:r>
              <a:rPr lang="zh-CN" altLang="zh-CN" dirty="0">
                <a:solidFill>
                  <a:schemeClr val="tx1">
                    <a:lumMod val="75000"/>
                    <a:lumOff val="25000"/>
                  </a:schemeClr>
                </a:solidFill>
                <a:latin typeface="微软雅黑" charset="0"/>
                <a:ea typeface="微软雅黑" charset="0"/>
              </a:rPr>
              <a:t>我们开发这个项目的目的就是为了满足人们日常对娱乐活动的需求，丰富人们的精神生活。</a:t>
            </a:r>
            <a:endParaRPr lang="zh-CN" altLang="en-US" dirty="0">
              <a:solidFill>
                <a:schemeClr val="tx1">
                  <a:lumMod val="75000"/>
                  <a:lumOff val="25000"/>
                </a:schemeClr>
              </a:solidFill>
              <a:latin typeface="微软雅黑" charset="0"/>
              <a:ea typeface="微软雅黑" charset="0"/>
            </a:endParaRPr>
          </a:p>
        </p:txBody>
      </p:sp>
      <p:cxnSp>
        <p:nvCxnSpPr>
          <p:cNvPr id="20" name="直接连接符 19"/>
          <p:cNvCxnSpPr/>
          <p:nvPr/>
        </p:nvCxnSpPr>
        <p:spPr>
          <a:xfrm>
            <a:off x="3969568" y="534246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95880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72354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可行性分析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15" name="组合 14"/>
          <p:cNvGrpSpPr/>
          <p:nvPr/>
        </p:nvGrpSpPr>
        <p:grpSpPr>
          <a:xfrm>
            <a:off x="3213141" y="2193325"/>
            <a:ext cx="5833286" cy="2625954"/>
            <a:chOff x="2079183" y="1879600"/>
            <a:chExt cx="7874000" cy="3028695"/>
          </a:xfrm>
        </p:grpSpPr>
        <p:sp>
          <p:nvSpPr>
            <p:cNvPr id="11" name="左箭头 10"/>
            <p:cNvSpPr/>
            <p:nvPr/>
          </p:nvSpPr>
          <p:spPr>
            <a:xfrm>
              <a:off x="2079183" y="1879600"/>
              <a:ext cx="4394200" cy="2438400"/>
            </a:xfrm>
            <a:prstGeom prst="leftArrow">
              <a:avLst/>
            </a:prstGeom>
            <a:solidFill>
              <a:srgbClr val="79A5B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10" name="任意多边形 9"/>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p>
          </p:txBody>
        </p:sp>
        <p:sp>
          <p:nvSpPr>
            <p:cNvPr id="17" name="左箭头 16"/>
            <p:cNvSpPr/>
            <p:nvPr/>
          </p:nvSpPr>
          <p:spPr>
            <a:xfrm rot="10800000" flipH="1">
              <a:off x="2218778" y="2082293"/>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左箭头 12"/>
            <p:cNvSpPr/>
            <p:nvPr/>
          </p:nvSpPr>
          <p:spPr>
            <a:xfrm rot="10800000">
              <a:off x="5558981" y="2469895"/>
              <a:ext cx="4394202" cy="2438400"/>
            </a:xfrm>
            <a:prstGeom prst="leftArrow">
              <a:avLst/>
            </a:prstGeom>
            <a:solidFill>
              <a:srgbClr val="79A5B2">
                <a:alpha val="9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rot="10800000">
              <a:off x="5689599" y="2656712"/>
              <a:ext cx="4123988" cy="2033014"/>
            </a:xfrm>
            <a:prstGeom prst="leftArrow">
              <a:avLst/>
            </a:prstGeom>
            <a:noFill/>
            <a:ln w="1270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5558982" y="2490787"/>
              <a:ext cx="914401" cy="592137"/>
            </a:xfrm>
            <a:prstGeom prst="triangle">
              <a:avLst>
                <a:gd name="adj" fmla="val 100000"/>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Group 67"/>
          <p:cNvGrpSpPr>
            <a:grpSpLocks noChangeAspect="1"/>
          </p:cNvGrpSpPr>
          <p:nvPr/>
        </p:nvGrpSpPr>
        <p:grpSpPr bwMode="auto">
          <a:xfrm>
            <a:off x="9171300" y="2862023"/>
            <a:ext cx="1953666" cy="1445456"/>
            <a:chOff x="6149" y="2123"/>
            <a:chExt cx="765" cy="566"/>
          </a:xfrm>
          <a:solidFill>
            <a:srgbClr val="676661"/>
          </a:solidFill>
        </p:grpSpPr>
        <p:sp>
          <p:nvSpPr>
            <p:cNvPr id="2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1576841" y="2233532"/>
            <a:ext cx="1325168" cy="1492811"/>
            <a:chOff x="1084203" y="2089350"/>
            <a:chExt cx="790575" cy="890588"/>
          </a:xfrm>
        </p:grpSpPr>
        <p:sp>
          <p:nvSpPr>
            <p:cNvPr id="26" name="Freeform 160"/>
            <p:cNvSpPr>
              <a:spLocks/>
            </p:cNvSpPr>
            <p:nvPr/>
          </p:nvSpPr>
          <p:spPr bwMode="auto">
            <a:xfrm>
              <a:off x="1084203" y="2525912"/>
              <a:ext cx="790575" cy="454026"/>
            </a:xfrm>
            <a:custGeom>
              <a:avLst/>
              <a:gdLst>
                <a:gd name="T0" fmla="*/ 628 w 679"/>
                <a:gd name="T1" fmla="*/ 72 h 388"/>
                <a:gd name="T2" fmla="*/ 612 w 679"/>
                <a:gd name="T3" fmla="*/ 46 h 388"/>
                <a:gd name="T4" fmla="*/ 583 w 679"/>
                <a:gd name="T5" fmla="*/ 33 h 388"/>
                <a:gd name="T6" fmla="*/ 412 w 679"/>
                <a:gd name="T7" fmla="*/ 0 h 388"/>
                <a:gd name="T8" fmla="*/ 461 w 679"/>
                <a:gd name="T9" fmla="*/ 33 h 388"/>
                <a:gd name="T10" fmla="*/ 383 w 679"/>
                <a:gd name="T11" fmla="*/ 278 h 388"/>
                <a:gd name="T12" fmla="*/ 339 w 679"/>
                <a:gd name="T13" fmla="*/ 96 h 388"/>
                <a:gd name="T14" fmla="*/ 295 w 679"/>
                <a:gd name="T15" fmla="*/ 278 h 388"/>
                <a:gd name="T16" fmla="*/ 217 w 679"/>
                <a:gd name="T17" fmla="*/ 33 h 388"/>
                <a:gd name="T18" fmla="*/ 267 w 679"/>
                <a:gd name="T19" fmla="*/ 0 h 388"/>
                <a:gd name="T20" fmla="*/ 96 w 679"/>
                <a:gd name="T21" fmla="*/ 33 h 388"/>
                <a:gd name="T22" fmla="*/ 67 w 679"/>
                <a:gd name="T23" fmla="*/ 46 h 388"/>
                <a:gd name="T24" fmla="*/ 51 w 679"/>
                <a:gd name="T25" fmla="*/ 72 h 388"/>
                <a:gd name="T26" fmla="*/ 0 w 679"/>
                <a:gd name="T27" fmla="*/ 295 h 388"/>
                <a:gd name="T28" fmla="*/ 96 w 679"/>
                <a:gd name="T29" fmla="*/ 328 h 388"/>
                <a:gd name="T30" fmla="*/ 323 w 679"/>
                <a:gd name="T31" fmla="*/ 388 h 388"/>
                <a:gd name="T32" fmla="*/ 339 w 679"/>
                <a:gd name="T33" fmla="*/ 388 h 388"/>
                <a:gd name="T34" fmla="*/ 356 w 679"/>
                <a:gd name="T35" fmla="*/ 388 h 388"/>
                <a:gd name="T36" fmla="*/ 583 w 679"/>
                <a:gd name="T37" fmla="*/ 328 h 388"/>
                <a:gd name="T38" fmla="*/ 679 w 679"/>
                <a:gd name="T39" fmla="*/ 295 h 388"/>
                <a:gd name="T40" fmla="*/ 628 w 679"/>
                <a:gd name="T41" fmla="*/ 7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9" h="388">
                  <a:moveTo>
                    <a:pt x="628" y="72"/>
                  </a:moveTo>
                  <a:cubicBezTo>
                    <a:pt x="626" y="63"/>
                    <a:pt x="621" y="54"/>
                    <a:pt x="612" y="46"/>
                  </a:cubicBezTo>
                  <a:cubicBezTo>
                    <a:pt x="604" y="39"/>
                    <a:pt x="594" y="35"/>
                    <a:pt x="583" y="33"/>
                  </a:cubicBezTo>
                  <a:cubicBezTo>
                    <a:pt x="412" y="0"/>
                    <a:pt x="412" y="0"/>
                    <a:pt x="412" y="0"/>
                  </a:cubicBezTo>
                  <a:cubicBezTo>
                    <a:pt x="461" y="33"/>
                    <a:pt x="461" y="33"/>
                    <a:pt x="461" y="33"/>
                  </a:cubicBezTo>
                  <a:cubicBezTo>
                    <a:pt x="383" y="278"/>
                    <a:pt x="383" y="278"/>
                    <a:pt x="383" y="278"/>
                  </a:cubicBezTo>
                  <a:cubicBezTo>
                    <a:pt x="339" y="96"/>
                    <a:pt x="339" y="96"/>
                    <a:pt x="339" y="96"/>
                  </a:cubicBezTo>
                  <a:cubicBezTo>
                    <a:pt x="295" y="278"/>
                    <a:pt x="295" y="278"/>
                    <a:pt x="295" y="278"/>
                  </a:cubicBezTo>
                  <a:cubicBezTo>
                    <a:pt x="217" y="33"/>
                    <a:pt x="217" y="33"/>
                    <a:pt x="217" y="33"/>
                  </a:cubicBezTo>
                  <a:cubicBezTo>
                    <a:pt x="267" y="0"/>
                    <a:pt x="267" y="0"/>
                    <a:pt x="267" y="0"/>
                  </a:cubicBezTo>
                  <a:cubicBezTo>
                    <a:pt x="96" y="33"/>
                    <a:pt x="96" y="33"/>
                    <a:pt x="96" y="33"/>
                  </a:cubicBezTo>
                  <a:cubicBezTo>
                    <a:pt x="85" y="35"/>
                    <a:pt x="75" y="39"/>
                    <a:pt x="67" y="46"/>
                  </a:cubicBezTo>
                  <a:cubicBezTo>
                    <a:pt x="58" y="54"/>
                    <a:pt x="53" y="63"/>
                    <a:pt x="51" y="72"/>
                  </a:cubicBezTo>
                  <a:cubicBezTo>
                    <a:pt x="0" y="295"/>
                    <a:pt x="0" y="295"/>
                    <a:pt x="0" y="295"/>
                  </a:cubicBezTo>
                  <a:cubicBezTo>
                    <a:pt x="96" y="328"/>
                    <a:pt x="96" y="328"/>
                    <a:pt x="96" y="328"/>
                  </a:cubicBezTo>
                  <a:cubicBezTo>
                    <a:pt x="127" y="361"/>
                    <a:pt x="216" y="385"/>
                    <a:pt x="323" y="388"/>
                  </a:cubicBezTo>
                  <a:cubicBezTo>
                    <a:pt x="339" y="388"/>
                    <a:pt x="339" y="388"/>
                    <a:pt x="339" y="388"/>
                  </a:cubicBezTo>
                  <a:cubicBezTo>
                    <a:pt x="356" y="388"/>
                    <a:pt x="356" y="388"/>
                    <a:pt x="356" y="388"/>
                  </a:cubicBezTo>
                  <a:cubicBezTo>
                    <a:pt x="463" y="385"/>
                    <a:pt x="551" y="361"/>
                    <a:pt x="583" y="328"/>
                  </a:cubicBezTo>
                  <a:cubicBezTo>
                    <a:pt x="679" y="295"/>
                    <a:pt x="679" y="295"/>
                    <a:pt x="679" y="295"/>
                  </a:cubicBezTo>
                  <a:lnTo>
                    <a:pt x="628" y="72"/>
                  </a:lnTo>
                  <a:close/>
                </a:path>
              </a:pathLst>
            </a:custGeom>
            <a:solidFill>
              <a:srgbClr val="676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1"/>
            <p:cNvSpPr>
              <a:spLocks/>
            </p:cNvSpPr>
            <p:nvPr/>
          </p:nvSpPr>
          <p:spPr bwMode="auto">
            <a:xfrm>
              <a:off x="1433453" y="2556075"/>
              <a:ext cx="92075" cy="82550"/>
            </a:xfrm>
            <a:custGeom>
              <a:avLst/>
              <a:gdLst>
                <a:gd name="T0" fmla="*/ 29 w 58"/>
                <a:gd name="T1" fmla="*/ 0 h 52"/>
                <a:gd name="T2" fmla="*/ 0 w 58"/>
                <a:gd name="T3" fmla="*/ 10 h 52"/>
                <a:gd name="T4" fmla="*/ 29 w 58"/>
                <a:gd name="T5" fmla="*/ 52 h 52"/>
                <a:gd name="T6" fmla="*/ 58 w 58"/>
                <a:gd name="T7" fmla="*/ 10 h 52"/>
                <a:gd name="T8" fmla="*/ 29 w 58"/>
                <a:gd name="T9" fmla="*/ 0 h 52"/>
              </a:gdLst>
              <a:ahLst/>
              <a:cxnLst>
                <a:cxn ang="0">
                  <a:pos x="T0" y="T1"/>
                </a:cxn>
                <a:cxn ang="0">
                  <a:pos x="T2" y="T3"/>
                </a:cxn>
                <a:cxn ang="0">
                  <a:pos x="T4" y="T5"/>
                </a:cxn>
                <a:cxn ang="0">
                  <a:pos x="T6" y="T7"/>
                </a:cxn>
                <a:cxn ang="0">
                  <a:pos x="T8" y="T9"/>
                </a:cxn>
              </a:cxnLst>
              <a:rect l="0" t="0" r="r" b="b"/>
              <a:pathLst>
                <a:path w="58" h="52">
                  <a:moveTo>
                    <a:pt x="29" y="0"/>
                  </a:moveTo>
                  <a:lnTo>
                    <a:pt x="0" y="10"/>
                  </a:lnTo>
                  <a:lnTo>
                    <a:pt x="29" y="52"/>
                  </a:lnTo>
                  <a:lnTo>
                    <a:pt x="58" y="10"/>
                  </a:lnTo>
                  <a:lnTo>
                    <a:pt x="29" y="0"/>
                  </a:lnTo>
                  <a:close/>
                </a:path>
              </a:pathLst>
            </a:custGeom>
            <a:solidFill>
              <a:srgbClr val="676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2"/>
            <p:cNvSpPr>
              <a:spLocks/>
            </p:cNvSpPr>
            <p:nvPr/>
          </p:nvSpPr>
          <p:spPr bwMode="auto">
            <a:xfrm>
              <a:off x="1287403" y="2089350"/>
              <a:ext cx="384175" cy="458788"/>
            </a:xfrm>
            <a:custGeom>
              <a:avLst/>
              <a:gdLst>
                <a:gd name="T0" fmla="*/ 311 w 329"/>
                <a:gd name="T1" fmla="*/ 181 h 393"/>
                <a:gd name="T2" fmla="*/ 164 w 329"/>
                <a:gd name="T3" fmla="*/ 0 h 393"/>
                <a:gd name="T4" fmla="*/ 18 w 329"/>
                <a:gd name="T5" fmla="*/ 181 h 393"/>
                <a:gd name="T6" fmla="*/ 11 w 329"/>
                <a:gd name="T7" fmla="*/ 229 h 393"/>
                <a:gd name="T8" fmla="*/ 34 w 329"/>
                <a:gd name="T9" fmla="*/ 261 h 393"/>
                <a:gd name="T10" fmla="*/ 164 w 329"/>
                <a:gd name="T11" fmla="*/ 393 h 393"/>
                <a:gd name="T12" fmla="*/ 295 w 329"/>
                <a:gd name="T13" fmla="*/ 261 h 393"/>
                <a:gd name="T14" fmla="*/ 318 w 329"/>
                <a:gd name="T15" fmla="*/ 229 h 393"/>
                <a:gd name="T16" fmla="*/ 311 w 329"/>
                <a:gd name="T17" fmla="*/ 18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393">
                  <a:moveTo>
                    <a:pt x="311" y="181"/>
                  </a:moveTo>
                  <a:cubicBezTo>
                    <a:pt x="311" y="80"/>
                    <a:pt x="269" y="0"/>
                    <a:pt x="164" y="0"/>
                  </a:cubicBezTo>
                  <a:cubicBezTo>
                    <a:pt x="60" y="0"/>
                    <a:pt x="18" y="80"/>
                    <a:pt x="18" y="181"/>
                  </a:cubicBezTo>
                  <a:cubicBezTo>
                    <a:pt x="7" y="186"/>
                    <a:pt x="0" y="200"/>
                    <a:pt x="11" y="229"/>
                  </a:cubicBezTo>
                  <a:cubicBezTo>
                    <a:pt x="16" y="243"/>
                    <a:pt x="26" y="255"/>
                    <a:pt x="34" y="261"/>
                  </a:cubicBezTo>
                  <a:cubicBezTo>
                    <a:pt x="64" y="336"/>
                    <a:pt x="122" y="393"/>
                    <a:pt x="164" y="393"/>
                  </a:cubicBezTo>
                  <a:cubicBezTo>
                    <a:pt x="206" y="393"/>
                    <a:pt x="265" y="336"/>
                    <a:pt x="295" y="261"/>
                  </a:cubicBezTo>
                  <a:cubicBezTo>
                    <a:pt x="303" y="255"/>
                    <a:pt x="313" y="243"/>
                    <a:pt x="318" y="229"/>
                  </a:cubicBezTo>
                  <a:cubicBezTo>
                    <a:pt x="329" y="200"/>
                    <a:pt x="322" y="186"/>
                    <a:pt x="311" y="181"/>
                  </a:cubicBezTo>
                  <a:close/>
                </a:path>
              </a:pathLst>
            </a:custGeom>
            <a:solidFill>
              <a:srgbClr val="676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矩形 32"/>
          <p:cNvSpPr/>
          <p:nvPr/>
        </p:nvSpPr>
        <p:spPr>
          <a:xfrm>
            <a:off x="1342354" y="3916442"/>
            <a:ext cx="1877437" cy="769441"/>
          </a:xfrm>
          <a:prstGeom prst="rect">
            <a:avLst/>
          </a:prstGeom>
        </p:spPr>
        <p:txBody>
          <a:bodyPr wrap="none">
            <a:spAutoFit/>
          </a:bodyPr>
          <a:lstStyle/>
          <a:p>
            <a:r>
              <a:rPr lang="zh-CN" altLang="en-US" sz="4400" b="1" dirty="0">
                <a:solidFill>
                  <a:srgbClr val="676661"/>
                </a:solidFill>
              </a:rPr>
              <a:t>非青年</a:t>
            </a:r>
          </a:p>
        </p:txBody>
      </p:sp>
      <p:sp>
        <p:nvSpPr>
          <p:cNvPr id="2" name="矩形 1"/>
          <p:cNvSpPr/>
          <p:nvPr/>
        </p:nvSpPr>
        <p:spPr>
          <a:xfrm>
            <a:off x="9131699" y="4476700"/>
            <a:ext cx="1802897" cy="830997"/>
          </a:xfrm>
          <a:prstGeom prst="rect">
            <a:avLst/>
          </a:prstGeom>
        </p:spPr>
        <p:txBody>
          <a:bodyPr wrap="square">
            <a:spAutoFit/>
          </a:bodyPr>
          <a:lstStyle/>
          <a:p>
            <a:pPr indent="266700" algn="ctr">
              <a:spcAft>
                <a:spcPts val="0"/>
              </a:spcAft>
            </a:pPr>
            <a:r>
              <a:rPr lang="zh-CN" altLang="zh-CN" sz="4800" b="1" dirty="0">
                <a:solidFill>
                  <a:srgbClr val="676661"/>
                </a:solidFill>
              </a:rPr>
              <a:t>青年</a:t>
            </a:r>
          </a:p>
        </p:txBody>
      </p:sp>
      <p:sp>
        <p:nvSpPr>
          <p:cNvPr id="3" name="文本框 2"/>
          <p:cNvSpPr txBox="1"/>
          <p:nvPr/>
        </p:nvSpPr>
        <p:spPr>
          <a:xfrm>
            <a:off x="6197450" y="3502955"/>
            <a:ext cx="1809393" cy="523220"/>
          </a:xfrm>
          <a:prstGeom prst="rect">
            <a:avLst/>
          </a:prstGeom>
          <a:noFill/>
        </p:spPr>
        <p:txBody>
          <a:bodyPr wrap="square" rtlCol="0">
            <a:spAutoFit/>
          </a:bodyPr>
          <a:lstStyle/>
          <a:p>
            <a:r>
              <a:rPr lang="zh-CN" altLang="en-US" sz="2800" b="1" dirty="0">
                <a:solidFill>
                  <a:srgbClr val="F5F0EA"/>
                </a:solidFill>
              </a:rPr>
              <a:t>主要用户</a:t>
            </a:r>
          </a:p>
        </p:txBody>
      </p:sp>
      <p:sp>
        <p:nvSpPr>
          <p:cNvPr id="37" name="文本框 36"/>
          <p:cNvSpPr txBox="1"/>
          <p:nvPr/>
        </p:nvSpPr>
        <p:spPr>
          <a:xfrm>
            <a:off x="4091595" y="3020669"/>
            <a:ext cx="1771620" cy="523220"/>
          </a:xfrm>
          <a:prstGeom prst="rect">
            <a:avLst/>
          </a:prstGeom>
          <a:noFill/>
        </p:spPr>
        <p:txBody>
          <a:bodyPr wrap="square" rtlCol="0">
            <a:spAutoFit/>
          </a:bodyPr>
          <a:lstStyle/>
          <a:p>
            <a:r>
              <a:rPr lang="zh-CN" altLang="en-US" sz="2800" b="1" dirty="0">
                <a:solidFill>
                  <a:srgbClr val="F5F0EA"/>
                </a:solidFill>
              </a:rPr>
              <a:t>次要用户</a:t>
            </a:r>
          </a:p>
        </p:txBody>
      </p:sp>
    </p:spTree>
    <p:extLst>
      <p:ext uri="{BB962C8B-B14F-4D97-AF65-F5344CB8AC3E}">
        <p14:creationId xmlns:p14="http://schemas.microsoft.com/office/powerpoint/2010/main" val="18621017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72354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可行性分析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3" name="组合 2"/>
          <p:cNvGrpSpPr/>
          <p:nvPr/>
        </p:nvGrpSpPr>
        <p:grpSpPr>
          <a:xfrm>
            <a:off x="590405" y="1320145"/>
            <a:ext cx="6589328" cy="4217709"/>
            <a:chOff x="2032000" y="827706"/>
            <a:chExt cx="8128000" cy="5202585"/>
          </a:xfrm>
        </p:grpSpPr>
        <p:sp>
          <p:nvSpPr>
            <p:cNvPr id="7" name="任意多边形 6"/>
            <p:cNvSpPr/>
            <p:nvPr/>
          </p:nvSpPr>
          <p:spPr>
            <a:xfrm>
              <a:off x="3984345" y="4061113"/>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0" name="六边形 9"/>
            <p:cNvSpPr/>
            <p:nvPr/>
          </p:nvSpPr>
          <p:spPr>
            <a:xfrm>
              <a:off x="2032000" y="3003427"/>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5930188" y="2980016"/>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4" name="六边形 13"/>
            <p:cNvSpPr/>
            <p:nvPr/>
          </p:nvSpPr>
          <p:spPr>
            <a:xfrm>
              <a:off x="7876032" y="4061113"/>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任意多边形 15"/>
            <p:cNvSpPr/>
            <p:nvPr/>
          </p:nvSpPr>
          <p:spPr>
            <a:xfrm>
              <a:off x="3984345" y="1903601"/>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8" name="六边形 17"/>
            <p:cNvSpPr/>
            <p:nvPr/>
          </p:nvSpPr>
          <p:spPr>
            <a:xfrm>
              <a:off x="5930188" y="827706"/>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grpSp>
      <p:grpSp>
        <p:nvGrpSpPr>
          <p:cNvPr id="20" name="Group 11"/>
          <p:cNvGrpSpPr>
            <a:grpSpLocks noChangeAspect="1"/>
          </p:cNvGrpSpPr>
          <p:nvPr/>
        </p:nvGrpSpPr>
        <p:grpSpPr bwMode="auto">
          <a:xfrm>
            <a:off x="2496188" y="2571266"/>
            <a:ext cx="1199546" cy="851678"/>
            <a:chOff x="1407" y="1098"/>
            <a:chExt cx="800" cy="568"/>
          </a:xfrm>
          <a:solidFill>
            <a:srgbClr val="F5F0EA"/>
          </a:solidFill>
        </p:grpSpPr>
        <p:sp>
          <p:nvSpPr>
            <p:cNvPr id="21"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Group 32"/>
          <p:cNvGrpSpPr>
            <a:grpSpLocks noChangeAspect="1"/>
          </p:cNvGrpSpPr>
          <p:nvPr/>
        </p:nvGrpSpPr>
        <p:grpSpPr bwMode="auto">
          <a:xfrm>
            <a:off x="2499189" y="4313813"/>
            <a:ext cx="1199543" cy="851677"/>
            <a:chOff x="4354" y="1098"/>
            <a:chExt cx="800" cy="568"/>
          </a:xfrm>
          <a:solidFill>
            <a:srgbClr val="F5F0EA"/>
          </a:solidFill>
        </p:grpSpPr>
        <p:sp>
          <p:nvSpPr>
            <p:cNvPr id="30"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Group 121"/>
          <p:cNvGrpSpPr>
            <a:grpSpLocks noChangeAspect="1"/>
          </p:cNvGrpSpPr>
          <p:nvPr/>
        </p:nvGrpSpPr>
        <p:grpSpPr bwMode="auto">
          <a:xfrm>
            <a:off x="4175251" y="3453355"/>
            <a:ext cx="997122" cy="848678"/>
            <a:chOff x="515" y="3088"/>
            <a:chExt cx="665" cy="566"/>
          </a:xfrm>
          <a:solidFill>
            <a:srgbClr val="F5F0EA"/>
          </a:solidFill>
        </p:grpSpPr>
        <p:sp>
          <p:nvSpPr>
            <p:cNvPr id="3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文本框 45"/>
          <p:cNvSpPr txBox="1"/>
          <p:nvPr/>
        </p:nvSpPr>
        <p:spPr>
          <a:xfrm>
            <a:off x="7179733" y="1606420"/>
            <a:ext cx="2646878" cy="1569660"/>
          </a:xfrm>
          <a:prstGeom prst="rect">
            <a:avLst/>
          </a:prstGeom>
          <a:noFill/>
        </p:spPr>
        <p:txBody>
          <a:bodyPr wrap="none" rtlCol="0">
            <a:spAutoFit/>
          </a:bodyPr>
          <a:lstStyle/>
          <a:p>
            <a:r>
              <a:rPr lang="zh-CN" altLang="en-US" sz="9600" b="1" dirty="0">
                <a:solidFill>
                  <a:srgbClr val="676661"/>
                </a:solidFill>
              </a:rPr>
              <a:t>目标</a:t>
            </a:r>
          </a:p>
        </p:txBody>
      </p:sp>
      <p:sp>
        <p:nvSpPr>
          <p:cNvPr id="48" name="矩形 47"/>
          <p:cNvSpPr/>
          <p:nvPr/>
        </p:nvSpPr>
        <p:spPr>
          <a:xfrm>
            <a:off x="7254034" y="3893304"/>
            <a:ext cx="4696666" cy="2585323"/>
          </a:xfrm>
          <a:prstGeom prst="rect">
            <a:avLst/>
          </a:prstGeom>
        </p:spPr>
        <p:txBody>
          <a:bodyPr wrap="square">
            <a:spAutoFit/>
          </a:bodyPr>
          <a:lstStyle/>
          <a:p>
            <a:pPr>
              <a:lnSpc>
                <a:spcPct val="150000"/>
              </a:lnSpc>
            </a:pPr>
            <a:r>
              <a:rPr lang="en-US" altLang="zh-CN" sz="2000" dirty="0">
                <a:solidFill>
                  <a:srgbClr val="676661"/>
                </a:solidFill>
              </a:rPr>
              <a:t>         </a:t>
            </a:r>
            <a:r>
              <a:rPr lang="zh-CN" altLang="zh-CN" sz="2000" dirty="0">
                <a:solidFill>
                  <a:srgbClr val="676661"/>
                </a:solidFill>
              </a:rPr>
              <a:t>该软件的设计目标应尽量达到人力费用和设备费用的</a:t>
            </a:r>
            <a:r>
              <a:rPr lang="zh-CN" altLang="zh-CN" sz="2400" b="1" dirty="0">
                <a:solidFill>
                  <a:srgbClr val="676661"/>
                </a:solidFill>
              </a:rPr>
              <a:t>节省</a:t>
            </a:r>
            <a:r>
              <a:rPr lang="zh-CN" altLang="zh-CN" sz="2000" dirty="0">
                <a:solidFill>
                  <a:srgbClr val="676661"/>
                </a:solidFill>
              </a:rPr>
              <a:t>，提高软件处理数据的</a:t>
            </a:r>
            <a:r>
              <a:rPr lang="zh-CN" altLang="zh-CN" sz="2400" b="1" dirty="0">
                <a:solidFill>
                  <a:srgbClr val="676661"/>
                </a:solidFill>
              </a:rPr>
              <a:t>速度</a:t>
            </a:r>
            <a:r>
              <a:rPr lang="zh-CN" altLang="zh-CN" sz="2000" dirty="0">
                <a:solidFill>
                  <a:srgbClr val="676661"/>
                </a:solidFill>
              </a:rPr>
              <a:t>，增强数据</a:t>
            </a:r>
            <a:r>
              <a:rPr lang="zh-CN" altLang="zh-CN" sz="2400" b="1" dirty="0">
                <a:solidFill>
                  <a:srgbClr val="676661"/>
                </a:solidFill>
              </a:rPr>
              <a:t>安全</a:t>
            </a:r>
            <a:r>
              <a:rPr lang="zh-CN" altLang="zh-CN" sz="2000" dirty="0">
                <a:solidFill>
                  <a:srgbClr val="676661"/>
                </a:solidFill>
              </a:rPr>
              <a:t>性，实现保证软件质量的前提下使投入资金最小化。</a:t>
            </a:r>
          </a:p>
        </p:txBody>
      </p:sp>
      <p:grpSp>
        <p:nvGrpSpPr>
          <p:cNvPr id="49" name="组合 48"/>
          <p:cNvGrpSpPr/>
          <p:nvPr/>
        </p:nvGrpSpPr>
        <p:grpSpPr>
          <a:xfrm>
            <a:off x="6997075" y="3128784"/>
            <a:ext cx="3083035" cy="250792"/>
            <a:chOff x="2186940" y="5110307"/>
            <a:chExt cx="1981835" cy="161214"/>
          </a:xfrm>
        </p:grpSpPr>
        <p:cxnSp>
          <p:nvCxnSpPr>
            <p:cNvPr id="50" name="直接连接符 49"/>
            <p:cNvCxnSpPr/>
            <p:nvPr/>
          </p:nvCxnSpPr>
          <p:spPr>
            <a:xfrm>
              <a:off x="21869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4061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52" name="平行四边形 51"/>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1116095" y="3651359"/>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目标</a:t>
            </a:r>
          </a:p>
        </p:txBody>
      </p:sp>
      <p:sp>
        <p:nvSpPr>
          <p:cNvPr id="56" name="矩形 55"/>
          <p:cNvSpPr/>
          <p:nvPr/>
        </p:nvSpPr>
        <p:spPr>
          <a:xfrm>
            <a:off x="4218223" y="1887513"/>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要求</a:t>
            </a:r>
          </a:p>
        </p:txBody>
      </p:sp>
      <p:sp>
        <p:nvSpPr>
          <p:cNvPr id="57" name="矩形 56"/>
          <p:cNvSpPr/>
          <p:nvPr/>
        </p:nvSpPr>
        <p:spPr>
          <a:xfrm>
            <a:off x="5602247" y="4512009"/>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运行环境</a:t>
            </a:r>
          </a:p>
        </p:txBody>
      </p:sp>
    </p:spTree>
    <p:extLst>
      <p:ext uri="{BB962C8B-B14F-4D97-AF65-F5344CB8AC3E}">
        <p14:creationId xmlns:p14="http://schemas.microsoft.com/office/powerpoint/2010/main" val="3834140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1000"/>
                                        <p:tgtEl>
                                          <p:spTgt spid="46"/>
                                        </p:tgtEl>
                                      </p:cBhvr>
                                    </p:animEffect>
                                    <p:anim calcmode="lin" valueType="num">
                                      <p:cBhvr>
                                        <p:cTn id="12" dur="1000" fill="hold"/>
                                        <p:tgtEl>
                                          <p:spTgt spid="46"/>
                                        </p:tgtEl>
                                        <p:attrNameLst>
                                          <p:attrName>ppt_x</p:attrName>
                                        </p:attrNameLst>
                                      </p:cBhvr>
                                      <p:tavLst>
                                        <p:tav tm="0">
                                          <p:val>
                                            <p:strVal val="#ppt_x"/>
                                          </p:val>
                                        </p:tav>
                                        <p:tav tm="100000">
                                          <p:val>
                                            <p:strVal val="#ppt_x"/>
                                          </p:val>
                                        </p:tav>
                                      </p:tavLst>
                                    </p:anim>
                                    <p:anim calcmode="lin" valueType="num">
                                      <p:cBhvr>
                                        <p:cTn id="13" dur="1000" fill="hold"/>
                                        <p:tgtEl>
                                          <p:spTgt spid="4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1000"/>
                                        <p:tgtEl>
                                          <p:spTgt spid="49"/>
                                        </p:tgtEl>
                                      </p:cBhvr>
                                    </p:animEffect>
                                    <p:anim calcmode="lin" valueType="num">
                                      <p:cBhvr>
                                        <p:cTn id="17" dur="1000" fill="hold"/>
                                        <p:tgtEl>
                                          <p:spTgt spid="49"/>
                                        </p:tgtEl>
                                        <p:attrNameLst>
                                          <p:attrName>ppt_x</p:attrName>
                                        </p:attrNameLst>
                                      </p:cBhvr>
                                      <p:tavLst>
                                        <p:tav tm="0">
                                          <p:val>
                                            <p:strVal val="#ppt_x"/>
                                          </p:val>
                                        </p:tav>
                                        <p:tav tm="100000">
                                          <p:val>
                                            <p:strVal val="#ppt_x"/>
                                          </p:val>
                                        </p:tav>
                                      </p:tavLst>
                                    </p:anim>
                                    <p:anim calcmode="lin" valueType="num">
                                      <p:cBhvr>
                                        <p:cTn id="18" dur="1000" fill="hold"/>
                                        <p:tgtEl>
                                          <p:spTgt spid="4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1000"/>
                                        <p:tgtEl>
                                          <p:spTgt spid="48"/>
                                        </p:tgtEl>
                                      </p:cBhvr>
                                    </p:animEffect>
                                    <p:anim calcmode="lin" valueType="num">
                                      <p:cBhvr>
                                        <p:cTn id="22" dur="1000" fill="hold"/>
                                        <p:tgtEl>
                                          <p:spTgt spid="48"/>
                                        </p:tgtEl>
                                        <p:attrNameLst>
                                          <p:attrName>ppt_x</p:attrName>
                                        </p:attrNameLst>
                                      </p:cBhvr>
                                      <p:tavLst>
                                        <p:tav tm="0">
                                          <p:val>
                                            <p:strVal val="#ppt_x"/>
                                          </p:val>
                                        </p:tav>
                                        <p:tav tm="100000">
                                          <p:val>
                                            <p:strVal val="#ppt_x"/>
                                          </p:val>
                                        </p:tav>
                                      </p:tavLst>
                                    </p:anim>
                                    <p:anim calcmode="lin" valueType="num">
                                      <p:cBhvr>
                                        <p:cTn id="2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1" nodeType="clickEffect">
                                  <p:stCondLst>
                                    <p:cond delay="0"/>
                                  </p:stCondLst>
                                  <p:childTnLst>
                                    <p:animEffect transition="out" filter="fade">
                                      <p:cBhvr>
                                        <p:cTn id="27" dur="1000"/>
                                        <p:tgtEl>
                                          <p:spTgt spid="46"/>
                                        </p:tgtEl>
                                      </p:cBhvr>
                                    </p:animEffect>
                                    <p:anim calcmode="lin" valueType="num">
                                      <p:cBhvr>
                                        <p:cTn id="28" dur="1000"/>
                                        <p:tgtEl>
                                          <p:spTgt spid="46"/>
                                        </p:tgtEl>
                                        <p:attrNameLst>
                                          <p:attrName>ppt_x</p:attrName>
                                        </p:attrNameLst>
                                      </p:cBhvr>
                                      <p:tavLst>
                                        <p:tav tm="0">
                                          <p:val>
                                            <p:strVal val="ppt_x"/>
                                          </p:val>
                                        </p:tav>
                                        <p:tav tm="100000">
                                          <p:val>
                                            <p:strVal val="ppt_x"/>
                                          </p:val>
                                        </p:tav>
                                      </p:tavLst>
                                    </p:anim>
                                    <p:anim calcmode="lin" valueType="num">
                                      <p:cBhvr>
                                        <p:cTn id="29" dur="1000"/>
                                        <p:tgtEl>
                                          <p:spTgt spid="46"/>
                                        </p:tgtEl>
                                        <p:attrNameLst>
                                          <p:attrName>ppt_y</p:attrName>
                                        </p:attrNameLst>
                                      </p:cBhvr>
                                      <p:tavLst>
                                        <p:tav tm="0">
                                          <p:val>
                                            <p:strVal val="ppt_y"/>
                                          </p:val>
                                        </p:tav>
                                        <p:tav tm="100000">
                                          <p:val>
                                            <p:strVal val="ppt_y+.1"/>
                                          </p:val>
                                        </p:tav>
                                      </p:tavLst>
                                    </p:anim>
                                    <p:set>
                                      <p:cBhvr>
                                        <p:cTn id="30" dur="1" fill="hold">
                                          <p:stCondLst>
                                            <p:cond delay="999"/>
                                          </p:stCondLst>
                                        </p:cTn>
                                        <p:tgtEl>
                                          <p:spTgt spid="46"/>
                                        </p:tgtEl>
                                        <p:attrNameLst>
                                          <p:attrName>style.visibility</p:attrName>
                                        </p:attrNameLst>
                                      </p:cBhvr>
                                      <p:to>
                                        <p:strVal val="hidden"/>
                                      </p:to>
                                    </p:set>
                                  </p:childTnLst>
                                </p:cTn>
                              </p:par>
                              <p:par>
                                <p:cTn id="31" presetID="42" presetClass="exit" presetSubtype="0" fill="hold" nodeType="withEffect">
                                  <p:stCondLst>
                                    <p:cond delay="0"/>
                                  </p:stCondLst>
                                  <p:childTnLst>
                                    <p:animEffect transition="out" filter="fade">
                                      <p:cBhvr>
                                        <p:cTn id="32" dur="1000"/>
                                        <p:tgtEl>
                                          <p:spTgt spid="49"/>
                                        </p:tgtEl>
                                      </p:cBhvr>
                                    </p:animEffect>
                                    <p:anim calcmode="lin" valueType="num">
                                      <p:cBhvr>
                                        <p:cTn id="33" dur="1000"/>
                                        <p:tgtEl>
                                          <p:spTgt spid="49"/>
                                        </p:tgtEl>
                                        <p:attrNameLst>
                                          <p:attrName>ppt_x</p:attrName>
                                        </p:attrNameLst>
                                      </p:cBhvr>
                                      <p:tavLst>
                                        <p:tav tm="0">
                                          <p:val>
                                            <p:strVal val="ppt_x"/>
                                          </p:val>
                                        </p:tav>
                                        <p:tav tm="100000">
                                          <p:val>
                                            <p:strVal val="ppt_x"/>
                                          </p:val>
                                        </p:tav>
                                      </p:tavLst>
                                    </p:anim>
                                    <p:anim calcmode="lin" valueType="num">
                                      <p:cBhvr>
                                        <p:cTn id="34" dur="1000"/>
                                        <p:tgtEl>
                                          <p:spTgt spid="49"/>
                                        </p:tgtEl>
                                        <p:attrNameLst>
                                          <p:attrName>ppt_y</p:attrName>
                                        </p:attrNameLst>
                                      </p:cBhvr>
                                      <p:tavLst>
                                        <p:tav tm="0">
                                          <p:val>
                                            <p:strVal val="ppt_y"/>
                                          </p:val>
                                        </p:tav>
                                        <p:tav tm="100000">
                                          <p:val>
                                            <p:strVal val="ppt_y+.1"/>
                                          </p:val>
                                        </p:tav>
                                      </p:tavLst>
                                    </p:anim>
                                    <p:set>
                                      <p:cBhvr>
                                        <p:cTn id="35" dur="1" fill="hold">
                                          <p:stCondLst>
                                            <p:cond delay="999"/>
                                          </p:stCondLst>
                                        </p:cTn>
                                        <p:tgtEl>
                                          <p:spTgt spid="49"/>
                                        </p:tgtEl>
                                        <p:attrNameLst>
                                          <p:attrName>style.visibility</p:attrName>
                                        </p:attrNameLst>
                                      </p:cBhvr>
                                      <p:to>
                                        <p:strVal val="hidden"/>
                                      </p:to>
                                    </p:set>
                                  </p:childTnLst>
                                </p:cTn>
                              </p:par>
                              <p:par>
                                <p:cTn id="36" presetID="42" presetClass="exit" presetSubtype="0" fill="hold" grpId="1" nodeType="withEffect">
                                  <p:stCondLst>
                                    <p:cond delay="0"/>
                                  </p:stCondLst>
                                  <p:childTnLst>
                                    <p:animEffect transition="out" filter="fade">
                                      <p:cBhvr>
                                        <p:cTn id="37" dur="1000"/>
                                        <p:tgtEl>
                                          <p:spTgt spid="48"/>
                                        </p:tgtEl>
                                      </p:cBhvr>
                                    </p:animEffect>
                                    <p:anim calcmode="lin" valueType="num">
                                      <p:cBhvr>
                                        <p:cTn id="38" dur="1000"/>
                                        <p:tgtEl>
                                          <p:spTgt spid="48"/>
                                        </p:tgtEl>
                                        <p:attrNameLst>
                                          <p:attrName>ppt_x</p:attrName>
                                        </p:attrNameLst>
                                      </p:cBhvr>
                                      <p:tavLst>
                                        <p:tav tm="0">
                                          <p:val>
                                            <p:strVal val="ppt_x"/>
                                          </p:val>
                                        </p:tav>
                                        <p:tav tm="100000">
                                          <p:val>
                                            <p:strVal val="ppt_x"/>
                                          </p:val>
                                        </p:tav>
                                      </p:tavLst>
                                    </p:anim>
                                    <p:anim calcmode="lin" valueType="num">
                                      <p:cBhvr>
                                        <p:cTn id="39" dur="1000"/>
                                        <p:tgtEl>
                                          <p:spTgt spid="48"/>
                                        </p:tgtEl>
                                        <p:attrNameLst>
                                          <p:attrName>ppt_y</p:attrName>
                                        </p:attrNameLst>
                                      </p:cBhvr>
                                      <p:tavLst>
                                        <p:tav tm="0">
                                          <p:val>
                                            <p:strVal val="ppt_y"/>
                                          </p:val>
                                        </p:tav>
                                        <p:tav tm="100000">
                                          <p:val>
                                            <p:strVal val="ppt_y+.1"/>
                                          </p:val>
                                        </p:tav>
                                      </p:tavLst>
                                    </p:anim>
                                    <p:set>
                                      <p:cBhvr>
                                        <p:cTn id="40"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8" grpId="0"/>
      <p:bldP spid="48" grpId="1"/>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72354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可行性分析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3" name="组合 2"/>
          <p:cNvGrpSpPr/>
          <p:nvPr/>
        </p:nvGrpSpPr>
        <p:grpSpPr>
          <a:xfrm>
            <a:off x="590405" y="1320145"/>
            <a:ext cx="6589328" cy="4217709"/>
            <a:chOff x="2032000" y="827706"/>
            <a:chExt cx="8128000" cy="5202585"/>
          </a:xfrm>
        </p:grpSpPr>
        <p:sp>
          <p:nvSpPr>
            <p:cNvPr id="7" name="任意多边形 6"/>
            <p:cNvSpPr/>
            <p:nvPr/>
          </p:nvSpPr>
          <p:spPr>
            <a:xfrm>
              <a:off x="3984345" y="4061113"/>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0" name="六边形 9"/>
            <p:cNvSpPr/>
            <p:nvPr/>
          </p:nvSpPr>
          <p:spPr>
            <a:xfrm>
              <a:off x="2032000" y="3003427"/>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5930188" y="2980016"/>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4" name="六边形 13"/>
            <p:cNvSpPr/>
            <p:nvPr/>
          </p:nvSpPr>
          <p:spPr>
            <a:xfrm>
              <a:off x="7876032" y="4061113"/>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任意多边形 15"/>
            <p:cNvSpPr/>
            <p:nvPr/>
          </p:nvSpPr>
          <p:spPr>
            <a:xfrm>
              <a:off x="3984345" y="1903601"/>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8" name="六边形 17"/>
            <p:cNvSpPr/>
            <p:nvPr/>
          </p:nvSpPr>
          <p:spPr>
            <a:xfrm>
              <a:off x="5930188" y="827706"/>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grpSp>
      <p:grpSp>
        <p:nvGrpSpPr>
          <p:cNvPr id="20" name="Group 11"/>
          <p:cNvGrpSpPr>
            <a:grpSpLocks noChangeAspect="1"/>
          </p:cNvGrpSpPr>
          <p:nvPr/>
        </p:nvGrpSpPr>
        <p:grpSpPr bwMode="auto">
          <a:xfrm>
            <a:off x="2496188" y="2571266"/>
            <a:ext cx="1199546" cy="851678"/>
            <a:chOff x="1407" y="1098"/>
            <a:chExt cx="800" cy="568"/>
          </a:xfrm>
          <a:solidFill>
            <a:srgbClr val="F5F0EA"/>
          </a:solidFill>
        </p:grpSpPr>
        <p:sp>
          <p:nvSpPr>
            <p:cNvPr id="21"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Group 32"/>
          <p:cNvGrpSpPr>
            <a:grpSpLocks noChangeAspect="1"/>
          </p:cNvGrpSpPr>
          <p:nvPr/>
        </p:nvGrpSpPr>
        <p:grpSpPr bwMode="auto">
          <a:xfrm>
            <a:off x="2499189" y="4313813"/>
            <a:ext cx="1199543" cy="851677"/>
            <a:chOff x="4354" y="1098"/>
            <a:chExt cx="800" cy="568"/>
          </a:xfrm>
          <a:solidFill>
            <a:srgbClr val="F5F0EA"/>
          </a:solidFill>
        </p:grpSpPr>
        <p:sp>
          <p:nvSpPr>
            <p:cNvPr id="30"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Group 121"/>
          <p:cNvGrpSpPr>
            <a:grpSpLocks noChangeAspect="1"/>
          </p:cNvGrpSpPr>
          <p:nvPr/>
        </p:nvGrpSpPr>
        <p:grpSpPr bwMode="auto">
          <a:xfrm>
            <a:off x="4175251" y="3453355"/>
            <a:ext cx="997122" cy="848678"/>
            <a:chOff x="515" y="3088"/>
            <a:chExt cx="665" cy="566"/>
          </a:xfrm>
          <a:solidFill>
            <a:srgbClr val="F5F0EA"/>
          </a:solidFill>
        </p:grpSpPr>
        <p:sp>
          <p:nvSpPr>
            <p:cNvPr id="3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文本框 45"/>
          <p:cNvSpPr txBox="1"/>
          <p:nvPr/>
        </p:nvSpPr>
        <p:spPr>
          <a:xfrm>
            <a:off x="7179733" y="1606420"/>
            <a:ext cx="2646878" cy="1569660"/>
          </a:xfrm>
          <a:prstGeom prst="rect">
            <a:avLst/>
          </a:prstGeom>
          <a:noFill/>
        </p:spPr>
        <p:txBody>
          <a:bodyPr wrap="none" rtlCol="0">
            <a:spAutoFit/>
          </a:bodyPr>
          <a:lstStyle/>
          <a:p>
            <a:r>
              <a:rPr lang="zh-CN" altLang="en-US" sz="9600" b="1" dirty="0">
                <a:solidFill>
                  <a:srgbClr val="676661"/>
                </a:solidFill>
              </a:rPr>
              <a:t>要求</a:t>
            </a:r>
          </a:p>
        </p:txBody>
      </p:sp>
      <p:sp>
        <p:nvSpPr>
          <p:cNvPr id="48" name="矩形 47"/>
          <p:cNvSpPr/>
          <p:nvPr/>
        </p:nvSpPr>
        <p:spPr>
          <a:xfrm>
            <a:off x="7177834" y="3373404"/>
            <a:ext cx="4696666" cy="2246769"/>
          </a:xfrm>
          <a:prstGeom prst="rect">
            <a:avLst/>
          </a:prstGeom>
        </p:spPr>
        <p:txBody>
          <a:bodyPr wrap="square">
            <a:spAutoFit/>
          </a:bodyPr>
          <a:lstStyle/>
          <a:p>
            <a:r>
              <a:rPr lang="en-US" altLang="zh-CN" sz="2000" dirty="0">
                <a:solidFill>
                  <a:srgbClr val="676661"/>
                </a:solidFill>
              </a:rPr>
              <a:t>1</a:t>
            </a:r>
            <a:r>
              <a:rPr lang="zh-CN" altLang="zh-CN" sz="2000" dirty="0">
                <a:solidFill>
                  <a:srgbClr val="676661"/>
                </a:solidFill>
              </a:rPr>
              <a:t>、</a:t>
            </a:r>
            <a:r>
              <a:rPr lang="zh-CN" altLang="zh-CN" sz="2000" dirty="0" smtClean="0">
                <a:solidFill>
                  <a:srgbClr val="676661"/>
                </a:solidFill>
              </a:rPr>
              <a:t>使用</a:t>
            </a:r>
            <a:r>
              <a:rPr lang="en-US" altLang="zh-CN" sz="2000" dirty="0" smtClean="0">
                <a:solidFill>
                  <a:srgbClr val="676661"/>
                </a:solidFill>
              </a:rPr>
              <a:t>SQL </a:t>
            </a:r>
            <a:r>
              <a:rPr lang="en-US" altLang="zh-CN" sz="2000" dirty="0">
                <a:solidFill>
                  <a:srgbClr val="676661"/>
                </a:solidFill>
              </a:rPr>
              <a:t>Server</a:t>
            </a:r>
            <a:r>
              <a:rPr lang="zh-CN" altLang="zh-CN" sz="2000" dirty="0">
                <a:solidFill>
                  <a:srgbClr val="676661"/>
                </a:solidFill>
              </a:rPr>
              <a:t>数据库系统的数据</a:t>
            </a:r>
            <a:r>
              <a:rPr lang="en-US" altLang="zh-CN" sz="2000" dirty="0">
                <a:solidFill>
                  <a:srgbClr val="676661"/>
                </a:solidFill>
              </a:rPr>
              <a:t>  </a:t>
            </a:r>
          </a:p>
          <a:p>
            <a:r>
              <a:rPr lang="en-US" altLang="zh-CN" sz="2000" dirty="0">
                <a:solidFill>
                  <a:srgbClr val="676661"/>
                </a:solidFill>
              </a:rPr>
              <a:t>       </a:t>
            </a:r>
            <a:r>
              <a:rPr lang="zh-CN" altLang="zh-CN" sz="2000" dirty="0">
                <a:solidFill>
                  <a:srgbClr val="676661"/>
                </a:solidFill>
              </a:rPr>
              <a:t>管理来存放用户信息。</a:t>
            </a:r>
            <a:endParaRPr lang="en-US" altLang="zh-CN" sz="2000" dirty="0">
              <a:solidFill>
                <a:srgbClr val="676661"/>
              </a:solidFill>
            </a:endParaRPr>
          </a:p>
          <a:p>
            <a:endParaRPr lang="zh-CN" altLang="zh-CN" sz="2000" dirty="0">
              <a:solidFill>
                <a:srgbClr val="676661"/>
              </a:solidFill>
            </a:endParaRPr>
          </a:p>
          <a:p>
            <a:r>
              <a:rPr lang="en-US" altLang="zh-CN" sz="2000" dirty="0">
                <a:solidFill>
                  <a:srgbClr val="676661"/>
                </a:solidFill>
              </a:rPr>
              <a:t>2</a:t>
            </a:r>
            <a:r>
              <a:rPr lang="zh-CN" altLang="zh-CN" sz="2000" dirty="0">
                <a:solidFill>
                  <a:srgbClr val="676661"/>
                </a:solidFill>
              </a:rPr>
              <a:t>、数据的输入输出处理由数据库支持。</a:t>
            </a:r>
            <a:endParaRPr lang="en-US" altLang="zh-CN" sz="2000" dirty="0">
              <a:solidFill>
                <a:srgbClr val="676661"/>
              </a:solidFill>
            </a:endParaRPr>
          </a:p>
          <a:p>
            <a:endParaRPr lang="zh-CN" altLang="zh-CN" sz="2000" dirty="0">
              <a:solidFill>
                <a:srgbClr val="676661"/>
              </a:solidFill>
            </a:endParaRPr>
          </a:p>
          <a:p>
            <a:r>
              <a:rPr lang="en-US" altLang="zh-CN" sz="2000" dirty="0">
                <a:solidFill>
                  <a:srgbClr val="676661"/>
                </a:solidFill>
              </a:rPr>
              <a:t>3</a:t>
            </a:r>
            <a:r>
              <a:rPr lang="zh-CN" altLang="zh-CN" sz="2000" dirty="0">
                <a:solidFill>
                  <a:srgbClr val="676661"/>
                </a:solidFill>
              </a:rPr>
              <a:t>、做好数据安全性保证工作，以防个人</a:t>
            </a:r>
            <a:endParaRPr lang="en-US" altLang="zh-CN" sz="2000" dirty="0">
              <a:solidFill>
                <a:srgbClr val="676661"/>
              </a:solidFill>
            </a:endParaRPr>
          </a:p>
          <a:p>
            <a:r>
              <a:rPr lang="en-US" altLang="zh-CN" sz="2000" dirty="0">
                <a:solidFill>
                  <a:srgbClr val="676661"/>
                </a:solidFill>
              </a:rPr>
              <a:t>       </a:t>
            </a:r>
            <a:r>
              <a:rPr lang="zh-CN" altLang="zh-CN" sz="2000" dirty="0">
                <a:solidFill>
                  <a:srgbClr val="676661"/>
                </a:solidFill>
              </a:rPr>
              <a:t>信息泄漏。</a:t>
            </a:r>
          </a:p>
        </p:txBody>
      </p:sp>
      <p:grpSp>
        <p:nvGrpSpPr>
          <p:cNvPr id="49" name="组合 48"/>
          <p:cNvGrpSpPr/>
          <p:nvPr/>
        </p:nvGrpSpPr>
        <p:grpSpPr>
          <a:xfrm>
            <a:off x="6997075" y="3128784"/>
            <a:ext cx="3083035" cy="250792"/>
            <a:chOff x="2186940" y="5110307"/>
            <a:chExt cx="1981835" cy="161214"/>
          </a:xfrm>
        </p:grpSpPr>
        <p:cxnSp>
          <p:nvCxnSpPr>
            <p:cNvPr id="50" name="直接连接符 49"/>
            <p:cNvCxnSpPr/>
            <p:nvPr/>
          </p:nvCxnSpPr>
          <p:spPr>
            <a:xfrm>
              <a:off x="21869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406140" y="5190914"/>
              <a:ext cx="762635"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52" name="平行四边形 51"/>
            <p:cNvSpPr/>
            <p:nvPr/>
          </p:nvSpPr>
          <p:spPr>
            <a:xfrm flipH="1">
              <a:off x="3131018"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flipH="1">
              <a:off x="3067986"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flipH="1">
              <a:off x="3191343" y="5110307"/>
              <a:ext cx="93678" cy="161214"/>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1116095" y="3651359"/>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目标</a:t>
            </a:r>
          </a:p>
        </p:txBody>
      </p:sp>
      <p:sp>
        <p:nvSpPr>
          <p:cNvPr id="56" name="矩形 55"/>
          <p:cNvSpPr/>
          <p:nvPr/>
        </p:nvSpPr>
        <p:spPr>
          <a:xfrm>
            <a:off x="4218223" y="1887513"/>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要求</a:t>
            </a:r>
          </a:p>
        </p:txBody>
      </p:sp>
      <p:sp>
        <p:nvSpPr>
          <p:cNvPr id="57" name="矩形 56"/>
          <p:cNvSpPr/>
          <p:nvPr/>
        </p:nvSpPr>
        <p:spPr>
          <a:xfrm>
            <a:off x="5602247" y="4512009"/>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运行环境</a:t>
            </a:r>
          </a:p>
        </p:txBody>
      </p:sp>
    </p:spTree>
    <p:extLst>
      <p:ext uri="{BB962C8B-B14F-4D97-AF65-F5344CB8AC3E}">
        <p14:creationId xmlns:p14="http://schemas.microsoft.com/office/powerpoint/2010/main" val="2748543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6"/>
                                        </p:tgtEl>
                                      </p:cBhvr>
                                    </p:animEffect>
                                    <p:animScale>
                                      <p:cBhvr>
                                        <p:cTn id="7" dur="250" autoRev="1" fill="hold"/>
                                        <p:tgtEl>
                                          <p:spTgt spid="56"/>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48"/>
                                        </p:tgtEl>
                                      </p:cBhvr>
                                    </p:animEffect>
                                    <p:set>
                                      <p:cBhvr>
                                        <p:cTn id="25" dur="1" fill="hold">
                                          <p:stCondLst>
                                            <p:cond delay="499"/>
                                          </p:stCondLst>
                                        </p:cTn>
                                        <p:tgtEl>
                                          <p:spTgt spid="4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8" grpId="0"/>
      <p:bldP spid="48" grpId="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72354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可行性分析</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3</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3" name="组合 2"/>
          <p:cNvGrpSpPr/>
          <p:nvPr/>
        </p:nvGrpSpPr>
        <p:grpSpPr>
          <a:xfrm>
            <a:off x="590405" y="1320145"/>
            <a:ext cx="6589328" cy="4217709"/>
            <a:chOff x="2032000" y="827706"/>
            <a:chExt cx="8128000" cy="5202585"/>
          </a:xfrm>
        </p:grpSpPr>
        <p:sp>
          <p:nvSpPr>
            <p:cNvPr id="7" name="任意多边形 6"/>
            <p:cNvSpPr/>
            <p:nvPr/>
          </p:nvSpPr>
          <p:spPr>
            <a:xfrm>
              <a:off x="3984345" y="4061113"/>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0" name="六边形 9"/>
            <p:cNvSpPr/>
            <p:nvPr/>
          </p:nvSpPr>
          <p:spPr>
            <a:xfrm>
              <a:off x="2032000" y="3003427"/>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5930188" y="2980016"/>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4" name="六边形 13"/>
            <p:cNvSpPr/>
            <p:nvPr/>
          </p:nvSpPr>
          <p:spPr>
            <a:xfrm>
              <a:off x="7876032" y="4061113"/>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任意多边形 15"/>
            <p:cNvSpPr/>
            <p:nvPr/>
          </p:nvSpPr>
          <p:spPr>
            <a:xfrm>
              <a:off x="3984345" y="1903601"/>
              <a:ext cx="2283968" cy="1969178"/>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rgbClr val="79A5B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8" name="六边形 17"/>
            <p:cNvSpPr/>
            <p:nvPr/>
          </p:nvSpPr>
          <p:spPr>
            <a:xfrm>
              <a:off x="5930188" y="827706"/>
              <a:ext cx="2283968" cy="1969178"/>
            </a:xfrm>
            <a:prstGeom prst="hexagon">
              <a:avLst>
                <a:gd name="adj" fmla="val 25000"/>
                <a:gd name="vf" fmla="val 115470"/>
              </a:avLst>
            </a:prstGeom>
            <a:solidFill>
              <a:srgbClr val="CDCAC3">
                <a:alpha val="90000"/>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dirty="0"/>
            </a:p>
          </p:txBody>
        </p:sp>
      </p:grpSp>
      <p:grpSp>
        <p:nvGrpSpPr>
          <p:cNvPr id="20" name="Group 11"/>
          <p:cNvGrpSpPr>
            <a:grpSpLocks noChangeAspect="1"/>
          </p:cNvGrpSpPr>
          <p:nvPr/>
        </p:nvGrpSpPr>
        <p:grpSpPr bwMode="auto">
          <a:xfrm>
            <a:off x="2496188" y="2571266"/>
            <a:ext cx="1199546" cy="851678"/>
            <a:chOff x="1407" y="1098"/>
            <a:chExt cx="800" cy="568"/>
          </a:xfrm>
          <a:solidFill>
            <a:srgbClr val="F5F0EA"/>
          </a:solidFill>
        </p:grpSpPr>
        <p:sp>
          <p:nvSpPr>
            <p:cNvPr id="21"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6"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 name="Group 32"/>
          <p:cNvGrpSpPr>
            <a:grpSpLocks noChangeAspect="1"/>
          </p:cNvGrpSpPr>
          <p:nvPr/>
        </p:nvGrpSpPr>
        <p:grpSpPr bwMode="auto">
          <a:xfrm>
            <a:off x="2499189" y="4313813"/>
            <a:ext cx="1199543" cy="851677"/>
            <a:chOff x="4354" y="1098"/>
            <a:chExt cx="800" cy="568"/>
          </a:xfrm>
          <a:solidFill>
            <a:srgbClr val="F5F0EA"/>
          </a:solidFill>
        </p:grpSpPr>
        <p:sp>
          <p:nvSpPr>
            <p:cNvPr id="30"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Group 121"/>
          <p:cNvGrpSpPr>
            <a:grpSpLocks noChangeAspect="1"/>
          </p:cNvGrpSpPr>
          <p:nvPr/>
        </p:nvGrpSpPr>
        <p:grpSpPr bwMode="auto">
          <a:xfrm>
            <a:off x="4175251" y="3453355"/>
            <a:ext cx="997122" cy="848678"/>
            <a:chOff x="515" y="3088"/>
            <a:chExt cx="665" cy="566"/>
          </a:xfrm>
          <a:solidFill>
            <a:srgbClr val="F5F0EA"/>
          </a:solidFill>
        </p:grpSpPr>
        <p:sp>
          <p:nvSpPr>
            <p:cNvPr id="3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文本框 45"/>
          <p:cNvSpPr txBox="1"/>
          <p:nvPr/>
        </p:nvSpPr>
        <p:spPr>
          <a:xfrm>
            <a:off x="6163733" y="1606420"/>
            <a:ext cx="5109091" cy="1569660"/>
          </a:xfrm>
          <a:prstGeom prst="rect">
            <a:avLst/>
          </a:prstGeom>
          <a:noFill/>
        </p:spPr>
        <p:txBody>
          <a:bodyPr wrap="none" rtlCol="0">
            <a:spAutoFit/>
          </a:bodyPr>
          <a:lstStyle/>
          <a:p>
            <a:r>
              <a:rPr lang="zh-CN" altLang="en-US" sz="9600" b="1" dirty="0">
                <a:solidFill>
                  <a:srgbClr val="676661"/>
                </a:solidFill>
              </a:rPr>
              <a:t>运行环境</a:t>
            </a:r>
          </a:p>
        </p:txBody>
      </p:sp>
      <p:sp>
        <p:nvSpPr>
          <p:cNvPr id="48" name="矩形 47"/>
          <p:cNvSpPr/>
          <p:nvPr/>
        </p:nvSpPr>
        <p:spPr>
          <a:xfrm>
            <a:off x="7173599" y="3832335"/>
            <a:ext cx="4970781" cy="1938992"/>
          </a:xfrm>
          <a:prstGeom prst="rect">
            <a:avLst/>
          </a:prstGeom>
        </p:spPr>
        <p:txBody>
          <a:bodyPr wrap="square">
            <a:spAutoFit/>
          </a:bodyPr>
          <a:lstStyle/>
          <a:p>
            <a:endParaRPr lang="zh-CN" altLang="zh-CN" sz="2000" dirty="0">
              <a:solidFill>
                <a:srgbClr val="676661"/>
              </a:solidFill>
            </a:endParaRPr>
          </a:p>
          <a:p>
            <a:r>
              <a:rPr lang="zh-CN" altLang="zh-CN" sz="2000" b="1" dirty="0">
                <a:solidFill>
                  <a:srgbClr val="676661"/>
                </a:solidFill>
              </a:rPr>
              <a:t>开发环境</a:t>
            </a:r>
            <a:r>
              <a:rPr lang="zh-CN" altLang="zh-CN" sz="2000" dirty="0">
                <a:solidFill>
                  <a:srgbClr val="676661"/>
                </a:solidFill>
              </a:rPr>
              <a:t>：</a:t>
            </a:r>
            <a:r>
              <a:rPr lang="en-US" altLang="zh-CN" sz="2000" dirty="0">
                <a:solidFill>
                  <a:srgbClr val="676661"/>
                </a:solidFill>
              </a:rPr>
              <a:t>Windows </a:t>
            </a:r>
            <a:r>
              <a:rPr lang="zh-CN" altLang="zh-CN" sz="2000" dirty="0">
                <a:solidFill>
                  <a:srgbClr val="676661"/>
                </a:solidFill>
              </a:rPr>
              <a:t>操作系统。</a:t>
            </a:r>
            <a:endParaRPr lang="en-US" altLang="zh-CN" sz="2000" dirty="0">
              <a:solidFill>
                <a:srgbClr val="676661"/>
              </a:solidFill>
            </a:endParaRPr>
          </a:p>
          <a:p>
            <a:endParaRPr lang="zh-CN" altLang="zh-CN" sz="2000" dirty="0">
              <a:solidFill>
                <a:srgbClr val="676661"/>
              </a:solidFill>
            </a:endParaRPr>
          </a:p>
          <a:p>
            <a:r>
              <a:rPr lang="zh-CN" altLang="zh-CN" sz="2000" b="1" dirty="0">
                <a:solidFill>
                  <a:srgbClr val="676661"/>
                </a:solidFill>
              </a:rPr>
              <a:t>运行环境</a:t>
            </a:r>
            <a:r>
              <a:rPr lang="zh-CN" altLang="zh-CN" sz="2000" dirty="0">
                <a:solidFill>
                  <a:srgbClr val="676661"/>
                </a:solidFill>
              </a:rPr>
              <a:t>：</a:t>
            </a:r>
            <a:r>
              <a:rPr lang="en-US" altLang="zh-CN" sz="2000" dirty="0">
                <a:solidFill>
                  <a:srgbClr val="676661"/>
                </a:solidFill>
              </a:rPr>
              <a:t>android</a:t>
            </a:r>
            <a:r>
              <a:rPr lang="zh-CN" altLang="en-US" sz="2000" dirty="0">
                <a:solidFill>
                  <a:srgbClr val="676661"/>
                </a:solidFill>
              </a:rPr>
              <a:t>操作平台。</a:t>
            </a:r>
            <a:endParaRPr lang="en-US" altLang="zh-CN" sz="2000" dirty="0">
              <a:solidFill>
                <a:srgbClr val="676661"/>
              </a:solidFill>
            </a:endParaRPr>
          </a:p>
          <a:p>
            <a:endParaRPr lang="en-US" altLang="zh-CN" sz="2000" dirty="0">
              <a:solidFill>
                <a:srgbClr val="676661"/>
              </a:solidFill>
            </a:endParaRPr>
          </a:p>
          <a:p>
            <a:r>
              <a:rPr lang="zh-CN" altLang="en-US" sz="2000" b="1" dirty="0">
                <a:solidFill>
                  <a:srgbClr val="676661"/>
                </a:solidFill>
              </a:rPr>
              <a:t>开发工具</a:t>
            </a:r>
            <a:r>
              <a:rPr lang="zh-CN" altLang="en-US" sz="2000" dirty="0" smtClean="0">
                <a:solidFill>
                  <a:srgbClr val="676661"/>
                </a:solidFill>
              </a:rPr>
              <a:t>：</a:t>
            </a:r>
            <a:r>
              <a:rPr lang="en-US" altLang="zh-CN" sz="2000" dirty="0" smtClean="0">
                <a:solidFill>
                  <a:srgbClr val="676661"/>
                </a:solidFill>
              </a:rPr>
              <a:t>Android Studio</a:t>
            </a:r>
            <a:r>
              <a:rPr lang="zh-CN" altLang="en-US" sz="2000" dirty="0" smtClean="0">
                <a:solidFill>
                  <a:srgbClr val="676661"/>
                </a:solidFill>
              </a:rPr>
              <a:t>、</a:t>
            </a:r>
            <a:r>
              <a:rPr lang="en-US" altLang="zh-CN" sz="2000" dirty="0">
                <a:solidFill>
                  <a:srgbClr val="676661"/>
                </a:solidFill>
              </a:rPr>
              <a:t>SQL Sever </a:t>
            </a:r>
            <a:r>
              <a:rPr lang="zh-CN" altLang="en-US" sz="2000" dirty="0">
                <a:solidFill>
                  <a:srgbClr val="676661"/>
                </a:solidFill>
              </a:rPr>
              <a:t>。</a:t>
            </a:r>
            <a:endParaRPr lang="zh-CN" altLang="zh-CN" sz="2000" dirty="0">
              <a:solidFill>
                <a:srgbClr val="676661"/>
              </a:solidFill>
            </a:endParaRPr>
          </a:p>
        </p:txBody>
      </p:sp>
      <p:sp>
        <p:nvSpPr>
          <p:cNvPr id="55" name="矩形 54"/>
          <p:cNvSpPr/>
          <p:nvPr/>
        </p:nvSpPr>
        <p:spPr>
          <a:xfrm>
            <a:off x="1116095" y="3651359"/>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目标</a:t>
            </a:r>
          </a:p>
        </p:txBody>
      </p:sp>
      <p:sp>
        <p:nvSpPr>
          <p:cNvPr id="56" name="矩形 55"/>
          <p:cNvSpPr/>
          <p:nvPr/>
        </p:nvSpPr>
        <p:spPr>
          <a:xfrm>
            <a:off x="4218223" y="1887513"/>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要求</a:t>
            </a:r>
          </a:p>
        </p:txBody>
      </p:sp>
      <p:sp>
        <p:nvSpPr>
          <p:cNvPr id="57" name="矩形 56"/>
          <p:cNvSpPr/>
          <p:nvPr/>
        </p:nvSpPr>
        <p:spPr>
          <a:xfrm>
            <a:off x="5602247" y="4512009"/>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运行环境</a:t>
            </a:r>
          </a:p>
        </p:txBody>
      </p:sp>
      <p:cxnSp>
        <p:nvCxnSpPr>
          <p:cNvPr id="59" name="直接连接符 58"/>
          <p:cNvCxnSpPr>
            <a:cxnSpLocks/>
          </p:cNvCxnSpPr>
          <p:nvPr/>
        </p:nvCxnSpPr>
        <p:spPr>
          <a:xfrm>
            <a:off x="6163733" y="3254180"/>
            <a:ext cx="2019733"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cxnSpLocks/>
          </p:cNvCxnSpPr>
          <p:nvPr/>
        </p:nvCxnSpPr>
        <p:spPr>
          <a:xfrm>
            <a:off x="8893719" y="3254180"/>
            <a:ext cx="2155281"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61" name="平行四边形 60"/>
          <p:cNvSpPr/>
          <p:nvPr/>
        </p:nvSpPr>
        <p:spPr>
          <a:xfrm flipH="1">
            <a:off x="8465727" y="3128784"/>
            <a:ext cx="145730" cy="250792"/>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平行四边形 61"/>
          <p:cNvSpPr/>
          <p:nvPr/>
        </p:nvSpPr>
        <p:spPr>
          <a:xfrm flipH="1">
            <a:off x="8367671" y="3128784"/>
            <a:ext cx="145730" cy="250792"/>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平行四边形 62"/>
          <p:cNvSpPr/>
          <p:nvPr/>
        </p:nvSpPr>
        <p:spPr>
          <a:xfrm flipH="1">
            <a:off x="8559571" y="3128784"/>
            <a:ext cx="145730" cy="250792"/>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219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7"/>
                                        </p:tgtEl>
                                      </p:cBhvr>
                                    </p:animEffect>
                                    <p:animScale>
                                      <p:cBhvr>
                                        <p:cTn id="7" dur="250" autoRev="1" fill="hold"/>
                                        <p:tgtEl>
                                          <p:spTgt spid="57"/>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1000"/>
                                        <p:tgtEl>
                                          <p:spTgt spid="46"/>
                                        </p:tgtEl>
                                      </p:cBhvr>
                                    </p:animEffect>
                                    <p:anim calcmode="lin" valueType="num">
                                      <p:cBhvr>
                                        <p:cTn id="12" dur="1000" fill="hold"/>
                                        <p:tgtEl>
                                          <p:spTgt spid="46"/>
                                        </p:tgtEl>
                                        <p:attrNameLst>
                                          <p:attrName>ppt_x</p:attrName>
                                        </p:attrNameLst>
                                      </p:cBhvr>
                                      <p:tavLst>
                                        <p:tav tm="0">
                                          <p:val>
                                            <p:strVal val="#ppt_x"/>
                                          </p:val>
                                        </p:tav>
                                        <p:tav tm="100000">
                                          <p:val>
                                            <p:strVal val="#ppt_x"/>
                                          </p:val>
                                        </p:tav>
                                      </p:tavLst>
                                    </p:anim>
                                    <p:anim calcmode="lin" valueType="num">
                                      <p:cBhvr>
                                        <p:cTn id="13" dur="1000" fill="hold"/>
                                        <p:tgtEl>
                                          <p:spTgt spid="4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1000"/>
                                        <p:tgtEl>
                                          <p:spTgt spid="59"/>
                                        </p:tgtEl>
                                      </p:cBhvr>
                                    </p:animEffect>
                                    <p:anim calcmode="lin" valueType="num">
                                      <p:cBhvr>
                                        <p:cTn id="17" dur="1000" fill="hold"/>
                                        <p:tgtEl>
                                          <p:spTgt spid="59"/>
                                        </p:tgtEl>
                                        <p:attrNameLst>
                                          <p:attrName>ppt_x</p:attrName>
                                        </p:attrNameLst>
                                      </p:cBhvr>
                                      <p:tavLst>
                                        <p:tav tm="0">
                                          <p:val>
                                            <p:strVal val="#ppt_x"/>
                                          </p:val>
                                        </p:tav>
                                        <p:tav tm="100000">
                                          <p:val>
                                            <p:strVal val="#ppt_x"/>
                                          </p:val>
                                        </p:tav>
                                      </p:tavLst>
                                    </p:anim>
                                    <p:anim calcmode="lin" valueType="num">
                                      <p:cBhvr>
                                        <p:cTn id="18" dur="1000" fill="hold"/>
                                        <p:tgtEl>
                                          <p:spTgt spid="5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1000"/>
                                        <p:tgtEl>
                                          <p:spTgt spid="60"/>
                                        </p:tgtEl>
                                      </p:cBhvr>
                                    </p:animEffect>
                                    <p:anim calcmode="lin" valueType="num">
                                      <p:cBhvr>
                                        <p:cTn id="22" dur="1000" fill="hold"/>
                                        <p:tgtEl>
                                          <p:spTgt spid="60"/>
                                        </p:tgtEl>
                                        <p:attrNameLst>
                                          <p:attrName>ppt_x</p:attrName>
                                        </p:attrNameLst>
                                      </p:cBhvr>
                                      <p:tavLst>
                                        <p:tav tm="0">
                                          <p:val>
                                            <p:strVal val="#ppt_x"/>
                                          </p:val>
                                        </p:tav>
                                        <p:tav tm="100000">
                                          <p:val>
                                            <p:strVal val="#ppt_x"/>
                                          </p:val>
                                        </p:tav>
                                      </p:tavLst>
                                    </p:anim>
                                    <p:anim calcmode="lin" valueType="num">
                                      <p:cBhvr>
                                        <p:cTn id="23" dur="1000" fill="hold"/>
                                        <p:tgtEl>
                                          <p:spTgt spid="6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1000"/>
                                        <p:tgtEl>
                                          <p:spTgt spid="62"/>
                                        </p:tgtEl>
                                      </p:cBhvr>
                                    </p:animEffect>
                                    <p:anim calcmode="lin" valueType="num">
                                      <p:cBhvr>
                                        <p:cTn id="27" dur="1000" fill="hold"/>
                                        <p:tgtEl>
                                          <p:spTgt spid="62"/>
                                        </p:tgtEl>
                                        <p:attrNameLst>
                                          <p:attrName>ppt_x</p:attrName>
                                        </p:attrNameLst>
                                      </p:cBhvr>
                                      <p:tavLst>
                                        <p:tav tm="0">
                                          <p:val>
                                            <p:strVal val="#ppt_x"/>
                                          </p:val>
                                        </p:tav>
                                        <p:tav tm="100000">
                                          <p:val>
                                            <p:strVal val="#ppt_x"/>
                                          </p:val>
                                        </p:tav>
                                      </p:tavLst>
                                    </p:anim>
                                    <p:anim calcmode="lin" valueType="num">
                                      <p:cBhvr>
                                        <p:cTn id="28" dur="1000" fill="hold"/>
                                        <p:tgtEl>
                                          <p:spTgt spid="6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1000"/>
                                        <p:tgtEl>
                                          <p:spTgt spid="63"/>
                                        </p:tgtEl>
                                      </p:cBhvr>
                                    </p:animEffect>
                                    <p:anim calcmode="lin" valueType="num">
                                      <p:cBhvr>
                                        <p:cTn id="32" dur="1000" fill="hold"/>
                                        <p:tgtEl>
                                          <p:spTgt spid="63"/>
                                        </p:tgtEl>
                                        <p:attrNameLst>
                                          <p:attrName>ppt_x</p:attrName>
                                        </p:attrNameLst>
                                      </p:cBhvr>
                                      <p:tavLst>
                                        <p:tav tm="0">
                                          <p:val>
                                            <p:strVal val="#ppt_x"/>
                                          </p:val>
                                        </p:tav>
                                        <p:tav tm="100000">
                                          <p:val>
                                            <p:strVal val="#ppt_x"/>
                                          </p:val>
                                        </p:tav>
                                      </p:tavLst>
                                    </p:anim>
                                    <p:anim calcmode="lin" valueType="num">
                                      <p:cBhvr>
                                        <p:cTn id="33" dur="1000" fill="hold"/>
                                        <p:tgtEl>
                                          <p:spTgt spid="6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1000"/>
                                        <p:tgtEl>
                                          <p:spTgt spid="61"/>
                                        </p:tgtEl>
                                      </p:cBhvr>
                                    </p:animEffect>
                                    <p:anim calcmode="lin" valueType="num">
                                      <p:cBhvr>
                                        <p:cTn id="37" dur="1000" fill="hold"/>
                                        <p:tgtEl>
                                          <p:spTgt spid="61"/>
                                        </p:tgtEl>
                                        <p:attrNameLst>
                                          <p:attrName>ppt_x</p:attrName>
                                        </p:attrNameLst>
                                      </p:cBhvr>
                                      <p:tavLst>
                                        <p:tav tm="0">
                                          <p:val>
                                            <p:strVal val="#ppt_x"/>
                                          </p:val>
                                        </p:tav>
                                        <p:tav tm="100000">
                                          <p:val>
                                            <p:strVal val="#ppt_x"/>
                                          </p:val>
                                        </p:tav>
                                      </p:tavLst>
                                    </p:anim>
                                    <p:anim calcmode="lin" valueType="num">
                                      <p:cBhvr>
                                        <p:cTn id="38" dur="1000" fill="hold"/>
                                        <p:tgtEl>
                                          <p:spTgt spid="6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1000"/>
                                        <p:tgtEl>
                                          <p:spTgt spid="48"/>
                                        </p:tgtEl>
                                      </p:cBhvr>
                                    </p:animEffect>
                                    <p:anim calcmode="lin" valueType="num">
                                      <p:cBhvr>
                                        <p:cTn id="42" dur="1000" fill="hold"/>
                                        <p:tgtEl>
                                          <p:spTgt spid="48"/>
                                        </p:tgtEl>
                                        <p:attrNameLst>
                                          <p:attrName>ppt_x</p:attrName>
                                        </p:attrNameLst>
                                      </p:cBhvr>
                                      <p:tavLst>
                                        <p:tav tm="0">
                                          <p:val>
                                            <p:strVal val="#ppt_x"/>
                                          </p:val>
                                        </p:tav>
                                        <p:tav tm="100000">
                                          <p:val>
                                            <p:strVal val="#ppt_x"/>
                                          </p:val>
                                        </p:tav>
                                      </p:tavLst>
                                    </p:anim>
                                    <p:anim calcmode="lin" valueType="num">
                                      <p:cBhvr>
                                        <p:cTn id="4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1000"/>
                                        <p:tgtEl>
                                          <p:spTgt spid="46"/>
                                        </p:tgtEl>
                                      </p:cBhvr>
                                    </p:animEffect>
                                    <p:anim calcmode="lin" valueType="num">
                                      <p:cBhvr>
                                        <p:cTn id="48" dur="1000"/>
                                        <p:tgtEl>
                                          <p:spTgt spid="46"/>
                                        </p:tgtEl>
                                        <p:attrNameLst>
                                          <p:attrName>ppt_x</p:attrName>
                                        </p:attrNameLst>
                                      </p:cBhvr>
                                      <p:tavLst>
                                        <p:tav tm="0">
                                          <p:val>
                                            <p:strVal val="ppt_x"/>
                                          </p:val>
                                        </p:tav>
                                        <p:tav tm="100000">
                                          <p:val>
                                            <p:strVal val="ppt_x"/>
                                          </p:val>
                                        </p:tav>
                                      </p:tavLst>
                                    </p:anim>
                                    <p:anim calcmode="lin" valueType="num">
                                      <p:cBhvr>
                                        <p:cTn id="49" dur="1000"/>
                                        <p:tgtEl>
                                          <p:spTgt spid="46"/>
                                        </p:tgtEl>
                                        <p:attrNameLst>
                                          <p:attrName>ppt_y</p:attrName>
                                        </p:attrNameLst>
                                      </p:cBhvr>
                                      <p:tavLst>
                                        <p:tav tm="0">
                                          <p:val>
                                            <p:strVal val="ppt_y"/>
                                          </p:val>
                                        </p:tav>
                                        <p:tav tm="100000">
                                          <p:val>
                                            <p:strVal val="ppt_y+.1"/>
                                          </p:val>
                                        </p:tav>
                                      </p:tavLst>
                                    </p:anim>
                                    <p:set>
                                      <p:cBhvr>
                                        <p:cTn id="50" dur="1" fill="hold">
                                          <p:stCondLst>
                                            <p:cond delay="999"/>
                                          </p:stCondLst>
                                        </p:cTn>
                                        <p:tgtEl>
                                          <p:spTgt spid="46"/>
                                        </p:tgtEl>
                                        <p:attrNameLst>
                                          <p:attrName>style.visibility</p:attrName>
                                        </p:attrNameLst>
                                      </p:cBhvr>
                                      <p:to>
                                        <p:strVal val="hidden"/>
                                      </p:to>
                                    </p:set>
                                  </p:childTnLst>
                                </p:cTn>
                              </p:par>
                              <p:par>
                                <p:cTn id="51" presetID="42" presetClass="exit" presetSubtype="0" fill="hold" nodeType="withEffect">
                                  <p:stCondLst>
                                    <p:cond delay="0"/>
                                  </p:stCondLst>
                                  <p:childTnLst>
                                    <p:animEffect transition="out" filter="fade">
                                      <p:cBhvr>
                                        <p:cTn id="52" dur="1000"/>
                                        <p:tgtEl>
                                          <p:spTgt spid="59"/>
                                        </p:tgtEl>
                                      </p:cBhvr>
                                    </p:animEffect>
                                    <p:anim calcmode="lin" valueType="num">
                                      <p:cBhvr>
                                        <p:cTn id="53" dur="1000"/>
                                        <p:tgtEl>
                                          <p:spTgt spid="59"/>
                                        </p:tgtEl>
                                        <p:attrNameLst>
                                          <p:attrName>ppt_x</p:attrName>
                                        </p:attrNameLst>
                                      </p:cBhvr>
                                      <p:tavLst>
                                        <p:tav tm="0">
                                          <p:val>
                                            <p:strVal val="ppt_x"/>
                                          </p:val>
                                        </p:tav>
                                        <p:tav tm="100000">
                                          <p:val>
                                            <p:strVal val="ppt_x"/>
                                          </p:val>
                                        </p:tav>
                                      </p:tavLst>
                                    </p:anim>
                                    <p:anim calcmode="lin" valueType="num">
                                      <p:cBhvr>
                                        <p:cTn id="54" dur="1000"/>
                                        <p:tgtEl>
                                          <p:spTgt spid="59"/>
                                        </p:tgtEl>
                                        <p:attrNameLst>
                                          <p:attrName>ppt_y</p:attrName>
                                        </p:attrNameLst>
                                      </p:cBhvr>
                                      <p:tavLst>
                                        <p:tav tm="0">
                                          <p:val>
                                            <p:strVal val="ppt_y"/>
                                          </p:val>
                                        </p:tav>
                                        <p:tav tm="100000">
                                          <p:val>
                                            <p:strVal val="ppt_y+.1"/>
                                          </p:val>
                                        </p:tav>
                                      </p:tavLst>
                                    </p:anim>
                                    <p:set>
                                      <p:cBhvr>
                                        <p:cTn id="55" dur="1" fill="hold">
                                          <p:stCondLst>
                                            <p:cond delay="999"/>
                                          </p:stCondLst>
                                        </p:cTn>
                                        <p:tgtEl>
                                          <p:spTgt spid="59"/>
                                        </p:tgtEl>
                                        <p:attrNameLst>
                                          <p:attrName>style.visibility</p:attrName>
                                        </p:attrNameLst>
                                      </p:cBhvr>
                                      <p:to>
                                        <p:strVal val="hidden"/>
                                      </p:to>
                                    </p:set>
                                  </p:childTnLst>
                                </p:cTn>
                              </p:par>
                              <p:par>
                                <p:cTn id="56" presetID="42" presetClass="exit" presetSubtype="0" fill="hold" nodeType="withEffect">
                                  <p:stCondLst>
                                    <p:cond delay="0"/>
                                  </p:stCondLst>
                                  <p:childTnLst>
                                    <p:animEffect transition="out" filter="fade">
                                      <p:cBhvr>
                                        <p:cTn id="57" dur="1000"/>
                                        <p:tgtEl>
                                          <p:spTgt spid="60"/>
                                        </p:tgtEl>
                                      </p:cBhvr>
                                    </p:animEffect>
                                    <p:anim calcmode="lin" valueType="num">
                                      <p:cBhvr>
                                        <p:cTn id="58" dur="1000"/>
                                        <p:tgtEl>
                                          <p:spTgt spid="60"/>
                                        </p:tgtEl>
                                        <p:attrNameLst>
                                          <p:attrName>ppt_x</p:attrName>
                                        </p:attrNameLst>
                                      </p:cBhvr>
                                      <p:tavLst>
                                        <p:tav tm="0">
                                          <p:val>
                                            <p:strVal val="ppt_x"/>
                                          </p:val>
                                        </p:tav>
                                        <p:tav tm="100000">
                                          <p:val>
                                            <p:strVal val="ppt_x"/>
                                          </p:val>
                                        </p:tav>
                                      </p:tavLst>
                                    </p:anim>
                                    <p:anim calcmode="lin" valueType="num">
                                      <p:cBhvr>
                                        <p:cTn id="59" dur="1000"/>
                                        <p:tgtEl>
                                          <p:spTgt spid="60"/>
                                        </p:tgtEl>
                                        <p:attrNameLst>
                                          <p:attrName>ppt_y</p:attrName>
                                        </p:attrNameLst>
                                      </p:cBhvr>
                                      <p:tavLst>
                                        <p:tav tm="0">
                                          <p:val>
                                            <p:strVal val="ppt_y"/>
                                          </p:val>
                                        </p:tav>
                                        <p:tav tm="100000">
                                          <p:val>
                                            <p:strVal val="ppt_y+.1"/>
                                          </p:val>
                                        </p:tav>
                                      </p:tavLst>
                                    </p:anim>
                                    <p:set>
                                      <p:cBhvr>
                                        <p:cTn id="60" dur="1" fill="hold">
                                          <p:stCondLst>
                                            <p:cond delay="999"/>
                                          </p:stCondLst>
                                        </p:cTn>
                                        <p:tgtEl>
                                          <p:spTgt spid="60"/>
                                        </p:tgtEl>
                                        <p:attrNameLst>
                                          <p:attrName>style.visibility</p:attrName>
                                        </p:attrNameLst>
                                      </p:cBhvr>
                                      <p:to>
                                        <p:strVal val="hidden"/>
                                      </p:to>
                                    </p:set>
                                  </p:childTnLst>
                                </p:cTn>
                              </p:par>
                              <p:par>
                                <p:cTn id="61" presetID="42" presetClass="exit" presetSubtype="0" fill="hold" grpId="1" nodeType="withEffect">
                                  <p:stCondLst>
                                    <p:cond delay="0"/>
                                  </p:stCondLst>
                                  <p:childTnLst>
                                    <p:animEffect transition="out" filter="fade">
                                      <p:cBhvr>
                                        <p:cTn id="62" dur="1000"/>
                                        <p:tgtEl>
                                          <p:spTgt spid="62"/>
                                        </p:tgtEl>
                                      </p:cBhvr>
                                    </p:animEffect>
                                    <p:anim calcmode="lin" valueType="num">
                                      <p:cBhvr>
                                        <p:cTn id="63" dur="1000"/>
                                        <p:tgtEl>
                                          <p:spTgt spid="62"/>
                                        </p:tgtEl>
                                        <p:attrNameLst>
                                          <p:attrName>ppt_x</p:attrName>
                                        </p:attrNameLst>
                                      </p:cBhvr>
                                      <p:tavLst>
                                        <p:tav tm="0">
                                          <p:val>
                                            <p:strVal val="ppt_x"/>
                                          </p:val>
                                        </p:tav>
                                        <p:tav tm="100000">
                                          <p:val>
                                            <p:strVal val="ppt_x"/>
                                          </p:val>
                                        </p:tav>
                                      </p:tavLst>
                                    </p:anim>
                                    <p:anim calcmode="lin" valueType="num">
                                      <p:cBhvr>
                                        <p:cTn id="64" dur="1000"/>
                                        <p:tgtEl>
                                          <p:spTgt spid="62"/>
                                        </p:tgtEl>
                                        <p:attrNameLst>
                                          <p:attrName>ppt_y</p:attrName>
                                        </p:attrNameLst>
                                      </p:cBhvr>
                                      <p:tavLst>
                                        <p:tav tm="0">
                                          <p:val>
                                            <p:strVal val="ppt_y"/>
                                          </p:val>
                                        </p:tav>
                                        <p:tav tm="100000">
                                          <p:val>
                                            <p:strVal val="ppt_y+.1"/>
                                          </p:val>
                                        </p:tav>
                                      </p:tavLst>
                                    </p:anim>
                                    <p:set>
                                      <p:cBhvr>
                                        <p:cTn id="65" dur="1" fill="hold">
                                          <p:stCondLst>
                                            <p:cond delay="999"/>
                                          </p:stCondLst>
                                        </p:cTn>
                                        <p:tgtEl>
                                          <p:spTgt spid="62"/>
                                        </p:tgtEl>
                                        <p:attrNameLst>
                                          <p:attrName>style.visibility</p:attrName>
                                        </p:attrNameLst>
                                      </p:cBhvr>
                                      <p:to>
                                        <p:strVal val="hidden"/>
                                      </p:to>
                                    </p:set>
                                  </p:childTnLst>
                                </p:cTn>
                              </p:par>
                              <p:par>
                                <p:cTn id="66" presetID="42" presetClass="exit" presetSubtype="0" fill="hold" grpId="1" nodeType="withEffect">
                                  <p:stCondLst>
                                    <p:cond delay="0"/>
                                  </p:stCondLst>
                                  <p:childTnLst>
                                    <p:animEffect transition="out" filter="fade">
                                      <p:cBhvr>
                                        <p:cTn id="67" dur="1000"/>
                                        <p:tgtEl>
                                          <p:spTgt spid="63"/>
                                        </p:tgtEl>
                                      </p:cBhvr>
                                    </p:animEffect>
                                    <p:anim calcmode="lin" valueType="num">
                                      <p:cBhvr>
                                        <p:cTn id="68" dur="1000"/>
                                        <p:tgtEl>
                                          <p:spTgt spid="63"/>
                                        </p:tgtEl>
                                        <p:attrNameLst>
                                          <p:attrName>ppt_x</p:attrName>
                                        </p:attrNameLst>
                                      </p:cBhvr>
                                      <p:tavLst>
                                        <p:tav tm="0">
                                          <p:val>
                                            <p:strVal val="ppt_x"/>
                                          </p:val>
                                        </p:tav>
                                        <p:tav tm="100000">
                                          <p:val>
                                            <p:strVal val="ppt_x"/>
                                          </p:val>
                                        </p:tav>
                                      </p:tavLst>
                                    </p:anim>
                                    <p:anim calcmode="lin" valueType="num">
                                      <p:cBhvr>
                                        <p:cTn id="69" dur="1000"/>
                                        <p:tgtEl>
                                          <p:spTgt spid="63"/>
                                        </p:tgtEl>
                                        <p:attrNameLst>
                                          <p:attrName>ppt_y</p:attrName>
                                        </p:attrNameLst>
                                      </p:cBhvr>
                                      <p:tavLst>
                                        <p:tav tm="0">
                                          <p:val>
                                            <p:strVal val="ppt_y"/>
                                          </p:val>
                                        </p:tav>
                                        <p:tav tm="100000">
                                          <p:val>
                                            <p:strVal val="ppt_y+.1"/>
                                          </p:val>
                                        </p:tav>
                                      </p:tavLst>
                                    </p:anim>
                                    <p:set>
                                      <p:cBhvr>
                                        <p:cTn id="70" dur="1" fill="hold">
                                          <p:stCondLst>
                                            <p:cond delay="999"/>
                                          </p:stCondLst>
                                        </p:cTn>
                                        <p:tgtEl>
                                          <p:spTgt spid="63"/>
                                        </p:tgtEl>
                                        <p:attrNameLst>
                                          <p:attrName>style.visibility</p:attrName>
                                        </p:attrNameLst>
                                      </p:cBhvr>
                                      <p:to>
                                        <p:strVal val="hidden"/>
                                      </p:to>
                                    </p:set>
                                  </p:childTnLst>
                                </p:cTn>
                              </p:par>
                              <p:par>
                                <p:cTn id="71" presetID="42" presetClass="exit" presetSubtype="0" fill="hold" grpId="1" nodeType="withEffect">
                                  <p:stCondLst>
                                    <p:cond delay="0"/>
                                  </p:stCondLst>
                                  <p:childTnLst>
                                    <p:animEffect transition="out" filter="fade">
                                      <p:cBhvr>
                                        <p:cTn id="72" dur="1000"/>
                                        <p:tgtEl>
                                          <p:spTgt spid="61"/>
                                        </p:tgtEl>
                                      </p:cBhvr>
                                    </p:animEffect>
                                    <p:anim calcmode="lin" valueType="num">
                                      <p:cBhvr>
                                        <p:cTn id="73" dur="1000"/>
                                        <p:tgtEl>
                                          <p:spTgt spid="61"/>
                                        </p:tgtEl>
                                        <p:attrNameLst>
                                          <p:attrName>ppt_x</p:attrName>
                                        </p:attrNameLst>
                                      </p:cBhvr>
                                      <p:tavLst>
                                        <p:tav tm="0">
                                          <p:val>
                                            <p:strVal val="ppt_x"/>
                                          </p:val>
                                        </p:tav>
                                        <p:tav tm="100000">
                                          <p:val>
                                            <p:strVal val="ppt_x"/>
                                          </p:val>
                                        </p:tav>
                                      </p:tavLst>
                                    </p:anim>
                                    <p:anim calcmode="lin" valueType="num">
                                      <p:cBhvr>
                                        <p:cTn id="74" dur="1000"/>
                                        <p:tgtEl>
                                          <p:spTgt spid="61"/>
                                        </p:tgtEl>
                                        <p:attrNameLst>
                                          <p:attrName>ppt_y</p:attrName>
                                        </p:attrNameLst>
                                      </p:cBhvr>
                                      <p:tavLst>
                                        <p:tav tm="0">
                                          <p:val>
                                            <p:strVal val="ppt_y"/>
                                          </p:val>
                                        </p:tav>
                                        <p:tav tm="100000">
                                          <p:val>
                                            <p:strVal val="ppt_y+.1"/>
                                          </p:val>
                                        </p:tav>
                                      </p:tavLst>
                                    </p:anim>
                                    <p:set>
                                      <p:cBhvr>
                                        <p:cTn id="75" dur="1" fill="hold">
                                          <p:stCondLst>
                                            <p:cond delay="999"/>
                                          </p:stCondLst>
                                        </p:cTn>
                                        <p:tgtEl>
                                          <p:spTgt spid="61"/>
                                        </p:tgtEl>
                                        <p:attrNameLst>
                                          <p:attrName>style.visibility</p:attrName>
                                        </p:attrNameLst>
                                      </p:cBhvr>
                                      <p:to>
                                        <p:strVal val="hidden"/>
                                      </p:to>
                                    </p:set>
                                  </p:childTnLst>
                                </p:cTn>
                              </p:par>
                              <p:par>
                                <p:cTn id="76" presetID="42" presetClass="exit" presetSubtype="0" fill="hold" grpId="1" nodeType="withEffect">
                                  <p:stCondLst>
                                    <p:cond delay="0"/>
                                  </p:stCondLst>
                                  <p:childTnLst>
                                    <p:animEffect transition="out" filter="fade">
                                      <p:cBhvr>
                                        <p:cTn id="77" dur="1000"/>
                                        <p:tgtEl>
                                          <p:spTgt spid="48"/>
                                        </p:tgtEl>
                                      </p:cBhvr>
                                    </p:animEffect>
                                    <p:anim calcmode="lin" valueType="num">
                                      <p:cBhvr>
                                        <p:cTn id="78" dur="1000"/>
                                        <p:tgtEl>
                                          <p:spTgt spid="48"/>
                                        </p:tgtEl>
                                        <p:attrNameLst>
                                          <p:attrName>ppt_x</p:attrName>
                                        </p:attrNameLst>
                                      </p:cBhvr>
                                      <p:tavLst>
                                        <p:tav tm="0">
                                          <p:val>
                                            <p:strVal val="ppt_x"/>
                                          </p:val>
                                        </p:tav>
                                        <p:tav tm="100000">
                                          <p:val>
                                            <p:strVal val="ppt_x"/>
                                          </p:val>
                                        </p:tav>
                                      </p:tavLst>
                                    </p:anim>
                                    <p:anim calcmode="lin" valueType="num">
                                      <p:cBhvr>
                                        <p:cTn id="79" dur="1000"/>
                                        <p:tgtEl>
                                          <p:spTgt spid="48"/>
                                        </p:tgtEl>
                                        <p:attrNameLst>
                                          <p:attrName>ppt_y</p:attrName>
                                        </p:attrNameLst>
                                      </p:cBhvr>
                                      <p:tavLst>
                                        <p:tav tm="0">
                                          <p:val>
                                            <p:strVal val="ppt_y"/>
                                          </p:val>
                                        </p:tav>
                                        <p:tav tm="100000">
                                          <p:val>
                                            <p:strVal val="ppt_y+.1"/>
                                          </p:val>
                                        </p:tav>
                                      </p:tavLst>
                                    </p:anim>
                                    <p:set>
                                      <p:cBhvr>
                                        <p:cTn id="80"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8" grpId="0"/>
      <p:bldP spid="48" grpId="1"/>
      <p:bldP spid="57" grpId="0"/>
      <p:bldP spid="61" grpId="0" animBg="1"/>
      <p:bldP spid="61" grpId="1" animBg="1"/>
      <p:bldP spid="62" grpId="0" animBg="1"/>
      <p:bldP spid="62" grpId="1" animBg="1"/>
      <p:bldP spid="63" grpId="0" animBg="1"/>
      <p:bldP spid="6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899" y="345797"/>
            <a:ext cx="4820917"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第四部分</a:t>
              </a:r>
            </a:p>
          </p:txBody>
        </p:sp>
        <p:sp>
          <p:nvSpPr>
            <p:cNvPr id="139" name="矩形 138"/>
            <p:cNvSpPr/>
            <p:nvPr/>
          </p:nvSpPr>
          <p:spPr>
            <a:xfrm>
              <a:off x="4546120" y="2396875"/>
              <a:ext cx="3094408"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项目计划</a:t>
              </a:r>
              <a:r>
                <a:rPr lang="en-US" altLang="zh-CN" sz="4800" b="1" dirty="0">
                  <a:solidFill>
                    <a:srgbClr val="F5F0EA"/>
                  </a:solidFill>
                </a:rPr>
                <a:t>』</a:t>
              </a:r>
            </a:p>
          </p:txBody>
        </p:sp>
      </p:grpSp>
      <p:pic>
        <p:nvPicPr>
          <p:cNvPr id="3" name="图片 2"/>
          <p:cNvPicPr>
            <a:picLocks noChangeAspect="1"/>
          </p:cNvPicPr>
          <p:nvPr/>
        </p:nvPicPr>
        <p:blipFill>
          <a:blip r:embed="rId4"/>
          <a:stretch>
            <a:fillRect/>
          </a:stretch>
        </p:blipFill>
        <p:spPr>
          <a:xfrm>
            <a:off x="5408607" y="3115240"/>
            <a:ext cx="1374786" cy="1374786"/>
          </a:xfrm>
          <a:prstGeom prst="rect">
            <a:avLst/>
          </a:prstGeom>
        </p:spPr>
      </p:pic>
    </p:spTree>
    <p:extLst>
      <p:ext uri="{BB962C8B-B14F-4D97-AF65-F5344CB8AC3E}">
        <p14:creationId xmlns:p14="http://schemas.microsoft.com/office/powerpoint/2010/main" val="140960998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项目计划</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8" name="图片 7"/>
          <p:cNvPicPr>
            <a:picLocks noChangeAspect="1"/>
          </p:cNvPicPr>
          <p:nvPr/>
        </p:nvPicPr>
        <p:blipFill>
          <a:blip r:embed="rId2"/>
          <a:stretch>
            <a:fillRect/>
          </a:stretch>
        </p:blipFill>
        <p:spPr>
          <a:xfrm>
            <a:off x="558734" y="2514600"/>
            <a:ext cx="11298304" cy="2601298"/>
          </a:xfrm>
          <a:prstGeom prst="rect">
            <a:avLst/>
          </a:prstGeom>
        </p:spPr>
      </p:pic>
      <p:sp>
        <p:nvSpPr>
          <p:cNvPr id="9" name="文本框 8"/>
          <p:cNvSpPr txBox="1"/>
          <p:nvPr/>
        </p:nvSpPr>
        <p:spPr>
          <a:xfrm>
            <a:off x="3324225" y="1118800"/>
            <a:ext cx="5543550" cy="923330"/>
          </a:xfrm>
          <a:prstGeom prst="rect">
            <a:avLst/>
          </a:prstGeom>
          <a:noFill/>
        </p:spPr>
        <p:txBody>
          <a:bodyPr wrap="square" rtlCol="0">
            <a:spAutoFit/>
          </a:bodyPr>
          <a:lstStyle/>
          <a:p>
            <a:pPr algn="dist"/>
            <a:r>
              <a:rPr lang="zh-CN" altLang="en-US" sz="5400" b="1" dirty="0">
                <a:solidFill>
                  <a:srgbClr val="676661"/>
                </a:solidFill>
              </a:rPr>
              <a:t>项目计划甘特图</a:t>
            </a:r>
          </a:p>
        </p:txBody>
      </p:sp>
      <p:cxnSp>
        <p:nvCxnSpPr>
          <p:cNvPr id="79" name="直接连接符 78"/>
          <p:cNvCxnSpPr>
            <a:cxnSpLocks/>
          </p:cNvCxnSpPr>
          <p:nvPr/>
        </p:nvCxnSpPr>
        <p:spPr>
          <a:xfrm>
            <a:off x="3628134" y="2168525"/>
            <a:ext cx="2019733"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cxnSpLocks/>
          </p:cNvCxnSpPr>
          <p:nvPr/>
        </p:nvCxnSpPr>
        <p:spPr>
          <a:xfrm>
            <a:off x="6358120" y="2168525"/>
            <a:ext cx="2155281" cy="0"/>
          </a:xfrm>
          <a:prstGeom prst="line">
            <a:avLst/>
          </a:prstGeom>
          <a:ln>
            <a:solidFill>
              <a:srgbClr val="676661"/>
            </a:solidFill>
          </a:ln>
        </p:spPr>
        <p:style>
          <a:lnRef idx="1">
            <a:schemeClr val="accent1"/>
          </a:lnRef>
          <a:fillRef idx="0">
            <a:schemeClr val="accent1"/>
          </a:fillRef>
          <a:effectRef idx="0">
            <a:schemeClr val="accent1"/>
          </a:effectRef>
          <a:fontRef idx="minor">
            <a:schemeClr val="tx1"/>
          </a:fontRef>
        </p:style>
      </p:cxnSp>
      <p:sp>
        <p:nvSpPr>
          <p:cNvPr id="81" name="平行四边形 80"/>
          <p:cNvSpPr/>
          <p:nvPr/>
        </p:nvSpPr>
        <p:spPr>
          <a:xfrm flipH="1">
            <a:off x="5930128" y="2043129"/>
            <a:ext cx="145730" cy="250792"/>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平行四边形 81"/>
          <p:cNvSpPr/>
          <p:nvPr/>
        </p:nvSpPr>
        <p:spPr>
          <a:xfrm flipH="1">
            <a:off x="5832072" y="2043129"/>
            <a:ext cx="145730" cy="250792"/>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平行四边形 82"/>
          <p:cNvSpPr/>
          <p:nvPr/>
        </p:nvSpPr>
        <p:spPr>
          <a:xfrm flipH="1">
            <a:off x="6023972" y="2043129"/>
            <a:ext cx="145730" cy="250792"/>
          </a:xfrm>
          <a:prstGeom prst="parallelogram">
            <a:avLst>
              <a:gd name="adj" fmla="val 53189"/>
            </a:avLst>
          </a:prstGeom>
          <a:solidFill>
            <a:srgbClr val="676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7461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anim calcmode="lin" valueType="num">
                                      <p:cBhvr>
                                        <p:cTn id="8" dur="1000" fill="hold"/>
                                        <p:tgtEl>
                                          <p:spTgt spid="79"/>
                                        </p:tgtEl>
                                        <p:attrNameLst>
                                          <p:attrName>ppt_x</p:attrName>
                                        </p:attrNameLst>
                                      </p:cBhvr>
                                      <p:tavLst>
                                        <p:tav tm="0">
                                          <p:val>
                                            <p:strVal val="#ppt_x"/>
                                          </p:val>
                                        </p:tav>
                                        <p:tav tm="100000">
                                          <p:val>
                                            <p:strVal val="#ppt_x"/>
                                          </p:val>
                                        </p:tav>
                                      </p:tavLst>
                                    </p:anim>
                                    <p:anim calcmode="lin" valueType="num">
                                      <p:cBhvr>
                                        <p:cTn id="9" dur="10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1000"/>
                                        <p:tgtEl>
                                          <p:spTgt spid="82"/>
                                        </p:tgtEl>
                                      </p:cBhvr>
                                    </p:animEffect>
                                    <p:anim calcmode="lin" valueType="num">
                                      <p:cBhvr>
                                        <p:cTn id="18" dur="1000" fill="hold"/>
                                        <p:tgtEl>
                                          <p:spTgt spid="82"/>
                                        </p:tgtEl>
                                        <p:attrNameLst>
                                          <p:attrName>ppt_x</p:attrName>
                                        </p:attrNameLst>
                                      </p:cBhvr>
                                      <p:tavLst>
                                        <p:tav tm="0">
                                          <p:val>
                                            <p:strVal val="#ppt_x"/>
                                          </p:val>
                                        </p:tav>
                                        <p:tav tm="100000">
                                          <p:val>
                                            <p:strVal val="#ppt_x"/>
                                          </p:val>
                                        </p:tav>
                                      </p:tavLst>
                                    </p:anim>
                                    <p:anim calcmode="lin" valueType="num">
                                      <p:cBhvr>
                                        <p:cTn id="19" dur="1000" fill="hold"/>
                                        <p:tgtEl>
                                          <p:spTgt spid="8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1000"/>
                                        <p:tgtEl>
                                          <p:spTgt spid="83"/>
                                        </p:tgtEl>
                                      </p:cBhvr>
                                    </p:animEffect>
                                    <p:anim calcmode="lin" valueType="num">
                                      <p:cBhvr>
                                        <p:cTn id="23" dur="1000" fill="hold"/>
                                        <p:tgtEl>
                                          <p:spTgt spid="83"/>
                                        </p:tgtEl>
                                        <p:attrNameLst>
                                          <p:attrName>ppt_x</p:attrName>
                                        </p:attrNameLst>
                                      </p:cBhvr>
                                      <p:tavLst>
                                        <p:tav tm="0">
                                          <p:val>
                                            <p:strVal val="#ppt_x"/>
                                          </p:val>
                                        </p:tav>
                                        <p:tav tm="100000">
                                          <p:val>
                                            <p:strVal val="#ppt_x"/>
                                          </p:val>
                                        </p:tav>
                                      </p:tavLst>
                                    </p:anim>
                                    <p:anim calcmode="lin" valueType="num">
                                      <p:cBhvr>
                                        <p:cTn id="24" dur="1000" fill="hold"/>
                                        <p:tgtEl>
                                          <p:spTgt spid="8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par>
                                <p:cTn id="30" presetID="42" presetClass="exit" presetSubtype="0" fill="hold" nodeType="withEffect">
                                  <p:stCondLst>
                                    <p:cond delay="0"/>
                                  </p:stCondLst>
                                  <p:childTnLst>
                                    <p:animEffect transition="out" filter="fade">
                                      <p:cBhvr>
                                        <p:cTn id="31" dur="1000"/>
                                        <p:tgtEl>
                                          <p:spTgt spid="79"/>
                                        </p:tgtEl>
                                      </p:cBhvr>
                                    </p:animEffect>
                                    <p:anim calcmode="lin" valueType="num">
                                      <p:cBhvr>
                                        <p:cTn id="32" dur="1000"/>
                                        <p:tgtEl>
                                          <p:spTgt spid="79"/>
                                        </p:tgtEl>
                                        <p:attrNameLst>
                                          <p:attrName>ppt_x</p:attrName>
                                        </p:attrNameLst>
                                      </p:cBhvr>
                                      <p:tavLst>
                                        <p:tav tm="0">
                                          <p:val>
                                            <p:strVal val="ppt_x"/>
                                          </p:val>
                                        </p:tav>
                                        <p:tav tm="100000">
                                          <p:val>
                                            <p:strVal val="ppt_x"/>
                                          </p:val>
                                        </p:tav>
                                      </p:tavLst>
                                    </p:anim>
                                    <p:anim calcmode="lin" valueType="num">
                                      <p:cBhvr>
                                        <p:cTn id="33" dur="1000"/>
                                        <p:tgtEl>
                                          <p:spTgt spid="79"/>
                                        </p:tgtEl>
                                        <p:attrNameLst>
                                          <p:attrName>ppt_y</p:attrName>
                                        </p:attrNameLst>
                                      </p:cBhvr>
                                      <p:tavLst>
                                        <p:tav tm="0">
                                          <p:val>
                                            <p:strVal val="ppt_y"/>
                                          </p:val>
                                        </p:tav>
                                        <p:tav tm="100000">
                                          <p:val>
                                            <p:strVal val="ppt_y+.1"/>
                                          </p:val>
                                        </p:tav>
                                      </p:tavLst>
                                    </p:anim>
                                    <p:set>
                                      <p:cBhvr>
                                        <p:cTn id="34" dur="1" fill="hold">
                                          <p:stCondLst>
                                            <p:cond delay="999"/>
                                          </p:stCondLst>
                                        </p:cTn>
                                        <p:tgtEl>
                                          <p:spTgt spid="79"/>
                                        </p:tgtEl>
                                        <p:attrNameLst>
                                          <p:attrName>style.visibility</p:attrName>
                                        </p:attrNameLst>
                                      </p:cBhvr>
                                      <p:to>
                                        <p:strVal val="hidden"/>
                                      </p:to>
                                    </p:set>
                                  </p:childTnLst>
                                </p:cTn>
                              </p:par>
                              <p:par>
                                <p:cTn id="35" presetID="42" presetClass="exit" presetSubtype="0" fill="hold" nodeType="withEffect">
                                  <p:stCondLst>
                                    <p:cond delay="0"/>
                                  </p:stCondLst>
                                  <p:childTnLst>
                                    <p:animEffect transition="out" filter="fade">
                                      <p:cBhvr>
                                        <p:cTn id="36" dur="1000"/>
                                        <p:tgtEl>
                                          <p:spTgt spid="80"/>
                                        </p:tgtEl>
                                      </p:cBhvr>
                                    </p:animEffect>
                                    <p:anim calcmode="lin" valueType="num">
                                      <p:cBhvr>
                                        <p:cTn id="37" dur="1000"/>
                                        <p:tgtEl>
                                          <p:spTgt spid="80"/>
                                        </p:tgtEl>
                                        <p:attrNameLst>
                                          <p:attrName>ppt_x</p:attrName>
                                        </p:attrNameLst>
                                      </p:cBhvr>
                                      <p:tavLst>
                                        <p:tav tm="0">
                                          <p:val>
                                            <p:strVal val="ppt_x"/>
                                          </p:val>
                                        </p:tav>
                                        <p:tav tm="100000">
                                          <p:val>
                                            <p:strVal val="ppt_x"/>
                                          </p:val>
                                        </p:tav>
                                      </p:tavLst>
                                    </p:anim>
                                    <p:anim calcmode="lin" valueType="num">
                                      <p:cBhvr>
                                        <p:cTn id="38" dur="1000"/>
                                        <p:tgtEl>
                                          <p:spTgt spid="80"/>
                                        </p:tgtEl>
                                        <p:attrNameLst>
                                          <p:attrName>ppt_y</p:attrName>
                                        </p:attrNameLst>
                                      </p:cBhvr>
                                      <p:tavLst>
                                        <p:tav tm="0">
                                          <p:val>
                                            <p:strVal val="ppt_y"/>
                                          </p:val>
                                        </p:tav>
                                        <p:tav tm="100000">
                                          <p:val>
                                            <p:strVal val="ppt_y+.1"/>
                                          </p:val>
                                        </p:tav>
                                      </p:tavLst>
                                    </p:anim>
                                    <p:set>
                                      <p:cBhvr>
                                        <p:cTn id="39" dur="1" fill="hold">
                                          <p:stCondLst>
                                            <p:cond delay="999"/>
                                          </p:stCondLst>
                                        </p:cTn>
                                        <p:tgtEl>
                                          <p:spTgt spid="80"/>
                                        </p:tgtEl>
                                        <p:attrNameLst>
                                          <p:attrName>style.visibility</p:attrName>
                                        </p:attrNameLst>
                                      </p:cBhvr>
                                      <p:to>
                                        <p:strVal val="hidden"/>
                                      </p:to>
                                    </p:set>
                                  </p:childTnLst>
                                </p:cTn>
                              </p:par>
                              <p:par>
                                <p:cTn id="40" presetID="42" presetClass="exit" presetSubtype="0" fill="hold" grpId="1" nodeType="withEffect">
                                  <p:stCondLst>
                                    <p:cond delay="0"/>
                                  </p:stCondLst>
                                  <p:childTnLst>
                                    <p:animEffect transition="out" filter="fade">
                                      <p:cBhvr>
                                        <p:cTn id="41" dur="1000"/>
                                        <p:tgtEl>
                                          <p:spTgt spid="82"/>
                                        </p:tgtEl>
                                      </p:cBhvr>
                                    </p:animEffect>
                                    <p:anim calcmode="lin" valueType="num">
                                      <p:cBhvr>
                                        <p:cTn id="42" dur="1000"/>
                                        <p:tgtEl>
                                          <p:spTgt spid="82"/>
                                        </p:tgtEl>
                                        <p:attrNameLst>
                                          <p:attrName>ppt_x</p:attrName>
                                        </p:attrNameLst>
                                      </p:cBhvr>
                                      <p:tavLst>
                                        <p:tav tm="0">
                                          <p:val>
                                            <p:strVal val="ppt_x"/>
                                          </p:val>
                                        </p:tav>
                                        <p:tav tm="100000">
                                          <p:val>
                                            <p:strVal val="ppt_x"/>
                                          </p:val>
                                        </p:tav>
                                      </p:tavLst>
                                    </p:anim>
                                    <p:anim calcmode="lin" valueType="num">
                                      <p:cBhvr>
                                        <p:cTn id="43" dur="1000"/>
                                        <p:tgtEl>
                                          <p:spTgt spid="82"/>
                                        </p:tgtEl>
                                        <p:attrNameLst>
                                          <p:attrName>ppt_y</p:attrName>
                                        </p:attrNameLst>
                                      </p:cBhvr>
                                      <p:tavLst>
                                        <p:tav tm="0">
                                          <p:val>
                                            <p:strVal val="ppt_y"/>
                                          </p:val>
                                        </p:tav>
                                        <p:tav tm="100000">
                                          <p:val>
                                            <p:strVal val="ppt_y+.1"/>
                                          </p:val>
                                        </p:tav>
                                      </p:tavLst>
                                    </p:anim>
                                    <p:set>
                                      <p:cBhvr>
                                        <p:cTn id="44" dur="1" fill="hold">
                                          <p:stCondLst>
                                            <p:cond delay="999"/>
                                          </p:stCondLst>
                                        </p:cTn>
                                        <p:tgtEl>
                                          <p:spTgt spid="82"/>
                                        </p:tgtEl>
                                        <p:attrNameLst>
                                          <p:attrName>style.visibility</p:attrName>
                                        </p:attrNameLst>
                                      </p:cBhvr>
                                      <p:to>
                                        <p:strVal val="hidden"/>
                                      </p:to>
                                    </p:set>
                                  </p:childTnLst>
                                </p:cTn>
                              </p:par>
                              <p:par>
                                <p:cTn id="45" presetID="42" presetClass="exit" presetSubtype="0" fill="hold" grpId="1" nodeType="withEffect">
                                  <p:stCondLst>
                                    <p:cond delay="0"/>
                                  </p:stCondLst>
                                  <p:childTnLst>
                                    <p:animEffect transition="out" filter="fade">
                                      <p:cBhvr>
                                        <p:cTn id="46" dur="1000"/>
                                        <p:tgtEl>
                                          <p:spTgt spid="83"/>
                                        </p:tgtEl>
                                      </p:cBhvr>
                                    </p:animEffect>
                                    <p:anim calcmode="lin" valueType="num">
                                      <p:cBhvr>
                                        <p:cTn id="47" dur="1000"/>
                                        <p:tgtEl>
                                          <p:spTgt spid="83"/>
                                        </p:tgtEl>
                                        <p:attrNameLst>
                                          <p:attrName>ppt_x</p:attrName>
                                        </p:attrNameLst>
                                      </p:cBhvr>
                                      <p:tavLst>
                                        <p:tav tm="0">
                                          <p:val>
                                            <p:strVal val="ppt_x"/>
                                          </p:val>
                                        </p:tav>
                                        <p:tav tm="100000">
                                          <p:val>
                                            <p:strVal val="ppt_x"/>
                                          </p:val>
                                        </p:tav>
                                      </p:tavLst>
                                    </p:anim>
                                    <p:anim calcmode="lin" valueType="num">
                                      <p:cBhvr>
                                        <p:cTn id="48" dur="1000"/>
                                        <p:tgtEl>
                                          <p:spTgt spid="83"/>
                                        </p:tgtEl>
                                        <p:attrNameLst>
                                          <p:attrName>ppt_y</p:attrName>
                                        </p:attrNameLst>
                                      </p:cBhvr>
                                      <p:tavLst>
                                        <p:tav tm="0">
                                          <p:val>
                                            <p:strVal val="ppt_y"/>
                                          </p:val>
                                        </p:tav>
                                        <p:tav tm="100000">
                                          <p:val>
                                            <p:strVal val="ppt_y+.1"/>
                                          </p:val>
                                        </p:tav>
                                      </p:tavLst>
                                    </p:anim>
                                    <p:set>
                                      <p:cBhvr>
                                        <p:cTn id="49" dur="1" fill="hold">
                                          <p:stCondLst>
                                            <p:cond delay="999"/>
                                          </p:stCondLst>
                                        </p:cTn>
                                        <p:tgtEl>
                                          <p:spTgt spid="83"/>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0"/>
                                        <p:tgtEl>
                                          <p:spTgt spid="81"/>
                                        </p:tgtEl>
                                      </p:cBhvr>
                                    </p:animEffect>
                                    <p:anim calcmode="lin" valueType="num">
                                      <p:cBhvr>
                                        <p:cTn id="52" dur="1000"/>
                                        <p:tgtEl>
                                          <p:spTgt spid="81"/>
                                        </p:tgtEl>
                                        <p:attrNameLst>
                                          <p:attrName>ppt_x</p:attrName>
                                        </p:attrNameLst>
                                      </p:cBhvr>
                                      <p:tavLst>
                                        <p:tav tm="0">
                                          <p:val>
                                            <p:strVal val="ppt_x"/>
                                          </p:val>
                                        </p:tav>
                                        <p:tav tm="100000">
                                          <p:val>
                                            <p:strVal val="ppt_x"/>
                                          </p:val>
                                        </p:tav>
                                      </p:tavLst>
                                    </p:anim>
                                    <p:anim calcmode="lin" valueType="num">
                                      <p:cBhvr>
                                        <p:cTn id="53" dur="1000"/>
                                        <p:tgtEl>
                                          <p:spTgt spid="81"/>
                                        </p:tgtEl>
                                        <p:attrNameLst>
                                          <p:attrName>ppt_y</p:attrName>
                                        </p:attrNameLst>
                                      </p:cBhvr>
                                      <p:tavLst>
                                        <p:tav tm="0">
                                          <p:val>
                                            <p:strVal val="ppt_y"/>
                                          </p:val>
                                        </p:tav>
                                        <p:tav tm="100000">
                                          <p:val>
                                            <p:strVal val="ppt_y+.1"/>
                                          </p:val>
                                        </p:tav>
                                      </p:tavLst>
                                    </p:anim>
                                    <p:set>
                                      <p:cBhvr>
                                        <p:cTn id="54" dur="1" fill="hold">
                                          <p:stCondLst>
                                            <p:cond delay="9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项目计划</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78" name="组合 77"/>
          <p:cNvGrpSpPr/>
          <p:nvPr/>
        </p:nvGrpSpPr>
        <p:grpSpPr>
          <a:xfrm>
            <a:off x="523291" y="2113080"/>
            <a:ext cx="2676450" cy="2677592"/>
            <a:chOff x="4170953" y="833056"/>
            <a:chExt cx="3846813" cy="3848451"/>
          </a:xfrm>
          <a:solidFill>
            <a:srgbClr val="F5F0EA"/>
          </a:solidFill>
        </p:grpSpPr>
        <p:grpSp>
          <p:nvGrpSpPr>
            <p:cNvPr id="90" name="组合 89"/>
            <p:cNvGrpSpPr/>
            <p:nvPr/>
          </p:nvGrpSpPr>
          <p:grpSpPr>
            <a:xfrm>
              <a:off x="4273247" y="926495"/>
              <a:ext cx="3645505" cy="3645505"/>
              <a:chOff x="3651549" y="975481"/>
              <a:chExt cx="2929467" cy="2929467"/>
            </a:xfrm>
            <a:grpFill/>
          </p:grpSpPr>
          <p:sp>
            <p:nvSpPr>
              <p:cNvPr id="142" name="椭圆 141"/>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3" name="椭圆 142"/>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cxnSp>
          <p:nvCxnSpPr>
            <p:cNvPr id="91" name="直接连接符 90"/>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313" name="Group 11"/>
          <p:cNvGrpSpPr>
            <a:grpSpLocks noChangeAspect="1"/>
          </p:cNvGrpSpPr>
          <p:nvPr/>
        </p:nvGrpSpPr>
        <p:grpSpPr bwMode="auto">
          <a:xfrm>
            <a:off x="1256658" y="2805346"/>
            <a:ext cx="1199546" cy="851678"/>
            <a:chOff x="1407" y="1098"/>
            <a:chExt cx="800" cy="568"/>
          </a:xfrm>
          <a:solidFill>
            <a:srgbClr val="676661"/>
          </a:solidFill>
        </p:grpSpPr>
        <p:sp>
          <p:nvSpPr>
            <p:cNvPr id="314"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19"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1115834" y="3752525"/>
            <a:ext cx="1490521" cy="118478"/>
            <a:chOff x="4840431" y="2041402"/>
            <a:chExt cx="2505257" cy="199137"/>
          </a:xfrm>
        </p:grpSpPr>
        <p:cxnSp>
          <p:nvCxnSpPr>
            <p:cNvPr id="347" name="直接连接符 346"/>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349" name="椭圆 348"/>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554" name="矩形 553"/>
          <p:cNvSpPr/>
          <p:nvPr/>
        </p:nvSpPr>
        <p:spPr>
          <a:xfrm>
            <a:off x="1167985" y="3874532"/>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培训计划</a:t>
            </a:r>
          </a:p>
        </p:txBody>
      </p:sp>
      <p:sp>
        <p:nvSpPr>
          <p:cNvPr id="3" name="矩形 2"/>
          <p:cNvSpPr/>
          <p:nvPr/>
        </p:nvSpPr>
        <p:spPr>
          <a:xfrm>
            <a:off x="4390389" y="1256051"/>
            <a:ext cx="7294490" cy="4708981"/>
          </a:xfrm>
          <a:prstGeom prst="rect">
            <a:avLst/>
          </a:prstGeom>
        </p:spPr>
        <p:txBody>
          <a:bodyPr wrap="square">
            <a:spAutoFit/>
          </a:bodyPr>
          <a:lstStyle/>
          <a:p>
            <a:pPr algn="just">
              <a:lnSpc>
                <a:spcPct val="150000"/>
              </a:lnSpc>
              <a:spcAft>
                <a:spcPts val="0"/>
              </a:spcAft>
            </a:pPr>
            <a:r>
              <a:rPr lang="en-US" altLang="zh-CN" sz="2000" dirty="0">
                <a:solidFill>
                  <a:srgbClr val="676661"/>
                </a:solidFill>
              </a:rPr>
              <a:t>         </a:t>
            </a:r>
            <a:r>
              <a:rPr lang="zh-CN" altLang="zh-CN" sz="2000" dirty="0">
                <a:solidFill>
                  <a:srgbClr val="676661"/>
                </a:solidFill>
              </a:rPr>
              <a:t>开发人员在本学期内学习一些关于软件开发的基础知识，也学习</a:t>
            </a:r>
            <a:r>
              <a:rPr lang="en-US" altLang="zh-CN" sz="2000" dirty="0">
                <a:solidFill>
                  <a:srgbClr val="676661"/>
                </a:solidFill>
              </a:rPr>
              <a:t>SQL</a:t>
            </a:r>
            <a:r>
              <a:rPr lang="zh-CN" altLang="zh-CN" sz="2000" dirty="0">
                <a:solidFill>
                  <a:srgbClr val="676661"/>
                </a:solidFill>
              </a:rPr>
              <a:t>的使用方法，因此要求小组成员在学习课程的同时自行培训。</a:t>
            </a:r>
          </a:p>
          <a:p>
            <a:pPr algn="just">
              <a:lnSpc>
                <a:spcPct val="150000"/>
              </a:lnSpc>
              <a:spcAft>
                <a:spcPts val="0"/>
              </a:spcAft>
            </a:pPr>
            <a:r>
              <a:rPr lang="en-US" altLang="zh-CN" sz="2000" dirty="0">
                <a:solidFill>
                  <a:srgbClr val="676661"/>
                </a:solidFill>
              </a:rPr>
              <a:t>         </a:t>
            </a:r>
            <a:r>
              <a:rPr lang="zh-CN" altLang="zh-CN" sz="2000" dirty="0">
                <a:solidFill>
                  <a:srgbClr val="676661"/>
                </a:solidFill>
              </a:rPr>
              <a:t>为了使用户方便上手我们的产品，需要对用户进行培训，熟悉系统界面以及基本操作。</a:t>
            </a:r>
          </a:p>
          <a:p>
            <a:pPr algn="just">
              <a:lnSpc>
                <a:spcPct val="150000"/>
              </a:lnSpc>
              <a:spcAft>
                <a:spcPts val="0"/>
              </a:spcAft>
            </a:pPr>
            <a:r>
              <a:rPr lang="en-US" altLang="zh-CN" sz="2000" dirty="0">
                <a:solidFill>
                  <a:srgbClr val="676661"/>
                </a:solidFill>
              </a:rPr>
              <a:t>         </a:t>
            </a:r>
            <a:r>
              <a:rPr lang="zh-CN" altLang="zh-CN" sz="2000" dirty="0">
                <a:solidFill>
                  <a:srgbClr val="676661"/>
                </a:solidFill>
              </a:rPr>
              <a:t>管理员：阅读我们小组项目的可行性分析报告以及项目计划，对我们的项目有一定的了解，在我们的介绍下使用我们的软件。</a:t>
            </a:r>
          </a:p>
          <a:p>
            <a:pPr algn="just">
              <a:lnSpc>
                <a:spcPct val="150000"/>
              </a:lnSpc>
              <a:spcAft>
                <a:spcPts val="0"/>
              </a:spcAft>
            </a:pPr>
            <a:r>
              <a:rPr lang="en-US" altLang="zh-CN" sz="2000" dirty="0">
                <a:solidFill>
                  <a:srgbClr val="676661"/>
                </a:solidFill>
              </a:rPr>
              <a:t>         </a:t>
            </a:r>
            <a:r>
              <a:rPr lang="zh-CN" altLang="zh-CN" sz="2000" dirty="0">
                <a:solidFill>
                  <a:srgbClr val="676661"/>
                </a:solidFill>
              </a:rPr>
              <a:t>开发人员：在开发软件的过程中了解自己的软件如何操作。</a:t>
            </a:r>
          </a:p>
          <a:p>
            <a:pPr algn="just">
              <a:lnSpc>
                <a:spcPct val="150000"/>
              </a:lnSpc>
              <a:spcAft>
                <a:spcPts val="0"/>
              </a:spcAft>
            </a:pPr>
            <a:r>
              <a:rPr lang="en-US" altLang="zh-CN" sz="2000" dirty="0">
                <a:solidFill>
                  <a:srgbClr val="676661"/>
                </a:solidFill>
              </a:rPr>
              <a:t>         </a:t>
            </a:r>
            <a:r>
              <a:rPr lang="zh-CN" altLang="zh-CN" sz="2000" dirty="0">
                <a:solidFill>
                  <a:srgbClr val="676661"/>
                </a:solidFill>
              </a:rPr>
              <a:t>用户：用户操作简单，无需培训。</a:t>
            </a:r>
          </a:p>
        </p:txBody>
      </p:sp>
    </p:spTree>
    <p:extLst>
      <p:ext uri="{BB962C8B-B14F-4D97-AF65-F5344CB8AC3E}">
        <p14:creationId xmlns:p14="http://schemas.microsoft.com/office/powerpoint/2010/main" val="21497241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17" name="图片 16"/>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sp>
        <p:nvSpPr>
          <p:cNvPr id="18" name="任意多边形 17"/>
          <p:cNvSpPr/>
          <p:nvPr/>
        </p:nvSpPr>
        <p:spPr>
          <a:xfrm>
            <a:off x="136037" y="177800"/>
            <a:ext cx="492216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0" name="直接连接符 19"/>
          <p:cNvCxnSpPr/>
          <p:nvPr/>
        </p:nvCxnSpPr>
        <p:spPr>
          <a:xfrm>
            <a:off x="120326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38953" y="2354722"/>
            <a:ext cx="2646878" cy="1569660"/>
          </a:xfrm>
          <a:prstGeom prst="rect">
            <a:avLst/>
          </a:prstGeom>
          <a:noFill/>
        </p:spPr>
        <p:txBody>
          <a:bodyPr wrap="none" rtlCol="0">
            <a:spAutoFit/>
          </a:bodyPr>
          <a:lstStyle/>
          <a:p>
            <a:pPr algn="ctr"/>
            <a:r>
              <a:rPr lang="zh-CN" altLang="en-US" sz="9600" b="1" dirty="0">
                <a:solidFill>
                  <a:srgbClr val="F5F0EA"/>
                </a:solidFill>
                <a:effectLst>
                  <a:outerShdw blurRad="38100" dist="38100" dir="2700000" algn="tl">
                    <a:srgbClr val="000000">
                      <a:alpha val="43137"/>
                    </a:srgbClr>
                  </a:outerShdw>
                </a:effectLst>
              </a:rPr>
              <a:t>目录</a:t>
            </a:r>
          </a:p>
        </p:txBody>
      </p:sp>
      <p:sp>
        <p:nvSpPr>
          <p:cNvPr id="22" name="文本框 21"/>
          <p:cNvSpPr txBox="1"/>
          <p:nvPr/>
        </p:nvSpPr>
        <p:spPr>
          <a:xfrm>
            <a:off x="985962" y="3781331"/>
            <a:ext cx="2952860" cy="646331"/>
          </a:xfrm>
          <a:prstGeom prst="rect">
            <a:avLst/>
          </a:prstGeom>
          <a:noFill/>
        </p:spPr>
        <p:txBody>
          <a:bodyPr wrap="none" rtlCol="0">
            <a:spAutoFit/>
          </a:bodyPr>
          <a:lstStyle/>
          <a:p>
            <a:pPr algn="ctr"/>
            <a:r>
              <a:rPr lang="en-US" altLang="zh-CN" sz="3600" b="1" dirty="0">
                <a:solidFill>
                  <a:srgbClr val="F5F0EA"/>
                </a:solidFill>
                <a:effectLst>
                  <a:outerShdw blurRad="38100" dist="38100" dir="2700000" algn="tl">
                    <a:srgbClr val="000000">
                      <a:alpha val="43137"/>
                    </a:srgbClr>
                  </a:outerShdw>
                </a:effectLst>
              </a:rPr>
              <a:t>『CONTENT』</a:t>
            </a:r>
            <a:endParaRPr lang="zh-CN" altLang="en-US" sz="3600" b="1" dirty="0">
              <a:solidFill>
                <a:srgbClr val="F5F0EA"/>
              </a:solidFill>
              <a:effectLst>
                <a:outerShdw blurRad="38100" dist="38100" dir="2700000" algn="tl">
                  <a:srgbClr val="000000">
                    <a:alpha val="43137"/>
                  </a:srgbClr>
                </a:outerShdw>
              </a:effectLst>
            </a:endParaRPr>
          </a:p>
        </p:txBody>
      </p:sp>
      <p:sp>
        <p:nvSpPr>
          <p:cNvPr id="23" name="矩形 22"/>
          <p:cNvSpPr/>
          <p:nvPr/>
        </p:nvSpPr>
        <p:spPr>
          <a:xfrm>
            <a:off x="5687019" y="981823"/>
            <a:ext cx="2401619"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第一部分</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4" name="矩形 23"/>
          <p:cNvSpPr/>
          <p:nvPr/>
        </p:nvSpPr>
        <p:spPr>
          <a:xfrm>
            <a:off x="5687019" y="2031214"/>
            <a:ext cx="2401619"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第二部分</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5" name="矩形 24"/>
          <p:cNvSpPr/>
          <p:nvPr/>
        </p:nvSpPr>
        <p:spPr>
          <a:xfrm>
            <a:off x="5687019" y="3080605"/>
            <a:ext cx="2401619"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第三部分</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362917" y="981823"/>
            <a:ext cx="2854714" cy="646331"/>
          </a:xfrm>
          <a:prstGeom prst="rect">
            <a:avLst/>
          </a:prstGeom>
          <a:noFill/>
        </p:spPr>
        <p:txBody>
          <a:bodyPr wrap="square" rtlCol="0">
            <a:spAutoFit/>
          </a:bodyPr>
          <a:lstStyle/>
          <a:p>
            <a:pPr algn="dist"/>
            <a:r>
              <a:rPr lang="zh-CN" altLang="en-US" sz="3600" dirty="0">
                <a:solidFill>
                  <a:srgbClr val="676661"/>
                </a:solidFill>
              </a:rPr>
              <a:t>小组介绍</a:t>
            </a:r>
          </a:p>
        </p:txBody>
      </p:sp>
      <p:sp>
        <p:nvSpPr>
          <p:cNvPr id="31" name="文本框 30"/>
          <p:cNvSpPr txBox="1"/>
          <p:nvPr/>
        </p:nvSpPr>
        <p:spPr>
          <a:xfrm>
            <a:off x="8362917" y="3080604"/>
            <a:ext cx="2854714" cy="646331"/>
          </a:xfrm>
          <a:prstGeom prst="rect">
            <a:avLst/>
          </a:prstGeom>
          <a:noFill/>
        </p:spPr>
        <p:txBody>
          <a:bodyPr wrap="square" rtlCol="0">
            <a:spAutoFit/>
          </a:bodyPr>
          <a:lstStyle/>
          <a:p>
            <a:pPr algn="dist"/>
            <a:r>
              <a:rPr lang="zh-CN" altLang="en-US" sz="3600" dirty="0">
                <a:solidFill>
                  <a:srgbClr val="676661"/>
                </a:solidFill>
              </a:rPr>
              <a:t>可行性分析</a:t>
            </a:r>
          </a:p>
        </p:txBody>
      </p:sp>
      <p:sp>
        <p:nvSpPr>
          <p:cNvPr id="32" name="文本框 31"/>
          <p:cNvSpPr txBox="1"/>
          <p:nvPr/>
        </p:nvSpPr>
        <p:spPr>
          <a:xfrm>
            <a:off x="8362920" y="5179386"/>
            <a:ext cx="2854714" cy="646331"/>
          </a:xfrm>
          <a:prstGeom prst="rect">
            <a:avLst/>
          </a:prstGeom>
          <a:noFill/>
        </p:spPr>
        <p:txBody>
          <a:bodyPr wrap="square" rtlCol="0">
            <a:spAutoFit/>
          </a:bodyPr>
          <a:lstStyle/>
          <a:p>
            <a:pPr algn="dist"/>
            <a:r>
              <a:rPr lang="zh-CN" altLang="en-US" sz="3600" dirty="0">
                <a:solidFill>
                  <a:srgbClr val="676661"/>
                </a:solidFill>
              </a:rPr>
              <a:t>总结</a:t>
            </a:r>
          </a:p>
        </p:txBody>
      </p:sp>
      <p:sp>
        <p:nvSpPr>
          <p:cNvPr id="14" name="矩形 13"/>
          <p:cNvSpPr/>
          <p:nvPr/>
        </p:nvSpPr>
        <p:spPr>
          <a:xfrm>
            <a:off x="5687019" y="5179387"/>
            <a:ext cx="2401619"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第四部分</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362920" y="2031556"/>
            <a:ext cx="2854714" cy="646331"/>
          </a:xfrm>
          <a:prstGeom prst="rect">
            <a:avLst/>
          </a:prstGeom>
          <a:noFill/>
        </p:spPr>
        <p:txBody>
          <a:bodyPr wrap="square" rtlCol="0">
            <a:spAutoFit/>
          </a:bodyPr>
          <a:lstStyle/>
          <a:p>
            <a:pPr algn="dist"/>
            <a:r>
              <a:rPr lang="zh-CN" altLang="en-US" sz="3600" dirty="0">
                <a:solidFill>
                  <a:srgbClr val="676661"/>
                </a:solidFill>
              </a:rPr>
              <a:t>项目简介</a:t>
            </a:r>
          </a:p>
        </p:txBody>
      </p:sp>
      <p:sp>
        <p:nvSpPr>
          <p:cNvPr id="26" name="矩形 25"/>
          <p:cNvSpPr/>
          <p:nvPr/>
        </p:nvSpPr>
        <p:spPr>
          <a:xfrm>
            <a:off x="5687019" y="4129996"/>
            <a:ext cx="2401619" cy="646331"/>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 第四部分</a:t>
            </a:r>
            <a:endParaRPr lang="zh-CN" altLang="en-US" sz="3600" kern="0" dirty="0">
              <a:solidFill>
                <a:srgbClr val="67666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362917" y="4129652"/>
            <a:ext cx="2854714" cy="646331"/>
          </a:xfrm>
          <a:prstGeom prst="rect">
            <a:avLst/>
          </a:prstGeom>
          <a:noFill/>
        </p:spPr>
        <p:txBody>
          <a:bodyPr wrap="square" rtlCol="0">
            <a:spAutoFit/>
          </a:bodyPr>
          <a:lstStyle/>
          <a:p>
            <a:pPr algn="dist"/>
            <a:r>
              <a:rPr lang="zh-CN" altLang="en-US" sz="3600" dirty="0">
                <a:solidFill>
                  <a:srgbClr val="676661"/>
                </a:solidFill>
              </a:rPr>
              <a:t>项目计划</a:t>
            </a:r>
          </a:p>
        </p:txBody>
      </p:sp>
    </p:spTree>
    <p:extLst>
      <p:ext uri="{BB962C8B-B14F-4D97-AF65-F5344CB8AC3E}">
        <p14:creationId xmlns:p14="http://schemas.microsoft.com/office/powerpoint/2010/main" val="40982293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项目计划</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145" name="组合 144"/>
          <p:cNvGrpSpPr/>
          <p:nvPr/>
        </p:nvGrpSpPr>
        <p:grpSpPr>
          <a:xfrm>
            <a:off x="522531" y="2113080"/>
            <a:ext cx="2676450" cy="2677592"/>
            <a:chOff x="4170953" y="833056"/>
            <a:chExt cx="3846813" cy="3848451"/>
          </a:xfrm>
          <a:solidFill>
            <a:srgbClr val="F5F0EA"/>
          </a:solidFill>
        </p:grpSpPr>
        <p:grpSp>
          <p:nvGrpSpPr>
            <p:cNvPr id="146" name="组合 145"/>
            <p:cNvGrpSpPr/>
            <p:nvPr/>
          </p:nvGrpSpPr>
          <p:grpSpPr>
            <a:xfrm>
              <a:off x="4273247" y="926495"/>
              <a:ext cx="3645505" cy="3645505"/>
              <a:chOff x="3651549" y="975481"/>
              <a:chExt cx="2929467" cy="2929467"/>
            </a:xfrm>
            <a:grpFill/>
          </p:grpSpPr>
          <p:sp>
            <p:nvSpPr>
              <p:cNvPr id="198" name="椭圆 197"/>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9" name="椭圆 198"/>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0" name="椭圆 199"/>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47" name="直接连接符 146"/>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336" name="Group 121"/>
          <p:cNvGrpSpPr>
            <a:grpSpLocks noChangeAspect="1"/>
          </p:cNvGrpSpPr>
          <p:nvPr/>
        </p:nvGrpSpPr>
        <p:grpSpPr bwMode="auto">
          <a:xfrm>
            <a:off x="1367009" y="2806846"/>
            <a:ext cx="997122" cy="848678"/>
            <a:chOff x="515" y="3088"/>
            <a:chExt cx="665" cy="566"/>
          </a:xfrm>
          <a:solidFill>
            <a:srgbClr val="676661"/>
          </a:solidFill>
        </p:grpSpPr>
        <p:sp>
          <p:nvSpPr>
            <p:cNvPr id="337"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2" name="组合 541"/>
          <p:cNvGrpSpPr/>
          <p:nvPr/>
        </p:nvGrpSpPr>
        <p:grpSpPr>
          <a:xfrm>
            <a:off x="1123950" y="3746500"/>
            <a:ext cx="1490521" cy="118478"/>
            <a:chOff x="4840431" y="2041402"/>
            <a:chExt cx="2505257" cy="199137"/>
          </a:xfrm>
        </p:grpSpPr>
        <p:cxnSp>
          <p:nvCxnSpPr>
            <p:cNvPr id="543" name="直接连接符 542"/>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545" name="椭圆 544"/>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555" name="矩形 554"/>
          <p:cNvSpPr/>
          <p:nvPr/>
        </p:nvSpPr>
        <p:spPr>
          <a:xfrm>
            <a:off x="1159386" y="3873764"/>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测试计划</a:t>
            </a:r>
          </a:p>
        </p:txBody>
      </p:sp>
      <p:sp>
        <p:nvSpPr>
          <p:cNvPr id="3" name="矩形 2"/>
          <p:cNvSpPr/>
          <p:nvPr/>
        </p:nvSpPr>
        <p:spPr>
          <a:xfrm>
            <a:off x="4414941" y="2266445"/>
            <a:ext cx="6096000" cy="2677656"/>
          </a:xfrm>
          <a:prstGeom prst="rect">
            <a:avLst/>
          </a:prstGeom>
        </p:spPr>
        <p:txBody>
          <a:bodyPr>
            <a:spAutoFit/>
          </a:bodyPr>
          <a:lstStyle/>
          <a:p>
            <a:pPr algn="just">
              <a:lnSpc>
                <a:spcPct val="150000"/>
              </a:lnSpc>
              <a:spcAft>
                <a:spcPts val="0"/>
              </a:spcAft>
            </a:pP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r>
              <a:rPr lang="zh-CN" altLang="zh-CN" sz="2000" dirty="0">
                <a:solidFill>
                  <a:srgbClr val="676661"/>
                </a:solidFill>
              </a:rPr>
              <a:t>在开发软件的过程中，每做完一个模块就对其进行测试，确保每个模块都能正常运行。在小组完成全部的开发工作后，对整个系统进行运行测试，达到预期效果即可，若无法实现某一功能，需要找出问题原因并将其改正，使系统趋步完善成熟。</a:t>
            </a:r>
          </a:p>
          <a:p>
            <a:pPr algn="just">
              <a:spcAft>
                <a:spcPts val="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8206139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项目计划</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201" name="组合 200"/>
          <p:cNvGrpSpPr/>
          <p:nvPr/>
        </p:nvGrpSpPr>
        <p:grpSpPr>
          <a:xfrm>
            <a:off x="521771" y="2113080"/>
            <a:ext cx="2676450" cy="2677592"/>
            <a:chOff x="4170953" y="833056"/>
            <a:chExt cx="3846813" cy="3848451"/>
          </a:xfrm>
          <a:solidFill>
            <a:srgbClr val="F5F0EA"/>
          </a:solidFill>
        </p:grpSpPr>
        <p:grpSp>
          <p:nvGrpSpPr>
            <p:cNvPr id="202" name="组合 201"/>
            <p:cNvGrpSpPr/>
            <p:nvPr/>
          </p:nvGrpSpPr>
          <p:grpSpPr>
            <a:xfrm>
              <a:off x="4273247" y="926495"/>
              <a:ext cx="3645505" cy="3645505"/>
              <a:chOff x="3651549" y="975481"/>
              <a:chExt cx="2929467" cy="2929467"/>
            </a:xfrm>
            <a:grpFill/>
          </p:grpSpPr>
          <p:sp>
            <p:nvSpPr>
              <p:cNvPr id="254" name="椭圆 253"/>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5" name="椭圆 254"/>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6" name="椭圆 255"/>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03" name="直接连接符 202"/>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322" name="Group 32"/>
          <p:cNvGrpSpPr>
            <a:grpSpLocks noChangeAspect="1"/>
          </p:cNvGrpSpPr>
          <p:nvPr/>
        </p:nvGrpSpPr>
        <p:grpSpPr bwMode="auto">
          <a:xfrm>
            <a:off x="1252340" y="2805347"/>
            <a:ext cx="1199543" cy="851677"/>
            <a:chOff x="4354" y="1098"/>
            <a:chExt cx="800" cy="568"/>
          </a:xfrm>
          <a:solidFill>
            <a:srgbClr val="676661"/>
          </a:solidFill>
        </p:grpSpPr>
        <p:sp>
          <p:nvSpPr>
            <p:cNvPr id="323"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6" name="组合 545"/>
          <p:cNvGrpSpPr/>
          <p:nvPr/>
        </p:nvGrpSpPr>
        <p:grpSpPr>
          <a:xfrm>
            <a:off x="1130300" y="3746500"/>
            <a:ext cx="1490521" cy="118478"/>
            <a:chOff x="4840431" y="2041402"/>
            <a:chExt cx="2505257" cy="199137"/>
          </a:xfrm>
        </p:grpSpPr>
        <p:cxnSp>
          <p:nvCxnSpPr>
            <p:cNvPr id="547" name="直接连接符 546"/>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549" name="椭圆 548"/>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556" name="矩形 555"/>
          <p:cNvSpPr/>
          <p:nvPr/>
        </p:nvSpPr>
        <p:spPr>
          <a:xfrm>
            <a:off x="1172597" y="3873764"/>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验收计划</a:t>
            </a:r>
          </a:p>
        </p:txBody>
      </p:sp>
      <p:sp>
        <p:nvSpPr>
          <p:cNvPr id="3" name="矩形 2"/>
          <p:cNvSpPr/>
          <p:nvPr/>
        </p:nvSpPr>
        <p:spPr>
          <a:xfrm>
            <a:off x="4403725" y="2700505"/>
            <a:ext cx="6096000" cy="1428211"/>
          </a:xfrm>
          <a:prstGeom prst="rect">
            <a:avLst/>
          </a:prstGeom>
        </p:spPr>
        <p:txBody>
          <a:bodyPr>
            <a:spAutoFit/>
          </a:bodyPr>
          <a:lstStyle/>
          <a:p>
            <a:pPr>
              <a:lnSpc>
                <a:spcPct val="150000"/>
              </a:lnSpc>
            </a:pP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r>
              <a:rPr lang="zh-CN" altLang="zh-CN" sz="2000" dirty="0">
                <a:solidFill>
                  <a:srgbClr val="676661"/>
                </a:solidFill>
              </a:rPr>
              <a:t>由项目负责人杨怅老师负责验收，若负责人认为该项目已达到他的预期，即完成结束。反之指出不足之处，我们再进行修改，以满足负责人的要求。</a:t>
            </a:r>
            <a:endParaRPr lang="zh-CN" altLang="en-US" sz="2000" dirty="0">
              <a:solidFill>
                <a:srgbClr val="676661"/>
              </a:solidFill>
            </a:endParaRPr>
          </a:p>
        </p:txBody>
      </p:sp>
    </p:spTree>
    <p:extLst>
      <p:ext uri="{BB962C8B-B14F-4D97-AF65-F5344CB8AC3E}">
        <p14:creationId xmlns:p14="http://schemas.microsoft.com/office/powerpoint/2010/main" val="10073506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项目计划</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257" name="组合 256"/>
          <p:cNvGrpSpPr/>
          <p:nvPr/>
        </p:nvGrpSpPr>
        <p:grpSpPr>
          <a:xfrm>
            <a:off x="521011" y="2113080"/>
            <a:ext cx="2676450" cy="2677592"/>
            <a:chOff x="4170953" y="833056"/>
            <a:chExt cx="3846813" cy="3848451"/>
          </a:xfrm>
          <a:solidFill>
            <a:srgbClr val="F5F0EA"/>
          </a:solidFill>
        </p:grpSpPr>
        <p:grpSp>
          <p:nvGrpSpPr>
            <p:cNvPr id="258" name="组合 257"/>
            <p:cNvGrpSpPr/>
            <p:nvPr/>
          </p:nvGrpSpPr>
          <p:grpSpPr>
            <a:xfrm>
              <a:off x="4273247" y="926495"/>
              <a:ext cx="3645505" cy="3645505"/>
              <a:chOff x="3651549" y="975481"/>
              <a:chExt cx="2929467" cy="2929467"/>
            </a:xfrm>
            <a:grpFill/>
          </p:grpSpPr>
          <p:sp>
            <p:nvSpPr>
              <p:cNvPr id="310" name="椭圆 309"/>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1" name="椭圆 310"/>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2" name="椭圆 311"/>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59" name="直接连接符 258"/>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329" name="Group 41"/>
          <p:cNvGrpSpPr>
            <a:grpSpLocks noChangeAspect="1"/>
          </p:cNvGrpSpPr>
          <p:nvPr/>
        </p:nvGrpSpPr>
        <p:grpSpPr bwMode="auto">
          <a:xfrm>
            <a:off x="1264463" y="2806096"/>
            <a:ext cx="1141068" cy="850178"/>
            <a:chOff x="5314" y="1097"/>
            <a:chExt cx="761" cy="567"/>
          </a:xfrm>
          <a:solidFill>
            <a:srgbClr val="676661"/>
          </a:solidFill>
        </p:grpSpPr>
        <p:sp>
          <p:nvSpPr>
            <p:cNvPr id="330"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0" name="组合 549"/>
          <p:cNvGrpSpPr/>
          <p:nvPr/>
        </p:nvGrpSpPr>
        <p:grpSpPr>
          <a:xfrm>
            <a:off x="1136650" y="3746500"/>
            <a:ext cx="1490521" cy="118478"/>
            <a:chOff x="4840431" y="2041402"/>
            <a:chExt cx="2505257" cy="199137"/>
          </a:xfrm>
        </p:grpSpPr>
        <p:cxnSp>
          <p:nvCxnSpPr>
            <p:cNvPr id="551" name="直接连接符 550"/>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553" name="椭圆 552"/>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557" name="矩形 556"/>
          <p:cNvSpPr/>
          <p:nvPr/>
        </p:nvSpPr>
        <p:spPr>
          <a:xfrm>
            <a:off x="1004833" y="3873764"/>
            <a:ext cx="1723549" cy="400110"/>
          </a:xfrm>
          <a:prstGeom prst="rect">
            <a:avLst/>
          </a:prstGeom>
        </p:spPr>
        <p:txBody>
          <a:bodyPr wrap="none">
            <a:spAutoFit/>
          </a:bodyPr>
          <a:lstStyle/>
          <a:p>
            <a:pPr lvl="0" defTabSz="914400"/>
            <a:r>
              <a:rPr lang="zh-CN" altLang="en-US" sz="2000" b="1" kern="0" dirty="0">
                <a:solidFill>
                  <a:srgbClr val="676661"/>
                </a:solidFill>
                <a:latin typeface="微软雅黑" panose="020B0503020204020204" pitchFamily="34" charset="-122"/>
                <a:ea typeface="微软雅黑" panose="020B0503020204020204" pitchFamily="34" charset="-122"/>
              </a:rPr>
              <a:t>质量保证计划</a:t>
            </a:r>
          </a:p>
        </p:txBody>
      </p:sp>
      <p:sp>
        <p:nvSpPr>
          <p:cNvPr id="3" name="矩形 2"/>
          <p:cNvSpPr/>
          <p:nvPr/>
        </p:nvSpPr>
        <p:spPr>
          <a:xfrm>
            <a:off x="4409012" y="2415230"/>
            <a:ext cx="6096000" cy="1889876"/>
          </a:xfrm>
          <a:prstGeom prst="rect">
            <a:avLst/>
          </a:prstGeom>
        </p:spPr>
        <p:txBody>
          <a:bodyPr>
            <a:spAutoFit/>
          </a:bodyPr>
          <a:lstStyle/>
          <a:p>
            <a:pPr indent="266700" algn="just">
              <a:lnSpc>
                <a:spcPct val="150000"/>
              </a:lnSpc>
              <a:spcAft>
                <a:spcPts val="0"/>
              </a:spcAft>
            </a:pPr>
            <a:r>
              <a:rPr lang="en-US" altLang="zh-CN" sz="2000" dirty="0">
                <a:solidFill>
                  <a:srgbClr val="676661"/>
                </a:solidFill>
              </a:rPr>
              <a:t>     </a:t>
            </a:r>
            <a:r>
              <a:rPr lang="zh-CN" altLang="zh-CN" sz="2000" dirty="0">
                <a:solidFill>
                  <a:srgbClr val="676661"/>
                </a:solidFill>
              </a:rPr>
              <a:t>通过严格和规范的过程管理、文档化的流程开发，提高生产效率，为客户提供稳定、易 用和符合要求的产品系列。</a:t>
            </a:r>
            <a:r>
              <a:rPr lang="en-US" altLang="zh-CN" sz="2000" dirty="0">
                <a:solidFill>
                  <a:srgbClr val="676661"/>
                </a:solidFill>
              </a:rPr>
              <a:t> </a:t>
            </a:r>
            <a:endParaRPr lang="zh-CN" altLang="zh-CN" sz="2000" dirty="0">
              <a:solidFill>
                <a:srgbClr val="676661"/>
              </a:solidFill>
            </a:endParaRPr>
          </a:p>
          <a:p>
            <a:pPr indent="266700">
              <a:lnSpc>
                <a:spcPct val="150000"/>
              </a:lnSpc>
            </a:pPr>
            <a:r>
              <a:rPr lang="en-US" altLang="zh-CN" sz="2000" dirty="0">
                <a:solidFill>
                  <a:srgbClr val="676661"/>
                </a:solidFill>
              </a:rPr>
              <a:t>     </a:t>
            </a:r>
            <a:r>
              <a:rPr lang="zh-CN" altLang="zh-CN" sz="2000" dirty="0">
                <a:solidFill>
                  <a:srgbClr val="676661"/>
                </a:solidFill>
              </a:rPr>
              <a:t>为客户提供稳定、易用和符合要求的产品系列。</a:t>
            </a:r>
          </a:p>
        </p:txBody>
      </p:sp>
    </p:spTree>
    <p:extLst>
      <p:ext uri="{BB962C8B-B14F-4D97-AF65-F5344CB8AC3E}">
        <p14:creationId xmlns:p14="http://schemas.microsoft.com/office/powerpoint/2010/main" val="1777797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项目计划</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4</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78" name="组合 77"/>
          <p:cNvGrpSpPr/>
          <p:nvPr/>
        </p:nvGrpSpPr>
        <p:grpSpPr>
          <a:xfrm>
            <a:off x="523291" y="2113080"/>
            <a:ext cx="2676450" cy="2677592"/>
            <a:chOff x="4170953" y="833056"/>
            <a:chExt cx="3846813" cy="3848451"/>
          </a:xfrm>
          <a:solidFill>
            <a:srgbClr val="F5F0EA"/>
          </a:solidFill>
        </p:grpSpPr>
        <p:grpSp>
          <p:nvGrpSpPr>
            <p:cNvPr id="90" name="组合 89"/>
            <p:cNvGrpSpPr/>
            <p:nvPr/>
          </p:nvGrpSpPr>
          <p:grpSpPr>
            <a:xfrm>
              <a:off x="4273247" y="926495"/>
              <a:ext cx="3645505" cy="3645505"/>
              <a:chOff x="3651549" y="975481"/>
              <a:chExt cx="2929467" cy="2929467"/>
            </a:xfrm>
            <a:grpFill/>
          </p:grpSpPr>
          <p:sp>
            <p:nvSpPr>
              <p:cNvPr id="142" name="椭圆 141"/>
              <p:cNvSpPr/>
              <p:nvPr/>
            </p:nvSpPr>
            <p:spPr>
              <a:xfrm>
                <a:off x="3651549" y="975481"/>
                <a:ext cx="2929467" cy="2929467"/>
              </a:xfrm>
              <a:prstGeom prst="ellipse">
                <a:avLst/>
              </a:prstGeom>
              <a:solidFill>
                <a:srgbClr val="79A5B2"/>
              </a:solid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3" name="椭圆 142"/>
              <p:cNvSpPr/>
              <p:nvPr/>
            </p:nvSpPr>
            <p:spPr>
              <a:xfrm>
                <a:off x="3856281" y="1186756"/>
                <a:ext cx="2520000" cy="2519828"/>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4" name="椭圆 143"/>
              <p:cNvSpPr/>
              <p:nvPr/>
            </p:nvSpPr>
            <p:spPr>
              <a:xfrm>
                <a:off x="3884243" y="1243432"/>
                <a:ext cx="2436501" cy="2436335"/>
              </a:xfrm>
              <a:prstGeom prst="ellipse">
                <a:avLst/>
              </a:prstGeom>
              <a:grp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cxnSp>
          <p:nvCxnSpPr>
            <p:cNvPr id="91" name="直接连接符 90"/>
            <p:cNvCxnSpPr/>
            <p:nvPr/>
          </p:nvCxnSpPr>
          <p:spPr>
            <a:xfrm rot="-5400000" flipH="1">
              <a:off x="4224639" y="255943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4976471" flipH="1">
              <a:off x="4237730" y="234718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4552941" flipH="1">
              <a:off x="4276806" y="21381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4129412" flipH="1">
              <a:off x="4341273" y="193550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3705882" flipH="1">
              <a:off x="4430155" y="174231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3282353" flipH="1">
              <a:off x="4542104" y="156150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2858823" flipH="1">
              <a:off x="4675423" y="139583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2435294" flipH="1">
              <a:off x="4828091" y="124779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2011765" flipH="1">
              <a:off x="4997794" y="111963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588235" flipH="1">
              <a:off x="5181960" y="101331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164706" flipH="1">
              <a:off x="5377796" y="93042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741177" flipH="1">
              <a:off x="5582334" y="8722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317647" flipH="1">
              <a:off x="5792473" y="83960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105883" flipH="1">
              <a:off x="6005028" y="83305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29412" flipH="1">
              <a:off x="6216777" y="85267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rot="952941" flipH="1">
              <a:off x="6424510" y="8981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1376471" flipH="1">
              <a:off x="6625077" y="9688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800000" flipH="1">
              <a:off x="6815439" y="10636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2223529" flipH="1">
              <a:off x="6992710" y="11811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rot="2647059" flipH="1">
              <a:off x="7154201" y="13194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3070588" flipH="1">
              <a:off x="7297467" y="147661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3494117" flipH="1">
              <a:off x="7420334" y="165018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3917647" flipH="1">
              <a:off x="7520940" y="18375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4341176" flipH="1">
              <a:off x="7597760" y="203583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4764706" flipH="1">
              <a:off x="7649630" y="22420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188236" flipH="1">
              <a:off x="7675763" y="24531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611765" flipH="1">
              <a:off x="7675763" y="266576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6035294" flipH="1">
              <a:off x="7649630" y="287680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6458824" flipH="1">
              <a:off x="7597760" y="308304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6882353" flipH="1">
              <a:off x="7520940" y="328133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7305883" flipH="1">
              <a:off x="7420334" y="3468691"/>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7729412" flipH="1">
              <a:off x="7297467" y="3642260"/>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8152941" flipH="1">
              <a:off x="7154201" y="379941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8576471" flipH="1">
              <a:off x="6992710" y="393777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9000000" flipH="1">
              <a:off x="6815439" y="4055236"/>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9423529" flipH="1">
              <a:off x="6625077" y="41500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9847059" flipH="1">
              <a:off x="6424509" y="422070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0270589" flipH="1">
              <a:off x="6216777" y="4266197"/>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10694117" flipH="1">
              <a:off x="6005028" y="4285818"/>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11117648" flipH="1">
              <a:off x="5792473" y="42792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11541176" flipH="1">
              <a:off x="5582334" y="424664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11964706" flipH="1">
              <a:off x="5377796" y="418845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12388235" flipH="1">
              <a:off x="5181960" y="410556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12811765" flipH="1">
              <a:off x="4997794" y="399923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rot="13235294" flipH="1">
              <a:off x="4828092" y="3871082"/>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3658824" flipH="1">
              <a:off x="4675423" y="372304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14082352" flipH="1">
              <a:off x="4542104" y="355736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rot="14505883" flipH="1">
              <a:off x="4430155" y="3376564"/>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14929413" flipH="1">
              <a:off x="4341273" y="3183373"/>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15352941" flipH="1">
              <a:off x="4276806" y="2980725"/>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5776472" flipH="1">
              <a:off x="4237730" y="2771689"/>
              <a:ext cx="288318" cy="395689"/>
            </a:xfrm>
            <a:prstGeom prst="line">
              <a:avLst/>
            </a:prstGeom>
            <a:grpFill/>
            <a:ln w="57150">
              <a:solidFill>
                <a:srgbClr val="F5F0EA"/>
              </a:solidFill>
            </a:ln>
          </p:spPr>
          <p:style>
            <a:lnRef idx="1">
              <a:schemeClr val="accent1"/>
            </a:lnRef>
            <a:fillRef idx="0">
              <a:schemeClr val="accent1"/>
            </a:fillRef>
            <a:effectRef idx="0">
              <a:schemeClr val="accent1"/>
            </a:effectRef>
            <a:fontRef idx="minor">
              <a:schemeClr val="tx1"/>
            </a:fontRef>
          </p:style>
        </p:cxnSp>
      </p:grpSp>
      <p:grpSp>
        <p:nvGrpSpPr>
          <p:cNvPr id="313" name="Group 11"/>
          <p:cNvGrpSpPr>
            <a:grpSpLocks noChangeAspect="1"/>
          </p:cNvGrpSpPr>
          <p:nvPr/>
        </p:nvGrpSpPr>
        <p:grpSpPr bwMode="auto">
          <a:xfrm>
            <a:off x="1256658" y="2805346"/>
            <a:ext cx="1199546" cy="851678"/>
            <a:chOff x="1407" y="1098"/>
            <a:chExt cx="800" cy="568"/>
          </a:xfrm>
          <a:solidFill>
            <a:srgbClr val="676661"/>
          </a:solidFill>
        </p:grpSpPr>
        <p:sp>
          <p:nvSpPr>
            <p:cNvPr id="314"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19"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 name="组合 1"/>
          <p:cNvGrpSpPr/>
          <p:nvPr/>
        </p:nvGrpSpPr>
        <p:grpSpPr>
          <a:xfrm>
            <a:off x="1115834" y="3752525"/>
            <a:ext cx="1490521" cy="118478"/>
            <a:chOff x="4840431" y="2041402"/>
            <a:chExt cx="2505257" cy="199137"/>
          </a:xfrm>
        </p:grpSpPr>
        <p:cxnSp>
          <p:nvCxnSpPr>
            <p:cNvPr id="347" name="直接连接符 346"/>
            <p:cNvCxnSpPr/>
            <p:nvPr/>
          </p:nvCxnSpPr>
          <p:spPr>
            <a:xfrm>
              <a:off x="4840431"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6218348" y="2142637"/>
              <a:ext cx="1127340" cy="0"/>
            </a:xfrm>
            <a:prstGeom prst="line">
              <a:avLst/>
            </a:prstGeom>
            <a:ln>
              <a:solidFill>
                <a:srgbClr val="79A5B2"/>
              </a:solidFill>
            </a:ln>
          </p:spPr>
          <p:style>
            <a:lnRef idx="1">
              <a:schemeClr val="accent1"/>
            </a:lnRef>
            <a:fillRef idx="0">
              <a:schemeClr val="accent1"/>
            </a:fillRef>
            <a:effectRef idx="0">
              <a:schemeClr val="accent1"/>
            </a:effectRef>
            <a:fontRef idx="minor">
              <a:schemeClr val="tx1"/>
            </a:fontRef>
          </p:style>
        </p:cxnSp>
        <p:sp>
          <p:nvSpPr>
            <p:cNvPr id="349" name="椭圆 348"/>
            <p:cNvSpPr/>
            <p:nvPr/>
          </p:nvSpPr>
          <p:spPr>
            <a:xfrm>
              <a:off x="5996400" y="2041402"/>
              <a:ext cx="199137" cy="199137"/>
            </a:xfrm>
            <a:prstGeom prst="ellipse">
              <a:avLst/>
            </a:prstGeom>
            <a:noFill/>
            <a:ln>
              <a:solidFill>
                <a:srgbClr val="79A5B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554" name="矩形 553"/>
          <p:cNvSpPr/>
          <p:nvPr/>
        </p:nvSpPr>
        <p:spPr>
          <a:xfrm>
            <a:off x="987010" y="3874532"/>
            <a:ext cx="1723549" cy="400110"/>
          </a:xfrm>
          <a:prstGeom prst="rect">
            <a:avLst/>
          </a:prstGeom>
        </p:spPr>
        <p:txBody>
          <a:bodyPr wrap="none">
            <a:spAutoFit/>
          </a:bodyPr>
          <a:lstStyle/>
          <a:p>
            <a:pPr lvl="0" defTabSz="914400"/>
            <a:r>
              <a:rPr lang="zh-CN" altLang="en-US" sz="2000" b="1" kern="0" dirty="0">
                <a:solidFill>
                  <a:srgbClr val="676661"/>
                </a:solidFill>
                <a:latin typeface="微软雅黑" panose="020B0503020204020204" pitchFamily="34" charset="-122"/>
                <a:ea typeface="微软雅黑" panose="020B0503020204020204" pitchFamily="34" charset="-122"/>
              </a:rPr>
              <a:t>管理实现计划</a:t>
            </a:r>
          </a:p>
        </p:txBody>
      </p:sp>
      <p:sp>
        <p:nvSpPr>
          <p:cNvPr id="3" name="矩形 2"/>
          <p:cNvSpPr/>
          <p:nvPr/>
        </p:nvSpPr>
        <p:spPr>
          <a:xfrm>
            <a:off x="3199570" y="709699"/>
            <a:ext cx="8696325" cy="5355312"/>
          </a:xfrm>
          <a:prstGeom prst="rect">
            <a:avLst/>
          </a:prstGeom>
        </p:spPr>
        <p:txBody>
          <a:bodyPr wrap="square">
            <a:spAutoFit/>
          </a:bodyPr>
          <a:lstStyle/>
          <a:p>
            <a:pPr indent="266700" algn="just">
              <a:spcAft>
                <a:spcPts val="0"/>
              </a:spcAft>
            </a:pPr>
            <a:r>
              <a:rPr lang="en-US" altLang="zh-CN" dirty="0">
                <a:solidFill>
                  <a:srgbClr val="676661"/>
                </a:solidFill>
              </a:rPr>
              <a:t>    </a:t>
            </a:r>
            <a:r>
              <a:rPr lang="zh-CN" altLang="zh-CN" dirty="0">
                <a:solidFill>
                  <a:srgbClr val="676661"/>
                </a:solidFill>
              </a:rPr>
              <a:t>范围变更通常牵涉到人员、费用、进度、风险和质量等多个方面，所有的变更都要求对这些方面的考虑和权衡，对于引起这些方面明显的变动，需要更改这些方面的设计，并且进行相关的记录</a:t>
            </a:r>
            <a:r>
              <a:rPr lang="zh-CN" altLang="en-US" dirty="0">
                <a:solidFill>
                  <a:srgbClr val="676661"/>
                </a:solidFill>
              </a:rPr>
              <a:t>。</a:t>
            </a:r>
            <a:endParaRPr lang="zh-CN" altLang="zh-CN" dirty="0">
              <a:solidFill>
                <a:srgbClr val="676661"/>
              </a:solidFill>
            </a:endParaRPr>
          </a:p>
          <a:p>
            <a:pPr indent="266700" algn="just">
              <a:spcAft>
                <a:spcPts val="0"/>
              </a:spcAft>
            </a:pPr>
            <a:r>
              <a:rPr lang="en-US" altLang="zh-CN" dirty="0">
                <a:solidFill>
                  <a:srgbClr val="676661"/>
                </a:solidFill>
              </a:rPr>
              <a:t>    </a:t>
            </a:r>
            <a:r>
              <a:rPr lang="zh-CN" altLang="zh-CN" dirty="0">
                <a:solidFill>
                  <a:srgbClr val="676661"/>
                </a:solidFill>
              </a:rPr>
              <a:t>其他成员可以对范围提出变更意见，但必须填写统一的《问题报告单》形成正式的变更请求</a:t>
            </a:r>
            <a:r>
              <a:rPr lang="zh-CN" altLang="en-US" dirty="0">
                <a:solidFill>
                  <a:srgbClr val="676661"/>
                </a:solidFill>
              </a:rPr>
              <a:t>。</a:t>
            </a:r>
            <a:endParaRPr lang="zh-CN" altLang="zh-CN" dirty="0">
              <a:solidFill>
                <a:srgbClr val="676661"/>
              </a:solidFill>
            </a:endParaRPr>
          </a:p>
          <a:p>
            <a:pPr indent="266700" algn="just">
              <a:spcAft>
                <a:spcPts val="0"/>
              </a:spcAft>
            </a:pPr>
            <a:r>
              <a:rPr lang="en-US" altLang="zh-CN" dirty="0">
                <a:solidFill>
                  <a:srgbClr val="676661"/>
                </a:solidFill>
              </a:rPr>
              <a:t>    </a:t>
            </a:r>
            <a:r>
              <a:rPr lang="zh-CN" altLang="zh-CN" dirty="0">
                <a:solidFill>
                  <a:srgbClr val="676661"/>
                </a:solidFill>
              </a:rPr>
              <a:t>并鼓励每一个项目成员提出新方法、新工具以提高项目的开发进度，但严格控 制在未经讨论的擅自变更。对于客户提出的变更，视变更影响的大小，首先须经小组成员正式或者非正式的讨论，再实施</a:t>
            </a:r>
            <a:r>
              <a:rPr lang="zh-CN" altLang="en-US" dirty="0">
                <a:solidFill>
                  <a:srgbClr val="676661"/>
                </a:solidFill>
              </a:rPr>
              <a:t>。</a:t>
            </a:r>
            <a:endParaRPr lang="zh-CN" altLang="zh-CN" dirty="0">
              <a:solidFill>
                <a:srgbClr val="676661"/>
              </a:solidFill>
            </a:endParaRPr>
          </a:p>
          <a:p>
            <a:pPr indent="266700" algn="just">
              <a:spcAft>
                <a:spcPts val="0"/>
              </a:spcAft>
            </a:pPr>
            <a:r>
              <a:rPr lang="en-US" altLang="zh-CN" dirty="0">
                <a:solidFill>
                  <a:srgbClr val="676661"/>
                </a:solidFill>
              </a:rPr>
              <a:t>    </a:t>
            </a:r>
            <a:r>
              <a:rPr lang="zh-CN" altLang="zh-CN" dirty="0">
                <a:solidFill>
                  <a:srgbClr val="676661"/>
                </a:solidFill>
              </a:rPr>
              <a:t>范围基线的变更要严格控制，除非在不能挽救的情况下，范围基线不允许变更；</a:t>
            </a:r>
          </a:p>
          <a:p>
            <a:pPr indent="266700" algn="just">
              <a:spcAft>
                <a:spcPts val="0"/>
              </a:spcAft>
            </a:pPr>
            <a:r>
              <a:rPr lang="en-US" altLang="zh-CN" dirty="0">
                <a:solidFill>
                  <a:srgbClr val="676661"/>
                </a:solidFill>
              </a:rPr>
              <a:t>    </a:t>
            </a:r>
            <a:r>
              <a:rPr lang="zh-CN" altLang="zh-CN" dirty="0">
                <a:solidFill>
                  <a:srgbClr val="676661"/>
                </a:solidFill>
              </a:rPr>
              <a:t>范围基线变更必须经过正式的会议</a:t>
            </a:r>
            <a:r>
              <a:rPr lang="zh-CN" altLang="en-US" dirty="0">
                <a:solidFill>
                  <a:srgbClr val="676661"/>
                </a:solidFill>
              </a:rPr>
              <a:t>。</a:t>
            </a:r>
            <a:endParaRPr lang="zh-CN" altLang="zh-CN" dirty="0">
              <a:solidFill>
                <a:srgbClr val="676661"/>
              </a:solidFill>
            </a:endParaRPr>
          </a:p>
          <a:p>
            <a:pPr indent="266700" algn="just">
              <a:spcAft>
                <a:spcPts val="0"/>
              </a:spcAft>
            </a:pPr>
            <a:r>
              <a:rPr lang="en-US" altLang="zh-CN" dirty="0">
                <a:solidFill>
                  <a:srgbClr val="676661"/>
                </a:solidFill>
              </a:rPr>
              <a:t>    </a:t>
            </a:r>
            <a:r>
              <a:rPr lang="zh-CN" altLang="zh-CN" dirty="0">
                <a:solidFill>
                  <a:srgbClr val="676661"/>
                </a:solidFill>
              </a:rPr>
              <a:t>程序的变更、代码的更新所形成的软件的新的调试版本，以版本管理程序和源代码管理程序进行标识和记录，组长要确保当前使用的版本反应了最新的变更（附件中规定了版 本和源代码记录的模版）</a:t>
            </a:r>
            <a:r>
              <a:rPr lang="zh-CN" altLang="en-US" dirty="0">
                <a:solidFill>
                  <a:srgbClr val="676661"/>
                </a:solidFill>
              </a:rPr>
              <a:t>。</a:t>
            </a:r>
            <a:endParaRPr lang="zh-CN" altLang="zh-CN" dirty="0">
              <a:solidFill>
                <a:srgbClr val="676661"/>
              </a:solidFill>
            </a:endParaRPr>
          </a:p>
          <a:p>
            <a:pPr indent="266700" algn="just">
              <a:spcAft>
                <a:spcPts val="0"/>
              </a:spcAft>
            </a:pPr>
            <a:r>
              <a:rPr lang="en-US" altLang="zh-CN" dirty="0">
                <a:solidFill>
                  <a:srgbClr val="676661"/>
                </a:solidFill>
              </a:rPr>
              <a:t>    </a:t>
            </a:r>
            <a:r>
              <a:rPr lang="zh-CN" altLang="zh-CN" dirty="0">
                <a:solidFill>
                  <a:srgbClr val="676661"/>
                </a:solidFill>
              </a:rPr>
              <a:t>变更的内容、质量要求须同时遵循质量计划、质量标准的相关事项；</a:t>
            </a:r>
          </a:p>
          <a:p>
            <a:pPr indent="266700" algn="just">
              <a:spcAft>
                <a:spcPts val="0"/>
              </a:spcAft>
            </a:pPr>
            <a:r>
              <a:rPr lang="en-US" altLang="zh-CN" dirty="0">
                <a:solidFill>
                  <a:srgbClr val="676661"/>
                </a:solidFill>
              </a:rPr>
              <a:t>    </a:t>
            </a:r>
            <a:r>
              <a:rPr lang="zh-CN" altLang="zh-CN" dirty="0">
                <a:solidFill>
                  <a:srgbClr val="676661"/>
                </a:solidFill>
              </a:rPr>
              <a:t>用户手册、培训计划要求业务或对应功能相关的人员进行书写，并且按照进度计划中所 规定的最后日期进行审核，所有的修订意见同时让大家清楚</a:t>
            </a:r>
            <a:r>
              <a:rPr lang="en-US" altLang="zh-CN" dirty="0">
                <a:solidFill>
                  <a:srgbClr val="676661"/>
                </a:solidFill>
              </a:rPr>
              <a:t> </a:t>
            </a:r>
            <a:endParaRPr lang="zh-CN" altLang="zh-CN" dirty="0">
              <a:solidFill>
                <a:srgbClr val="676661"/>
              </a:solidFill>
            </a:endParaRPr>
          </a:p>
          <a:p>
            <a:pPr algn="just">
              <a:spcAft>
                <a:spcPts val="0"/>
              </a:spcAft>
            </a:pPr>
            <a:r>
              <a:rPr lang="zh-CN" altLang="zh-CN" dirty="0">
                <a:solidFill>
                  <a:srgbClr val="676661"/>
                </a:solidFill>
              </a:rPr>
              <a:t>在需求描述阶段，实施方把用户所要求进行开发和设计的内容清楚的理解并描述为文档， 最终的正式范围说明需要经过所有成员在内的正式评审，并作为后续工作的依据</a:t>
            </a:r>
            <a:r>
              <a:rPr lang="zh-CN" altLang="en-US" dirty="0">
                <a:solidFill>
                  <a:srgbClr val="676661"/>
                </a:solidFill>
              </a:rPr>
              <a:t>。</a:t>
            </a:r>
            <a:r>
              <a:rPr lang="en-US" altLang="zh-CN" dirty="0">
                <a:solidFill>
                  <a:srgbClr val="676661"/>
                </a:solidFill>
              </a:rPr>
              <a:t> </a:t>
            </a:r>
            <a:endParaRPr lang="zh-CN" altLang="zh-CN" dirty="0">
              <a:solidFill>
                <a:srgbClr val="676661"/>
              </a:solidFill>
            </a:endParaRPr>
          </a:p>
          <a:p>
            <a:pPr indent="266700" algn="just">
              <a:spcAft>
                <a:spcPts val="0"/>
              </a:spcAft>
            </a:pPr>
            <a:r>
              <a:rPr lang="en-US" altLang="zh-CN" dirty="0">
                <a:solidFill>
                  <a:srgbClr val="676661"/>
                </a:solidFill>
              </a:rPr>
              <a:t>    </a:t>
            </a:r>
            <a:r>
              <a:rPr lang="zh-CN" altLang="zh-CN" dirty="0">
                <a:solidFill>
                  <a:srgbClr val="676661"/>
                </a:solidFill>
              </a:rPr>
              <a:t>由客户验收合格，能够应用，结束。</a:t>
            </a:r>
          </a:p>
        </p:txBody>
      </p:sp>
    </p:spTree>
    <p:extLst>
      <p:ext uri="{BB962C8B-B14F-4D97-AF65-F5344CB8AC3E}">
        <p14:creationId xmlns:p14="http://schemas.microsoft.com/office/powerpoint/2010/main" val="190456569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5"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第五部分</a:t>
              </a:r>
            </a:p>
          </p:txBody>
        </p:sp>
        <p:sp>
          <p:nvSpPr>
            <p:cNvPr id="139" name="矩形 138"/>
            <p:cNvSpPr/>
            <p:nvPr/>
          </p:nvSpPr>
          <p:spPr>
            <a:xfrm>
              <a:off x="5037295" y="2396875"/>
              <a:ext cx="2112055"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结论</a:t>
              </a:r>
              <a:r>
                <a:rPr lang="en-US" altLang="zh-CN" sz="4800" b="1" dirty="0">
                  <a:solidFill>
                    <a:srgbClr val="F5F0EA"/>
                  </a:solidFill>
                </a:rPr>
                <a:t>』</a:t>
              </a:r>
            </a:p>
          </p:txBody>
        </p:sp>
      </p:grpSp>
      <p:pic>
        <p:nvPicPr>
          <p:cNvPr id="3" name="图片 2"/>
          <p:cNvPicPr>
            <a:picLocks noChangeAspect="1"/>
          </p:cNvPicPr>
          <p:nvPr/>
        </p:nvPicPr>
        <p:blipFill>
          <a:blip r:embed="rId4"/>
          <a:stretch>
            <a:fillRect/>
          </a:stretch>
        </p:blipFill>
        <p:spPr>
          <a:xfrm>
            <a:off x="5408607" y="3115240"/>
            <a:ext cx="1374786" cy="1374786"/>
          </a:xfrm>
          <a:prstGeom prst="rect">
            <a:avLst/>
          </a:prstGeom>
        </p:spPr>
      </p:pic>
    </p:spTree>
    <p:extLst>
      <p:ext uri="{BB962C8B-B14F-4D97-AF65-F5344CB8AC3E}">
        <p14:creationId xmlns:p14="http://schemas.microsoft.com/office/powerpoint/2010/main" val="3163797339"/>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结论</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5</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7" name="等腰三角形 6"/>
          <p:cNvSpPr/>
          <p:nvPr/>
        </p:nvSpPr>
        <p:spPr>
          <a:xfrm>
            <a:off x="1107861" y="1329267"/>
            <a:ext cx="4419600" cy="4419600"/>
          </a:xfrm>
          <a:prstGeom prst="triangle">
            <a:avLst/>
          </a:prstGeom>
          <a:solidFill>
            <a:srgbClr val="79A5B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等腰三角形 11"/>
          <p:cNvSpPr/>
          <p:nvPr/>
        </p:nvSpPr>
        <p:spPr>
          <a:xfrm>
            <a:off x="1264494" y="1574658"/>
            <a:ext cx="4106334" cy="4106334"/>
          </a:xfrm>
          <a:prstGeom prst="triangle">
            <a:avLst/>
          </a:prstGeom>
          <a:noFill/>
          <a:ln w="38100">
            <a:solidFill>
              <a:srgbClr val="F5F0EA"/>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矩形 10"/>
          <p:cNvSpPr/>
          <p:nvPr/>
        </p:nvSpPr>
        <p:spPr>
          <a:xfrm>
            <a:off x="2719699" y="3493317"/>
            <a:ext cx="2729446" cy="906336"/>
          </a:xfrm>
          <a:prstGeom prst="rect">
            <a:avLst/>
          </a:prstGeom>
          <a:solidFill>
            <a:srgbClr val="676661"/>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algn="ctr" defTabSz="1466850">
              <a:lnSpc>
                <a:spcPct val="90000"/>
              </a:lnSpc>
              <a:spcBef>
                <a:spcPct val="0"/>
              </a:spcBef>
              <a:spcAft>
                <a:spcPct val="35000"/>
              </a:spcAft>
            </a:pPr>
            <a:r>
              <a:rPr lang="zh-CN" altLang="en-US" sz="4400" b="1" dirty="0">
                <a:solidFill>
                  <a:srgbClr val="F5F0EA"/>
                </a:solidFill>
              </a:rPr>
              <a:t>结论</a:t>
            </a:r>
            <a:endParaRPr lang="zh-CN" altLang="en-US" sz="3300" b="1" dirty="0">
              <a:solidFill>
                <a:srgbClr val="F5F0EA"/>
              </a:solidFill>
            </a:endParaRPr>
          </a:p>
        </p:txBody>
      </p:sp>
      <p:sp>
        <p:nvSpPr>
          <p:cNvPr id="13" name="矩形 12"/>
          <p:cNvSpPr/>
          <p:nvPr/>
        </p:nvSpPr>
        <p:spPr>
          <a:xfrm>
            <a:off x="5684094" y="2792323"/>
            <a:ext cx="5936406" cy="2308324"/>
          </a:xfrm>
          <a:prstGeom prst="rect">
            <a:avLst/>
          </a:prstGeom>
        </p:spPr>
        <p:txBody>
          <a:bodyPr wrap="square">
            <a:spAutoFit/>
          </a:bodyPr>
          <a:lstStyle/>
          <a:p>
            <a:pPr>
              <a:lnSpc>
                <a:spcPct val="150000"/>
              </a:lnSpc>
            </a:pPr>
            <a:r>
              <a:rPr lang="zh-CN" altLang="zh-CN" sz="2400" dirty="0">
                <a:solidFill>
                  <a:srgbClr val="676661"/>
                </a:solidFill>
              </a:rPr>
              <a:t>综上所述，通过对现有的系统分析、经济可行性分析、操作可行性分析、技术可行性等分析，得出结论：</a:t>
            </a:r>
            <a:r>
              <a:rPr lang="zh-CN" altLang="en-US" sz="2400" dirty="0">
                <a:solidFill>
                  <a:srgbClr val="676661"/>
                </a:solidFill>
              </a:rPr>
              <a:t>一键约玩系统</a:t>
            </a:r>
            <a:r>
              <a:rPr lang="zh-CN" altLang="zh-CN" sz="2400" dirty="0">
                <a:solidFill>
                  <a:srgbClr val="676661"/>
                </a:solidFill>
              </a:rPr>
              <a:t>这个项目是可行的。</a:t>
            </a:r>
            <a:r>
              <a:rPr lang="en-US" altLang="zh-CN" sz="2400" dirty="0">
                <a:solidFill>
                  <a:srgbClr val="676661"/>
                </a:solidFill>
              </a:rPr>
              <a:t> </a:t>
            </a:r>
            <a:endParaRPr lang="zh-CN" altLang="zh-CN" sz="2400" dirty="0">
              <a:solidFill>
                <a:srgbClr val="676661"/>
              </a:solidFill>
            </a:endParaRPr>
          </a:p>
        </p:txBody>
      </p:sp>
    </p:spTree>
    <p:extLst>
      <p:ext uri="{BB962C8B-B14F-4D97-AF65-F5344CB8AC3E}">
        <p14:creationId xmlns:p14="http://schemas.microsoft.com/office/powerpoint/2010/main" val="390832282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800219"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结论</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5</a:t>
            </a:r>
            <a:endParaRPr lang="zh-CN" altLang="en-US" sz="6000" b="1" dirty="0">
              <a:solidFill>
                <a:schemeClr val="bg1"/>
              </a:solidFill>
              <a:effectLst>
                <a:outerShdw blurRad="38100" dist="38100" dir="2700000" algn="tl">
                  <a:srgbClr val="000000">
                    <a:alpha val="43137"/>
                  </a:srgbClr>
                </a:outerShdw>
              </a:effectLst>
              <a:ea typeface="+mj-ea"/>
            </a:endParaRPr>
          </a:p>
        </p:txBody>
      </p:sp>
      <p:grpSp>
        <p:nvGrpSpPr>
          <p:cNvPr id="34" name="组合 33"/>
          <p:cNvGrpSpPr/>
          <p:nvPr/>
        </p:nvGrpSpPr>
        <p:grpSpPr>
          <a:xfrm>
            <a:off x="998272" y="2908396"/>
            <a:ext cx="3785225" cy="3305913"/>
            <a:chOff x="2843868" y="643035"/>
            <a:chExt cx="6157755" cy="5378016"/>
          </a:xfrm>
        </p:grpSpPr>
        <p:sp>
          <p:nvSpPr>
            <p:cNvPr id="33" name="任意多边形 32"/>
            <p:cNvSpPr/>
            <p:nvPr/>
          </p:nvSpPr>
          <p:spPr>
            <a:xfrm flipV="1">
              <a:off x="2843868" y="4869923"/>
              <a:ext cx="5913184" cy="1151128"/>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rgbClr val="466E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17"/>
            <p:cNvSpPr/>
            <p:nvPr/>
          </p:nvSpPr>
          <p:spPr>
            <a:xfrm flipH="1">
              <a:off x="2843868" y="2473480"/>
              <a:ext cx="6157754" cy="1741024"/>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rgbClr val="466E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flipH="1">
              <a:off x="3088438" y="801652"/>
              <a:ext cx="5913184" cy="1151128"/>
            </a:xfrm>
            <a:custGeom>
              <a:avLst/>
              <a:gdLst>
                <a:gd name="connsiteX0" fmla="*/ 5910895 w 5913184"/>
                <a:gd name="connsiteY0" fmla="*/ 0 h 1151128"/>
                <a:gd name="connsiteX1" fmla="*/ 4594724 w 5913184"/>
                <a:gd name="connsiteY1" fmla="*/ 0 h 1151128"/>
                <a:gd name="connsiteX2" fmla="*/ 4594724 w 5913184"/>
                <a:gd name="connsiteY2" fmla="*/ 1216 h 1151128"/>
                <a:gd name="connsiteX3" fmla="*/ 781200 w 5913184"/>
                <a:gd name="connsiteY3" fmla="*/ 1216 h 1151128"/>
                <a:gd name="connsiteX4" fmla="*/ 684172 w 5913184"/>
                <a:gd name="connsiteY4" fmla="*/ 1216 h 1151128"/>
                <a:gd name="connsiteX5" fmla="*/ 541838 w 5913184"/>
                <a:gd name="connsiteY5" fmla="*/ 23173 h 1151128"/>
                <a:gd name="connsiteX6" fmla="*/ 487763 w 5913184"/>
                <a:gd name="connsiteY6" fmla="*/ 45600 h 1151128"/>
                <a:gd name="connsiteX7" fmla="*/ 477122 w 5913184"/>
                <a:gd name="connsiteY7" fmla="*/ 48123 h 1151128"/>
                <a:gd name="connsiteX8" fmla="*/ 0 w 5913184"/>
                <a:gd name="connsiteY8" fmla="*/ 598116 h 1151128"/>
                <a:gd name="connsiteX9" fmla="*/ 0 w 5913184"/>
                <a:gd name="connsiteY9" fmla="*/ 1151128 h 1151128"/>
                <a:gd name="connsiteX10" fmla="*/ 623761 w 5913184"/>
                <a:gd name="connsiteY10" fmla="*/ 566354 h 1151128"/>
                <a:gd name="connsiteX11" fmla="*/ 706043 w 5913184"/>
                <a:gd name="connsiteY11" fmla="*/ 560016 h 1151128"/>
                <a:gd name="connsiteX12" fmla="*/ 4594724 w 5913184"/>
                <a:gd name="connsiteY12" fmla="*/ 560016 h 1151128"/>
                <a:gd name="connsiteX13" fmla="*/ 4594724 w 5913184"/>
                <a:gd name="connsiteY13" fmla="*/ 561600 h 1151128"/>
                <a:gd name="connsiteX14" fmla="*/ 5913184 w 5913184"/>
                <a:gd name="connsiteY14" fmla="*/ 561600 h 1151128"/>
                <a:gd name="connsiteX15" fmla="*/ 5631240 w 5913184"/>
                <a:gd name="connsiteY15" fmla="*/ 279656 h 1151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3184" h="1151128">
                  <a:moveTo>
                    <a:pt x="5910895" y="0"/>
                  </a:moveTo>
                  <a:lnTo>
                    <a:pt x="4594724" y="0"/>
                  </a:lnTo>
                  <a:lnTo>
                    <a:pt x="4594724" y="1216"/>
                  </a:lnTo>
                  <a:lnTo>
                    <a:pt x="781200" y="1216"/>
                  </a:lnTo>
                  <a:lnTo>
                    <a:pt x="684172" y="1216"/>
                  </a:lnTo>
                  <a:cubicBezTo>
                    <a:pt x="633684" y="1216"/>
                    <a:pt x="585586" y="9034"/>
                    <a:pt x="541838" y="23173"/>
                  </a:cubicBezTo>
                  <a:lnTo>
                    <a:pt x="487763" y="45600"/>
                  </a:lnTo>
                  <a:lnTo>
                    <a:pt x="477122" y="48123"/>
                  </a:lnTo>
                  <a:cubicBezTo>
                    <a:pt x="196737" y="138738"/>
                    <a:pt x="0" y="350872"/>
                    <a:pt x="0" y="598116"/>
                  </a:cubicBezTo>
                  <a:lnTo>
                    <a:pt x="0" y="1151128"/>
                  </a:lnTo>
                  <a:cubicBezTo>
                    <a:pt x="0" y="862676"/>
                    <a:pt x="267781" y="622013"/>
                    <a:pt x="623761" y="566354"/>
                  </a:cubicBezTo>
                  <a:lnTo>
                    <a:pt x="706043" y="560016"/>
                  </a:lnTo>
                  <a:lnTo>
                    <a:pt x="4594724" y="560016"/>
                  </a:lnTo>
                  <a:lnTo>
                    <a:pt x="4594724" y="561600"/>
                  </a:lnTo>
                  <a:lnTo>
                    <a:pt x="5913184" y="561600"/>
                  </a:lnTo>
                  <a:lnTo>
                    <a:pt x="5631240" y="279656"/>
                  </a:lnTo>
                  <a:close/>
                </a:path>
              </a:pathLst>
            </a:custGeom>
            <a:solidFill>
              <a:srgbClr val="466E7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p:cNvGrpSpPr/>
            <p:nvPr/>
          </p:nvGrpSpPr>
          <p:grpSpPr>
            <a:xfrm>
              <a:off x="3471746" y="643035"/>
              <a:ext cx="5168884" cy="5168884"/>
              <a:chOff x="115601" y="285647"/>
              <a:chExt cx="5848985" cy="5848985"/>
            </a:xfrm>
            <a:effectLst>
              <a:outerShdw dist="88900" dir="2700000" algn="tl" rotWithShape="0">
                <a:prstClr val="black">
                  <a:alpha val="8000"/>
                </a:prstClr>
              </a:outerShdw>
            </a:effectLst>
          </p:grpSpPr>
          <p:sp>
            <p:nvSpPr>
              <p:cNvPr id="21" name="椭圆 20"/>
              <p:cNvSpPr/>
              <p:nvPr/>
            </p:nvSpPr>
            <p:spPr>
              <a:xfrm>
                <a:off x="118408" y="310643"/>
                <a:ext cx="5845838" cy="5820991"/>
              </a:xfrm>
              <a:prstGeom prst="ellipse">
                <a:avLst/>
              </a:prstGeom>
              <a:solidFill>
                <a:srgbClr val="466E7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grpSp>
            <p:nvGrpSpPr>
              <p:cNvPr id="22" name="Group 4"/>
              <p:cNvGrpSpPr>
                <a:grpSpLocks noChangeAspect="1"/>
              </p:cNvGrpSpPr>
              <p:nvPr/>
            </p:nvGrpSpPr>
            <p:grpSpPr bwMode="auto">
              <a:xfrm>
                <a:off x="115601" y="285647"/>
                <a:ext cx="5848985" cy="5848985"/>
                <a:chOff x="0" y="5"/>
                <a:chExt cx="291" cy="291"/>
              </a:xfrm>
              <a:solidFill>
                <a:srgbClr val="0378B0"/>
              </a:solidFill>
            </p:grpSpPr>
            <p:sp>
              <p:nvSpPr>
                <p:cNvPr id="23" name="Freeform 5"/>
                <p:cNvSpPr>
                  <a:spLocks/>
                </p:cNvSpPr>
                <p:nvPr/>
              </p:nvSpPr>
              <p:spPr bwMode="auto">
                <a:xfrm>
                  <a:off x="0" y="41"/>
                  <a:ext cx="194" cy="255"/>
                </a:xfrm>
                <a:custGeom>
                  <a:avLst/>
                  <a:gdLst>
                    <a:gd name="T0" fmla="*/ 80 w 80"/>
                    <a:gd name="T1" fmla="*/ 85 h 105"/>
                    <a:gd name="T2" fmla="*/ 74 w 80"/>
                    <a:gd name="T3" fmla="*/ 80 h 105"/>
                    <a:gd name="T4" fmla="*/ 72 w 80"/>
                    <a:gd name="T5" fmla="*/ 69 h 105"/>
                    <a:gd name="T6" fmla="*/ 75 w 80"/>
                    <a:gd name="T7" fmla="*/ 63 h 105"/>
                    <a:gd name="T8" fmla="*/ 72 w 80"/>
                    <a:gd name="T9" fmla="*/ 63 h 105"/>
                    <a:gd name="T10" fmla="*/ 67 w 80"/>
                    <a:gd name="T11" fmla="*/ 57 h 105"/>
                    <a:gd name="T12" fmla="*/ 63 w 80"/>
                    <a:gd name="T13" fmla="*/ 55 h 105"/>
                    <a:gd name="T14" fmla="*/ 53 w 80"/>
                    <a:gd name="T15" fmla="*/ 52 h 105"/>
                    <a:gd name="T16" fmla="*/ 45 w 80"/>
                    <a:gd name="T17" fmla="*/ 39 h 105"/>
                    <a:gd name="T18" fmla="*/ 41 w 80"/>
                    <a:gd name="T19" fmla="*/ 31 h 105"/>
                    <a:gd name="T20" fmla="*/ 42 w 80"/>
                    <a:gd name="T21" fmla="*/ 20 h 105"/>
                    <a:gd name="T22" fmla="*/ 36 w 80"/>
                    <a:gd name="T23" fmla="*/ 10 h 105"/>
                    <a:gd name="T24" fmla="*/ 29 w 80"/>
                    <a:gd name="T25" fmla="*/ 8 h 105"/>
                    <a:gd name="T26" fmla="*/ 25 w 80"/>
                    <a:gd name="T27" fmla="*/ 12 h 105"/>
                    <a:gd name="T28" fmla="*/ 19 w 80"/>
                    <a:gd name="T29" fmla="*/ 19 h 105"/>
                    <a:gd name="T30" fmla="*/ 22 w 80"/>
                    <a:gd name="T31" fmla="*/ 12 h 105"/>
                    <a:gd name="T32" fmla="*/ 20 w 80"/>
                    <a:gd name="T33" fmla="*/ 13 h 105"/>
                    <a:gd name="T34" fmla="*/ 19 w 80"/>
                    <a:gd name="T35" fmla="*/ 9 h 105"/>
                    <a:gd name="T36" fmla="*/ 23 w 80"/>
                    <a:gd name="T37" fmla="*/ 5 h 105"/>
                    <a:gd name="T38" fmla="*/ 20 w 80"/>
                    <a:gd name="T39" fmla="*/ 5 h 105"/>
                    <a:gd name="T40" fmla="*/ 20 w 80"/>
                    <a:gd name="T41" fmla="*/ 2 h 105"/>
                    <a:gd name="T42" fmla="*/ 23 w 80"/>
                    <a:gd name="T43" fmla="*/ 2 h 105"/>
                    <a:gd name="T44" fmla="*/ 21 w 80"/>
                    <a:gd name="T45" fmla="*/ 0 h 105"/>
                    <a:gd name="T46" fmla="*/ 0 w 80"/>
                    <a:gd name="T47" fmla="*/ 45 h 105"/>
                    <a:gd name="T48" fmla="*/ 60 w 80"/>
                    <a:gd name="T49" fmla="*/ 105 h 105"/>
                    <a:gd name="T50" fmla="*/ 72 w 80"/>
                    <a:gd name="T51" fmla="*/ 104 h 105"/>
                    <a:gd name="T52" fmla="*/ 80 w 80"/>
                    <a:gd name="T53"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 h="105">
                      <a:moveTo>
                        <a:pt x="80" y="85"/>
                      </a:moveTo>
                      <a:cubicBezTo>
                        <a:pt x="78" y="83"/>
                        <a:pt x="76" y="82"/>
                        <a:pt x="74" y="80"/>
                      </a:cubicBezTo>
                      <a:cubicBezTo>
                        <a:pt x="73" y="77"/>
                        <a:pt x="73" y="73"/>
                        <a:pt x="72" y="69"/>
                      </a:cubicBezTo>
                      <a:cubicBezTo>
                        <a:pt x="73" y="67"/>
                        <a:pt x="74" y="65"/>
                        <a:pt x="75" y="63"/>
                      </a:cubicBezTo>
                      <a:cubicBezTo>
                        <a:pt x="74" y="63"/>
                        <a:pt x="73" y="63"/>
                        <a:pt x="72" y="63"/>
                      </a:cubicBezTo>
                      <a:cubicBezTo>
                        <a:pt x="70" y="61"/>
                        <a:pt x="69" y="59"/>
                        <a:pt x="67" y="57"/>
                      </a:cubicBezTo>
                      <a:cubicBezTo>
                        <a:pt x="66" y="56"/>
                        <a:pt x="64" y="56"/>
                        <a:pt x="63" y="55"/>
                      </a:cubicBezTo>
                      <a:cubicBezTo>
                        <a:pt x="60" y="54"/>
                        <a:pt x="56" y="53"/>
                        <a:pt x="53" y="52"/>
                      </a:cubicBezTo>
                      <a:cubicBezTo>
                        <a:pt x="50" y="47"/>
                        <a:pt x="48" y="43"/>
                        <a:pt x="45" y="39"/>
                      </a:cubicBezTo>
                      <a:cubicBezTo>
                        <a:pt x="44" y="36"/>
                        <a:pt x="42" y="33"/>
                        <a:pt x="41" y="31"/>
                      </a:cubicBezTo>
                      <a:cubicBezTo>
                        <a:pt x="41" y="27"/>
                        <a:pt x="41" y="23"/>
                        <a:pt x="42" y="20"/>
                      </a:cubicBezTo>
                      <a:cubicBezTo>
                        <a:pt x="40" y="16"/>
                        <a:pt x="38" y="13"/>
                        <a:pt x="36" y="10"/>
                      </a:cubicBezTo>
                      <a:cubicBezTo>
                        <a:pt x="34" y="9"/>
                        <a:pt x="31" y="9"/>
                        <a:pt x="29" y="8"/>
                      </a:cubicBezTo>
                      <a:cubicBezTo>
                        <a:pt x="28" y="9"/>
                        <a:pt x="26" y="10"/>
                        <a:pt x="25" y="12"/>
                      </a:cubicBezTo>
                      <a:cubicBezTo>
                        <a:pt x="22" y="14"/>
                        <a:pt x="20" y="16"/>
                        <a:pt x="19" y="19"/>
                      </a:cubicBezTo>
                      <a:cubicBezTo>
                        <a:pt x="20" y="16"/>
                        <a:pt x="21" y="14"/>
                        <a:pt x="22" y="12"/>
                      </a:cubicBezTo>
                      <a:cubicBezTo>
                        <a:pt x="22" y="12"/>
                        <a:pt x="21" y="13"/>
                        <a:pt x="20" y="13"/>
                      </a:cubicBezTo>
                      <a:cubicBezTo>
                        <a:pt x="20" y="11"/>
                        <a:pt x="20" y="10"/>
                        <a:pt x="19" y="9"/>
                      </a:cubicBezTo>
                      <a:cubicBezTo>
                        <a:pt x="20" y="7"/>
                        <a:pt x="21" y="6"/>
                        <a:pt x="23" y="5"/>
                      </a:cubicBezTo>
                      <a:cubicBezTo>
                        <a:pt x="21" y="5"/>
                        <a:pt x="20" y="5"/>
                        <a:pt x="20" y="5"/>
                      </a:cubicBezTo>
                      <a:cubicBezTo>
                        <a:pt x="20" y="4"/>
                        <a:pt x="20" y="3"/>
                        <a:pt x="20" y="2"/>
                      </a:cubicBezTo>
                      <a:cubicBezTo>
                        <a:pt x="21" y="2"/>
                        <a:pt x="22" y="2"/>
                        <a:pt x="23" y="2"/>
                      </a:cubicBezTo>
                      <a:cubicBezTo>
                        <a:pt x="22" y="1"/>
                        <a:pt x="22" y="0"/>
                        <a:pt x="21" y="0"/>
                      </a:cubicBezTo>
                      <a:cubicBezTo>
                        <a:pt x="8" y="11"/>
                        <a:pt x="0" y="27"/>
                        <a:pt x="0" y="45"/>
                      </a:cubicBezTo>
                      <a:cubicBezTo>
                        <a:pt x="0" y="78"/>
                        <a:pt x="27" y="105"/>
                        <a:pt x="60" y="105"/>
                      </a:cubicBezTo>
                      <a:cubicBezTo>
                        <a:pt x="64" y="105"/>
                        <a:pt x="68" y="105"/>
                        <a:pt x="72" y="104"/>
                      </a:cubicBezTo>
                      <a:cubicBezTo>
                        <a:pt x="74" y="100"/>
                        <a:pt x="77" y="93"/>
                        <a:pt x="80" y="85"/>
                      </a:cubicBezTo>
                      <a:close/>
                    </a:path>
                  </a:pathLst>
                </a:custGeom>
                <a:solidFill>
                  <a:srgbClr val="CD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a:ea typeface="微软雅黑"/>
                  </a:endParaRPr>
                </a:p>
              </p:txBody>
            </p:sp>
            <p:sp>
              <p:nvSpPr>
                <p:cNvPr id="24" name="Freeform 6"/>
                <p:cNvSpPr>
                  <a:spLocks/>
                </p:cNvSpPr>
                <p:nvPr/>
              </p:nvSpPr>
              <p:spPr bwMode="auto">
                <a:xfrm>
                  <a:off x="67" y="5"/>
                  <a:ext cx="224" cy="283"/>
                </a:xfrm>
                <a:custGeom>
                  <a:avLst/>
                  <a:gdLst>
                    <a:gd name="T0" fmla="*/ 32 w 92"/>
                    <a:gd name="T1" fmla="*/ 0 h 117"/>
                    <a:gd name="T2" fmla="*/ 0 w 92"/>
                    <a:gd name="T3" fmla="*/ 10 h 117"/>
                    <a:gd name="T4" fmla="*/ 11 w 92"/>
                    <a:gd name="T5" fmla="*/ 13 h 117"/>
                    <a:gd name="T6" fmla="*/ 17 w 92"/>
                    <a:gd name="T7" fmla="*/ 11 h 117"/>
                    <a:gd name="T8" fmla="*/ 26 w 92"/>
                    <a:gd name="T9" fmla="*/ 13 h 117"/>
                    <a:gd name="T10" fmla="*/ 47 w 92"/>
                    <a:gd name="T11" fmla="*/ 13 h 117"/>
                    <a:gd name="T12" fmla="*/ 49 w 92"/>
                    <a:gd name="T13" fmla="*/ 19 h 117"/>
                    <a:gd name="T14" fmla="*/ 40 w 92"/>
                    <a:gd name="T15" fmla="*/ 20 h 117"/>
                    <a:gd name="T16" fmla="*/ 38 w 92"/>
                    <a:gd name="T17" fmla="*/ 24 h 117"/>
                    <a:gd name="T18" fmla="*/ 48 w 92"/>
                    <a:gd name="T19" fmla="*/ 32 h 117"/>
                    <a:gd name="T20" fmla="*/ 50 w 92"/>
                    <a:gd name="T21" fmla="*/ 32 h 117"/>
                    <a:gd name="T22" fmla="*/ 50 w 92"/>
                    <a:gd name="T23" fmla="*/ 22 h 117"/>
                    <a:gd name="T24" fmla="*/ 56 w 92"/>
                    <a:gd name="T25" fmla="*/ 23 h 117"/>
                    <a:gd name="T26" fmla="*/ 59 w 92"/>
                    <a:gd name="T27" fmla="*/ 29 h 117"/>
                    <a:gd name="T28" fmla="*/ 61 w 92"/>
                    <a:gd name="T29" fmla="*/ 28 h 117"/>
                    <a:gd name="T30" fmla="*/ 67 w 92"/>
                    <a:gd name="T31" fmla="*/ 43 h 117"/>
                    <a:gd name="T32" fmla="*/ 60 w 92"/>
                    <a:gd name="T33" fmla="*/ 45 h 117"/>
                    <a:gd name="T34" fmla="*/ 53 w 92"/>
                    <a:gd name="T35" fmla="*/ 49 h 117"/>
                    <a:gd name="T36" fmla="*/ 48 w 92"/>
                    <a:gd name="T37" fmla="*/ 57 h 117"/>
                    <a:gd name="T38" fmla="*/ 48 w 92"/>
                    <a:gd name="T39" fmla="*/ 61 h 117"/>
                    <a:gd name="T40" fmla="*/ 45 w 92"/>
                    <a:gd name="T41" fmla="*/ 62 h 117"/>
                    <a:gd name="T42" fmla="*/ 44 w 92"/>
                    <a:gd name="T43" fmla="*/ 57 h 117"/>
                    <a:gd name="T44" fmla="*/ 34 w 92"/>
                    <a:gd name="T45" fmla="*/ 58 h 117"/>
                    <a:gd name="T46" fmla="*/ 32 w 92"/>
                    <a:gd name="T47" fmla="*/ 64 h 117"/>
                    <a:gd name="T48" fmla="*/ 35 w 92"/>
                    <a:gd name="T49" fmla="*/ 68 h 117"/>
                    <a:gd name="T50" fmla="*/ 38 w 92"/>
                    <a:gd name="T51" fmla="*/ 65 h 117"/>
                    <a:gd name="T52" fmla="*/ 42 w 92"/>
                    <a:gd name="T53" fmla="*/ 65 h 117"/>
                    <a:gd name="T54" fmla="*/ 40 w 92"/>
                    <a:gd name="T55" fmla="*/ 70 h 117"/>
                    <a:gd name="T56" fmla="*/ 44 w 92"/>
                    <a:gd name="T57" fmla="*/ 70 h 117"/>
                    <a:gd name="T58" fmla="*/ 45 w 92"/>
                    <a:gd name="T59" fmla="*/ 76 h 117"/>
                    <a:gd name="T60" fmla="*/ 48 w 92"/>
                    <a:gd name="T61" fmla="*/ 76 h 117"/>
                    <a:gd name="T62" fmla="*/ 50 w 92"/>
                    <a:gd name="T63" fmla="*/ 73 h 117"/>
                    <a:gd name="T64" fmla="*/ 62 w 92"/>
                    <a:gd name="T65" fmla="*/ 74 h 117"/>
                    <a:gd name="T66" fmla="*/ 68 w 92"/>
                    <a:gd name="T67" fmla="*/ 79 h 117"/>
                    <a:gd name="T68" fmla="*/ 68 w 92"/>
                    <a:gd name="T69" fmla="*/ 84 h 117"/>
                    <a:gd name="T70" fmla="*/ 73 w 92"/>
                    <a:gd name="T71" fmla="*/ 86 h 117"/>
                    <a:gd name="T72" fmla="*/ 70 w 92"/>
                    <a:gd name="T73" fmla="*/ 99 h 117"/>
                    <a:gd name="T74" fmla="*/ 66 w 92"/>
                    <a:gd name="T75" fmla="*/ 101 h 117"/>
                    <a:gd name="T76" fmla="*/ 65 w 92"/>
                    <a:gd name="T77" fmla="*/ 105 h 117"/>
                    <a:gd name="T78" fmla="*/ 53 w 92"/>
                    <a:gd name="T79" fmla="*/ 116 h 117"/>
                    <a:gd name="T80" fmla="*/ 53 w 92"/>
                    <a:gd name="T81" fmla="*/ 117 h 117"/>
                    <a:gd name="T82" fmla="*/ 92 w 92"/>
                    <a:gd name="T83" fmla="*/ 60 h 117"/>
                    <a:gd name="T84" fmla="*/ 32 w 92"/>
                    <a:gd name="T8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2" h="117">
                      <a:moveTo>
                        <a:pt x="32" y="0"/>
                      </a:moveTo>
                      <a:cubicBezTo>
                        <a:pt x="20" y="0"/>
                        <a:pt x="9" y="4"/>
                        <a:pt x="0" y="10"/>
                      </a:cubicBezTo>
                      <a:cubicBezTo>
                        <a:pt x="4" y="11"/>
                        <a:pt x="7" y="12"/>
                        <a:pt x="11" y="13"/>
                      </a:cubicBezTo>
                      <a:cubicBezTo>
                        <a:pt x="13" y="12"/>
                        <a:pt x="15" y="11"/>
                        <a:pt x="17" y="11"/>
                      </a:cubicBezTo>
                      <a:cubicBezTo>
                        <a:pt x="20" y="11"/>
                        <a:pt x="23" y="12"/>
                        <a:pt x="26" y="13"/>
                      </a:cubicBezTo>
                      <a:cubicBezTo>
                        <a:pt x="34" y="13"/>
                        <a:pt x="41" y="12"/>
                        <a:pt x="47" y="13"/>
                      </a:cubicBezTo>
                      <a:cubicBezTo>
                        <a:pt x="48" y="14"/>
                        <a:pt x="48" y="17"/>
                        <a:pt x="49" y="19"/>
                      </a:cubicBezTo>
                      <a:cubicBezTo>
                        <a:pt x="46" y="19"/>
                        <a:pt x="43" y="20"/>
                        <a:pt x="40" y="20"/>
                      </a:cubicBezTo>
                      <a:cubicBezTo>
                        <a:pt x="39" y="21"/>
                        <a:pt x="39" y="22"/>
                        <a:pt x="38" y="24"/>
                      </a:cubicBezTo>
                      <a:cubicBezTo>
                        <a:pt x="41" y="26"/>
                        <a:pt x="45" y="29"/>
                        <a:pt x="48" y="32"/>
                      </a:cubicBezTo>
                      <a:cubicBezTo>
                        <a:pt x="48" y="32"/>
                        <a:pt x="49" y="32"/>
                        <a:pt x="50" y="32"/>
                      </a:cubicBezTo>
                      <a:cubicBezTo>
                        <a:pt x="50" y="29"/>
                        <a:pt x="50" y="25"/>
                        <a:pt x="50" y="22"/>
                      </a:cubicBezTo>
                      <a:cubicBezTo>
                        <a:pt x="52" y="23"/>
                        <a:pt x="54" y="23"/>
                        <a:pt x="56" y="23"/>
                      </a:cubicBezTo>
                      <a:cubicBezTo>
                        <a:pt x="57" y="25"/>
                        <a:pt x="58" y="27"/>
                        <a:pt x="59" y="29"/>
                      </a:cubicBezTo>
                      <a:cubicBezTo>
                        <a:pt x="59" y="29"/>
                        <a:pt x="60" y="28"/>
                        <a:pt x="61" y="28"/>
                      </a:cubicBezTo>
                      <a:cubicBezTo>
                        <a:pt x="63" y="33"/>
                        <a:pt x="65" y="38"/>
                        <a:pt x="67" y="43"/>
                      </a:cubicBezTo>
                      <a:cubicBezTo>
                        <a:pt x="65" y="43"/>
                        <a:pt x="63" y="44"/>
                        <a:pt x="60" y="45"/>
                      </a:cubicBezTo>
                      <a:cubicBezTo>
                        <a:pt x="58" y="46"/>
                        <a:pt x="56" y="47"/>
                        <a:pt x="53" y="49"/>
                      </a:cubicBezTo>
                      <a:cubicBezTo>
                        <a:pt x="52" y="51"/>
                        <a:pt x="50" y="54"/>
                        <a:pt x="48" y="57"/>
                      </a:cubicBezTo>
                      <a:cubicBezTo>
                        <a:pt x="48" y="58"/>
                        <a:pt x="48" y="60"/>
                        <a:pt x="48" y="61"/>
                      </a:cubicBezTo>
                      <a:cubicBezTo>
                        <a:pt x="47" y="61"/>
                        <a:pt x="46" y="62"/>
                        <a:pt x="45" y="62"/>
                      </a:cubicBezTo>
                      <a:cubicBezTo>
                        <a:pt x="45" y="60"/>
                        <a:pt x="44" y="58"/>
                        <a:pt x="44" y="57"/>
                      </a:cubicBezTo>
                      <a:cubicBezTo>
                        <a:pt x="41" y="57"/>
                        <a:pt x="37" y="58"/>
                        <a:pt x="34" y="58"/>
                      </a:cubicBezTo>
                      <a:cubicBezTo>
                        <a:pt x="34" y="60"/>
                        <a:pt x="33" y="62"/>
                        <a:pt x="32" y="64"/>
                      </a:cubicBezTo>
                      <a:cubicBezTo>
                        <a:pt x="33" y="65"/>
                        <a:pt x="34" y="66"/>
                        <a:pt x="35" y="68"/>
                      </a:cubicBezTo>
                      <a:cubicBezTo>
                        <a:pt x="36" y="67"/>
                        <a:pt x="37" y="66"/>
                        <a:pt x="38" y="65"/>
                      </a:cubicBezTo>
                      <a:cubicBezTo>
                        <a:pt x="39" y="65"/>
                        <a:pt x="41" y="65"/>
                        <a:pt x="42" y="65"/>
                      </a:cubicBezTo>
                      <a:cubicBezTo>
                        <a:pt x="41" y="67"/>
                        <a:pt x="41" y="68"/>
                        <a:pt x="40" y="70"/>
                      </a:cubicBezTo>
                      <a:cubicBezTo>
                        <a:pt x="41" y="70"/>
                        <a:pt x="43" y="70"/>
                        <a:pt x="44" y="70"/>
                      </a:cubicBezTo>
                      <a:cubicBezTo>
                        <a:pt x="45" y="72"/>
                        <a:pt x="45" y="74"/>
                        <a:pt x="45" y="76"/>
                      </a:cubicBezTo>
                      <a:cubicBezTo>
                        <a:pt x="46" y="76"/>
                        <a:pt x="47" y="76"/>
                        <a:pt x="48" y="76"/>
                      </a:cubicBezTo>
                      <a:cubicBezTo>
                        <a:pt x="49" y="75"/>
                        <a:pt x="49" y="74"/>
                        <a:pt x="50" y="73"/>
                      </a:cubicBezTo>
                      <a:cubicBezTo>
                        <a:pt x="54" y="73"/>
                        <a:pt x="58" y="74"/>
                        <a:pt x="62" y="74"/>
                      </a:cubicBezTo>
                      <a:cubicBezTo>
                        <a:pt x="64" y="76"/>
                        <a:pt x="66" y="78"/>
                        <a:pt x="68" y="79"/>
                      </a:cubicBezTo>
                      <a:cubicBezTo>
                        <a:pt x="68" y="81"/>
                        <a:pt x="68" y="82"/>
                        <a:pt x="68" y="84"/>
                      </a:cubicBezTo>
                      <a:cubicBezTo>
                        <a:pt x="70" y="85"/>
                        <a:pt x="72" y="86"/>
                        <a:pt x="73" y="86"/>
                      </a:cubicBezTo>
                      <a:cubicBezTo>
                        <a:pt x="72" y="90"/>
                        <a:pt x="71" y="94"/>
                        <a:pt x="70" y="99"/>
                      </a:cubicBezTo>
                      <a:cubicBezTo>
                        <a:pt x="69" y="99"/>
                        <a:pt x="68" y="100"/>
                        <a:pt x="66" y="101"/>
                      </a:cubicBezTo>
                      <a:cubicBezTo>
                        <a:pt x="66" y="103"/>
                        <a:pt x="65" y="104"/>
                        <a:pt x="65" y="105"/>
                      </a:cubicBezTo>
                      <a:cubicBezTo>
                        <a:pt x="62" y="109"/>
                        <a:pt x="58" y="113"/>
                        <a:pt x="53" y="116"/>
                      </a:cubicBezTo>
                      <a:cubicBezTo>
                        <a:pt x="53" y="116"/>
                        <a:pt x="53" y="116"/>
                        <a:pt x="53" y="117"/>
                      </a:cubicBezTo>
                      <a:cubicBezTo>
                        <a:pt x="76" y="108"/>
                        <a:pt x="92" y="86"/>
                        <a:pt x="92" y="60"/>
                      </a:cubicBezTo>
                      <a:cubicBezTo>
                        <a:pt x="92" y="27"/>
                        <a:pt x="65" y="0"/>
                        <a:pt x="32" y="0"/>
                      </a:cubicBezTo>
                      <a:close/>
                    </a:path>
                  </a:pathLst>
                </a:custGeom>
                <a:solidFill>
                  <a:srgbClr val="CD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grpSp>
        <p:sp>
          <p:nvSpPr>
            <p:cNvPr id="26" name="任意多边形 25"/>
            <p:cNvSpPr/>
            <p:nvPr/>
          </p:nvSpPr>
          <p:spPr>
            <a:xfrm>
              <a:off x="2843869" y="1342618"/>
              <a:ext cx="6157754" cy="1741024"/>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2843869" y="3604342"/>
              <a:ext cx="6157754" cy="1741024"/>
            </a:xfrm>
            <a:custGeom>
              <a:avLst/>
              <a:gdLst>
                <a:gd name="connsiteX0" fmla="*/ 4705033 w 4705033"/>
                <a:gd name="connsiteY0" fmla="*/ 0 h 1741024"/>
                <a:gd name="connsiteX1" fmla="*/ 4705033 w 4705033"/>
                <a:gd name="connsiteY1" fmla="*/ 553012 h 1741024"/>
                <a:gd name="connsiteX2" fmla="*/ 4228428 w 4705033"/>
                <a:gd name="connsiteY2" fmla="*/ 1137785 h 1741024"/>
                <a:gd name="connsiteX3" fmla="*/ 4186776 w 4705033"/>
                <a:gd name="connsiteY3" fmla="*/ 1141984 h 1741024"/>
                <a:gd name="connsiteX4" fmla="*/ 4179523 w 4705033"/>
                <a:gd name="connsiteY4" fmla="*/ 1144236 h 1741024"/>
                <a:gd name="connsiteX5" fmla="*/ 4123214 w 4705033"/>
                <a:gd name="connsiteY5" fmla="*/ 1149912 h 1741024"/>
                <a:gd name="connsiteX6" fmla="*/ 4108132 w 4705033"/>
                <a:gd name="connsiteY6" fmla="*/ 1149912 h 1741024"/>
                <a:gd name="connsiteX7" fmla="*/ 539475 w 4705033"/>
                <a:gd name="connsiteY7" fmla="*/ 1149912 h 1741024"/>
                <a:gd name="connsiteX8" fmla="*/ 476605 w 4705033"/>
                <a:gd name="connsiteY8" fmla="*/ 1156250 h 1741024"/>
                <a:gd name="connsiteX9" fmla="*/ 0 w 4705033"/>
                <a:gd name="connsiteY9" fmla="*/ 1741024 h 1741024"/>
                <a:gd name="connsiteX10" fmla="*/ 0 w 4705033"/>
                <a:gd name="connsiteY10" fmla="*/ 1188012 h 1741024"/>
                <a:gd name="connsiteX11" fmla="*/ 364561 w 4705033"/>
                <a:gd name="connsiteY11" fmla="*/ 638019 h 1741024"/>
                <a:gd name="connsiteX12" fmla="*/ 372691 w 4705033"/>
                <a:gd name="connsiteY12" fmla="*/ 635496 h 1741024"/>
                <a:gd name="connsiteX13" fmla="*/ 414009 w 4705033"/>
                <a:gd name="connsiteY13" fmla="*/ 613069 h 1741024"/>
                <a:gd name="connsiteX14" fmla="*/ 522764 w 4705033"/>
                <a:gd name="connsiteY14" fmla="*/ 591112 h 1741024"/>
                <a:gd name="connsiteX15" fmla="*/ 596901 w 4705033"/>
                <a:gd name="connsiteY15" fmla="*/ 591112 h 1741024"/>
                <a:gd name="connsiteX16" fmla="*/ 4123214 w 4705033"/>
                <a:gd name="connsiteY16" fmla="*/ 591112 h 1741024"/>
                <a:gd name="connsiteX17" fmla="*/ 4144386 w 4705033"/>
                <a:gd name="connsiteY17" fmla="*/ 593246 h 1741024"/>
                <a:gd name="connsiteX18" fmla="*/ 4228428 w 4705033"/>
                <a:gd name="connsiteY18" fmla="*/ 584774 h 1741024"/>
                <a:gd name="connsiteX19" fmla="*/ 4705033 w 4705033"/>
                <a:gd name="connsiteY19" fmla="*/ 0 h 1741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05033" h="1741024">
                  <a:moveTo>
                    <a:pt x="4705033" y="0"/>
                  </a:moveTo>
                  <a:lnTo>
                    <a:pt x="4705033" y="553012"/>
                  </a:lnTo>
                  <a:cubicBezTo>
                    <a:pt x="4705033" y="841464"/>
                    <a:pt x="4500426" y="1082127"/>
                    <a:pt x="4228428" y="1137785"/>
                  </a:cubicBezTo>
                  <a:lnTo>
                    <a:pt x="4186776" y="1141984"/>
                  </a:lnTo>
                  <a:lnTo>
                    <a:pt x="4179523" y="1144236"/>
                  </a:lnTo>
                  <a:cubicBezTo>
                    <a:pt x="4161335" y="1147958"/>
                    <a:pt x="4142503" y="1149912"/>
                    <a:pt x="4123214" y="1149912"/>
                  </a:cubicBezTo>
                  <a:lnTo>
                    <a:pt x="4108132" y="1149912"/>
                  </a:lnTo>
                  <a:lnTo>
                    <a:pt x="539475" y="1149912"/>
                  </a:lnTo>
                  <a:lnTo>
                    <a:pt x="476605" y="1156250"/>
                  </a:lnTo>
                  <a:cubicBezTo>
                    <a:pt x="204607" y="1211909"/>
                    <a:pt x="0" y="1452572"/>
                    <a:pt x="0" y="1741024"/>
                  </a:cubicBezTo>
                  <a:lnTo>
                    <a:pt x="0" y="1188012"/>
                  </a:lnTo>
                  <a:cubicBezTo>
                    <a:pt x="0" y="940768"/>
                    <a:pt x="150323" y="728634"/>
                    <a:pt x="364561" y="638019"/>
                  </a:cubicBezTo>
                  <a:lnTo>
                    <a:pt x="372691" y="635496"/>
                  </a:lnTo>
                  <a:lnTo>
                    <a:pt x="414009" y="613069"/>
                  </a:lnTo>
                  <a:cubicBezTo>
                    <a:pt x="447436" y="598930"/>
                    <a:pt x="484187" y="591112"/>
                    <a:pt x="522764" y="591112"/>
                  </a:cubicBezTo>
                  <a:lnTo>
                    <a:pt x="596901" y="591112"/>
                  </a:lnTo>
                  <a:lnTo>
                    <a:pt x="4123214" y="591112"/>
                  </a:lnTo>
                  <a:lnTo>
                    <a:pt x="4144386" y="593246"/>
                  </a:lnTo>
                  <a:lnTo>
                    <a:pt x="4228428" y="584774"/>
                  </a:lnTo>
                  <a:cubicBezTo>
                    <a:pt x="4500426" y="529115"/>
                    <a:pt x="4705033" y="288452"/>
                    <a:pt x="4705033" y="0"/>
                  </a:cubicBezTo>
                  <a:close/>
                </a:path>
              </a:pathLst>
            </a:cu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1255322" y="1545158"/>
            <a:ext cx="3271125" cy="1015663"/>
          </a:xfrm>
          <a:prstGeom prst="rect">
            <a:avLst/>
          </a:prstGeom>
          <a:noFill/>
        </p:spPr>
        <p:txBody>
          <a:bodyPr wrap="square" rtlCol="0">
            <a:spAutoFit/>
          </a:bodyPr>
          <a:lstStyle/>
          <a:p>
            <a:r>
              <a:rPr lang="zh-CN" altLang="en-US" sz="6000" b="1" dirty="0">
                <a:solidFill>
                  <a:schemeClr val="tx1">
                    <a:lumMod val="75000"/>
                    <a:lumOff val="25000"/>
                  </a:schemeClr>
                </a:solidFill>
              </a:rPr>
              <a:t>参考资料</a:t>
            </a:r>
          </a:p>
        </p:txBody>
      </p:sp>
      <p:cxnSp>
        <p:nvCxnSpPr>
          <p:cNvPr id="37" name="直接连接符 36"/>
          <p:cNvCxnSpPr/>
          <p:nvPr/>
        </p:nvCxnSpPr>
        <p:spPr>
          <a:xfrm>
            <a:off x="12032650" y="177800"/>
            <a:ext cx="0" cy="6502400"/>
          </a:xfrm>
          <a:prstGeom prst="line">
            <a:avLst/>
          </a:prstGeom>
          <a:ln w="19050">
            <a:solidFill>
              <a:srgbClr val="F5F0EA"/>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687019" y="1554848"/>
            <a:ext cx="6380273" cy="1200329"/>
          </a:xfrm>
          <a:prstGeom prst="rect">
            <a:avLst/>
          </a:prstGeom>
        </p:spPr>
        <p:txBody>
          <a:bodyPr wrap="none">
            <a:spAutoFit/>
          </a:bodyPr>
          <a:lstStyle/>
          <a:p>
            <a:pPr lvl="0" defTabSz="914400"/>
            <a:r>
              <a:rPr lang="zh-CN" altLang="en-US" sz="3600" b="1" kern="0" dirty="0">
                <a:solidFill>
                  <a:srgbClr val="676661"/>
                </a:solidFill>
                <a:latin typeface="微软雅黑" panose="020B0503020204020204" pitchFamily="34" charset="-122"/>
                <a:ea typeface="微软雅黑" panose="020B0503020204020204" pitchFamily="34" charset="-122"/>
              </a:rPr>
              <a:t>▷</a:t>
            </a:r>
            <a:r>
              <a:rPr lang="zh-CN" altLang="zh-CN" sz="3600" b="1" kern="0" dirty="0">
                <a:solidFill>
                  <a:srgbClr val="676661"/>
                </a:solidFill>
                <a:latin typeface="微软雅黑" panose="020B0503020204020204" pitchFamily="34" charset="-122"/>
                <a:ea typeface="微软雅黑" panose="020B0503020204020204" pitchFamily="34" charset="-122"/>
              </a:rPr>
              <a:t>《软件工程导论（第</a:t>
            </a:r>
            <a:r>
              <a:rPr lang="en-US" altLang="zh-CN" sz="3600" b="1" kern="0" dirty="0">
                <a:solidFill>
                  <a:srgbClr val="676661"/>
                </a:solidFill>
                <a:latin typeface="微软雅黑" panose="020B0503020204020204" pitchFamily="34" charset="-122"/>
                <a:ea typeface="微软雅黑" panose="020B0503020204020204" pitchFamily="34" charset="-122"/>
              </a:rPr>
              <a:t>6</a:t>
            </a:r>
            <a:r>
              <a:rPr lang="zh-CN" altLang="zh-CN" sz="3600" b="1" kern="0" dirty="0">
                <a:solidFill>
                  <a:srgbClr val="676661"/>
                </a:solidFill>
                <a:latin typeface="微软雅黑" panose="020B0503020204020204" pitchFamily="34" charset="-122"/>
                <a:ea typeface="微软雅黑" panose="020B0503020204020204" pitchFamily="34" charset="-122"/>
              </a:rPr>
              <a:t>版）》 </a:t>
            </a:r>
            <a:endParaRPr lang="en-US" altLang="zh-CN" sz="3600" b="1" kern="0" dirty="0">
              <a:solidFill>
                <a:srgbClr val="676661"/>
              </a:solidFill>
              <a:latin typeface="微软雅黑" panose="020B0503020204020204" pitchFamily="34" charset="-122"/>
              <a:ea typeface="微软雅黑" panose="020B0503020204020204" pitchFamily="34" charset="-122"/>
            </a:endParaRPr>
          </a:p>
          <a:p>
            <a:pPr lvl="0" defTabSz="914400"/>
            <a:r>
              <a:rPr lang="en-US" altLang="zh-CN" sz="3600" b="1" kern="0" dirty="0">
                <a:solidFill>
                  <a:srgbClr val="676661"/>
                </a:solidFill>
                <a:latin typeface="微软雅黑" panose="020B0503020204020204" pitchFamily="34" charset="-122"/>
                <a:ea typeface="微软雅黑" panose="020B0503020204020204" pitchFamily="34" charset="-122"/>
              </a:rPr>
              <a:t>   </a:t>
            </a:r>
            <a:r>
              <a:rPr lang="zh-CN" altLang="zh-CN" sz="3600" b="1" kern="0" dirty="0">
                <a:solidFill>
                  <a:srgbClr val="676661"/>
                </a:solidFill>
                <a:latin typeface="微软雅黑" panose="020B0503020204020204" pitchFamily="34" charset="-122"/>
                <a:ea typeface="微软雅黑" panose="020B0503020204020204" pitchFamily="34" charset="-122"/>
              </a:rPr>
              <a:t>清华大学出版社</a:t>
            </a:r>
            <a:endParaRPr lang="zh-CN" altLang="en-US" sz="3600" b="1" kern="0" dirty="0">
              <a:solidFill>
                <a:srgbClr val="676661"/>
              </a:solidFill>
              <a:latin typeface="微软雅黑" panose="020B0503020204020204" pitchFamily="34" charset="-122"/>
              <a:ea typeface="微软雅黑" panose="020B0503020204020204" pitchFamily="34" charset="-122"/>
            </a:endParaRPr>
          </a:p>
        </p:txBody>
      </p:sp>
      <p:sp>
        <p:nvSpPr>
          <p:cNvPr id="41" name="矩形 40"/>
          <p:cNvSpPr/>
          <p:nvPr/>
        </p:nvSpPr>
        <p:spPr>
          <a:xfrm>
            <a:off x="5588410" y="3361024"/>
            <a:ext cx="6276077" cy="1200329"/>
          </a:xfrm>
          <a:prstGeom prst="rect">
            <a:avLst/>
          </a:prstGeom>
        </p:spPr>
        <p:txBody>
          <a:bodyPr wrap="none">
            <a:spAutoFit/>
          </a:bodyPr>
          <a:lstStyle/>
          <a:p>
            <a:pPr defTabSz="914400"/>
            <a:r>
              <a:rPr lang="zh-CN" altLang="en-US" sz="3600" b="1" kern="0" dirty="0">
                <a:solidFill>
                  <a:srgbClr val="676661"/>
                </a:solidFill>
                <a:latin typeface="微软雅黑" panose="020B0503020204020204" pitchFamily="34" charset="-122"/>
                <a:ea typeface="微软雅黑" panose="020B0503020204020204" pitchFamily="34" charset="-122"/>
              </a:rPr>
              <a:t>▷</a:t>
            </a:r>
            <a:r>
              <a:rPr lang="zh-CN" altLang="zh-CN" sz="3600" b="1" kern="0" dirty="0">
                <a:solidFill>
                  <a:srgbClr val="676661"/>
                </a:solidFill>
                <a:latin typeface="微软雅黑" panose="020B0503020204020204" pitchFamily="34" charset="-122"/>
                <a:ea typeface="微软雅黑" panose="020B0503020204020204" pitchFamily="34" charset="-122"/>
              </a:rPr>
              <a:t>《</a:t>
            </a:r>
            <a:r>
              <a:rPr lang="en-US" altLang="zh-CN" sz="3600" b="1" kern="0" dirty="0">
                <a:solidFill>
                  <a:srgbClr val="676661"/>
                </a:solidFill>
                <a:latin typeface="微软雅黑" panose="020B0503020204020204" pitchFamily="34" charset="-122"/>
                <a:ea typeface="微软雅黑" panose="020B0503020204020204" pitchFamily="34" charset="-122"/>
              </a:rPr>
              <a:t>JAVA</a:t>
            </a:r>
            <a:r>
              <a:rPr lang="zh-CN" altLang="zh-CN" sz="3600" b="1" kern="0" dirty="0">
                <a:solidFill>
                  <a:srgbClr val="676661"/>
                </a:solidFill>
                <a:latin typeface="微软雅黑" panose="020B0503020204020204" pitchFamily="34" charset="-122"/>
                <a:ea typeface="微软雅黑" panose="020B0503020204020204" pitchFamily="34" charset="-122"/>
              </a:rPr>
              <a:t>面对对象</a:t>
            </a:r>
            <a:r>
              <a:rPr lang="zh-CN" altLang="zh-CN" sz="3600" b="1" kern="0" dirty="0" smtClean="0">
                <a:solidFill>
                  <a:srgbClr val="676661"/>
                </a:solidFill>
                <a:latin typeface="微软雅黑" panose="020B0503020204020204" pitchFamily="34" charset="-122"/>
                <a:ea typeface="微软雅黑" panose="020B0503020204020204" pitchFamily="34" charset="-122"/>
              </a:rPr>
              <a:t>程序设计</a:t>
            </a:r>
            <a:r>
              <a:rPr lang="en-US" altLang="zh-CN" sz="3600" b="1" kern="0" dirty="0" smtClean="0">
                <a:solidFill>
                  <a:srgbClr val="676661"/>
                </a:solidFill>
                <a:latin typeface="微软雅黑" panose="020B0503020204020204" pitchFamily="34" charset="-122"/>
                <a:ea typeface="微软雅黑" panose="020B0503020204020204" pitchFamily="34" charset="-122"/>
              </a:rPr>
              <a:t>》</a:t>
            </a:r>
            <a:endParaRPr lang="en-US" altLang="zh-CN" sz="3600" b="1" kern="0" dirty="0">
              <a:solidFill>
                <a:srgbClr val="676661"/>
              </a:solidFill>
              <a:latin typeface="微软雅黑" panose="020B0503020204020204" pitchFamily="34" charset="-122"/>
              <a:ea typeface="微软雅黑" panose="020B0503020204020204" pitchFamily="34" charset="-122"/>
            </a:endParaRPr>
          </a:p>
          <a:p>
            <a:pPr defTabSz="914400"/>
            <a:r>
              <a:rPr lang="en-US" altLang="zh-CN" sz="3600" b="1" kern="0" dirty="0">
                <a:solidFill>
                  <a:srgbClr val="676661"/>
                </a:solidFill>
                <a:latin typeface="微软雅黑" panose="020B0503020204020204" pitchFamily="34" charset="-122"/>
                <a:ea typeface="微软雅黑" panose="020B0503020204020204" pitchFamily="34" charset="-122"/>
              </a:rPr>
              <a:t>   </a:t>
            </a:r>
            <a:r>
              <a:rPr lang="zh-CN" altLang="zh-CN" sz="3600" b="1" kern="0" dirty="0">
                <a:solidFill>
                  <a:srgbClr val="676661"/>
                </a:solidFill>
                <a:latin typeface="微软雅黑" panose="020B0503020204020204" pitchFamily="34" charset="-122"/>
                <a:ea typeface="微软雅黑" panose="020B0503020204020204" pitchFamily="34" charset="-122"/>
              </a:rPr>
              <a:t> 高等教育出版社</a:t>
            </a:r>
          </a:p>
        </p:txBody>
      </p:sp>
      <p:sp>
        <p:nvSpPr>
          <p:cNvPr id="42" name="矩形 41"/>
          <p:cNvSpPr/>
          <p:nvPr/>
        </p:nvSpPr>
        <p:spPr>
          <a:xfrm>
            <a:off x="5687019" y="5074666"/>
            <a:ext cx="3829895" cy="1754326"/>
          </a:xfrm>
          <a:prstGeom prst="rect">
            <a:avLst/>
          </a:prstGeom>
        </p:spPr>
        <p:txBody>
          <a:bodyPr wrap="none">
            <a:spAutoFit/>
          </a:bodyPr>
          <a:lstStyle/>
          <a:p>
            <a:pPr defTabSz="914400"/>
            <a:r>
              <a:rPr lang="zh-CN" altLang="en-US" sz="3600" b="1" kern="0" dirty="0">
                <a:solidFill>
                  <a:srgbClr val="676661"/>
                </a:solidFill>
                <a:latin typeface="微软雅黑" panose="020B0503020204020204" pitchFamily="34" charset="-122"/>
                <a:ea typeface="微软雅黑" panose="020B0503020204020204" pitchFamily="34" charset="-122"/>
              </a:rPr>
              <a:t>▷</a:t>
            </a:r>
            <a:r>
              <a:rPr lang="zh-CN" altLang="zh-CN" sz="3600" b="1" kern="0" dirty="0">
                <a:solidFill>
                  <a:srgbClr val="676661"/>
                </a:solidFill>
                <a:latin typeface="微软雅黑" panose="020B0503020204020204" pitchFamily="34" charset="-122"/>
                <a:ea typeface="微软雅黑" panose="020B0503020204020204" pitchFamily="34" charset="-122"/>
              </a:rPr>
              <a:t>《数据结构》 </a:t>
            </a:r>
            <a:endParaRPr lang="en-US" altLang="zh-CN" sz="3600" b="1" kern="0" dirty="0">
              <a:solidFill>
                <a:srgbClr val="676661"/>
              </a:solidFill>
              <a:latin typeface="微软雅黑" panose="020B0503020204020204" pitchFamily="34" charset="-122"/>
              <a:ea typeface="微软雅黑" panose="020B0503020204020204" pitchFamily="34" charset="-122"/>
            </a:endParaRPr>
          </a:p>
          <a:p>
            <a:pPr defTabSz="914400"/>
            <a:r>
              <a:rPr lang="en-US" altLang="zh-CN" sz="3600" b="1" kern="0" dirty="0">
                <a:solidFill>
                  <a:srgbClr val="676661"/>
                </a:solidFill>
                <a:latin typeface="微软雅黑" panose="020B0503020204020204" pitchFamily="34" charset="-122"/>
                <a:ea typeface="微软雅黑" panose="020B0503020204020204" pitchFamily="34" charset="-122"/>
              </a:rPr>
              <a:t>   </a:t>
            </a:r>
            <a:r>
              <a:rPr lang="zh-CN" altLang="zh-CN" sz="3600" b="1" kern="0" dirty="0">
                <a:solidFill>
                  <a:srgbClr val="676661"/>
                </a:solidFill>
                <a:latin typeface="微软雅黑" panose="020B0503020204020204" pitchFamily="34" charset="-122"/>
                <a:ea typeface="微软雅黑" panose="020B0503020204020204" pitchFamily="34" charset="-122"/>
              </a:rPr>
              <a:t>人民邮电出版社</a:t>
            </a:r>
          </a:p>
          <a:p>
            <a:pPr lvl="0" defTabSz="914400"/>
            <a:endParaRPr lang="zh-CN" altLang="en-US" sz="3600" b="1" kern="0" dirty="0">
              <a:solidFill>
                <a:srgbClr val="67666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799921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5266806"/>
            <a:ext cx="12193057" cy="1591194"/>
          </a:xfrm>
          <a:prstGeom prst="rect">
            <a:avLst/>
          </a:prstGeom>
        </p:spPr>
      </p:pic>
      <p:pic>
        <p:nvPicPr>
          <p:cNvPr id="26" name="图片 25"/>
          <p:cNvPicPr>
            <a:picLocks noChangeAspect="1"/>
          </p:cNvPicPr>
          <p:nvPr/>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4233570" y="1033979"/>
            <a:ext cx="3741730" cy="584775"/>
          </a:xfrm>
          <a:prstGeom prst="rect">
            <a:avLst/>
          </a:prstGeom>
        </p:spPr>
        <p:txBody>
          <a:bodyPr wrap="none">
            <a:spAutoFit/>
          </a:bodyPr>
          <a:lstStyle/>
          <a:p>
            <a:pPr algn="ctr"/>
            <a:r>
              <a:rPr lang="en-US" altLang="zh-CN" sz="3200" b="1" dirty="0">
                <a:solidFill>
                  <a:schemeClr val="bg1"/>
                </a:solidFill>
              </a:rPr>
              <a:t>SE2017-G9 </a:t>
            </a:r>
            <a:r>
              <a:rPr lang="zh-CN" altLang="en-US" sz="3200" b="1" dirty="0">
                <a:solidFill>
                  <a:schemeClr val="bg1"/>
                </a:solidFill>
              </a:rPr>
              <a:t>课堂答辩</a:t>
            </a:r>
          </a:p>
        </p:txBody>
      </p:sp>
      <p:sp>
        <p:nvSpPr>
          <p:cNvPr id="34" name="矩形 33"/>
          <p:cNvSpPr/>
          <p:nvPr/>
        </p:nvSpPr>
        <p:spPr>
          <a:xfrm>
            <a:off x="5140316" y="2752253"/>
            <a:ext cx="1877437" cy="1107996"/>
          </a:xfrm>
          <a:prstGeom prst="rect">
            <a:avLst/>
          </a:prstGeom>
        </p:spPr>
        <p:txBody>
          <a:bodyPr wrap="none">
            <a:spAutoFit/>
          </a:bodyPr>
          <a:lstStyle/>
          <a:p>
            <a:pPr algn="ctr"/>
            <a:r>
              <a:rPr kumimoji="1" lang="zh-CN" altLang="en-US" sz="6600" b="1" dirty="0">
                <a:solidFill>
                  <a:srgbClr val="777671"/>
                </a:solidFill>
                <a:latin typeface="Microsoft YaHei" charset="0"/>
                <a:ea typeface="Microsoft YaHei" charset="0"/>
                <a:cs typeface="Microsoft YaHei" charset="0"/>
              </a:rPr>
              <a:t>谢谢</a:t>
            </a:r>
          </a:p>
        </p:txBody>
      </p:sp>
      <p:grpSp>
        <p:nvGrpSpPr>
          <p:cNvPr id="83" name="组合 82"/>
          <p:cNvGrpSpPr/>
          <p:nvPr/>
        </p:nvGrpSpPr>
        <p:grpSpPr>
          <a:xfrm>
            <a:off x="1764181" y="4715060"/>
            <a:ext cx="8629705" cy="0"/>
            <a:chOff x="1764181" y="4127500"/>
            <a:chExt cx="8629705" cy="0"/>
          </a:xfrm>
        </p:grpSpPr>
        <p:cxnSp>
          <p:nvCxnSpPr>
            <p:cNvPr id="80" name="直接连接符 79"/>
            <p:cNvCxnSpPr/>
            <p:nvPr/>
          </p:nvCxnSpPr>
          <p:spPr>
            <a:xfrm>
              <a:off x="1764181"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37986" y="412750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828728" y="6050305"/>
            <a:ext cx="2521844" cy="461665"/>
          </a:xfrm>
          <a:prstGeom prst="rect">
            <a:avLst/>
          </a:prstGeom>
        </p:spPr>
        <p:txBody>
          <a:bodyPr wrap="none">
            <a:spAutoFit/>
          </a:bodyPr>
          <a:lstStyle/>
          <a:p>
            <a:r>
              <a:rPr lang="en-US" altLang="zh-CN" sz="2400" b="1" dirty="0">
                <a:solidFill>
                  <a:srgbClr val="F5F0EA"/>
                </a:solidFill>
                <a:latin typeface="微软雅黑" panose="020B0503020204020204" pitchFamily="34" charset="-122"/>
                <a:ea typeface="微软雅黑" panose="020B0503020204020204" pitchFamily="34" charset="-122"/>
              </a:rPr>
              <a:t>  </a:t>
            </a:r>
            <a:r>
              <a:rPr lang="zh-CN" altLang="en-US" sz="2400" b="1" dirty="0">
                <a:solidFill>
                  <a:srgbClr val="F5F0EA"/>
                </a:solidFill>
                <a:latin typeface="微软雅黑" panose="020B0503020204020204" pitchFamily="34" charset="-122"/>
                <a:ea typeface="微软雅黑" panose="020B0503020204020204" pitchFamily="34" charset="-122"/>
              </a:rPr>
              <a:t>答辩人：胡鸿浩</a:t>
            </a:r>
          </a:p>
        </p:txBody>
      </p:sp>
      <p:pic>
        <p:nvPicPr>
          <p:cNvPr id="16" name="图片 15"/>
          <p:cNvPicPr>
            <a:picLocks noChangeAspect="1"/>
          </p:cNvPicPr>
          <p:nvPr/>
        </p:nvPicPr>
        <p:blipFill>
          <a:blip r:embed="rId6"/>
          <a:stretch>
            <a:fillRect/>
          </a:stretch>
        </p:blipFill>
        <p:spPr>
          <a:xfrm>
            <a:off x="5133975" y="4050041"/>
            <a:ext cx="1733550" cy="1300163"/>
          </a:xfrm>
          <a:prstGeom prst="rect">
            <a:avLst/>
          </a:prstGeom>
        </p:spPr>
      </p:pic>
    </p:spTree>
    <p:extLst>
      <p:ext uri="{BB962C8B-B14F-4D97-AF65-F5344CB8AC3E}">
        <p14:creationId xmlns:p14="http://schemas.microsoft.com/office/powerpoint/2010/main" val="325972863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1"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1"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第一部分</a:t>
              </a:r>
            </a:p>
          </p:txBody>
        </p:sp>
        <p:sp>
          <p:nvSpPr>
            <p:cNvPr id="139" name="矩形 138"/>
            <p:cNvSpPr/>
            <p:nvPr/>
          </p:nvSpPr>
          <p:spPr>
            <a:xfrm>
              <a:off x="4546125" y="2396875"/>
              <a:ext cx="3094407"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小组简介</a:t>
              </a:r>
              <a:r>
                <a:rPr lang="en-US" altLang="zh-CN" sz="4800" b="1" dirty="0">
                  <a:solidFill>
                    <a:srgbClr val="F5F0EA"/>
                  </a:solidFill>
                </a:rPr>
                <a:t>』</a:t>
              </a:r>
            </a:p>
          </p:txBody>
        </p:sp>
        <p:grpSp>
          <p:nvGrpSpPr>
            <p:cNvPr id="140" name="Group 67"/>
            <p:cNvGrpSpPr>
              <a:grpSpLocks noChangeAspect="1"/>
            </p:cNvGrpSpPr>
            <p:nvPr/>
          </p:nvGrpSpPr>
          <p:grpSpPr bwMode="auto">
            <a:xfrm>
              <a:off x="5486103" y="3161047"/>
              <a:ext cx="1214438" cy="898525"/>
              <a:chOff x="6149" y="2123"/>
              <a:chExt cx="765" cy="566"/>
            </a:xfrm>
            <a:solidFill>
              <a:srgbClr val="F5F0EA"/>
            </a:solidFill>
          </p:grpSpPr>
          <p:sp>
            <p:nvSpPr>
              <p:cNvPr id="141" name="Freeform 68"/>
              <p:cNvSpPr>
                <a:spLocks/>
              </p:cNvSpPr>
              <p:nvPr/>
            </p:nvSpPr>
            <p:spPr bwMode="auto">
              <a:xfrm>
                <a:off x="6281" y="2401"/>
                <a:ext cx="501" cy="288"/>
              </a:xfrm>
              <a:custGeom>
                <a:avLst/>
                <a:gdLst>
                  <a:gd name="T0" fmla="*/ 485 w 524"/>
                  <a:gd name="T1" fmla="*/ 56 h 300"/>
                  <a:gd name="T2" fmla="*/ 473 w 524"/>
                  <a:gd name="T3" fmla="*/ 36 h 300"/>
                  <a:gd name="T4" fmla="*/ 450 w 524"/>
                  <a:gd name="T5" fmla="*/ 26 h 300"/>
                  <a:gd name="T6" fmla="*/ 318 w 524"/>
                  <a:gd name="T7" fmla="*/ 0 h 300"/>
                  <a:gd name="T8" fmla="*/ 356 w 524"/>
                  <a:gd name="T9" fmla="*/ 25 h 300"/>
                  <a:gd name="T10" fmla="*/ 296 w 524"/>
                  <a:gd name="T11" fmla="*/ 215 h 300"/>
                  <a:gd name="T12" fmla="*/ 262 w 524"/>
                  <a:gd name="T13" fmla="*/ 74 h 300"/>
                  <a:gd name="T14" fmla="*/ 228 w 524"/>
                  <a:gd name="T15" fmla="*/ 215 h 300"/>
                  <a:gd name="T16" fmla="*/ 168 w 524"/>
                  <a:gd name="T17" fmla="*/ 25 h 300"/>
                  <a:gd name="T18" fmla="*/ 206 w 524"/>
                  <a:gd name="T19" fmla="*/ 0 h 300"/>
                  <a:gd name="T20" fmla="*/ 74 w 524"/>
                  <a:gd name="T21" fmla="*/ 26 h 300"/>
                  <a:gd name="T22" fmla="*/ 51 w 524"/>
                  <a:gd name="T23" fmla="*/ 36 h 300"/>
                  <a:gd name="T24" fmla="*/ 39 w 524"/>
                  <a:gd name="T25" fmla="*/ 56 h 300"/>
                  <a:gd name="T26" fmla="*/ 0 w 524"/>
                  <a:gd name="T27" fmla="*/ 228 h 300"/>
                  <a:gd name="T28" fmla="*/ 73 w 524"/>
                  <a:gd name="T29" fmla="*/ 254 h 300"/>
                  <a:gd name="T30" fmla="*/ 249 w 524"/>
                  <a:gd name="T31" fmla="*/ 300 h 300"/>
                  <a:gd name="T32" fmla="*/ 262 w 524"/>
                  <a:gd name="T33" fmla="*/ 300 h 300"/>
                  <a:gd name="T34" fmla="*/ 275 w 524"/>
                  <a:gd name="T35" fmla="*/ 300 h 300"/>
                  <a:gd name="T36" fmla="*/ 451 w 524"/>
                  <a:gd name="T37" fmla="*/ 254 h 300"/>
                  <a:gd name="T38" fmla="*/ 524 w 524"/>
                  <a:gd name="T39" fmla="*/ 228 h 300"/>
                  <a:gd name="T40" fmla="*/ 485 w 524"/>
                  <a:gd name="T41" fmla="*/ 5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4" h="300">
                    <a:moveTo>
                      <a:pt x="485" y="56"/>
                    </a:moveTo>
                    <a:cubicBezTo>
                      <a:pt x="484" y="48"/>
                      <a:pt x="479" y="41"/>
                      <a:pt x="473" y="36"/>
                    </a:cubicBezTo>
                    <a:cubicBezTo>
                      <a:pt x="467" y="30"/>
                      <a:pt x="459" y="27"/>
                      <a:pt x="450" y="26"/>
                    </a:cubicBezTo>
                    <a:cubicBezTo>
                      <a:pt x="318" y="0"/>
                      <a:pt x="318" y="0"/>
                      <a:pt x="318" y="0"/>
                    </a:cubicBezTo>
                    <a:cubicBezTo>
                      <a:pt x="356" y="25"/>
                      <a:pt x="356" y="25"/>
                      <a:pt x="356" y="25"/>
                    </a:cubicBezTo>
                    <a:cubicBezTo>
                      <a:pt x="296" y="215"/>
                      <a:pt x="296" y="215"/>
                      <a:pt x="296" y="215"/>
                    </a:cubicBezTo>
                    <a:cubicBezTo>
                      <a:pt x="262" y="74"/>
                      <a:pt x="262" y="74"/>
                      <a:pt x="262" y="74"/>
                    </a:cubicBezTo>
                    <a:cubicBezTo>
                      <a:pt x="228" y="215"/>
                      <a:pt x="228" y="215"/>
                      <a:pt x="228" y="215"/>
                    </a:cubicBezTo>
                    <a:cubicBezTo>
                      <a:pt x="168" y="25"/>
                      <a:pt x="168" y="25"/>
                      <a:pt x="168" y="25"/>
                    </a:cubicBezTo>
                    <a:cubicBezTo>
                      <a:pt x="206" y="0"/>
                      <a:pt x="206" y="0"/>
                      <a:pt x="206" y="0"/>
                    </a:cubicBezTo>
                    <a:cubicBezTo>
                      <a:pt x="74" y="26"/>
                      <a:pt x="74" y="26"/>
                      <a:pt x="74" y="26"/>
                    </a:cubicBezTo>
                    <a:cubicBezTo>
                      <a:pt x="65" y="27"/>
                      <a:pt x="57" y="30"/>
                      <a:pt x="51" y="36"/>
                    </a:cubicBezTo>
                    <a:cubicBezTo>
                      <a:pt x="45" y="41"/>
                      <a:pt x="40" y="48"/>
                      <a:pt x="39" y="56"/>
                    </a:cubicBezTo>
                    <a:cubicBezTo>
                      <a:pt x="0" y="228"/>
                      <a:pt x="0" y="228"/>
                      <a:pt x="0" y="228"/>
                    </a:cubicBezTo>
                    <a:cubicBezTo>
                      <a:pt x="73" y="254"/>
                      <a:pt x="73" y="254"/>
                      <a:pt x="73" y="254"/>
                    </a:cubicBezTo>
                    <a:cubicBezTo>
                      <a:pt x="98" y="279"/>
                      <a:pt x="167" y="298"/>
                      <a:pt x="249" y="300"/>
                    </a:cubicBezTo>
                    <a:cubicBezTo>
                      <a:pt x="262" y="300"/>
                      <a:pt x="262" y="300"/>
                      <a:pt x="262" y="300"/>
                    </a:cubicBezTo>
                    <a:cubicBezTo>
                      <a:pt x="275" y="300"/>
                      <a:pt x="275" y="300"/>
                      <a:pt x="275" y="300"/>
                    </a:cubicBezTo>
                    <a:cubicBezTo>
                      <a:pt x="357" y="298"/>
                      <a:pt x="426" y="279"/>
                      <a:pt x="451" y="254"/>
                    </a:cubicBezTo>
                    <a:cubicBezTo>
                      <a:pt x="524" y="228"/>
                      <a:pt x="524" y="228"/>
                      <a:pt x="524" y="228"/>
                    </a:cubicBezTo>
                    <a:lnTo>
                      <a:pt x="48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9"/>
              <p:cNvSpPr>
                <a:spLocks/>
              </p:cNvSpPr>
              <p:nvPr/>
            </p:nvSpPr>
            <p:spPr bwMode="auto">
              <a:xfrm>
                <a:off x="6503" y="2419"/>
                <a:ext cx="57" cy="53"/>
              </a:xfrm>
              <a:custGeom>
                <a:avLst/>
                <a:gdLst>
                  <a:gd name="T0" fmla="*/ 29 w 57"/>
                  <a:gd name="T1" fmla="*/ 0 h 53"/>
                  <a:gd name="T2" fmla="*/ 0 w 57"/>
                  <a:gd name="T3" fmla="*/ 11 h 53"/>
                  <a:gd name="T4" fmla="*/ 29 w 57"/>
                  <a:gd name="T5" fmla="*/ 53 h 53"/>
                  <a:gd name="T6" fmla="*/ 57 w 57"/>
                  <a:gd name="T7" fmla="*/ 11 h 53"/>
                  <a:gd name="T8" fmla="*/ 29 w 57"/>
                  <a:gd name="T9" fmla="*/ 0 h 53"/>
                </a:gdLst>
                <a:ahLst/>
                <a:cxnLst>
                  <a:cxn ang="0">
                    <a:pos x="T0" y="T1"/>
                  </a:cxn>
                  <a:cxn ang="0">
                    <a:pos x="T2" y="T3"/>
                  </a:cxn>
                  <a:cxn ang="0">
                    <a:pos x="T4" y="T5"/>
                  </a:cxn>
                  <a:cxn ang="0">
                    <a:pos x="T6" y="T7"/>
                  </a:cxn>
                  <a:cxn ang="0">
                    <a:pos x="T8" y="T9"/>
                  </a:cxn>
                </a:cxnLst>
                <a:rect l="0" t="0" r="r" b="b"/>
                <a:pathLst>
                  <a:path w="57" h="53">
                    <a:moveTo>
                      <a:pt x="29" y="0"/>
                    </a:moveTo>
                    <a:lnTo>
                      <a:pt x="0" y="11"/>
                    </a:lnTo>
                    <a:lnTo>
                      <a:pt x="29" y="53"/>
                    </a:lnTo>
                    <a:lnTo>
                      <a:pt x="57" y="11"/>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0"/>
              <p:cNvSpPr>
                <a:spLocks/>
              </p:cNvSpPr>
              <p:nvPr/>
            </p:nvSpPr>
            <p:spPr bwMode="auto">
              <a:xfrm>
                <a:off x="6410" y="2123"/>
                <a:ext cx="243" cy="292"/>
              </a:xfrm>
              <a:custGeom>
                <a:avLst/>
                <a:gdLst>
                  <a:gd name="T0" fmla="*/ 240 w 254"/>
                  <a:gd name="T1" fmla="*/ 140 h 304"/>
                  <a:gd name="T2" fmla="*/ 127 w 254"/>
                  <a:gd name="T3" fmla="*/ 0 h 304"/>
                  <a:gd name="T4" fmla="*/ 14 w 254"/>
                  <a:gd name="T5" fmla="*/ 140 h 304"/>
                  <a:gd name="T6" fmla="*/ 8 w 254"/>
                  <a:gd name="T7" fmla="*/ 177 h 304"/>
                  <a:gd name="T8" fmla="*/ 26 w 254"/>
                  <a:gd name="T9" fmla="*/ 202 h 304"/>
                  <a:gd name="T10" fmla="*/ 127 w 254"/>
                  <a:gd name="T11" fmla="*/ 304 h 304"/>
                  <a:gd name="T12" fmla="*/ 228 w 254"/>
                  <a:gd name="T13" fmla="*/ 202 h 304"/>
                  <a:gd name="T14" fmla="*/ 246 w 254"/>
                  <a:gd name="T15" fmla="*/ 177 h 304"/>
                  <a:gd name="T16" fmla="*/ 240 w 254"/>
                  <a:gd name="T17" fmla="*/ 14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04">
                    <a:moveTo>
                      <a:pt x="240" y="140"/>
                    </a:moveTo>
                    <a:cubicBezTo>
                      <a:pt x="240" y="61"/>
                      <a:pt x="208" y="0"/>
                      <a:pt x="127" y="0"/>
                    </a:cubicBezTo>
                    <a:cubicBezTo>
                      <a:pt x="46" y="0"/>
                      <a:pt x="14" y="62"/>
                      <a:pt x="14" y="140"/>
                    </a:cubicBezTo>
                    <a:cubicBezTo>
                      <a:pt x="5" y="144"/>
                      <a:pt x="0" y="154"/>
                      <a:pt x="8" y="177"/>
                    </a:cubicBezTo>
                    <a:cubicBezTo>
                      <a:pt x="12" y="188"/>
                      <a:pt x="20" y="197"/>
                      <a:pt x="26" y="202"/>
                    </a:cubicBezTo>
                    <a:cubicBezTo>
                      <a:pt x="49" y="260"/>
                      <a:pt x="94" y="304"/>
                      <a:pt x="127" y="304"/>
                    </a:cubicBezTo>
                    <a:cubicBezTo>
                      <a:pt x="160" y="304"/>
                      <a:pt x="205" y="260"/>
                      <a:pt x="228" y="202"/>
                    </a:cubicBezTo>
                    <a:cubicBezTo>
                      <a:pt x="234" y="197"/>
                      <a:pt x="242" y="188"/>
                      <a:pt x="246" y="177"/>
                    </a:cubicBezTo>
                    <a:cubicBezTo>
                      <a:pt x="254" y="154"/>
                      <a:pt x="249" y="144"/>
                      <a:pt x="240"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1"/>
              <p:cNvSpPr>
                <a:spLocks noEditPoints="1"/>
              </p:cNvSpPr>
              <p:nvPr/>
            </p:nvSpPr>
            <p:spPr bwMode="auto">
              <a:xfrm>
                <a:off x="6149" y="2218"/>
                <a:ext cx="765" cy="365"/>
              </a:xfrm>
              <a:custGeom>
                <a:avLst/>
                <a:gdLst>
                  <a:gd name="T0" fmla="*/ 128 w 800"/>
                  <a:gd name="T1" fmla="*/ 380 h 380"/>
                  <a:gd name="T2" fmla="*/ 48 w 800"/>
                  <a:gd name="T3" fmla="*/ 352 h 380"/>
                  <a:gd name="T4" fmla="*/ 0 w 800"/>
                  <a:gd name="T5" fmla="*/ 336 h 380"/>
                  <a:gd name="T6" fmla="*/ 25 w 800"/>
                  <a:gd name="T7" fmla="*/ 224 h 380"/>
                  <a:gd name="T8" fmla="*/ 33 w 800"/>
                  <a:gd name="T9" fmla="*/ 211 h 380"/>
                  <a:gd name="T10" fmla="*/ 48 w 800"/>
                  <a:gd name="T11" fmla="*/ 204 h 380"/>
                  <a:gd name="T12" fmla="*/ 141 w 800"/>
                  <a:gd name="T13" fmla="*/ 183 h 380"/>
                  <a:gd name="T14" fmla="*/ 105 w 800"/>
                  <a:gd name="T15" fmla="*/ 131 h 380"/>
                  <a:gd name="T16" fmla="*/ 93 w 800"/>
                  <a:gd name="T17" fmla="*/ 114 h 380"/>
                  <a:gd name="T18" fmla="*/ 97 w 800"/>
                  <a:gd name="T19" fmla="*/ 90 h 380"/>
                  <a:gd name="T20" fmla="*/ 170 w 800"/>
                  <a:gd name="T21" fmla="*/ 0 h 380"/>
                  <a:gd name="T22" fmla="*/ 170 w 800"/>
                  <a:gd name="T23" fmla="*/ 0 h 380"/>
                  <a:gd name="T24" fmla="*/ 244 w 800"/>
                  <a:gd name="T25" fmla="*/ 90 h 380"/>
                  <a:gd name="T26" fmla="*/ 247 w 800"/>
                  <a:gd name="T27" fmla="*/ 114 h 380"/>
                  <a:gd name="T28" fmla="*/ 236 w 800"/>
                  <a:gd name="T29" fmla="*/ 131 h 380"/>
                  <a:gd name="T30" fmla="*/ 199 w 800"/>
                  <a:gd name="T31" fmla="*/ 183 h 380"/>
                  <a:gd name="T32" fmla="*/ 240 w 800"/>
                  <a:gd name="T33" fmla="*/ 192 h 380"/>
                  <a:gd name="T34" fmla="*/ 209 w 800"/>
                  <a:gd name="T35" fmla="*/ 199 h 380"/>
                  <a:gd name="T36" fmla="*/ 177 w 800"/>
                  <a:gd name="T37" fmla="*/ 213 h 380"/>
                  <a:gd name="T38" fmla="*/ 159 w 800"/>
                  <a:gd name="T39" fmla="*/ 243 h 380"/>
                  <a:gd name="T40" fmla="*/ 128 w 800"/>
                  <a:gd name="T41" fmla="*/ 380 h 380"/>
                  <a:gd name="T42" fmla="*/ 775 w 800"/>
                  <a:gd name="T43" fmla="*/ 224 h 380"/>
                  <a:gd name="T44" fmla="*/ 767 w 800"/>
                  <a:gd name="T45" fmla="*/ 211 h 380"/>
                  <a:gd name="T46" fmla="*/ 752 w 800"/>
                  <a:gd name="T47" fmla="*/ 204 h 380"/>
                  <a:gd name="T48" fmla="*/ 659 w 800"/>
                  <a:gd name="T49" fmla="*/ 183 h 380"/>
                  <a:gd name="T50" fmla="*/ 695 w 800"/>
                  <a:gd name="T51" fmla="*/ 131 h 380"/>
                  <a:gd name="T52" fmla="*/ 707 w 800"/>
                  <a:gd name="T53" fmla="*/ 114 h 380"/>
                  <a:gd name="T54" fmla="*/ 703 w 800"/>
                  <a:gd name="T55" fmla="*/ 90 h 380"/>
                  <a:gd name="T56" fmla="*/ 630 w 800"/>
                  <a:gd name="T57" fmla="*/ 0 h 380"/>
                  <a:gd name="T58" fmla="*/ 630 w 800"/>
                  <a:gd name="T59" fmla="*/ 0 h 380"/>
                  <a:gd name="T60" fmla="*/ 556 w 800"/>
                  <a:gd name="T61" fmla="*/ 90 h 380"/>
                  <a:gd name="T62" fmla="*/ 553 w 800"/>
                  <a:gd name="T63" fmla="*/ 114 h 380"/>
                  <a:gd name="T64" fmla="*/ 564 w 800"/>
                  <a:gd name="T65" fmla="*/ 131 h 380"/>
                  <a:gd name="T66" fmla="*/ 601 w 800"/>
                  <a:gd name="T67" fmla="*/ 183 h 380"/>
                  <a:gd name="T68" fmla="*/ 560 w 800"/>
                  <a:gd name="T69" fmla="*/ 192 h 380"/>
                  <a:gd name="T70" fmla="*/ 591 w 800"/>
                  <a:gd name="T71" fmla="*/ 199 h 380"/>
                  <a:gd name="T72" fmla="*/ 623 w 800"/>
                  <a:gd name="T73" fmla="*/ 213 h 380"/>
                  <a:gd name="T74" fmla="*/ 641 w 800"/>
                  <a:gd name="T75" fmla="*/ 243 h 380"/>
                  <a:gd name="T76" fmla="*/ 672 w 800"/>
                  <a:gd name="T77" fmla="*/ 380 h 380"/>
                  <a:gd name="T78" fmla="*/ 752 w 800"/>
                  <a:gd name="T79" fmla="*/ 352 h 380"/>
                  <a:gd name="T80" fmla="*/ 800 w 800"/>
                  <a:gd name="T81" fmla="*/ 336 h 380"/>
                  <a:gd name="T82" fmla="*/ 775 w 800"/>
                  <a:gd name="T83" fmla="*/ 2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380">
                    <a:moveTo>
                      <a:pt x="128" y="380"/>
                    </a:moveTo>
                    <a:cubicBezTo>
                      <a:pt x="90" y="375"/>
                      <a:pt x="60" y="365"/>
                      <a:pt x="48" y="352"/>
                    </a:cubicBezTo>
                    <a:cubicBezTo>
                      <a:pt x="0" y="336"/>
                      <a:pt x="0" y="336"/>
                      <a:pt x="0" y="336"/>
                    </a:cubicBezTo>
                    <a:cubicBezTo>
                      <a:pt x="25" y="224"/>
                      <a:pt x="25" y="224"/>
                      <a:pt x="25" y="224"/>
                    </a:cubicBezTo>
                    <a:cubicBezTo>
                      <a:pt x="27" y="219"/>
                      <a:pt x="29" y="215"/>
                      <a:pt x="33" y="211"/>
                    </a:cubicBezTo>
                    <a:cubicBezTo>
                      <a:pt x="38" y="207"/>
                      <a:pt x="43" y="205"/>
                      <a:pt x="48" y="204"/>
                    </a:cubicBezTo>
                    <a:cubicBezTo>
                      <a:pt x="141" y="183"/>
                      <a:pt x="141" y="183"/>
                      <a:pt x="141" y="183"/>
                    </a:cubicBezTo>
                    <a:cubicBezTo>
                      <a:pt x="127" y="171"/>
                      <a:pt x="113" y="152"/>
                      <a:pt x="105" y="131"/>
                    </a:cubicBezTo>
                    <a:cubicBezTo>
                      <a:pt x="101" y="128"/>
                      <a:pt x="96" y="122"/>
                      <a:pt x="93" y="114"/>
                    </a:cubicBezTo>
                    <a:cubicBezTo>
                      <a:pt x="88" y="100"/>
                      <a:pt x="91" y="93"/>
                      <a:pt x="97" y="90"/>
                    </a:cubicBezTo>
                    <a:cubicBezTo>
                      <a:pt x="97" y="40"/>
                      <a:pt x="118" y="0"/>
                      <a:pt x="170" y="0"/>
                    </a:cubicBezTo>
                    <a:cubicBezTo>
                      <a:pt x="170" y="0"/>
                      <a:pt x="170" y="0"/>
                      <a:pt x="170" y="0"/>
                    </a:cubicBezTo>
                    <a:cubicBezTo>
                      <a:pt x="223" y="0"/>
                      <a:pt x="244" y="40"/>
                      <a:pt x="244" y="90"/>
                    </a:cubicBezTo>
                    <a:cubicBezTo>
                      <a:pt x="249" y="93"/>
                      <a:pt x="253" y="100"/>
                      <a:pt x="247" y="114"/>
                    </a:cubicBezTo>
                    <a:cubicBezTo>
                      <a:pt x="245" y="122"/>
                      <a:pt x="240" y="128"/>
                      <a:pt x="236" y="131"/>
                    </a:cubicBezTo>
                    <a:cubicBezTo>
                      <a:pt x="227" y="152"/>
                      <a:pt x="213" y="171"/>
                      <a:pt x="199" y="183"/>
                    </a:cubicBezTo>
                    <a:cubicBezTo>
                      <a:pt x="240" y="192"/>
                      <a:pt x="240" y="192"/>
                      <a:pt x="240" y="192"/>
                    </a:cubicBezTo>
                    <a:cubicBezTo>
                      <a:pt x="209" y="199"/>
                      <a:pt x="209" y="199"/>
                      <a:pt x="209" y="199"/>
                    </a:cubicBezTo>
                    <a:cubicBezTo>
                      <a:pt x="197" y="200"/>
                      <a:pt x="186" y="205"/>
                      <a:pt x="177" y="213"/>
                    </a:cubicBezTo>
                    <a:cubicBezTo>
                      <a:pt x="168" y="221"/>
                      <a:pt x="162" y="231"/>
                      <a:pt x="159" y="243"/>
                    </a:cubicBezTo>
                    <a:lnTo>
                      <a:pt x="128" y="380"/>
                    </a:lnTo>
                    <a:close/>
                    <a:moveTo>
                      <a:pt x="775" y="224"/>
                    </a:moveTo>
                    <a:cubicBezTo>
                      <a:pt x="773" y="219"/>
                      <a:pt x="771" y="215"/>
                      <a:pt x="767" y="211"/>
                    </a:cubicBezTo>
                    <a:cubicBezTo>
                      <a:pt x="762" y="207"/>
                      <a:pt x="757" y="205"/>
                      <a:pt x="752" y="204"/>
                    </a:cubicBezTo>
                    <a:cubicBezTo>
                      <a:pt x="659" y="183"/>
                      <a:pt x="659" y="183"/>
                      <a:pt x="659" y="183"/>
                    </a:cubicBezTo>
                    <a:cubicBezTo>
                      <a:pt x="673" y="171"/>
                      <a:pt x="687" y="152"/>
                      <a:pt x="695" y="131"/>
                    </a:cubicBezTo>
                    <a:cubicBezTo>
                      <a:pt x="699" y="128"/>
                      <a:pt x="704" y="121"/>
                      <a:pt x="707" y="114"/>
                    </a:cubicBezTo>
                    <a:cubicBezTo>
                      <a:pt x="712" y="100"/>
                      <a:pt x="709" y="93"/>
                      <a:pt x="703" y="90"/>
                    </a:cubicBezTo>
                    <a:cubicBezTo>
                      <a:pt x="703" y="40"/>
                      <a:pt x="682" y="0"/>
                      <a:pt x="630" y="0"/>
                    </a:cubicBezTo>
                    <a:cubicBezTo>
                      <a:pt x="630" y="0"/>
                      <a:pt x="630" y="0"/>
                      <a:pt x="630" y="0"/>
                    </a:cubicBezTo>
                    <a:cubicBezTo>
                      <a:pt x="577" y="0"/>
                      <a:pt x="556" y="40"/>
                      <a:pt x="556" y="90"/>
                    </a:cubicBezTo>
                    <a:cubicBezTo>
                      <a:pt x="551" y="93"/>
                      <a:pt x="547" y="100"/>
                      <a:pt x="553" y="114"/>
                    </a:cubicBezTo>
                    <a:cubicBezTo>
                      <a:pt x="555" y="121"/>
                      <a:pt x="560" y="128"/>
                      <a:pt x="564" y="131"/>
                    </a:cubicBezTo>
                    <a:cubicBezTo>
                      <a:pt x="573" y="152"/>
                      <a:pt x="587" y="171"/>
                      <a:pt x="601" y="183"/>
                    </a:cubicBezTo>
                    <a:cubicBezTo>
                      <a:pt x="560" y="192"/>
                      <a:pt x="560" y="192"/>
                      <a:pt x="560" y="192"/>
                    </a:cubicBezTo>
                    <a:cubicBezTo>
                      <a:pt x="591" y="199"/>
                      <a:pt x="591" y="199"/>
                      <a:pt x="591" y="199"/>
                    </a:cubicBezTo>
                    <a:cubicBezTo>
                      <a:pt x="603" y="200"/>
                      <a:pt x="614" y="205"/>
                      <a:pt x="623" y="213"/>
                    </a:cubicBezTo>
                    <a:cubicBezTo>
                      <a:pt x="632" y="221"/>
                      <a:pt x="638" y="231"/>
                      <a:pt x="641" y="243"/>
                    </a:cubicBezTo>
                    <a:cubicBezTo>
                      <a:pt x="672" y="380"/>
                      <a:pt x="672" y="380"/>
                      <a:pt x="672" y="380"/>
                    </a:cubicBezTo>
                    <a:cubicBezTo>
                      <a:pt x="710" y="375"/>
                      <a:pt x="740" y="365"/>
                      <a:pt x="752" y="352"/>
                    </a:cubicBezTo>
                    <a:cubicBezTo>
                      <a:pt x="800" y="336"/>
                      <a:pt x="800" y="336"/>
                      <a:pt x="800" y="336"/>
                    </a:cubicBezTo>
                    <a:lnTo>
                      <a:pt x="775"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01079931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椭圆 43"/>
          <p:cNvSpPr/>
          <p:nvPr/>
        </p:nvSpPr>
        <p:spPr>
          <a:xfrm>
            <a:off x="8526198" y="1508760"/>
            <a:ext cx="2560317" cy="2560317"/>
          </a:xfrm>
          <a:prstGeom prst="ellipse">
            <a:avLst/>
          </a:prstGeom>
          <a:noFill/>
          <a:ln w="38100">
            <a:solidFill>
              <a:srgbClr val="67666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789699" y="1508760"/>
            <a:ext cx="2560317" cy="2560317"/>
          </a:xfrm>
          <a:prstGeom prst="ellipse">
            <a:avLst/>
          </a:prstGeom>
          <a:noFill/>
          <a:ln w="38100">
            <a:solidFill>
              <a:srgbClr val="67666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053200" y="1508760"/>
            <a:ext cx="2560317" cy="2560317"/>
          </a:xfrm>
          <a:prstGeom prst="ellipse">
            <a:avLst/>
          </a:prstGeom>
          <a:noFill/>
          <a:ln w="38100">
            <a:solidFill>
              <a:srgbClr val="67666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小组介绍</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1</a:t>
            </a:r>
            <a:endParaRPr lang="zh-CN" altLang="en-US" sz="6000" b="1" dirty="0">
              <a:solidFill>
                <a:schemeClr val="bg1"/>
              </a:solidFill>
              <a:effectLst>
                <a:outerShdw blurRad="38100" dist="38100" dir="2700000" algn="tl">
                  <a:srgbClr val="000000">
                    <a:alpha val="43137"/>
                  </a:srgbClr>
                </a:outerShdw>
              </a:effectLst>
              <a:ea typeface="+mj-ea"/>
            </a:endParaRPr>
          </a:p>
        </p:txBody>
      </p:sp>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rot="10800000">
            <a:off x="1135588" y="3300107"/>
            <a:ext cx="2445809" cy="814692"/>
          </a:xfrm>
          <a:prstGeom prst="rect">
            <a:avLst/>
          </a:prstGeom>
        </p:spPr>
      </p:pic>
      <p:pic>
        <p:nvPicPr>
          <p:cNvPr id="10" name="图片 9"/>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rot="10800000">
            <a:off x="4865154" y="3300107"/>
            <a:ext cx="2445809" cy="814692"/>
          </a:xfrm>
          <a:prstGeom prst="rect">
            <a:avLst/>
          </a:prstGeom>
        </p:spPr>
      </p:pic>
      <p:pic>
        <p:nvPicPr>
          <p:cNvPr id="11" name="图片 10"/>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rot="10800000">
            <a:off x="8594721" y="3300107"/>
            <a:ext cx="2445809" cy="814692"/>
          </a:xfrm>
          <a:prstGeom prst="rect">
            <a:avLst/>
          </a:prstGeom>
        </p:spPr>
      </p:pic>
      <p:sp>
        <p:nvSpPr>
          <p:cNvPr id="38" name="矩形 37"/>
          <p:cNvSpPr/>
          <p:nvPr/>
        </p:nvSpPr>
        <p:spPr>
          <a:xfrm>
            <a:off x="1548532" y="3658799"/>
            <a:ext cx="1569660" cy="369332"/>
          </a:xfrm>
          <a:prstGeom prst="rect">
            <a:avLst/>
          </a:prstGeom>
        </p:spPr>
        <p:txBody>
          <a:bodyPr wrap="none">
            <a:spAutoFit/>
          </a:bodyPr>
          <a:lstStyle/>
          <a:p>
            <a:pPr algn="ctr" defTabSz="609585"/>
            <a:r>
              <a:rPr lang="zh-CN" altLang="en-US" b="1" dirty="0">
                <a:solidFill>
                  <a:srgbClr val="F5F0EA"/>
                </a:solidFill>
                <a:ea typeface="微软雅黑" charset="0"/>
              </a:rPr>
              <a:t>组长：何圳青</a:t>
            </a:r>
          </a:p>
        </p:txBody>
      </p:sp>
      <p:sp>
        <p:nvSpPr>
          <p:cNvPr id="39" name="矩形 38"/>
          <p:cNvSpPr/>
          <p:nvPr/>
        </p:nvSpPr>
        <p:spPr>
          <a:xfrm>
            <a:off x="5426588" y="3658799"/>
            <a:ext cx="1338828" cy="369332"/>
          </a:xfrm>
          <a:prstGeom prst="rect">
            <a:avLst/>
          </a:prstGeom>
        </p:spPr>
        <p:txBody>
          <a:bodyPr wrap="none">
            <a:spAutoFit/>
          </a:bodyPr>
          <a:lstStyle/>
          <a:p>
            <a:pPr algn="ctr" defTabSz="609585"/>
            <a:r>
              <a:rPr lang="zh-CN" altLang="en-US" b="1" dirty="0">
                <a:solidFill>
                  <a:srgbClr val="F5F0EA"/>
                </a:solidFill>
                <a:ea typeface="微软雅黑" charset="0"/>
              </a:rPr>
              <a:t>组员：赵伟</a:t>
            </a:r>
          </a:p>
        </p:txBody>
      </p:sp>
      <p:sp>
        <p:nvSpPr>
          <p:cNvPr id="42" name="矩形 41"/>
          <p:cNvSpPr/>
          <p:nvPr/>
        </p:nvSpPr>
        <p:spPr>
          <a:xfrm>
            <a:off x="9028770" y="3658799"/>
            <a:ext cx="1569660" cy="369332"/>
          </a:xfrm>
          <a:prstGeom prst="rect">
            <a:avLst/>
          </a:prstGeom>
        </p:spPr>
        <p:txBody>
          <a:bodyPr wrap="none">
            <a:spAutoFit/>
          </a:bodyPr>
          <a:lstStyle/>
          <a:p>
            <a:pPr algn="ctr" defTabSz="609585"/>
            <a:r>
              <a:rPr lang="zh-CN" altLang="en-US" b="1" dirty="0">
                <a:solidFill>
                  <a:srgbClr val="F5F0EA"/>
                </a:solidFill>
                <a:ea typeface="微软雅黑" charset="0"/>
              </a:rPr>
              <a:t>组员：胡鸿浩</a:t>
            </a:r>
          </a:p>
        </p:txBody>
      </p:sp>
      <p:sp>
        <p:nvSpPr>
          <p:cNvPr id="45" name="矩形 44"/>
          <p:cNvSpPr/>
          <p:nvPr/>
        </p:nvSpPr>
        <p:spPr>
          <a:xfrm>
            <a:off x="1053200" y="4197974"/>
            <a:ext cx="2560317" cy="1253677"/>
          </a:xfrm>
          <a:prstGeom prst="rect">
            <a:avLst/>
          </a:prstGeom>
        </p:spPr>
        <p:txBody>
          <a:bodyPr wrap="square">
            <a:spAutoFit/>
          </a:bodyPr>
          <a:lstStyle/>
          <a:p>
            <a:pPr defTabSz="609585">
              <a:lnSpc>
                <a:spcPct val="130000"/>
              </a:lnSpc>
            </a:pPr>
            <a:r>
              <a:rPr lang="zh-CN" altLang="en-US" sz="2000" dirty="0">
                <a:solidFill>
                  <a:schemeClr val="tx1">
                    <a:lumMod val="75000"/>
                    <a:lumOff val="25000"/>
                  </a:schemeClr>
                </a:solidFill>
                <a:latin typeface="微软雅黑" charset="0"/>
                <a:ea typeface="微软雅黑" charset="0"/>
              </a:rPr>
              <a:t>       程序编写，项目</a:t>
            </a:r>
            <a:r>
              <a:rPr lang="zh-CN" altLang="zh-CN" sz="2000" dirty="0">
                <a:solidFill>
                  <a:schemeClr val="tx1">
                    <a:lumMod val="75000"/>
                    <a:lumOff val="25000"/>
                  </a:schemeClr>
                </a:solidFill>
                <a:latin typeface="微软雅黑" charset="0"/>
                <a:ea typeface="微软雅黑" charset="0"/>
              </a:rPr>
              <a:t>编写代码，项目管理人，软件测试</a:t>
            </a:r>
            <a:r>
              <a:rPr lang="zh-CN" altLang="zh-CN" sz="1100" dirty="0">
                <a:solidFill>
                  <a:schemeClr val="tx1">
                    <a:lumMod val="75000"/>
                    <a:lumOff val="25000"/>
                  </a:schemeClr>
                </a:solidFill>
                <a:latin typeface="微软雅黑" charset="0"/>
                <a:ea typeface="微软雅黑" charset="0"/>
              </a:rPr>
              <a:t>。</a:t>
            </a:r>
            <a:endParaRPr lang="zh-CN" altLang="en-US" sz="1100" dirty="0">
              <a:solidFill>
                <a:schemeClr val="tx1">
                  <a:lumMod val="75000"/>
                  <a:lumOff val="25000"/>
                </a:schemeClr>
              </a:solidFill>
              <a:latin typeface="微软雅黑" charset="0"/>
              <a:ea typeface="微软雅黑" charset="0"/>
            </a:endParaRPr>
          </a:p>
        </p:txBody>
      </p:sp>
      <p:sp>
        <p:nvSpPr>
          <p:cNvPr id="47" name="矩形 46"/>
          <p:cNvSpPr/>
          <p:nvPr/>
        </p:nvSpPr>
        <p:spPr>
          <a:xfrm>
            <a:off x="4807899" y="4197974"/>
            <a:ext cx="2560317" cy="453457"/>
          </a:xfrm>
          <a:prstGeom prst="rect">
            <a:avLst/>
          </a:prstGeom>
        </p:spPr>
        <p:txBody>
          <a:bodyPr wrap="square">
            <a:spAutoFit/>
          </a:bodyPr>
          <a:lstStyle/>
          <a:p>
            <a:pPr defTabSz="609585">
              <a:lnSpc>
                <a:spcPct val="130000"/>
              </a:lnSpc>
            </a:pPr>
            <a:r>
              <a:rPr lang="zh-CN" altLang="zh-CN" sz="2000" dirty="0">
                <a:solidFill>
                  <a:schemeClr val="tx1">
                    <a:lumMod val="75000"/>
                    <a:lumOff val="25000"/>
                  </a:schemeClr>
                </a:solidFill>
                <a:latin typeface="微软雅黑" charset="0"/>
                <a:ea typeface="微软雅黑" charset="0"/>
              </a:rPr>
              <a:t>编写代码，撰写报告。</a:t>
            </a:r>
            <a:endParaRPr lang="zh-CN" altLang="en-US" sz="2000" dirty="0">
              <a:solidFill>
                <a:schemeClr val="tx1">
                  <a:lumMod val="75000"/>
                  <a:lumOff val="25000"/>
                </a:schemeClr>
              </a:solidFill>
              <a:latin typeface="微软雅黑" charset="0"/>
              <a:ea typeface="微软雅黑" charset="0"/>
            </a:endParaRPr>
          </a:p>
        </p:txBody>
      </p:sp>
      <p:sp>
        <p:nvSpPr>
          <p:cNvPr id="48" name="矩形 47"/>
          <p:cNvSpPr/>
          <p:nvPr/>
        </p:nvSpPr>
        <p:spPr>
          <a:xfrm>
            <a:off x="8582780" y="4197974"/>
            <a:ext cx="2560317" cy="453457"/>
          </a:xfrm>
          <a:prstGeom prst="rect">
            <a:avLst/>
          </a:prstGeom>
        </p:spPr>
        <p:txBody>
          <a:bodyPr wrap="square">
            <a:spAutoFit/>
          </a:bodyPr>
          <a:lstStyle/>
          <a:p>
            <a:pPr defTabSz="609585">
              <a:lnSpc>
                <a:spcPct val="130000"/>
              </a:lnSpc>
            </a:pPr>
            <a:r>
              <a:rPr lang="zh-CN" altLang="zh-CN" sz="2000" dirty="0">
                <a:solidFill>
                  <a:schemeClr val="tx1">
                    <a:lumMod val="75000"/>
                    <a:lumOff val="25000"/>
                  </a:schemeClr>
                </a:solidFill>
                <a:latin typeface="微软雅黑" charset="0"/>
                <a:ea typeface="微软雅黑" charset="0"/>
              </a:rPr>
              <a:t>编写代码，</a:t>
            </a:r>
            <a:r>
              <a:rPr lang="en-US" altLang="zh-CN" sz="2000" dirty="0">
                <a:solidFill>
                  <a:schemeClr val="tx1">
                    <a:lumMod val="75000"/>
                    <a:lumOff val="25000"/>
                  </a:schemeClr>
                </a:solidFill>
                <a:latin typeface="微软雅黑" charset="0"/>
                <a:ea typeface="微软雅黑" charset="0"/>
              </a:rPr>
              <a:t>ppt</a:t>
            </a:r>
            <a:r>
              <a:rPr lang="zh-CN" altLang="zh-CN" sz="2000" dirty="0">
                <a:solidFill>
                  <a:schemeClr val="tx1">
                    <a:lumMod val="75000"/>
                    <a:lumOff val="25000"/>
                  </a:schemeClr>
                </a:solidFill>
                <a:latin typeface="微软雅黑" charset="0"/>
                <a:ea typeface="微软雅黑" charset="0"/>
              </a:rPr>
              <a:t>制作。</a:t>
            </a:r>
            <a:endParaRPr lang="zh-CN" altLang="en-US" sz="2000" dirty="0">
              <a:solidFill>
                <a:schemeClr val="tx1">
                  <a:lumMod val="75000"/>
                  <a:lumOff val="25000"/>
                </a:schemeClr>
              </a:solidFill>
              <a:latin typeface="微软雅黑" charset="0"/>
              <a:ea typeface="微软雅黑" charset="0"/>
            </a:endParaRPr>
          </a:p>
        </p:txBody>
      </p:sp>
      <p:pic>
        <p:nvPicPr>
          <p:cNvPr id="46" name="图片 45"/>
          <p:cNvPicPr>
            <a:picLocks noChangeAspect="1"/>
          </p:cNvPicPr>
          <p:nvPr/>
        </p:nvPicPr>
        <p:blipFill>
          <a:blip r:embed="rId4"/>
          <a:stretch>
            <a:fillRect/>
          </a:stretch>
        </p:blipFill>
        <p:spPr>
          <a:xfrm>
            <a:off x="1373925" y="1598438"/>
            <a:ext cx="1905000" cy="1905000"/>
          </a:xfrm>
          <a:prstGeom prst="rect">
            <a:avLst/>
          </a:prstGeom>
        </p:spPr>
      </p:pic>
      <p:pic>
        <p:nvPicPr>
          <p:cNvPr id="8" name="图片 7"/>
          <p:cNvPicPr>
            <a:picLocks noChangeAspect="1"/>
          </p:cNvPicPr>
          <p:nvPr/>
        </p:nvPicPr>
        <p:blipFill>
          <a:blip r:embed="rId5"/>
          <a:stretch>
            <a:fillRect/>
          </a:stretch>
        </p:blipFill>
        <p:spPr>
          <a:xfrm>
            <a:off x="8861100" y="1635731"/>
            <a:ext cx="1905000" cy="1905000"/>
          </a:xfrm>
          <a:prstGeom prst="rect">
            <a:avLst/>
          </a:prstGeom>
        </p:spPr>
      </p:pic>
      <p:pic>
        <p:nvPicPr>
          <p:cNvPr id="40" name="图片 39"/>
          <p:cNvPicPr>
            <a:picLocks noChangeAspect="1"/>
          </p:cNvPicPr>
          <p:nvPr/>
        </p:nvPicPr>
        <p:blipFill>
          <a:blip r:embed="rId6"/>
          <a:stretch>
            <a:fillRect/>
          </a:stretch>
        </p:blipFill>
        <p:spPr>
          <a:xfrm>
            <a:off x="5149973" y="1608812"/>
            <a:ext cx="1847175" cy="1847175"/>
          </a:xfrm>
          <a:prstGeom prst="rect">
            <a:avLst/>
          </a:prstGeom>
        </p:spPr>
      </p:pic>
    </p:spTree>
    <p:extLst>
      <p:ext uri="{BB962C8B-B14F-4D97-AF65-F5344CB8AC3E}">
        <p14:creationId xmlns:p14="http://schemas.microsoft.com/office/powerpoint/2010/main" val="74159610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p:spPr>
      </p:pic>
      <p:sp>
        <p:nvSpPr>
          <p:cNvPr id="6" name="任意多边形 5"/>
          <p:cNvSpPr/>
          <p:nvPr/>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5" name="组合 144"/>
          <p:cNvGrpSpPr/>
          <p:nvPr/>
        </p:nvGrpSpPr>
        <p:grpSpPr>
          <a:xfrm>
            <a:off x="3683900" y="345797"/>
            <a:ext cx="4820918" cy="4822970"/>
            <a:chOff x="4170953" y="833056"/>
            <a:chExt cx="3846813" cy="3848451"/>
          </a:xfrm>
        </p:grpSpPr>
        <p:grpSp>
          <p:nvGrpSpPr>
            <p:cNvPr id="131" name="组合 130"/>
            <p:cNvGrpSpPr/>
            <p:nvPr/>
          </p:nvGrpSpPr>
          <p:grpSpPr>
            <a:xfrm>
              <a:off x="4170953" y="833056"/>
              <a:ext cx="3846813" cy="3848451"/>
              <a:chOff x="4170953" y="833056"/>
              <a:chExt cx="3846813" cy="3848451"/>
            </a:xfrm>
          </p:grpSpPr>
          <p:grpSp>
            <p:nvGrpSpPr>
              <p:cNvPr id="12" name="组合 11"/>
              <p:cNvGrpSpPr/>
              <p:nvPr/>
            </p:nvGrpSpPr>
            <p:grpSpPr>
              <a:xfrm>
                <a:off x="4273247" y="926495"/>
                <a:ext cx="3645505" cy="3645505"/>
                <a:chOff x="3651549" y="975481"/>
                <a:chExt cx="2929467" cy="2929467"/>
              </a:xfrm>
            </p:grpSpPr>
            <p:sp>
              <p:nvSpPr>
                <p:cNvPr id="10" name="椭圆 9"/>
                <p:cNvSpPr/>
                <p:nvPr/>
              </p:nvSpPr>
              <p:spPr>
                <a:xfrm>
                  <a:off x="3651549" y="975481"/>
                  <a:ext cx="2929467" cy="2929467"/>
                </a:xfrm>
                <a:prstGeom prst="ellipse">
                  <a:avLst/>
                </a:prstGeom>
                <a:solidFill>
                  <a:srgbClr val="F5F0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856282" y="1186757"/>
                  <a:ext cx="2520000" cy="2519829"/>
                </a:xfrm>
                <a:prstGeom prst="ellipse">
                  <a:avLst/>
                </a:prstGeom>
                <a:solidFill>
                  <a:srgbClr val="79A5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31" name="直接连接符 30"/>
              <p:cNvCxnSpPr/>
              <p:nvPr/>
            </p:nvCxnSpPr>
            <p:spPr>
              <a:xfrm rot="-5400000" flipH="1">
                <a:off x="4224639" y="255943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976471" flipH="1">
                <a:off x="4237730" y="234718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552941" flipH="1">
                <a:off x="4276806" y="21381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4129412" flipH="1">
                <a:off x="4341273" y="193550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3705882" flipH="1">
                <a:off x="4430155" y="174231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3282353" flipH="1">
                <a:off x="4542104" y="156150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2858823" flipH="1">
                <a:off x="4675423" y="139583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2435294" flipH="1">
                <a:off x="4828091" y="124779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011765" flipH="1">
                <a:off x="4997794" y="111963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588235" flipH="1">
                <a:off x="5181960" y="101331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164706" flipH="1">
                <a:off x="5377796" y="93042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741177" flipH="1">
                <a:off x="5582334" y="8722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317647" flipH="1">
                <a:off x="5792473" y="83960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883" flipH="1">
                <a:off x="6005028" y="83305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29412" flipH="1">
                <a:off x="6216777" y="85267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952941" flipH="1">
                <a:off x="6424510" y="8981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376471" flipH="1">
                <a:off x="6625077" y="9688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800000" flipH="1">
                <a:off x="6815439" y="10636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2223529" flipH="1">
                <a:off x="6992710" y="11811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2647059" flipH="1">
                <a:off x="7154201" y="13194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070588" flipH="1">
                <a:off x="7297467" y="147661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3494117" flipH="1">
                <a:off x="7420334" y="165018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917647" flipH="1">
                <a:off x="7520940" y="18375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4341176" flipH="1">
                <a:off x="7597760" y="203583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4764706" flipH="1">
                <a:off x="7649630" y="22420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188236" flipH="1">
                <a:off x="7675763" y="24531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611765" flipH="1">
                <a:off x="7675763" y="266576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6035294" flipH="1">
                <a:off x="7649630" y="287680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6458824" flipH="1">
                <a:off x="7597760" y="308304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6882353" flipH="1">
                <a:off x="7520940" y="328133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7305883" flipH="1">
                <a:off x="7420334" y="3468691"/>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729412" flipH="1">
                <a:off x="7297467" y="3642260"/>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8152941" flipH="1">
                <a:off x="7154201" y="379941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8576471" flipH="1">
                <a:off x="6992710" y="393777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9000000" flipH="1">
                <a:off x="6815439" y="4055236"/>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9423529" flipH="1">
                <a:off x="6625077" y="41500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9847059" flipH="1">
                <a:off x="6424509" y="422070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0270589" flipH="1">
                <a:off x="6216777" y="4266197"/>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694117" flipH="1">
                <a:off x="6005028" y="4285818"/>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1117648" flipH="1">
                <a:off x="5792473" y="42792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1541176" flipH="1">
                <a:off x="5582334" y="424664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11964706" flipH="1">
                <a:off x="5377796" y="418845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2388235" flipH="1">
                <a:off x="5181960" y="410556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2811765" flipH="1">
                <a:off x="4997794" y="399923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3235294" flipH="1">
                <a:off x="4828092" y="3871082"/>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3658824" flipH="1">
                <a:off x="4675423" y="372304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4082352" flipH="1">
                <a:off x="4542104" y="355736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4505883" flipH="1">
                <a:off x="4430155" y="3376564"/>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4929413" flipH="1">
                <a:off x="4341273" y="3183373"/>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15352941" flipH="1">
                <a:off x="4276806" y="2980725"/>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15776472" flipH="1">
                <a:off x="4237730" y="2771689"/>
                <a:ext cx="288318" cy="395689"/>
              </a:xfrm>
              <a:prstGeom prst="line">
                <a:avLst/>
              </a:prstGeom>
              <a:ln w="57150">
                <a:solidFill>
                  <a:srgbClr val="79A5B2"/>
                </a:solidFill>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5093797" y="2186051"/>
              <a:ext cx="1999050" cy="158900"/>
              <a:chOff x="5010088" y="1993966"/>
              <a:chExt cx="1999050" cy="158900"/>
            </a:xfrm>
          </p:grpSpPr>
          <p:cxnSp>
            <p:nvCxnSpPr>
              <p:cNvPr id="133" name="直接连接符 132"/>
              <p:cNvCxnSpPr/>
              <p:nvPr/>
            </p:nvCxnSpPr>
            <p:spPr>
              <a:xfrm>
                <a:off x="5010088"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6109586" y="2074746"/>
                <a:ext cx="899552"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5932484" y="1993966"/>
                <a:ext cx="158900" cy="158900"/>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8" name="矩形 137"/>
            <p:cNvSpPr/>
            <p:nvPr/>
          </p:nvSpPr>
          <p:spPr>
            <a:xfrm>
              <a:off x="5282883" y="1616208"/>
              <a:ext cx="1620880" cy="515735"/>
            </a:xfrm>
            <a:prstGeom prst="rect">
              <a:avLst/>
            </a:prstGeom>
          </p:spPr>
          <p:txBody>
            <a:bodyPr wrap="none">
              <a:spAutoFit/>
            </a:bodyPr>
            <a:lstStyle/>
            <a:p>
              <a:pPr lvl="0" algn="ctr" defTabSz="914400"/>
              <a:r>
                <a:rPr lang="zh-CN" altLang="en-US" sz="3600" kern="0" dirty="0">
                  <a:solidFill>
                    <a:srgbClr val="F5F0EA"/>
                  </a:solidFill>
                  <a:latin typeface="微软雅黑" panose="020B0503020204020204" pitchFamily="34" charset="-122"/>
                  <a:ea typeface="微软雅黑" panose="020B0503020204020204" pitchFamily="34" charset="-122"/>
                </a:rPr>
                <a:t>第二部分</a:t>
              </a:r>
            </a:p>
          </p:txBody>
        </p:sp>
        <p:sp>
          <p:nvSpPr>
            <p:cNvPr id="139" name="矩形 138"/>
            <p:cNvSpPr/>
            <p:nvPr/>
          </p:nvSpPr>
          <p:spPr>
            <a:xfrm>
              <a:off x="4546119" y="2396875"/>
              <a:ext cx="3094407" cy="663088"/>
            </a:xfrm>
            <a:prstGeom prst="rect">
              <a:avLst/>
            </a:prstGeom>
          </p:spPr>
          <p:txBody>
            <a:bodyPr wrap="none">
              <a:spAutoFit/>
            </a:bodyPr>
            <a:lstStyle/>
            <a:p>
              <a:pPr algn="ctr"/>
              <a:r>
                <a:rPr lang="en-US" altLang="zh-CN" sz="4800" b="1" dirty="0">
                  <a:solidFill>
                    <a:srgbClr val="F5F0EA"/>
                  </a:solidFill>
                </a:rPr>
                <a:t>『</a:t>
              </a:r>
              <a:r>
                <a:rPr lang="zh-CN" altLang="en-US" sz="4800" b="1" dirty="0">
                  <a:solidFill>
                    <a:srgbClr val="F5F0EA"/>
                  </a:solidFill>
                </a:rPr>
                <a:t>项目简介</a:t>
              </a:r>
              <a:r>
                <a:rPr lang="en-US" altLang="zh-CN" sz="4800" b="1" dirty="0">
                  <a:solidFill>
                    <a:srgbClr val="F5F0EA"/>
                  </a:solidFill>
                </a:rPr>
                <a:t>』</a:t>
              </a:r>
            </a:p>
          </p:txBody>
        </p:sp>
      </p:grpSp>
      <p:pic>
        <p:nvPicPr>
          <p:cNvPr id="3" name="图片 2"/>
          <p:cNvPicPr>
            <a:picLocks noChangeAspect="1"/>
          </p:cNvPicPr>
          <p:nvPr/>
        </p:nvPicPr>
        <p:blipFill>
          <a:blip r:embed="rId4"/>
          <a:stretch>
            <a:fillRect/>
          </a:stretch>
        </p:blipFill>
        <p:spPr>
          <a:xfrm>
            <a:off x="5378264" y="3146010"/>
            <a:ext cx="1435473" cy="1435473"/>
          </a:xfrm>
          <a:prstGeom prst="rect">
            <a:avLst/>
          </a:prstGeom>
        </p:spPr>
      </p:pic>
    </p:spTree>
    <p:extLst>
      <p:ext uri="{BB962C8B-B14F-4D97-AF65-F5344CB8AC3E}">
        <p14:creationId xmlns:p14="http://schemas.microsoft.com/office/powerpoint/2010/main" val="31556717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项目简介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3808513"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矩形 11"/>
          <p:cNvSpPr/>
          <p:nvPr/>
        </p:nvSpPr>
        <p:spPr>
          <a:xfrm>
            <a:off x="6180722"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3" name="矩形 12"/>
          <p:cNvSpPr/>
          <p:nvPr/>
        </p:nvSpPr>
        <p:spPr>
          <a:xfrm>
            <a:off x="3808513" y="3628444"/>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4" name="矩形 13"/>
          <p:cNvSpPr/>
          <p:nvPr/>
        </p:nvSpPr>
        <p:spPr>
          <a:xfrm>
            <a:off x="6180722" y="3628444"/>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grpSp>
        <p:nvGrpSpPr>
          <p:cNvPr id="16" name="Group 11"/>
          <p:cNvGrpSpPr>
            <a:grpSpLocks noChangeAspect="1"/>
          </p:cNvGrpSpPr>
          <p:nvPr/>
        </p:nvGrpSpPr>
        <p:grpSpPr bwMode="auto">
          <a:xfrm>
            <a:off x="4316416" y="1680771"/>
            <a:ext cx="1199546" cy="851678"/>
            <a:chOff x="1407" y="1098"/>
            <a:chExt cx="800" cy="568"/>
          </a:xfrm>
          <a:solidFill>
            <a:srgbClr val="F5F0EA"/>
          </a:solidFill>
        </p:grpSpPr>
        <p:sp>
          <p:nvSpPr>
            <p:cNvPr id="17"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Freeform 17"/>
            <p:cNvSpPr>
              <a:spLocks/>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Group 32"/>
          <p:cNvGrpSpPr>
            <a:grpSpLocks noChangeAspect="1"/>
          </p:cNvGrpSpPr>
          <p:nvPr/>
        </p:nvGrpSpPr>
        <p:grpSpPr bwMode="auto">
          <a:xfrm>
            <a:off x="4321171" y="3953146"/>
            <a:ext cx="1199543" cy="851677"/>
            <a:chOff x="4354" y="1098"/>
            <a:chExt cx="800" cy="568"/>
          </a:xfrm>
          <a:solidFill>
            <a:srgbClr val="F5F0EA"/>
          </a:solidFill>
        </p:grpSpPr>
        <p:sp>
          <p:nvSpPr>
            <p:cNvPr id="26"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Group 41"/>
          <p:cNvGrpSpPr>
            <a:grpSpLocks noChangeAspect="1"/>
          </p:cNvGrpSpPr>
          <p:nvPr/>
        </p:nvGrpSpPr>
        <p:grpSpPr bwMode="auto">
          <a:xfrm>
            <a:off x="6758802" y="3944900"/>
            <a:ext cx="1141068" cy="850178"/>
            <a:chOff x="5314" y="1097"/>
            <a:chExt cx="761" cy="567"/>
          </a:xfrm>
          <a:solidFill>
            <a:srgbClr val="F5F0EA"/>
          </a:solidFill>
        </p:grpSpPr>
        <p:sp>
          <p:nvSpPr>
            <p:cNvPr id="33"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121"/>
          <p:cNvGrpSpPr>
            <a:grpSpLocks noChangeAspect="1"/>
          </p:cNvGrpSpPr>
          <p:nvPr/>
        </p:nvGrpSpPr>
        <p:grpSpPr bwMode="auto">
          <a:xfrm>
            <a:off x="6783543" y="1680771"/>
            <a:ext cx="997122" cy="848678"/>
            <a:chOff x="515" y="3088"/>
            <a:chExt cx="665" cy="566"/>
          </a:xfrm>
          <a:solidFill>
            <a:srgbClr val="F5F0EA"/>
          </a:solidFill>
        </p:grpSpPr>
        <p:sp>
          <p:nvSpPr>
            <p:cNvPr id="40"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4164634" y="2651643"/>
            <a:ext cx="1490521" cy="118478"/>
            <a:chOff x="4840431" y="2041402"/>
            <a:chExt cx="2505257" cy="199137"/>
          </a:xfrm>
        </p:grpSpPr>
        <p:cxnSp>
          <p:nvCxnSpPr>
            <p:cNvPr id="50" name="直接连接符 4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3" name="组合 52"/>
          <p:cNvGrpSpPr/>
          <p:nvPr/>
        </p:nvGrpSpPr>
        <p:grpSpPr>
          <a:xfrm>
            <a:off x="6482864" y="2651643"/>
            <a:ext cx="1490521" cy="118478"/>
            <a:chOff x="4840431" y="2041402"/>
            <a:chExt cx="2505257" cy="199137"/>
          </a:xfrm>
        </p:grpSpPr>
        <p:cxnSp>
          <p:nvCxnSpPr>
            <p:cNvPr id="54" name="直接连接符 53"/>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7" name="组合 56"/>
          <p:cNvGrpSpPr/>
          <p:nvPr/>
        </p:nvGrpSpPr>
        <p:grpSpPr>
          <a:xfrm>
            <a:off x="6482864" y="4954018"/>
            <a:ext cx="1490521" cy="118478"/>
            <a:chOff x="4840431" y="2041402"/>
            <a:chExt cx="2505257" cy="199137"/>
          </a:xfrm>
        </p:grpSpPr>
        <p:cxnSp>
          <p:nvCxnSpPr>
            <p:cNvPr id="58" name="直接连接符 57"/>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69" name="组合 68"/>
          <p:cNvGrpSpPr/>
          <p:nvPr/>
        </p:nvGrpSpPr>
        <p:grpSpPr>
          <a:xfrm>
            <a:off x="4172682" y="4954018"/>
            <a:ext cx="1490521" cy="118478"/>
            <a:chOff x="4840431" y="2041402"/>
            <a:chExt cx="2505257" cy="199137"/>
          </a:xfrm>
        </p:grpSpPr>
        <p:cxnSp>
          <p:nvCxnSpPr>
            <p:cNvPr id="70" name="直接连接符 6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73" name="矩形 72"/>
          <p:cNvSpPr/>
          <p:nvPr/>
        </p:nvSpPr>
        <p:spPr>
          <a:xfrm>
            <a:off x="3893923" y="2808802"/>
            <a:ext cx="2031943" cy="338554"/>
          </a:xfrm>
          <a:prstGeom prst="rect">
            <a:avLst/>
          </a:prstGeom>
        </p:spPr>
        <p:txBody>
          <a:bodyPr wrap="square">
            <a:spAutoFit/>
          </a:bodyPr>
          <a:lstStyle/>
          <a:p>
            <a:pPr algn="ctr"/>
            <a:r>
              <a:rPr lang="zh-CN" altLang="en-US" sz="1200" dirty="0">
                <a:solidFill>
                  <a:srgbClr val="F5F0EA"/>
                </a:solidFill>
              </a:rPr>
              <a:t>项目</a:t>
            </a:r>
            <a:r>
              <a:rPr lang="zh-CN" altLang="en-US" sz="1600" b="1" dirty="0">
                <a:solidFill>
                  <a:srgbClr val="F5F0EA"/>
                </a:solidFill>
              </a:rPr>
              <a:t>背景</a:t>
            </a:r>
          </a:p>
        </p:txBody>
      </p:sp>
      <p:sp>
        <p:nvSpPr>
          <p:cNvPr id="74" name="矩形 73"/>
          <p:cNvSpPr/>
          <p:nvPr/>
        </p:nvSpPr>
        <p:spPr>
          <a:xfrm>
            <a:off x="6212153" y="2808802"/>
            <a:ext cx="2031943" cy="338554"/>
          </a:xfrm>
          <a:prstGeom prst="rect">
            <a:avLst/>
          </a:prstGeom>
        </p:spPr>
        <p:txBody>
          <a:bodyPr wrap="square">
            <a:spAutoFit/>
          </a:bodyPr>
          <a:lstStyle/>
          <a:p>
            <a:pPr algn="ctr"/>
            <a:r>
              <a:rPr lang="zh-CN" altLang="en-US" sz="1200" dirty="0">
                <a:solidFill>
                  <a:srgbClr val="F5F0EA"/>
                </a:solidFill>
              </a:rPr>
              <a:t>项目</a:t>
            </a:r>
            <a:r>
              <a:rPr lang="zh-CN" altLang="en-US" sz="1600" b="1" dirty="0">
                <a:solidFill>
                  <a:srgbClr val="F5F0EA"/>
                </a:solidFill>
              </a:rPr>
              <a:t>概况</a:t>
            </a:r>
          </a:p>
        </p:txBody>
      </p:sp>
      <p:sp>
        <p:nvSpPr>
          <p:cNvPr id="75" name="矩形 74"/>
          <p:cNvSpPr/>
          <p:nvPr/>
        </p:nvSpPr>
        <p:spPr>
          <a:xfrm>
            <a:off x="3893923" y="5127923"/>
            <a:ext cx="2031943" cy="338554"/>
          </a:xfrm>
          <a:prstGeom prst="rect">
            <a:avLst/>
          </a:prstGeom>
        </p:spPr>
        <p:txBody>
          <a:bodyPr wrap="square">
            <a:spAutoFit/>
          </a:bodyPr>
          <a:lstStyle/>
          <a:p>
            <a:pPr algn="ctr"/>
            <a:r>
              <a:rPr lang="zh-CN" altLang="en-US" sz="1600" b="1" dirty="0">
                <a:solidFill>
                  <a:srgbClr val="F5F0EA"/>
                </a:solidFill>
              </a:rPr>
              <a:t>功能</a:t>
            </a:r>
            <a:r>
              <a:rPr lang="zh-CN" altLang="en-US" sz="1200" dirty="0">
                <a:solidFill>
                  <a:srgbClr val="F5F0EA"/>
                </a:solidFill>
              </a:rPr>
              <a:t>介绍</a:t>
            </a:r>
          </a:p>
        </p:txBody>
      </p:sp>
      <p:sp>
        <p:nvSpPr>
          <p:cNvPr id="76" name="矩形 75"/>
          <p:cNvSpPr/>
          <p:nvPr/>
        </p:nvSpPr>
        <p:spPr>
          <a:xfrm>
            <a:off x="6212153" y="5127923"/>
            <a:ext cx="2031943" cy="338554"/>
          </a:xfrm>
          <a:prstGeom prst="rect">
            <a:avLst/>
          </a:prstGeom>
        </p:spPr>
        <p:txBody>
          <a:bodyPr wrap="square">
            <a:spAutoFit/>
          </a:bodyPr>
          <a:lstStyle/>
          <a:p>
            <a:pPr algn="ctr"/>
            <a:r>
              <a:rPr lang="en-US" altLang="zh-CN" sz="1600" b="1" dirty="0">
                <a:solidFill>
                  <a:srgbClr val="F5F0EA"/>
                </a:solidFill>
              </a:rPr>
              <a:t>Logo</a:t>
            </a:r>
            <a:r>
              <a:rPr lang="zh-CN" altLang="en-US" sz="1200" dirty="0">
                <a:solidFill>
                  <a:srgbClr val="F5F0EA"/>
                </a:solidFill>
              </a:rPr>
              <a:t>与</a:t>
            </a:r>
            <a:r>
              <a:rPr lang="zh-CN" altLang="en-US" sz="1600" b="1" dirty="0">
                <a:solidFill>
                  <a:srgbClr val="F5F0EA"/>
                </a:solidFill>
              </a:rPr>
              <a:t>图标</a:t>
            </a:r>
          </a:p>
        </p:txBody>
      </p:sp>
      <p:sp>
        <p:nvSpPr>
          <p:cNvPr id="64" name="矩形 63"/>
          <p:cNvSpPr/>
          <p:nvPr/>
        </p:nvSpPr>
        <p:spPr>
          <a:xfrm>
            <a:off x="2074322" y="7203060"/>
            <a:ext cx="9368959" cy="2677656"/>
          </a:xfrm>
          <a:prstGeom prst="rect">
            <a:avLst/>
          </a:prstGeom>
        </p:spPr>
        <p:txBody>
          <a:bodyPr wrap="square">
            <a:spAutoFit/>
          </a:bodyPr>
          <a:lstStyle/>
          <a:p>
            <a:pPr>
              <a:lnSpc>
                <a:spcPct val="150000"/>
              </a:lnSpc>
            </a:pPr>
            <a:r>
              <a:rPr lang="en-US" altLang="zh-CN" sz="2800" dirty="0">
                <a:solidFill>
                  <a:srgbClr val="676661"/>
                </a:solidFill>
              </a:rPr>
              <a:t>         </a:t>
            </a:r>
            <a:r>
              <a:rPr lang="zh-CN" altLang="en-US" sz="2800" dirty="0">
                <a:solidFill>
                  <a:srgbClr val="676661"/>
                </a:solidFill>
              </a:rPr>
              <a:t>随着</a:t>
            </a:r>
            <a:r>
              <a:rPr lang="zh-CN" altLang="zh-CN" sz="2800" dirty="0">
                <a:solidFill>
                  <a:srgbClr val="676661"/>
                </a:solidFill>
              </a:rPr>
              <a:t>人们生活水平的提高，人们不再一味追求物质生活，在精神生活方面也开始重视起来，人们</a:t>
            </a:r>
            <a:r>
              <a:rPr lang="zh-CN" altLang="en-US" sz="2800" dirty="0">
                <a:solidFill>
                  <a:srgbClr val="676661"/>
                </a:solidFill>
              </a:rPr>
              <a:t>愿意</a:t>
            </a:r>
            <a:r>
              <a:rPr lang="zh-CN" altLang="zh-CN" sz="2800" dirty="0">
                <a:solidFill>
                  <a:srgbClr val="676661"/>
                </a:solidFill>
              </a:rPr>
              <a:t>走出家门去参加各种社交活动并且结交志同道合的朋友，</a:t>
            </a:r>
            <a:r>
              <a:rPr lang="zh-CN" altLang="en-US" sz="2800" dirty="0">
                <a:solidFill>
                  <a:srgbClr val="676661"/>
                </a:solidFill>
              </a:rPr>
              <a:t>却由于各种原因受到阻碍</a:t>
            </a:r>
            <a:r>
              <a:rPr lang="zh-CN" altLang="zh-CN" sz="2800" dirty="0">
                <a:solidFill>
                  <a:srgbClr val="676661"/>
                </a:solidFill>
              </a:rPr>
              <a:t>。</a:t>
            </a:r>
          </a:p>
        </p:txBody>
      </p:sp>
    </p:spTree>
    <p:extLst>
      <p:ext uri="{BB962C8B-B14F-4D97-AF65-F5344CB8AC3E}">
        <p14:creationId xmlns:p14="http://schemas.microsoft.com/office/powerpoint/2010/main" val="34619951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项目简介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1343025" y="1602724"/>
            <a:ext cx="2202764" cy="650197"/>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矩形 11"/>
          <p:cNvSpPr/>
          <p:nvPr/>
        </p:nvSpPr>
        <p:spPr>
          <a:xfrm>
            <a:off x="12226599"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3" name="矩形 12"/>
          <p:cNvSpPr/>
          <p:nvPr/>
        </p:nvSpPr>
        <p:spPr>
          <a:xfrm>
            <a:off x="3808513" y="691069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4" name="矩形 13"/>
          <p:cNvSpPr/>
          <p:nvPr/>
        </p:nvSpPr>
        <p:spPr>
          <a:xfrm>
            <a:off x="6180722" y="691069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grpSp>
        <p:nvGrpSpPr>
          <p:cNvPr id="25" name="Group 32"/>
          <p:cNvGrpSpPr>
            <a:grpSpLocks noChangeAspect="1"/>
          </p:cNvGrpSpPr>
          <p:nvPr/>
        </p:nvGrpSpPr>
        <p:grpSpPr bwMode="auto">
          <a:xfrm>
            <a:off x="4321171" y="7235398"/>
            <a:ext cx="1199543" cy="851677"/>
            <a:chOff x="4354" y="1098"/>
            <a:chExt cx="800" cy="568"/>
          </a:xfrm>
          <a:solidFill>
            <a:srgbClr val="F5F0EA"/>
          </a:solidFill>
        </p:grpSpPr>
        <p:sp>
          <p:nvSpPr>
            <p:cNvPr id="26"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Group 41"/>
          <p:cNvGrpSpPr>
            <a:grpSpLocks noChangeAspect="1"/>
          </p:cNvGrpSpPr>
          <p:nvPr/>
        </p:nvGrpSpPr>
        <p:grpSpPr bwMode="auto">
          <a:xfrm>
            <a:off x="6758802" y="7227152"/>
            <a:ext cx="1141068" cy="850178"/>
            <a:chOff x="5314" y="1097"/>
            <a:chExt cx="761" cy="567"/>
          </a:xfrm>
          <a:solidFill>
            <a:srgbClr val="F5F0EA"/>
          </a:solidFill>
        </p:grpSpPr>
        <p:sp>
          <p:nvSpPr>
            <p:cNvPr id="33"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121"/>
          <p:cNvGrpSpPr>
            <a:grpSpLocks noChangeAspect="1"/>
          </p:cNvGrpSpPr>
          <p:nvPr/>
        </p:nvGrpSpPr>
        <p:grpSpPr bwMode="auto">
          <a:xfrm>
            <a:off x="12829420" y="1680771"/>
            <a:ext cx="997122" cy="848678"/>
            <a:chOff x="515" y="3088"/>
            <a:chExt cx="665" cy="566"/>
          </a:xfrm>
          <a:solidFill>
            <a:srgbClr val="F5F0EA"/>
          </a:solidFill>
        </p:grpSpPr>
        <p:sp>
          <p:nvSpPr>
            <p:cNvPr id="40"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a:off x="12528741" y="2651643"/>
            <a:ext cx="1490521" cy="118478"/>
            <a:chOff x="4840431" y="2041402"/>
            <a:chExt cx="2505257" cy="199137"/>
          </a:xfrm>
        </p:grpSpPr>
        <p:cxnSp>
          <p:nvCxnSpPr>
            <p:cNvPr id="54" name="直接连接符 53"/>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7" name="组合 56"/>
          <p:cNvGrpSpPr/>
          <p:nvPr/>
        </p:nvGrpSpPr>
        <p:grpSpPr>
          <a:xfrm>
            <a:off x="6482864" y="8236270"/>
            <a:ext cx="1490521" cy="118478"/>
            <a:chOff x="4840431" y="2041402"/>
            <a:chExt cx="2505257" cy="199137"/>
          </a:xfrm>
        </p:grpSpPr>
        <p:cxnSp>
          <p:nvCxnSpPr>
            <p:cNvPr id="58" name="直接连接符 57"/>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69" name="组合 68"/>
          <p:cNvGrpSpPr/>
          <p:nvPr/>
        </p:nvGrpSpPr>
        <p:grpSpPr>
          <a:xfrm>
            <a:off x="4172682" y="8236270"/>
            <a:ext cx="1490521" cy="118478"/>
            <a:chOff x="4840431" y="2041402"/>
            <a:chExt cx="2505257" cy="199137"/>
          </a:xfrm>
        </p:grpSpPr>
        <p:cxnSp>
          <p:nvCxnSpPr>
            <p:cNvPr id="70" name="直接连接符 6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73" name="矩形 72"/>
          <p:cNvSpPr/>
          <p:nvPr/>
        </p:nvSpPr>
        <p:spPr>
          <a:xfrm>
            <a:off x="1428435" y="1602725"/>
            <a:ext cx="2031943" cy="646331"/>
          </a:xfrm>
          <a:prstGeom prst="rect">
            <a:avLst/>
          </a:prstGeom>
        </p:spPr>
        <p:txBody>
          <a:bodyPr wrap="square">
            <a:spAutoFit/>
          </a:bodyPr>
          <a:lstStyle/>
          <a:p>
            <a:pPr algn="ctr"/>
            <a:r>
              <a:rPr lang="zh-CN" altLang="en-US" sz="3600" b="1" dirty="0">
                <a:solidFill>
                  <a:srgbClr val="F5F0EA"/>
                </a:solidFill>
              </a:rPr>
              <a:t>项目背景</a:t>
            </a:r>
          </a:p>
        </p:txBody>
      </p:sp>
      <p:sp>
        <p:nvSpPr>
          <p:cNvPr id="74" name="矩形 73"/>
          <p:cNvSpPr/>
          <p:nvPr/>
        </p:nvSpPr>
        <p:spPr>
          <a:xfrm>
            <a:off x="12258030" y="2808802"/>
            <a:ext cx="2031943" cy="338554"/>
          </a:xfrm>
          <a:prstGeom prst="rect">
            <a:avLst/>
          </a:prstGeom>
        </p:spPr>
        <p:txBody>
          <a:bodyPr wrap="square">
            <a:spAutoFit/>
          </a:bodyPr>
          <a:lstStyle/>
          <a:p>
            <a:pPr algn="ctr"/>
            <a:r>
              <a:rPr lang="zh-CN" altLang="en-US" sz="1200" dirty="0">
                <a:solidFill>
                  <a:srgbClr val="F5F0EA"/>
                </a:solidFill>
              </a:rPr>
              <a:t>项目</a:t>
            </a:r>
            <a:r>
              <a:rPr lang="zh-CN" altLang="en-US" sz="1600" b="1" dirty="0">
                <a:solidFill>
                  <a:srgbClr val="F5F0EA"/>
                </a:solidFill>
              </a:rPr>
              <a:t>概况</a:t>
            </a:r>
          </a:p>
        </p:txBody>
      </p:sp>
      <p:sp>
        <p:nvSpPr>
          <p:cNvPr id="75" name="矩形 74"/>
          <p:cNvSpPr/>
          <p:nvPr/>
        </p:nvSpPr>
        <p:spPr>
          <a:xfrm>
            <a:off x="3893923" y="8410175"/>
            <a:ext cx="2031943" cy="338554"/>
          </a:xfrm>
          <a:prstGeom prst="rect">
            <a:avLst/>
          </a:prstGeom>
        </p:spPr>
        <p:txBody>
          <a:bodyPr wrap="square">
            <a:spAutoFit/>
          </a:bodyPr>
          <a:lstStyle/>
          <a:p>
            <a:pPr algn="ctr"/>
            <a:r>
              <a:rPr lang="zh-CN" altLang="en-US" sz="1600" b="1" dirty="0">
                <a:solidFill>
                  <a:srgbClr val="F5F0EA"/>
                </a:solidFill>
              </a:rPr>
              <a:t>功能</a:t>
            </a:r>
            <a:r>
              <a:rPr lang="zh-CN" altLang="en-US" sz="1200" dirty="0">
                <a:solidFill>
                  <a:srgbClr val="F5F0EA"/>
                </a:solidFill>
              </a:rPr>
              <a:t>介绍</a:t>
            </a:r>
          </a:p>
        </p:txBody>
      </p:sp>
      <p:sp>
        <p:nvSpPr>
          <p:cNvPr id="76" name="矩形 75"/>
          <p:cNvSpPr/>
          <p:nvPr/>
        </p:nvSpPr>
        <p:spPr>
          <a:xfrm>
            <a:off x="6212153" y="8410175"/>
            <a:ext cx="2031943" cy="338554"/>
          </a:xfrm>
          <a:prstGeom prst="rect">
            <a:avLst/>
          </a:prstGeom>
        </p:spPr>
        <p:txBody>
          <a:bodyPr wrap="square">
            <a:spAutoFit/>
          </a:bodyPr>
          <a:lstStyle/>
          <a:p>
            <a:pPr algn="ctr"/>
            <a:r>
              <a:rPr lang="en-US" altLang="zh-CN" sz="1600" b="1" dirty="0">
                <a:solidFill>
                  <a:srgbClr val="F5F0EA"/>
                </a:solidFill>
              </a:rPr>
              <a:t>Logo</a:t>
            </a:r>
            <a:r>
              <a:rPr lang="zh-CN" altLang="en-US" sz="1200" dirty="0">
                <a:solidFill>
                  <a:srgbClr val="F5F0EA"/>
                </a:solidFill>
              </a:rPr>
              <a:t>与</a:t>
            </a:r>
            <a:r>
              <a:rPr lang="zh-CN" altLang="en-US" sz="1600" b="1" dirty="0">
                <a:solidFill>
                  <a:srgbClr val="F5F0EA"/>
                </a:solidFill>
              </a:rPr>
              <a:t>图标</a:t>
            </a:r>
          </a:p>
        </p:txBody>
      </p:sp>
      <p:sp>
        <p:nvSpPr>
          <p:cNvPr id="63" name="矩形 62"/>
          <p:cNvSpPr/>
          <p:nvPr/>
        </p:nvSpPr>
        <p:spPr>
          <a:xfrm>
            <a:off x="1840379" y="2411748"/>
            <a:ext cx="9368959" cy="2677656"/>
          </a:xfrm>
          <a:prstGeom prst="rect">
            <a:avLst/>
          </a:prstGeom>
        </p:spPr>
        <p:txBody>
          <a:bodyPr wrap="square">
            <a:spAutoFit/>
          </a:bodyPr>
          <a:lstStyle/>
          <a:p>
            <a:pPr>
              <a:lnSpc>
                <a:spcPct val="150000"/>
              </a:lnSpc>
            </a:pPr>
            <a:r>
              <a:rPr lang="en-US" altLang="zh-CN" sz="2800" dirty="0">
                <a:solidFill>
                  <a:srgbClr val="676661"/>
                </a:solidFill>
              </a:rPr>
              <a:t>         </a:t>
            </a:r>
            <a:r>
              <a:rPr lang="zh-CN" altLang="en-US" sz="2800" dirty="0">
                <a:solidFill>
                  <a:srgbClr val="676661"/>
                </a:solidFill>
              </a:rPr>
              <a:t>随着</a:t>
            </a:r>
            <a:r>
              <a:rPr lang="zh-CN" altLang="zh-CN" sz="2800" dirty="0">
                <a:solidFill>
                  <a:srgbClr val="676661"/>
                </a:solidFill>
              </a:rPr>
              <a:t>人们生活水平的提高，人们不再一味追求物质生活，在精神生活方面也开始重视起来，人们</a:t>
            </a:r>
            <a:r>
              <a:rPr lang="zh-CN" altLang="en-US" sz="2800" dirty="0">
                <a:solidFill>
                  <a:srgbClr val="676661"/>
                </a:solidFill>
              </a:rPr>
              <a:t>愿意</a:t>
            </a:r>
            <a:r>
              <a:rPr lang="zh-CN" altLang="zh-CN" sz="2800" dirty="0">
                <a:solidFill>
                  <a:srgbClr val="676661"/>
                </a:solidFill>
              </a:rPr>
              <a:t>走出家门去参加各种社交活动并且结交志同道合的朋友，</a:t>
            </a:r>
            <a:r>
              <a:rPr lang="zh-CN" altLang="en-US" sz="2800" dirty="0">
                <a:solidFill>
                  <a:srgbClr val="676661"/>
                </a:solidFill>
              </a:rPr>
              <a:t>却由于各种原因受到阻碍</a:t>
            </a:r>
            <a:r>
              <a:rPr lang="zh-CN" altLang="zh-CN" sz="2800" dirty="0">
                <a:solidFill>
                  <a:srgbClr val="676661"/>
                </a:solidFill>
              </a:rPr>
              <a:t>。</a:t>
            </a:r>
          </a:p>
        </p:txBody>
      </p:sp>
      <p:cxnSp>
        <p:nvCxnSpPr>
          <p:cNvPr id="64" name="直接连接符 63"/>
          <p:cNvCxnSpPr/>
          <p:nvPr/>
        </p:nvCxnSpPr>
        <p:spPr>
          <a:xfrm>
            <a:off x="4061148" y="2237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8009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8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项目简介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1343025" y="1602724"/>
            <a:ext cx="2202764" cy="650197"/>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矩形 11"/>
          <p:cNvSpPr/>
          <p:nvPr/>
        </p:nvSpPr>
        <p:spPr>
          <a:xfrm>
            <a:off x="12226599"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3" name="矩形 12"/>
          <p:cNvSpPr/>
          <p:nvPr/>
        </p:nvSpPr>
        <p:spPr>
          <a:xfrm>
            <a:off x="3808513" y="691069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4" name="矩形 13"/>
          <p:cNvSpPr/>
          <p:nvPr/>
        </p:nvSpPr>
        <p:spPr>
          <a:xfrm>
            <a:off x="6180722" y="691069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grpSp>
        <p:nvGrpSpPr>
          <p:cNvPr id="25" name="Group 32"/>
          <p:cNvGrpSpPr>
            <a:grpSpLocks noChangeAspect="1"/>
          </p:cNvGrpSpPr>
          <p:nvPr/>
        </p:nvGrpSpPr>
        <p:grpSpPr bwMode="auto">
          <a:xfrm>
            <a:off x="4321171" y="7235398"/>
            <a:ext cx="1199543" cy="851677"/>
            <a:chOff x="4354" y="1098"/>
            <a:chExt cx="800" cy="568"/>
          </a:xfrm>
          <a:solidFill>
            <a:srgbClr val="F5F0EA"/>
          </a:solidFill>
        </p:grpSpPr>
        <p:sp>
          <p:nvSpPr>
            <p:cNvPr id="26"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Group 41"/>
          <p:cNvGrpSpPr>
            <a:grpSpLocks noChangeAspect="1"/>
          </p:cNvGrpSpPr>
          <p:nvPr/>
        </p:nvGrpSpPr>
        <p:grpSpPr bwMode="auto">
          <a:xfrm>
            <a:off x="6758802" y="7227152"/>
            <a:ext cx="1141068" cy="850178"/>
            <a:chOff x="5314" y="1097"/>
            <a:chExt cx="761" cy="567"/>
          </a:xfrm>
          <a:solidFill>
            <a:srgbClr val="F5F0EA"/>
          </a:solidFill>
        </p:grpSpPr>
        <p:sp>
          <p:nvSpPr>
            <p:cNvPr id="33"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121"/>
          <p:cNvGrpSpPr>
            <a:grpSpLocks noChangeAspect="1"/>
          </p:cNvGrpSpPr>
          <p:nvPr/>
        </p:nvGrpSpPr>
        <p:grpSpPr bwMode="auto">
          <a:xfrm>
            <a:off x="12829420" y="1680771"/>
            <a:ext cx="997122" cy="848678"/>
            <a:chOff x="515" y="3088"/>
            <a:chExt cx="665" cy="566"/>
          </a:xfrm>
          <a:solidFill>
            <a:srgbClr val="F5F0EA"/>
          </a:solidFill>
        </p:grpSpPr>
        <p:sp>
          <p:nvSpPr>
            <p:cNvPr id="40"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a:off x="12528741" y="2651643"/>
            <a:ext cx="1490521" cy="118478"/>
            <a:chOff x="4840431" y="2041402"/>
            <a:chExt cx="2505257" cy="199137"/>
          </a:xfrm>
        </p:grpSpPr>
        <p:cxnSp>
          <p:nvCxnSpPr>
            <p:cNvPr id="54" name="直接连接符 53"/>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7" name="组合 56"/>
          <p:cNvGrpSpPr/>
          <p:nvPr/>
        </p:nvGrpSpPr>
        <p:grpSpPr>
          <a:xfrm>
            <a:off x="6482864" y="8236270"/>
            <a:ext cx="1490521" cy="118478"/>
            <a:chOff x="4840431" y="2041402"/>
            <a:chExt cx="2505257" cy="199137"/>
          </a:xfrm>
        </p:grpSpPr>
        <p:cxnSp>
          <p:nvCxnSpPr>
            <p:cNvPr id="58" name="直接连接符 57"/>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69" name="组合 68"/>
          <p:cNvGrpSpPr/>
          <p:nvPr/>
        </p:nvGrpSpPr>
        <p:grpSpPr>
          <a:xfrm>
            <a:off x="4172682" y="8236270"/>
            <a:ext cx="1490521" cy="118478"/>
            <a:chOff x="4840431" y="2041402"/>
            <a:chExt cx="2505257" cy="199137"/>
          </a:xfrm>
        </p:grpSpPr>
        <p:cxnSp>
          <p:nvCxnSpPr>
            <p:cNvPr id="70" name="直接连接符 6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73" name="矩形 72"/>
          <p:cNvSpPr/>
          <p:nvPr/>
        </p:nvSpPr>
        <p:spPr>
          <a:xfrm>
            <a:off x="1428435" y="1602725"/>
            <a:ext cx="2031943" cy="646331"/>
          </a:xfrm>
          <a:prstGeom prst="rect">
            <a:avLst/>
          </a:prstGeom>
        </p:spPr>
        <p:txBody>
          <a:bodyPr wrap="square">
            <a:spAutoFit/>
          </a:bodyPr>
          <a:lstStyle/>
          <a:p>
            <a:pPr algn="ctr"/>
            <a:r>
              <a:rPr lang="zh-CN" altLang="en-US" sz="3600" b="1" dirty="0">
                <a:solidFill>
                  <a:srgbClr val="F5F0EA"/>
                </a:solidFill>
              </a:rPr>
              <a:t>项目概况</a:t>
            </a:r>
          </a:p>
        </p:txBody>
      </p:sp>
      <p:sp>
        <p:nvSpPr>
          <p:cNvPr id="74" name="矩形 73"/>
          <p:cNvSpPr/>
          <p:nvPr/>
        </p:nvSpPr>
        <p:spPr>
          <a:xfrm>
            <a:off x="12258030" y="2808802"/>
            <a:ext cx="2031943" cy="338554"/>
          </a:xfrm>
          <a:prstGeom prst="rect">
            <a:avLst/>
          </a:prstGeom>
        </p:spPr>
        <p:txBody>
          <a:bodyPr wrap="square">
            <a:spAutoFit/>
          </a:bodyPr>
          <a:lstStyle/>
          <a:p>
            <a:pPr algn="ctr"/>
            <a:r>
              <a:rPr lang="zh-CN" altLang="en-US" sz="1200" dirty="0">
                <a:solidFill>
                  <a:srgbClr val="F5F0EA"/>
                </a:solidFill>
              </a:rPr>
              <a:t>项目</a:t>
            </a:r>
            <a:r>
              <a:rPr lang="zh-CN" altLang="en-US" sz="1600" b="1" dirty="0">
                <a:solidFill>
                  <a:srgbClr val="F5F0EA"/>
                </a:solidFill>
              </a:rPr>
              <a:t>概况</a:t>
            </a:r>
          </a:p>
        </p:txBody>
      </p:sp>
      <p:sp>
        <p:nvSpPr>
          <p:cNvPr id="75" name="矩形 74"/>
          <p:cNvSpPr/>
          <p:nvPr/>
        </p:nvSpPr>
        <p:spPr>
          <a:xfrm>
            <a:off x="3893923" y="8410175"/>
            <a:ext cx="2031943" cy="338554"/>
          </a:xfrm>
          <a:prstGeom prst="rect">
            <a:avLst/>
          </a:prstGeom>
        </p:spPr>
        <p:txBody>
          <a:bodyPr wrap="square">
            <a:spAutoFit/>
          </a:bodyPr>
          <a:lstStyle/>
          <a:p>
            <a:pPr algn="ctr"/>
            <a:r>
              <a:rPr lang="zh-CN" altLang="en-US" sz="1600" b="1" dirty="0">
                <a:solidFill>
                  <a:srgbClr val="F5F0EA"/>
                </a:solidFill>
              </a:rPr>
              <a:t>功能</a:t>
            </a:r>
            <a:r>
              <a:rPr lang="zh-CN" altLang="en-US" sz="1200" dirty="0">
                <a:solidFill>
                  <a:srgbClr val="F5F0EA"/>
                </a:solidFill>
              </a:rPr>
              <a:t>介绍</a:t>
            </a:r>
          </a:p>
        </p:txBody>
      </p:sp>
      <p:sp>
        <p:nvSpPr>
          <p:cNvPr id="76" name="矩形 75"/>
          <p:cNvSpPr/>
          <p:nvPr/>
        </p:nvSpPr>
        <p:spPr>
          <a:xfrm>
            <a:off x="6212153" y="8410175"/>
            <a:ext cx="2031943" cy="338554"/>
          </a:xfrm>
          <a:prstGeom prst="rect">
            <a:avLst/>
          </a:prstGeom>
        </p:spPr>
        <p:txBody>
          <a:bodyPr wrap="square">
            <a:spAutoFit/>
          </a:bodyPr>
          <a:lstStyle/>
          <a:p>
            <a:pPr algn="ctr"/>
            <a:r>
              <a:rPr lang="en-US" altLang="zh-CN" sz="1600" b="1" dirty="0">
                <a:solidFill>
                  <a:srgbClr val="F5F0EA"/>
                </a:solidFill>
              </a:rPr>
              <a:t>Logo</a:t>
            </a:r>
            <a:r>
              <a:rPr lang="zh-CN" altLang="en-US" sz="1200" dirty="0">
                <a:solidFill>
                  <a:srgbClr val="F5F0EA"/>
                </a:solidFill>
              </a:rPr>
              <a:t>与</a:t>
            </a:r>
            <a:r>
              <a:rPr lang="zh-CN" altLang="en-US" sz="1600" b="1" dirty="0">
                <a:solidFill>
                  <a:srgbClr val="F5F0EA"/>
                </a:solidFill>
              </a:rPr>
              <a:t>图标</a:t>
            </a:r>
          </a:p>
        </p:txBody>
      </p:sp>
      <p:sp>
        <p:nvSpPr>
          <p:cNvPr id="63" name="矩形 62"/>
          <p:cNvSpPr/>
          <p:nvPr/>
        </p:nvSpPr>
        <p:spPr>
          <a:xfrm>
            <a:off x="1840379" y="2411748"/>
            <a:ext cx="9368959" cy="3323987"/>
          </a:xfrm>
          <a:prstGeom prst="rect">
            <a:avLst/>
          </a:prstGeom>
        </p:spPr>
        <p:txBody>
          <a:bodyPr wrap="square">
            <a:spAutoFit/>
          </a:bodyPr>
          <a:lstStyle/>
          <a:p>
            <a:pPr>
              <a:lnSpc>
                <a:spcPct val="150000"/>
              </a:lnSpc>
            </a:pPr>
            <a:r>
              <a:rPr lang="en-US" altLang="zh-CN" sz="2800" dirty="0">
                <a:solidFill>
                  <a:srgbClr val="676661"/>
                </a:solidFill>
              </a:rPr>
              <a:t>          </a:t>
            </a:r>
            <a:r>
              <a:rPr lang="zh-CN" altLang="zh-CN" sz="2800" dirty="0">
                <a:solidFill>
                  <a:srgbClr val="676661"/>
                </a:solidFill>
              </a:rPr>
              <a:t>一键约玩实时匹配系统是一款集在线交友，好友匹配，娱乐活动匹配功能于一体的交友软件。我们软件的主要功能就是用户可以根据自己的需要，发布一些活动的公告，然其他的用户都能看到该公告，并且通过报名的方式参加到自己想要的活动中去。</a:t>
            </a:r>
          </a:p>
        </p:txBody>
      </p:sp>
      <p:cxnSp>
        <p:nvCxnSpPr>
          <p:cNvPr id="64" name="直接连接符 63"/>
          <p:cNvCxnSpPr/>
          <p:nvPr/>
        </p:nvCxnSpPr>
        <p:spPr>
          <a:xfrm>
            <a:off x="4061148" y="2237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9467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1418" y="184665"/>
            <a:ext cx="1415772" cy="461665"/>
          </a:xfrm>
          <a:prstGeom prst="rect">
            <a:avLst/>
          </a:prstGeom>
        </p:spPr>
        <p:txBody>
          <a:bodyPr wrap="none">
            <a:spAutoFit/>
          </a:bodyPr>
          <a:lstStyle/>
          <a:p>
            <a:pPr lvl="0" defTabSz="914400"/>
            <a:r>
              <a:rPr lang="zh-CN" altLang="en-US" sz="2400" b="1" kern="0" dirty="0">
                <a:solidFill>
                  <a:srgbClr val="676661"/>
                </a:solidFill>
                <a:latin typeface="微软雅黑" panose="020B0503020204020204" pitchFamily="34" charset="-122"/>
                <a:ea typeface="微软雅黑" panose="020B0503020204020204" pitchFamily="34" charset="-122"/>
              </a:rPr>
              <a:t>项目简介</a:t>
            </a:r>
          </a:p>
        </p:txBody>
      </p:sp>
      <p:sp>
        <p:nvSpPr>
          <p:cNvPr id="6" name="五边形 5"/>
          <p:cNvSpPr/>
          <p:nvPr/>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590405" y="-139532"/>
            <a:ext cx="574196"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ea typeface="+mj-ea"/>
              </a:rPr>
              <a:t>2</a:t>
            </a:r>
            <a:endParaRPr lang="zh-CN" altLang="en-US" sz="6000" b="1" dirty="0">
              <a:solidFill>
                <a:schemeClr val="bg1"/>
              </a:solidFill>
              <a:effectLst>
                <a:outerShdw blurRad="38100" dist="38100" dir="2700000" algn="tl">
                  <a:srgbClr val="000000">
                    <a:alpha val="43137"/>
                  </a:srgbClr>
                </a:outerShdw>
              </a:effectLst>
              <a:ea typeface="+mj-ea"/>
            </a:endParaRPr>
          </a:p>
        </p:txBody>
      </p:sp>
      <p:sp>
        <p:nvSpPr>
          <p:cNvPr id="10" name="菱形 9"/>
          <p:cNvSpPr/>
          <p:nvPr/>
        </p:nvSpPr>
        <p:spPr>
          <a:xfrm>
            <a:off x="3271943" y="719666"/>
            <a:ext cx="5648114" cy="5648114"/>
          </a:xfrm>
          <a:prstGeom prst="diamond">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矩形 10"/>
          <p:cNvSpPr/>
          <p:nvPr/>
        </p:nvSpPr>
        <p:spPr>
          <a:xfrm>
            <a:off x="1343025" y="1602724"/>
            <a:ext cx="2202764" cy="650197"/>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sp>
        <p:nvSpPr>
          <p:cNvPr id="12" name="矩形 11"/>
          <p:cNvSpPr/>
          <p:nvPr/>
        </p:nvSpPr>
        <p:spPr>
          <a:xfrm>
            <a:off x="12226599" y="125623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3" name="矩形 12"/>
          <p:cNvSpPr/>
          <p:nvPr/>
        </p:nvSpPr>
        <p:spPr>
          <a:xfrm>
            <a:off x="3808513" y="691069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sp>
        <p:nvSpPr>
          <p:cNvPr id="14" name="矩形 13"/>
          <p:cNvSpPr/>
          <p:nvPr/>
        </p:nvSpPr>
        <p:spPr>
          <a:xfrm>
            <a:off x="6180722" y="6910696"/>
            <a:ext cx="2202764" cy="2202764"/>
          </a:xfrm>
          <a:prstGeom prst="rect">
            <a:avLst/>
          </a:prstGeom>
          <a:solidFill>
            <a:srgbClr val="79A5B2"/>
          </a:solidFill>
          <a:ln w="38100">
            <a:solidFill>
              <a:srgbClr val="F5F0E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dirty="0"/>
          </a:p>
        </p:txBody>
      </p:sp>
      <p:grpSp>
        <p:nvGrpSpPr>
          <p:cNvPr id="25" name="Group 32"/>
          <p:cNvGrpSpPr>
            <a:grpSpLocks noChangeAspect="1"/>
          </p:cNvGrpSpPr>
          <p:nvPr/>
        </p:nvGrpSpPr>
        <p:grpSpPr bwMode="auto">
          <a:xfrm>
            <a:off x="4321171" y="7235398"/>
            <a:ext cx="1199543" cy="851677"/>
            <a:chOff x="4354" y="1098"/>
            <a:chExt cx="800" cy="568"/>
          </a:xfrm>
          <a:solidFill>
            <a:srgbClr val="F5F0EA"/>
          </a:solidFill>
        </p:grpSpPr>
        <p:sp>
          <p:nvSpPr>
            <p:cNvPr id="26"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6"/>
            <p:cNvSpPr>
              <a:spLocks/>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7"/>
            <p:cNvSpPr>
              <a:spLocks/>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8"/>
            <p:cNvSpPr>
              <a:spLocks/>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 name="Group 41"/>
          <p:cNvGrpSpPr>
            <a:grpSpLocks noChangeAspect="1"/>
          </p:cNvGrpSpPr>
          <p:nvPr/>
        </p:nvGrpSpPr>
        <p:grpSpPr bwMode="auto">
          <a:xfrm>
            <a:off x="6758802" y="7227152"/>
            <a:ext cx="1141068" cy="850178"/>
            <a:chOff x="5314" y="1097"/>
            <a:chExt cx="761" cy="567"/>
          </a:xfrm>
          <a:solidFill>
            <a:srgbClr val="F5F0EA"/>
          </a:solidFill>
        </p:grpSpPr>
        <p:sp>
          <p:nvSpPr>
            <p:cNvPr id="33" name="Freeform 42"/>
            <p:cNvSpPr>
              <a:spLocks/>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5"/>
            <p:cNvSpPr>
              <a:spLocks/>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Group 121"/>
          <p:cNvGrpSpPr>
            <a:grpSpLocks noChangeAspect="1"/>
          </p:cNvGrpSpPr>
          <p:nvPr/>
        </p:nvGrpSpPr>
        <p:grpSpPr bwMode="auto">
          <a:xfrm>
            <a:off x="12829420" y="1680771"/>
            <a:ext cx="997122" cy="848678"/>
            <a:chOff x="515" y="3088"/>
            <a:chExt cx="665" cy="566"/>
          </a:xfrm>
          <a:solidFill>
            <a:srgbClr val="F5F0EA"/>
          </a:solidFill>
        </p:grpSpPr>
        <p:sp>
          <p:nvSpPr>
            <p:cNvPr id="40" name="Freeform 122"/>
            <p:cNvSpPr>
              <a:spLocks/>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24"/>
            <p:cNvSpPr>
              <a:spLocks/>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25"/>
            <p:cNvSpPr>
              <a:spLocks/>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6"/>
            <p:cNvSpPr>
              <a:spLocks/>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27"/>
            <p:cNvSpPr>
              <a:spLocks/>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28"/>
            <p:cNvSpPr>
              <a:spLocks/>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29"/>
            <p:cNvSpPr>
              <a:spLocks/>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30"/>
            <p:cNvSpPr>
              <a:spLocks/>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a:off x="12528741" y="2651643"/>
            <a:ext cx="1490521" cy="118478"/>
            <a:chOff x="4840431" y="2041402"/>
            <a:chExt cx="2505257" cy="199137"/>
          </a:xfrm>
        </p:grpSpPr>
        <p:cxnSp>
          <p:nvCxnSpPr>
            <p:cNvPr id="54" name="直接连接符 53"/>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7" name="组合 56"/>
          <p:cNvGrpSpPr/>
          <p:nvPr/>
        </p:nvGrpSpPr>
        <p:grpSpPr>
          <a:xfrm>
            <a:off x="6482864" y="8236270"/>
            <a:ext cx="1490521" cy="118478"/>
            <a:chOff x="4840431" y="2041402"/>
            <a:chExt cx="2505257" cy="199137"/>
          </a:xfrm>
        </p:grpSpPr>
        <p:cxnSp>
          <p:nvCxnSpPr>
            <p:cNvPr id="58" name="直接连接符 57"/>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69" name="组合 68"/>
          <p:cNvGrpSpPr/>
          <p:nvPr/>
        </p:nvGrpSpPr>
        <p:grpSpPr>
          <a:xfrm>
            <a:off x="4172682" y="8236270"/>
            <a:ext cx="1490521" cy="118478"/>
            <a:chOff x="4840431" y="2041402"/>
            <a:chExt cx="2505257" cy="199137"/>
          </a:xfrm>
        </p:grpSpPr>
        <p:cxnSp>
          <p:nvCxnSpPr>
            <p:cNvPr id="70" name="直接连接符 6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73" name="矩形 72"/>
          <p:cNvSpPr/>
          <p:nvPr/>
        </p:nvSpPr>
        <p:spPr>
          <a:xfrm>
            <a:off x="1428435" y="1602725"/>
            <a:ext cx="2031943" cy="646331"/>
          </a:xfrm>
          <a:prstGeom prst="rect">
            <a:avLst/>
          </a:prstGeom>
        </p:spPr>
        <p:txBody>
          <a:bodyPr wrap="square">
            <a:spAutoFit/>
          </a:bodyPr>
          <a:lstStyle/>
          <a:p>
            <a:pPr algn="ctr"/>
            <a:r>
              <a:rPr lang="zh-CN" altLang="en-US" sz="3600" b="1" dirty="0">
                <a:solidFill>
                  <a:srgbClr val="F5F0EA"/>
                </a:solidFill>
              </a:rPr>
              <a:t>项目概况</a:t>
            </a:r>
          </a:p>
        </p:txBody>
      </p:sp>
      <p:sp>
        <p:nvSpPr>
          <p:cNvPr id="74" name="矩形 73"/>
          <p:cNvSpPr/>
          <p:nvPr/>
        </p:nvSpPr>
        <p:spPr>
          <a:xfrm>
            <a:off x="12258030" y="2808802"/>
            <a:ext cx="2031943" cy="338554"/>
          </a:xfrm>
          <a:prstGeom prst="rect">
            <a:avLst/>
          </a:prstGeom>
        </p:spPr>
        <p:txBody>
          <a:bodyPr wrap="square">
            <a:spAutoFit/>
          </a:bodyPr>
          <a:lstStyle/>
          <a:p>
            <a:pPr algn="ctr"/>
            <a:r>
              <a:rPr lang="zh-CN" altLang="en-US" sz="1200" dirty="0">
                <a:solidFill>
                  <a:srgbClr val="F5F0EA"/>
                </a:solidFill>
              </a:rPr>
              <a:t>项目</a:t>
            </a:r>
            <a:r>
              <a:rPr lang="zh-CN" altLang="en-US" sz="1600" b="1" dirty="0">
                <a:solidFill>
                  <a:srgbClr val="F5F0EA"/>
                </a:solidFill>
              </a:rPr>
              <a:t>概况</a:t>
            </a:r>
          </a:p>
        </p:txBody>
      </p:sp>
      <p:sp>
        <p:nvSpPr>
          <p:cNvPr id="75" name="矩形 74"/>
          <p:cNvSpPr/>
          <p:nvPr/>
        </p:nvSpPr>
        <p:spPr>
          <a:xfrm>
            <a:off x="3893923" y="8410175"/>
            <a:ext cx="2031943" cy="338554"/>
          </a:xfrm>
          <a:prstGeom prst="rect">
            <a:avLst/>
          </a:prstGeom>
        </p:spPr>
        <p:txBody>
          <a:bodyPr wrap="square">
            <a:spAutoFit/>
          </a:bodyPr>
          <a:lstStyle/>
          <a:p>
            <a:pPr algn="ctr"/>
            <a:r>
              <a:rPr lang="zh-CN" altLang="en-US" sz="1600" b="1" dirty="0">
                <a:solidFill>
                  <a:srgbClr val="F5F0EA"/>
                </a:solidFill>
              </a:rPr>
              <a:t>功能</a:t>
            </a:r>
            <a:r>
              <a:rPr lang="zh-CN" altLang="en-US" sz="1200" dirty="0">
                <a:solidFill>
                  <a:srgbClr val="F5F0EA"/>
                </a:solidFill>
              </a:rPr>
              <a:t>介绍</a:t>
            </a:r>
          </a:p>
        </p:txBody>
      </p:sp>
      <p:sp>
        <p:nvSpPr>
          <p:cNvPr id="76" name="矩形 75"/>
          <p:cNvSpPr/>
          <p:nvPr/>
        </p:nvSpPr>
        <p:spPr>
          <a:xfrm>
            <a:off x="6212153" y="8410175"/>
            <a:ext cx="2031943" cy="338554"/>
          </a:xfrm>
          <a:prstGeom prst="rect">
            <a:avLst/>
          </a:prstGeom>
        </p:spPr>
        <p:txBody>
          <a:bodyPr wrap="square">
            <a:spAutoFit/>
          </a:bodyPr>
          <a:lstStyle/>
          <a:p>
            <a:pPr algn="ctr"/>
            <a:r>
              <a:rPr lang="en-US" altLang="zh-CN" sz="1600" b="1" dirty="0">
                <a:solidFill>
                  <a:srgbClr val="F5F0EA"/>
                </a:solidFill>
              </a:rPr>
              <a:t>Logo</a:t>
            </a:r>
            <a:r>
              <a:rPr lang="zh-CN" altLang="en-US" sz="1200" dirty="0">
                <a:solidFill>
                  <a:srgbClr val="F5F0EA"/>
                </a:solidFill>
              </a:rPr>
              <a:t>与</a:t>
            </a:r>
            <a:r>
              <a:rPr lang="zh-CN" altLang="en-US" sz="1600" b="1" dirty="0">
                <a:solidFill>
                  <a:srgbClr val="F5F0EA"/>
                </a:solidFill>
              </a:rPr>
              <a:t>图标</a:t>
            </a:r>
          </a:p>
        </p:txBody>
      </p:sp>
      <p:sp>
        <p:nvSpPr>
          <p:cNvPr id="63" name="矩形 62"/>
          <p:cNvSpPr/>
          <p:nvPr/>
        </p:nvSpPr>
        <p:spPr>
          <a:xfrm>
            <a:off x="1840379" y="2411748"/>
            <a:ext cx="9368959" cy="3323987"/>
          </a:xfrm>
          <a:prstGeom prst="rect">
            <a:avLst/>
          </a:prstGeom>
        </p:spPr>
        <p:txBody>
          <a:bodyPr wrap="square">
            <a:spAutoFit/>
          </a:bodyPr>
          <a:lstStyle/>
          <a:p>
            <a:pPr>
              <a:lnSpc>
                <a:spcPct val="150000"/>
              </a:lnSpc>
            </a:pPr>
            <a:r>
              <a:rPr lang="zh-CN" altLang="zh-CN" sz="2800" dirty="0">
                <a:solidFill>
                  <a:srgbClr val="676661"/>
                </a:solidFill>
              </a:rPr>
              <a:t>娱乐活动匹配功能是该软件最主要的功能，用户可以在该功能下提交你想要进行的活动</a:t>
            </a:r>
            <a:r>
              <a:rPr lang="zh-CN" altLang="en-US" sz="2800" dirty="0">
                <a:solidFill>
                  <a:srgbClr val="676661"/>
                </a:solidFill>
              </a:rPr>
              <a:t>，并</a:t>
            </a:r>
            <a:r>
              <a:rPr lang="zh-CN" altLang="zh-CN" sz="2800" dirty="0">
                <a:solidFill>
                  <a:srgbClr val="676661"/>
                </a:solidFill>
              </a:rPr>
              <a:t>可以设置人数时间地点等各种条件，</a:t>
            </a:r>
            <a:r>
              <a:rPr lang="zh-CN" altLang="en-US" sz="2800" dirty="0">
                <a:solidFill>
                  <a:srgbClr val="676661"/>
                </a:solidFill>
              </a:rPr>
              <a:t>随后</a:t>
            </a:r>
            <a:r>
              <a:rPr lang="zh-CN" altLang="zh-CN" sz="2800" dirty="0">
                <a:solidFill>
                  <a:srgbClr val="676661"/>
                </a:solidFill>
              </a:rPr>
              <a:t>系统会把该信息发布。</a:t>
            </a:r>
            <a:r>
              <a:rPr lang="zh-CN" altLang="en-US" sz="2800" dirty="0">
                <a:solidFill>
                  <a:srgbClr val="676661"/>
                </a:solidFill>
              </a:rPr>
              <a:t>其余用户可根据公告</a:t>
            </a:r>
            <a:r>
              <a:rPr lang="zh-CN" altLang="zh-CN" sz="2800" dirty="0">
                <a:solidFill>
                  <a:srgbClr val="676661"/>
                </a:solidFill>
              </a:rPr>
              <a:t>报名</a:t>
            </a:r>
            <a:r>
              <a:rPr lang="zh-CN" altLang="en-US" sz="2800" dirty="0">
                <a:solidFill>
                  <a:srgbClr val="676661"/>
                </a:solidFill>
              </a:rPr>
              <a:t>该</a:t>
            </a:r>
            <a:r>
              <a:rPr lang="zh-CN" altLang="zh-CN" sz="2800" dirty="0">
                <a:solidFill>
                  <a:srgbClr val="676661"/>
                </a:solidFill>
              </a:rPr>
              <a:t>活动，直到符合人数的要求。系统会</a:t>
            </a:r>
            <a:r>
              <a:rPr lang="zh-CN" altLang="en-US" sz="2800" dirty="0">
                <a:solidFill>
                  <a:srgbClr val="676661"/>
                </a:solidFill>
              </a:rPr>
              <a:t>把参与活动的人员进行实时讨论组匹配</a:t>
            </a:r>
            <a:r>
              <a:rPr lang="zh-CN" altLang="zh-CN" sz="2800" dirty="0">
                <a:solidFill>
                  <a:srgbClr val="676661"/>
                </a:solidFill>
              </a:rPr>
              <a:t>。</a:t>
            </a:r>
          </a:p>
        </p:txBody>
      </p:sp>
      <p:cxnSp>
        <p:nvCxnSpPr>
          <p:cNvPr id="64" name="直接连接符 63"/>
          <p:cNvCxnSpPr/>
          <p:nvPr/>
        </p:nvCxnSpPr>
        <p:spPr>
          <a:xfrm>
            <a:off x="4061148" y="2237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23358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清风素材 https://12sc.taobao.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0">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7666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TotalTime>
  <Words>1374</Words>
  <Application>Microsoft Office PowerPoint</Application>
  <PresentationFormat>宽屏</PresentationFormat>
  <Paragraphs>169</Paragraphs>
  <Slides>27</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宋体</vt:lpstr>
      <vt:lpstr>微软雅黑</vt:lpstr>
      <vt:lpstr>微软雅黑</vt:lpstr>
      <vt:lpstr>Arial</vt:lpstr>
      <vt:lpstr>Calibri</vt:lpstr>
      <vt:lpstr>Segoe UI Light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 12sc.taobao.com</dc:creator>
  <cp:keywords>12sc.taobao.com</cp:keywords>
  <dc:description>12sc.taobao.com</dc:description>
  <cp:lastModifiedBy>何圳青</cp:lastModifiedBy>
  <cp:revision>121</cp:revision>
  <dcterms:created xsi:type="dcterms:W3CDTF">2015-08-18T02:51:41Z</dcterms:created>
  <dcterms:modified xsi:type="dcterms:W3CDTF">2017-03-19T10:36:31Z</dcterms:modified>
  <cp:category>12sc.taobao.com</cp:category>
  <cp:contentStatus>12sc.taobao.com</cp:contentStatus>
</cp:coreProperties>
</file>