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9" r:id="rId3"/>
    <p:sldId id="373" r:id="rId5"/>
    <p:sldId id="374" r:id="rId6"/>
    <p:sldId id="375" r:id="rId7"/>
    <p:sldId id="310" r:id="rId8"/>
    <p:sldId id="311" r:id="rId9"/>
    <p:sldId id="346" r:id="rId10"/>
    <p:sldId id="376" r:id="rId11"/>
    <p:sldId id="326" r:id="rId12"/>
    <p:sldId id="377" r:id="rId13"/>
    <p:sldId id="327" r:id="rId14"/>
    <p:sldId id="378" r:id="rId15"/>
    <p:sldId id="399" r:id="rId16"/>
    <p:sldId id="381" r:id="rId17"/>
    <p:sldId id="379" r:id="rId18"/>
    <p:sldId id="380" r:id="rId19"/>
    <p:sldId id="331" r:id="rId20"/>
    <p:sldId id="332" r:id="rId21"/>
    <p:sldId id="366" r:id="rId22"/>
    <p:sldId id="367" r:id="rId23"/>
    <p:sldId id="341" r:id="rId24"/>
    <p:sldId id="342" r:id="rId25"/>
    <p:sldId id="370" r:id="rId26"/>
    <p:sldId id="368" r:id="rId27"/>
    <p:sldId id="369" r:id="rId28"/>
    <p:sldId id="397" r:id="rId29"/>
    <p:sldId id="398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DAC909F-9A9C-4806-8E99-B56DBF0DE5F9}">
          <p14:sldIdLst>
            <p14:sldId id="309"/>
            <p14:sldId id="373"/>
            <p14:sldId id="374"/>
            <p14:sldId id="375"/>
            <p14:sldId id="310"/>
            <p14:sldId id="311"/>
            <p14:sldId id="346"/>
            <p14:sldId id="376"/>
            <p14:sldId id="326"/>
            <p14:sldId id="377"/>
            <p14:sldId id="327"/>
            <p14:sldId id="378"/>
            <p14:sldId id="399"/>
            <p14:sldId id="381"/>
            <p14:sldId id="379"/>
            <p14:sldId id="380"/>
            <p14:sldId id="331"/>
            <p14:sldId id="332"/>
            <p14:sldId id="366"/>
            <p14:sldId id="367"/>
            <p14:sldId id="341"/>
            <p14:sldId id="342"/>
            <p14:sldId id="370"/>
            <p14:sldId id="368"/>
            <p14:sldId id="369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33" userDrawn="1">
          <p15:clr>
            <a:srgbClr val="A4A3A4"/>
          </p15:clr>
        </p15:guide>
        <p15:guide id="2" pos="3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9933FF"/>
    <a:srgbClr val="A19587"/>
    <a:srgbClr val="FFD757"/>
    <a:srgbClr val="FFCD2F"/>
    <a:srgbClr val="FFEB95"/>
    <a:srgbClr val="472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88360" autoAdjust="0"/>
  </p:normalViewPr>
  <p:slideViewPr>
    <p:cSldViewPr snapToGrid="0" showGuides="1">
      <p:cViewPr varScale="1">
        <p:scale>
          <a:sx n="76" d="100"/>
          <a:sy n="76" d="100"/>
        </p:scale>
        <p:origin x="984" y="58"/>
      </p:cViewPr>
      <p:guideLst>
        <p:guide orient="horz" pos="633"/>
        <p:guide pos="39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772B8-DFA0-42D4-BB56-C041186E9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好的，小天气巫师们！现在，我们要谈一谈有关变量的事情。就好像是在我们的巫师袍上有一些口袋，这些口袋里放着不同的魔法材料。有些材料是公共的，大家都能用，而有些则是私人的，只有特定的魔法咒语能够触发。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首先，让我们说说全局变量。这就像是我们巫袍上的一个共享口袋，所有巫师都可以访问。所以，如果我们在一个地方放了一些东西，其他魔法咒语也能轻松找到它们。让我们看一下例子：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这里，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weather_forecast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就是一个全局变量，可以被所有魔法咒语使用。所以，无论你在哪里触发查询天气咒语，它都能显示出最新的天气预报。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接下来，我们说说局部变量，就像是在我们巫袍的一个私人口袋里，只有特定的魔法咒语才能使用。看看这个例子：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这里的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local_weather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就是一个局部变量，只有 个性化查询 这个魔法咒语才知道。如果我们尝试在其他地方使用它，其他咒语是找不到的哦。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所以小朋友们，全局变量就像是我们巫袍上的公共口袋，可以被所有咒语使用，而局部变量则像是我们巫袍上的私人口袋，只有特定的咒语才能打开。记住这些口袋的巫术，你们就能更好地玩转变量的魔法啦！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接下来，我们说说局部变量，就像是在我们巫袍的一个私人口袋里，只有特定的魔法咒语才能使用。看看这个例子：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这里的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local_weather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就是一个局部变量，只有 个性化查询 这个魔法咒语才知道。如果我们尝试在其他地方使用它，其他咒语是找不到的哦。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所以小朋友们，全局变量就像是我们巫袍上的公共口袋，可以被所有咒语使用，而局部变量则像是我们巫袍上的私人口袋，只有特定的咒语才能打开。记住这些口袋的巫术，你们就能更好地玩转变量的魔法啦！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猫头鹰博士要考考你，哪些是全局变量，哪些是局部变量呢？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好的，小天气巫师们！现在，我们来学习一项新的魔法，就是导入外部模块。有时候，我们巫师需要借助其他巫师创造的魔法来完成我们的任务。这就像是在我们的巫袍上添加一些特殊的口袋，可以放入其他巫师提供的魔法材料。当然，这个魔法袋得放在魔法的最开头，不然你的魔法就会出问题哦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~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首先，让我们学习如何引入外部模块。就像这样：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这里，我们使用了 </a:t>
            </a:r>
            <a:r>
              <a:rPr lang="en-US" altLang="zh-CN" dirty="0"/>
              <a:t>random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这个外部模块，它提供了生成在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到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之间（包括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）的随机数的魔法函数。通过 </a:t>
            </a:r>
            <a:r>
              <a:rPr lang="en-US" altLang="zh-CN" dirty="0"/>
              <a:t>import random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，我们就可以在我们的咒语中使用它包含的魔法了。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由此，我们也导入外部模块的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格式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还有一种更神奇的方式，就是只引入外部模块的某个特定魔法，就像这样：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这次，我们只引入了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math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模块中的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sqrt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魔法，就像是从其他巫师那里学到了一个特别的技能。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所以，小巫师们，记住，导入外部模块就像是学习其他巫师的魔法，让我们的咒语更加丰富多彩吧！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教授他们导入外部模块的位置和输入格式</a:t>
            </a:r>
            <a:endParaRPr lang="zh-CN" altLang="en-US" dirty="0"/>
          </a:p>
          <a:p>
            <a:r>
              <a:rPr lang="zh-CN" altLang="en-US" dirty="0"/>
              <a:t>以该程序为例讲解全局变量和局部变量</a:t>
            </a:r>
            <a:endParaRPr lang="en-US" altLang="zh-CN" dirty="0"/>
          </a:p>
          <a:p>
            <a:r>
              <a:rPr lang="zh-CN" altLang="en-US" dirty="0"/>
              <a:t>定义一个函数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以此为例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教授主程序入口标志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教授如何使用函数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补充这个不是客观的现在天气，想要真正的现在天气，后面自行尝试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最后根据编译器（这边以</a:t>
            </a:r>
            <a:r>
              <a:rPr lang="en-US" altLang="zh-CN" dirty="0" err="1">
                <a:sym typeface="+mn-ea"/>
              </a:rPr>
              <a:t>pycharm</a:t>
            </a:r>
            <a:r>
              <a:rPr lang="zh-CN" altLang="en-US" dirty="0">
                <a:sym typeface="+mn-ea"/>
              </a:rPr>
              <a:t>为例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教授他们运行程序，完结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问答环节讲解答案即可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根据答案和问题讲解并进行问答即可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展示即可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函数是什么呢？函数是一个魔法咒语，用它制作的东西叫做魔术帽！对着魔术帽说出咒语，就能得到我们想要的东西！</a:t>
            </a:r>
            <a:r>
              <a:rPr lang="zh-CN" altLang="en-US">
                <a:sym typeface="+mn-ea"/>
              </a:rPr>
              <a:t>想象一下，你们每个人都是一位天气巫师，而你们的神奇武器就是魔法咒语。现在</a:t>
            </a:r>
            <a:r>
              <a:rPr lang="zh-CN" altLang="en-US" dirty="0"/>
              <a:t>我们问一下</a:t>
            </a:r>
            <a:r>
              <a:rPr lang="zh-CN" altLang="en-US">
                <a:sym typeface="+mn-ea"/>
              </a:rPr>
              <a:t>魔术天气帽，能告诉我们佛山今天的天气吗？这时候我们就把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>
                <a:sym typeface="+mn-ea"/>
              </a:rPr>
              <a:t>佛山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>
                <a:sym typeface="+mn-ea"/>
              </a:rPr>
              <a:t>这个咒语输入进去，当我们说出这个咒语的时候，这顶特别的魔术天气帽（函数）就会告诉我们今天佛山的天气啦！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函数是什么呢？函数是一个魔法咒语，用它制作的东西叫做魔术帽！对着魔术帽说出咒语，就能得到我们想要的东西！</a:t>
            </a:r>
            <a:r>
              <a:rPr lang="zh-CN" altLang="en-US">
                <a:sym typeface="+mn-ea"/>
              </a:rPr>
              <a:t>想象一下，你们每个人都是一位天气巫师，而你们的神奇武器就是魔法咒语。现在</a:t>
            </a:r>
            <a:r>
              <a:rPr lang="zh-CN" altLang="en-US" dirty="0"/>
              <a:t>我们问一下</a:t>
            </a:r>
            <a:r>
              <a:rPr lang="zh-CN" altLang="en-US">
                <a:sym typeface="+mn-ea"/>
              </a:rPr>
              <a:t>魔术天气帽，能告诉我们佛山今天的天气吗？这时候我们就把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>
                <a:sym typeface="+mn-ea"/>
              </a:rPr>
              <a:t>佛山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>
                <a:sym typeface="+mn-ea"/>
              </a:rPr>
              <a:t>这个咒语输入进去，当我们说出这个咒语的时候，这顶特别的魔术天气帽（函数）就会告诉我们今天佛山的天气啦！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先前我们已经介绍了函数是什么，而作为魔法咒语的它也要遵循一些规则，不然魔法王国就会乱套。而作为一位天气巫师，我们要创造天气咒语，首先，我们要给这个咒语起个响亮的名字。在魔法王国中，我们使用def关键字来定义咒语，就像给它取个名字一样。我们的咒语名字是"weatherforecast"，这个名字会告诉咒语何时触发，就好像一把打开天气通道的魔法之门。咒语触发的条件是城市的名字，也就是我们要念的咒语，用(city)表示，这样我们就给这个咒语起好了名字。接下来我们要给这个咒语使用一些手段，赋予它实现的原理。这样当你告诉它一个城市的名字时，它就会用神秘的网络通道从远方获取那个城市的天气信息。最后就要用魔法效果，就是</a:t>
            </a:r>
            <a:r>
              <a:rPr lang="en-US" altLang="zh-CN" dirty="0">
                <a:sym typeface="+mn-ea"/>
              </a:rPr>
              <a:t>return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print</a:t>
            </a:r>
            <a:r>
              <a:rPr lang="zh-CN" altLang="en-US" dirty="0">
                <a:sym typeface="+mn-ea"/>
              </a:rPr>
              <a:t>呈现要的效果啦！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趁热打铁：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构建简单加法函数和判断正负函数。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现在作为魔法巫师，你的第一个委托来了。由于被加法计算折磨，蜗牛先生想找你定制一个能计算加法的魔法，该怎么办才好呢？大家可以试着在电脑上制作这个魔法。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恭喜你完成了这个委托，蜗牛先生很高兴！听闻了你的成就，猫头鹰博士也来委托你定制一个判断正负数的魔法，又该怎么做呢？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同学们真棒！！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小朋友们，</a:t>
            </a:r>
            <a:r>
              <a:rPr lang="zh-CN" dirty="0"/>
              <a:t>大家可以</a:t>
            </a:r>
            <a:r>
              <a:rPr dirty="0"/>
              <a:t>想象一下，作为天气巫师，有时候我们也懒得亲自制作魔法咒语，对吧？那时候，我们就可以利用一本魔法咒语速记本，也就是Lambda函数。这本速记本就像是我们的魔法草稿纸，可以帮助我们迅速制作强大的魔法！在这本速记本里，我们给魔法咒语起一个超级酷炫的名字，</a:t>
            </a:r>
            <a:r>
              <a:rPr lang="zh-CN" altLang="en-US" dirty="0"/>
              <a:t>就拿前面的加法函数为例，</a:t>
            </a:r>
            <a:r>
              <a:rPr dirty="0" err="1"/>
              <a:t>比如说</a:t>
            </a:r>
            <a:r>
              <a:rPr dirty="0"/>
              <a:t>：</a:t>
            </a:r>
            <a:r>
              <a:rPr lang="en-US" dirty="0"/>
              <a:t> </a:t>
            </a:r>
            <a:r>
              <a:rPr lang="en-US" altLang="zh-CN" dirty="0"/>
              <a:t>add = lambda x , y : x + y</a:t>
            </a:r>
            <a:r>
              <a:rPr lang="zh-CN" dirty="0"/>
              <a:t>，这里的</a:t>
            </a:r>
            <a:r>
              <a:rPr lang="en-US" dirty="0">
                <a:sym typeface="+mn-ea"/>
              </a:rPr>
              <a:t>add</a:t>
            </a:r>
            <a:r>
              <a:rPr lang="zh-CN" dirty="0"/>
              <a:t>就是我们这个小魔法的名字。而</a:t>
            </a:r>
            <a:r>
              <a:rPr dirty="0">
                <a:sym typeface="+mn-ea"/>
              </a:rPr>
              <a:t> lambda </a:t>
            </a:r>
            <a:r>
              <a:rPr lang="en-US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y</a:t>
            </a:r>
            <a:r>
              <a:rPr lang="zh-CN" dirty="0"/>
              <a:t>: 就像是一个魔法的快捷键，表示我们要开始写一个小魔法咒语啦！并且还告诉了我们咒语触发的条件是要我们说出</a:t>
            </a:r>
            <a:r>
              <a:rPr lang="zh-CN" altLang="en-US" dirty="0"/>
              <a:t>两个数。</a:t>
            </a:r>
            <a:r>
              <a:rPr lang="zh-CN" dirty="0"/>
              <a:t>而后面的</a:t>
            </a:r>
            <a:r>
              <a:rPr lang="en-US" altLang="zh-CN" dirty="0"/>
              <a:t> x + y </a:t>
            </a:r>
            <a:r>
              <a:rPr lang="zh-CN" dirty="0"/>
              <a:t>则是</a:t>
            </a:r>
            <a:r>
              <a:rPr lang="zh-CN" altLang="en-US" dirty="0"/>
              <a:t>把这两个数相加的</a:t>
            </a:r>
            <a:r>
              <a:rPr lang="zh-CN" dirty="0"/>
              <a:t>魔法咒语的秘密配方。所以，小朋友们，Lambda函数就像是我们的超级酷炫魔法速记本，可以帮助我们轻松制作各种强大的小魔法。通过这本速记本，我们就能在不费劲的情况下变身为聪明灵活的小天气巫师！加油哦，小天气巫师们！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8712796" y="4533563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" y="85725"/>
            <a:ext cx="11610975" cy="6686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93653" y="935520"/>
            <a:ext cx="1054699" cy="49869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483697" y="5566146"/>
            <a:ext cx="1860677" cy="13784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9715500" y="5540995"/>
            <a:ext cx="1918638" cy="1428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9" Type="http://schemas.openxmlformats.org/officeDocument/2006/relationships/image" Target="../media/image22.jpeg"/><Relationship Id="rId18" Type="http://schemas.openxmlformats.org/officeDocument/2006/relationships/image" Target="../media/image21.jpe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0.png"/><Relationship Id="rId7" Type="http://schemas.openxmlformats.org/officeDocument/2006/relationships/image" Target="../media/image37.png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4.png"/><Relationship Id="rId12" Type="http://schemas.openxmlformats.org/officeDocument/2006/relationships/image" Target="../media/image24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5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4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2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2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0.png"/><Relationship Id="rId7" Type="http://schemas.openxmlformats.org/officeDocument/2006/relationships/image" Target="../media/image37.png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4.png"/><Relationship Id="rId12" Type="http://schemas.openxmlformats.org/officeDocument/2006/relationships/image" Target="../media/image24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3.png"/><Relationship Id="rId3" Type="http://schemas.openxmlformats.org/officeDocument/2006/relationships/image" Target="../media/image45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3.png"/><Relationship Id="rId3" Type="http://schemas.openxmlformats.org/officeDocument/2006/relationships/image" Target="../media/image45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0.png"/><Relationship Id="rId7" Type="http://schemas.openxmlformats.org/officeDocument/2006/relationships/image" Target="../media/image37.png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4.png"/><Relationship Id="rId12" Type="http://schemas.openxmlformats.org/officeDocument/2006/relationships/image" Target="../media/image24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6.jpe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Relationship Id="rId3" Type="http://schemas.openxmlformats.org/officeDocument/2006/relationships/image" Target="../media/image47.jpe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openxmlformats.org/officeDocument/2006/relationships/image" Target="../media/image25.png"/><Relationship Id="rId7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6.jpeg"/><Relationship Id="rId10" Type="http://schemas.openxmlformats.org/officeDocument/2006/relationships/tags" Target="../tags/tag3.xml"/><Relationship Id="rId1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0.png"/><Relationship Id="rId7" Type="http://schemas.openxmlformats.org/officeDocument/2006/relationships/image" Target="../media/image37.png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21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4.png"/><Relationship Id="rId12" Type="http://schemas.openxmlformats.org/officeDocument/2006/relationships/image" Target="../media/image24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45.png"/><Relationship Id="rId3" Type="http://schemas.openxmlformats.org/officeDocument/2006/relationships/tags" Target="../tags/tag8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11.xml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tags" Target="../tags/tag10.xml"/><Relationship Id="rId4" Type="http://schemas.openxmlformats.org/officeDocument/2006/relationships/image" Target="../media/image45.png"/><Relationship Id="rId3" Type="http://schemas.openxmlformats.org/officeDocument/2006/relationships/tags" Target="../tags/tag9.xml"/><Relationship Id="rId2" Type="http://schemas.openxmlformats.org/officeDocument/2006/relationships/image" Target="../media/image29.png"/><Relationship Id="rId10" Type="http://schemas.openxmlformats.org/officeDocument/2006/relationships/notesSlide" Target="../notesSlides/notesSlide23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0.png"/><Relationship Id="rId7" Type="http://schemas.openxmlformats.org/officeDocument/2006/relationships/image" Target="../media/image37.png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24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4.png"/><Relationship Id="rId12" Type="http://schemas.openxmlformats.org/officeDocument/2006/relationships/image" Target="../media/image24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3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4.png"/><Relationship Id="rId3" Type="http://schemas.openxmlformats.org/officeDocument/2006/relationships/tags" Target="../tags/tag1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4" Type="http://schemas.openxmlformats.org/officeDocument/2006/relationships/image" Target="../media/image33.png"/><Relationship Id="rId3" Type="http://schemas.openxmlformats.org/officeDocument/2006/relationships/tags" Target="../tags/tag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0.png"/><Relationship Id="rId7" Type="http://schemas.openxmlformats.org/officeDocument/2006/relationships/image" Target="../media/image37.png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4.png"/><Relationship Id="rId12" Type="http://schemas.openxmlformats.org/officeDocument/2006/relationships/image" Target="../media/image24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7626" y="335933"/>
            <a:ext cx="11441759" cy="5883467"/>
            <a:chOff x="341926" y="208486"/>
            <a:chExt cx="11441759" cy="5883467"/>
          </a:xfrm>
        </p:grpSpPr>
        <p:pic>
          <p:nvPicPr>
            <p:cNvPr id="135" name="图片 1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7478" y="208803"/>
              <a:ext cx="10876207" cy="5883150"/>
            </a:xfrm>
            <a:prstGeom prst="rect">
              <a:avLst/>
            </a:prstGeom>
          </p:spPr>
        </p:pic>
        <p:pic>
          <p:nvPicPr>
            <p:cNvPr id="136" name="图片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138" name="图片 13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924521" y="650102"/>
            <a:ext cx="2208207" cy="792549"/>
          </a:xfrm>
          <a:prstGeom prst="rect">
            <a:avLst/>
          </a:prstGeom>
        </p:spPr>
      </p:pic>
      <p:pic>
        <p:nvPicPr>
          <p:cNvPr id="139" name="图片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102" y="4789583"/>
            <a:ext cx="2316681" cy="1268078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731" y="2216430"/>
            <a:ext cx="2523963" cy="2505673"/>
          </a:xfrm>
          <a:prstGeom prst="rect">
            <a:avLst/>
          </a:prstGeom>
        </p:spPr>
      </p:pic>
      <p:pic>
        <p:nvPicPr>
          <p:cNvPr id="141" name="图片 1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2299" y="4352327"/>
            <a:ext cx="3145809" cy="2505673"/>
          </a:xfrm>
          <a:prstGeom prst="rect">
            <a:avLst/>
          </a:prstGeom>
        </p:spPr>
      </p:pic>
      <p:pic>
        <p:nvPicPr>
          <p:cNvPr id="142" name="图片 1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750" y="2009307"/>
            <a:ext cx="871804" cy="865707"/>
          </a:xfrm>
          <a:prstGeom prst="rect">
            <a:avLst/>
          </a:prstGeom>
        </p:spPr>
      </p:pic>
      <p:pic>
        <p:nvPicPr>
          <p:cNvPr id="148" name="图片 1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0892" y="2012390"/>
            <a:ext cx="536389" cy="564996"/>
          </a:xfrm>
          <a:prstGeom prst="rect">
            <a:avLst/>
          </a:prstGeom>
        </p:spPr>
      </p:pic>
      <p:pic>
        <p:nvPicPr>
          <p:cNvPr id="149" name="图片 1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0140" y="2549387"/>
            <a:ext cx="1208661" cy="120151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099650" y="1100419"/>
            <a:ext cx="896190" cy="1012024"/>
            <a:chOff x="4312426" y="962812"/>
            <a:chExt cx="896190" cy="1012024"/>
          </a:xfrm>
        </p:grpSpPr>
        <p:pic>
          <p:nvPicPr>
            <p:cNvPr id="144" name="图片 14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12426" y="962812"/>
              <a:ext cx="896190" cy="1012024"/>
            </a:xfrm>
            <a:prstGeom prst="rect">
              <a:avLst/>
            </a:prstGeom>
          </p:spPr>
        </p:pic>
        <p:sp>
          <p:nvSpPr>
            <p:cNvPr id="117" name="文本框 116"/>
            <p:cNvSpPr txBox="1"/>
            <p:nvPr/>
          </p:nvSpPr>
          <p:spPr>
            <a:xfrm>
              <a:off x="4541583" y="1059708"/>
              <a:ext cx="4834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</a:rPr>
                <a:t>2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27042" y="1051637"/>
            <a:ext cx="969348" cy="1091279"/>
            <a:chOff x="5339818" y="914030"/>
            <a:chExt cx="969348" cy="1091279"/>
          </a:xfrm>
        </p:grpSpPr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39818" y="914030"/>
              <a:ext cx="969348" cy="1091279"/>
            </a:xfrm>
            <a:prstGeom prst="rect">
              <a:avLst/>
            </a:prstGeom>
          </p:spPr>
        </p:pic>
        <p:sp>
          <p:nvSpPr>
            <p:cNvPr id="125" name="文本框 124"/>
            <p:cNvSpPr txBox="1"/>
            <p:nvPr/>
          </p:nvSpPr>
          <p:spPr>
            <a:xfrm>
              <a:off x="5567070" y="1059708"/>
              <a:ext cx="4834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</a:rPr>
                <a:t>0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67519" y="1178936"/>
            <a:ext cx="768163" cy="883997"/>
            <a:chOff x="6480295" y="1041329"/>
            <a:chExt cx="768163" cy="883997"/>
          </a:xfrm>
        </p:grpSpPr>
        <p:pic>
          <p:nvPicPr>
            <p:cNvPr id="146" name="图片 14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80295" y="1041329"/>
              <a:ext cx="768163" cy="883997"/>
            </a:xfrm>
            <a:prstGeom prst="rect">
              <a:avLst/>
            </a:prstGeom>
          </p:spPr>
        </p:pic>
        <p:sp>
          <p:nvSpPr>
            <p:cNvPr id="126" name="文本框 125"/>
            <p:cNvSpPr txBox="1"/>
            <p:nvPr/>
          </p:nvSpPr>
          <p:spPr>
            <a:xfrm>
              <a:off x="6635097" y="1059708"/>
              <a:ext cx="48343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</a:rPr>
                <a:t>2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329758" y="1154161"/>
            <a:ext cx="768163" cy="890093"/>
            <a:chOff x="7542534" y="1016554"/>
            <a:chExt cx="768163" cy="890093"/>
          </a:xfrm>
        </p:grpSpPr>
        <p:pic>
          <p:nvPicPr>
            <p:cNvPr id="145" name="图片 14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42534" y="1016554"/>
              <a:ext cx="768163" cy="890093"/>
            </a:xfrm>
            <a:prstGeom prst="rect">
              <a:avLst/>
            </a:prstGeom>
          </p:spPr>
        </p:pic>
        <p:sp>
          <p:nvSpPr>
            <p:cNvPr id="127" name="文本框 126"/>
            <p:cNvSpPr txBox="1"/>
            <p:nvPr/>
          </p:nvSpPr>
          <p:spPr>
            <a:xfrm>
              <a:off x="7666431" y="1059708"/>
              <a:ext cx="48343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</a:rPr>
                <a:t>3</a:t>
              </a:r>
              <a:endParaRPr lang="en-US" altLang="zh-CN" sz="4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8" name="文本框 127"/>
          <p:cNvSpPr txBox="1"/>
          <p:nvPr/>
        </p:nvSpPr>
        <p:spPr>
          <a:xfrm>
            <a:off x="2902415" y="4073406"/>
            <a:ext cx="6896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授课教师：华南师范大学软件学院服务队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833370" y="2493645"/>
            <a:ext cx="7211060" cy="1825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None/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第六课：函数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——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魔法天气帽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150" name="图片 149"/>
          <p:cNvPicPr>
            <a:picLocks noChangeAspect="1"/>
          </p:cNvPicPr>
          <p:nvPr/>
        </p:nvPicPr>
        <p:blipFill rotWithShape="1">
          <a:blip r:embed="rId16" cstate="screen"/>
          <a:srcRect t="-10904" r="-11007"/>
          <a:stretch>
            <a:fillRect/>
          </a:stretch>
        </p:blipFill>
        <p:spPr>
          <a:xfrm>
            <a:off x="1737029" y="901425"/>
            <a:ext cx="1219200" cy="578451"/>
          </a:xfrm>
          <a:prstGeom prst="rect">
            <a:avLst/>
          </a:prstGeom>
        </p:spPr>
      </p:pic>
      <p:pic>
        <p:nvPicPr>
          <p:cNvPr id="3" name="图片 2" descr="透明华师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123295" y="-635"/>
            <a:ext cx="1068705" cy="1042035"/>
          </a:xfrm>
          <a:prstGeom prst="rect">
            <a:avLst/>
          </a:prstGeom>
        </p:spPr>
      </p:pic>
      <p:pic>
        <p:nvPicPr>
          <p:cNvPr id="11" name="图片 10" descr="logo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54540" y="0"/>
            <a:ext cx="1468755" cy="1119505"/>
          </a:xfrm>
          <a:prstGeom prst="rect">
            <a:avLst/>
          </a:prstGeom>
        </p:spPr>
      </p:pic>
      <p:pic>
        <p:nvPicPr>
          <p:cNvPr id="12" name="图片 11" descr="logo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2015" y="-16510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7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75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99"/>
                            </p:stCondLst>
                            <p:childTnLst>
                              <p:par>
                                <p:cTn id="7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13309"/>
            <a:ext cx="11805470" cy="5905487"/>
            <a:chOff x="-65032" y="149809"/>
            <a:chExt cx="11805470" cy="5905487"/>
          </a:xfrm>
        </p:grpSpPr>
        <p:pic>
          <p:nvPicPr>
            <p:cNvPr id="135" name="图片 134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136" name="图片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749" y="908769"/>
            <a:ext cx="4233851" cy="45580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3895" y="655034"/>
            <a:ext cx="676715" cy="70719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6329" y="1497556"/>
            <a:ext cx="1286367" cy="1280271"/>
          </a:xfrm>
          <a:prstGeom prst="rect">
            <a:avLst/>
          </a:prstGeom>
        </p:spPr>
      </p:pic>
      <p:sp>
        <p:nvSpPr>
          <p:cNvPr id="114" name="文本框 113"/>
          <p:cNvSpPr txBox="1"/>
          <p:nvPr/>
        </p:nvSpPr>
        <p:spPr>
          <a:xfrm>
            <a:off x="5146172" y="2065932"/>
            <a:ext cx="88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汉仪夏日体W" panose="00020600040101010101" pitchFamily="18" charset="-122"/>
              </a:rPr>
              <a:t>02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汉仪夏日体W" panose="00020600040101010101" pitchFamily="18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1031" y="2078823"/>
            <a:ext cx="2523963" cy="25056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9050" y="1871700"/>
            <a:ext cx="871804" cy="86570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234585" y="5381592"/>
            <a:ext cx="2109790" cy="156302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9627" y="5358275"/>
            <a:ext cx="2175511" cy="162006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035020" y="2737407"/>
            <a:ext cx="222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sym typeface="+mn-ea"/>
              </a:rPr>
              <a:t>变量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2" cstate="screen"/>
          <a:srcRect/>
          <a:stretch>
            <a:fillRect/>
          </a:stretch>
        </p:blipFill>
        <p:spPr>
          <a:xfrm>
            <a:off x="9840686" y="700328"/>
            <a:ext cx="1581397" cy="56758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3" cstate="screen"/>
          <a:srcRect t="-10904" r="-11007"/>
          <a:stretch>
            <a:fillRect/>
          </a:stretch>
        </p:blipFill>
        <p:spPr>
          <a:xfrm>
            <a:off x="1688602" y="733680"/>
            <a:ext cx="1125990" cy="534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5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65064" y="2276239"/>
            <a:ext cx="93852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</a:rPr>
              <a:t># 全局变量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weather_forecast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"晴天"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def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global_spell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():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f"全球咒语生效！天气预报：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{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weather_forecast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# 触发全球咒语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global_spell()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581" y="1736098"/>
            <a:ext cx="2313388" cy="23133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568807" y="498542"/>
            <a:ext cx="815621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全局变量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68807" y="1382393"/>
            <a:ext cx="336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全局变量和局部变量？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276002" y="1325709"/>
            <a:ext cx="4131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魔法巫袍上的不同口袋！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02" y="1291121"/>
            <a:ext cx="662305" cy="669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047" y="1312374"/>
            <a:ext cx="655955" cy="625475"/>
          </a:xfrm>
          <a:prstGeom prst="rect">
            <a:avLst/>
          </a:prstGeom>
        </p:spPr>
      </p:pic>
      <p:sp>
        <p:nvSpPr>
          <p:cNvPr id="14" name="右箭头 15"/>
          <p:cNvSpPr/>
          <p:nvPr/>
        </p:nvSpPr>
        <p:spPr>
          <a:xfrm>
            <a:off x="4874432" y="1504779"/>
            <a:ext cx="1471295" cy="2813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  <p:bldP spid="10" grpId="1"/>
      <p:bldP spid="11" grpId="0"/>
      <p:bldP spid="11" grpId="1"/>
      <p:bldP spid="14" grpId="0" animBg="1"/>
      <p:bldP spid="14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568807" y="498542"/>
            <a:ext cx="815621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局部变量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8" name="图片 7" descr="猫头鹰博士头像，卡通动物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44" y="1995941"/>
            <a:ext cx="1603375" cy="16033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05425" y="1995941"/>
            <a:ext cx="832003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def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personalized_spell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():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local_weather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"下雨"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</a:rPr>
              <a:t># 局部变量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f"个性化查询生效！当地天气：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{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local_weather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# 触发个性化查询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personalized_spell()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568807" y="498542"/>
            <a:ext cx="815621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全局变量与局部变量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 ——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趁热打铁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8" name="图片 7" descr="猫头鹰博士头像，卡通动物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227" y="2558697"/>
            <a:ext cx="1603375" cy="160337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6144" y="1664346"/>
            <a:ext cx="363753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def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average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(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x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, </a:t>
            </a:r>
            <a:r>
              <a:rPr lang="en-US" altLang="zh-CN" sz="2400" dirty="0">
                <a:solidFill>
                  <a:srgbClr val="080808"/>
                </a:solidFill>
                <a:latin typeface="华文中宋" panose="02010600040101010101" charset="-122"/>
                <a:ea typeface="华文中宋" panose="02010600040101010101" charset="-122"/>
              </a:rPr>
              <a:t>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, </a:t>
            </a:r>
            <a:r>
              <a:rPr lang="en-US" altLang="zh-CN" sz="2400" dirty="0">
                <a:solidFill>
                  <a:srgbClr val="080808"/>
                </a:solidFill>
                <a:latin typeface="华文中宋" panose="02010600040101010101" charset="-122"/>
                <a:ea typeface="华文中宋" panose="02010600040101010101" charset="-122"/>
              </a:rPr>
              <a:t>z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return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(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x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+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+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z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) /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3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a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1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b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2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3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sum = average(a, b, c)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(sum)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思想气泡: 云 3"/>
          <p:cNvSpPr/>
          <p:nvPr/>
        </p:nvSpPr>
        <p:spPr>
          <a:xfrm>
            <a:off x="5898383" y="1161057"/>
            <a:ext cx="2713055" cy="1490271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02829" y="1417477"/>
            <a:ext cx="1904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哪些是全局变量，哪些是局部变量呢？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0365" y="4161790"/>
            <a:ext cx="466471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</a:rPr>
              <a:t>x ,y , z                  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全局变量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</a:rPr>
              <a:t>a , b, c                  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局部变量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9" name="箭头: 燕尾形 8"/>
          <p:cNvSpPr/>
          <p:nvPr/>
        </p:nvSpPr>
        <p:spPr>
          <a:xfrm>
            <a:off x="8018780" y="4215130"/>
            <a:ext cx="1437005" cy="35433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燕尾形 12"/>
          <p:cNvSpPr/>
          <p:nvPr/>
        </p:nvSpPr>
        <p:spPr>
          <a:xfrm>
            <a:off x="8018780" y="4977130"/>
            <a:ext cx="1437005" cy="35433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3" grpId="1" animBg="1"/>
      <p:bldP spid="4" grpId="0" animBg="1"/>
      <p:bldP spid="5" grpId="0"/>
      <p:bldP spid="4" grpId="1" animBg="1"/>
      <p:bldP spid="5" grpId="1"/>
      <p:bldP spid="6" grpId="0"/>
      <p:bldP spid="6" grpId="1"/>
      <p:bldP spid="9" grpId="0" animBg="1"/>
      <p:bldP spid="13" grpId="0" animBg="1"/>
      <p:bldP spid="9" grpId="1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74" y="476256"/>
            <a:ext cx="11805470" cy="5905487"/>
            <a:chOff x="-65032" y="149809"/>
            <a:chExt cx="11805470" cy="5905487"/>
          </a:xfrm>
        </p:grpSpPr>
        <p:pic>
          <p:nvPicPr>
            <p:cNvPr id="135" name="图片 134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136" name="图片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749" y="908769"/>
            <a:ext cx="4233851" cy="45580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3895" y="655034"/>
            <a:ext cx="676715" cy="70719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6329" y="1497556"/>
            <a:ext cx="1286367" cy="1280271"/>
          </a:xfrm>
          <a:prstGeom prst="rect">
            <a:avLst/>
          </a:prstGeom>
        </p:spPr>
      </p:pic>
      <p:sp>
        <p:nvSpPr>
          <p:cNvPr id="114" name="文本框 113"/>
          <p:cNvSpPr txBox="1"/>
          <p:nvPr/>
        </p:nvSpPr>
        <p:spPr>
          <a:xfrm>
            <a:off x="5085714" y="1871700"/>
            <a:ext cx="88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汉仪夏日体W" panose="00020600040101010101" pitchFamily="18" charset="-122"/>
              </a:rPr>
              <a:t>03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汉仪夏日体W" panose="00020600040101010101" pitchFamily="18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1031" y="2078823"/>
            <a:ext cx="2523963" cy="25056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9050" y="1871700"/>
            <a:ext cx="871804" cy="86570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234585" y="5381592"/>
            <a:ext cx="2109790" cy="156302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9627" y="5358275"/>
            <a:ext cx="2175511" cy="162006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527710" y="2771500"/>
            <a:ext cx="313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sym typeface="+mn-ea"/>
              </a:rPr>
              <a:t>导入外部模块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2" cstate="screen"/>
          <a:srcRect/>
          <a:stretch>
            <a:fillRect/>
          </a:stretch>
        </p:blipFill>
        <p:spPr>
          <a:xfrm>
            <a:off x="9840686" y="700328"/>
            <a:ext cx="1581397" cy="56758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3" cstate="screen"/>
          <a:srcRect t="-10904" r="-11007"/>
          <a:stretch>
            <a:fillRect/>
          </a:stretch>
        </p:blipFill>
        <p:spPr>
          <a:xfrm>
            <a:off x="1688602" y="733680"/>
            <a:ext cx="1125990" cy="534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5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568808" y="498542"/>
            <a:ext cx="755614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函数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导入外部模块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5825" y="1384300"/>
            <a:ext cx="1974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外部模块？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4445" y="1315720"/>
            <a:ext cx="4131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魔法巫袍上的全新魔法袋！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50" y="1313180"/>
            <a:ext cx="662305" cy="6699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490" y="1302385"/>
            <a:ext cx="655955" cy="625475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3952875" y="1494790"/>
            <a:ext cx="1471295" cy="2813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0709" y="2499272"/>
            <a:ext cx="1052504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# 导入外部模块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random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# 使用外部模块的魔法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random_number = random.randint(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10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)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f"我用了外部模块的魔法，生成了一个随机数字：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{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random_number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箭头: 右 5"/>
          <p:cNvSpPr/>
          <p:nvPr/>
        </p:nvSpPr>
        <p:spPr>
          <a:xfrm>
            <a:off x="3677697" y="3004457"/>
            <a:ext cx="1746473" cy="2713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46691" y="2909277"/>
            <a:ext cx="30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全新魔法袋 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</a:rPr>
              <a:t>random!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756650" y="1971675"/>
            <a:ext cx="2509520" cy="249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46820" y="2226945"/>
            <a:ext cx="2329180" cy="19989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导入外部模块基本格式：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import  XXX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r"/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  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18700" y="3672205"/>
            <a:ext cx="13474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(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需要的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魔法袋）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  <p:bldP spid="3" grpId="1"/>
      <p:bldP spid="5" grpId="0"/>
      <p:bldP spid="5" grpId="1"/>
      <p:bldP spid="16" grpId="0" animBg="1"/>
      <p:bldP spid="16" grpId="1" animBg="1"/>
      <p:bldP spid="4" grpId="0" animBg="1"/>
      <p:bldP spid="8" grpId="0" animBg="1"/>
      <p:bldP spid="9" grpId="0"/>
      <p:bldP spid="4" grpId="1" animBg="1"/>
      <p:bldP spid="8" grpId="1" animBg="1"/>
      <p:bldP spid="9" grpId="1"/>
      <p:bldP spid="6" grpId="0" animBg="1"/>
      <p:bldP spid="7" grpId="0"/>
      <p:bldP spid="6" grpId="1" animBg="1"/>
      <p:bldP spid="7" grpId="1"/>
      <p:bldP spid="11" grpId="0"/>
      <p:bldP spid="1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568808" y="498542"/>
            <a:ext cx="755614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函数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导入外部模块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5825" y="1384300"/>
            <a:ext cx="1974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外部模块？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4445" y="1315720"/>
            <a:ext cx="4131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魔法巫袍上的特殊魔法袋！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50" y="1313180"/>
            <a:ext cx="662305" cy="6699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490" y="1302385"/>
            <a:ext cx="655955" cy="625475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3952875" y="1494790"/>
            <a:ext cx="1471295" cy="2813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22968" y="2520336"/>
            <a:ext cx="1066295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# 从外部模块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math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中导入特定魔法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2400" i="1" dirty="0">
                <a:solidFill>
                  <a:srgbClr val="8C8C8C"/>
                </a:solidFill>
                <a:latin typeface="华文中宋" panose="02010600040101010101" charset="-122"/>
                <a:ea typeface="华文中宋" panose="02010600040101010101" charset="-122"/>
              </a:rPr>
              <a:t>—— sqrt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from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math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sqrt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# 使用外部模块的特定魔法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result = sqrt(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25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)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f"我学会了外部模块中的一种特殊魔法，它可以开平方：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{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result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4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  <p:bldP spid="5" grpId="0"/>
      <p:bldP spid="16" grpId="0" animBg="1"/>
      <p:bldP spid="3" grpId="1"/>
      <p:bldP spid="5" grpId="1"/>
      <p:bldP spid="16" grpId="1" animBg="1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74" y="476256"/>
            <a:ext cx="11805470" cy="5905487"/>
            <a:chOff x="-65032" y="149809"/>
            <a:chExt cx="11805470" cy="5905487"/>
          </a:xfrm>
        </p:grpSpPr>
        <p:pic>
          <p:nvPicPr>
            <p:cNvPr id="135" name="图片 134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136" name="图片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749" y="908769"/>
            <a:ext cx="4233851" cy="45580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3895" y="655034"/>
            <a:ext cx="676715" cy="70719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6329" y="1497556"/>
            <a:ext cx="1286367" cy="1280271"/>
          </a:xfrm>
          <a:prstGeom prst="rect">
            <a:avLst/>
          </a:prstGeom>
        </p:spPr>
      </p:pic>
      <p:sp>
        <p:nvSpPr>
          <p:cNvPr id="114" name="文本框 113"/>
          <p:cNvSpPr txBox="1"/>
          <p:nvPr/>
        </p:nvSpPr>
        <p:spPr>
          <a:xfrm>
            <a:off x="5085714" y="1871700"/>
            <a:ext cx="88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汉仪夏日体W" panose="00020600040101010101" pitchFamily="18" charset="-122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汉仪夏日体W" panose="00020600040101010101" pitchFamily="18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1031" y="2078823"/>
            <a:ext cx="2523963" cy="25056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9050" y="1871700"/>
            <a:ext cx="871804" cy="86570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234585" y="5381592"/>
            <a:ext cx="2109790" cy="156302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9627" y="5358275"/>
            <a:ext cx="2175511" cy="162006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035020" y="2541470"/>
            <a:ext cx="222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sym typeface="+mn-ea"/>
              </a:rPr>
              <a:t>程序制作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2" cstate="screen"/>
          <a:srcRect/>
          <a:stretch>
            <a:fillRect/>
          </a:stretch>
        </p:blipFill>
        <p:spPr>
          <a:xfrm>
            <a:off x="9840686" y="700328"/>
            <a:ext cx="1581397" cy="56758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3" cstate="screen"/>
          <a:srcRect t="-10904" r="-11007"/>
          <a:stretch>
            <a:fillRect/>
          </a:stretch>
        </p:blipFill>
        <p:spPr>
          <a:xfrm>
            <a:off x="1688602" y="733680"/>
            <a:ext cx="1125990" cy="534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5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24248" y="1382286"/>
            <a:ext cx="10543504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random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weather =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'晴天'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'雨天'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'多云'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'有风'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]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# 全局变量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def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magic_weather_hat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(city):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to_fahrenheit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lambda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c: c *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9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/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5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+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32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# 局部变量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temperature_c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= random.randint(-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30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temperature_f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to_fahrenheit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temperature_c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city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的天气是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random.choice(weather)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，温度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temperature_c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摄氏度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temperature_f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华氏度)。"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68807" y="498542"/>
            <a:ext cx="626190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简单程序制作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魔法天气帽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16" y="1459887"/>
            <a:ext cx="2900924" cy="290092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074796" y="1382286"/>
            <a:ext cx="2900924" cy="496756"/>
            <a:chOff x="3074796" y="1382286"/>
            <a:chExt cx="2900924" cy="496756"/>
          </a:xfrm>
        </p:grpSpPr>
        <p:sp>
          <p:nvSpPr>
            <p:cNvPr id="2" name="标注: 左箭头 1"/>
            <p:cNvSpPr/>
            <p:nvPr/>
          </p:nvSpPr>
          <p:spPr>
            <a:xfrm>
              <a:off x="3074796" y="1382286"/>
              <a:ext cx="2900924" cy="496756"/>
            </a:xfrm>
            <a:prstGeom prst="leftArrowCallou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200210" y="1430609"/>
              <a:ext cx="1775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华文中宋" panose="02010600040101010101" charset="-122"/>
                  <a:ea typeface="华文中宋" panose="02010600040101010101" charset="-122"/>
                </a:rPr>
                <a:t>导入外部模块</a:t>
              </a:r>
              <a:endParaRPr lang="zh-CN" altLang="en-US" sz="2000" dirty="0"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47552" y="3225521"/>
            <a:ext cx="2515736" cy="627384"/>
            <a:chOff x="3647552" y="3225521"/>
            <a:chExt cx="2515736" cy="627384"/>
          </a:xfrm>
        </p:grpSpPr>
        <p:sp>
          <p:nvSpPr>
            <p:cNvPr id="6" name="卷形: 水平 5"/>
            <p:cNvSpPr/>
            <p:nvPr/>
          </p:nvSpPr>
          <p:spPr>
            <a:xfrm>
              <a:off x="3647552" y="3225521"/>
              <a:ext cx="2448448" cy="627384"/>
            </a:xfrm>
            <a:prstGeom prst="horizontalScroll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14841" y="3352945"/>
              <a:ext cx="2448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Lambda</a:t>
              </a:r>
              <a:r>
                <a:rPr lang="zh-CN" altLang="en-US" dirty="0"/>
                <a:t>构建匿名函数</a:t>
              </a:r>
              <a:endParaRPr lang="zh-CN" altLang="en-US" dirty="0"/>
            </a:p>
          </p:txBody>
        </p:sp>
      </p:grpSp>
      <p:sp>
        <p:nvSpPr>
          <p:cNvPr id="9" name="箭头: 右弧形 8"/>
          <p:cNvSpPr/>
          <p:nvPr/>
        </p:nvSpPr>
        <p:spPr>
          <a:xfrm>
            <a:off x="6451042" y="3094893"/>
            <a:ext cx="612949" cy="627384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1" grpId="0" animBg="1"/>
      <p:bldP spid="11" grpId="1" animBg="1"/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68807" y="498542"/>
            <a:ext cx="626190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简单程序制作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魔法天气帽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60709" y="1644361"/>
            <a:ext cx="919033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__name__ ==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"__main__"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"欢迎使用魔法天气帽！"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city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"请输入一个城市名称，我会告诉你那里的天气："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magic_weather_hat(city)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 descr="R跳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3853815"/>
            <a:ext cx="2907030" cy="1584325"/>
          </a:xfrm>
          <a:prstGeom prst="rect">
            <a:avLst/>
          </a:prstGeom>
        </p:spPr>
      </p:pic>
      <p:pic>
        <p:nvPicPr>
          <p:cNvPr id="6" name="图片 5" descr="R企鹅(1)"/>
          <p:cNvPicPr>
            <a:picLocks noChangeAspect="1"/>
          </p:cNvPicPr>
          <p:nvPr/>
        </p:nvPicPr>
        <p:blipFill>
          <a:blip r:embed="rId4">
            <a:clrChange>
              <a:clrFrom>
                <a:srgbClr val="CCCCCC">
                  <a:alpha val="100000"/>
                </a:srgbClr>
              </a:clrFrom>
              <a:clrTo>
                <a:srgbClr val="CCCCCC">
                  <a:alpha val="100000"/>
                  <a:alpha val="0"/>
                </a:srgbClr>
              </a:clrTo>
            </a:clrChange>
          </a:blip>
          <a:srcRect b="2457"/>
          <a:stretch>
            <a:fillRect/>
          </a:stretch>
        </p:blipFill>
        <p:spPr>
          <a:xfrm>
            <a:off x="9014460" y="3658870"/>
            <a:ext cx="1739265" cy="1696720"/>
          </a:xfrm>
          <a:prstGeom prst="rect">
            <a:avLst/>
          </a:prstGeom>
        </p:spPr>
      </p:pic>
      <p:pic>
        <p:nvPicPr>
          <p:cNvPr id="8" name="图片 7" descr="O狮子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420" y="3853815"/>
            <a:ext cx="1633855" cy="1633855"/>
          </a:xfrm>
          <a:prstGeom prst="rect">
            <a:avLst/>
          </a:prstGeom>
        </p:spPr>
      </p:pic>
      <p:sp>
        <p:nvSpPr>
          <p:cNvPr id="7" name="标注: 左箭头 6"/>
          <p:cNvSpPr/>
          <p:nvPr/>
        </p:nvSpPr>
        <p:spPr>
          <a:xfrm>
            <a:off x="5519420" y="1507488"/>
            <a:ext cx="3495040" cy="663191"/>
          </a:xfrm>
          <a:prstGeom prst="left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42445" y="1608250"/>
            <a:ext cx="2461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主程序入口标志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" grpId="0" animBg="1"/>
      <p:bldP spid="3" grpId="1" animBg="1"/>
      <p:bldP spid="9" grpId="0"/>
      <p:bldP spid="7" grpId="0" animBg="1"/>
      <p:bldP spid="9" grpId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87257" y="255219"/>
            <a:ext cx="11805470" cy="5905487"/>
            <a:chOff x="-65032" y="149809"/>
            <a:chExt cx="11805470" cy="5905487"/>
          </a:xfrm>
        </p:grpSpPr>
        <p:pic>
          <p:nvPicPr>
            <p:cNvPr id="135" name="图片 134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136" name="图片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138" name="图片 13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964511" y="957503"/>
            <a:ext cx="1581397" cy="567580"/>
          </a:xfrm>
          <a:prstGeom prst="rect">
            <a:avLst/>
          </a:prstGeom>
        </p:spPr>
      </p:pic>
      <p:pic>
        <p:nvPicPr>
          <p:cNvPr id="139" name="图片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9227" y="4909151"/>
            <a:ext cx="2316681" cy="12680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94380" y="791845"/>
            <a:ext cx="91852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在上一章，我们学习了流程控制，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让动物园的动物们吃到了它们爱吃的食物，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用一个个分支和循环体，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编写了属于我们的魔法迷宫冒险，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告诉计算机如何根据不同的情况做出不同的决策。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而今天，我们要学习函数，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要告诉计算机如何执行一系列任务，与其他代码交互。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16351" r="65413" b="44728"/>
          <a:stretch>
            <a:fillRect/>
          </a:stretch>
        </p:blipFill>
        <p:spPr>
          <a:xfrm>
            <a:off x="1435595" y="4009804"/>
            <a:ext cx="1920288" cy="2188535"/>
          </a:xfrm>
          <a:prstGeom prst="rect">
            <a:avLst/>
          </a:prstGeom>
        </p:spPr>
      </p:pic>
      <p:sp>
        <p:nvSpPr>
          <p:cNvPr id="9" name="对话气泡: 圆角矩形 1"/>
          <p:cNvSpPr/>
          <p:nvPr>
            <p:custDataLst>
              <p:tags r:id="rId9"/>
            </p:custDataLst>
          </p:nvPr>
        </p:nvSpPr>
        <p:spPr>
          <a:xfrm>
            <a:off x="3141980" y="586740"/>
            <a:ext cx="8103235" cy="5290185"/>
          </a:xfrm>
          <a:prstGeom prst="wedgeRoundRectCallout">
            <a:avLst>
              <a:gd name="adj1" fmla="val -53821"/>
              <a:gd name="adj2" fmla="val 31378"/>
              <a:gd name="adj3" fmla="val 16667"/>
            </a:avLst>
          </a:prstGeom>
          <a:noFill/>
          <a:ln>
            <a:solidFill>
              <a:srgbClr val="5B26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 Light" panose="020F0302020204030204"/>
              <a:ea typeface="微软雅黑 Light" panose="020B0502040204020203" charset="-122"/>
            </a:endParaRPr>
          </a:p>
        </p:txBody>
      </p:sp>
      <p:pic>
        <p:nvPicPr>
          <p:cNvPr id="7" name="图片 6" descr="哇塞塞)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44955" y="1171575"/>
            <a:ext cx="1578610" cy="1578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68807" y="498542"/>
            <a:ext cx="626190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简单程序制作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魔法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sym typeface="+mn-ea"/>
              </a:rPr>
              <a:t>天气帽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5865" y="1604010"/>
            <a:ext cx="89884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念出咒语：佛山（或者你喜欢的城市）</a:t>
            </a:r>
            <a:endParaRPr lang="zh-CN" altLang="en-US" sz="32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32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32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32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32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32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32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32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5865" y="5051425"/>
            <a:ext cx="7160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这样一个天气魔法就完成啦！</a:t>
            </a:r>
            <a:endParaRPr lang="zh-CN" altLang="en-US" sz="32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4" y="2554093"/>
            <a:ext cx="6008851" cy="2093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14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14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" grpId="0"/>
      <p:bldP spid="3" grpId="1"/>
      <p:bldP spid="6" grpId="0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2006"/>
            <a:ext cx="11805470" cy="5905487"/>
            <a:chOff x="-65032" y="149809"/>
            <a:chExt cx="11805470" cy="5905487"/>
          </a:xfrm>
        </p:grpSpPr>
        <p:pic>
          <p:nvPicPr>
            <p:cNvPr id="135" name="图片 134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136" name="图片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749" y="908769"/>
            <a:ext cx="4233851" cy="45580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3895" y="655034"/>
            <a:ext cx="676715" cy="70719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6329" y="1497556"/>
            <a:ext cx="1286367" cy="128027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1031" y="2078823"/>
            <a:ext cx="2523963" cy="25056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9050" y="1871700"/>
            <a:ext cx="871804" cy="86570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234585" y="5381592"/>
            <a:ext cx="2109790" cy="156302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9627" y="5358275"/>
            <a:ext cx="2175511" cy="162006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865370" y="2235835"/>
            <a:ext cx="24612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问答环节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2" cstate="screen"/>
          <a:srcRect/>
          <a:stretch>
            <a:fillRect/>
          </a:stretch>
        </p:blipFill>
        <p:spPr>
          <a:xfrm>
            <a:off x="9840686" y="700328"/>
            <a:ext cx="1581397" cy="56758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3" cstate="screen"/>
          <a:srcRect t="-10904" r="-11007"/>
          <a:stretch>
            <a:fillRect/>
          </a:stretch>
        </p:blipFill>
        <p:spPr>
          <a:xfrm>
            <a:off x="1688602" y="733680"/>
            <a:ext cx="1125990" cy="534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68807" y="498542"/>
            <a:ext cx="626190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问答环节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6485" y="1503045"/>
            <a:ext cx="89134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</a:rPr>
              <a:t>1.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</a:rPr>
              <a:t>def add :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</a:rPr>
              <a:t>    return x + y       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有什么问题呢？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400" dirty="0"/>
              <a:t>     </a:t>
            </a:r>
            <a:endParaRPr lang="en-US" altLang="zh-CN" sz="2400" dirty="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86125" y="413385"/>
            <a:ext cx="662305" cy="669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0460" y="3333115"/>
            <a:ext cx="2567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</a:rPr>
              <a:t>2.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</a:rPr>
              <a:t>a = 1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</a:rPr>
              <a:t>b = 2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</a:rPr>
              <a:t>def add (x , y):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</a:rPr>
              <a:t>    return x + y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</a:rPr>
              <a:t>add(</a:t>
            </a:r>
            <a:r>
              <a:rPr lang="en-US" altLang="zh-CN" sz="2400" dirty="0" err="1">
                <a:latin typeface="华文中宋" panose="02010600040101010101" charset="-122"/>
                <a:ea typeface="华文中宋" panose="02010600040101010101" charset="-122"/>
              </a:rPr>
              <a:t>a,b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</a:rPr>
              <a:t>)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1460" y="3333115"/>
            <a:ext cx="54622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全局变量和局部变量分别是什么呢？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A.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全局变量：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a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，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b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  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局部变量：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x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，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y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B.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全局变量：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x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，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y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   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局部变量：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a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，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b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endParaRPr lang="zh-CN" altLang="en-US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C.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全局变量：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x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，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b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局部变量：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a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，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y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12" name="图片 11" descr="对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620" y="3763645"/>
            <a:ext cx="445135" cy="4451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54495" y="2132330"/>
            <a:ext cx="3959225" cy="9391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没有咒语的触发条件，应该改为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def add (x , y):</a:t>
            </a:r>
            <a:endParaRPr lang="en-US" altLang="zh-CN" sz="24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11" grpId="0"/>
      <p:bldP spid="11" grpId="1"/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68807" y="498542"/>
            <a:ext cx="626190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问答环节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86125" y="413385"/>
            <a:ext cx="662305" cy="669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97280" y="1330325"/>
            <a:ext cx="46081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3.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000" dirty="0" err="1">
                <a:latin typeface="华文中宋" panose="02010600040101010101" charset="-122"/>
                <a:ea typeface="华文中宋" panose="02010600040101010101" charset="-122"/>
              </a:rPr>
              <a:t>is_even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 = lambda x: x % 2 == 0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这个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lambda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魔法是要干什么呢？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7280" y="2898775"/>
            <a:ext cx="79825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4.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哪个才是导入外部模块，为魔法袍添加更多魔法袋的</a:t>
            </a:r>
            <a:r>
              <a:rPr lang="zh-CN" altLang="en-US" sz="2000" b="1" dirty="0">
                <a:latin typeface="华文中宋" panose="02010600040101010101" charset="-122"/>
                <a:ea typeface="华文中宋" panose="02010600040101010101" charset="-122"/>
              </a:rPr>
              <a:t>正确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形式呢？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A. import </a:t>
            </a:r>
            <a:r>
              <a:rPr lang="en-US" altLang="zh-CN" sz="2000" dirty="0" err="1">
                <a:latin typeface="华文中宋" panose="02010600040101010101" charset="-122"/>
                <a:ea typeface="华文中宋" panose="02010600040101010101" charset="-122"/>
              </a:rPr>
              <a:t>magic_module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B. add </a:t>
            </a:r>
            <a:r>
              <a:rPr lang="en-US" altLang="zh-CN" sz="2000" dirty="0" err="1">
                <a:latin typeface="华文中宋" panose="02010600040101010101" charset="-122"/>
                <a:ea typeface="华文中宋" panose="02010600040101010101" charset="-122"/>
              </a:rPr>
              <a:t>magic_module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C. include </a:t>
            </a:r>
            <a:r>
              <a:rPr lang="en-US" altLang="zh-CN" sz="2000" dirty="0" err="1">
                <a:latin typeface="华文中宋" panose="02010600040101010101" charset="-122"/>
                <a:ea typeface="华文中宋" panose="02010600040101010101" charset="-122"/>
              </a:rPr>
              <a:t>magic_module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D. import </a:t>
            </a:r>
            <a:r>
              <a:rPr lang="en-US" altLang="zh-CN" sz="2000" dirty="0" err="1">
                <a:latin typeface="华文中宋" panose="02010600040101010101" charset="-122"/>
                <a:ea typeface="华文中宋" panose="02010600040101010101" charset="-122"/>
              </a:rPr>
              <a:t>external_module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3090" y="1699260"/>
            <a:ext cx="4120515" cy="5219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</a:rPr>
              <a:t>判断一个数是否是偶数</a:t>
            </a:r>
            <a:endParaRPr lang="zh-CN" altLang="en-US" sz="28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6" name="图片 5" descr="对勾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23950" y="3623310"/>
            <a:ext cx="445135" cy="445135"/>
          </a:xfrm>
          <a:prstGeom prst="rect">
            <a:avLst/>
          </a:prstGeom>
        </p:spPr>
      </p:pic>
      <p:pic>
        <p:nvPicPr>
          <p:cNvPr id="8" name="图片 7" descr="礼炮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8770" y="3525520"/>
            <a:ext cx="2411730" cy="23380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07145" y="3969385"/>
            <a:ext cx="2423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恭喜你！完成了所有问题了！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 descr="对勾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97280" y="5418455"/>
            <a:ext cx="445135" cy="445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 animBg="1"/>
      <p:bldP spid="5" grpId="1" animBg="1"/>
      <p:bldP spid="9" grpId="0"/>
      <p:bldP spid="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2006"/>
            <a:ext cx="11805470" cy="5905487"/>
            <a:chOff x="-65032" y="149809"/>
            <a:chExt cx="11805470" cy="5905487"/>
          </a:xfrm>
        </p:grpSpPr>
        <p:pic>
          <p:nvPicPr>
            <p:cNvPr id="135" name="图片 134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136" name="图片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749" y="908769"/>
            <a:ext cx="4233851" cy="45580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3895" y="655034"/>
            <a:ext cx="676715" cy="70719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6329" y="1497556"/>
            <a:ext cx="1286367" cy="128027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1031" y="2078823"/>
            <a:ext cx="2523963" cy="25056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9050" y="1871700"/>
            <a:ext cx="871804" cy="86570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234585" y="5381592"/>
            <a:ext cx="2109790" cy="156302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9627" y="5358275"/>
            <a:ext cx="2175511" cy="162006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958114" y="2235553"/>
            <a:ext cx="222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sym typeface="+mn-ea"/>
              </a:rPr>
              <a:t>总结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2" cstate="screen"/>
          <a:srcRect/>
          <a:stretch>
            <a:fillRect/>
          </a:stretch>
        </p:blipFill>
        <p:spPr>
          <a:xfrm>
            <a:off x="9840686" y="700328"/>
            <a:ext cx="1581397" cy="56758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3" cstate="screen"/>
          <a:srcRect t="-10904" r="-11007"/>
          <a:stretch>
            <a:fillRect/>
          </a:stretch>
        </p:blipFill>
        <p:spPr>
          <a:xfrm>
            <a:off x="1688602" y="733680"/>
            <a:ext cx="1125990" cy="534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对话气泡: 圆角矩形 22"/>
          <p:cNvSpPr/>
          <p:nvPr/>
        </p:nvSpPr>
        <p:spPr>
          <a:xfrm>
            <a:off x="6172202" y="1918024"/>
            <a:ext cx="5093654" cy="3093155"/>
          </a:xfrm>
          <a:prstGeom prst="wedgeRoundRectCallout">
            <a:avLst>
              <a:gd name="adj1" fmla="val 36097"/>
              <a:gd name="adj2" fmla="val 6288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68807" y="498542"/>
            <a:ext cx="6261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总结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6144" y="3150542"/>
            <a:ext cx="205518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</a:rPr>
              <a:t>我们学习了函数</a:t>
            </a:r>
            <a:endParaRPr lang="zh-CN" altLang="en-US" sz="28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7395" y="2023930"/>
            <a:ext cx="2712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函数基础知识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43558" y="4595680"/>
            <a:ext cx="2712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制作天气魔法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6260" y="2167097"/>
            <a:ext cx="4525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</a:rPr>
              <a:t>灵活运用函数可以制作出更多好玩好用的魔法咒语。大家可以挑战更有难度的天气魔法哦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</a:rPr>
              <a:t>~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</a:rPr>
              <a:t>有不会的可以请教老师，加油哦，小小魔法巫师们！！！</a:t>
            </a:r>
            <a:endParaRPr lang="zh-CN" altLang="en-US" sz="28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cxnSp>
        <p:nvCxnSpPr>
          <p:cNvPr id="13" name="连接符: 曲线 12"/>
          <p:cNvCxnSpPr>
            <a:stCxn id="3" idx="2"/>
            <a:endCxn id="5" idx="1"/>
          </p:cNvCxnSpPr>
          <p:nvPr/>
        </p:nvCxnSpPr>
        <p:spPr>
          <a:xfrm rot="5400000" flipV="1">
            <a:off x="2287270" y="3769995"/>
            <a:ext cx="722630" cy="1389380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/>
          <p:cNvCxnSpPr>
            <a:stCxn id="3" idx="0"/>
          </p:cNvCxnSpPr>
          <p:nvPr/>
        </p:nvCxnSpPr>
        <p:spPr>
          <a:xfrm rot="5400000" flipH="1" flipV="1">
            <a:off x="1988815" y="2180728"/>
            <a:ext cx="934734" cy="1004894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" grpId="0"/>
      <p:bldP spid="2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68807" y="498542"/>
            <a:ext cx="626190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进阶天气魔法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30" y="1228725"/>
            <a:ext cx="9305925" cy="4400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69560" y="2829560"/>
            <a:ext cx="4702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导入外部模块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requests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及其应用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获取网络数据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68807" y="498542"/>
            <a:ext cx="626190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进阶天气魔法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1025" y="1200785"/>
            <a:ext cx="11042015" cy="45485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78345" y="1278255"/>
            <a:ext cx="41154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通过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lambda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构建简易函数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从网络获取数据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输出与使用函数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3352800"/>
            <a:ext cx="2380615" cy="22707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68807" y="498542"/>
            <a:ext cx="626190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函数是什么？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5040" y="1387475"/>
            <a:ext cx="1407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函数？</a:t>
            </a:r>
            <a:endParaRPr lang="zh-CN" altLang="en-US" sz="32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62780" y="1387475"/>
            <a:ext cx="2304415" cy="583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魔法咒语！</a:t>
            </a:r>
            <a:endParaRPr lang="zh-CN" altLang="en-US" sz="32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67140" y="1387475"/>
            <a:ext cx="1625600" cy="576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>
                <a:latin typeface="华文中宋" panose="02010600040101010101" charset="-122"/>
                <a:ea typeface="华文中宋" panose="02010600040101010101" charset="-122"/>
              </a:rPr>
              <a:t>魔法帽！</a:t>
            </a:r>
            <a:endParaRPr lang="zh-CN" altLang="en-US" sz="3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2183130" y="2341266"/>
            <a:ext cx="2779776" cy="1021059"/>
          </a:xfrm>
          <a:prstGeom prst="wedge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320099" y="2354961"/>
            <a:ext cx="2642807" cy="803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魔法天气帽，能告诉我们佛山今天的天气吗？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20080" y="2725420"/>
            <a:ext cx="1275715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/>
              <a:t>佛山</a:t>
            </a:r>
            <a:endParaRPr lang="zh-CN" altLang="en-US" sz="3200"/>
          </a:p>
        </p:txBody>
      </p:sp>
      <p:sp>
        <p:nvSpPr>
          <p:cNvPr id="23" name="环形箭头 22"/>
          <p:cNvSpPr/>
          <p:nvPr/>
        </p:nvSpPr>
        <p:spPr>
          <a:xfrm rot="3600000">
            <a:off x="6493510" y="2691130"/>
            <a:ext cx="991870" cy="1190625"/>
          </a:xfrm>
          <a:prstGeom prst="circular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标注 24"/>
          <p:cNvSpPr/>
          <p:nvPr/>
        </p:nvSpPr>
        <p:spPr>
          <a:xfrm rot="5400000">
            <a:off x="8246745" y="3041650"/>
            <a:ext cx="1398905" cy="3343910"/>
          </a:xfrm>
          <a:prstGeom prst="wedge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92365" y="4101782"/>
            <a:ext cx="3000375" cy="772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好的！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今天在佛山的天气是……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 descr="css特效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175" y="3512820"/>
            <a:ext cx="770255" cy="770255"/>
          </a:xfrm>
          <a:prstGeom prst="rect">
            <a:avLst/>
          </a:prstGeom>
        </p:spPr>
      </p:pic>
      <p:pic>
        <p:nvPicPr>
          <p:cNvPr id="5" name="图片 4" descr="browserif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635" y="4014470"/>
            <a:ext cx="1305560" cy="1101725"/>
          </a:xfrm>
          <a:prstGeom prst="rect">
            <a:avLst/>
          </a:prstGeom>
        </p:spPr>
      </p:pic>
      <p:pic>
        <p:nvPicPr>
          <p:cNvPr id="7" name="图片 6" descr="wit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4480" y="1301115"/>
            <a:ext cx="821690" cy="747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47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" grpId="0"/>
      <p:bldP spid="6" grpId="1"/>
      <p:bldP spid="14" grpId="0"/>
      <p:bldP spid="14" grpId="1"/>
      <p:bldP spid="16" grpId="0"/>
      <p:bldP spid="16" grpId="1"/>
      <p:bldP spid="19" grpId="0" animBg="1"/>
      <p:bldP spid="19" grpId="1" animBg="1"/>
      <p:bldP spid="21" grpId="0"/>
      <p:bldP spid="21" grpId="1"/>
      <p:bldP spid="22" grpId="0"/>
      <p:bldP spid="22" grpId="1"/>
      <p:bldP spid="23" grpId="0" animBg="1"/>
      <p:bldP spid="23" grpId="1" animBg="1"/>
      <p:bldP spid="25" grpId="0" animBg="1"/>
      <p:bldP spid="25" grpId="1" animBg="1"/>
      <p:bldP spid="26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68807" y="498542"/>
            <a:ext cx="626190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函数？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—— 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魔法咒语！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27335" t="16364" r="-1"/>
          <a:stretch>
            <a:fillRect/>
          </a:stretch>
        </p:blipFill>
        <p:spPr>
          <a:xfrm>
            <a:off x="877166" y="3808032"/>
            <a:ext cx="2072276" cy="2104288"/>
          </a:xfrm>
          <a:prstGeom prst="rect">
            <a:avLst/>
          </a:prstGeom>
        </p:spPr>
      </p:pic>
      <p:sp>
        <p:nvSpPr>
          <p:cNvPr id="32" name="对话气泡: 圆角矩形 1"/>
          <p:cNvSpPr/>
          <p:nvPr>
            <p:custDataLst>
              <p:tags r:id="rId5"/>
            </p:custDataLst>
          </p:nvPr>
        </p:nvSpPr>
        <p:spPr>
          <a:xfrm>
            <a:off x="2572475" y="1278240"/>
            <a:ext cx="8552704" cy="4723312"/>
          </a:xfrm>
          <a:prstGeom prst="wedgeRoundRectCallout">
            <a:avLst>
              <a:gd name="adj1" fmla="val -53821"/>
              <a:gd name="adj2" fmla="val 31378"/>
              <a:gd name="adj3" fmla="val 16667"/>
            </a:avLst>
          </a:prstGeom>
          <a:noFill/>
          <a:ln>
            <a:solidFill>
              <a:srgbClr val="5B26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 Light" panose="020F0302020204030204"/>
              <a:ea typeface="微软雅黑 Light" panose="020B050204020402020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0962" y="1562404"/>
            <a:ext cx="71376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作为魔法巫师，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会有一些要使用很多次的魔法，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这时候如果我们把它们打包起来，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并给它一个响亮好记的咒语名字，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这样我们每次使用的时候就会方便很多啦！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24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而这就是函数的作用！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368996"/>
            <a:ext cx="11805470" cy="5905487"/>
            <a:chOff x="-65032" y="149809"/>
            <a:chExt cx="11805470" cy="5905487"/>
          </a:xfrm>
        </p:grpSpPr>
        <p:pic>
          <p:nvPicPr>
            <p:cNvPr id="135" name="图片 134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136" name="图片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138" name="图片 13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964511" y="957503"/>
            <a:ext cx="1581397" cy="567580"/>
          </a:xfrm>
          <a:prstGeom prst="rect">
            <a:avLst/>
          </a:prstGeom>
        </p:spPr>
      </p:pic>
      <p:pic>
        <p:nvPicPr>
          <p:cNvPr id="139" name="图片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9227" y="4909151"/>
            <a:ext cx="2316681" cy="1268078"/>
          </a:xfrm>
          <a:prstGeom prst="rect">
            <a:avLst/>
          </a:prstGeom>
        </p:spPr>
      </p:pic>
      <p:sp>
        <p:nvSpPr>
          <p:cNvPr id="114" name="文本框 113"/>
          <p:cNvSpPr txBox="1"/>
          <p:nvPr/>
        </p:nvSpPr>
        <p:spPr>
          <a:xfrm>
            <a:off x="4421679" y="991656"/>
            <a:ext cx="3596293" cy="93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课程大纲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  <a:p>
            <a:pPr algn="ctr">
              <a:lnSpc>
                <a:spcPct val="8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Teaching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Programme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150" name="图片 149"/>
          <p:cNvPicPr>
            <a:picLocks noChangeAspect="1"/>
          </p:cNvPicPr>
          <p:nvPr/>
        </p:nvPicPr>
        <p:blipFill rotWithShape="1">
          <a:blip r:embed="rId7" cstate="screen"/>
          <a:srcRect t="-10904" r="-11007"/>
          <a:stretch>
            <a:fillRect/>
          </a:stretch>
        </p:blipFill>
        <p:spPr>
          <a:xfrm>
            <a:off x="1812427" y="990855"/>
            <a:ext cx="1125990" cy="5342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7281" y="5056728"/>
            <a:ext cx="1237657" cy="1042238"/>
          </a:xfrm>
          <a:prstGeom prst="rect">
            <a:avLst/>
          </a:prstGeom>
        </p:spPr>
      </p:pic>
      <p:sp>
        <p:nvSpPr>
          <p:cNvPr id="128" name="文本框 127"/>
          <p:cNvSpPr txBox="1"/>
          <p:nvPr/>
        </p:nvSpPr>
        <p:spPr>
          <a:xfrm>
            <a:off x="2922246" y="1965663"/>
            <a:ext cx="267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基础知识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89196" y="3851420"/>
            <a:ext cx="30930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sym typeface="+mn-ea"/>
              </a:rPr>
              <a:t>导入外部模块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281614" y="2868498"/>
            <a:ext cx="40751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全局变量和局部变量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148" name="图片 147"/>
          <p:cNvPicPr/>
          <p:nvPr/>
        </p:nvPicPr>
        <p:blipFill>
          <a:blip r:embed="rId9"/>
          <a:stretch>
            <a:fillRect/>
          </a:stretch>
        </p:blipFill>
        <p:spPr>
          <a:xfrm>
            <a:off x="2283633" y="1811596"/>
            <a:ext cx="649276" cy="683904"/>
          </a:xfrm>
          <a:prstGeom prst="rect">
            <a:avLst/>
          </a:prstGeom>
        </p:spPr>
      </p:pic>
      <p:pic>
        <p:nvPicPr>
          <p:cNvPr id="38" name="图片 37"/>
          <p:cNvPicPr/>
          <p:nvPr/>
        </p:nvPicPr>
        <p:blipFill>
          <a:blip r:embed="rId9"/>
          <a:stretch>
            <a:fillRect/>
          </a:stretch>
        </p:blipFill>
        <p:spPr>
          <a:xfrm>
            <a:off x="3444667" y="2855829"/>
            <a:ext cx="623471" cy="656722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9"/>
          <a:stretch>
            <a:fillRect/>
          </a:stretch>
        </p:blipFill>
        <p:spPr>
          <a:xfrm>
            <a:off x="4912707" y="3802828"/>
            <a:ext cx="623471" cy="656722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7078345" y="4821555"/>
            <a:ext cx="309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sym typeface="+mn-ea"/>
              </a:rPr>
              <a:t>程序制作与解读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6" name="图片 5"/>
          <p:cNvPicPr/>
          <p:nvPr>
            <p:custDataLst>
              <p:tags r:id="rId1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394162" y="4754693"/>
            <a:ext cx="623471" cy="656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99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99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49"/>
                            </p:stCondLst>
                            <p:childTnLst>
                              <p:par>
                                <p:cTn id="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99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699"/>
                            </p:stCondLst>
                            <p:childTnLst>
                              <p:par>
                                <p:cTn id="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6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100"/>
                            </p:stCondLst>
                            <p:childTnLst>
                              <p:par>
                                <p:cTn id="7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899"/>
                            </p:stCondLst>
                            <p:childTnLst>
                              <p:par>
                                <p:cTn id="8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28" grpId="0"/>
      <p:bldP spid="35" grpId="0"/>
      <p:bldP spid="3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13309"/>
            <a:ext cx="11805470" cy="5905487"/>
            <a:chOff x="-65032" y="149809"/>
            <a:chExt cx="11805470" cy="5905487"/>
          </a:xfrm>
        </p:grpSpPr>
        <p:pic>
          <p:nvPicPr>
            <p:cNvPr id="135" name="图片 134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136" name="图片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749" y="908769"/>
            <a:ext cx="4233851" cy="45580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3895" y="655034"/>
            <a:ext cx="676715" cy="70719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6329" y="1497556"/>
            <a:ext cx="1286367" cy="1280271"/>
          </a:xfrm>
          <a:prstGeom prst="rect">
            <a:avLst/>
          </a:prstGeom>
        </p:spPr>
      </p:pic>
      <p:sp>
        <p:nvSpPr>
          <p:cNvPr id="114" name="文本框 113"/>
          <p:cNvSpPr txBox="1"/>
          <p:nvPr/>
        </p:nvSpPr>
        <p:spPr>
          <a:xfrm>
            <a:off x="5146172" y="2065932"/>
            <a:ext cx="680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汉仪夏日体W" panose="00020600040101010101" pitchFamily="18" charset="-122"/>
              </a:rPr>
              <a:t>01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汉仪夏日体W" panose="00020600040101010101" pitchFamily="18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1031" y="2078823"/>
            <a:ext cx="2523963" cy="25056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9050" y="1871700"/>
            <a:ext cx="871804" cy="86570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234585" y="5381592"/>
            <a:ext cx="2109790" cy="156302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9627" y="5358275"/>
            <a:ext cx="2175511" cy="162006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035020" y="2737407"/>
            <a:ext cx="222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sym typeface="+mn-ea"/>
              </a:rPr>
              <a:t>基础知识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2" cstate="screen"/>
          <a:srcRect/>
          <a:stretch>
            <a:fillRect/>
          </a:stretch>
        </p:blipFill>
        <p:spPr>
          <a:xfrm>
            <a:off x="9840686" y="700328"/>
            <a:ext cx="1581397" cy="56758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3" cstate="screen"/>
          <a:srcRect t="-10904" r="-11007"/>
          <a:stretch>
            <a:fillRect/>
          </a:stretch>
        </p:blipFill>
        <p:spPr>
          <a:xfrm>
            <a:off x="1688602" y="733680"/>
            <a:ext cx="1125990" cy="534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5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标注 32"/>
          <p:cNvSpPr/>
          <p:nvPr/>
        </p:nvSpPr>
        <p:spPr>
          <a:xfrm>
            <a:off x="8394700" y="2068195"/>
            <a:ext cx="2520315" cy="1016635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68807" y="498542"/>
            <a:ext cx="626190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函数的基本构造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9375" y="1644650"/>
            <a:ext cx="791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华文中宋" panose="02010600040101010101" charset="-122"/>
                <a:ea typeface="华文中宋" panose="02010600040101010101" charset="-122"/>
              </a:rPr>
              <a:t>def</a:t>
            </a:r>
            <a:endParaRPr lang="en-US" altLang="zh-CN" sz="32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1220" y="1641475"/>
            <a:ext cx="3345180" cy="586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3200" dirty="0" err="1">
                <a:latin typeface="华文中宋" panose="02010600040101010101" charset="-122"/>
                <a:ea typeface="华文中宋" panose="02010600040101010101" charset="-122"/>
              </a:rPr>
              <a:t>weatherforecast</a:t>
            </a:r>
            <a:endParaRPr lang="en-US" altLang="zh-CN" sz="32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3850" y="1644332"/>
            <a:ext cx="1407160" cy="584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3200" dirty="0">
                <a:latin typeface="华文中宋" panose="02010600040101010101" charset="-122"/>
                <a:ea typeface="华文中宋" panose="02010600040101010101" charset="-122"/>
              </a:rPr>
              <a:t>(city):</a:t>
            </a:r>
            <a:endParaRPr lang="en-US" altLang="zh-CN" sz="32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上箭头标注 4"/>
          <p:cNvSpPr/>
          <p:nvPr/>
        </p:nvSpPr>
        <p:spPr>
          <a:xfrm>
            <a:off x="2724785" y="2298065"/>
            <a:ext cx="1909445" cy="891540"/>
          </a:xfrm>
          <a:prstGeom prst="upArrowCallou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标注 6"/>
          <p:cNvSpPr/>
          <p:nvPr/>
        </p:nvSpPr>
        <p:spPr>
          <a:xfrm>
            <a:off x="5080000" y="2448560"/>
            <a:ext cx="1381760" cy="741045"/>
          </a:xfrm>
          <a:prstGeom prst="upArrowCallou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06416" y="2679854"/>
            <a:ext cx="1544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咒语名字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27295" y="2716212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触发条件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0" name="图片 9" descr="c189通道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65" y="3907790"/>
            <a:ext cx="1905000" cy="1905000"/>
          </a:xfrm>
          <a:prstGeom prst="rect">
            <a:avLst/>
          </a:prstGeom>
        </p:spPr>
      </p:pic>
      <p:pic>
        <p:nvPicPr>
          <p:cNvPr id="11" name="图片 10" descr="2.5_5g双通道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620" y="3681095"/>
            <a:ext cx="951230" cy="9512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80000" y="5350510"/>
            <a:ext cx="2687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神秘网络通道！</a:t>
            </a:r>
            <a:endParaRPr lang="zh-CN" altLang="en-US" sz="32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7" name="下弧形箭头 26"/>
          <p:cNvSpPr/>
          <p:nvPr/>
        </p:nvSpPr>
        <p:spPr>
          <a:xfrm rot="3600000">
            <a:off x="145415" y="3291205"/>
            <a:ext cx="2989580" cy="1204595"/>
          </a:xfrm>
          <a:prstGeom prst="curved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直角上箭头 28"/>
          <p:cNvSpPr/>
          <p:nvPr/>
        </p:nvSpPr>
        <p:spPr>
          <a:xfrm>
            <a:off x="7496175" y="3907790"/>
            <a:ext cx="2542540" cy="995680"/>
          </a:xfrm>
          <a:prstGeom prst="bent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33460" y="2160720"/>
            <a:ext cx="2171700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得到所要城市的天气啦！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821" y="3244849"/>
            <a:ext cx="1362282" cy="138747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161529" y="4956810"/>
            <a:ext cx="375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通过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</a:rPr>
              <a:t>return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或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</a:rPr>
              <a:t>print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呈现魔法效果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45" grpId="0"/>
      <p:bldP spid="2" grpId="0"/>
      <p:bldP spid="2" grpId="1"/>
      <p:bldP spid="3" grpId="0"/>
      <p:bldP spid="3" grpId="1"/>
      <p:bldP spid="4" grpId="0"/>
      <p:bldP spid="4" grpId="1"/>
      <p:bldP spid="5" grpId="0" animBg="1"/>
      <p:bldP spid="5" grpId="1" animBg="1"/>
      <p:bldP spid="7" grpId="0" animBg="1"/>
      <p:bldP spid="7" grpId="1" animBg="1"/>
      <p:bldP spid="8" grpId="0"/>
      <p:bldP spid="8" grpId="1"/>
      <p:bldP spid="9" grpId="0"/>
      <p:bldP spid="9" grpId="1"/>
      <p:bldP spid="12" grpId="0"/>
      <p:bldP spid="12" grpId="1"/>
      <p:bldP spid="27" grpId="0" animBg="1"/>
      <p:bldP spid="27" grpId="1" animBg="1"/>
      <p:bldP spid="29" grpId="0" animBg="1"/>
      <p:bldP spid="29" grpId="1" animBg="1"/>
      <p:bldP spid="31" grpId="0"/>
      <p:bldP spid="31" grpId="1"/>
      <p:bldP spid="34" grpId="0"/>
      <p:bldP spid="3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68807" y="498542"/>
            <a:ext cx="626190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函数的基本构造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 ——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趁热打铁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3" y="2701544"/>
            <a:ext cx="1607677" cy="1454912"/>
          </a:xfrm>
          <a:prstGeom prst="rect">
            <a:avLst/>
          </a:prstGeom>
        </p:spPr>
      </p:pic>
      <p:sp>
        <p:nvSpPr>
          <p:cNvPr id="14" name="对话气泡: 椭圆形 13"/>
          <p:cNvSpPr/>
          <p:nvPr/>
        </p:nvSpPr>
        <p:spPr>
          <a:xfrm>
            <a:off x="1930919" y="1229327"/>
            <a:ext cx="2389872" cy="154981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71774" y="1384032"/>
            <a:ext cx="1918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能帮我做一个加法魔法吗？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79901" y="1568697"/>
            <a:ext cx="6064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def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add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</a:rPr>
              <a:t>(x , y):</a:t>
            </a:r>
            <a:endParaRPr lang="en-US" altLang="zh-CN" sz="28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</a:rPr>
              <a:t>    </a:t>
            </a:r>
            <a:r>
              <a:rPr lang="en-US" altLang="zh-CN" sz="280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return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</a:rPr>
              <a:t> x + y</a:t>
            </a:r>
            <a:endParaRPr lang="zh-CN" altLang="en-US" sz="28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64740" y="1467485"/>
            <a:ext cx="1522095" cy="1055370"/>
            <a:chOff x="3739" y="2315"/>
            <a:chExt cx="2397" cy="1662"/>
          </a:xfrm>
        </p:grpSpPr>
        <p:sp>
          <p:nvSpPr>
            <p:cNvPr id="18" name="矩形 17"/>
            <p:cNvSpPr/>
            <p:nvPr/>
          </p:nvSpPr>
          <p:spPr>
            <a:xfrm>
              <a:off x="3739" y="2315"/>
              <a:ext cx="2389" cy="1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120" y="2563"/>
              <a:ext cx="201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latin typeface="华文中宋" panose="02010600040101010101" charset="-122"/>
                  <a:ea typeface="华文中宋" panose="02010600040101010101" charset="-122"/>
                </a:rPr>
                <a:t>谢谢！</a:t>
              </a:r>
              <a:endParaRPr lang="zh-CN" altLang="en-US" sz="3600" dirty="0"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</p:grpSp>
      <p:pic>
        <p:nvPicPr>
          <p:cNvPr id="30" name="图片 29" descr="猫头鹰博士头像，卡通动物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481" y="3685928"/>
            <a:ext cx="1603375" cy="1603375"/>
          </a:xfrm>
          <a:prstGeom prst="rect">
            <a:avLst/>
          </a:prstGeom>
        </p:spPr>
      </p:pic>
      <p:sp>
        <p:nvSpPr>
          <p:cNvPr id="22" name="对话气泡: 椭圆形 21"/>
          <p:cNvSpPr/>
          <p:nvPr/>
        </p:nvSpPr>
        <p:spPr>
          <a:xfrm flipH="1">
            <a:off x="7830716" y="2245231"/>
            <a:ext cx="2389872" cy="154981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19068" y="2389495"/>
            <a:ext cx="180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能帮我做一个判断正负的魔法吗？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31829" y="3312917"/>
            <a:ext cx="4073525" cy="3046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def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judge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(x):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x &gt;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return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"这是一个正数"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</a:t>
            </a:r>
            <a:r>
              <a:rPr lang="en-US" altLang="zh-CN" sz="240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rPr>
              <a:t>elif</a:t>
            </a:r>
            <a:r>
              <a:rPr kumimoji="0" lang="en-US" altLang="zh-CN" sz="2400" b="0" i="0" u="none" strike="noStrike" cap="none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x &lt;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return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"这是一个负数"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</a:t>
            </a:r>
            <a:r>
              <a:rPr lang="en-US" altLang="zh-CN" sz="240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rPr>
              <a:t>else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return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"这是一个零"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</a:b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203363" y="2492455"/>
            <a:ext cx="1601470" cy="1076960"/>
            <a:chOff x="3739" y="2315"/>
            <a:chExt cx="2522" cy="1696"/>
          </a:xfrm>
        </p:grpSpPr>
        <p:sp>
          <p:nvSpPr>
            <p:cNvPr id="25" name="矩形 24"/>
            <p:cNvSpPr/>
            <p:nvPr/>
          </p:nvSpPr>
          <p:spPr>
            <a:xfrm>
              <a:off x="3739" y="2315"/>
              <a:ext cx="2389" cy="1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864" y="2315"/>
              <a:ext cx="2397" cy="1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华文中宋" panose="02010600040101010101" charset="-122"/>
                  <a:ea typeface="华文中宋" panose="02010600040101010101" charset="-122"/>
                </a:rPr>
                <a:t>你太厉害了！</a:t>
              </a:r>
              <a:endParaRPr lang="zh-CN" altLang="en-US" sz="3200" dirty="0"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33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33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4" grpId="0" animBg="1"/>
      <p:bldP spid="14" grpId="1" animBg="1"/>
      <p:bldP spid="16" grpId="0"/>
      <p:bldP spid="16" grpId="1"/>
      <p:bldP spid="17" grpId="0"/>
      <p:bldP spid="17" grpId="1"/>
      <p:bldP spid="22" grpId="0" animBg="1"/>
      <p:bldP spid="22" grpId="1" animBg="1"/>
      <p:bldP spid="23" grpId="0"/>
      <p:bldP spid="23" grpId="1"/>
      <p:bldP spid="2" grpId="0" bldLvl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68807" y="498542"/>
            <a:ext cx="626190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魔法咒语速记本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——lambda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30375" y="1351915"/>
            <a:ext cx="693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巫师的魔法咒语偷懒小妙招：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lambda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45" y="1321435"/>
            <a:ext cx="763905" cy="728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44658" y="3290980"/>
            <a:ext cx="7906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add </a:t>
            </a:r>
            <a:r>
              <a:rPr sz="4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= lambda </a:t>
            </a:r>
            <a:r>
              <a:rPr lang="en-US" sz="4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x , y </a:t>
            </a:r>
            <a:r>
              <a:rPr sz="4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:</a:t>
            </a:r>
            <a:r>
              <a:rPr lang="en-US" sz="4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 x + y</a:t>
            </a:r>
            <a:endParaRPr lang="zh-CN" altLang="en-US" sz="40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8" name="上箭头标注 7"/>
          <p:cNvSpPr/>
          <p:nvPr/>
        </p:nvSpPr>
        <p:spPr>
          <a:xfrm>
            <a:off x="6018952" y="4128181"/>
            <a:ext cx="2034540" cy="1168400"/>
          </a:xfrm>
          <a:prstGeom prst="upArrowCallou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标注 8"/>
          <p:cNvSpPr/>
          <p:nvPr/>
        </p:nvSpPr>
        <p:spPr>
          <a:xfrm>
            <a:off x="3993515" y="2026285"/>
            <a:ext cx="2406650" cy="1135380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标注 9"/>
          <p:cNvSpPr/>
          <p:nvPr/>
        </p:nvSpPr>
        <p:spPr>
          <a:xfrm>
            <a:off x="7390528" y="2046933"/>
            <a:ext cx="2239010" cy="1135380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044658" y="4099606"/>
            <a:ext cx="2595245" cy="1123950"/>
            <a:chOff x="2028" y="6523"/>
            <a:chExt cx="4087" cy="1770"/>
          </a:xfrm>
          <a:solidFill>
            <a:schemeClr val="bg1"/>
          </a:solidFill>
        </p:grpSpPr>
        <p:sp>
          <p:nvSpPr>
            <p:cNvPr id="6" name="上箭头标注 5"/>
            <p:cNvSpPr/>
            <p:nvPr/>
          </p:nvSpPr>
          <p:spPr>
            <a:xfrm>
              <a:off x="2028" y="6523"/>
              <a:ext cx="4087" cy="177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499" y="7310"/>
              <a:ext cx="3144" cy="72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华文中宋" panose="02010600040101010101" charset="-122"/>
                  <a:ea typeface="华文中宋" panose="02010600040101010101" charset="-122"/>
                </a:rPr>
                <a:t>炫酷的名字</a:t>
              </a:r>
              <a:endParaRPr lang="zh-CN" altLang="en-US" sz="2400" dirty="0"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170045" y="2132310"/>
            <a:ext cx="205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魔法快捷键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4202" y="4627926"/>
            <a:ext cx="184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要说的咒语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31945" y="2152958"/>
            <a:ext cx="155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秘密配方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33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" grpId="0"/>
      <p:bldP spid="2" grpId="1"/>
      <p:bldP spid="5" grpId="0"/>
      <p:bldP spid="5" grpId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0"/>
      <p:bldP spid="13" grpId="1"/>
      <p:bldP spid="14" grpId="0"/>
      <p:bldP spid="14" grpId="1"/>
      <p:bldP spid="16" grpId="0"/>
      <p:bldP spid="16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ISPRING_PRESENTATION_TITLE" val="卡通手绘课件PPT"/>
  <p:tag name="COMMONDATA" val="eyJoZGlkIjoiMjBiZmU3ODM0N2ZlZTcxNjU0ODI3YmI4Y2NlNjVmMG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Arial"/>
        <a:ea typeface="YF补 汉仪夏日体+黑白emoji"/>
        <a:cs typeface=""/>
      </a:majorFont>
      <a:minorFont>
        <a:latin typeface="Arial"/>
        <a:ea typeface="YF补 汉仪夏日体+黑白emoj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2687</Words>
  <Application>WPS 演示</Application>
  <PresentationFormat>宽屏</PresentationFormat>
  <Paragraphs>282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汉仪夏日体W</vt:lpstr>
      <vt:lpstr>华文中宋</vt:lpstr>
      <vt:lpstr>Calibri Light</vt:lpstr>
      <vt:lpstr>微软雅黑 Light</vt:lpstr>
      <vt:lpstr>Impact</vt:lpstr>
      <vt:lpstr>微软雅黑</vt:lpstr>
      <vt:lpstr>Arial Unicode MS</vt:lpstr>
      <vt:lpstr>YF补 汉仪夏日体+黑白emoji</vt:lpstr>
      <vt:lpstr>黑体</vt:lpstr>
      <vt:lpstr>等线</vt:lpstr>
      <vt:lpstr>Söhne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卡通记事本</dc:title>
  <dc:creator>第一PPT</dc:creator>
  <cp:keywords>www.1ppt.com</cp:keywords>
  <dc:description>www.1ppt.com</dc:description>
  <cp:lastModifiedBy>如影随形</cp:lastModifiedBy>
  <cp:revision>626</cp:revision>
  <dcterms:created xsi:type="dcterms:W3CDTF">2017-08-01T03:24:00Z</dcterms:created>
  <dcterms:modified xsi:type="dcterms:W3CDTF">2023-11-29T11:35:01Z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KSOSaveFontToCloudKey">
    <vt:lpwstr>470327643_btnclosed</vt:lpwstr>
  </property>
  <property fmtid="{D5CDD505-2E9C-101B-9397-08002B2CF9AE}" pid="4" name="ICV">
    <vt:lpwstr>9B8ED5AC9EBA454AB04E5DC35F62947C_13</vt:lpwstr>
  </property>
</Properties>
</file>