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5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0B5F84"/>
    <a:srgbClr val="08B1F2"/>
    <a:srgbClr val="272F43"/>
    <a:srgbClr val="2B2B2B"/>
    <a:srgbClr val="C00000"/>
    <a:srgbClr val="B00303"/>
    <a:srgbClr val="0E7EB5"/>
    <a:srgbClr val="ADB5BF"/>
    <a:srgbClr val="324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78" y="576"/>
      </p:cViewPr>
      <p:guideLst>
        <p:guide orient="horz" pos="1620"/>
        <p:guide pos="2517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3" name="矩形: 圆角 11"/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16"/>
          <p:cNvGrpSpPr/>
          <p:nvPr/>
        </p:nvGrpSpPr>
        <p:grpSpPr>
          <a:xfrm>
            <a:off x="7884368" y="627534"/>
            <a:ext cx="504056" cy="360040"/>
            <a:chOff x="7596336" y="740307"/>
            <a:chExt cx="504056" cy="360040"/>
          </a:xfrm>
        </p:grpSpPr>
        <p:cxnSp>
          <p:nvCxnSpPr>
            <p:cNvPr id="5" name="直接连接符 13"/>
            <p:cNvCxnSpPr/>
            <p:nvPr/>
          </p:nvCxnSpPr>
          <p:spPr>
            <a:xfrm>
              <a:off x="7596336" y="915566"/>
              <a:ext cx="50405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15"/>
            <p:cNvCxnSpPr/>
            <p:nvPr/>
          </p:nvCxnSpPr>
          <p:spPr>
            <a:xfrm flipV="1">
              <a:off x="7956376" y="740307"/>
              <a:ext cx="0" cy="360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7"/>
          <p:cNvSpPr>
            <a:spLocks noChangeArrowheads="1"/>
          </p:cNvSpPr>
          <p:nvPr/>
        </p:nvSpPr>
        <p:spPr bwMode="auto">
          <a:xfrm>
            <a:off x="3635896" y="1444003"/>
            <a:ext cx="6553200" cy="5588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defRPr>
                <a:solidFill>
                  <a:schemeClr val="tx1">
                    <a:alpha val="100000"/>
                  </a:schemeClr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pPr>
            <a:r>
              <a:rPr lang="en-US" sz="3600" b="1" spc="30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weather</a:t>
            </a:r>
            <a:endParaRPr lang="en-US" sz="3600" b="1" spc="30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8" name="直接连接符 21"/>
          <p:cNvCxnSpPr/>
          <p:nvPr/>
        </p:nvCxnSpPr>
        <p:spPr>
          <a:xfrm>
            <a:off x="6372200" y="3147814"/>
            <a:ext cx="1224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3"/>
          <p:cNvSpPr txBox="1"/>
          <p:nvPr/>
        </p:nvSpPr>
        <p:spPr>
          <a:xfrm>
            <a:off x="2716353" y="2220505"/>
            <a:ext cx="5175250" cy="6159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>
                <a:solidFill>
                  <a:schemeClr val="accent6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4-6~4/12 </a:t>
            </a:r>
            <a:r>
              <a:rPr lang="zh-CN" sz="4000" b="1">
                <a:solidFill>
                  <a:schemeClr val="accent6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工作汇报</a:t>
            </a:r>
            <a:endParaRPr lang="zh-CN" sz="4000" b="1">
              <a:solidFill>
                <a:schemeClr val="accent6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: 圆角 24"/>
          <p:cNvSpPr/>
          <p:nvPr/>
        </p:nvSpPr>
        <p:spPr>
          <a:xfrm>
            <a:off x="6372200" y="4011910"/>
            <a:ext cx="1296144" cy="28803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25"/>
          <p:cNvSpPr txBox="1"/>
          <p:nvPr/>
        </p:nvSpPr>
        <p:spPr>
          <a:xfrm>
            <a:off x="6372200" y="4065688"/>
            <a:ext cx="1301750" cy="190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sz="1200" b="1">
                <a:solidFill>
                  <a:schemeClr val="accent6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汇报人：肖顺</a:t>
            </a:r>
            <a:endParaRPr lang="zh-CN" sz="1200" b="1">
              <a:solidFill>
                <a:schemeClr val="accent6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" name="组合 27"/>
          <p:cNvGrpSpPr/>
          <p:nvPr/>
        </p:nvGrpSpPr>
        <p:grpSpPr>
          <a:xfrm>
            <a:off x="755576" y="4119922"/>
            <a:ext cx="504056" cy="360040"/>
            <a:chOff x="6876256" y="977012"/>
            <a:chExt cx="504056" cy="360040"/>
          </a:xfrm>
        </p:grpSpPr>
        <p:cxnSp>
          <p:nvCxnSpPr>
            <p:cNvPr id="13" name="直接连接符 28"/>
            <p:cNvCxnSpPr/>
            <p:nvPr/>
          </p:nvCxnSpPr>
          <p:spPr>
            <a:xfrm>
              <a:off x="6876256" y="1229040"/>
              <a:ext cx="50405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29"/>
            <p:cNvCxnSpPr/>
            <p:nvPr/>
          </p:nvCxnSpPr>
          <p:spPr>
            <a:xfrm flipV="1">
              <a:off x="7020272" y="977012"/>
              <a:ext cx="0" cy="360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17" name="矩形: 圆角 2"/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3"/>
          <p:cNvSpPr/>
          <p:nvPr/>
        </p:nvSpPr>
        <p:spPr>
          <a:xfrm>
            <a:off x="1277380" y="339502"/>
            <a:ext cx="136815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4"/>
          <p:cNvSpPr txBox="1"/>
          <p:nvPr/>
        </p:nvSpPr>
        <p:spPr>
          <a:xfrm>
            <a:off x="2051720" y="1040998"/>
            <a:ext cx="6658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8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7"/>
          <p:cNvSpPr txBox="1"/>
          <p:nvPr/>
        </p:nvSpPr>
        <p:spPr>
          <a:xfrm>
            <a:off x="2051720" y="1839200"/>
            <a:ext cx="6658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8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9"/>
          <p:cNvCxnSpPr/>
          <p:nvPr/>
        </p:nvCxnSpPr>
        <p:spPr>
          <a:xfrm>
            <a:off x="1835696" y="1131590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0"/>
          <p:cNvSpPr txBox="1"/>
          <p:nvPr/>
        </p:nvSpPr>
        <p:spPr>
          <a:xfrm>
            <a:off x="1311895" y="1133872"/>
            <a:ext cx="307777" cy="1828197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20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直角三角形 11"/>
          <p:cNvSpPr/>
          <p:nvPr/>
        </p:nvSpPr>
        <p:spPr>
          <a:xfrm flipH="1">
            <a:off x="1007772" y="339502"/>
            <a:ext cx="269607" cy="7665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18"/>
          <p:cNvGrpSpPr/>
          <p:nvPr/>
        </p:nvGrpSpPr>
        <p:grpSpPr>
          <a:xfrm>
            <a:off x="4499992" y="1131590"/>
            <a:ext cx="2592288" cy="576064"/>
            <a:chOff x="4499992" y="1131590"/>
            <a:chExt cx="2592288" cy="576064"/>
          </a:xfrm>
        </p:grpSpPr>
        <p:sp>
          <p:nvSpPr>
            <p:cNvPr id="25" name="矩形: 圆角 14"/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15"/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7" name="文本框 16"/>
            <p:cNvSpPr txBox="1"/>
            <p:nvPr/>
          </p:nvSpPr>
          <p:spPr>
            <a:xfrm>
              <a:off x="5292080" y="1131590"/>
              <a:ext cx="16561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项目总体进度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17"/>
            <p:cNvSpPr txBox="1"/>
            <p:nvPr/>
          </p:nvSpPr>
          <p:spPr>
            <a:xfrm>
              <a:off x="5292080" y="1492210"/>
              <a:ext cx="1800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>
                      <a:lumMod val="65000"/>
                    </a:schemeClr>
                  </a:solidFill>
                </a:rPr>
                <a:t>project progress</a:t>
              </a:r>
              <a:endParaRPr lang="zh-CN" altLang="en-US" sz="1400" b="1" dirty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19"/>
          <p:cNvGrpSpPr/>
          <p:nvPr/>
        </p:nvGrpSpPr>
        <p:grpSpPr>
          <a:xfrm>
            <a:off x="4499992" y="1840862"/>
            <a:ext cx="2592288" cy="576064"/>
            <a:chOff x="4499992" y="1131590"/>
            <a:chExt cx="2592288" cy="576064"/>
          </a:xfrm>
        </p:grpSpPr>
        <p:sp>
          <p:nvSpPr>
            <p:cNvPr id="30" name="矩形: 圆角 20"/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21"/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2" name="文本框 22"/>
            <p:cNvSpPr txBox="1"/>
            <p:nvPr/>
          </p:nvSpPr>
          <p:spPr>
            <a:xfrm>
              <a:off x="5292080" y="1131590"/>
              <a:ext cx="16561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上周工作进度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23"/>
            <p:cNvSpPr txBox="1"/>
            <p:nvPr/>
          </p:nvSpPr>
          <p:spPr>
            <a:xfrm>
              <a:off x="5292080" y="1492210"/>
              <a:ext cx="1800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>
                      <a:lumMod val="65000"/>
                    </a:schemeClr>
                  </a:solidFill>
                </a:rPr>
                <a:t>progress last week</a:t>
              </a:r>
              <a:endParaRPr lang="zh-CN" altLang="en-US" sz="1400" b="1" dirty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24"/>
          <p:cNvGrpSpPr/>
          <p:nvPr/>
        </p:nvGrpSpPr>
        <p:grpSpPr>
          <a:xfrm>
            <a:off x="4499992" y="2550134"/>
            <a:ext cx="2592288" cy="576064"/>
            <a:chOff x="4499992" y="1131590"/>
            <a:chExt cx="2592288" cy="576064"/>
          </a:xfrm>
        </p:grpSpPr>
        <p:sp>
          <p:nvSpPr>
            <p:cNvPr id="35" name="矩形: 圆角 25"/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26"/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7" name="文本框 27"/>
            <p:cNvSpPr txBox="1"/>
            <p:nvPr/>
          </p:nvSpPr>
          <p:spPr>
            <a:xfrm>
              <a:off x="5292080" y="1131590"/>
              <a:ext cx="16561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本周工作计划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28"/>
            <p:cNvSpPr txBox="1"/>
            <p:nvPr/>
          </p:nvSpPr>
          <p:spPr>
            <a:xfrm>
              <a:off x="5292080" y="1492210"/>
              <a:ext cx="1800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>
                      <a:lumMod val="65000"/>
                    </a:schemeClr>
                  </a:solidFill>
                </a:rPr>
                <a:t>progress this week</a:t>
              </a:r>
              <a:endParaRPr lang="zh-CN" altLang="en-US" sz="1400" b="1" dirty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1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41" name="矩形: 圆角 2"/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8"/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43" name="矩形: 圆角 4"/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5"/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  <a:endParaRPr lang="zh-CN" altLang="en-US" sz="13800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45" name="文本框 6"/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项目总体进度</a:t>
            </a:r>
            <a:endParaRPr lang="zh-CN" altLang="en-US" sz="4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7"/>
          <p:cNvSpPr txBox="1"/>
          <p:nvPr/>
        </p:nvSpPr>
        <p:spPr>
          <a:xfrm>
            <a:off x="3383364" y="3003798"/>
            <a:ext cx="35648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2">
                    <a:lumMod val="65000"/>
                  </a:schemeClr>
                </a:solidFill>
              </a:rPr>
              <a:t>project progress</a:t>
            </a:r>
            <a:endParaRPr lang="zh-CN" altLang="en-US" sz="1400" b="1" dirty="0">
              <a:solidFill>
                <a:schemeClr val="bg2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91"/>
          <p:cNvGrpSpPr/>
          <p:nvPr/>
        </p:nvGrpSpPr>
        <p:grpSpPr>
          <a:xfrm>
            <a:off x="323528" y="0"/>
            <a:ext cx="2514986" cy="578162"/>
            <a:chOff x="323528" y="0"/>
            <a:chExt cx="2514986" cy="578162"/>
          </a:xfrm>
        </p:grpSpPr>
        <p:sp>
          <p:nvSpPr>
            <p:cNvPr id="49" name="TextBox 86"/>
            <p:cNvSpPr txBox="1"/>
            <p:nvPr/>
          </p:nvSpPr>
          <p:spPr>
            <a:xfrm>
              <a:off x="576196" y="58248"/>
              <a:ext cx="2262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项目总体进度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93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95"/>
          <p:cNvGrpSpPr/>
          <p:nvPr/>
        </p:nvGrpSpPr>
        <p:grpSpPr>
          <a:xfrm rot="0">
            <a:off x="1656054" y="295347"/>
            <a:ext cx="5318876" cy="4576482"/>
            <a:chOff x="4584120" y="2476574"/>
            <a:chExt cx="4338638" cy="1330184"/>
          </a:xfrm>
        </p:grpSpPr>
        <p:sp>
          <p:nvSpPr>
            <p:cNvPr id="52" name="矩形 96"/>
            <p:cNvSpPr/>
            <p:nvPr/>
          </p:nvSpPr>
          <p:spPr bwMode="auto">
            <a:xfrm>
              <a:off x="4584120" y="2597330"/>
              <a:ext cx="4338638" cy="1209429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任意多边形: 形状 98"/>
            <p:cNvSpPr/>
            <p:nvPr/>
          </p:nvSpPr>
          <p:spPr bwMode="auto">
            <a:xfrm>
              <a:off x="4886301" y="3037798"/>
              <a:ext cx="402750" cy="328492"/>
            </a:xfrm>
            <a:custGeom>
              <a:avLst/>
              <a:gdLst>
                <a:gd name="connsiteX0" fmla="*/ 39952 w 338667"/>
                <a:gd name="connsiteY0" fmla="*/ 252412 h 276225"/>
                <a:gd name="connsiteX1" fmla="*/ 297127 w 338667"/>
                <a:gd name="connsiteY1" fmla="*/ 252412 h 276225"/>
                <a:gd name="connsiteX2" fmla="*/ 297127 w 338667"/>
                <a:gd name="connsiteY2" fmla="*/ 276225 h 276225"/>
                <a:gd name="connsiteX3" fmla="*/ 39952 w 338667"/>
                <a:gd name="connsiteY3" fmla="*/ 276225 h 276225"/>
                <a:gd name="connsiteX4" fmla="*/ 169334 w 338667"/>
                <a:gd name="connsiteY4" fmla="*/ 98425 h 276225"/>
                <a:gd name="connsiteX5" fmla="*/ 225690 w 338667"/>
                <a:gd name="connsiteY5" fmla="*/ 154918 h 276225"/>
                <a:gd name="connsiteX6" fmla="*/ 221758 w 338667"/>
                <a:gd name="connsiteY6" fmla="*/ 177253 h 276225"/>
                <a:gd name="connsiteX7" fmla="*/ 206031 w 338667"/>
                <a:gd name="connsiteY7" fmla="*/ 169370 h 276225"/>
                <a:gd name="connsiteX8" fmla="*/ 206031 w 338667"/>
                <a:gd name="connsiteY8" fmla="*/ 168056 h 276225"/>
                <a:gd name="connsiteX9" fmla="*/ 208652 w 338667"/>
                <a:gd name="connsiteY9" fmla="*/ 154918 h 276225"/>
                <a:gd name="connsiteX10" fmla="*/ 169334 w 338667"/>
                <a:gd name="connsiteY10" fmla="*/ 116818 h 276225"/>
                <a:gd name="connsiteX11" fmla="*/ 130015 w 338667"/>
                <a:gd name="connsiteY11" fmla="*/ 154918 h 276225"/>
                <a:gd name="connsiteX12" fmla="*/ 169334 w 338667"/>
                <a:gd name="connsiteY12" fmla="*/ 194332 h 276225"/>
                <a:gd name="connsiteX13" fmla="*/ 198167 w 338667"/>
                <a:gd name="connsiteY13" fmla="*/ 181194 h 276225"/>
                <a:gd name="connsiteX14" fmla="*/ 199478 w 338667"/>
                <a:gd name="connsiteY14" fmla="*/ 181194 h 276225"/>
                <a:gd name="connsiteX15" fmla="*/ 213895 w 338667"/>
                <a:gd name="connsiteY15" fmla="*/ 190391 h 276225"/>
                <a:gd name="connsiteX16" fmla="*/ 169334 w 338667"/>
                <a:gd name="connsiteY16" fmla="*/ 212725 h 276225"/>
                <a:gd name="connsiteX17" fmla="*/ 112977 w 338667"/>
                <a:gd name="connsiteY17" fmla="*/ 156232 h 276225"/>
                <a:gd name="connsiteX18" fmla="*/ 169334 w 338667"/>
                <a:gd name="connsiteY18" fmla="*/ 98425 h 276225"/>
                <a:gd name="connsiteX19" fmla="*/ 169740 w 338667"/>
                <a:gd name="connsiteY19" fmla="*/ 84137 h 276225"/>
                <a:gd name="connsiteX20" fmla="*/ 98689 w 338667"/>
                <a:gd name="connsiteY20" fmla="*/ 157031 h 276225"/>
                <a:gd name="connsiteX21" fmla="*/ 169740 w 338667"/>
                <a:gd name="connsiteY21" fmla="*/ 228600 h 276225"/>
                <a:gd name="connsiteX22" fmla="*/ 227634 w 338667"/>
                <a:gd name="connsiteY22" fmla="*/ 198117 h 276225"/>
                <a:gd name="connsiteX23" fmla="*/ 236845 w 338667"/>
                <a:gd name="connsiteY23" fmla="*/ 203418 h 276225"/>
                <a:gd name="connsiteX24" fmla="*/ 242108 w 338667"/>
                <a:gd name="connsiteY24" fmla="*/ 199442 h 276225"/>
                <a:gd name="connsiteX25" fmla="*/ 239476 w 338667"/>
                <a:gd name="connsiteY25" fmla="*/ 190165 h 276225"/>
                <a:gd name="connsiteX26" fmla="*/ 234213 w 338667"/>
                <a:gd name="connsiteY26" fmla="*/ 186189 h 276225"/>
                <a:gd name="connsiteX27" fmla="*/ 240792 w 338667"/>
                <a:gd name="connsiteY27" fmla="*/ 157031 h 276225"/>
                <a:gd name="connsiteX28" fmla="*/ 169740 w 338667"/>
                <a:gd name="connsiteY28" fmla="*/ 84137 h 276225"/>
                <a:gd name="connsiteX29" fmla="*/ 280981 w 338667"/>
                <a:gd name="connsiteY29" fmla="*/ 82550 h 276225"/>
                <a:gd name="connsiteX30" fmla="*/ 333639 w 338667"/>
                <a:gd name="connsiteY30" fmla="*/ 82550 h 276225"/>
                <a:gd name="connsiteX31" fmla="*/ 331006 w 338667"/>
                <a:gd name="connsiteY31" fmla="*/ 92075 h 276225"/>
                <a:gd name="connsiteX32" fmla="*/ 279664 w 338667"/>
                <a:gd name="connsiteY32" fmla="*/ 92075 h 276225"/>
                <a:gd name="connsiteX33" fmla="*/ 280981 w 338667"/>
                <a:gd name="connsiteY33" fmla="*/ 82550 h 276225"/>
                <a:gd name="connsiteX34" fmla="*/ 5027 w 338667"/>
                <a:gd name="connsiteY34" fmla="*/ 82550 h 276225"/>
                <a:gd name="connsiteX35" fmla="*/ 57685 w 338667"/>
                <a:gd name="connsiteY35" fmla="*/ 82550 h 276225"/>
                <a:gd name="connsiteX36" fmla="*/ 59002 w 338667"/>
                <a:gd name="connsiteY36" fmla="*/ 92075 h 276225"/>
                <a:gd name="connsiteX37" fmla="*/ 7660 w 338667"/>
                <a:gd name="connsiteY37" fmla="*/ 92075 h 276225"/>
                <a:gd name="connsiteX38" fmla="*/ 5027 w 338667"/>
                <a:gd name="connsiteY38" fmla="*/ 82550 h 276225"/>
                <a:gd name="connsiteX39" fmla="*/ 106627 w 338667"/>
                <a:gd name="connsiteY39" fmla="*/ 47625 h 276225"/>
                <a:gd name="connsiteX40" fmla="*/ 128852 w 338667"/>
                <a:gd name="connsiteY40" fmla="*/ 47625 h 276225"/>
                <a:gd name="connsiteX41" fmla="*/ 128852 w 338667"/>
                <a:gd name="connsiteY41" fmla="*/ 66675 h 276225"/>
                <a:gd name="connsiteX42" fmla="*/ 209815 w 338667"/>
                <a:gd name="connsiteY42" fmla="*/ 66675 h 276225"/>
                <a:gd name="connsiteX43" fmla="*/ 209815 w 338667"/>
                <a:gd name="connsiteY43" fmla="*/ 47625 h 276225"/>
                <a:gd name="connsiteX44" fmla="*/ 232040 w 338667"/>
                <a:gd name="connsiteY44" fmla="*/ 47625 h 276225"/>
                <a:gd name="connsiteX45" fmla="*/ 232040 w 338667"/>
                <a:gd name="connsiteY45" fmla="*/ 66675 h 276225"/>
                <a:gd name="connsiteX46" fmla="*/ 254265 w 338667"/>
                <a:gd name="connsiteY46" fmla="*/ 66675 h 276225"/>
                <a:gd name="connsiteX47" fmla="*/ 295540 w 338667"/>
                <a:gd name="connsiteY47" fmla="*/ 238125 h 276225"/>
                <a:gd name="connsiteX48" fmla="*/ 43127 w 338667"/>
                <a:gd name="connsiteY48" fmla="*/ 238125 h 276225"/>
                <a:gd name="connsiteX49" fmla="*/ 84402 w 338667"/>
                <a:gd name="connsiteY49" fmla="*/ 66675 h 276225"/>
                <a:gd name="connsiteX50" fmla="*/ 106627 w 338667"/>
                <a:gd name="connsiteY50" fmla="*/ 66675 h 276225"/>
                <a:gd name="connsiteX51" fmla="*/ 169334 w 338667"/>
                <a:gd name="connsiteY51" fmla="*/ 0 h 276225"/>
                <a:gd name="connsiteX52" fmla="*/ 333376 w 338667"/>
                <a:gd name="connsiteY52" fmla="*/ 30193 h 276225"/>
                <a:gd name="connsiteX53" fmla="*/ 337344 w 338667"/>
                <a:gd name="connsiteY53" fmla="*/ 68263 h 276225"/>
                <a:gd name="connsiteX54" fmla="*/ 281782 w 338667"/>
                <a:gd name="connsiteY54" fmla="*/ 68263 h 276225"/>
                <a:gd name="connsiteX55" fmla="*/ 275167 w 338667"/>
                <a:gd name="connsiteY55" fmla="*/ 45946 h 276225"/>
                <a:gd name="connsiteX56" fmla="*/ 169334 w 338667"/>
                <a:gd name="connsiteY56" fmla="*/ 19691 h 276225"/>
                <a:gd name="connsiteX57" fmla="*/ 63500 w 338667"/>
                <a:gd name="connsiteY57" fmla="*/ 45946 h 276225"/>
                <a:gd name="connsiteX58" fmla="*/ 56885 w 338667"/>
                <a:gd name="connsiteY58" fmla="*/ 68263 h 276225"/>
                <a:gd name="connsiteX59" fmla="*/ 1323 w 338667"/>
                <a:gd name="connsiteY59" fmla="*/ 68263 h 276225"/>
                <a:gd name="connsiteX60" fmla="*/ 5291 w 338667"/>
                <a:gd name="connsiteY60" fmla="*/ 30193 h 276225"/>
                <a:gd name="connsiteX61" fmla="*/ 169334 w 338667"/>
                <a:gd name="connsiteY61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38667" h="276225">
                  <a:moveTo>
                    <a:pt x="39952" y="252412"/>
                  </a:moveTo>
                  <a:lnTo>
                    <a:pt x="297127" y="252412"/>
                  </a:lnTo>
                  <a:lnTo>
                    <a:pt x="297127" y="276225"/>
                  </a:lnTo>
                  <a:lnTo>
                    <a:pt x="39952" y="276225"/>
                  </a:lnTo>
                  <a:close/>
                  <a:moveTo>
                    <a:pt x="169334" y="98425"/>
                  </a:moveTo>
                  <a:cubicBezTo>
                    <a:pt x="200788" y="98425"/>
                    <a:pt x="225690" y="124701"/>
                    <a:pt x="225690" y="154918"/>
                  </a:cubicBezTo>
                  <a:cubicBezTo>
                    <a:pt x="225690" y="162801"/>
                    <a:pt x="224380" y="170684"/>
                    <a:pt x="221758" y="177253"/>
                  </a:cubicBezTo>
                  <a:cubicBezTo>
                    <a:pt x="221758" y="177253"/>
                    <a:pt x="221758" y="177253"/>
                    <a:pt x="206031" y="169370"/>
                  </a:cubicBezTo>
                  <a:cubicBezTo>
                    <a:pt x="206031" y="169370"/>
                    <a:pt x="206031" y="168056"/>
                    <a:pt x="206031" y="168056"/>
                  </a:cubicBezTo>
                  <a:cubicBezTo>
                    <a:pt x="207342" y="164115"/>
                    <a:pt x="208652" y="160173"/>
                    <a:pt x="208652" y="154918"/>
                  </a:cubicBezTo>
                  <a:cubicBezTo>
                    <a:pt x="208652" y="133897"/>
                    <a:pt x="190303" y="116818"/>
                    <a:pt x="169334" y="116818"/>
                  </a:cubicBezTo>
                  <a:cubicBezTo>
                    <a:pt x="148364" y="116818"/>
                    <a:pt x="130015" y="133897"/>
                    <a:pt x="130015" y="154918"/>
                  </a:cubicBezTo>
                  <a:cubicBezTo>
                    <a:pt x="130015" y="177253"/>
                    <a:pt x="148364" y="194332"/>
                    <a:pt x="169334" y="194332"/>
                  </a:cubicBezTo>
                  <a:cubicBezTo>
                    <a:pt x="181129" y="194332"/>
                    <a:pt x="191614" y="189077"/>
                    <a:pt x="198167" y="181194"/>
                  </a:cubicBezTo>
                  <a:cubicBezTo>
                    <a:pt x="199478" y="181194"/>
                    <a:pt x="199478" y="181194"/>
                    <a:pt x="199478" y="181194"/>
                  </a:cubicBezTo>
                  <a:cubicBezTo>
                    <a:pt x="199478" y="181194"/>
                    <a:pt x="199478" y="181194"/>
                    <a:pt x="213895" y="190391"/>
                  </a:cubicBezTo>
                  <a:cubicBezTo>
                    <a:pt x="203410" y="203528"/>
                    <a:pt x="187682" y="212725"/>
                    <a:pt x="169334" y="212725"/>
                  </a:cubicBezTo>
                  <a:cubicBezTo>
                    <a:pt x="137879" y="212725"/>
                    <a:pt x="112977" y="186449"/>
                    <a:pt x="112977" y="156232"/>
                  </a:cubicBezTo>
                  <a:cubicBezTo>
                    <a:pt x="112977" y="124701"/>
                    <a:pt x="137879" y="98425"/>
                    <a:pt x="169334" y="98425"/>
                  </a:cubicBezTo>
                  <a:close/>
                  <a:moveTo>
                    <a:pt x="169740" y="84137"/>
                  </a:moveTo>
                  <a:cubicBezTo>
                    <a:pt x="130268" y="84137"/>
                    <a:pt x="98689" y="117271"/>
                    <a:pt x="98689" y="157031"/>
                  </a:cubicBezTo>
                  <a:cubicBezTo>
                    <a:pt x="98689" y="195466"/>
                    <a:pt x="130268" y="228600"/>
                    <a:pt x="169740" y="228600"/>
                  </a:cubicBezTo>
                  <a:cubicBezTo>
                    <a:pt x="193424" y="228600"/>
                    <a:pt x="214477" y="216672"/>
                    <a:pt x="227634" y="198117"/>
                  </a:cubicBezTo>
                  <a:cubicBezTo>
                    <a:pt x="227634" y="198117"/>
                    <a:pt x="232897" y="203418"/>
                    <a:pt x="236845" y="203418"/>
                  </a:cubicBezTo>
                  <a:cubicBezTo>
                    <a:pt x="238160" y="203418"/>
                    <a:pt x="240792" y="200768"/>
                    <a:pt x="242108" y="199442"/>
                  </a:cubicBezTo>
                  <a:cubicBezTo>
                    <a:pt x="244739" y="195466"/>
                    <a:pt x="243423" y="191490"/>
                    <a:pt x="239476" y="190165"/>
                  </a:cubicBezTo>
                  <a:cubicBezTo>
                    <a:pt x="239476" y="190165"/>
                    <a:pt x="239476" y="190165"/>
                    <a:pt x="234213" y="186189"/>
                  </a:cubicBezTo>
                  <a:cubicBezTo>
                    <a:pt x="238160" y="176911"/>
                    <a:pt x="240792" y="167634"/>
                    <a:pt x="240792" y="157031"/>
                  </a:cubicBezTo>
                  <a:cubicBezTo>
                    <a:pt x="240792" y="117271"/>
                    <a:pt x="209213" y="84137"/>
                    <a:pt x="169740" y="84137"/>
                  </a:cubicBezTo>
                  <a:close/>
                  <a:moveTo>
                    <a:pt x="280981" y="82550"/>
                  </a:moveTo>
                  <a:cubicBezTo>
                    <a:pt x="333639" y="82550"/>
                    <a:pt x="333639" y="82550"/>
                    <a:pt x="333639" y="82550"/>
                  </a:cubicBezTo>
                  <a:cubicBezTo>
                    <a:pt x="332323" y="87313"/>
                    <a:pt x="332323" y="89694"/>
                    <a:pt x="331006" y="92075"/>
                  </a:cubicBezTo>
                  <a:cubicBezTo>
                    <a:pt x="279664" y="92075"/>
                    <a:pt x="279664" y="92075"/>
                    <a:pt x="279664" y="92075"/>
                  </a:cubicBezTo>
                  <a:cubicBezTo>
                    <a:pt x="279664" y="89694"/>
                    <a:pt x="279664" y="86122"/>
                    <a:pt x="280981" y="82550"/>
                  </a:cubicBezTo>
                  <a:close/>
                  <a:moveTo>
                    <a:pt x="5027" y="82550"/>
                  </a:moveTo>
                  <a:cubicBezTo>
                    <a:pt x="5027" y="82550"/>
                    <a:pt x="5027" y="82550"/>
                    <a:pt x="57685" y="82550"/>
                  </a:cubicBezTo>
                  <a:cubicBezTo>
                    <a:pt x="59002" y="86122"/>
                    <a:pt x="59002" y="89694"/>
                    <a:pt x="59002" y="92075"/>
                  </a:cubicBezTo>
                  <a:cubicBezTo>
                    <a:pt x="59002" y="92075"/>
                    <a:pt x="59002" y="92075"/>
                    <a:pt x="7660" y="92075"/>
                  </a:cubicBezTo>
                  <a:cubicBezTo>
                    <a:pt x="6343" y="89694"/>
                    <a:pt x="6343" y="87313"/>
                    <a:pt x="5027" y="82550"/>
                  </a:cubicBezTo>
                  <a:close/>
                  <a:moveTo>
                    <a:pt x="106627" y="47625"/>
                  </a:moveTo>
                  <a:lnTo>
                    <a:pt x="128852" y="47625"/>
                  </a:lnTo>
                  <a:lnTo>
                    <a:pt x="128852" y="66675"/>
                  </a:lnTo>
                  <a:lnTo>
                    <a:pt x="209815" y="66675"/>
                  </a:lnTo>
                  <a:lnTo>
                    <a:pt x="209815" y="47625"/>
                  </a:lnTo>
                  <a:lnTo>
                    <a:pt x="232040" y="47625"/>
                  </a:lnTo>
                  <a:lnTo>
                    <a:pt x="232040" y="66675"/>
                  </a:lnTo>
                  <a:lnTo>
                    <a:pt x="254265" y="66675"/>
                  </a:lnTo>
                  <a:lnTo>
                    <a:pt x="295540" y="238125"/>
                  </a:lnTo>
                  <a:lnTo>
                    <a:pt x="43127" y="238125"/>
                  </a:lnTo>
                  <a:lnTo>
                    <a:pt x="84402" y="66675"/>
                  </a:lnTo>
                  <a:lnTo>
                    <a:pt x="106627" y="66675"/>
                  </a:lnTo>
                  <a:close/>
                  <a:moveTo>
                    <a:pt x="169334" y="0"/>
                  </a:moveTo>
                  <a:cubicBezTo>
                    <a:pt x="244740" y="0"/>
                    <a:pt x="309563" y="11815"/>
                    <a:pt x="333376" y="30193"/>
                  </a:cubicBezTo>
                  <a:cubicBezTo>
                    <a:pt x="338667" y="34132"/>
                    <a:pt x="339990" y="48572"/>
                    <a:pt x="337344" y="68263"/>
                  </a:cubicBezTo>
                  <a:cubicBezTo>
                    <a:pt x="281782" y="68263"/>
                    <a:pt x="281782" y="68263"/>
                    <a:pt x="281782" y="68263"/>
                  </a:cubicBezTo>
                  <a:cubicBezTo>
                    <a:pt x="281782" y="57761"/>
                    <a:pt x="279136" y="49884"/>
                    <a:pt x="275167" y="45946"/>
                  </a:cubicBezTo>
                  <a:cubicBezTo>
                    <a:pt x="256646" y="26255"/>
                    <a:pt x="207698" y="19691"/>
                    <a:pt x="169334" y="19691"/>
                  </a:cubicBezTo>
                  <a:cubicBezTo>
                    <a:pt x="130969" y="19691"/>
                    <a:pt x="82021" y="26255"/>
                    <a:pt x="63500" y="45946"/>
                  </a:cubicBezTo>
                  <a:cubicBezTo>
                    <a:pt x="59531" y="49884"/>
                    <a:pt x="56885" y="57761"/>
                    <a:pt x="56885" y="68263"/>
                  </a:cubicBezTo>
                  <a:cubicBezTo>
                    <a:pt x="1323" y="68263"/>
                    <a:pt x="1323" y="68263"/>
                    <a:pt x="1323" y="68263"/>
                  </a:cubicBezTo>
                  <a:cubicBezTo>
                    <a:pt x="-1323" y="48572"/>
                    <a:pt x="0" y="35444"/>
                    <a:pt x="5291" y="30193"/>
                  </a:cubicBezTo>
                  <a:cubicBezTo>
                    <a:pt x="29104" y="11815"/>
                    <a:pt x="93927" y="0"/>
                    <a:pt x="169334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文本框 25"/>
            <p:cNvSpPr txBox="1"/>
            <p:nvPr/>
          </p:nvSpPr>
          <p:spPr>
            <a:xfrm>
              <a:off x="4917343" y="2476575"/>
              <a:ext cx="3699090" cy="1179241"/>
            </a:xfrm>
            <a:prstGeom prst="rect">
              <a:avLst/>
            </a:prstGeom>
            <a:noFill/>
          </p:spPr>
          <p:txBody>
            <a:bodyPr wrap="none" lIns="72000" tIns="72000" rIns="72000" bIns="72000" anchor="b" anchorCtr="0">
              <a:norm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b="1">
                  <a:solidFill>
                    <a:schemeClr val="bg1">
                      <a:alpha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项目总体规划：</a:t>
              </a:r>
              <a:endParaRPr lang="zh-CN" b="1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endParaRPr lang="en-US" b="1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b="1">
                  <a:solidFill>
                    <a:schemeClr val="bg1">
                      <a:alpha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管理端：</a:t>
              </a:r>
              <a:endParaRPr lang="zh-CN" b="1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b="1">
                  <a:solidFill>
                    <a:schemeClr val="bg1">
                      <a:alpha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处理用户反馈</a:t>
              </a:r>
              <a:endParaRPr lang="zh-CN" b="1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b="1">
                  <a:solidFill>
                    <a:schemeClr val="bg1">
                      <a:alpha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预警发布</a:t>
              </a:r>
              <a:endParaRPr lang="zh-CN" b="1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b="1">
                  <a:solidFill>
                    <a:schemeClr val="bg1">
                      <a:alpha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管理用户信息</a:t>
              </a:r>
              <a:endParaRPr lang="zh-CN" b="1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b="1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b="1">
                  <a:solidFill>
                    <a:schemeClr val="bg1">
                      <a:alpha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用户端：</a:t>
              </a:r>
              <a:endParaRPr lang="zh-CN" b="1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b="1">
                  <a:solidFill>
                    <a:schemeClr val="bg1">
                      <a:alpha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个人信息管理</a:t>
              </a:r>
              <a:endParaRPr lang="zh-CN" b="1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b="1">
                  <a:solidFill>
                    <a:schemeClr val="bg1">
                      <a:alpha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可视化城市数据</a:t>
              </a:r>
              <a:endParaRPr lang="zh-CN" b="1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b="1">
                  <a:solidFill>
                    <a:schemeClr val="bg1">
                      <a:alpha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根据数据衍生出其他所有功能</a:t>
              </a:r>
              <a:endParaRPr lang="zh-CN" b="1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endParaRPr lang="zh-CN" b="1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1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57" name="矩形: 圆角 2"/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8"/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59" name="矩形: 圆角 4"/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"/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 dirty="0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2</a:t>
              </a:r>
              <a:endParaRPr lang="zh-CN" altLang="en-US" sz="13800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61" name="文本框 6"/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本周工作进度</a:t>
            </a:r>
            <a:endParaRPr lang="zh-CN" altLang="en-US" sz="4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7"/>
          <p:cNvSpPr txBox="1"/>
          <p:nvPr/>
        </p:nvSpPr>
        <p:spPr>
          <a:xfrm>
            <a:off x="3383364" y="3003798"/>
            <a:ext cx="35648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2">
                    <a:lumMod val="65000"/>
                  </a:schemeClr>
                </a:solidFill>
              </a:rPr>
              <a:t>progress this week</a:t>
            </a:r>
            <a:endParaRPr lang="zh-CN" altLang="en-US" sz="1400" b="1" dirty="0">
              <a:solidFill>
                <a:schemeClr val="bg2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28"/>
          <p:cNvGrpSpPr/>
          <p:nvPr/>
        </p:nvGrpSpPr>
        <p:grpSpPr>
          <a:xfrm>
            <a:off x="323528" y="0"/>
            <a:ext cx="2880320" cy="578162"/>
            <a:chOff x="323528" y="0"/>
            <a:chExt cx="2880320" cy="578162"/>
          </a:xfrm>
        </p:grpSpPr>
        <p:sp>
          <p:nvSpPr>
            <p:cNvPr id="65" name="TextBox 86"/>
            <p:cNvSpPr txBox="1"/>
            <p:nvPr/>
          </p:nvSpPr>
          <p:spPr>
            <a:xfrm>
              <a:off x="576196" y="58248"/>
              <a:ext cx="26276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上周工作进展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30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31"/>
          <p:cNvGrpSpPr/>
          <p:nvPr/>
        </p:nvGrpSpPr>
        <p:grpSpPr>
          <a:xfrm rot="0">
            <a:off x="1868570" y="259493"/>
            <a:ext cx="5406988" cy="4165504"/>
            <a:chOff x="4584120" y="2447507"/>
            <a:chExt cx="4338638" cy="1359251"/>
          </a:xfrm>
        </p:grpSpPr>
        <p:sp>
          <p:nvSpPr>
            <p:cNvPr id="68" name="矩形 32"/>
            <p:cNvSpPr/>
            <p:nvPr/>
          </p:nvSpPr>
          <p:spPr bwMode="auto">
            <a:xfrm>
              <a:off x="4584120" y="2597330"/>
              <a:ext cx="4338638" cy="1209429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任意多边形: 形状 33"/>
            <p:cNvSpPr/>
            <p:nvPr/>
          </p:nvSpPr>
          <p:spPr bwMode="auto">
            <a:xfrm>
              <a:off x="4886301" y="3037798"/>
              <a:ext cx="402750" cy="328492"/>
            </a:xfrm>
            <a:custGeom>
              <a:avLst/>
              <a:gdLst>
                <a:gd name="connsiteX0" fmla="*/ 39952 w 338667"/>
                <a:gd name="connsiteY0" fmla="*/ 252412 h 276225"/>
                <a:gd name="connsiteX1" fmla="*/ 297127 w 338667"/>
                <a:gd name="connsiteY1" fmla="*/ 252412 h 276225"/>
                <a:gd name="connsiteX2" fmla="*/ 297127 w 338667"/>
                <a:gd name="connsiteY2" fmla="*/ 276225 h 276225"/>
                <a:gd name="connsiteX3" fmla="*/ 39952 w 338667"/>
                <a:gd name="connsiteY3" fmla="*/ 276225 h 276225"/>
                <a:gd name="connsiteX4" fmla="*/ 169334 w 338667"/>
                <a:gd name="connsiteY4" fmla="*/ 98425 h 276225"/>
                <a:gd name="connsiteX5" fmla="*/ 225690 w 338667"/>
                <a:gd name="connsiteY5" fmla="*/ 154918 h 276225"/>
                <a:gd name="connsiteX6" fmla="*/ 221758 w 338667"/>
                <a:gd name="connsiteY6" fmla="*/ 177253 h 276225"/>
                <a:gd name="connsiteX7" fmla="*/ 206031 w 338667"/>
                <a:gd name="connsiteY7" fmla="*/ 169370 h 276225"/>
                <a:gd name="connsiteX8" fmla="*/ 206031 w 338667"/>
                <a:gd name="connsiteY8" fmla="*/ 168056 h 276225"/>
                <a:gd name="connsiteX9" fmla="*/ 208652 w 338667"/>
                <a:gd name="connsiteY9" fmla="*/ 154918 h 276225"/>
                <a:gd name="connsiteX10" fmla="*/ 169334 w 338667"/>
                <a:gd name="connsiteY10" fmla="*/ 116818 h 276225"/>
                <a:gd name="connsiteX11" fmla="*/ 130015 w 338667"/>
                <a:gd name="connsiteY11" fmla="*/ 154918 h 276225"/>
                <a:gd name="connsiteX12" fmla="*/ 169334 w 338667"/>
                <a:gd name="connsiteY12" fmla="*/ 194332 h 276225"/>
                <a:gd name="connsiteX13" fmla="*/ 198167 w 338667"/>
                <a:gd name="connsiteY13" fmla="*/ 181194 h 276225"/>
                <a:gd name="connsiteX14" fmla="*/ 199478 w 338667"/>
                <a:gd name="connsiteY14" fmla="*/ 181194 h 276225"/>
                <a:gd name="connsiteX15" fmla="*/ 213895 w 338667"/>
                <a:gd name="connsiteY15" fmla="*/ 190391 h 276225"/>
                <a:gd name="connsiteX16" fmla="*/ 169334 w 338667"/>
                <a:gd name="connsiteY16" fmla="*/ 212725 h 276225"/>
                <a:gd name="connsiteX17" fmla="*/ 112977 w 338667"/>
                <a:gd name="connsiteY17" fmla="*/ 156232 h 276225"/>
                <a:gd name="connsiteX18" fmla="*/ 169334 w 338667"/>
                <a:gd name="connsiteY18" fmla="*/ 98425 h 276225"/>
                <a:gd name="connsiteX19" fmla="*/ 169740 w 338667"/>
                <a:gd name="connsiteY19" fmla="*/ 84137 h 276225"/>
                <a:gd name="connsiteX20" fmla="*/ 98689 w 338667"/>
                <a:gd name="connsiteY20" fmla="*/ 157031 h 276225"/>
                <a:gd name="connsiteX21" fmla="*/ 169740 w 338667"/>
                <a:gd name="connsiteY21" fmla="*/ 228600 h 276225"/>
                <a:gd name="connsiteX22" fmla="*/ 227634 w 338667"/>
                <a:gd name="connsiteY22" fmla="*/ 198117 h 276225"/>
                <a:gd name="connsiteX23" fmla="*/ 236845 w 338667"/>
                <a:gd name="connsiteY23" fmla="*/ 203418 h 276225"/>
                <a:gd name="connsiteX24" fmla="*/ 242108 w 338667"/>
                <a:gd name="connsiteY24" fmla="*/ 199442 h 276225"/>
                <a:gd name="connsiteX25" fmla="*/ 239476 w 338667"/>
                <a:gd name="connsiteY25" fmla="*/ 190165 h 276225"/>
                <a:gd name="connsiteX26" fmla="*/ 234213 w 338667"/>
                <a:gd name="connsiteY26" fmla="*/ 186189 h 276225"/>
                <a:gd name="connsiteX27" fmla="*/ 240792 w 338667"/>
                <a:gd name="connsiteY27" fmla="*/ 157031 h 276225"/>
                <a:gd name="connsiteX28" fmla="*/ 169740 w 338667"/>
                <a:gd name="connsiteY28" fmla="*/ 84137 h 276225"/>
                <a:gd name="connsiteX29" fmla="*/ 280981 w 338667"/>
                <a:gd name="connsiteY29" fmla="*/ 82550 h 276225"/>
                <a:gd name="connsiteX30" fmla="*/ 333639 w 338667"/>
                <a:gd name="connsiteY30" fmla="*/ 82550 h 276225"/>
                <a:gd name="connsiteX31" fmla="*/ 331006 w 338667"/>
                <a:gd name="connsiteY31" fmla="*/ 92075 h 276225"/>
                <a:gd name="connsiteX32" fmla="*/ 279664 w 338667"/>
                <a:gd name="connsiteY32" fmla="*/ 92075 h 276225"/>
                <a:gd name="connsiteX33" fmla="*/ 280981 w 338667"/>
                <a:gd name="connsiteY33" fmla="*/ 82550 h 276225"/>
                <a:gd name="connsiteX34" fmla="*/ 5027 w 338667"/>
                <a:gd name="connsiteY34" fmla="*/ 82550 h 276225"/>
                <a:gd name="connsiteX35" fmla="*/ 57685 w 338667"/>
                <a:gd name="connsiteY35" fmla="*/ 82550 h 276225"/>
                <a:gd name="connsiteX36" fmla="*/ 59002 w 338667"/>
                <a:gd name="connsiteY36" fmla="*/ 92075 h 276225"/>
                <a:gd name="connsiteX37" fmla="*/ 7660 w 338667"/>
                <a:gd name="connsiteY37" fmla="*/ 92075 h 276225"/>
                <a:gd name="connsiteX38" fmla="*/ 5027 w 338667"/>
                <a:gd name="connsiteY38" fmla="*/ 82550 h 276225"/>
                <a:gd name="connsiteX39" fmla="*/ 106627 w 338667"/>
                <a:gd name="connsiteY39" fmla="*/ 47625 h 276225"/>
                <a:gd name="connsiteX40" fmla="*/ 128852 w 338667"/>
                <a:gd name="connsiteY40" fmla="*/ 47625 h 276225"/>
                <a:gd name="connsiteX41" fmla="*/ 128852 w 338667"/>
                <a:gd name="connsiteY41" fmla="*/ 66675 h 276225"/>
                <a:gd name="connsiteX42" fmla="*/ 209815 w 338667"/>
                <a:gd name="connsiteY42" fmla="*/ 66675 h 276225"/>
                <a:gd name="connsiteX43" fmla="*/ 209815 w 338667"/>
                <a:gd name="connsiteY43" fmla="*/ 47625 h 276225"/>
                <a:gd name="connsiteX44" fmla="*/ 232040 w 338667"/>
                <a:gd name="connsiteY44" fmla="*/ 47625 h 276225"/>
                <a:gd name="connsiteX45" fmla="*/ 232040 w 338667"/>
                <a:gd name="connsiteY45" fmla="*/ 66675 h 276225"/>
                <a:gd name="connsiteX46" fmla="*/ 254265 w 338667"/>
                <a:gd name="connsiteY46" fmla="*/ 66675 h 276225"/>
                <a:gd name="connsiteX47" fmla="*/ 295540 w 338667"/>
                <a:gd name="connsiteY47" fmla="*/ 238125 h 276225"/>
                <a:gd name="connsiteX48" fmla="*/ 43127 w 338667"/>
                <a:gd name="connsiteY48" fmla="*/ 238125 h 276225"/>
                <a:gd name="connsiteX49" fmla="*/ 84402 w 338667"/>
                <a:gd name="connsiteY49" fmla="*/ 66675 h 276225"/>
                <a:gd name="connsiteX50" fmla="*/ 106627 w 338667"/>
                <a:gd name="connsiteY50" fmla="*/ 66675 h 276225"/>
                <a:gd name="connsiteX51" fmla="*/ 169334 w 338667"/>
                <a:gd name="connsiteY51" fmla="*/ 0 h 276225"/>
                <a:gd name="connsiteX52" fmla="*/ 333376 w 338667"/>
                <a:gd name="connsiteY52" fmla="*/ 30193 h 276225"/>
                <a:gd name="connsiteX53" fmla="*/ 337344 w 338667"/>
                <a:gd name="connsiteY53" fmla="*/ 68263 h 276225"/>
                <a:gd name="connsiteX54" fmla="*/ 281782 w 338667"/>
                <a:gd name="connsiteY54" fmla="*/ 68263 h 276225"/>
                <a:gd name="connsiteX55" fmla="*/ 275167 w 338667"/>
                <a:gd name="connsiteY55" fmla="*/ 45946 h 276225"/>
                <a:gd name="connsiteX56" fmla="*/ 169334 w 338667"/>
                <a:gd name="connsiteY56" fmla="*/ 19691 h 276225"/>
                <a:gd name="connsiteX57" fmla="*/ 63500 w 338667"/>
                <a:gd name="connsiteY57" fmla="*/ 45946 h 276225"/>
                <a:gd name="connsiteX58" fmla="*/ 56885 w 338667"/>
                <a:gd name="connsiteY58" fmla="*/ 68263 h 276225"/>
                <a:gd name="connsiteX59" fmla="*/ 1323 w 338667"/>
                <a:gd name="connsiteY59" fmla="*/ 68263 h 276225"/>
                <a:gd name="connsiteX60" fmla="*/ 5291 w 338667"/>
                <a:gd name="connsiteY60" fmla="*/ 30193 h 276225"/>
                <a:gd name="connsiteX61" fmla="*/ 169334 w 338667"/>
                <a:gd name="connsiteY61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38667" h="276225">
                  <a:moveTo>
                    <a:pt x="39952" y="252412"/>
                  </a:moveTo>
                  <a:lnTo>
                    <a:pt x="297127" y="252412"/>
                  </a:lnTo>
                  <a:lnTo>
                    <a:pt x="297127" y="276225"/>
                  </a:lnTo>
                  <a:lnTo>
                    <a:pt x="39952" y="276225"/>
                  </a:lnTo>
                  <a:close/>
                  <a:moveTo>
                    <a:pt x="169334" y="98425"/>
                  </a:moveTo>
                  <a:cubicBezTo>
                    <a:pt x="200788" y="98425"/>
                    <a:pt x="225690" y="124701"/>
                    <a:pt x="225690" y="154918"/>
                  </a:cubicBezTo>
                  <a:cubicBezTo>
                    <a:pt x="225690" y="162801"/>
                    <a:pt x="224380" y="170684"/>
                    <a:pt x="221758" y="177253"/>
                  </a:cubicBezTo>
                  <a:cubicBezTo>
                    <a:pt x="221758" y="177253"/>
                    <a:pt x="221758" y="177253"/>
                    <a:pt x="206031" y="169370"/>
                  </a:cubicBezTo>
                  <a:cubicBezTo>
                    <a:pt x="206031" y="169370"/>
                    <a:pt x="206031" y="168056"/>
                    <a:pt x="206031" y="168056"/>
                  </a:cubicBezTo>
                  <a:cubicBezTo>
                    <a:pt x="207342" y="164115"/>
                    <a:pt x="208652" y="160173"/>
                    <a:pt x="208652" y="154918"/>
                  </a:cubicBezTo>
                  <a:cubicBezTo>
                    <a:pt x="208652" y="133897"/>
                    <a:pt x="190303" y="116818"/>
                    <a:pt x="169334" y="116818"/>
                  </a:cubicBezTo>
                  <a:cubicBezTo>
                    <a:pt x="148364" y="116818"/>
                    <a:pt x="130015" y="133897"/>
                    <a:pt x="130015" y="154918"/>
                  </a:cubicBezTo>
                  <a:cubicBezTo>
                    <a:pt x="130015" y="177253"/>
                    <a:pt x="148364" y="194332"/>
                    <a:pt x="169334" y="194332"/>
                  </a:cubicBezTo>
                  <a:cubicBezTo>
                    <a:pt x="181129" y="194332"/>
                    <a:pt x="191614" y="189077"/>
                    <a:pt x="198167" y="181194"/>
                  </a:cubicBezTo>
                  <a:cubicBezTo>
                    <a:pt x="199478" y="181194"/>
                    <a:pt x="199478" y="181194"/>
                    <a:pt x="199478" y="181194"/>
                  </a:cubicBezTo>
                  <a:cubicBezTo>
                    <a:pt x="199478" y="181194"/>
                    <a:pt x="199478" y="181194"/>
                    <a:pt x="213895" y="190391"/>
                  </a:cubicBezTo>
                  <a:cubicBezTo>
                    <a:pt x="203410" y="203528"/>
                    <a:pt x="187682" y="212725"/>
                    <a:pt x="169334" y="212725"/>
                  </a:cubicBezTo>
                  <a:cubicBezTo>
                    <a:pt x="137879" y="212725"/>
                    <a:pt x="112977" y="186449"/>
                    <a:pt x="112977" y="156232"/>
                  </a:cubicBezTo>
                  <a:cubicBezTo>
                    <a:pt x="112977" y="124701"/>
                    <a:pt x="137879" y="98425"/>
                    <a:pt x="169334" y="98425"/>
                  </a:cubicBezTo>
                  <a:close/>
                  <a:moveTo>
                    <a:pt x="169740" y="84137"/>
                  </a:moveTo>
                  <a:cubicBezTo>
                    <a:pt x="130268" y="84137"/>
                    <a:pt x="98689" y="117271"/>
                    <a:pt x="98689" y="157031"/>
                  </a:cubicBezTo>
                  <a:cubicBezTo>
                    <a:pt x="98689" y="195466"/>
                    <a:pt x="130268" y="228600"/>
                    <a:pt x="169740" y="228600"/>
                  </a:cubicBezTo>
                  <a:cubicBezTo>
                    <a:pt x="193424" y="228600"/>
                    <a:pt x="214477" y="216672"/>
                    <a:pt x="227634" y="198117"/>
                  </a:cubicBezTo>
                  <a:cubicBezTo>
                    <a:pt x="227634" y="198117"/>
                    <a:pt x="232897" y="203418"/>
                    <a:pt x="236845" y="203418"/>
                  </a:cubicBezTo>
                  <a:cubicBezTo>
                    <a:pt x="238160" y="203418"/>
                    <a:pt x="240792" y="200768"/>
                    <a:pt x="242108" y="199442"/>
                  </a:cubicBezTo>
                  <a:cubicBezTo>
                    <a:pt x="244739" y="195466"/>
                    <a:pt x="243423" y="191490"/>
                    <a:pt x="239476" y="190165"/>
                  </a:cubicBezTo>
                  <a:cubicBezTo>
                    <a:pt x="239476" y="190165"/>
                    <a:pt x="239476" y="190165"/>
                    <a:pt x="234213" y="186189"/>
                  </a:cubicBezTo>
                  <a:cubicBezTo>
                    <a:pt x="238160" y="176911"/>
                    <a:pt x="240792" y="167634"/>
                    <a:pt x="240792" y="157031"/>
                  </a:cubicBezTo>
                  <a:cubicBezTo>
                    <a:pt x="240792" y="117271"/>
                    <a:pt x="209213" y="84137"/>
                    <a:pt x="169740" y="84137"/>
                  </a:cubicBezTo>
                  <a:close/>
                  <a:moveTo>
                    <a:pt x="280981" y="82550"/>
                  </a:moveTo>
                  <a:cubicBezTo>
                    <a:pt x="333639" y="82550"/>
                    <a:pt x="333639" y="82550"/>
                    <a:pt x="333639" y="82550"/>
                  </a:cubicBezTo>
                  <a:cubicBezTo>
                    <a:pt x="332323" y="87313"/>
                    <a:pt x="332323" y="89694"/>
                    <a:pt x="331006" y="92075"/>
                  </a:cubicBezTo>
                  <a:cubicBezTo>
                    <a:pt x="279664" y="92075"/>
                    <a:pt x="279664" y="92075"/>
                    <a:pt x="279664" y="92075"/>
                  </a:cubicBezTo>
                  <a:cubicBezTo>
                    <a:pt x="279664" y="89694"/>
                    <a:pt x="279664" y="86122"/>
                    <a:pt x="280981" y="82550"/>
                  </a:cubicBezTo>
                  <a:close/>
                  <a:moveTo>
                    <a:pt x="5027" y="82550"/>
                  </a:moveTo>
                  <a:cubicBezTo>
                    <a:pt x="5027" y="82550"/>
                    <a:pt x="5027" y="82550"/>
                    <a:pt x="57685" y="82550"/>
                  </a:cubicBezTo>
                  <a:cubicBezTo>
                    <a:pt x="59002" y="86122"/>
                    <a:pt x="59002" y="89694"/>
                    <a:pt x="59002" y="92075"/>
                  </a:cubicBezTo>
                  <a:cubicBezTo>
                    <a:pt x="59002" y="92075"/>
                    <a:pt x="59002" y="92075"/>
                    <a:pt x="7660" y="92075"/>
                  </a:cubicBezTo>
                  <a:cubicBezTo>
                    <a:pt x="6343" y="89694"/>
                    <a:pt x="6343" y="87313"/>
                    <a:pt x="5027" y="82550"/>
                  </a:cubicBezTo>
                  <a:close/>
                  <a:moveTo>
                    <a:pt x="106627" y="47625"/>
                  </a:moveTo>
                  <a:lnTo>
                    <a:pt x="128852" y="47625"/>
                  </a:lnTo>
                  <a:lnTo>
                    <a:pt x="128852" y="66675"/>
                  </a:lnTo>
                  <a:lnTo>
                    <a:pt x="209815" y="66675"/>
                  </a:lnTo>
                  <a:lnTo>
                    <a:pt x="209815" y="47625"/>
                  </a:lnTo>
                  <a:lnTo>
                    <a:pt x="232040" y="47625"/>
                  </a:lnTo>
                  <a:lnTo>
                    <a:pt x="232040" y="66675"/>
                  </a:lnTo>
                  <a:lnTo>
                    <a:pt x="254265" y="66675"/>
                  </a:lnTo>
                  <a:lnTo>
                    <a:pt x="295540" y="238125"/>
                  </a:lnTo>
                  <a:lnTo>
                    <a:pt x="43127" y="238125"/>
                  </a:lnTo>
                  <a:lnTo>
                    <a:pt x="84402" y="66675"/>
                  </a:lnTo>
                  <a:lnTo>
                    <a:pt x="106627" y="66675"/>
                  </a:lnTo>
                  <a:close/>
                  <a:moveTo>
                    <a:pt x="169334" y="0"/>
                  </a:moveTo>
                  <a:cubicBezTo>
                    <a:pt x="244740" y="0"/>
                    <a:pt x="309563" y="11815"/>
                    <a:pt x="333376" y="30193"/>
                  </a:cubicBezTo>
                  <a:cubicBezTo>
                    <a:pt x="338667" y="34132"/>
                    <a:pt x="339990" y="48572"/>
                    <a:pt x="337344" y="68263"/>
                  </a:cubicBezTo>
                  <a:cubicBezTo>
                    <a:pt x="281782" y="68263"/>
                    <a:pt x="281782" y="68263"/>
                    <a:pt x="281782" y="68263"/>
                  </a:cubicBezTo>
                  <a:cubicBezTo>
                    <a:pt x="281782" y="57761"/>
                    <a:pt x="279136" y="49884"/>
                    <a:pt x="275167" y="45946"/>
                  </a:cubicBezTo>
                  <a:cubicBezTo>
                    <a:pt x="256646" y="26255"/>
                    <a:pt x="207698" y="19691"/>
                    <a:pt x="169334" y="19691"/>
                  </a:cubicBezTo>
                  <a:cubicBezTo>
                    <a:pt x="130969" y="19691"/>
                    <a:pt x="82021" y="26255"/>
                    <a:pt x="63500" y="45946"/>
                  </a:cubicBezTo>
                  <a:cubicBezTo>
                    <a:pt x="59531" y="49884"/>
                    <a:pt x="56885" y="57761"/>
                    <a:pt x="56885" y="68263"/>
                  </a:cubicBezTo>
                  <a:cubicBezTo>
                    <a:pt x="1323" y="68263"/>
                    <a:pt x="1323" y="68263"/>
                    <a:pt x="1323" y="68263"/>
                  </a:cubicBezTo>
                  <a:cubicBezTo>
                    <a:pt x="-1323" y="48572"/>
                    <a:pt x="0" y="35444"/>
                    <a:pt x="5291" y="30193"/>
                  </a:cubicBezTo>
                  <a:cubicBezTo>
                    <a:pt x="29104" y="11815"/>
                    <a:pt x="93927" y="0"/>
                    <a:pt x="169334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文本框 25"/>
            <p:cNvSpPr txBox="1"/>
            <p:nvPr/>
          </p:nvSpPr>
          <p:spPr>
            <a:xfrm>
              <a:off x="4848905" y="2447507"/>
              <a:ext cx="3528392" cy="1118722"/>
            </a:xfrm>
            <a:prstGeom prst="rect">
              <a:avLst/>
            </a:prstGeom>
            <a:noFill/>
          </p:spPr>
          <p:txBody>
            <a:bodyPr wrap="none" lIns="72000" tIns="72000" rIns="72000" bIns="72000" anchor="b" anchorCtr="0">
              <a:norm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b="1">
                  <a:solidFill>
                    <a:schemeClr val="bg1">
                      <a:alpha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上周重点是初步搭建项目整体框架</a:t>
              </a:r>
              <a:endParaRPr lang="zh-CN" b="1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endParaRPr lang="en-US" b="1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zh-CN" b="1">
                  <a:solidFill>
                    <a:schemeClr val="bg1">
                      <a:alpha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包括</a:t>
              </a:r>
              <a:endParaRPr lang="en-US" b="1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b="1">
                  <a:solidFill>
                    <a:schemeClr val="bg1">
                      <a:alpha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迁移中国地图三级搜索功能至</a:t>
              </a:r>
              <a:r>
                <a:rPr lang="en-US" b="1">
                  <a:solidFill>
                    <a:schemeClr val="bg1">
                      <a:alpha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admin</a:t>
              </a:r>
              <a:r>
                <a:rPr lang="zh-CN" b="1">
                  <a:solidFill>
                    <a:schemeClr val="bg1">
                      <a:alpha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框架</a:t>
              </a:r>
              <a:endParaRPr lang="zh-CN" b="1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b="1">
                  <a:solidFill>
                    <a:schemeClr val="bg1">
                      <a:alpha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管理端的页面架构建立</a:t>
              </a:r>
              <a:endParaRPr lang="zh-CN" b="1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b="1">
                  <a:solidFill>
                    <a:schemeClr val="bg1">
                      <a:alpha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用户端的</a:t>
              </a:r>
              <a:r>
                <a:rPr lang="en-US" b="1">
                  <a:solidFill>
                    <a:schemeClr val="bg1">
                      <a:alpha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echart</a:t>
              </a:r>
              <a:r>
                <a:rPr lang="zh-CN" b="1">
                  <a:solidFill>
                    <a:schemeClr val="bg1">
                      <a:alpha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图示候选确定</a:t>
              </a:r>
              <a:endParaRPr lang="zh-CN" b="1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b="1">
                  <a:solidFill>
                    <a:schemeClr val="bg1">
                      <a:alpha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建立多人合作的规范和</a:t>
              </a:r>
              <a:r>
                <a:rPr lang="en-US" b="1">
                  <a:solidFill>
                    <a:schemeClr val="bg1">
                      <a:alpha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workflow</a:t>
              </a:r>
              <a:endParaRPr lang="en-US" b="1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片 1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73" name="矩形: 圆角 2"/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8"/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75" name="矩形: 圆角 4"/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5"/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3</a:t>
              </a:r>
              <a:endParaRPr lang="zh-CN" altLang="en-US" sz="13800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77" name="文本框 6"/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本周工作计划</a:t>
            </a:r>
            <a:endParaRPr lang="zh-CN" altLang="en-US" sz="4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"/>
          <p:cNvSpPr txBox="1"/>
          <p:nvPr/>
        </p:nvSpPr>
        <p:spPr>
          <a:xfrm>
            <a:off x="3383364" y="3003798"/>
            <a:ext cx="35648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2">
                    <a:lumMod val="65000"/>
                  </a:schemeClr>
                </a:solidFill>
              </a:rPr>
              <a:t>progress this week</a:t>
            </a:r>
            <a:endParaRPr lang="zh-CN" altLang="en-US" sz="1400" b="1" dirty="0">
              <a:solidFill>
                <a:schemeClr val="bg2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 descr="ç¸å³å¾ç"/>
          <p:cNvPicPr>
            <a:picLocks noChangeAspect="1" noChangeArrowheads="1"/>
          </p:cNvPicPr>
          <p:nvPr/>
        </p:nvPicPr>
        <p:blipFill rotWithShape="1">
          <a:blip r:embed="rId1"/>
          <a:srcRect l="1258" t="11465" r="3256" b="2639"/>
          <a:stretch>
            <a:fillRect/>
          </a:stretch>
        </p:blipFill>
        <p:spPr bwMode="auto">
          <a:xfrm>
            <a:off x="616488" y="652017"/>
            <a:ext cx="3851788" cy="2403720"/>
          </a:xfrm>
          <a:prstGeom prst="rect">
            <a:avLst/>
          </a:prstGeom>
          <a:noFill/>
        </p:spPr>
      </p:pic>
      <p:pic>
        <p:nvPicPr>
          <p:cNvPr id="81" name="Picture 4" descr="âdjango logoâçå¾çæç´¢ç»æ"/>
          <p:cNvPicPr>
            <a:picLocks noChangeAspect="1" noChangeArrowheads="1"/>
          </p:cNvPicPr>
          <p:nvPr/>
        </p:nvPicPr>
        <p:blipFill rotWithShape="1">
          <a:blip r:embed="rId2"/>
          <a:srcRect t="17394" b="15407"/>
          <a:stretch>
            <a:fillRect/>
          </a:stretch>
        </p:blipFill>
        <p:spPr bwMode="auto">
          <a:xfrm>
            <a:off x="4794164" y="2123356"/>
            <a:ext cx="3614901" cy="2429176"/>
          </a:xfrm>
          <a:prstGeom prst="rect">
            <a:avLst/>
          </a:prstGeom>
          <a:noFill/>
        </p:spPr>
      </p:pic>
      <p:sp>
        <p:nvSpPr>
          <p:cNvPr id="82" name="Straight Connector 10"/>
          <p:cNvSpPr/>
          <p:nvPr/>
        </p:nvSpPr>
        <p:spPr bwMode="auto">
          <a:xfrm>
            <a:off x="542170" y="4441643"/>
            <a:ext cx="8076377" cy="0"/>
          </a:xfrm>
          <a:prstGeom prst="line">
            <a:avLst/>
          </a:prstGeom>
          <a:noFill/>
          <a:ln w="12700" cap="flat">
            <a:solidFill>
              <a:srgbClr val="B3B3B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3" name="TextBox 14"/>
          <p:cNvSpPr txBox="1"/>
          <p:nvPr/>
        </p:nvSpPr>
        <p:spPr>
          <a:xfrm>
            <a:off x="525451" y="2818463"/>
            <a:ext cx="4033863" cy="2173069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anchor="ctr">
            <a:normAutofit/>
          </a:bodyPr>
          <a:lstStyle/>
          <a:p>
            <a:pPr algn="ctr"/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" name="TextBox 15"/>
          <p:cNvSpPr txBox="1"/>
          <p:nvPr/>
        </p:nvSpPr>
        <p:spPr>
          <a:xfrm>
            <a:off x="4584684" y="701856"/>
            <a:ext cx="4033863" cy="15818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none" lIns="91440" tIns="45720" rIns="91440" bIns="45720" anchor="ctr">
            <a:normAutofit/>
          </a:bodyPr>
          <a:lstStyle/>
          <a:p>
            <a:pPr algn="ctr"/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矩形 12"/>
          <p:cNvSpPr/>
          <p:nvPr/>
        </p:nvSpPr>
        <p:spPr>
          <a:xfrm>
            <a:off x="1207691" y="2818463"/>
            <a:ext cx="2669381" cy="36279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前端部分</a:t>
            </a:r>
            <a:endParaRPr lang="zh-CN" altLang="en-US" sz="1600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6" name="组合 16"/>
          <p:cNvGrpSpPr/>
          <p:nvPr/>
        </p:nvGrpSpPr>
        <p:grpSpPr>
          <a:xfrm>
            <a:off x="323528" y="0"/>
            <a:ext cx="2736304" cy="578162"/>
            <a:chOff x="323528" y="0"/>
            <a:chExt cx="2736304" cy="578162"/>
          </a:xfrm>
        </p:grpSpPr>
        <p:sp>
          <p:nvSpPr>
            <p:cNvPr id="87" name="TextBox 86"/>
            <p:cNvSpPr txBox="1"/>
            <p:nvPr/>
          </p:nvSpPr>
          <p:spPr>
            <a:xfrm>
              <a:off x="576196" y="58248"/>
              <a:ext cx="2483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本周工作计划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18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9" name="文本框 2"/>
          <p:cNvSpPr txBox="1"/>
          <p:nvPr/>
        </p:nvSpPr>
        <p:spPr>
          <a:xfrm>
            <a:off x="1066217" y="3283939"/>
            <a:ext cx="2952750" cy="1219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600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 管理端用户反馈页面与用户提交反馈的</a:t>
            </a:r>
            <a:r>
              <a:rPr lang="en-US" sz="1600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workflow</a:t>
            </a:r>
            <a:r>
              <a:rPr lang="zh-CN" sz="1600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、预警页面的呈现</a:t>
            </a:r>
            <a:endParaRPr lang="zh-CN" sz="1600">
              <a:solidFill>
                <a:schemeClr val="bg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600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移植可选的图标控件到城市数据可视化中</a:t>
            </a:r>
            <a:endParaRPr lang="zh-CN" sz="1600">
              <a:solidFill>
                <a:schemeClr val="bg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0" name="矩形 20"/>
          <p:cNvSpPr/>
          <p:nvPr/>
        </p:nvSpPr>
        <p:spPr>
          <a:xfrm>
            <a:off x="5266923" y="868418"/>
            <a:ext cx="2669381" cy="36279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后端部分</a:t>
            </a:r>
            <a:endParaRPr lang="zh-CN" altLang="en-US" sz="16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1" name="文本框 21"/>
          <p:cNvSpPr txBox="1"/>
          <p:nvPr/>
        </p:nvSpPr>
        <p:spPr>
          <a:xfrm>
            <a:off x="5076056" y="1258300"/>
            <a:ext cx="3168650" cy="4889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600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继续与前端人员进行</a:t>
            </a:r>
            <a:r>
              <a:rPr lang="en-US" sz="1600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api</a:t>
            </a:r>
            <a:r>
              <a:rPr lang="zh-CN" sz="1600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的协商，加工数据</a:t>
            </a:r>
            <a:endParaRPr lang="zh-CN" sz="1600">
              <a:solidFill>
                <a:schemeClr val="bg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图片 8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94" name="矩形: 圆角 11"/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5" name="组合 16"/>
          <p:cNvGrpSpPr/>
          <p:nvPr/>
        </p:nvGrpSpPr>
        <p:grpSpPr>
          <a:xfrm>
            <a:off x="7884368" y="627534"/>
            <a:ext cx="504056" cy="360040"/>
            <a:chOff x="7596336" y="740307"/>
            <a:chExt cx="504056" cy="360040"/>
          </a:xfrm>
        </p:grpSpPr>
        <p:cxnSp>
          <p:nvCxnSpPr>
            <p:cNvPr id="96" name="直接连接符 13"/>
            <p:cNvCxnSpPr/>
            <p:nvPr/>
          </p:nvCxnSpPr>
          <p:spPr>
            <a:xfrm>
              <a:off x="7596336" y="915566"/>
              <a:ext cx="50405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15"/>
            <p:cNvCxnSpPr/>
            <p:nvPr/>
          </p:nvCxnSpPr>
          <p:spPr>
            <a:xfrm flipV="1">
              <a:off x="7956376" y="740307"/>
              <a:ext cx="0" cy="360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7"/>
          <p:cNvSpPr>
            <a:spLocks noChangeArrowheads="1"/>
          </p:cNvSpPr>
          <p:nvPr/>
        </p:nvSpPr>
        <p:spPr bwMode="auto">
          <a:xfrm>
            <a:off x="3635896" y="1444003"/>
            <a:ext cx="6552728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6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航味</a:t>
            </a:r>
            <a:endParaRPr lang="zh-CN" altLang="en-US" sz="36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99" name="直接连接符 21"/>
          <p:cNvCxnSpPr/>
          <p:nvPr/>
        </p:nvCxnSpPr>
        <p:spPr>
          <a:xfrm>
            <a:off x="6372200" y="3147814"/>
            <a:ext cx="1224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23"/>
          <p:cNvSpPr txBox="1"/>
          <p:nvPr/>
        </p:nvSpPr>
        <p:spPr>
          <a:xfrm>
            <a:off x="2716353" y="2220505"/>
            <a:ext cx="517263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24"/>
          <p:cNvSpPr/>
          <p:nvPr/>
        </p:nvSpPr>
        <p:spPr>
          <a:xfrm>
            <a:off x="6372200" y="4011910"/>
            <a:ext cx="1296144" cy="28803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25"/>
          <p:cNvSpPr txBox="1"/>
          <p:nvPr/>
        </p:nvSpPr>
        <p:spPr>
          <a:xfrm>
            <a:off x="6372200" y="4065688"/>
            <a:ext cx="1296144" cy="18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汇报人：肖顺</a:t>
            </a:r>
            <a:endParaRPr lang="zh-CN" altLang="en-US" sz="12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3" name="组合 27"/>
          <p:cNvGrpSpPr/>
          <p:nvPr/>
        </p:nvGrpSpPr>
        <p:grpSpPr>
          <a:xfrm>
            <a:off x="755576" y="4119922"/>
            <a:ext cx="504056" cy="360040"/>
            <a:chOff x="6876256" y="977012"/>
            <a:chExt cx="504056" cy="360040"/>
          </a:xfrm>
        </p:grpSpPr>
        <p:cxnSp>
          <p:nvCxnSpPr>
            <p:cNvPr id="104" name="直接连接符 28"/>
            <p:cNvCxnSpPr/>
            <p:nvPr/>
          </p:nvCxnSpPr>
          <p:spPr>
            <a:xfrm>
              <a:off x="6876256" y="1229040"/>
              <a:ext cx="50405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29"/>
            <p:cNvCxnSpPr/>
            <p:nvPr/>
          </p:nvCxnSpPr>
          <p:spPr>
            <a:xfrm flipV="1">
              <a:off x="7020272" y="977012"/>
              <a:ext cx="0" cy="360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VhODk4YTIzOGViMGYxZGUzYmU5Y2I5NzM4YmE5NDcifQ==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959595"/>
      </a:accent1>
      <a:accent2>
        <a:srgbClr val="272F42"/>
      </a:accent2>
      <a:accent3>
        <a:srgbClr val="959595"/>
      </a:accent3>
      <a:accent4>
        <a:srgbClr val="000000"/>
      </a:accent4>
      <a:accent5>
        <a:srgbClr val="959595"/>
      </a:accent5>
      <a:accent6>
        <a:srgbClr val="272F42"/>
      </a:accent6>
      <a:hlink>
        <a:srgbClr val="2B2B2B"/>
      </a:hlink>
      <a:folHlink>
        <a:srgbClr val="C0000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WPS 演示</Application>
  <PresentationFormat/>
  <Paragraphs>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黄振庭</cp:lastModifiedBy>
  <cp:revision>1</cp:revision>
  <dcterms:created xsi:type="dcterms:W3CDTF">2024-04-11T08:48:13Z</dcterms:created>
  <dcterms:modified xsi:type="dcterms:W3CDTF">2024-04-11T08:48:13Z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0C21BE9591044576A9303BB68526FB52_12</vt:lpwstr>
  </property>
  <property fmtid="{D5CDD505-2E9C-101B-9397-08002B2CF9AE}" pid="3" name="KSOProductBuildVer">
    <vt:lpwstr>2052-12.1.0.15374</vt:lpwstr>
  </property>
</Properties>
</file>