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75" r:id="rId5"/>
    <p:sldId id="262" r:id="rId6"/>
    <p:sldId id="264" r:id="rId7"/>
    <p:sldId id="265" r:id="rId8"/>
    <p:sldId id="266" r:id="rId9"/>
    <p:sldId id="276" r:id="rId10"/>
    <p:sldId id="267" r:id="rId11"/>
    <p:sldId id="268" r:id="rId12"/>
    <p:sldId id="274" r:id="rId13"/>
    <p:sldId id="263" r:id="rId14"/>
    <p:sldId id="269" r:id="rId15"/>
    <p:sldId id="273" r:id="rId16"/>
    <p:sldId id="271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AD00-7877-4BF3-92D8-94252C279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18F7A-C824-480C-8915-6282AB44A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05F77-CB98-495D-96EE-6C25F41A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A1E5-425C-47C6-9592-0C73AA176B6C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EC7FD-CC1C-475D-950D-E3A453DE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57382-95A5-4877-9853-A86A2636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72AE-EF74-48D1-8972-541FB45A7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33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8CBB-A2BD-4A59-BD35-240B97C7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4967C-B6DE-4598-91B7-744B85F65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B98E-F541-4291-B787-2DBA57F1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A1E5-425C-47C6-9592-0C73AA176B6C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95AE2-5EB9-461F-97CC-700D705AC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CDF10-63C5-4A4F-A6DB-82AFB93C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72AE-EF74-48D1-8972-541FB45A7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88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31A32-AAA0-4C65-8F2B-E76B1541E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2A210-E819-4DED-A371-265EDD451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255F4-0D53-474D-8CDD-7DFEB9569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A1E5-425C-47C6-9592-0C73AA176B6C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76A74-86C6-49F5-ADC2-88BCF0DA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CEBFA-6762-4317-A4F3-366C86BC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72AE-EF74-48D1-8972-541FB45A7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31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AB1E-BC45-46E9-853B-039AC95A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4DE3D-AC84-4D61-AA71-1FD1F4E26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D774D-B209-4752-92B3-C3ABFDE1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A1E5-425C-47C6-9592-0C73AA176B6C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B512B-1459-4BD0-A1B2-E6B56D60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F28CD-E70C-4913-A803-B110041E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72AE-EF74-48D1-8972-541FB45A7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51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7195-6381-4189-AEAE-6BBA0E4F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3E51E-803E-4FB9-BDE9-C7E48DBCA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5918D-C6CC-4F7B-95D7-74BA7BC4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A1E5-425C-47C6-9592-0C73AA176B6C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B86F7-5053-4242-ADD3-77C2E8A2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1E4CF-4CA9-4A8A-AE96-1C271B1A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72AE-EF74-48D1-8972-541FB45A7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04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3B99D-90EA-4419-9B42-85B1059B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65983-7EDC-487D-9BA9-EA2ACC8E1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B3410-58C8-4B61-AE7A-2D111A944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CD4DC-9FEF-417C-A2AD-771B95F5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A1E5-425C-47C6-9592-0C73AA176B6C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F8B4C-F218-47D1-9483-BF8DAC2C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A59FD-91DE-4B61-94DB-F634E592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72AE-EF74-48D1-8972-541FB45A7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21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69FF-C305-4379-A8D8-10AD2BD6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96E80-1DEE-41DA-9A6E-72C09C593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A5B5C-48FF-4AB7-9DAC-1C8D9C482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6304F-C9B3-471D-AB51-E59614E90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A7C97D-0940-44F4-BBB3-258EEC2E4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1C2E6-3D85-4F16-85A2-05624D5B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A1E5-425C-47C6-9592-0C73AA176B6C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3BB19B-DDCB-412C-A69F-3C67E31F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AEE77-F5BB-40FB-AC1D-FCF4A05D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72AE-EF74-48D1-8972-541FB45A7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67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352A-D152-485D-BC40-8AB310666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73200-BF5C-4492-BADD-31087AC8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A1E5-425C-47C6-9592-0C73AA176B6C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5BD9C-DA28-4762-8BAA-9C1EB382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B7C7F-E502-427E-875D-58AC8B35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72AE-EF74-48D1-8972-541FB45A7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03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116BC-40DF-4683-B194-54C0D7FB3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A1E5-425C-47C6-9592-0C73AA176B6C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7FFE1-BB91-4242-9F25-6E9AE639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4A79D-ECB7-4028-B3D4-CA90609C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72AE-EF74-48D1-8972-541FB45A7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22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B2D4-C22F-4C35-A1FE-72B1323E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42A92-D1D7-45B3-949E-756A2ACC4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AFE7A-F07B-4C71-9088-5AC60D751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7784B-CAE2-4C1F-ADB9-08BD53524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A1E5-425C-47C6-9592-0C73AA176B6C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91F76-D351-4EDA-8E77-2C7AE319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B49A6-7286-41EA-82A5-8C6EFE15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72AE-EF74-48D1-8972-541FB45A7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97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72BC-BF54-4C68-BC6C-178D46FB6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4AB1B-8E73-4396-A488-70E9A2E8A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EC7B9-CB55-4151-BF5A-F0F13DD94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01205-E999-4DFE-BB37-AE66620A9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A1E5-425C-47C6-9592-0C73AA176B6C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521C3-5999-4475-B015-11DEA7C6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5ADC6-6842-4805-8060-A47ABE0A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72AE-EF74-48D1-8972-541FB45A7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12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CB69A0-1D3E-47BF-A4BA-83F1FFFC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FB616-67ED-4B15-84C6-A49EF12CF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51B7-1368-403B-B8C7-C48B3B895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BA1E5-425C-47C6-9592-0C73AA176B6C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AFFCF-61DB-4324-B96E-D9C6223C5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8D815-7EEF-4071-9A64-1769660EB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D72AE-EF74-48D1-8972-541FB45A7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23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AA78A-7831-43F0-B363-BEF4DF3E9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Hui Zhen Tam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5775B-84A0-4D8E-849B-85B3CE73F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Drivers of cost of care analysis</a:t>
            </a:r>
            <a:endParaRPr lang="en-GB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99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F1F7FD95-C83F-449C-8BAA-E494DA7F6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Wald test p-value=0.0001</a:t>
            </a:r>
          </a:p>
          <a:p>
            <a:r>
              <a:rPr lang="en-US" sz="2000" dirty="0"/>
              <a:t>There is evidence of difference in bill amount between female and male group</a:t>
            </a:r>
          </a:p>
          <a:p>
            <a:r>
              <a:rPr lang="en-US" sz="2000" dirty="0"/>
              <a:t>The bill amount increases by about 6% in male group compared to female group.</a:t>
            </a:r>
          </a:p>
          <a:p>
            <a:endParaRPr lang="en-US" sz="2000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3F9E19-748D-4536-B198-2FEE60914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228661"/>
            <a:ext cx="6253212" cy="3470532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4E841EB6-76D6-4C3D-92B1-5EDF306C0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Linear regression model – Gender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984426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6D3F3D0-73A6-48D8-97F8-9100BB0F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Linear regression model – Age</a:t>
            </a:r>
            <a:endParaRPr lang="en-GB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7B0597-0979-47FF-A729-36B742BE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Appear to have positive correlation, i.e., increase in age is associated with increase of bill amount</a:t>
            </a:r>
          </a:p>
          <a:p>
            <a:r>
              <a:rPr lang="en-US" sz="2000" dirty="0"/>
              <a:t>For a year increase in age, the bill amount is increased by 1%, p&lt;0.0001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D8C9DB4C-01C8-4D8B-A7B4-35FD32998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228517"/>
            <a:ext cx="6253212" cy="3470819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43621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6D3F3D0-73A6-48D8-97F8-9100BB0F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Linear regression model – Weight</a:t>
            </a:r>
            <a:endParaRPr lang="en-GB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7B0597-0979-47FF-A729-36B742BE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Appear to have some positive correlation</a:t>
            </a:r>
          </a:p>
          <a:p>
            <a:r>
              <a:rPr lang="en-US" sz="2000" dirty="0"/>
              <a:t>For a unit increase in weight, the bill amount is increased by 0.7%, p&lt;0.0001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5AA7092-C0CB-4748-A485-5B6126D2C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228517"/>
            <a:ext cx="6253212" cy="347081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9295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9C8C5F76-E5A7-464F-B908-D3EC11F94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Distribution of bill amount right skew in foreigner group</a:t>
            </a:r>
          </a:p>
          <a:p>
            <a:r>
              <a:rPr lang="en-US" sz="2000" dirty="0"/>
              <a:t>Singaporean and PR similar distribution</a:t>
            </a:r>
          </a:p>
          <a:p>
            <a:r>
              <a:rPr lang="en-US" sz="2000" dirty="0"/>
              <a:t>Using Singaporean group as reference:</a:t>
            </a:r>
          </a:p>
          <a:p>
            <a:pPr lvl="1"/>
            <a:r>
              <a:rPr lang="en-US" sz="1600" dirty="0"/>
              <a:t>Bill amount of foreigner is 2.1 times the bill mount of Singaporean, p&lt;0.0001</a:t>
            </a:r>
          </a:p>
          <a:p>
            <a:pPr lvl="1"/>
            <a:r>
              <a:rPr lang="en-US" sz="1600" dirty="0"/>
              <a:t>Bill amount of PR is increased by 21% compared to Singaporean, p&lt;0.0001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D3EEFE1-155E-40E6-A84E-FAD678051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228661"/>
            <a:ext cx="6253212" cy="3470532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3484DD63-315B-43FE-8CD6-9B9206CE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Linear regression model – Resident status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331283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D2833D8-6FB4-4376-A326-F70A466B1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Linear regression model – Race</a:t>
            </a:r>
            <a:endParaRPr lang="en-GB" sz="3600" dirty="0"/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F1F7FD95-C83F-449C-8BAA-E494DA7F6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Malay has highest median of bill amount, following Indian, other races and Chinese</a:t>
            </a:r>
          </a:p>
          <a:p>
            <a:r>
              <a:rPr lang="en-US" sz="2000" dirty="0"/>
              <a:t>Using Chinese group as reference:</a:t>
            </a:r>
          </a:p>
          <a:p>
            <a:pPr lvl="1"/>
            <a:r>
              <a:rPr lang="en-US" sz="1600" dirty="0"/>
              <a:t>Bill amount increases by 26% in Indian group, p&lt;0.0001</a:t>
            </a:r>
          </a:p>
          <a:p>
            <a:pPr lvl="1"/>
            <a:r>
              <a:rPr lang="en-US" sz="1600" dirty="0"/>
              <a:t>Bill amount increases by 55% in Malay group, p&lt;0.0001</a:t>
            </a:r>
          </a:p>
          <a:p>
            <a:pPr lvl="1"/>
            <a:r>
              <a:rPr lang="en-US" sz="1600" dirty="0"/>
              <a:t>Bill amount increases by 10% in other races group, p&lt;0.003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77AB8F8F-B226-4EB6-98AE-1CD8893A4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228661"/>
            <a:ext cx="6253212" cy="3470532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3217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8E160-83D5-4E9E-8DCE-6646D0355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Linear regression model – Medical history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D3825-F5C0-42AC-B960-121B6AE1B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Compared to patient without the preoperative medication</a:t>
            </a:r>
          </a:p>
          <a:p>
            <a:pPr lvl="1"/>
            <a:r>
              <a:rPr lang="en-US" sz="1600" dirty="0"/>
              <a:t>Patient with medical history 1 has 32% increase in bill amount, </a:t>
            </a:r>
            <a:r>
              <a:rPr lang="en-US" sz="1600" b="1" dirty="0"/>
              <a:t>p&lt;0.0001</a:t>
            </a:r>
          </a:p>
          <a:p>
            <a:pPr lvl="1"/>
            <a:r>
              <a:rPr lang="en-US" sz="1600" dirty="0"/>
              <a:t>Patient with medical history 2 has 3% increase in bill amount, p=0.0784</a:t>
            </a:r>
          </a:p>
          <a:p>
            <a:pPr lvl="1"/>
            <a:r>
              <a:rPr lang="en-US" sz="1600" dirty="0"/>
              <a:t>Patient with medical history 3 has 3% increase in bill amount, p=0.134</a:t>
            </a:r>
          </a:p>
          <a:p>
            <a:pPr lvl="1"/>
            <a:r>
              <a:rPr lang="en-US" sz="1600" dirty="0"/>
              <a:t>Patient with medical history 4 has 3% decrease in bill amount, p=0.463</a:t>
            </a:r>
          </a:p>
          <a:p>
            <a:pPr lvl="1"/>
            <a:r>
              <a:rPr lang="en-US" sz="1600" dirty="0"/>
              <a:t>Patient with medical history 5 has 6% increase in bill amount, p=0.0604</a:t>
            </a:r>
          </a:p>
          <a:p>
            <a:pPr lvl="1"/>
            <a:r>
              <a:rPr lang="en-US" sz="1600" dirty="0"/>
              <a:t>Patient with medical history 6 has 18% increase in bill amount, </a:t>
            </a:r>
            <a:r>
              <a:rPr lang="en-US" sz="1600" b="1" dirty="0"/>
              <a:t>p&lt;0.0001</a:t>
            </a:r>
          </a:p>
          <a:p>
            <a:pPr lvl="1"/>
            <a:r>
              <a:rPr lang="en-US" sz="1600" dirty="0"/>
              <a:t>Patient with medical history 7 has 4% increase in bill amount, </a:t>
            </a:r>
            <a:r>
              <a:rPr lang="en-US" sz="1600" b="1" dirty="0"/>
              <a:t>p=0.0411</a:t>
            </a:r>
          </a:p>
        </p:txBody>
      </p:sp>
    </p:spTree>
    <p:extLst>
      <p:ext uri="{BB962C8B-B14F-4D97-AF65-F5344CB8AC3E}">
        <p14:creationId xmlns:p14="http://schemas.microsoft.com/office/powerpoint/2010/main" val="2009068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8E160-83D5-4E9E-8DCE-6646D0355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Linear regression model – Preoperative medication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D3825-F5C0-42AC-B960-121B6AE1B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Compared to patient without the preoperative medication</a:t>
            </a:r>
          </a:p>
          <a:p>
            <a:pPr lvl="1"/>
            <a:r>
              <a:rPr lang="en-US" sz="1600" dirty="0"/>
              <a:t>Patient with preoperative medication 1 has 2% increase in bill amount, p=0.314</a:t>
            </a:r>
          </a:p>
          <a:p>
            <a:pPr lvl="1"/>
            <a:r>
              <a:rPr lang="en-US" sz="1600" dirty="0"/>
              <a:t>Patient with preoperative medication 2 has 4% increase in bill amount, </a:t>
            </a:r>
            <a:r>
              <a:rPr lang="en-US" sz="1600" b="1" dirty="0"/>
              <a:t>p=0.0149</a:t>
            </a:r>
          </a:p>
          <a:p>
            <a:pPr lvl="1"/>
            <a:r>
              <a:rPr lang="en-US" sz="1600" dirty="0"/>
              <a:t>Patient with preoperative medication 3 has 2% increase in bill amount, p=0.321</a:t>
            </a:r>
          </a:p>
          <a:p>
            <a:pPr lvl="1"/>
            <a:r>
              <a:rPr lang="en-US" sz="1600" dirty="0"/>
              <a:t>Patient with preoperative medication 4 has 2% increase in bill amount, p=0.287</a:t>
            </a:r>
          </a:p>
          <a:p>
            <a:pPr lvl="1"/>
            <a:r>
              <a:rPr lang="en-US" sz="1600" dirty="0"/>
              <a:t>Patient with preoperative medication 5 has 0.7% increase in bill amount, p=0.739</a:t>
            </a:r>
          </a:p>
          <a:p>
            <a:pPr lvl="1"/>
            <a:r>
              <a:rPr lang="en-US" sz="1600" dirty="0"/>
              <a:t>Patient with preoperative medication 6 has 4% increase in bill amount, </a:t>
            </a:r>
            <a:r>
              <a:rPr lang="en-US" sz="1600" b="1" dirty="0"/>
              <a:t>p=0.029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544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8E160-83D5-4E9E-8DCE-6646D0355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Linear regression model – Symptom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D3825-F5C0-42AC-B960-121B6AE1B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Compared to patient without the symptom</a:t>
            </a:r>
          </a:p>
          <a:p>
            <a:pPr lvl="1"/>
            <a:r>
              <a:rPr lang="en-US" sz="1600" dirty="0"/>
              <a:t>Patient with Symptom 1 has 15% increase in bill amount, p&lt;0.0001</a:t>
            </a:r>
          </a:p>
          <a:p>
            <a:pPr lvl="1"/>
            <a:r>
              <a:rPr lang="en-US" sz="1600" dirty="0"/>
              <a:t>Patient with Symptom 2 has 19% increase in bill amount, p&lt;0.0001</a:t>
            </a:r>
          </a:p>
          <a:p>
            <a:pPr lvl="1"/>
            <a:r>
              <a:rPr lang="en-US" sz="1600" dirty="0"/>
              <a:t>Patient with Symptom 3 has 22% increase in bill amount, p&lt;0.0001</a:t>
            </a:r>
          </a:p>
          <a:p>
            <a:pPr lvl="1"/>
            <a:r>
              <a:rPr lang="en-US" sz="1600" dirty="0"/>
              <a:t>Patient with Symptom 4 has 18% increase in bill amount, p&lt;0.0001</a:t>
            </a:r>
          </a:p>
          <a:p>
            <a:pPr lvl="1"/>
            <a:r>
              <a:rPr lang="en-US" sz="1600" dirty="0"/>
              <a:t>Patient with Symptom 5 has 68% increase in bill amount, p&lt;0.0001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4285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8E160-83D5-4E9E-8DCE-6646D0355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Conclusion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D3825-F5C0-42AC-B960-121B6AE1B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Average bill amount of male patient is higher than female patient</a:t>
            </a:r>
          </a:p>
          <a:p>
            <a:r>
              <a:rPr lang="en-US" sz="2000" dirty="0"/>
              <a:t>Increase in age and weight is associated with increase in the cost of care</a:t>
            </a:r>
          </a:p>
          <a:p>
            <a:r>
              <a:rPr lang="en-US" sz="2000" dirty="0"/>
              <a:t>Foreigner has highest bill amount in average, which is 2 times the bill amount of Singaporean</a:t>
            </a:r>
          </a:p>
          <a:p>
            <a:r>
              <a:rPr lang="en-US" sz="2000" dirty="0"/>
              <a:t>Malay has the highest bill amount among 4 race groups</a:t>
            </a:r>
          </a:p>
          <a:p>
            <a:r>
              <a:rPr lang="en-US" sz="2000" dirty="0"/>
              <a:t>Medical history 1, 6 and 7, and preoperative medication 2 and 6 significantly increase the cost</a:t>
            </a:r>
          </a:p>
          <a:p>
            <a:r>
              <a:rPr lang="en-US" sz="2000" dirty="0"/>
              <a:t>Symptom 5 largely increased the bill amount by almost 70%</a:t>
            </a:r>
          </a:p>
          <a:p>
            <a:r>
              <a:rPr lang="en-US" sz="2000" dirty="0"/>
              <a:t>There is no statistically significant effect of lab results on the hospitalization bill amount</a:t>
            </a:r>
          </a:p>
          <a:p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40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8E160-83D5-4E9E-8DCE-6646D0355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Population characteristics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D3825-F5C0-42AC-B960-121B6AE1B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3400 records of admission</a:t>
            </a:r>
          </a:p>
          <a:p>
            <a:r>
              <a:rPr lang="en-US" sz="2000" dirty="0"/>
              <a:t>Data collected from year 2011 to 2015</a:t>
            </a:r>
          </a:p>
          <a:p>
            <a:r>
              <a:rPr lang="en-US" sz="2000" dirty="0"/>
              <a:t>Gender distribution is 50:50</a:t>
            </a:r>
          </a:p>
          <a:p>
            <a:endParaRPr lang="en-US" sz="2000" dirty="0"/>
          </a:p>
          <a:p>
            <a:endParaRPr lang="en-GB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5A291131-9ABD-4587-B7C3-7F3F573E8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Mean (median) age 52 (50) years old</a:t>
            </a:r>
          </a:p>
          <a:p>
            <a:r>
              <a:rPr lang="en-US" sz="2000" dirty="0"/>
              <a:t>Minimum age 21 years old</a:t>
            </a:r>
          </a:p>
          <a:p>
            <a:r>
              <a:rPr lang="en-US" sz="2000" dirty="0"/>
              <a:t>Maximum age 85 years old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261192F-6CA2-46AA-BBB5-AD82A92C9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228661"/>
            <a:ext cx="6253212" cy="3470532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2AD7FC92-444C-4837-8927-3BCF6C2B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Population characteristics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72942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2AD7FC92-444C-4837-8927-3BCF6C2B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Population characteristics</a:t>
            </a:r>
            <a:endParaRPr lang="en-GB" sz="3600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5A291131-9ABD-4587-B7C3-7F3F573E8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80% are Singaporean</a:t>
            </a:r>
          </a:p>
          <a:p>
            <a:r>
              <a:rPr lang="en-US" sz="2000" dirty="0"/>
              <a:t>15% are PR</a:t>
            </a:r>
          </a:p>
          <a:p>
            <a:r>
              <a:rPr lang="en-US" sz="2000" dirty="0"/>
              <a:t>5% are foreigner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B6853C9-DBC7-46AC-A856-5089E43D2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228661"/>
            <a:ext cx="6253212" cy="3470532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1624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BB7DF2BD-39BD-479B-B15E-BF1B2FF05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64% Chinese</a:t>
            </a:r>
          </a:p>
          <a:p>
            <a:r>
              <a:rPr lang="en-US" sz="2000" dirty="0"/>
              <a:t>21% Malay</a:t>
            </a:r>
          </a:p>
          <a:p>
            <a:r>
              <a:rPr lang="en-US" sz="2000" dirty="0"/>
              <a:t>10% Indian</a:t>
            </a:r>
          </a:p>
          <a:p>
            <a:r>
              <a:rPr lang="en-US" sz="2000" dirty="0"/>
              <a:t>5% Other races</a:t>
            </a:r>
          </a:p>
          <a:p>
            <a:endParaRPr lang="en-US" sz="20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0EF13A2-B290-4675-9450-5C83CE557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228661"/>
            <a:ext cx="6253212" cy="3470532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CABCC719-E40C-4E45-83E3-EAA3F2AA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Population characteristics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9976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12A06-7439-43D6-808D-63F99C586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Mean weight 78.75kg</a:t>
            </a:r>
          </a:p>
          <a:p>
            <a:r>
              <a:rPr lang="en-US" sz="2000" dirty="0"/>
              <a:t>Median weight 78.90kg</a:t>
            </a:r>
          </a:p>
          <a:p>
            <a:r>
              <a:rPr lang="en-US" sz="2000" dirty="0"/>
              <a:t>Minimum weight 48kg</a:t>
            </a:r>
          </a:p>
          <a:p>
            <a:r>
              <a:rPr lang="en-US" sz="2000" dirty="0"/>
              <a:t>Maximum weight 121kg</a:t>
            </a:r>
            <a:endParaRPr lang="en-GB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FAD71A2-9A1D-4C91-80EF-53BC89253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228661"/>
            <a:ext cx="6253212" cy="347053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2BC10CEA-86C5-463F-9A0E-AEF62CE7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Population characteristics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95936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184E2-7F50-4F80-B9FC-D34D73A73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Mean height 165.1cm</a:t>
            </a:r>
          </a:p>
          <a:p>
            <a:r>
              <a:rPr lang="en-US" sz="2000" dirty="0"/>
              <a:t>Median height 165.0cm</a:t>
            </a:r>
          </a:p>
          <a:p>
            <a:r>
              <a:rPr lang="en-US" sz="2000" dirty="0"/>
              <a:t>Minimum height 151cm</a:t>
            </a:r>
          </a:p>
          <a:p>
            <a:r>
              <a:rPr lang="en-US" sz="2000" dirty="0"/>
              <a:t>Maximum height 186cm</a:t>
            </a:r>
          </a:p>
          <a:p>
            <a:endParaRPr lang="en-GB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41197D1-15C7-413B-AD12-222B72AD0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228661"/>
            <a:ext cx="6253212" cy="347053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E0C53137-493B-40D0-879D-D7254CFA9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Population characteristics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80338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773197E-9B83-4784-8274-F3870495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Population characteristics</a:t>
            </a:r>
            <a:endParaRPr lang="en-GB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74B53FD-4D2E-44F9-BFE6-2D6BEA0AE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Mean amount $21859</a:t>
            </a:r>
          </a:p>
          <a:p>
            <a:r>
              <a:rPr lang="en-US" sz="2000" dirty="0"/>
              <a:t>Minimum amount $2946</a:t>
            </a:r>
          </a:p>
          <a:p>
            <a:r>
              <a:rPr lang="en-US" sz="2000" dirty="0"/>
              <a:t>Maximum amount $98724</a:t>
            </a:r>
          </a:p>
          <a:p>
            <a:r>
              <a:rPr lang="en-US" sz="2000" dirty="0"/>
              <a:t>Median amount $20180</a:t>
            </a:r>
          </a:p>
          <a:p>
            <a:r>
              <a:rPr lang="en-US" sz="2000" dirty="0"/>
              <a:t>IQR [14793-26680]</a:t>
            </a:r>
          </a:p>
          <a:p>
            <a:r>
              <a:rPr lang="en-US" sz="2000" dirty="0"/>
              <a:t>Right skew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Content Placeholder 4" descr="A computer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BC683B5-E289-45E5-AEE4-4E0FABDB6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228661"/>
            <a:ext cx="6253212" cy="3470532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355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773197E-9B83-4784-8274-F3870495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Statistical method</a:t>
            </a:r>
            <a:endParaRPr lang="en-GB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74B53FD-4D2E-44F9-BFE6-2D6BEA0AE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Log transformation of bill amount variable – the normality assumption of linear regression</a:t>
            </a:r>
          </a:p>
          <a:p>
            <a:r>
              <a:rPr lang="en-US" sz="2000" dirty="0"/>
              <a:t>Since bill amount is a continuous variable, linear regression is used to model the relationship between bill amount and other explanatory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4EE04B3-2FC2-4441-9C18-4A6C3723F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228661"/>
            <a:ext cx="6253212" cy="3470532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7698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598</TotalTime>
  <Words>819</Words>
  <Application>Microsoft Office PowerPoint</Application>
  <PresentationFormat>Widescreen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Drivers of cost of care analysis</vt:lpstr>
      <vt:lpstr>Population characteristics</vt:lpstr>
      <vt:lpstr>Population characteristics</vt:lpstr>
      <vt:lpstr>Population characteristics</vt:lpstr>
      <vt:lpstr>Population characteristics</vt:lpstr>
      <vt:lpstr>Population characteristics</vt:lpstr>
      <vt:lpstr>Population characteristics</vt:lpstr>
      <vt:lpstr>Population characteristics</vt:lpstr>
      <vt:lpstr>Statistical method</vt:lpstr>
      <vt:lpstr>Linear regression model – Gender</vt:lpstr>
      <vt:lpstr>Linear regression model – Age</vt:lpstr>
      <vt:lpstr>Linear regression model – Weight</vt:lpstr>
      <vt:lpstr>Linear regression model – Resident status</vt:lpstr>
      <vt:lpstr>Linear regression model – Race</vt:lpstr>
      <vt:lpstr>Linear regression model – Medical history</vt:lpstr>
      <vt:lpstr>Linear regression model – Preoperative medication</vt:lpstr>
      <vt:lpstr>Linear regression model – Symptom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 Zhen Tam</dc:creator>
  <cp:lastModifiedBy>Hui Zhen Tam</cp:lastModifiedBy>
  <cp:revision>7</cp:revision>
  <dcterms:created xsi:type="dcterms:W3CDTF">2021-08-30T12:35:13Z</dcterms:created>
  <dcterms:modified xsi:type="dcterms:W3CDTF">2021-09-01T06:52:55Z</dcterms:modified>
</cp:coreProperties>
</file>