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46"/>
  </p:notesMasterIdLst>
  <p:sldIdLst>
    <p:sldId id="256" r:id="rId2"/>
    <p:sldId id="429" r:id="rId3"/>
    <p:sldId id="438" r:id="rId4"/>
    <p:sldId id="439" r:id="rId5"/>
    <p:sldId id="440" r:id="rId6"/>
    <p:sldId id="441" r:id="rId7"/>
    <p:sldId id="430" r:id="rId8"/>
    <p:sldId id="442" r:id="rId9"/>
    <p:sldId id="444" r:id="rId10"/>
    <p:sldId id="431" r:id="rId11"/>
    <p:sldId id="445" r:id="rId12"/>
    <p:sldId id="432" r:id="rId13"/>
    <p:sldId id="446" r:id="rId14"/>
    <p:sldId id="447" r:id="rId15"/>
    <p:sldId id="448" r:id="rId16"/>
    <p:sldId id="433" r:id="rId17"/>
    <p:sldId id="449" r:id="rId18"/>
    <p:sldId id="435" r:id="rId19"/>
    <p:sldId id="450" r:id="rId20"/>
    <p:sldId id="434" r:id="rId21"/>
    <p:sldId id="451" r:id="rId22"/>
    <p:sldId id="452" r:id="rId23"/>
    <p:sldId id="453" r:id="rId24"/>
    <p:sldId id="454" r:id="rId25"/>
    <p:sldId id="455" r:id="rId26"/>
    <p:sldId id="456" r:id="rId27"/>
    <p:sldId id="457" r:id="rId28"/>
    <p:sldId id="458" r:id="rId29"/>
    <p:sldId id="459" r:id="rId30"/>
    <p:sldId id="436" r:id="rId31"/>
    <p:sldId id="460" r:id="rId32"/>
    <p:sldId id="461" r:id="rId33"/>
    <p:sldId id="462" r:id="rId34"/>
    <p:sldId id="463" r:id="rId35"/>
    <p:sldId id="464" r:id="rId36"/>
    <p:sldId id="465" r:id="rId37"/>
    <p:sldId id="437" r:id="rId38"/>
    <p:sldId id="466" r:id="rId39"/>
    <p:sldId id="467" r:id="rId40"/>
    <p:sldId id="468" r:id="rId41"/>
    <p:sldId id="469" r:id="rId42"/>
    <p:sldId id="427" r:id="rId43"/>
    <p:sldId id="470" r:id="rId44"/>
    <p:sldId id="262"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1344"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2D394-34A3-4498-98F0-30A503F0EE86}" type="doc">
      <dgm:prSet loTypeId="urn:microsoft.com/office/officeart/2005/8/layout/default" loCatId="list" qsTypeId="urn:microsoft.com/office/officeart/2005/8/quickstyle/simple4" qsCatId="simple" csTypeId="urn:microsoft.com/office/officeart/2005/8/colors/accent0_2" csCatId="mainScheme" phldr="1"/>
      <dgm:spPr/>
      <dgm:t>
        <a:bodyPr/>
        <a:lstStyle/>
        <a:p>
          <a:endParaRPr lang="zh-CN" altLang="en-US"/>
        </a:p>
      </dgm:t>
    </dgm:pt>
    <dgm:pt modelId="{F7886742-4573-4987-8369-29395438047F}">
      <dgm:prSet phldrT="[文本]"/>
      <dgm:spPr/>
      <dgm:t>
        <a:bodyPr/>
        <a:lstStyle/>
        <a:p>
          <a:r>
            <a:rPr lang="en-US" altLang="zh-CN" dirty="0" smtClean="0"/>
            <a:t>ref</a:t>
          </a:r>
          <a:endParaRPr lang="zh-CN" altLang="en-US" dirty="0"/>
        </a:p>
      </dgm:t>
    </dgm:pt>
    <dgm:pt modelId="{7FA8436B-63FD-45D5-8768-36E7D0DCBAB9}" type="parTrans" cxnId="{641B3BF6-FF2C-45CF-B1C4-D7865AEB5CE9}">
      <dgm:prSet/>
      <dgm:spPr/>
      <dgm:t>
        <a:bodyPr/>
        <a:lstStyle/>
        <a:p>
          <a:endParaRPr lang="zh-CN" altLang="en-US"/>
        </a:p>
      </dgm:t>
    </dgm:pt>
    <dgm:pt modelId="{2C1C8054-0894-48A7-A218-15DA53C5F62F}" type="sibTrans" cxnId="{641B3BF6-FF2C-45CF-B1C4-D7865AEB5CE9}">
      <dgm:prSet/>
      <dgm:spPr/>
      <dgm:t>
        <a:bodyPr/>
        <a:lstStyle/>
        <a:p>
          <a:endParaRPr lang="zh-CN" altLang="en-US"/>
        </a:p>
      </dgm:t>
    </dgm:pt>
    <dgm:pt modelId="{84B27FF7-4F7C-45D7-83B9-EC3E23AC0C49}">
      <dgm:prSet phldrT="[文本]"/>
      <dgm:spPr/>
      <dgm:t>
        <a:bodyPr/>
        <a:lstStyle/>
        <a:p>
          <a:r>
            <a:rPr lang="en-US" altLang="zh-CN" dirty="0" smtClean="0"/>
            <a:t>assert</a:t>
          </a:r>
          <a:endParaRPr lang="zh-CN" altLang="en-US" dirty="0"/>
        </a:p>
      </dgm:t>
    </dgm:pt>
    <dgm:pt modelId="{ED74408D-7FBC-4955-BFF9-D4BCB30412A6}" type="parTrans" cxnId="{48D5B5F2-C2F2-4CC8-AC0B-DD96D6B99905}">
      <dgm:prSet/>
      <dgm:spPr/>
      <dgm:t>
        <a:bodyPr/>
        <a:lstStyle/>
        <a:p>
          <a:endParaRPr lang="zh-CN" altLang="en-US"/>
        </a:p>
      </dgm:t>
    </dgm:pt>
    <dgm:pt modelId="{0E9392D8-650E-404D-8585-B42B9F31E92A}" type="sibTrans" cxnId="{48D5B5F2-C2F2-4CC8-AC0B-DD96D6B99905}">
      <dgm:prSet/>
      <dgm:spPr/>
      <dgm:t>
        <a:bodyPr/>
        <a:lstStyle/>
        <a:p>
          <a:endParaRPr lang="zh-CN" altLang="en-US"/>
        </a:p>
      </dgm:t>
    </dgm:pt>
    <dgm:pt modelId="{5C84A35B-CE4D-4D39-BF4E-D648C6D027C5}">
      <dgm:prSet phldrT="[文本]"/>
      <dgm:spPr/>
      <dgm:t>
        <a:bodyPr/>
        <a:lstStyle/>
        <a:p>
          <a:r>
            <a:rPr lang="en-US" altLang="zh-CN" dirty="0" smtClean="0"/>
            <a:t>loop</a:t>
          </a:r>
          <a:endParaRPr lang="zh-CN" altLang="en-US" dirty="0"/>
        </a:p>
      </dgm:t>
    </dgm:pt>
    <dgm:pt modelId="{0F35E21E-3231-41DB-A9C4-9B1AFB084C05}" type="parTrans" cxnId="{DECA4F11-22EB-4E7D-8DFD-C8677CF07BD4}">
      <dgm:prSet/>
      <dgm:spPr/>
      <dgm:t>
        <a:bodyPr/>
        <a:lstStyle/>
        <a:p>
          <a:endParaRPr lang="zh-CN" altLang="en-US"/>
        </a:p>
      </dgm:t>
    </dgm:pt>
    <dgm:pt modelId="{B8D77A3D-0390-4AF7-92D9-92C4E17D2BD9}" type="sibTrans" cxnId="{DECA4F11-22EB-4E7D-8DFD-C8677CF07BD4}">
      <dgm:prSet/>
      <dgm:spPr/>
      <dgm:t>
        <a:bodyPr/>
        <a:lstStyle/>
        <a:p>
          <a:endParaRPr lang="zh-CN" altLang="en-US"/>
        </a:p>
      </dgm:t>
    </dgm:pt>
    <dgm:pt modelId="{DC5F511A-946E-4FC0-B0F2-672276CCD000}">
      <dgm:prSet phldrT="[文本]"/>
      <dgm:spPr/>
      <dgm:t>
        <a:bodyPr/>
        <a:lstStyle/>
        <a:p>
          <a:r>
            <a:rPr lang="en-US" altLang="zh-CN" dirty="0" smtClean="0"/>
            <a:t>break</a:t>
          </a:r>
          <a:endParaRPr lang="zh-CN" altLang="en-US" dirty="0"/>
        </a:p>
      </dgm:t>
    </dgm:pt>
    <dgm:pt modelId="{5AB7FEE8-AEBB-4035-83F4-0BCF450BEE5E}" type="parTrans" cxnId="{842C2C70-2502-4522-8B59-4BE2C783C760}">
      <dgm:prSet/>
      <dgm:spPr/>
      <dgm:t>
        <a:bodyPr/>
        <a:lstStyle/>
        <a:p>
          <a:endParaRPr lang="zh-CN" altLang="en-US"/>
        </a:p>
      </dgm:t>
    </dgm:pt>
    <dgm:pt modelId="{C8A7D489-5C58-476F-901E-C98FCB00F535}" type="sibTrans" cxnId="{842C2C70-2502-4522-8B59-4BE2C783C760}">
      <dgm:prSet/>
      <dgm:spPr/>
      <dgm:t>
        <a:bodyPr/>
        <a:lstStyle/>
        <a:p>
          <a:endParaRPr lang="zh-CN" altLang="en-US"/>
        </a:p>
      </dgm:t>
    </dgm:pt>
    <dgm:pt modelId="{D48D56B1-270E-48A0-BF6E-CF8A375E41CD}">
      <dgm:prSet phldrT="[文本]"/>
      <dgm:spPr/>
      <dgm:t>
        <a:bodyPr/>
        <a:lstStyle/>
        <a:p>
          <a:r>
            <a:rPr lang="en-US" altLang="zh-CN" dirty="0" smtClean="0"/>
            <a:t>alt</a:t>
          </a:r>
          <a:endParaRPr lang="zh-CN" altLang="en-US" dirty="0"/>
        </a:p>
      </dgm:t>
    </dgm:pt>
    <dgm:pt modelId="{A286BADF-301A-4F43-977B-443F4531F3C3}" type="parTrans" cxnId="{417CE1EA-DDA1-42F1-81CC-2110D31B3573}">
      <dgm:prSet/>
      <dgm:spPr/>
      <dgm:t>
        <a:bodyPr/>
        <a:lstStyle/>
        <a:p>
          <a:endParaRPr lang="zh-CN" altLang="en-US"/>
        </a:p>
      </dgm:t>
    </dgm:pt>
    <dgm:pt modelId="{FA8EF20F-BC0A-4DE3-87FC-53CB66F3BFE3}" type="sibTrans" cxnId="{417CE1EA-DDA1-42F1-81CC-2110D31B3573}">
      <dgm:prSet/>
      <dgm:spPr/>
      <dgm:t>
        <a:bodyPr/>
        <a:lstStyle/>
        <a:p>
          <a:endParaRPr lang="zh-CN" altLang="en-US"/>
        </a:p>
      </dgm:t>
    </dgm:pt>
    <dgm:pt modelId="{2F8194D6-573D-4E81-A2E5-BF1780C2F466}">
      <dgm:prSet phldrT="[文本]"/>
      <dgm:spPr/>
      <dgm:t>
        <a:bodyPr/>
        <a:lstStyle/>
        <a:p>
          <a:r>
            <a:rPr lang="en-US" altLang="zh-CN" dirty="0" smtClean="0"/>
            <a:t>opt</a:t>
          </a:r>
          <a:endParaRPr lang="zh-CN" altLang="en-US" dirty="0"/>
        </a:p>
      </dgm:t>
    </dgm:pt>
    <dgm:pt modelId="{1E7E0140-AA50-4071-894D-6C268D949E2C}" type="parTrans" cxnId="{409FCF7D-4C02-4ACB-BA0D-26BD9C56CDDB}">
      <dgm:prSet/>
      <dgm:spPr/>
      <dgm:t>
        <a:bodyPr/>
        <a:lstStyle/>
        <a:p>
          <a:endParaRPr lang="zh-CN" altLang="en-US"/>
        </a:p>
      </dgm:t>
    </dgm:pt>
    <dgm:pt modelId="{D63624CB-3031-4C7A-8D92-D0B4D73F3F9F}" type="sibTrans" cxnId="{409FCF7D-4C02-4ACB-BA0D-26BD9C56CDDB}">
      <dgm:prSet/>
      <dgm:spPr/>
      <dgm:t>
        <a:bodyPr/>
        <a:lstStyle/>
        <a:p>
          <a:endParaRPr lang="zh-CN" altLang="en-US"/>
        </a:p>
      </dgm:t>
    </dgm:pt>
    <dgm:pt modelId="{B0AA5A14-002F-422F-B98B-A729B94B68C8}">
      <dgm:prSet phldrT="[文本]"/>
      <dgm:spPr/>
      <dgm:t>
        <a:bodyPr/>
        <a:lstStyle/>
        <a:p>
          <a:r>
            <a:rPr lang="en-US" altLang="zh-CN" dirty="0" smtClean="0"/>
            <a:t>region</a:t>
          </a:r>
          <a:endParaRPr lang="zh-CN" altLang="en-US" dirty="0"/>
        </a:p>
      </dgm:t>
    </dgm:pt>
    <dgm:pt modelId="{AA3E7C65-77CC-46AE-9255-A51BB9B0ECFC}" type="parTrans" cxnId="{35AC5CD7-276E-4496-905F-631BD36254AE}">
      <dgm:prSet/>
      <dgm:spPr/>
      <dgm:t>
        <a:bodyPr/>
        <a:lstStyle/>
        <a:p>
          <a:endParaRPr lang="zh-CN" altLang="en-US"/>
        </a:p>
      </dgm:t>
    </dgm:pt>
    <dgm:pt modelId="{B8D696C4-AAF3-4840-81B3-4DBBF7CA932A}" type="sibTrans" cxnId="{35AC5CD7-276E-4496-905F-631BD36254AE}">
      <dgm:prSet/>
      <dgm:spPr/>
      <dgm:t>
        <a:bodyPr/>
        <a:lstStyle/>
        <a:p>
          <a:endParaRPr lang="zh-CN" altLang="en-US"/>
        </a:p>
      </dgm:t>
    </dgm:pt>
    <dgm:pt modelId="{B90370AE-46A4-4483-90FA-C970FEC208F4}">
      <dgm:prSet phldrT="[文本]"/>
      <dgm:spPr/>
      <dgm:t>
        <a:bodyPr/>
        <a:lstStyle/>
        <a:p>
          <a:r>
            <a:rPr lang="en-US" altLang="zh-CN" dirty="0" err="1" smtClean="0"/>
            <a:t>neg</a:t>
          </a:r>
          <a:endParaRPr lang="zh-CN" altLang="en-US" dirty="0"/>
        </a:p>
      </dgm:t>
    </dgm:pt>
    <dgm:pt modelId="{4F207C3E-D9A3-4628-A937-4CC0D1F2E37E}" type="parTrans" cxnId="{46380575-2B69-4479-8A6A-27676C60F654}">
      <dgm:prSet/>
      <dgm:spPr/>
      <dgm:t>
        <a:bodyPr/>
        <a:lstStyle/>
        <a:p>
          <a:endParaRPr lang="zh-CN" altLang="en-US"/>
        </a:p>
      </dgm:t>
    </dgm:pt>
    <dgm:pt modelId="{419DAB5D-170F-4F2D-8D74-068815B2BBC1}" type="sibTrans" cxnId="{46380575-2B69-4479-8A6A-27676C60F654}">
      <dgm:prSet/>
      <dgm:spPr/>
      <dgm:t>
        <a:bodyPr/>
        <a:lstStyle/>
        <a:p>
          <a:endParaRPr lang="zh-CN" altLang="en-US"/>
        </a:p>
      </dgm:t>
    </dgm:pt>
    <dgm:pt modelId="{ACB6BE7B-1839-4AEB-B7FB-AD3207F30232}">
      <dgm:prSet phldrT="[文本]"/>
      <dgm:spPr/>
      <dgm:t>
        <a:bodyPr/>
        <a:lstStyle/>
        <a:p>
          <a:r>
            <a:rPr lang="en-US" altLang="zh-CN" dirty="0" smtClean="0"/>
            <a:t>par</a:t>
          </a:r>
          <a:endParaRPr lang="zh-CN" altLang="en-US" dirty="0"/>
        </a:p>
      </dgm:t>
    </dgm:pt>
    <dgm:pt modelId="{1F382F59-42AB-4FA9-9FC5-939E8CF27DBE}" type="parTrans" cxnId="{38FE653F-BF3F-47F6-BA95-BB0B85456BAA}">
      <dgm:prSet/>
      <dgm:spPr/>
      <dgm:t>
        <a:bodyPr/>
        <a:lstStyle/>
        <a:p>
          <a:endParaRPr lang="zh-CN" altLang="en-US"/>
        </a:p>
      </dgm:t>
    </dgm:pt>
    <dgm:pt modelId="{BDD8B052-CDCA-4D10-B57B-B33CE046B395}" type="sibTrans" cxnId="{38FE653F-BF3F-47F6-BA95-BB0B85456BAA}">
      <dgm:prSet/>
      <dgm:spPr/>
      <dgm:t>
        <a:bodyPr/>
        <a:lstStyle/>
        <a:p>
          <a:endParaRPr lang="zh-CN" altLang="en-US"/>
        </a:p>
      </dgm:t>
    </dgm:pt>
    <dgm:pt modelId="{F5E70E62-706E-4F85-B373-7546B3D299DF}" type="pres">
      <dgm:prSet presAssocID="{F922D394-34A3-4498-98F0-30A503F0EE86}" presName="diagram" presStyleCnt="0">
        <dgm:presLayoutVars>
          <dgm:dir/>
          <dgm:resizeHandles val="exact"/>
        </dgm:presLayoutVars>
      </dgm:prSet>
      <dgm:spPr/>
      <dgm:t>
        <a:bodyPr/>
        <a:lstStyle/>
        <a:p>
          <a:endParaRPr lang="zh-CN" altLang="en-US"/>
        </a:p>
      </dgm:t>
    </dgm:pt>
    <dgm:pt modelId="{10350D5E-5E6B-42CF-A4C8-54DDC6AB0847}" type="pres">
      <dgm:prSet presAssocID="{F7886742-4573-4987-8369-29395438047F}" presName="node" presStyleLbl="node1" presStyleIdx="0" presStyleCnt="9">
        <dgm:presLayoutVars>
          <dgm:bulletEnabled val="1"/>
        </dgm:presLayoutVars>
      </dgm:prSet>
      <dgm:spPr/>
      <dgm:t>
        <a:bodyPr/>
        <a:lstStyle/>
        <a:p>
          <a:endParaRPr lang="zh-CN" altLang="en-US"/>
        </a:p>
      </dgm:t>
    </dgm:pt>
    <dgm:pt modelId="{C84C1316-1727-42F4-9FE4-133365714150}" type="pres">
      <dgm:prSet presAssocID="{2C1C8054-0894-48A7-A218-15DA53C5F62F}" presName="sibTrans" presStyleCnt="0"/>
      <dgm:spPr/>
    </dgm:pt>
    <dgm:pt modelId="{E0AF5463-E5AB-484A-B2AD-70C6A8ED3F25}" type="pres">
      <dgm:prSet presAssocID="{84B27FF7-4F7C-45D7-83B9-EC3E23AC0C49}" presName="node" presStyleLbl="node1" presStyleIdx="1" presStyleCnt="9">
        <dgm:presLayoutVars>
          <dgm:bulletEnabled val="1"/>
        </dgm:presLayoutVars>
      </dgm:prSet>
      <dgm:spPr/>
      <dgm:t>
        <a:bodyPr/>
        <a:lstStyle/>
        <a:p>
          <a:endParaRPr lang="zh-CN" altLang="en-US"/>
        </a:p>
      </dgm:t>
    </dgm:pt>
    <dgm:pt modelId="{3790565B-F5BF-4E82-96AE-943040C096A1}" type="pres">
      <dgm:prSet presAssocID="{0E9392D8-650E-404D-8585-B42B9F31E92A}" presName="sibTrans" presStyleCnt="0"/>
      <dgm:spPr/>
    </dgm:pt>
    <dgm:pt modelId="{8ADB7769-D2BB-4DB2-9780-39CE7CD45A7C}" type="pres">
      <dgm:prSet presAssocID="{5C84A35B-CE4D-4D39-BF4E-D648C6D027C5}" presName="node" presStyleLbl="node1" presStyleIdx="2" presStyleCnt="9">
        <dgm:presLayoutVars>
          <dgm:bulletEnabled val="1"/>
        </dgm:presLayoutVars>
      </dgm:prSet>
      <dgm:spPr/>
      <dgm:t>
        <a:bodyPr/>
        <a:lstStyle/>
        <a:p>
          <a:endParaRPr lang="zh-CN" altLang="en-US"/>
        </a:p>
      </dgm:t>
    </dgm:pt>
    <dgm:pt modelId="{69D4242D-129D-4D38-9D64-657E210F72B7}" type="pres">
      <dgm:prSet presAssocID="{B8D77A3D-0390-4AF7-92D9-92C4E17D2BD9}" presName="sibTrans" presStyleCnt="0"/>
      <dgm:spPr/>
    </dgm:pt>
    <dgm:pt modelId="{56C8ED52-2346-4A5D-A7BB-24C93D42C9A3}" type="pres">
      <dgm:prSet presAssocID="{DC5F511A-946E-4FC0-B0F2-672276CCD000}" presName="node" presStyleLbl="node1" presStyleIdx="3" presStyleCnt="9">
        <dgm:presLayoutVars>
          <dgm:bulletEnabled val="1"/>
        </dgm:presLayoutVars>
      </dgm:prSet>
      <dgm:spPr/>
      <dgm:t>
        <a:bodyPr/>
        <a:lstStyle/>
        <a:p>
          <a:endParaRPr lang="zh-CN" altLang="en-US"/>
        </a:p>
      </dgm:t>
    </dgm:pt>
    <dgm:pt modelId="{BBB07E52-22B8-475A-8034-51B7A871F3FE}" type="pres">
      <dgm:prSet presAssocID="{C8A7D489-5C58-476F-901E-C98FCB00F535}" presName="sibTrans" presStyleCnt="0"/>
      <dgm:spPr/>
    </dgm:pt>
    <dgm:pt modelId="{F123E717-9A92-46D8-B646-0065ED413B04}" type="pres">
      <dgm:prSet presAssocID="{D48D56B1-270E-48A0-BF6E-CF8A375E41CD}" presName="node" presStyleLbl="node1" presStyleIdx="4" presStyleCnt="9">
        <dgm:presLayoutVars>
          <dgm:bulletEnabled val="1"/>
        </dgm:presLayoutVars>
      </dgm:prSet>
      <dgm:spPr/>
      <dgm:t>
        <a:bodyPr/>
        <a:lstStyle/>
        <a:p>
          <a:endParaRPr lang="zh-CN" altLang="en-US"/>
        </a:p>
      </dgm:t>
    </dgm:pt>
    <dgm:pt modelId="{3EAD8DC1-CDAC-4BE8-8EFC-0A3F7CB25F9F}" type="pres">
      <dgm:prSet presAssocID="{FA8EF20F-BC0A-4DE3-87FC-53CB66F3BFE3}" presName="sibTrans" presStyleCnt="0"/>
      <dgm:spPr/>
    </dgm:pt>
    <dgm:pt modelId="{A4BBD476-BC83-4F60-813E-59013DA1C29D}" type="pres">
      <dgm:prSet presAssocID="{2F8194D6-573D-4E81-A2E5-BF1780C2F466}" presName="node" presStyleLbl="node1" presStyleIdx="5" presStyleCnt="9">
        <dgm:presLayoutVars>
          <dgm:bulletEnabled val="1"/>
        </dgm:presLayoutVars>
      </dgm:prSet>
      <dgm:spPr/>
      <dgm:t>
        <a:bodyPr/>
        <a:lstStyle/>
        <a:p>
          <a:endParaRPr lang="zh-CN" altLang="en-US"/>
        </a:p>
      </dgm:t>
    </dgm:pt>
    <dgm:pt modelId="{48C1F4B5-EE85-4A88-A9F1-D46A8B990835}" type="pres">
      <dgm:prSet presAssocID="{D63624CB-3031-4C7A-8D92-D0B4D73F3F9F}" presName="sibTrans" presStyleCnt="0"/>
      <dgm:spPr/>
    </dgm:pt>
    <dgm:pt modelId="{A9F63A2A-24B0-4309-B2A0-8BCCFD2EBF00}" type="pres">
      <dgm:prSet presAssocID="{B90370AE-46A4-4483-90FA-C970FEC208F4}" presName="node" presStyleLbl="node1" presStyleIdx="6" presStyleCnt="9">
        <dgm:presLayoutVars>
          <dgm:bulletEnabled val="1"/>
        </dgm:presLayoutVars>
      </dgm:prSet>
      <dgm:spPr/>
      <dgm:t>
        <a:bodyPr/>
        <a:lstStyle/>
        <a:p>
          <a:endParaRPr lang="zh-CN" altLang="en-US"/>
        </a:p>
      </dgm:t>
    </dgm:pt>
    <dgm:pt modelId="{3ACE364F-A61E-41C8-AA05-3AA8E819F72E}" type="pres">
      <dgm:prSet presAssocID="{419DAB5D-170F-4F2D-8D74-068815B2BBC1}" presName="sibTrans" presStyleCnt="0"/>
      <dgm:spPr/>
    </dgm:pt>
    <dgm:pt modelId="{55EDB4FA-8B6E-4B8E-B325-021C5FA5F4BB}" type="pres">
      <dgm:prSet presAssocID="{ACB6BE7B-1839-4AEB-B7FB-AD3207F30232}" presName="node" presStyleLbl="node1" presStyleIdx="7" presStyleCnt="9">
        <dgm:presLayoutVars>
          <dgm:bulletEnabled val="1"/>
        </dgm:presLayoutVars>
      </dgm:prSet>
      <dgm:spPr/>
      <dgm:t>
        <a:bodyPr/>
        <a:lstStyle/>
        <a:p>
          <a:endParaRPr lang="zh-CN" altLang="en-US"/>
        </a:p>
      </dgm:t>
    </dgm:pt>
    <dgm:pt modelId="{81251001-A1E2-48A1-B3E2-337872190514}" type="pres">
      <dgm:prSet presAssocID="{BDD8B052-CDCA-4D10-B57B-B33CE046B395}" presName="sibTrans" presStyleCnt="0"/>
      <dgm:spPr/>
    </dgm:pt>
    <dgm:pt modelId="{D0F138B2-EA3F-4340-B390-4DE76AA1E3C3}" type="pres">
      <dgm:prSet presAssocID="{B0AA5A14-002F-422F-B98B-A729B94B68C8}" presName="node" presStyleLbl="node1" presStyleIdx="8" presStyleCnt="9">
        <dgm:presLayoutVars>
          <dgm:bulletEnabled val="1"/>
        </dgm:presLayoutVars>
      </dgm:prSet>
      <dgm:spPr/>
      <dgm:t>
        <a:bodyPr/>
        <a:lstStyle/>
        <a:p>
          <a:endParaRPr lang="zh-CN" altLang="en-US"/>
        </a:p>
      </dgm:t>
    </dgm:pt>
  </dgm:ptLst>
  <dgm:cxnLst>
    <dgm:cxn modelId="{64FF5376-1C58-41FA-928D-31292800F183}" type="presOf" srcId="{5C84A35B-CE4D-4D39-BF4E-D648C6D027C5}" destId="{8ADB7769-D2BB-4DB2-9780-39CE7CD45A7C}" srcOrd="0" destOrd="0" presId="urn:microsoft.com/office/officeart/2005/8/layout/default"/>
    <dgm:cxn modelId="{84156105-45E4-4A7C-A34D-E6841E70E078}" type="presOf" srcId="{F7886742-4573-4987-8369-29395438047F}" destId="{10350D5E-5E6B-42CF-A4C8-54DDC6AB0847}" srcOrd="0" destOrd="0" presId="urn:microsoft.com/office/officeart/2005/8/layout/default"/>
    <dgm:cxn modelId="{842C2C70-2502-4522-8B59-4BE2C783C760}" srcId="{F922D394-34A3-4498-98F0-30A503F0EE86}" destId="{DC5F511A-946E-4FC0-B0F2-672276CCD000}" srcOrd="3" destOrd="0" parTransId="{5AB7FEE8-AEBB-4035-83F4-0BCF450BEE5E}" sibTransId="{C8A7D489-5C58-476F-901E-C98FCB00F535}"/>
    <dgm:cxn modelId="{409FCF7D-4C02-4ACB-BA0D-26BD9C56CDDB}" srcId="{F922D394-34A3-4498-98F0-30A503F0EE86}" destId="{2F8194D6-573D-4E81-A2E5-BF1780C2F466}" srcOrd="5" destOrd="0" parTransId="{1E7E0140-AA50-4071-894D-6C268D949E2C}" sibTransId="{D63624CB-3031-4C7A-8D92-D0B4D73F3F9F}"/>
    <dgm:cxn modelId="{68571DA3-1FD5-4D2A-B63F-23A2E2F92FF9}" type="presOf" srcId="{F922D394-34A3-4498-98F0-30A503F0EE86}" destId="{F5E70E62-706E-4F85-B373-7546B3D299DF}" srcOrd="0" destOrd="0" presId="urn:microsoft.com/office/officeart/2005/8/layout/default"/>
    <dgm:cxn modelId="{DECA4F11-22EB-4E7D-8DFD-C8677CF07BD4}" srcId="{F922D394-34A3-4498-98F0-30A503F0EE86}" destId="{5C84A35B-CE4D-4D39-BF4E-D648C6D027C5}" srcOrd="2" destOrd="0" parTransId="{0F35E21E-3231-41DB-A9C4-9B1AFB084C05}" sibTransId="{B8D77A3D-0390-4AF7-92D9-92C4E17D2BD9}"/>
    <dgm:cxn modelId="{9F8D8D8F-1670-4711-8332-3D2F86826054}" type="presOf" srcId="{B90370AE-46A4-4483-90FA-C970FEC208F4}" destId="{A9F63A2A-24B0-4309-B2A0-8BCCFD2EBF00}" srcOrd="0" destOrd="0" presId="urn:microsoft.com/office/officeart/2005/8/layout/default"/>
    <dgm:cxn modelId="{EA059131-61C7-40C2-A393-28840C862650}" type="presOf" srcId="{ACB6BE7B-1839-4AEB-B7FB-AD3207F30232}" destId="{55EDB4FA-8B6E-4B8E-B325-021C5FA5F4BB}" srcOrd="0" destOrd="0" presId="urn:microsoft.com/office/officeart/2005/8/layout/default"/>
    <dgm:cxn modelId="{82CCD18D-9360-471B-976D-2885867FE156}" type="presOf" srcId="{B0AA5A14-002F-422F-B98B-A729B94B68C8}" destId="{D0F138B2-EA3F-4340-B390-4DE76AA1E3C3}" srcOrd="0" destOrd="0" presId="urn:microsoft.com/office/officeart/2005/8/layout/default"/>
    <dgm:cxn modelId="{417CE1EA-DDA1-42F1-81CC-2110D31B3573}" srcId="{F922D394-34A3-4498-98F0-30A503F0EE86}" destId="{D48D56B1-270E-48A0-BF6E-CF8A375E41CD}" srcOrd="4" destOrd="0" parTransId="{A286BADF-301A-4F43-977B-443F4531F3C3}" sibTransId="{FA8EF20F-BC0A-4DE3-87FC-53CB66F3BFE3}"/>
    <dgm:cxn modelId="{25E919CE-EEEB-470B-AD8B-E1CC19778297}" type="presOf" srcId="{D48D56B1-270E-48A0-BF6E-CF8A375E41CD}" destId="{F123E717-9A92-46D8-B646-0065ED413B04}" srcOrd="0" destOrd="0" presId="urn:microsoft.com/office/officeart/2005/8/layout/default"/>
    <dgm:cxn modelId="{48D5B5F2-C2F2-4CC8-AC0B-DD96D6B99905}" srcId="{F922D394-34A3-4498-98F0-30A503F0EE86}" destId="{84B27FF7-4F7C-45D7-83B9-EC3E23AC0C49}" srcOrd="1" destOrd="0" parTransId="{ED74408D-7FBC-4955-BFF9-D4BCB30412A6}" sibTransId="{0E9392D8-650E-404D-8585-B42B9F31E92A}"/>
    <dgm:cxn modelId="{46380575-2B69-4479-8A6A-27676C60F654}" srcId="{F922D394-34A3-4498-98F0-30A503F0EE86}" destId="{B90370AE-46A4-4483-90FA-C970FEC208F4}" srcOrd="6" destOrd="0" parTransId="{4F207C3E-D9A3-4628-A937-4CC0D1F2E37E}" sibTransId="{419DAB5D-170F-4F2D-8D74-068815B2BBC1}"/>
    <dgm:cxn modelId="{0156D4A1-0327-4D19-B68A-AAC56BB9E653}" type="presOf" srcId="{DC5F511A-946E-4FC0-B0F2-672276CCD000}" destId="{56C8ED52-2346-4A5D-A7BB-24C93D42C9A3}" srcOrd="0" destOrd="0" presId="urn:microsoft.com/office/officeart/2005/8/layout/default"/>
    <dgm:cxn modelId="{35AC5CD7-276E-4496-905F-631BD36254AE}" srcId="{F922D394-34A3-4498-98F0-30A503F0EE86}" destId="{B0AA5A14-002F-422F-B98B-A729B94B68C8}" srcOrd="8" destOrd="0" parTransId="{AA3E7C65-77CC-46AE-9255-A51BB9B0ECFC}" sibTransId="{B8D696C4-AAF3-4840-81B3-4DBBF7CA932A}"/>
    <dgm:cxn modelId="{641B3BF6-FF2C-45CF-B1C4-D7865AEB5CE9}" srcId="{F922D394-34A3-4498-98F0-30A503F0EE86}" destId="{F7886742-4573-4987-8369-29395438047F}" srcOrd="0" destOrd="0" parTransId="{7FA8436B-63FD-45D5-8768-36E7D0DCBAB9}" sibTransId="{2C1C8054-0894-48A7-A218-15DA53C5F62F}"/>
    <dgm:cxn modelId="{C5391EF3-7F84-40A9-8880-E0D9E1EA8134}" type="presOf" srcId="{2F8194D6-573D-4E81-A2E5-BF1780C2F466}" destId="{A4BBD476-BC83-4F60-813E-59013DA1C29D}" srcOrd="0" destOrd="0" presId="urn:microsoft.com/office/officeart/2005/8/layout/default"/>
    <dgm:cxn modelId="{38FE653F-BF3F-47F6-BA95-BB0B85456BAA}" srcId="{F922D394-34A3-4498-98F0-30A503F0EE86}" destId="{ACB6BE7B-1839-4AEB-B7FB-AD3207F30232}" srcOrd="7" destOrd="0" parTransId="{1F382F59-42AB-4FA9-9FC5-939E8CF27DBE}" sibTransId="{BDD8B052-CDCA-4D10-B57B-B33CE046B395}"/>
    <dgm:cxn modelId="{2CD32E1D-DD11-45C0-97A6-83A6A9EB3BBF}" type="presOf" srcId="{84B27FF7-4F7C-45D7-83B9-EC3E23AC0C49}" destId="{E0AF5463-E5AB-484A-B2AD-70C6A8ED3F25}" srcOrd="0" destOrd="0" presId="urn:microsoft.com/office/officeart/2005/8/layout/default"/>
    <dgm:cxn modelId="{FBA1B1C7-AD73-473A-9EE2-3F2C35BBA8A8}" type="presParOf" srcId="{F5E70E62-706E-4F85-B373-7546B3D299DF}" destId="{10350D5E-5E6B-42CF-A4C8-54DDC6AB0847}" srcOrd="0" destOrd="0" presId="urn:microsoft.com/office/officeart/2005/8/layout/default"/>
    <dgm:cxn modelId="{756A74E2-8307-413B-93D2-7EA0B0B038D6}" type="presParOf" srcId="{F5E70E62-706E-4F85-B373-7546B3D299DF}" destId="{C84C1316-1727-42F4-9FE4-133365714150}" srcOrd="1" destOrd="0" presId="urn:microsoft.com/office/officeart/2005/8/layout/default"/>
    <dgm:cxn modelId="{C4B7E0C0-18AA-4C6A-9386-EB8EED9C1A37}" type="presParOf" srcId="{F5E70E62-706E-4F85-B373-7546B3D299DF}" destId="{E0AF5463-E5AB-484A-B2AD-70C6A8ED3F25}" srcOrd="2" destOrd="0" presId="urn:microsoft.com/office/officeart/2005/8/layout/default"/>
    <dgm:cxn modelId="{F6024057-2E13-4D2A-8EA2-68AE905C9738}" type="presParOf" srcId="{F5E70E62-706E-4F85-B373-7546B3D299DF}" destId="{3790565B-F5BF-4E82-96AE-943040C096A1}" srcOrd="3" destOrd="0" presId="urn:microsoft.com/office/officeart/2005/8/layout/default"/>
    <dgm:cxn modelId="{197D10C4-0CAC-4C29-B742-A9785AC38D94}" type="presParOf" srcId="{F5E70E62-706E-4F85-B373-7546B3D299DF}" destId="{8ADB7769-D2BB-4DB2-9780-39CE7CD45A7C}" srcOrd="4" destOrd="0" presId="urn:microsoft.com/office/officeart/2005/8/layout/default"/>
    <dgm:cxn modelId="{B1077218-8E71-4881-9B07-BC9B45F061E8}" type="presParOf" srcId="{F5E70E62-706E-4F85-B373-7546B3D299DF}" destId="{69D4242D-129D-4D38-9D64-657E210F72B7}" srcOrd="5" destOrd="0" presId="urn:microsoft.com/office/officeart/2005/8/layout/default"/>
    <dgm:cxn modelId="{25F2AA8B-2342-47F6-9355-9D051236C041}" type="presParOf" srcId="{F5E70E62-706E-4F85-B373-7546B3D299DF}" destId="{56C8ED52-2346-4A5D-A7BB-24C93D42C9A3}" srcOrd="6" destOrd="0" presId="urn:microsoft.com/office/officeart/2005/8/layout/default"/>
    <dgm:cxn modelId="{F9F929A8-5E04-4358-902F-346D82BCE83C}" type="presParOf" srcId="{F5E70E62-706E-4F85-B373-7546B3D299DF}" destId="{BBB07E52-22B8-475A-8034-51B7A871F3FE}" srcOrd="7" destOrd="0" presId="urn:microsoft.com/office/officeart/2005/8/layout/default"/>
    <dgm:cxn modelId="{990F2A26-426A-4E0D-8B25-122E4A582763}" type="presParOf" srcId="{F5E70E62-706E-4F85-B373-7546B3D299DF}" destId="{F123E717-9A92-46D8-B646-0065ED413B04}" srcOrd="8" destOrd="0" presId="urn:microsoft.com/office/officeart/2005/8/layout/default"/>
    <dgm:cxn modelId="{CBF17783-B18D-4F52-A3EE-96D5629643B2}" type="presParOf" srcId="{F5E70E62-706E-4F85-B373-7546B3D299DF}" destId="{3EAD8DC1-CDAC-4BE8-8EFC-0A3F7CB25F9F}" srcOrd="9" destOrd="0" presId="urn:microsoft.com/office/officeart/2005/8/layout/default"/>
    <dgm:cxn modelId="{DD58CDDA-CB85-4438-990A-2637637158FA}" type="presParOf" srcId="{F5E70E62-706E-4F85-B373-7546B3D299DF}" destId="{A4BBD476-BC83-4F60-813E-59013DA1C29D}" srcOrd="10" destOrd="0" presId="urn:microsoft.com/office/officeart/2005/8/layout/default"/>
    <dgm:cxn modelId="{2D15474F-8E57-4979-9499-CC55382ECDF8}" type="presParOf" srcId="{F5E70E62-706E-4F85-B373-7546B3D299DF}" destId="{48C1F4B5-EE85-4A88-A9F1-D46A8B990835}" srcOrd="11" destOrd="0" presId="urn:microsoft.com/office/officeart/2005/8/layout/default"/>
    <dgm:cxn modelId="{931B7A51-6DC7-45F8-A2A9-DB1E199B5A7F}" type="presParOf" srcId="{F5E70E62-706E-4F85-B373-7546B3D299DF}" destId="{A9F63A2A-24B0-4309-B2A0-8BCCFD2EBF00}" srcOrd="12" destOrd="0" presId="urn:microsoft.com/office/officeart/2005/8/layout/default"/>
    <dgm:cxn modelId="{3A97288B-27F9-4287-8134-547F66B7EFE9}" type="presParOf" srcId="{F5E70E62-706E-4F85-B373-7546B3D299DF}" destId="{3ACE364F-A61E-41C8-AA05-3AA8E819F72E}" srcOrd="13" destOrd="0" presId="urn:microsoft.com/office/officeart/2005/8/layout/default"/>
    <dgm:cxn modelId="{285C5398-ED13-4C38-8C87-576FA8197FDB}" type="presParOf" srcId="{F5E70E62-706E-4F85-B373-7546B3D299DF}" destId="{55EDB4FA-8B6E-4B8E-B325-021C5FA5F4BB}" srcOrd="14" destOrd="0" presId="urn:microsoft.com/office/officeart/2005/8/layout/default"/>
    <dgm:cxn modelId="{7674200B-6535-48D5-A824-232A618FF1FA}" type="presParOf" srcId="{F5E70E62-706E-4F85-B373-7546B3D299DF}" destId="{81251001-A1E2-48A1-B3E2-337872190514}" srcOrd="15" destOrd="0" presId="urn:microsoft.com/office/officeart/2005/8/layout/default"/>
    <dgm:cxn modelId="{2CCEF006-E1E9-4658-9656-0A0D8A4F6BB6}" type="presParOf" srcId="{F5E70E62-706E-4F85-B373-7546B3D299DF}" destId="{D0F138B2-EA3F-4340-B390-4DE76AA1E3C3}"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E7182-644D-41BD-8BB4-69DEB9453217}" type="datetimeFigureOut">
              <a:rPr lang="zh-CN" altLang="en-US" smtClean="0"/>
              <a:t>14-4-17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57CA8-2CB2-488D-A987-ACFE992707F1}" type="slidenum">
              <a:rPr lang="zh-CN" altLang="en-US" smtClean="0"/>
              <a:t>‹#›</a:t>
            </a:fld>
            <a:endParaRPr lang="zh-CN" altLang="en-US"/>
          </a:p>
        </p:txBody>
      </p:sp>
    </p:spTree>
    <p:extLst>
      <p:ext uri="{BB962C8B-B14F-4D97-AF65-F5344CB8AC3E}">
        <p14:creationId xmlns:p14="http://schemas.microsoft.com/office/powerpoint/2010/main" val="201359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33AC03B6-A900-4BD3-A270-436A734CE0D1}" type="datetimeFigureOut">
              <a:rPr lang="zh-CN" altLang="en-US" smtClean="0"/>
              <a:t>14-4-17</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5A848D2E-3FD6-45BB-99D9-F490469A6008}"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48D2E-3FD6-45BB-99D9-F490469A600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33AC03B6-A900-4BD3-A270-436A734CE0D1}" type="datetimeFigureOut">
              <a:rPr lang="zh-CN" altLang="en-US" smtClean="0"/>
              <a:t>14-4-17</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5A848D2E-3FD6-45BB-99D9-F490469A6008}"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3AC03B6-A900-4BD3-A270-436A734CE0D1}" type="datetimeFigureOut">
              <a:rPr lang="zh-CN" altLang="en-US" smtClean="0"/>
              <a:t>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48D2E-3FD6-45BB-99D9-F490469A6008}"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3AC03B6-A900-4BD3-A270-436A734CE0D1}" type="datetimeFigureOut">
              <a:rPr lang="zh-CN" altLang="en-US" smtClean="0"/>
              <a:t>14-4-17</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848D2E-3FD6-45BB-99D9-F490469A6008}"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zsn.cc/" TargetMode="Externa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k:@MSITStore:E:%5CHZU.edu.cn%5C%E6%95%99%E5%AD%A6%E8%B5%84%E6%96%99%5Ccourse=uml.and.visual.modeling%5Cbooks%5CLearning.UML.2.0.2006.chm::/0596009828/learnuml2-CHP-9.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k:@MSITStore:E:%5CHZU.edu.cn%5C%E6%95%99%E5%AD%A6%E8%B5%84%E6%96%99%5Ccourse=uml.and.visual.modeling%5Cbooks%5CLearning.UML.2.0.2006.chm::/0596009828/learnuml2-CHP-8.html" TargetMode="External"/><Relationship Id="rId3" Type="http://schemas.openxmlformats.org/officeDocument/2006/relationships/hyperlink" Target="mk:@MSITStore:E:%5CHZU.edu.cn%5C%E6%95%99%E5%AD%A6%E8%B5%84%E6%96%99%5Ccourse=uml.and.visual.modeling%5Cbooks%5CLearning.UML.2.0.2006.chm::/0596009828/learnuml2-CHP-9.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15616" y="3645024"/>
            <a:ext cx="7128792" cy="1296144"/>
          </a:xfrm>
        </p:spPr>
        <p:txBody>
          <a:bodyPr>
            <a:normAutofit fontScale="90000"/>
          </a:bodyPr>
          <a:lstStyle/>
          <a:p>
            <a:r>
              <a:rPr lang="en-US" altLang="zh-CN" b="1" smtClean="0"/>
              <a:t>7</a:t>
            </a:r>
            <a:r>
              <a:rPr lang="en-US" altLang="zh-CN" b="1" smtClean="0"/>
              <a:t>. </a:t>
            </a:r>
            <a:r>
              <a:rPr lang="en-US" altLang="zh-CN" b="1" dirty="0"/>
              <a:t/>
            </a:r>
            <a:br>
              <a:rPr lang="en-US" altLang="zh-CN" b="1" dirty="0"/>
            </a:br>
            <a:r>
              <a:rPr lang="en-US" altLang="zh-CN" b="1" dirty="0"/>
              <a:t>Modeling Ordered Interactions: Sequence Diagrams</a:t>
            </a:r>
            <a:endParaRPr lang="zh-CN" altLang="en-US" b="1" dirty="0"/>
          </a:p>
        </p:txBody>
      </p:sp>
      <p:sp>
        <p:nvSpPr>
          <p:cNvPr id="3" name="副标题 2"/>
          <p:cNvSpPr>
            <a:spLocks noGrp="1"/>
          </p:cNvSpPr>
          <p:nvPr>
            <p:ph type="subTitle" idx="1"/>
          </p:nvPr>
        </p:nvSpPr>
        <p:spPr/>
        <p:txBody>
          <a:bodyPr>
            <a:noAutofit/>
          </a:bodyPr>
          <a:lstStyle/>
          <a:p>
            <a:pPr algn="ctr"/>
            <a:r>
              <a:rPr lang="en-US" altLang="zh-CN" sz="2400" dirty="0" err="1" smtClean="0">
                <a:solidFill>
                  <a:schemeClr val="tx1"/>
                </a:solidFill>
              </a:rPr>
              <a:t>Shaoning</a:t>
            </a:r>
            <a:r>
              <a:rPr lang="en-US" altLang="zh-CN" sz="2400" dirty="0" smtClean="0">
                <a:solidFill>
                  <a:schemeClr val="tx1"/>
                </a:solidFill>
              </a:rPr>
              <a:t> </a:t>
            </a:r>
            <a:r>
              <a:rPr lang="en-US" altLang="zh-CN" sz="2400" dirty="0" err="1" smtClean="0">
                <a:solidFill>
                  <a:schemeClr val="tx1"/>
                </a:solidFill>
              </a:rPr>
              <a:t>Zeng</a:t>
            </a:r>
            <a:r>
              <a:rPr lang="en-US" altLang="zh-CN" sz="2400" dirty="0" smtClean="0">
                <a:solidFill>
                  <a:schemeClr val="tx1"/>
                </a:solidFill>
              </a:rPr>
              <a:t>, </a:t>
            </a:r>
            <a:r>
              <a:rPr lang="en-US" altLang="zh-CN" sz="2400" dirty="0" smtClean="0">
                <a:solidFill>
                  <a:schemeClr val="tx1"/>
                </a:solidFill>
                <a:hlinkClick r:id="rId2"/>
              </a:rPr>
              <a:t>http://zsn.cc</a:t>
            </a:r>
            <a:r>
              <a:rPr lang="en-US" altLang="zh-CN" sz="2400" dirty="0" smtClean="0">
                <a:solidFill>
                  <a:schemeClr val="tx1"/>
                </a:solidFill>
              </a:rPr>
              <a:t>  </a:t>
            </a:r>
            <a:endParaRPr lang="zh-CN" altLang="en-US" sz="2400" dirty="0">
              <a:solidFill>
                <a:schemeClr val="tx1"/>
              </a:solidFill>
            </a:endParaRPr>
          </a:p>
        </p:txBody>
      </p:sp>
      <p:pic>
        <p:nvPicPr>
          <p:cNvPr id="1026" name="Picture 2" descr="http://www.uml.org/images/uml-to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844824"/>
            <a:ext cx="6479704" cy="866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45839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en-US" altLang="zh-CN" dirty="0" smtClean="0"/>
              <a:t>Time </a:t>
            </a:r>
            <a:r>
              <a:rPr lang="zh-CN" altLang="en-US" dirty="0" smtClean="0"/>
              <a:t>时间</a:t>
            </a:r>
            <a:endParaRPr lang="zh-CN" altLang="en-US" dirty="0"/>
          </a:p>
        </p:txBody>
      </p:sp>
      <p:sp>
        <p:nvSpPr>
          <p:cNvPr id="3" name="内容占位符 2"/>
          <p:cNvSpPr>
            <a:spLocks noGrp="1"/>
          </p:cNvSpPr>
          <p:nvPr>
            <p:ph sz="quarter" idx="1"/>
          </p:nvPr>
        </p:nvSpPr>
        <p:spPr>
          <a:xfrm>
            <a:off x="457200" y="1219200"/>
            <a:ext cx="8686800" cy="5638800"/>
          </a:xfrm>
        </p:spPr>
        <p:txBody>
          <a:bodyPr>
            <a:normAutofit/>
          </a:bodyPr>
          <a:lstStyle/>
          <a:p>
            <a:r>
              <a:rPr lang="en-US" altLang="zh-CN" dirty="0"/>
              <a:t>A sequence diagram describes the </a:t>
            </a:r>
            <a:r>
              <a:rPr lang="en-US" altLang="zh-CN" dirty="0">
                <a:solidFill>
                  <a:srgbClr val="FF0000"/>
                </a:solidFill>
              </a:rPr>
              <a:t>order</a:t>
            </a:r>
            <a:r>
              <a:rPr lang="en-US" altLang="zh-CN" dirty="0"/>
              <a:t> in which the interactions take place, so time is an important factor. </a:t>
            </a:r>
            <a:r>
              <a:rPr lang="en-US" altLang="zh-CN" dirty="0" smtClean="0"/>
              <a:t/>
            </a:r>
            <a:br>
              <a:rPr lang="en-US" altLang="zh-CN" dirty="0" smtClean="0"/>
            </a:br>
            <a:r>
              <a:rPr lang="zh-CN" altLang="en-US" dirty="0" smtClean="0"/>
              <a:t>描述了交互发生的顺序</a:t>
            </a:r>
            <a:r>
              <a:rPr lang="en-US" altLang="zh-CN" dirty="0" smtClean="0"/>
              <a:t> – </a:t>
            </a:r>
            <a:r>
              <a:rPr lang="zh-CN" altLang="en-US" dirty="0" smtClean="0"/>
              <a:t>时间</a:t>
            </a:r>
            <a:endParaRPr lang="en-US" altLang="zh-CN" dirty="0" smtClean="0"/>
          </a:p>
          <a:p>
            <a:r>
              <a:rPr lang="en-US" altLang="zh-CN" dirty="0"/>
              <a:t>Time on a sequence diagram </a:t>
            </a:r>
            <a:r>
              <a:rPr lang="en-US" altLang="zh-CN" dirty="0">
                <a:solidFill>
                  <a:srgbClr val="FF0000"/>
                </a:solidFill>
              </a:rPr>
              <a:t>starts at the top </a:t>
            </a:r>
            <a:r>
              <a:rPr lang="en-US" altLang="zh-CN" dirty="0"/>
              <a:t>of the page, just beneath the topmost participant heading, and then </a:t>
            </a:r>
            <a:r>
              <a:rPr lang="en-US" altLang="zh-CN" dirty="0">
                <a:solidFill>
                  <a:srgbClr val="FF0000"/>
                </a:solidFill>
              </a:rPr>
              <a:t>progresses</a:t>
            </a:r>
            <a:r>
              <a:rPr lang="en-US" altLang="zh-CN" dirty="0"/>
              <a:t> </a:t>
            </a:r>
            <a:r>
              <a:rPr lang="en-US" altLang="zh-CN" dirty="0">
                <a:solidFill>
                  <a:srgbClr val="FF0000"/>
                </a:solidFill>
              </a:rPr>
              <a:t>down the page</a:t>
            </a:r>
            <a:r>
              <a:rPr lang="en-US" altLang="zh-CN" dirty="0"/>
              <a:t>. </a:t>
            </a:r>
            <a:r>
              <a:rPr lang="en-US" altLang="zh-CN" dirty="0" smtClean="0"/>
              <a:t> </a:t>
            </a:r>
            <a:r>
              <a:rPr lang="zh-CN" altLang="en-US" dirty="0" smtClean="0"/>
              <a:t>时间顺序</a:t>
            </a:r>
            <a:r>
              <a:rPr lang="en-US" altLang="zh-CN" dirty="0" smtClean="0"/>
              <a:t> - </a:t>
            </a:r>
            <a:r>
              <a:rPr lang="zh-CN" altLang="en-US" dirty="0" smtClean="0"/>
              <a:t>从上到下</a:t>
            </a:r>
            <a:endParaRPr lang="en-US" altLang="zh-CN" dirty="0" smtClean="0"/>
          </a:p>
          <a:p>
            <a:pPr lvl="1"/>
            <a:r>
              <a:rPr lang="en-US" altLang="zh-CN" dirty="0" smtClean="0"/>
              <a:t>The </a:t>
            </a:r>
            <a:r>
              <a:rPr lang="en-US" altLang="zh-CN" dirty="0"/>
              <a:t>order that interactions are placed down the page on a sequence diagram indicates the order in which those interactions will take place in time</a:t>
            </a:r>
            <a:r>
              <a:rPr lang="en-US" altLang="zh-CN" dirty="0" smtClean="0"/>
              <a:t>.</a:t>
            </a:r>
            <a:endParaRPr lang="en-US" altLang="zh-CN" dirty="0"/>
          </a:p>
        </p:txBody>
      </p:sp>
    </p:spTree>
    <p:extLst>
      <p:ext uri="{BB962C8B-B14F-4D97-AF65-F5344CB8AC3E}">
        <p14:creationId xmlns:p14="http://schemas.microsoft.com/office/powerpoint/2010/main" val="842325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en-US" altLang="zh-CN" dirty="0" smtClean="0"/>
              <a:t>Time</a:t>
            </a:r>
            <a:endParaRPr lang="zh-CN" altLang="en-US" dirty="0"/>
          </a:p>
        </p:txBody>
      </p:sp>
      <p:sp>
        <p:nvSpPr>
          <p:cNvPr id="3" name="内容占位符 2"/>
          <p:cNvSpPr>
            <a:spLocks noGrp="1"/>
          </p:cNvSpPr>
          <p:nvPr>
            <p:ph sz="quarter" idx="1"/>
          </p:nvPr>
        </p:nvSpPr>
        <p:spPr>
          <a:xfrm>
            <a:off x="457200" y="1219200"/>
            <a:ext cx="8686800" cy="5638800"/>
          </a:xfrm>
        </p:spPr>
        <p:txBody>
          <a:bodyPr>
            <a:normAutofit/>
          </a:bodyPr>
          <a:lstStyle/>
          <a:p>
            <a:r>
              <a:rPr lang="en-US" altLang="zh-CN" dirty="0" smtClean="0"/>
              <a:t>Time </a:t>
            </a:r>
            <a:r>
              <a:rPr lang="en-US" altLang="zh-CN" dirty="0"/>
              <a:t>on a sequence diagram is all </a:t>
            </a:r>
            <a:r>
              <a:rPr lang="en-US" altLang="zh-CN" dirty="0">
                <a:solidFill>
                  <a:srgbClr val="FF0000"/>
                </a:solidFill>
              </a:rPr>
              <a:t>about ordering, not duration</a:t>
            </a:r>
            <a:r>
              <a:rPr lang="en-US" altLang="zh-CN" dirty="0"/>
              <a:t>. </a:t>
            </a:r>
            <a:r>
              <a:rPr lang="en-US" altLang="zh-CN" dirty="0" smtClean="0"/>
              <a:t> </a:t>
            </a:r>
            <a:r>
              <a:rPr lang="zh-CN" altLang="en-US" dirty="0" smtClean="0"/>
              <a:t>时间仅表示先后顺序，不表示时间跨度</a:t>
            </a:r>
            <a:endParaRPr lang="en-US" altLang="zh-CN" dirty="0" smtClean="0"/>
          </a:p>
          <a:p>
            <a:pPr lvl="1"/>
            <a:r>
              <a:rPr lang="en-US" altLang="zh-CN" dirty="0" smtClean="0"/>
              <a:t>Although </a:t>
            </a:r>
            <a:r>
              <a:rPr lang="en-US" altLang="zh-CN" dirty="0"/>
              <a:t>the time at which an interaction occurs is indicated on a sequence diagram by where it is placed vertically on the diagram, how much of </a:t>
            </a:r>
            <a:r>
              <a:rPr lang="en-US" altLang="zh-CN" dirty="0">
                <a:solidFill>
                  <a:srgbClr val="FF0000"/>
                </a:solidFill>
              </a:rPr>
              <a:t>the vertical space the interaction takes up has nothing to do with the duration of time </a:t>
            </a:r>
            <a:r>
              <a:rPr lang="en-US" altLang="zh-CN" dirty="0"/>
              <a:t>that the interaction will take. </a:t>
            </a:r>
            <a:r>
              <a:rPr lang="en-US" altLang="zh-CN" dirty="0" smtClean="0"/>
              <a:t> </a:t>
            </a:r>
            <a:r>
              <a:rPr lang="zh-CN" altLang="en-US" dirty="0" smtClean="0"/>
              <a:t>垂直方向位置与时间跨度无关</a:t>
            </a:r>
            <a:endParaRPr lang="en-US" altLang="zh-CN" dirty="0" smtClean="0"/>
          </a:p>
          <a:p>
            <a:pPr lvl="1"/>
            <a:r>
              <a:rPr lang="en-US" altLang="zh-CN" dirty="0" smtClean="0"/>
              <a:t>Sequence </a:t>
            </a:r>
            <a:r>
              <a:rPr lang="en-US" altLang="zh-CN" dirty="0"/>
              <a:t>diagrams are first about the ordering of the interactions between participants; more detailed timing information is better shown on </a:t>
            </a:r>
            <a:r>
              <a:rPr lang="en-US" altLang="zh-CN" dirty="0">
                <a:solidFill>
                  <a:srgbClr val="FF0000"/>
                </a:solidFill>
              </a:rPr>
              <a:t>timing diagrams </a:t>
            </a:r>
            <a:r>
              <a:rPr lang="en-US" altLang="zh-CN" dirty="0"/>
              <a:t>(see </a:t>
            </a:r>
            <a:r>
              <a:rPr lang="en-US" altLang="zh-CN" dirty="0">
                <a:hlinkClick r:id="rId2" action="ppaction://hlinkfile"/>
              </a:rPr>
              <a:t>Chapter 9</a:t>
            </a:r>
            <a:r>
              <a:rPr lang="en-US" altLang="zh-CN" dirty="0" smtClean="0"/>
              <a:t>).</a:t>
            </a:r>
            <a:endParaRPr lang="zh-CN" altLang="en-US" dirty="0"/>
          </a:p>
        </p:txBody>
      </p:sp>
    </p:spTree>
    <p:extLst>
      <p:ext uri="{BB962C8B-B14F-4D97-AF65-F5344CB8AC3E}">
        <p14:creationId xmlns:p14="http://schemas.microsoft.com/office/powerpoint/2010/main" val="36138517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Events, Signals, and </a:t>
            </a:r>
            <a:r>
              <a:rPr lang="en-US" altLang="zh-CN" dirty="0" smtClean="0"/>
              <a:t>Messages</a:t>
            </a:r>
            <a:endParaRPr lang="zh-CN" altLang="en-US" dirty="0"/>
          </a:p>
        </p:txBody>
      </p:sp>
      <p:sp>
        <p:nvSpPr>
          <p:cNvPr id="3" name="内容占位符 2"/>
          <p:cNvSpPr>
            <a:spLocks noGrp="1"/>
          </p:cNvSpPr>
          <p:nvPr>
            <p:ph sz="quarter" idx="1"/>
          </p:nvPr>
        </p:nvSpPr>
        <p:spPr/>
        <p:txBody>
          <a:bodyPr>
            <a:normAutofit/>
          </a:bodyPr>
          <a:lstStyle/>
          <a:p>
            <a:r>
              <a:rPr lang="en-US" altLang="zh-CN" dirty="0"/>
              <a:t>An </a:t>
            </a:r>
            <a:r>
              <a:rPr lang="en-US" altLang="zh-CN" dirty="0">
                <a:solidFill>
                  <a:srgbClr val="FF0000"/>
                </a:solidFill>
              </a:rPr>
              <a:t>event</a:t>
            </a:r>
            <a:r>
              <a:rPr lang="en-US" altLang="zh-CN" dirty="0"/>
              <a:t> is any point in an interaction where something occurs, as shown on </a:t>
            </a:r>
            <a:r>
              <a:rPr lang="en-US" altLang="zh-CN" dirty="0">
                <a:hlinkClick r:id="" action="ppaction://hlinkfile"/>
              </a:rPr>
              <a:t>Figure 7-4</a:t>
            </a:r>
            <a:r>
              <a:rPr lang="en-US" altLang="zh-CN" dirty="0" smtClean="0"/>
              <a:t>. </a:t>
            </a:r>
          </a:p>
          <a:p>
            <a:r>
              <a:rPr lang="en-US" altLang="zh-CN" dirty="0">
                <a:solidFill>
                  <a:srgbClr val="FF0000"/>
                </a:solidFill>
              </a:rPr>
              <a:t>Events</a:t>
            </a:r>
            <a:r>
              <a:rPr lang="en-US" altLang="zh-CN" dirty="0"/>
              <a:t> are the building blocks for </a:t>
            </a:r>
            <a:r>
              <a:rPr lang="en-US" altLang="zh-CN" dirty="0">
                <a:solidFill>
                  <a:srgbClr val="FF0000"/>
                </a:solidFill>
              </a:rPr>
              <a:t>signals</a:t>
            </a:r>
            <a:r>
              <a:rPr lang="en-US" altLang="zh-CN" dirty="0"/>
              <a:t> and </a:t>
            </a:r>
            <a:r>
              <a:rPr lang="en-US" altLang="zh-CN" dirty="0">
                <a:solidFill>
                  <a:srgbClr val="FF0000"/>
                </a:solidFill>
              </a:rPr>
              <a:t>messages</a:t>
            </a:r>
            <a:r>
              <a:rPr lang="en-US" altLang="zh-CN" dirty="0"/>
              <a:t>. </a:t>
            </a:r>
            <a:endParaRPr lang="en-US" altLang="zh-CN" dirty="0" smtClean="0"/>
          </a:p>
          <a:p>
            <a:pPr lvl="1"/>
            <a:r>
              <a:rPr lang="en-US" altLang="zh-CN" dirty="0" smtClean="0"/>
              <a:t>Signals </a:t>
            </a:r>
            <a:r>
              <a:rPr lang="en-US" altLang="zh-CN" dirty="0"/>
              <a:t>and messages are really different names for the same concept: </a:t>
            </a:r>
            <a:r>
              <a:rPr lang="en-US" altLang="zh-CN" dirty="0">
                <a:solidFill>
                  <a:srgbClr val="FF0000"/>
                </a:solidFill>
              </a:rPr>
              <a:t>a signal </a:t>
            </a:r>
            <a:r>
              <a:rPr lang="en-US" altLang="zh-CN" dirty="0"/>
              <a:t>is the terminology often used by </a:t>
            </a:r>
            <a:r>
              <a:rPr lang="en-US" altLang="zh-CN" dirty="0">
                <a:solidFill>
                  <a:srgbClr val="FF0000"/>
                </a:solidFill>
              </a:rPr>
              <a:t>system designers,</a:t>
            </a:r>
            <a:r>
              <a:rPr lang="en-US" altLang="zh-CN" dirty="0"/>
              <a:t> while </a:t>
            </a:r>
            <a:r>
              <a:rPr lang="en-US" altLang="zh-CN" dirty="0">
                <a:solidFill>
                  <a:srgbClr val="FF0000"/>
                </a:solidFill>
              </a:rPr>
              <a:t>software designers </a:t>
            </a:r>
            <a:r>
              <a:rPr lang="en-US" altLang="zh-CN" dirty="0"/>
              <a:t>often prefer </a:t>
            </a:r>
            <a:r>
              <a:rPr lang="en-US" altLang="zh-CN" dirty="0">
                <a:solidFill>
                  <a:srgbClr val="FF0000"/>
                </a:solidFill>
              </a:rPr>
              <a:t>messages</a:t>
            </a:r>
            <a:r>
              <a:rPr lang="en-US" altLang="zh-CN" dirty="0"/>
              <a:t>.</a:t>
            </a:r>
          </a:p>
          <a:p>
            <a:r>
              <a:rPr lang="en-US" altLang="zh-CN" dirty="0"/>
              <a:t>In terms of sequence diagrams, signals and messages act and look the same, so </a:t>
            </a:r>
            <a:r>
              <a:rPr lang="en-US" altLang="zh-CN" dirty="0" smtClean="0"/>
              <a:t>we‘ll </a:t>
            </a:r>
            <a:r>
              <a:rPr lang="en-US" altLang="zh-CN" dirty="0"/>
              <a:t>stick to using the term </a:t>
            </a:r>
            <a:r>
              <a:rPr lang="en-US" altLang="zh-CN" dirty="0" smtClean="0"/>
              <a:t>“</a:t>
            </a:r>
            <a:r>
              <a:rPr lang="en-US" altLang="zh-CN" dirty="0" smtClean="0">
                <a:solidFill>
                  <a:srgbClr val="FF0000"/>
                </a:solidFill>
              </a:rPr>
              <a:t>messages</a:t>
            </a:r>
            <a:r>
              <a:rPr lang="en-US" altLang="zh-CN" dirty="0" smtClean="0"/>
              <a:t>” </a:t>
            </a:r>
            <a:r>
              <a:rPr lang="en-US" altLang="zh-CN" dirty="0"/>
              <a:t>in this book</a:t>
            </a:r>
            <a:r>
              <a:rPr lang="en-US" altLang="zh-CN" dirty="0" smtClean="0"/>
              <a:t>. </a:t>
            </a:r>
            <a:r>
              <a:rPr lang="zh-CN" altLang="en-US" dirty="0" smtClean="0"/>
              <a:t>事件 </a:t>
            </a:r>
            <a:r>
              <a:rPr lang="en-US" altLang="zh-CN" dirty="0" smtClean="0"/>
              <a:t>= </a:t>
            </a:r>
            <a:r>
              <a:rPr lang="zh-CN" altLang="en-US" dirty="0" smtClean="0"/>
              <a:t>消息 </a:t>
            </a:r>
            <a:r>
              <a:rPr lang="en-US" altLang="zh-CN" dirty="0" smtClean="0"/>
              <a:t>= </a:t>
            </a:r>
            <a:r>
              <a:rPr lang="zh-CN" altLang="en-US" dirty="0" smtClean="0"/>
              <a:t>信号</a:t>
            </a:r>
            <a:endParaRPr lang="zh-CN" altLang="en-US" dirty="0"/>
          </a:p>
        </p:txBody>
      </p:sp>
    </p:spTree>
    <p:extLst>
      <p:ext uri="{BB962C8B-B14F-4D97-AF65-F5344CB8AC3E}">
        <p14:creationId xmlns:p14="http://schemas.microsoft.com/office/powerpoint/2010/main" val="1950579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28600"/>
            <a:ext cx="8229600" cy="1400200"/>
          </a:xfrm>
        </p:spPr>
        <p:txBody>
          <a:bodyPr>
            <a:normAutofit fontScale="90000"/>
          </a:bodyPr>
          <a:lstStyle/>
          <a:p>
            <a:r>
              <a:rPr lang="en-US" altLang="zh-CN" dirty="0"/>
              <a:t>Figure 7-4. Probably the most common examples of events are when a </a:t>
            </a:r>
            <a:r>
              <a:rPr lang="en-US" altLang="zh-CN" dirty="0">
                <a:solidFill>
                  <a:srgbClr val="FF0000"/>
                </a:solidFill>
              </a:rPr>
              <a:t>message</a:t>
            </a:r>
            <a:r>
              <a:rPr lang="en-US" altLang="zh-CN" dirty="0"/>
              <a:t> or signal is </a:t>
            </a:r>
            <a:r>
              <a:rPr lang="en-US" altLang="zh-CN" dirty="0">
                <a:solidFill>
                  <a:srgbClr val="FF0000"/>
                </a:solidFill>
              </a:rPr>
              <a:t>sent</a:t>
            </a:r>
            <a:r>
              <a:rPr lang="en-US" altLang="zh-CN" dirty="0"/>
              <a:t> or </a:t>
            </a:r>
            <a:r>
              <a:rPr lang="en-US" altLang="zh-CN" dirty="0">
                <a:solidFill>
                  <a:srgbClr val="FF0000"/>
                </a:solidFill>
              </a:rPr>
              <a:t>received</a:t>
            </a:r>
            <a:endParaRPr lang="zh-CN" altLang="en-US"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1844824"/>
            <a:ext cx="666513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42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28600"/>
            <a:ext cx="8964488" cy="968152"/>
          </a:xfrm>
        </p:spPr>
        <p:txBody>
          <a:bodyPr>
            <a:normAutofit fontScale="90000"/>
          </a:bodyPr>
          <a:lstStyle/>
          <a:p>
            <a:r>
              <a:rPr lang="en-US" altLang="zh-CN" dirty="0"/>
              <a:t>Figure 7-5. Interactions on a sequence diagram are shown as </a:t>
            </a:r>
            <a:r>
              <a:rPr lang="en-US" altLang="zh-CN" dirty="0">
                <a:solidFill>
                  <a:srgbClr val="FF0000"/>
                </a:solidFill>
              </a:rPr>
              <a:t>messages</a:t>
            </a:r>
            <a:r>
              <a:rPr lang="en-US" altLang="zh-CN" dirty="0"/>
              <a:t> between participants</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416824" cy="477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400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Message </a:t>
            </a:r>
            <a:r>
              <a:rPr lang="en-US" altLang="zh-CN" dirty="0" smtClean="0"/>
              <a:t>Signatures </a:t>
            </a:r>
            <a:r>
              <a:rPr lang="zh-CN" altLang="en-US" dirty="0" smtClean="0"/>
              <a:t>消息签名</a:t>
            </a:r>
            <a:endParaRPr lang="zh-CN" altLang="en-US" dirty="0"/>
          </a:p>
        </p:txBody>
      </p:sp>
      <p:sp>
        <p:nvSpPr>
          <p:cNvPr id="4" name="内容占位符 3"/>
          <p:cNvSpPr>
            <a:spLocks noGrp="1"/>
          </p:cNvSpPr>
          <p:nvPr>
            <p:ph sz="quarter" idx="1"/>
          </p:nvPr>
        </p:nvSpPr>
        <p:spPr/>
        <p:txBody>
          <a:bodyPr/>
          <a:lstStyle/>
          <a:p>
            <a:r>
              <a:rPr lang="en-US" altLang="zh-CN" dirty="0"/>
              <a:t>A </a:t>
            </a:r>
            <a:r>
              <a:rPr lang="en-US" altLang="zh-CN" dirty="0">
                <a:solidFill>
                  <a:srgbClr val="FF0000"/>
                </a:solidFill>
              </a:rPr>
              <a:t>message arrow </a:t>
            </a:r>
            <a:r>
              <a:rPr lang="en-US" altLang="zh-CN" dirty="0"/>
              <a:t>comes with a description, or signature. </a:t>
            </a:r>
            <a:endParaRPr lang="en-US" altLang="zh-CN" dirty="0" smtClean="0"/>
          </a:p>
          <a:p>
            <a:r>
              <a:rPr lang="en-US" altLang="zh-CN" dirty="0" smtClean="0"/>
              <a:t>The </a:t>
            </a:r>
            <a:r>
              <a:rPr lang="en-US" altLang="zh-CN" dirty="0">
                <a:solidFill>
                  <a:srgbClr val="FF0000"/>
                </a:solidFill>
              </a:rPr>
              <a:t>format</a:t>
            </a:r>
            <a:r>
              <a:rPr lang="en-US" altLang="zh-CN" dirty="0"/>
              <a:t> for a message signature is:</a:t>
            </a:r>
          </a:p>
          <a:p>
            <a:pPr lvl="1"/>
            <a:r>
              <a:rPr lang="en-US" altLang="zh-CN" b="1" i="1" dirty="0" smtClean="0"/>
              <a:t>attribute </a:t>
            </a:r>
            <a:r>
              <a:rPr lang="en-US" altLang="zh-CN" b="1" i="1" dirty="0"/>
              <a:t>= </a:t>
            </a:r>
            <a:r>
              <a:rPr lang="en-US" altLang="zh-CN" b="1" i="1" dirty="0" err="1"/>
              <a:t>signal_or_message_name</a:t>
            </a:r>
            <a:r>
              <a:rPr lang="en-US" altLang="zh-CN" b="1" i="1" dirty="0"/>
              <a:t> (arguments) : </a:t>
            </a:r>
            <a:r>
              <a:rPr lang="en-US" altLang="zh-CN" b="1" i="1" dirty="0" err="1" smtClean="0"/>
              <a:t>return_type</a:t>
            </a:r>
            <a:endParaRPr lang="en-US" altLang="zh-CN" b="1" i="1" dirty="0" smtClean="0"/>
          </a:p>
          <a:p>
            <a:r>
              <a:rPr lang="en-US" altLang="zh-CN" dirty="0"/>
              <a:t>You can specify any number of different </a:t>
            </a:r>
            <a:r>
              <a:rPr lang="en-US" altLang="zh-CN" dirty="0">
                <a:solidFill>
                  <a:srgbClr val="FF0000"/>
                </a:solidFill>
              </a:rPr>
              <a:t>arguments</a:t>
            </a:r>
            <a:r>
              <a:rPr lang="en-US" altLang="zh-CN" dirty="0"/>
              <a:t> on a message, each separated using a comma. The format of an argument is:</a:t>
            </a:r>
          </a:p>
          <a:p>
            <a:pPr lvl="1"/>
            <a:r>
              <a:rPr lang="en-US" altLang="zh-CN" b="1" i="1" dirty="0"/>
              <a:t>&lt;name&gt;:&lt;class&gt;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861048"/>
            <a:ext cx="4104456" cy="2366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4849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6146"/>
                                        </p:tgtEl>
                                        <p:attrNameLst>
                                          <p:attrName>style.visibility</p:attrName>
                                        </p:attrNameLst>
                                      </p:cBhvr>
                                      <p:to>
                                        <p:strVal val="visible"/>
                                      </p:to>
                                    </p:set>
                                    <p:animEffect transition="in" filter="randombar(horizontal)">
                                      <p:cBhvr>
                                        <p:cTn id="2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Activation </a:t>
            </a:r>
            <a:r>
              <a:rPr lang="en-US" altLang="zh-CN" dirty="0" smtClean="0"/>
              <a:t>Bars </a:t>
            </a:r>
            <a:r>
              <a:rPr lang="zh-CN" altLang="en-US" dirty="0" smtClean="0"/>
              <a:t>存活条</a:t>
            </a:r>
            <a:endParaRPr lang="zh-CN" altLang="en-US" dirty="0"/>
          </a:p>
        </p:txBody>
      </p:sp>
      <p:sp>
        <p:nvSpPr>
          <p:cNvPr id="3" name="内容占位符 2"/>
          <p:cNvSpPr>
            <a:spLocks noGrp="1"/>
          </p:cNvSpPr>
          <p:nvPr>
            <p:ph sz="quarter" idx="1"/>
          </p:nvPr>
        </p:nvSpPr>
        <p:spPr/>
        <p:txBody>
          <a:bodyPr/>
          <a:lstStyle/>
          <a:p>
            <a:r>
              <a:rPr lang="en-US" altLang="zh-CN" dirty="0"/>
              <a:t>When a message is passed to a participant it triggers, or invokes, the receiving participant into doing something; at this point, the receiving participant is said to be </a:t>
            </a:r>
            <a:r>
              <a:rPr lang="en-US" altLang="zh-CN" dirty="0">
                <a:solidFill>
                  <a:srgbClr val="FF0000"/>
                </a:solidFill>
              </a:rPr>
              <a:t>active</a:t>
            </a:r>
            <a:r>
              <a:rPr lang="en-US" altLang="zh-CN" dirty="0"/>
              <a:t>. </a:t>
            </a:r>
            <a:endParaRPr lang="en-US" altLang="zh-CN" dirty="0" smtClean="0"/>
          </a:p>
          <a:p>
            <a:pPr lvl="1"/>
            <a:r>
              <a:rPr lang="en-US" altLang="zh-CN" dirty="0" smtClean="0"/>
              <a:t>To </a:t>
            </a:r>
            <a:r>
              <a:rPr lang="en-US" altLang="zh-CN" dirty="0"/>
              <a:t>show that a participant is active, i.e., doing something, you can </a:t>
            </a:r>
            <a:r>
              <a:rPr lang="en-US" altLang="zh-CN" dirty="0">
                <a:solidFill>
                  <a:srgbClr val="FF0000"/>
                </a:solidFill>
              </a:rPr>
              <a:t>use an activation bar</a:t>
            </a:r>
            <a:r>
              <a:rPr lang="en-US" altLang="zh-CN" dirty="0"/>
              <a:t>, as shown in </a:t>
            </a:r>
            <a:r>
              <a:rPr lang="en-US" altLang="zh-CN" dirty="0">
                <a:hlinkClick r:id="" action="ppaction://hlinkfile"/>
              </a:rPr>
              <a:t>Figure 7-6</a:t>
            </a:r>
            <a:r>
              <a:rPr lang="en-US" altLang="zh-CN" dirty="0"/>
              <a:t>.</a:t>
            </a:r>
          </a:p>
          <a:p>
            <a:r>
              <a:rPr lang="en-US" altLang="zh-CN" dirty="0"/>
              <a:t>An activation bar can be shown on the </a:t>
            </a:r>
            <a:r>
              <a:rPr lang="en-US" altLang="zh-CN" dirty="0">
                <a:solidFill>
                  <a:srgbClr val="FF0000"/>
                </a:solidFill>
              </a:rPr>
              <a:t>sending</a:t>
            </a:r>
            <a:r>
              <a:rPr lang="en-US" altLang="zh-CN" dirty="0"/>
              <a:t> and </a:t>
            </a:r>
            <a:r>
              <a:rPr lang="en-US" altLang="zh-CN" dirty="0">
                <a:solidFill>
                  <a:srgbClr val="FF0000"/>
                </a:solidFill>
              </a:rPr>
              <a:t>receiving</a:t>
            </a:r>
            <a:r>
              <a:rPr lang="en-US" altLang="zh-CN" dirty="0"/>
              <a:t> ends of a message. </a:t>
            </a:r>
            <a:r>
              <a:rPr lang="en-US" altLang="zh-CN" dirty="0" smtClean="0"/>
              <a:t> </a:t>
            </a:r>
            <a:r>
              <a:rPr lang="zh-CN" altLang="en-US" dirty="0" smtClean="0"/>
              <a:t>显示了发送端和接收端</a:t>
            </a:r>
            <a:endParaRPr lang="en-US" altLang="zh-CN" dirty="0" smtClean="0"/>
          </a:p>
          <a:p>
            <a:pPr lvl="1"/>
            <a:r>
              <a:rPr lang="en-US" altLang="zh-CN" dirty="0" smtClean="0"/>
              <a:t>It </a:t>
            </a:r>
            <a:r>
              <a:rPr lang="en-US" altLang="zh-CN" dirty="0"/>
              <a:t>indicates that the sending participant is </a:t>
            </a:r>
            <a:r>
              <a:rPr lang="en-US" altLang="zh-CN" dirty="0">
                <a:solidFill>
                  <a:srgbClr val="FF0000"/>
                </a:solidFill>
              </a:rPr>
              <a:t>busy</a:t>
            </a:r>
            <a:r>
              <a:rPr lang="en-US" altLang="zh-CN" dirty="0"/>
              <a:t> while it sends the message </a:t>
            </a:r>
            <a:endParaRPr lang="en-US" altLang="zh-CN" dirty="0" smtClean="0"/>
          </a:p>
          <a:p>
            <a:pPr lvl="1"/>
            <a:r>
              <a:rPr lang="en-US" altLang="zh-CN" dirty="0" smtClean="0"/>
              <a:t>and </a:t>
            </a:r>
            <a:r>
              <a:rPr lang="en-US" altLang="zh-CN" dirty="0"/>
              <a:t>the receiving participant is </a:t>
            </a:r>
            <a:r>
              <a:rPr lang="en-US" altLang="zh-CN" dirty="0">
                <a:solidFill>
                  <a:srgbClr val="FF0000"/>
                </a:solidFill>
              </a:rPr>
              <a:t>busy</a:t>
            </a:r>
            <a:r>
              <a:rPr lang="en-US" altLang="zh-CN" dirty="0"/>
              <a:t> after the message has been received</a:t>
            </a:r>
            <a:endParaRPr lang="zh-CN" altLang="en-US" dirty="0"/>
          </a:p>
        </p:txBody>
      </p:sp>
    </p:spTree>
    <p:extLst>
      <p:ext uri="{BB962C8B-B14F-4D97-AF65-F5344CB8AC3E}">
        <p14:creationId xmlns:p14="http://schemas.microsoft.com/office/powerpoint/2010/main" val="3831135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28600"/>
            <a:ext cx="9144000" cy="896144"/>
          </a:xfrm>
        </p:spPr>
        <p:txBody>
          <a:bodyPr>
            <a:normAutofit fontScale="90000"/>
          </a:bodyPr>
          <a:lstStyle/>
          <a:p>
            <a:r>
              <a:rPr lang="en-US" altLang="zh-CN" sz="2800" dirty="0"/>
              <a:t>Figure 7-6. Activation bars show that a participant is </a:t>
            </a:r>
            <a:r>
              <a:rPr lang="en-US" altLang="zh-CN" sz="2800" dirty="0">
                <a:solidFill>
                  <a:srgbClr val="FF0000"/>
                </a:solidFill>
              </a:rPr>
              <a:t>busy</a:t>
            </a:r>
            <a:r>
              <a:rPr lang="en-US" altLang="zh-CN" sz="2800" dirty="0"/>
              <a:t> doing something for a period of time</a:t>
            </a:r>
            <a:endParaRPr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39562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0260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Nested </a:t>
            </a:r>
            <a:r>
              <a:rPr lang="en-US" altLang="zh-CN" dirty="0" smtClean="0"/>
              <a:t>Messages</a:t>
            </a:r>
            <a:endParaRPr lang="zh-CN" altLang="en-US" dirty="0"/>
          </a:p>
        </p:txBody>
      </p:sp>
      <p:sp>
        <p:nvSpPr>
          <p:cNvPr id="3" name="内容占位符 2"/>
          <p:cNvSpPr>
            <a:spLocks noGrp="1"/>
          </p:cNvSpPr>
          <p:nvPr>
            <p:ph sz="quarter" idx="1"/>
          </p:nvPr>
        </p:nvSpPr>
        <p:spPr/>
        <p:txBody>
          <a:bodyPr/>
          <a:lstStyle/>
          <a:p>
            <a:r>
              <a:rPr lang="en-US" altLang="zh-CN" dirty="0"/>
              <a:t>When a message from one participant results in one or more messages being sent by the receiving participant, those resulting messages are said to be </a:t>
            </a:r>
            <a:r>
              <a:rPr lang="en-US" altLang="zh-CN" dirty="0">
                <a:solidFill>
                  <a:srgbClr val="FF0000"/>
                </a:solidFill>
              </a:rPr>
              <a:t>nested</a:t>
            </a:r>
            <a:r>
              <a:rPr lang="en-US" altLang="zh-CN" dirty="0"/>
              <a:t> within the triggering message, as shown in </a:t>
            </a:r>
            <a:r>
              <a:rPr lang="en-US" altLang="zh-CN" dirty="0">
                <a:hlinkClick r:id="" action="ppaction://hlinkfile"/>
              </a:rPr>
              <a:t>Figure 7-7</a:t>
            </a:r>
            <a:r>
              <a:rPr lang="en-US" altLang="zh-CN" dirty="0" smtClean="0"/>
              <a:t>.</a:t>
            </a:r>
            <a:br>
              <a:rPr lang="en-US" altLang="zh-CN" dirty="0" smtClean="0"/>
            </a:br>
            <a:r>
              <a:rPr lang="zh-CN" altLang="en-US" dirty="0" smtClean="0"/>
              <a:t>一条消息导致多条消息发生</a:t>
            </a:r>
            <a:endParaRPr lang="en-US" altLang="zh-CN" dirty="0"/>
          </a:p>
          <a:p>
            <a:endParaRPr lang="zh-CN" altLang="en-US" dirty="0"/>
          </a:p>
        </p:txBody>
      </p:sp>
    </p:spTree>
    <p:extLst>
      <p:ext uri="{BB962C8B-B14F-4D97-AF65-F5344CB8AC3E}">
        <p14:creationId xmlns:p14="http://schemas.microsoft.com/office/powerpoint/2010/main" val="8662360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Figure 7-7. Two nested messages are invoked when an initial message is received</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39387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99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randombar(horizont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52400"/>
            <a:ext cx="8532440" cy="990600"/>
          </a:xfrm>
        </p:spPr>
        <p:txBody>
          <a:bodyPr>
            <a:normAutofit fontScale="90000"/>
          </a:bodyPr>
          <a:lstStyle/>
          <a:p>
            <a:r>
              <a:rPr lang="en-US" altLang="zh-CN" dirty="0"/>
              <a:t>7. Modeling Ordered Interactions: </a:t>
            </a:r>
            <a:r>
              <a:rPr lang="en-US" altLang="zh-CN" dirty="0" smtClean="0"/>
              <a:t/>
            </a:r>
            <a:br>
              <a:rPr lang="en-US" altLang="zh-CN" dirty="0" smtClean="0"/>
            </a:br>
            <a:r>
              <a:rPr lang="en-US" altLang="zh-CN" dirty="0" smtClean="0"/>
              <a:t>    Sequence </a:t>
            </a:r>
            <a:r>
              <a:rPr lang="en-US" altLang="zh-CN" dirty="0"/>
              <a:t>Diagrams</a:t>
            </a:r>
          </a:p>
        </p:txBody>
      </p:sp>
      <p:sp>
        <p:nvSpPr>
          <p:cNvPr id="5" name="内容占位符 4"/>
          <p:cNvSpPr>
            <a:spLocks noGrp="1"/>
          </p:cNvSpPr>
          <p:nvPr>
            <p:ph sz="quarter" idx="1"/>
          </p:nvPr>
        </p:nvSpPr>
        <p:spPr/>
        <p:txBody>
          <a:bodyPr>
            <a:normAutofit/>
          </a:bodyPr>
          <a:lstStyle/>
          <a:p>
            <a:r>
              <a:rPr lang="en-US" altLang="zh-CN" dirty="0" smtClean="0"/>
              <a:t>7.1</a:t>
            </a:r>
            <a:r>
              <a:rPr lang="en-US" altLang="zh-CN" dirty="0"/>
              <a:t>. </a:t>
            </a:r>
            <a:r>
              <a:rPr lang="en-US" altLang="zh-CN" dirty="0">
                <a:solidFill>
                  <a:srgbClr val="FF0000"/>
                </a:solidFill>
              </a:rPr>
              <a:t>Participants</a:t>
            </a:r>
            <a:r>
              <a:rPr lang="en-US" altLang="zh-CN" dirty="0"/>
              <a:t> in a Sequence </a:t>
            </a:r>
            <a:r>
              <a:rPr lang="en-US" altLang="zh-CN" dirty="0" smtClean="0"/>
              <a:t>Diagram </a:t>
            </a:r>
            <a:r>
              <a:rPr lang="zh-CN" altLang="en-US" dirty="0" smtClean="0"/>
              <a:t>参与者</a:t>
            </a:r>
            <a:endParaRPr lang="en-US" altLang="zh-CN" dirty="0" smtClean="0"/>
          </a:p>
          <a:p>
            <a:r>
              <a:rPr lang="en-US" altLang="zh-CN" dirty="0"/>
              <a:t>7.2. </a:t>
            </a:r>
            <a:r>
              <a:rPr lang="en-US" altLang="zh-CN" dirty="0" smtClean="0">
                <a:solidFill>
                  <a:srgbClr val="FF0000"/>
                </a:solidFill>
              </a:rPr>
              <a:t>Time</a:t>
            </a:r>
            <a:r>
              <a:rPr lang="en-US" altLang="zh-CN" dirty="0" smtClean="0"/>
              <a:t> </a:t>
            </a:r>
            <a:r>
              <a:rPr lang="zh-CN" altLang="en-US" dirty="0" smtClean="0"/>
              <a:t>时间</a:t>
            </a:r>
            <a:endParaRPr lang="en-US" altLang="zh-CN" dirty="0"/>
          </a:p>
          <a:p>
            <a:r>
              <a:rPr lang="en-US" altLang="zh-CN" dirty="0"/>
              <a:t>7.3. Events, Signals, and </a:t>
            </a:r>
            <a:r>
              <a:rPr lang="en-US" altLang="zh-CN" dirty="0" smtClean="0"/>
              <a:t>Messages </a:t>
            </a:r>
            <a:r>
              <a:rPr lang="zh-CN" altLang="en-US" dirty="0" smtClean="0"/>
              <a:t>事件、信号与消息</a:t>
            </a:r>
            <a:endParaRPr lang="en-US" altLang="zh-CN" dirty="0" smtClean="0"/>
          </a:p>
          <a:p>
            <a:r>
              <a:rPr lang="en-US" altLang="zh-CN" dirty="0"/>
              <a:t>7.4. Activation </a:t>
            </a:r>
            <a:r>
              <a:rPr lang="en-US" altLang="zh-CN" dirty="0" smtClean="0"/>
              <a:t>Bars </a:t>
            </a:r>
            <a:r>
              <a:rPr lang="zh-CN" altLang="en-US" dirty="0" smtClean="0"/>
              <a:t>存活条</a:t>
            </a:r>
            <a:endParaRPr lang="en-US" altLang="zh-CN" dirty="0" smtClean="0"/>
          </a:p>
          <a:p>
            <a:r>
              <a:rPr lang="en-US" altLang="zh-CN" dirty="0" smtClean="0"/>
              <a:t>7.5. Nested Messages </a:t>
            </a:r>
          </a:p>
          <a:p>
            <a:r>
              <a:rPr lang="en-US" altLang="zh-CN" dirty="0" smtClean="0"/>
              <a:t>7.6</a:t>
            </a:r>
            <a:r>
              <a:rPr lang="en-US" altLang="zh-CN" dirty="0"/>
              <a:t>. Message </a:t>
            </a:r>
            <a:r>
              <a:rPr lang="en-US" altLang="zh-CN" dirty="0" smtClean="0"/>
              <a:t>Arrows </a:t>
            </a:r>
          </a:p>
          <a:p>
            <a:r>
              <a:rPr lang="en-US" altLang="zh-CN" dirty="0"/>
              <a:t>7.7. Bringing a Use Case to Life with a Sequence </a:t>
            </a:r>
            <a:r>
              <a:rPr lang="en-US" altLang="zh-CN" dirty="0" smtClean="0"/>
              <a:t>Diagram</a:t>
            </a:r>
          </a:p>
          <a:p>
            <a:r>
              <a:rPr lang="en-US" altLang="zh-CN" dirty="0"/>
              <a:t>7.8. Managing Complex Interactions with Sequence Fragments</a:t>
            </a:r>
            <a:endParaRPr lang="zh-CN" altLang="en-US" dirty="0"/>
          </a:p>
        </p:txBody>
      </p:sp>
    </p:spTree>
    <p:extLst>
      <p:ext uri="{BB962C8B-B14F-4D97-AF65-F5344CB8AC3E}">
        <p14:creationId xmlns:p14="http://schemas.microsoft.com/office/powerpoint/2010/main" val="3533335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up)">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7.6. Message </a:t>
            </a:r>
            <a:r>
              <a:rPr lang="en-US" altLang="zh-CN" dirty="0" smtClean="0"/>
              <a:t>Arrows </a:t>
            </a:r>
            <a:r>
              <a:rPr lang="zh-CN" altLang="en-US" dirty="0" smtClean="0"/>
              <a:t>消息箭头</a:t>
            </a:r>
            <a:endParaRPr lang="zh-CN" altLang="en-US" dirty="0"/>
          </a:p>
        </p:txBody>
      </p:sp>
      <p:sp>
        <p:nvSpPr>
          <p:cNvPr id="3" name="内容占位符 2"/>
          <p:cNvSpPr>
            <a:spLocks noGrp="1"/>
          </p:cNvSpPr>
          <p:nvPr>
            <p:ph sz="quarter" idx="1"/>
          </p:nvPr>
        </p:nvSpPr>
        <p:spPr/>
        <p:txBody>
          <a:bodyPr>
            <a:normAutofit/>
          </a:bodyPr>
          <a:lstStyle/>
          <a:p>
            <a:r>
              <a:rPr lang="en-US" altLang="zh-CN" dirty="0"/>
              <a:t>The type of </a:t>
            </a:r>
            <a:r>
              <a:rPr lang="en-US" altLang="zh-CN" dirty="0">
                <a:solidFill>
                  <a:srgbClr val="FF0000"/>
                </a:solidFill>
              </a:rPr>
              <a:t>arrowhead</a:t>
            </a:r>
            <a:r>
              <a:rPr lang="en-US" altLang="zh-CN" dirty="0"/>
              <a:t> that is on a message is also important when understanding what type of message is being passed. </a:t>
            </a:r>
            <a:r>
              <a:rPr lang="en-US" altLang="zh-CN" dirty="0" smtClean="0"/>
              <a:t> </a:t>
            </a:r>
            <a:r>
              <a:rPr lang="zh-CN" altLang="en-US" dirty="0" smtClean="0"/>
              <a:t>消息的箭头也非常重要</a:t>
            </a:r>
            <a:endParaRPr lang="en-US" altLang="zh-CN" dirty="0" smtClean="0"/>
          </a:p>
          <a:p>
            <a:pPr lvl="1"/>
            <a:r>
              <a:rPr lang="en-US" altLang="zh-CN" dirty="0" smtClean="0"/>
              <a:t>For </a:t>
            </a:r>
            <a:r>
              <a:rPr lang="en-US" altLang="zh-CN" dirty="0"/>
              <a:t>example, the Message Caller may want to </a:t>
            </a:r>
            <a:r>
              <a:rPr lang="en-US" altLang="zh-CN" dirty="0">
                <a:solidFill>
                  <a:srgbClr val="FF0000"/>
                </a:solidFill>
              </a:rPr>
              <a:t>wait for </a:t>
            </a:r>
            <a:r>
              <a:rPr lang="en-US" altLang="zh-CN" dirty="0"/>
              <a:t>a message to return before carrying on with its </a:t>
            </a:r>
            <a:r>
              <a:rPr lang="en-US" altLang="zh-CN" dirty="0" smtClean="0"/>
              <a:t>work a </a:t>
            </a:r>
            <a:r>
              <a:rPr lang="en-US" altLang="zh-CN" dirty="0"/>
              <a:t>synchronous message. </a:t>
            </a:r>
            <a:endParaRPr lang="en-US" altLang="zh-CN" dirty="0" smtClean="0"/>
          </a:p>
          <a:p>
            <a:pPr lvl="1"/>
            <a:r>
              <a:rPr lang="en-US" altLang="zh-CN" dirty="0" smtClean="0"/>
              <a:t>Or </a:t>
            </a:r>
            <a:r>
              <a:rPr lang="en-US" altLang="zh-CN" dirty="0"/>
              <a:t>it may wish to just send the message to the Message Receiver </a:t>
            </a:r>
            <a:r>
              <a:rPr lang="en-US" altLang="zh-CN" dirty="0">
                <a:solidFill>
                  <a:srgbClr val="FF0000"/>
                </a:solidFill>
              </a:rPr>
              <a:t>without waiting for </a:t>
            </a:r>
            <a:r>
              <a:rPr lang="en-US" altLang="zh-CN" dirty="0"/>
              <a:t>any return as a form of "fire and forget" </a:t>
            </a:r>
            <a:r>
              <a:rPr lang="en-US" altLang="zh-CN" dirty="0" smtClean="0"/>
              <a:t>message an </a:t>
            </a:r>
            <a:r>
              <a:rPr lang="en-US" altLang="zh-CN" dirty="0"/>
              <a:t>asynchronous message.</a:t>
            </a:r>
          </a:p>
          <a:p>
            <a:r>
              <a:rPr lang="en-US" altLang="zh-CN" dirty="0"/>
              <a:t>Sequence diagrams need to </a:t>
            </a:r>
            <a:r>
              <a:rPr lang="en-US" altLang="zh-CN" dirty="0">
                <a:solidFill>
                  <a:srgbClr val="FF0000"/>
                </a:solidFill>
              </a:rPr>
              <a:t>show</a:t>
            </a:r>
            <a:r>
              <a:rPr lang="en-US" altLang="zh-CN" dirty="0"/>
              <a:t> these different types of message </a:t>
            </a:r>
            <a:r>
              <a:rPr lang="en-US" altLang="zh-CN" dirty="0">
                <a:solidFill>
                  <a:srgbClr val="FF0000"/>
                </a:solidFill>
              </a:rPr>
              <a:t>using various message arrows </a:t>
            </a:r>
            <a:r>
              <a:rPr lang="en-US" altLang="zh-CN" dirty="0"/>
              <a:t>, as shown in </a:t>
            </a:r>
            <a:r>
              <a:rPr lang="en-US" altLang="zh-CN" dirty="0">
                <a:hlinkClick r:id="" action="ppaction://hlinkfile"/>
              </a:rPr>
              <a:t>Figure 7-8</a:t>
            </a:r>
            <a:r>
              <a:rPr lang="en-US" altLang="zh-CN" dirty="0" smtClean="0"/>
              <a:t>.</a:t>
            </a:r>
            <a:r>
              <a:rPr lang="zh-CN" altLang="en-US" dirty="0" smtClean="0"/>
              <a:t> 不同的箭头表示不同的含义</a:t>
            </a:r>
            <a:endParaRPr lang="en-US" altLang="zh-CN" dirty="0"/>
          </a:p>
          <a:p>
            <a:endParaRPr lang="zh-CN" altLang="en-US" dirty="0"/>
          </a:p>
        </p:txBody>
      </p:sp>
    </p:spTree>
    <p:extLst>
      <p:ext uri="{BB962C8B-B14F-4D97-AF65-F5344CB8AC3E}">
        <p14:creationId xmlns:p14="http://schemas.microsoft.com/office/powerpoint/2010/main" val="39624788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328192"/>
          </a:xfrm>
        </p:spPr>
        <p:txBody>
          <a:bodyPr>
            <a:normAutofit fontScale="90000"/>
          </a:bodyPr>
          <a:lstStyle/>
          <a:p>
            <a:r>
              <a:rPr lang="en-US" altLang="zh-CN" dirty="0"/>
              <a:t>Figure 7-8. There are </a:t>
            </a:r>
            <a:r>
              <a:rPr lang="en-US" altLang="zh-CN" b="1" dirty="0">
                <a:solidFill>
                  <a:srgbClr val="FF0000"/>
                </a:solidFill>
              </a:rPr>
              <a:t>five</a:t>
            </a:r>
            <a:r>
              <a:rPr lang="en-US" altLang="zh-CN" dirty="0"/>
              <a:t> main types of message arrow for use on sequence diagram, and each has its own meaning</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632848" cy="404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5076056" y="2060848"/>
            <a:ext cx="1152128"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28456" y="2636912"/>
            <a:ext cx="115212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076056" y="3284984"/>
            <a:ext cx="648072"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012160" y="4221088"/>
            <a:ext cx="79208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012160" y="5229200"/>
            <a:ext cx="100811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5346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 Synchronous Messages</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73" y="1833485"/>
            <a:ext cx="6552728" cy="324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5229200"/>
            <a:ext cx="8784976" cy="707886"/>
          </a:xfrm>
          <a:prstGeom prst="rect">
            <a:avLst/>
          </a:prstGeom>
        </p:spPr>
        <p:txBody>
          <a:bodyPr wrap="square">
            <a:spAutoFit/>
          </a:bodyPr>
          <a:lstStyle/>
          <a:p>
            <a:pPr algn="ctr"/>
            <a:r>
              <a:rPr lang="en-US" altLang="zh-CN" sz="2000" b="1" dirty="0"/>
              <a:t>Figure 7-9. The </a:t>
            </a:r>
            <a:r>
              <a:rPr lang="en-US" altLang="zh-CN" sz="2000" b="1" dirty="0" err="1"/>
              <a:t>messageCaller</a:t>
            </a:r>
            <a:r>
              <a:rPr lang="en-US" altLang="zh-CN" sz="2000" b="1" dirty="0"/>
              <a:t> participant makes a single </a:t>
            </a:r>
            <a:r>
              <a:rPr lang="en-US" altLang="zh-CN" sz="2000" b="1" dirty="0">
                <a:solidFill>
                  <a:srgbClr val="FF0000"/>
                </a:solidFill>
              </a:rPr>
              <a:t>synchronous</a:t>
            </a:r>
            <a:r>
              <a:rPr lang="en-US" altLang="zh-CN" sz="2000" b="1" dirty="0"/>
              <a:t> message invocation on the </a:t>
            </a:r>
            <a:r>
              <a:rPr lang="en-US" altLang="zh-CN" sz="2000" b="1" dirty="0" err="1"/>
              <a:t>messageReceiver</a:t>
            </a:r>
            <a:r>
              <a:rPr lang="en-US" altLang="zh-CN" sz="2000" b="1" dirty="0"/>
              <a:t> participant</a:t>
            </a:r>
            <a:endParaRPr lang="zh-CN" altLang="en-US" sz="2000" dirty="0"/>
          </a:p>
        </p:txBody>
      </p:sp>
    </p:spTree>
    <p:extLst>
      <p:ext uri="{BB962C8B-B14F-4D97-AF65-F5344CB8AC3E}">
        <p14:creationId xmlns:p14="http://schemas.microsoft.com/office/powerpoint/2010/main" val="19345549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up)">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688232"/>
          </a:xfrm>
        </p:spPr>
        <p:txBody>
          <a:bodyPr>
            <a:noAutofit/>
          </a:bodyPr>
          <a:lstStyle/>
          <a:p>
            <a:r>
              <a:rPr lang="en-US" altLang="zh-CN" sz="2400" dirty="0"/>
              <a:t>Example 7-1. The </a:t>
            </a:r>
            <a:r>
              <a:rPr lang="en-US" altLang="zh-CN" sz="2400" dirty="0" err="1"/>
              <a:t>messageCaller</a:t>
            </a:r>
            <a:r>
              <a:rPr lang="en-US" altLang="zh-CN" sz="2400" dirty="0"/>
              <a:t> object makes a regular Java </a:t>
            </a:r>
            <a:r>
              <a:rPr lang="en-US" altLang="zh-CN" sz="2400" b="1" dirty="0">
                <a:solidFill>
                  <a:srgbClr val="FF0000"/>
                </a:solidFill>
              </a:rPr>
              <a:t>method call </a:t>
            </a:r>
            <a:r>
              <a:rPr lang="en-US" altLang="zh-CN" sz="2400" dirty="0"/>
              <a:t>to the foo( ) method on the </a:t>
            </a:r>
            <a:r>
              <a:rPr lang="en-US" altLang="zh-CN" sz="2400" dirty="0" err="1"/>
              <a:t>messageReceiver</a:t>
            </a:r>
            <a:r>
              <a:rPr lang="en-US" altLang="zh-CN" sz="2400" dirty="0"/>
              <a:t> object and then </a:t>
            </a:r>
            <a:r>
              <a:rPr lang="en-US" altLang="zh-CN" sz="2400" b="1" dirty="0">
                <a:solidFill>
                  <a:srgbClr val="FF0000"/>
                </a:solidFill>
              </a:rPr>
              <a:t>waits for </a:t>
            </a:r>
            <a:r>
              <a:rPr lang="en-US" altLang="zh-CN" sz="2400" dirty="0"/>
              <a:t>the </a:t>
            </a:r>
            <a:r>
              <a:rPr lang="en-US" altLang="zh-CN" sz="2400" dirty="0" err="1"/>
              <a:t>messageReceiver.foo</a:t>
            </a:r>
            <a:r>
              <a:rPr lang="en-US" altLang="zh-CN" sz="2400" dirty="0"/>
              <a:t>( ) method to </a:t>
            </a:r>
            <a:r>
              <a:rPr lang="en-US" altLang="zh-CN" sz="2400" b="1" dirty="0">
                <a:solidFill>
                  <a:srgbClr val="FF0000"/>
                </a:solidFill>
              </a:rPr>
              <a:t>return</a:t>
            </a:r>
            <a:r>
              <a:rPr lang="en-US" altLang="zh-CN" sz="2400" dirty="0">
                <a:solidFill>
                  <a:srgbClr val="FF0000"/>
                </a:solidFill>
              </a:rPr>
              <a:t> </a:t>
            </a:r>
            <a:r>
              <a:rPr lang="en-US" altLang="zh-CN" sz="2400" dirty="0"/>
              <a:t>before carrying on with any further steps in the interaction</a:t>
            </a:r>
            <a:endParaRPr lang="zh-CN" alt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204" y="1817401"/>
            <a:ext cx="71628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4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up)">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Asynchronous Messages</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822948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3707904" y="2636912"/>
            <a:ext cx="576064"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395536" y="4581128"/>
            <a:ext cx="8229486" cy="1569660"/>
          </a:xfrm>
          <a:prstGeom prst="rect">
            <a:avLst/>
          </a:prstGeom>
        </p:spPr>
        <p:txBody>
          <a:bodyPr wrap="square">
            <a:spAutoFit/>
          </a:bodyPr>
          <a:lstStyle/>
          <a:p>
            <a:pPr algn="ctr"/>
            <a:r>
              <a:rPr lang="en-US" altLang="zh-CN" sz="2400" b="1" dirty="0"/>
              <a:t>Figure 7-10. </a:t>
            </a:r>
            <a:r>
              <a:rPr lang="en-US" altLang="zh-CN" sz="2400" b="1" dirty="0">
                <a:solidFill>
                  <a:srgbClr val="FF0000"/>
                </a:solidFill>
              </a:rPr>
              <a:t>While</a:t>
            </a:r>
            <a:r>
              <a:rPr lang="en-US" altLang="zh-CN" sz="2400" b="1" dirty="0"/>
              <a:t> the foo( ) message is being worked on by the </a:t>
            </a:r>
            <a:r>
              <a:rPr lang="en-US" altLang="zh-CN" sz="2400" b="1" dirty="0" err="1"/>
              <a:t>messageReceiver</a:t>
            </a:r>
            <a:r>
              <a:rPr lang="en-US" altLang="zh-CN" sz="2400" b="1" dirty="0"/>
              <a:t> object, the </a:t>
            </a:r>
            <a:r>
              <a:rPr lang="en-US" altLang="zh-CN" sz="2400" b="1" dirty="0" err="1"/>
              <a:t>messageCaller</a:t>
            </a:r>
            <a:r>
              <a:rPr lang="en-US" altLang="zh-CN" sz="2400" b="1" dirty="0"/>
              <a:t> object has carried on with the interaction by executing further </a:t>
            </a:r>
            <a:r>
              <a:rPr lang="en-US" altLang="zh-CN" sz="2400" b="1" dirty="0">
                <a:solidFill>
                  <a:srgbClr val="FF0000"/>
                </a:solidFill>
              </a:rPr>
              <a:t>synchronous</a:t>
            </a:r>
            <a:r>
              <a:rPr lang="en-US" altLang="zh-CN" sz="2400" b="1" dirty="0"/>
              <a:t> messages on another object</a:t>
            </a:r>
            <a:endParaRPr lang="zh-CN" altLang="en-US" sz="2400" dirty="0"/>
          </a:p>
        </p:txBody>
      </p:sp>
    </p:spTree>
    <p:extLst>
      <p:ext uri="{BB962C8B-B14F-4D97-AF65-F5344CB8AC3E}">
        <p14:creationId xmlns:p14="http://schemas.microsoft.com/office/powerpoint/2010/main" val="1693457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616224"/>
          </a:xfrm>
        </p:spPr>
        <p:txBody>
          <a:bodyPr>
            <a:noAutofit/>
          </a:bodyPr>
          <a:lstStyle/>
          <a:p>
            <a:r>
              <a:rPr lang="en-US" altLang="zh-CN" sz="2400" dirty="0"/>
              <a:t>Example 7-2. The operation1( ) </a:t>
            </a:r>
            <a:r>
              <a:rPr lang="en-US" altLang="zh-CN" sz="2400" b="1" dirty="0">
                <a:solidFill>
                  <a:srgbClr val="FF0000"/>
                </a:solidFill>
              </a:rPr>
              <a:t>asynchronous</a:t>
            </a:r>
            <a:r>
              <a:rPr lang="en-US" altLang="zh-CN" sz="2400" dirty="0"/>
              <a:t> message invokes an internal thread on the message receiver that in turn spurs the message, immediately returning the flow of execution to the </a:t>
            </a:r>
            <a:r>
              <a:rPr lang="en-US" altLang="zh-CN" sz="2400" dirty="0" err="1"/>
              <a:t>messageCaller</a:t>
            </a:r>
            <a:endParaRPr lang="zh-CN" altLang="en-US"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99" y="764704"/>
            <a:ext cx="6586713" cy="601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1556792"/>
            <a:ext cx="3096344"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54443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7.6.3. The Return </a:t>
            </a:r>
            <a:r>
              <a:rPr lang="en-US" altLang="zh-CN" dirty="0" smtClean="0"/>
              <a:t>Message </a:t>
            </a:r>
            <a:r>
              <a:rPr lang="zh-CN" altLang="en-US" dirty="0" smtClean="0"/>
              <a:t>返回消息</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The return message is an </a:t>
            </a:r>
            <a:r>
              <a:rPr lang="en-US" altLang="zh-CN" dirty="0">
                <a:solidFill>
                  <a:srgbClr val="FF0000"/>
                </a:solidFill>
              </a:rPr>
              <a:t>optional</a:t>
            </a:r>
            <a:r>
              <a:rPr lang="en-US" altLang="zh-CN" dirty="0"/>
              <a:t> piece of notation that you can use at the end of an activation bar to show that the control flow of the activation returns to the participant that passed the original message. </a:t>
            </a:r>
            <a:r>
              <a:rPr lang="en-US" altLang="zh-CN" dirty="0" smtClean="0"/>
              <a:t> </a:t>
            </a:r>
            <a:r>
              <a:rPr lang="zh-CN" altLang="en-US" dirty="0" smtClean="0"/>
              <a:t>可选的</a:t>
            </a:r>
            <a:endParaRPr lang="en-US" altLang="zh-CN" dirty="0" smtClean="0"/>
          </a:p>
          <a:p>
            <a:pPr lvl="1"/>
            <a:r>
              <a:rPr lang="en-US" altLang="zh-CN" dirty="0" smtClean="0"/>
              <a:t>In </a:t>
            </a:r>
            <a:r>
              <a:rPr lang="en-US" altLang="zh-CN" dirty="0"/>
              <a:t>code, a return arrow is similar to reaching </a:t>
            </a:r>
            <a:r>
              <a:rPr lang="en-US" altLang="zh-CN" dirty="0">
                <a:solidFill>
                  <a:srgbClr val="FF0000"/>
                </a:solidFill>
              </a:rPr>
              <a:t>the end of a method</a:t>
            </a:r>
            <a:r>
              <a:rPr lang="en-US" altLang="zh-CN" dirty="0"/>
              <a:t> or explicitly calling </a:t>
            </a:r>
            <a:r>
              <a:rPr lang="en-US" altLang="zh-CN" dirty="0">
                <a:solidFill>
                  <a:srgbClr val="FF0000"/>
                </a:solidFill>
              </a:rPr>
              <a:t>a return statement</a:t>
            </a:r>
            <a:r>
              <a:rPr lang="en-US" altLang="zh-CN" dirty="0" smtClean="0"/>
              <a:t>. </a:t>
            </a:r>
            <a:r>
              <a:rPr lang="zh-CN" altLang="en-US" dirty="0" smtClean="0"/>
              <a:t>返回语句</a:t>
            </a:r>
            <a:endParaRPr lang="en-US" altLang="zh-CN" dirty="0"/>
          </a:p>
          <a:p>
            <a:r>
              <a:rPr lang="en-US" altLang="zh-CN" dirty="0"/>
              <a:t>You </a:t>
            </a:r>
            <a:r>
              <a:rPr lang="en-US" altLang="zh-CN" dirty="0" smtClean="0"/>
              <a:t>don‘t </a:t>
            </a:r>
            <a:r>
              <a:rPr lang="en-US" altLang="zh-CN" dirty="0"/>
              <a:t>have to use return messages sometimes they can really </a:t>
            </a:r>
            <a:r>
              <a:rPr lang="en-US" altLang="zh-CN" dirty="0">
                <a:solidFill>
                  <a:srgbClr val="FF0000"/>
                </a:solidFill>
              </a:rPr>
              <a:t>make your sequence diagram too busy </a:t>
            </a:r>
            <a:r>
              <a:rPr lang="en-US" altLang="zh-CN" dirty="0"/>
              <a:t>and confusing. </a:t>
            </a:r>
            <a:r>
              <a:rPr lang="en-US" altLang="zh-CN" dirty="0" smtClean="0"/>
              <a:t> </a:t>
            </a:r>
            <a:r>
              <a:rPr lang="zh-CN" altLang="en-US" dirty="0" smtClean="0"/>
              <a:t>不一定要添加返回消息</a:t>
            </a:r>
            <a:endParaRPr lang="en-US" altLang="zh-CN" dirty="0" smtClean="0"/>
          </a:p>
          <a:p>
            <a:pPr lvl="1"/>
            <a:r>
              <a:rPr lang="en-US" altLang="zh-CN" dirty="0" smtClean="0"/>
              <a:t>You </a:t>
            </a:r>
            <a:r>
              <a:rPr lang="en-US" altLang="zh-CN" dirty="0"/>
              <a:t>don't have to clutter up your sequence diagrams with a return arrow for every activation bar since there is an implied return arrow on any activation bars that are invoked using a synchronous message.</a:t>
            </a:r>
          </a:p>
          <a:p>
            <a:endParaRPr lang="zh-CN" altLang="en-US" dirty="0"/>
          </a:p>
        </p:txBody>
      </p:sp>
    </p:spTree>
    <p:extLst>
      <p:ext uri="{BB962C8B-B14F-4D97-AF65-F5344CB8AC3E}">
        <p14:creationId xmlns:p14="http://schemas.microsoft.com/office/powerpoint/2010/main" val="404373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7.6.4. Participant Creation and Destruction Messages</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488832" cy="428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5590981"/>
            <a:ext cx="8208912" cy="830997"/>
          </a:xfrm>
          <a:prstGeom prst="rect">
            <a:avLst/>
          </a:prstGeom>
        </p:spPr>
        <p:txBody>
          <a:bodyPr wrap="square">
            <a:spAutoFit/>
          </a:bodyPr>
          <a:lstStyle/>
          <a:p>
            <a:pPr algn="ctr"/>
            <a:r>
              <a:rPr lang="en-US" altLang="zh-CN" sz="2400" b="1" dirty="0"/>
              <a:t>Figure 7-11. Both participant2 and participant3 are </a:t>
            </a:r>
            <a:r>
              <a:rPr lang="en-US" altLang="zh-CN" sz="2400" b="1" dirty="0">
                <a:solidFill>
                  <a:srgbClr val="FF0000"/>
                </a:solidFill>
              </a:rPr>
              <a:t>created</a:t>
            </a:r>
            <a:r>
              <a:rPr lang="en-US" altLang="zh-CN" sz="2400" b="1" dirty="0"/>
              <a:t> throughout the course of this sequence diagram</a:t>
            </a:r>
            <a:endParaRPr lang="zh-CN" altLang="en-US" sz="2400" dirty="0"/>
          </a:p>
        </p:txBody>
      </p:sp>
      <p:sp>
        <p:nvSpPr>
          <p:cNvPr id="5" name="矩形 4"/>
          <p:cNvSpPr/>
          <p:nvPr/>
        </p:nvSpPr>
        <p:spPr>
          <a:xfrm>
            <a:off x="899591" y="3104941"/>
            <a:ext cx="969401" cy="6120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26535" y="4732774"/>
            <a:ext cx="1153579" cy="56843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73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400200"/>
          </a:xfrm>
        </p:spPr>
        <p:txBody>
          <a:bodyPr>
            <a:normAutofit fontScale="90000"/>
          </a:bodyPr>
          <a:lstStyle/>
          <a:p>
            <a:r>
              <a:rPr lang="en-US" altLang="zh-CN" dirty="0"/>
              <a:t>Example 7-3. The </a:t>
            </a:r>
            <a:r>
              <a:rPr lang="en-US" altLang="zh-CN" dirty="0" err="1"/>
              <a:t>MessageCaller</a:t>
            </a:r>
            <a:r>
              <a:rPr lang="en-US" altLang="zh-CN" dirty="0"/>
              <a:t> creates a new </a:t>
            </a:r>
            <a:r>
              <a:rPr lang="en-US" altLang="zh-CN" dirty="0" err="1"/>
              <a:t>MessageReceiver</a:t>
            </a:r>
            <a:r>
              <a:rPr lang="en-US" altLang="zh-CN" dirty="0"/>
              <a:t> object simply by using the </a:t>
            </a:r>
            <a:r>
              <a:rPr lang="en-US" altLang="zh-CN" b="1" dirty="0">
                <a:solidFill>
                  <a:srgbClr val="FF0000"/>
                </a:solidFill>
              </a:rPr>
              <a:t>new</a:t>
            </a:r>
            <a:r>
              <a:rPr lang="en-US" altLang="zh-CN" dirty="0">
                <a:solidFill>
                  <a:srgbClr val="FF0000"/>
                </a:solidFill>
              </a:rPr>
              <a:t> </a:t>
            </a:r>
            <a:r>
              <a:rPr lang="en-US" altLang="zh-CN" dirty="0"/>
              <a:t>keyword</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146014"/>
            <a:ext cx="8134985" cy="322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5292080" y="4581128"/>
            <a:ext cx="3096344"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8735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randombar(horizont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579296" cy="1328192"/>
          </a:xfrm>
        </p:spPr>
        <p:txBody>
          <a:bodyPr>
            <a:normAutofit fontScale="90000"/>
          </a:bodyPr>
          <a:lstStyle/>
          <a:p>
            <a:r>
              <a:rPr lang="en-US" altLang="zh-CN" dirty="0"/>
              <a:t>Figure 7-12. Using an explicit destroy message or implying that a participant has been discarded using just a destruction cross</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727280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1115616" y="4581128"/>
            <a:ext cx="2376264"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95091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randombar(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2400"/>
            <a:ext cx="8147248" cy="990600"/>
          </a:xfrm>
        </p:spPr>
        <p:txBody>
          <a:bodyPr>
            <a:normAutofit fontScale="90000"/>
          </a:bodyPr>
          <a:lstStyle/>
          <a:p>
            <a:r>
              <a:rPr lang="en-US" altLang="zh-CN" dirty="0"/>
              <a:t>7. Modeling Ordered Interactions: </a:t>
            </a:r>
            <a:br>
              <a:rPr lang="en-US" altLang="zh-CN" dirty="0"/>
            </a:br>
            <a:r>
              <a:rPr lang="en-US" altLang="zh-CN" dirty="0"/>
              <a:t>    Sequence Diagrams</a:t>
            </a:r>
            <a:endParaRPr lang="zh-CN" altLang="en-US" dirty="0"/>
          </a:p>
        </p:txBody>
      </p:sp>
      <p:sp>
        <p:nvSpPr>
          <p:cNvPr id="3" name="内容占位符 2"/>
          <p:cNvSpPr>
            <a:spLocks noGrp="1"/>
          </p:cNvSpPr>
          <p:nvPr>
            <p:ph sz="quarter" idx="1"/>
          </p:nvPr>
        </p:nvSpPr>
        <p:spPr/>
        <p:txBody>
          <a:bodyPr>
            <a:normAutofit/>
          </a:bodyPr>
          <a:lstStyle/>
          <a:p>
            <a:r>
              <a:rPr lang="en-US" altLang="zh-CN" dirty="0">
                <a:solidFill>
                  <a:srgbClr val="FF0000"/>
                </a:solidFill>
              </a:rPr>
              <a:t>Use cases </a:t>
            </a:r>
            <a:r>
              <a:rPr lang="en-US" altLang="zh-CN" dirty="0"/>
              <a:t>allow your model to describe what your system must be able to do; </a:t>
            </a:r>
            <a:endParaRPr lang="en-US" altLang="zh-CN" dirty="0" smtClean="0"/>
          </a:p>
          <a:p>
            <a:r>
              <a:rPr lang="en-US" altLang="zh-CN" dirty="0" smtClean="0">
                <a:solidFill>
                  <a:srgbClr val="FF0000"/>
                </a:solidFill>
              </a:rPr>
              <a:t>classes</a:t>
            </a:r>
            <a:r>
              <a:rPr lang="en-US" altLang="zh-CN" dirty="0" smtClean="0"/>
              <a:t> </a:t>
            </a:r>
            <a:r>
              <a:rPr lang="en-US" altLang="zh-CN" dirty="0"/>
              <a:t>allow your model to describe the different types of parts that make up your system's structure. </a:t>
            </a:r>
            <a:endParaRPr lang="en-US" altLang="zh-CN" dirty="0" smtClean="0"/>
          </a:p>
          <a:p>
            <a:r>
              <a:rPr lang="en-US" altLang="zh-CN" dirty="0" smtClean="0"/>
              <a:t>What to model how </a:t>
            </a:r>
            <a:r>
              <a:rPr lang="en-US" altLang="zh-CN" dirty="0"/>
              <a:t>your system is actually going to its job. </a:t>
            </a:r>
            <a:r>
              <a:rPr lang="en-US" altLang="zh-CN" dirty="0" smtClean="0"/>
              <a:t> </a:t>
            </a:r>
            <a:r>
              <a:rPr lang="zh-CN" altLang="en-US" dirty="0" smtClean="0"/>
              <a:t>系统如何完成某个交互？</a:t>
            </a:r>
            <a:endParaRPr lang="en-US" altLang="zh-CN" dirty="0" smtClean="0"/>
          </a:p>
          <a:p>
            <a:pPr lvl="1"/>
            <a:r>
              <a:rPr lang="en-US" altLang="zh-CN" dirty="0" smtClean="0"/>
              <a:t>This </a:t>
            </a:r>
            <a:r>
              <a:rPr lang="en-US" altLang="zh-CN" dirty="0"/>
              <a:t>is where </a:t>
            </a:r>
            <a:r>
              <a:rPr lang="en-US" altLang="zh-CN" dirty="0">
                <a:solidFill>
                  <a:srgbClr val="FF0000"/>
                </a:solidFill>
              </a:rPr>
              <a:t>interaction</a:t>
            </a:r>
            <a:r>
              <a:rPr lang="en-US" altLang="zh-CN" dirty="0"/>
              <a:t> diagrams , </a:t>
            </a:r>
            <a:endParaRPr lang="en-US" altLang="zh-CN" dirty="0" smtClean="0"/>
          </a:p>
          <a:p>
            <a:pPr lvl="1"/>
            <a:r>
              <a:rPr lang="en-US" altLang="zh-CN" dirty="0" smtClean="0"/>
              <a:t>and </a:t>
            </a:r>
            <a:r>
              <a:rPr lang="en-US" altLang="zh-CN" dirty="0"/>
              <a:t>specifically </a:t>
            </a:r>
            <a:r>
              <a:rPr lang="en-US" altLang="zh-CN" dirty="0">
                <a:solidFill>
                  <a:srgbClr val="FF0000"/>
                </a:solidFill>
              </a:rPr>
              <a:t>sequence</a:t>
            </a:r>
            <a:r>
              <a:rPr lang="en-US" altLang="zh-CN" dirty="0"/>
              <a:t> diagrams, come into play.</a:t>
            </a:r>
          </a:p>
          <a:p>
            <a:endParaRPr lang="zh-CN" altLang="en-US" dirty="0"/>
          </a:p>
        </p:txBody>
      </p:sp>
    </p:spTree>
    <p:extLst>
      <p:ext uri="{BB962C8B-B14F-4D97-AF65-F5344CB8AC3E}">
        <p14:creationId xmlns:p14="http://schemas.microsoft.com/office/powerpoint/2010/main" val="4087370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7.7. Bringing a Use Case to Life with a Sequence </a:t>
            </a:r>
            <a:r>
              <a:rPr lang="en-US" altLang="zh-CN" dirty="0" smtClean="0"/>
              <a:t>Diagram </a:t>
            </a:r>
            <a:r>
              <a:rPr lang="zh-CN" altLang="en-US" dirty="0" smtClean="0"/>
              <a:t>使用顺序图描述用例的交互</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2"/>
            <a:ext cx="545167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5661248"/>
            <a:ext cx="8136904" cy="369332"/>
          </a:xfrm>
          <a:prstGeom prst="rect">
            <a:avLst/>
          </a:prstGeom>
        </p:spPr>
        <p:txBody>
          <a:bodyPr wrap="square">
            <a:spAutoFit/>
          </a:bodyPr>
          <a:lstStyle/>
          <a:p>
            <a:pPr algn="ctr"/>
            <a:r>
              <a:rPr lang="en-US" altLang="zh-CN" b="1" dirty="0"/>
              <a:t>Figure 7-13. The Create a new Regular Blog Account use case diagram</a:t>
            </a:r>
            <a:endParaRPr lang="zh-CN" altLang="en-US" dirty="0"/>
          </a:p>
        </p:txBody>
      </p:sp>
    </p:spTree>
    <p:extLst>
      <p:ext uri="{BB962C8B-B14F-4D97-AF65-F5344CB8AC3E}">
        <p14:creationId xmlns:p14="http://schemas.microsoft.com/office/powerpoint/2010/main" val="3926553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randombar(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7.7.1. A Top-Level Sequence Diagram</a:t>
            </a:r>
            <a:endParaRPr lang="zh-CN" altLang="en-US" dirty="0"/>
          </a:p>
        </p:txBody>
      </p:sp>
      <p:sp>
        <p:nvSpPr>
          <p:cNvPr id="3" name="内容占位符 2"/>
          <p:cNvSpPr>
            <a:spLocks noGrp="1"/>
          </p:cNvSpPr>
          <p:nvPr>
            <p:ph sz="quarter" idx="1"/>
          </p:nvPr>
        </p:nvSpPr>
        <p:spPr/>
        <p:txBody>
          <a:bodyPr/>
          <a:lstStyle/>
          <a:p>
            <a:r>
              <a:rPr lang="en-US" altLang="zh-CN" dirty="0"/>
              <a:t>Before you can specify what types of interaction are going to occur when a use case executes, you need</a:t>
            </a:r>
            <a:r>
              <a:rPr lang="en-US" altLang="zh-CN" dirty="0">
                <a:solidFill>
                  <a:srgbClr val="FF0000"/>
                </a:solidFill>
              </a:rPr>
              <a:t> a more detailed description of what the use case does</a:t>
            </a:r>
            <a:r>
              <a:rPr lang="en-US" altLang="zh-CN" dirty="0"/>
              <a:t>. If you've already completed a use case description, you already have a good reference for this detailed information.</a:t>
            </a:r>
          </a:p>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9" y="3429000"/>
            <a:ext cx="89439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5653697"/>
            <a:ext cx="8568952" cy="1015663"/>
          </a:xfrm>
          <a:prstGeom prst="rect">
            <a:avLst/>
          </a:prstGeom>
        </p:spPr>
        <p:txBody>
          <a:bodyPr wrap="square">
            <a:spAutoFit/>
          </a:bodyPr>
          <a:lstStyle/>
          <a:p>
            <a:pPr algn="ctr"/>
            <a:r>
              <a:rPr lang="en-US" altLang="zh-CN" sz="2000" b="1" dirty="0"/>
              <a:t>Table 7-3. Most of the detailed information that you will need to start constructing a sequence diagram for a use case should already be available as the </a:t>
            </a:r>
            <a:r>
              <a:rPr lang="en-US" altLang="zh-CN" sz="2000" b="1" dirty="0">
                <a:solidFill>
                  <a:srgbClr val="FF0000"/>
                </a:solidFill>
              </a:rPr>
              <a:t>Main Flow </a:t>
            </a:r>
            <a:r>
              <a:rPr lang="en-US" altLang="zh-CN" sz="2000" b="1" dirty="0"/>
              <a:t>within the use case's description</a:t>
            </a:r>
          </a:p>
        </p:txBody>
      </p:sp>
    </p:spTree>
    <p:extLst>
      <p:ext uri="{BB962C8B-B14F-4D97-AF65-F5344CB8AC3E}">
        <p14:creationId xmlns:p14="http://schemas.microsoft.com/office/powerpoint/2010/main" val="2190308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760240"/>
          </a:xfrm>
        </p:spPr>
        <p:txBody>
          <a:bodyPr>
            <a:normAutofit fontScale="90000"/>
          </a:bodyPr>
          <a:lstStyle/>
          <a:p>
            <a:r>
              <a:rPr lang="en-US" altLang="zh-CN" dirty="0"/>
              <a:t>Figure 7-14. This sequence diagram shows the </a:t>
            </a:r>
            <a:r>
              <a:rPr lang="en-US" altLang="zh-CN" dirty="0">
                <a:solidFill>
                  <a:srgbClr val="FF0000"/>
                </a:solidFill>
              </a:rPr>
              <a:t>actors</a:t>
            </a:r>
            <a:r>
              <a:rPr lang="en-US" altLang="zh-CN" dirty="0"/>
              <a:t> that interact with your system and your system is shown simply </a:t>
            </a:r>
            <a:r>
              <a:rPr lang="en-US" altLang="zh-CN" dirty="0">
                <a:solidFill>
                  <a:srgbClr val="FF0000"/>
                </a:solidFill>
              </a:rPr>
              <a:t>as a single part in the </a:t>
            </a:r>
            <a:r>
              <a:rPr lang="en-US" altLang="zh-CN" dirty="0" smtClean="0">
                <a:solidFill>
                  <a:srgbClr val="FF0000"/>
                </a:solidFill>
              </a:rPr>
              <a:t>sequence </a:t>
            </a:r>
            <a:r>
              <a:rPr lang="zh-CN" altLang="en-US" dirty="0" smtClean="0">
                <a:solidFill>
                  <a:schemeClr val="tx1"/>
                </a:solidFill>
              </a:rPr>
              <a:t>描述参与者与系统的交互</a:t>
            </a:r>
            <a:endParaRPr lang="zh-CN" altLang="en-US" dirty="0">
              <a:solidFill>
                <a:schemeClr val="tx1"/>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200800" cy="447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649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randombar(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7.7.2. Breaking an Interaction into Separate Participants</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6984776" cy="532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6444044"/>
            <a:ext cx="7920880" cy="369332"/>
          </a:xfrm>
          <a:prstGeom prst="rect">
            <a:avLst/>
          </a:prstGeom>
        </p:spPr>
        <p:txBody>
          <a:bodyPr wrap="square">
            <a:spAutoFit/>
          </a:bodyPr>
          <a:lstStyle/>
          <a:p>
            <a:r>
              <a:rPr lang="en-US" altLang="zh-CN" b="1" dirty="0"/>
              <a:t>Figure 7-15. Adding more detail about the internals of your system</a:t>
            </a:r>
            <a:endParaRPr lang="zh-CN" altLang="en-US" dirty="0"/>
          </a:p>
        </p:txBody>
      </p:sp>
    </p:spTree>
    <p:extLst>
      <p:ext uri="{BB962C8B-B14F-4D97-AF65-F5344CB8AC3E}">
        <p14:creationId xmlns:p14="http://schemas.microsoft.com/office/powerpoint/2010/main" val="2915899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up)">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7.7.3. Applying Participant Creation</a:t>
            </a:r>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280920" cy="507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11560" y="6444044"/>
            <a:ext cx="8064896" cy="369332"/>
          </a:xfrm>
          <a:prstGeom prst="rect">
            <a:avLst/>
          </a:prstGeom>
        </p:spPr>
        <p:txBody>
          <a:bodyPr wrap="square">
            <a:spAutoFit/>
          </a:bodyPr>
          <a:lstStyle/>
          <a:p>
            <a:r>
              <a:rPr lang="en-US" altLang="zh-CN" b="1" dirty="0"/>
              <a:t>Figure 7-16. Showing the lifelines of your sequence diagram's participants</a:t>
            </a:r>
            <a:endParaRPr lang="zh-CN" altLang="en-US" dirty="0"/>
          </a:p>
        </p:txBody>
      </p:sp>
    </p:spTree>
    <p:extLst>
      <p:ext uri="{BB962C8B-B14F-4D97-AF65-F5344CB8AC3E}">
        <p14:creationId xmlns:p14="http://schemas.microsoft.com/office/powerpoint/2010/main" val="3117195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7.7.4. Applying Participant Deletion</a:t>
            </a:r>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424936" cy="512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67544" y="6372036"/>
            <a:ext cx="8568952" cy="369332"/>
          </a:xfrm>
          <a:prstGeom prst="rect">
            <a:avLst/>
          </a:prstGeom>
        </p:spPr>
        <p:txBody>
          <a:bodyPr wrap="square">
            <a:spAutoFit/>
          </a:bodyPr>
          <a:lstStyle/>
          <a:p>
            <a:r>
              <a:rPr lang="en-US" altLang="zh-CN" b="1" dirty="0"/>
              <a:t>Figure 7-17. Showing that a participant is discarded using the destruction cross</a:t>
            </a:r>
            <a:endParaRPr lang="zh-CN" altLang="en-US" dirty="0"/>
          </a:p>
        </p:txBody>
      </p:sp>
    </p:spTree>
    <p:extLst>
      <p:ext uri="{BB962C8B-B14F-4D97-AF65-F5344CB8AC3E}">
        <p14:creationId xmlns:p14="http://schemas.microsoft.com/office/powerpoint/2010/main" val="1519002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7.7.5. Applying Asynchronous Messages</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7632848" cy="524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0" y="6167045"/>
            <a:ext cx="9144000" cy="646331"/>
          </a:xfrm>
          <a:prstGeom prst="rect">
            <a:avLst/>
          </a:prstGeom>
        </p:spPr>
        <p:txBody>
          <a:bodyPr wrap="square">
            <a:spAutoFit/>
          </a:bodyPr>
          <a:lstStyle/>
          <a:p>
            <a:pPr algn="ctr"/>
            <a:r>
              <a:rPr lang="en-US" altLang="zh-CN" b="1" dirty="0"/>
              <a:t>Figure 7-18. The </a:t>
            </a:r>
            <a:r>
              <a:rPr lang="en-US" altLang="zh-CN" b="1" dirty="0" err="1"/>
              <a:t>clickSubmit</a:t>
            </a:r>
            <a:r>
              <a:rPr lang="en-US" altLang="zh-CN" b="1" dirty="0"/>
              <a:t>( ) message will currently produce some irregular behavior when the admin creates a new account</a:t>
            </a:r>
            <a:endParaRPr lang="zh-CN" altLang="en-US" dirty="0"/>
          </a:p>
        </p:txBody>
      </p:sp>
    </p:spTree>
    <p:extLst>
      <p:ext uri="{BB962C8B-B14F-4D97-AF65-F5344CB8AC3E}">
        <p14:creationId xmlns:p14="http://schemas.microsoft.com/office/powerpoint/2010/main" val="2163832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up)">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7.8. Managing Complex Interactions with Sequence </a:t>
            </a:r>
            <a:r>
              <a:rPr lang="en-US" altLang="zh-CN" dirty="0" smtClean="0"/>
              <a:t>Fragments </a:t>
            </a:r>
            <a:r>
              <a:rPr lang="zh-CN" altLang="en-US" dirty="0" smtClean="0"/>
              <a:t>顺序图片断</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A sequence fragment is represented as a </a:t>
            </a:r>
            <a:r>
              <a:rPr lang="en-US" altLang="zh-CN" dirty="0">
                <a:solidFill>
                  <a:srgbClr val="FF0000"/>
                </a:solidFill>
              </a:rPr>
              <a:t>box</a:t>
            </a:r>
            <a:r>
              <a:rPr lang="en-US" altLang="zh-CN" dirty="0"/>
              <a:t> that encloses a portion of the interactions within a sequence diagram, as shown in </a:t>
            </a:r>
            <a:r>
              <a:rPr lang="en-US" altLang="zh-CN" dirty="0">
                <a:hlinkClick r:id="" action="ppaction://hlinkfile"/>
              </a:rPr>
              <a:t>Figure 7-19</a:t>
            </a:r>
            <a:r>
              <a:rPr lang="en-US" altLang="zh-CN" dirty="0"/>
              <a:t>.</a:t>
            </a:r>
          </a:p>
          <a:p>
            <a:r>
              <a:rPr lang="en-US" altLang="zh-CN" dirty="0"/>
              <a:t>A sequence fragment's box </a:t>
            </a:r>
            <a:r>
              <a:rPr lang="en-US" altLang="zh-CN" dirty="0">
                <a:solidFill>
                  <a:srgbClr val="FF0000"/>
                </a:solidFill>
              </a:rPr>
              <a:t>overlaps the region </a:t>
            </a:r>
            <a:r>
              <a:rPr lang="en-US" altLang="zh-CN" dirty="0"/>
              <a:t>of the sequence diagram where the fragment's interactions take place. </a:t>
            </a:r>
            <a:endParaRPr lang="en-US" altLang="zh-CN" dirty="0" smtClean="0"/>
          </a:p>
          <a:p>
            <a:r>
              <a:rPr lang="en-US" altLang="zh-CN" dirty="0" smtClean="0"/>
              <a:t>A </a:t>
            </a:r>
            <a:r>
              <a:rPr lang="en-US" altLang="zh-CN" dirty="0"/>
              <a:t>fragment box can </a:t>
            </a:r>
            <a:r>
              <a:rPr lang="en-US" altLang="zh-CN" dirty="0">
                <a:solidFill>
                  <a:srgbClr val="FF0000"/>
                </a:solidFill>
              </a:rPr>
              <a:t>contain any number of interactions </a:t>
            </a:r>
            <a:r>
              <a:rPr lang="en-US" altLang="zh-CN" dirty="0"/>
              <a:t>and, for large complex interactions, further nested fragments as well. </a:t>
            </a:r>
            <a:endParaRPr lang="en-US" altLang="zh-CN" dirty="0" smtClean="0"/>
          </a:p>
          <a:p>
            <a:r>
              <a:rPr lang="en-US" altLang="zh-CN" dirty="0" smtClean="0"/>
              <a:t>The </a:t>
            </a:r>
            <a:r>
              <a:rPr lang="en-US" altLang="zh-CN" dirty="0">
                <a:solidFill>
                  <a:srgbClr val="FF0000"/>
                </a:solidFill>
              </a:rPr>
              <a:t>top left corner </a:t>
            </a:r>
            <a:r>
              <a:rPr lang="en-US" altLang="zh-CN" dirty="0"/>
              <a:t>of the fragment box contains an </a:t>
            </a:r>
            <a:r>
              <a:rPr lang="en-US" altLang="zh-CN" dirty="0">
                <a:solidFill>
                  <a:srgbClr val="FF0000"/>
                </a:solidFill>
              </a:rPr>
              <a:t>operator</a:t>
            </a:r>
            <a:r>
              <a:rPr lang="en-US" altLang="zh-CN" dirty="0"/>
              <a:t>. The fragment operator indicates which </a:t>
            </a:r>
            <a:r>
              <a:rPr lang="en-US" altLang="zh-CN" dirty="0">
                <a:solidFill>
                  <a:srgbClr val="FF0000"/>
                </a:solidFill>
              </a:rPr>
              <a:t>type</a:t>
            </a:r>
            <a:r>
              <a:rPr lang="en-US" altLang="zh-CN" dirty="0"/>
              <a:t> of fragment this is.</a:t>
            </a:r>
          </a:p>
          <a:p>
            <a:endParaRPr lang="zh-CN" altLang="en-US" dirty="0"/>
          </a:p>
        </p:txBody>
      </p:sp>
    </p:spTree>
    <p:extLst>
      <p:ext uri="{BB962C8B-B14F-4D97-AF65-F5344CB8AC3E}">
        <p14:creationId xmlns:p14="http://schemas.microsoft.com/office/powerpoint/2010/main" val="1000713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328192"/>
          </a:xfrm>
        </p:spPr>
        <p:txBody>
          <a:bodyPr>
            <a:normAutofit/>
          </a:bodyPr>
          <a:lstStyle/>
          <a:p>
            <a:r>
              <a:rPr lang="en-US" altLang="zh-CN" sz="2400" dirty="0"/>
              <a:t>Figure 7-19. A sequence fragment located as part of a larger sequence diagram, with notes to indicate the fragment box, any parameters, and its operator</a:t>
            </a:r>
            <a:endParaRPr lang="zh-CN" altLang="en-US" sz="2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7056784" cy="515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923928" y="4077072"/>
            <a:ext cx="3960440"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085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7.8.1. Using a Sequence Fragment: The </a:t>
            </a:r>
            <a:r>
              <a:rPr lang="en-US" altLang="zh-CN" b="1" dirty="0">
                <a:solidFill>
                  <a:srgbClr val="FF0000"/>
                </a:solidFill>
              </a:rPr>
              <a:t>ref</a:t>
            </a:r>
            <a:r>
              <a:rPr lang="en-US" altLang="zh-CN" dirty="0"/>
              <a:t> Fragment</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7272808" cy="49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15616" y="1844824"/>
            <a:ext cx="1989325" cy="7677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0017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up)">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28600"/>
            <a:ext cx="8229600" cy="1832248"/>
          </a:xfrm>
        </p:spPr>
        <p:txBody>
          <a:bodyPr>
            <a:normAutofit fontScale="90000"/>
          </a:bodyPr>
          <a:lstStyle/>
          <a:p>
            <a:r>
              <a:rPr lang="en-US" altLang="zh-CN" dirty="0"/>
              <a:t>Figure 7-1. The Logical View of your model contains the abstract descriptions of your system's parts, including the interactions between those parts</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484" y="2276871"/>
            <a:ext cx="4421732" cy="335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361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328192"/>
          </a:xfrm>
        </p:spPr>
        <p:txBody>
          <a:bodyPr>
            <a:normAutofit fontScale="90000"/>
          </a:bodyPr>
          <a:lstStyle/>
          <a:p>
            <a:r>
              <a:rPr lang="en-US" altLang="zh-CN" dirty="0"/>
              <a:t>Figure 7-21. A referenced sequence diagram that contains the new account selection interactions</a:t>
            </a:r>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075" y="1988840"/>
            <a:ext cx="541107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993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up)">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28600"/>
            <a:ext cx="8928992" cy="914400"/>
          </a:xfrm>
        </p:spPr>
        <p:txBody>
          <a:bodyPr>
            <a:normAutofit/>
          </a:bodyPr>
          <a:lstStyle/>
          <a:p>
            <a:r>
              <a:rPr lang="en-US" altLang="zh-CN" sz="2400" dirty="0"/>
              <a:t>7.8.2. A Brief Overview of UML 2.0's Fragment Types</a:t>
            </a:r>
            <a:endParaRPr lang="zh-CN" altLang="en-US" sz="24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196752"/>
            <a:ext cx="1872208" cy="546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图示 2"/>
          <p:cNvGraphicFramePr/>
          <p:nvPr>
            <p:extLst>
              <p:ext uri="{D42A27DB-BD31-4B8C-83A1-F6EECF244321}">
                <p14:modId xmlns:p14="http://schemas.microsoft.com/office/powerpoint/2010/main" val="1428481984"/>
              </p:ext>
            </p:extLst>
          </p:nvPr>
        </p:nvGraphicFramePr>
        <p:xfrm>
          <a:off x="611560" y="16692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1761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up)">
                                      <p:cBhvr>
                                        <p:cTn id="12"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Summary</a:t>
            </a:r>
            <a:endParaRPr lang="zh-CN" altLang="en-US" dirty="0"/>
          </a:p>
        </p:txBody>
      </p:sp>
      <p:sp>
        <p:nvSpPr>
          <p:cNvPr id="5" name="内容占位符 4"/>
          <p:cNvSpPr>
            <a:spLocks noGrp="1"/>
          </p:cNvSpPr>
          <p:nvPr>
            <p:ph sz="quarter" idx="1"/>
          </p:nvPr>
        </p:nvSpPr>
        <p:spPr/>
        <p:txBody>
          <a:bodyPr>
            <a:normAutofit fontScale="92500" lnSpcReduction="10000"/>
          </a:bodyPr>
          <a:lstStyle/>
          <a:p>
            <a:r>
              <a:rPr lang="en-US" altLang="zh-CN" dirty="0"/>
              <a:t>6. Bringing Your Classes to Life: Object </a:t>
            </a:r>
            <a:r>
              <a:rPr lang="en-US" altLang="zh-CN" dirty="0" smtClean="0"/>
              <a:t>Diagrams</a:t>
            </a:r>
          </a:p>
          <a:p>
            <a:pPr lvl="1"/>
            <a:r>
              <a:rPr lang="en-US" altLang="zh-CN" dirty="0"/>
              <a:t>6.1. Object </a:t>
            </a:r>
            <a:r>
              <a:rPr lang="en-US" altLang="zh-CN" dirty="0" smtClean="0"/>
              <a:t>Instances</a:t>
            </a:r>
          </a:p>
          <a:p>
            <a:pPr lvl="1"/>
            <a:r>
              <a:rPr lang="en-US" altLang="zh-CN" dirty="0"/>
              <a:t>6.2. </a:t>
            </a:r>
            <a:r>
              <a:rPr lang="en-US" altLang="zh-CN" dirty="0" smtClean="0"/>
              <a:t>Links</a:t>
            </a:r>
          </a:p>
          <a:p>
            <a:pPr lvl="1"/>
            <a:r>
              <a:rPr lang="en-US" altLang="zh-CN" dirty="0"/>
              <a:t>6.3. Binding Class </a:t>
            </a:r>
            <a:r>
              <a:rPr lang="en-US" altLang="zh-CN" dirty="0" smtClean="0"/>
              <a:t>Templates</a:t>
            </a:r>
          </a:p>
          <a:p>
            <a:r>
              <a:rPr lang="en-US" altLang="zh-CN" dirty="0"/>
              <a:t>7. Modeling Ordered Interactions: Sequence </a:t>
            </a:r>
            <a:r>
              <a:rPr lang="en-US" altLang="zh-CN" dirty="0" smtClean="0"/>
              <a:t>Diagrams</a:t>
            </a:r>
          </a:p>
          <a:p>
            <a:pPr lvl="1"/>
            <a:r>
              <a:rPr lang="en-US" altLang="zh-CN" dirty="0"/>
              <a:t>7.1. Participants in a Sequence </a:t>
            </a:r>
            <a:r>
              <a:rPr lang="en-US" altLang="zh-CN" dirty="0" smtClean="0"/>
              <a:t>Diagram</a:t>
            </a:r>
          </a:p>
          <a:p>
            <a:pPr lvl="1"/>
            <a:r>
              <a:rPr lang="en-US" altLang="zh-CN" dirty="0"/>
              <a:t>7.2. Time</a:t>
            </a:r>
          </a:p>
          <a:p>
            <a:pPr lvl="1"/>
            <a:r>
              <a:rPr lang="en-US" altLang="zh-CN" dirty="0"/>
              <a:t>7.3. Events, Signals, and </a:t>
            </a:r>
            <a:r>
              <a:rPr lang="en-US" altLang="zh-CN" dirty="0" smtClean="0"/>
              <a:t>Messages</a:t>
            </a:r>
          </a:p>
          <a:p>
            <a:pPr lvl="1"/>
            <a:r>
              <a:rPr lang="en-US" altLang="zh-CN" dirty="0"/>
              <a:t>7.4. Activation </a:t>
            </a:r>
            <a:r>
              <a:rPr lang="en-US" altLang="zh-CN" dirty="0" smtClean="0"/>
              <a:t>Bars</a:t>
            </a:r>
          </a:p>
          <a:p>
            <a:pPr lvl="1"/>
            <a:r>
              <a:rPr lang="en-US" altLang="zh-CN" dirty="0"/>
              <a:t>7.5. Nested </a:t>
            </a:r>
            <a:r>
              <a:rPr lang="en-US" altLang="zh-CN" dirty="0" smtClean="0"/>
              <a:t>Messages</a:t>
            </a:r>
          </a:p>
          <a:p>
            <a:pPr lvl="1"/>
            <a:r>
              <a:rPr lang="en-US" altLang="zh-CN" dirty="0"/>
              <a:t>7.6. Message </a:t>
            </a:r>
            <a:r>
              <a:rPr lang="en-US" altLang="zh-CN" dirty="0" smtClean="0"/>
              <a:t>Arrows</a:t>
            </a:r>
          </a:p>
          <a:p>
            <a:pPr lvl="1"/>
            <a:r>
              <a:rPr lang="en-US" altLang="zh-CN" dirty="0"/>
              <a:t>7.7. Bringing a Use Case to Life with a Sequence </a:t>
            </a:r>
            <a:r>
              <a:rPr lang="en-US" altLang="zh-CN" dirty="0" smtClean="0"/>
              <a:t>Diagram</a:t>
            </a:r>
          </a:p>
          <a:p>
            <a:pPr lvl="1"/>
            <a:r>
              <a:rPr lang="en-US" altLang="zh-CN" dirty="0"/>
              <a:t>7.8. Managing Complex Interactions with Sequence Fragments</a:t>
            </a:r>
            <a:endParaRPr lang="zh-CN" altLang="en-US" dirty="0"/>
          </a:p>
        </p:txBody>
      </p:sp>
    </p:spTree>
    <p:extLst>
      <p:ext uri="{BB962C8B-B14F-4D97-AF65-F5344CB8AC3E}">
        <p14:creationId xmlns:p14="http://schemas.microsoft.com/office/powerpoint/2010/main" val="864379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up)">
                                      <p:cBhvr>
                                        <p:cTn id="27" dur="500"/>
                                        <p:tgtEl>
                                          <p:spTgt spid="5">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up)">
                                      <p:cBhvr>
                                        <p:cTn id="31" dur="500"/>
                                        <p:tgtEl>
                                          <p:spTgt spid="5">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up)">
                                      <p:cBhvr>
                                        <p:cTn id="35" dur="500"/>
                                        <p:tgtEl>
                                          <p:spTgt spid="5">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up)">
                                      <p:cBhvr>
                                        <p:cTn id="39" dur="500"/>
                                        <p:tgtEl>
                                          <p:spTgt spid="5">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up)">
                                      <p:cBhvr>
                                        <p:cTn id="43" dur="500"/>
                                        <p:tgtEl>
                                          <p:spTgt spid="5">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up)">
                                      <p:cBhvr>
                                        <p:cTn id="47" dur="500"/>
                                        <p:tgtEl>
                                          <p:spTgt spid="5">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wipe(up)">
                                      <p:cBhvr>
                                        <p:cTn id="51" dur="500"/>
                                        <p:tgtEl>
                                          <p:spTgt spid="5">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wipe(up)">
                                      <p:cBhvr>
                                        <p:cTn id="5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Next ……</a:t>
            </a:r>
            <a:endParaRPr lang="zh-CN" altLang="en-US" dirty="0"/>
          </a:p>
        </p:txBody>
      </p:sp>
      <p:sp>
        <p:nvSpPr>
          <p:cNvPr id="3" name="内容占位符 2"/>
          <p:cNvSpPr>
            <a:spLocks noGrp="1"/>
          </p:cNvSpPr>
          <p:nvPr>
            <p:ph sz="quarter" idx="1"/>
          </p:nvPr>
        </p:nvSpPr>
        <p:spPr/>
        <p:txBody>
          <a:bodyPr/>
          <a:lstStyle/>
          <a:p>
            <a:r>
              <a:rPr lang="en-US" altLang="zh-CN" dirty="0"/>
              <a:t>8. Focusing on Interaction Links: </a:t>
            </a:r>
            <a:r>
              <a:rPr lang="en-US" altLang="zh-CN" dirty="0">
                <a:solidFill>
                  <a:srgbClr val="FF0000"/>
                </a:solidFill>
              </a:rPr>
              <a:t>Communication</a:t>
            </a:r>
            <a:r>
              <a:rPr lang="en-US" altLang="zh-CN" dirty="0"/>
              <a:t> Diagrams </a:t>
            </a:r>
            <a:r>
              <a:rPr lang="zh-CN" altLang="en-US" dirty="0"/>
              <a:t>会话</a:t>
            </a:r>
            <a:r>
              <a:rPr lang="zh-CN" altLang="en-US" dirty="0" smtClean="0"/>
              <a:t>图</a:t>
            </a:r>
            <a:endParaRPr lang="en-US" altLang="zh-CN" dirty="0" smtClean="0"/>
          </a:p>
          <a:p>
            <a:pPr lvl="1"/>
            <a:r>
              <a:rPr lang="en-US" altLang="zh-CN" dirty="0" smtClean="0"/>
              <a:t>8.1</a:t>
            </a:r>
            <a:r>
              <a:rPr lang="en-US" altLang="zh-CN" dirty="0"/>
              <a:t>. Participants, Links, and </a:t>
            </a:r>
            <a:r>
              <a:rPr lang="en-US" altLang="zh-CN" dirty="0" smtClean="0"/>
              <a:t>Messages </a:t>
            </a:r>
            <a:r>
              <a:rPr lang="zh-CN" altLang="en-US" dirty="0" smtClean="0"/>
              <a:t>参与者、链接与消息</a:t>
            </a:r>
            <a:endParaRPr lang="en-US" altLang="zh-CN" dirty="0"/>
          </a:p>
          <a:p>
            <a:pPr lvl="1"/>
            <a:r>
              <a:rPr lang="en-US" altLang="zh-CN" dirty="0"/>
              <a:t>8.2. Fleshing out an </a:t>
            </a:r>
            <a:r>
              <a:rPr lang="en-US" altLang="zh-CN" dirty="0">
                <a:solidFill>
                  <a:srgbClr val="FF0000"/>
                </a:solidFill>
              </a:rPr>
              <a:t>Interaction</a:t>
            </a:r>
            <a:r>
              <a:rPr lang="en-US" altLang="zh-CN" dirty="0"/>
              <a:t> with a Communication Diagram</a:t>
            </a:r>
          </a:p>
          <a:p>
            <a:pPr lvl="1"/>
            <a:r>
              <a:rPr lang="fr-FR" altLang="zh-CN" dirty="0"/>
              <a:t>8.3. Communication Diagrams Versus Sequence Diagrams</a:t>
            </a:r>
            <a:endParaRPr lang="zh-CN" altLang="en-US" dirty="0"/>
          </a:p>
          <a:p>
            <a:endParaRPr lang="zh-CN" altLang="en-US" dirty="0"/>
          </a:p>
        </p:txBody>
      </p:sp>
    </p:spTree>
    <p:extLst>
      <p:ext uri="{BB962C8B-B14F-4D97-AF65-F5344CB8AC3E}">
        <p14:creationId xmlns:p14="http://schemas.microsoft.com/office/powerpoint/2010/main" val="242670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See you …</a:t>
            </a:r>
            <a:endParaRPr lang="zh-CN" altLang="en-US" dirty="0"/>
          </a:p>
        </p:txBody>
      </p:sp>
      <p:pic>
        <p:nvPicPr>
          <p:cNvPr id="6" name="图片占位符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6360" r="-46360"/>
          <a:stretch/>
        </p:blipFill>
        <p:spPr/>
      </p:pic>
      <p:sp>
        <p:nvSpPr>
          <p:cNvPr id="3" name="文本占位符 2"/>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408619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7. Modeling Ordered Interactions: </a:t>
            </a:r>
            <a:br>
              <a:rPr lang="en-US" altLang="zh-CN" dirty="0"/>
            </a:br>
            <a:r>
              <a:rPr lang="en-US" altLang="zh-CN" dirty="0"/>
              <a:t>    Sequence Diagrams</a:t>
            </a:r>
            <a:endParaRPr lang="zh-CN" altLang="en-US" dirty="0"/>
          </a:p>
        </p:txBody>
      </p:sp>
      <p:sp>
        <p:nvSpPr>
          <p:cNvPr id="4" name="内容占位符 3"/>
          <p:cNvSpPr>
            <a:spLocks noGrp="1"/>
          </p:cNvSpPr>
          <p:nvPr>
            <p:ph sz="quarter" idx="1"/>
          </p:nvPr>
        </p:nvSpPr>
        <p:spPr/>
        <p:txBody>
          <a:bodyPr>
            <a:normAutofit/>
          </a:bodyPr>
          <a:lstStyle/>
          <a:p>
            <a:r>
              <a:rPr lang="en-US" altLang="zh-CN" dirty="0">
                <a:solidFill>
                  <a:srgbClr val="FF0000"/>
                </a:solidFill>
              </a:rPr>
              <a:t>Sequence</a:t>
            </a:r>
            <a:r>
              <a:rPr lang="en-US" altLang="zh-CN" dirty="0"/>
              <a:t> diagrams are an important member of the group known as interaction diagrams. </a:t>
            </a:r>
            <a:r>
              <a:rPr lang="en-US" altLang="zh-CN" dirty="0" smtClean="0"/>
              <a:t> </a:t>
            </a:r>
            <a:r>
              <a:rPr lang="zh-CN" altLang="en-US" dirty="0" smtClean="0"/>
              <a:t>是一种交互图</a:t>
            </a:r>
            <a:endParaRPr lang="en-US" altLang="zh-CN" dirty="0"/>
          </a:p>
          <a:p>
            <a:pPr lvl="1"/>
            <a:r>
              <a:rPr lang="en-US" altLang="zh-CN" dirty="0">
                <a:solidFill>
                  <a:srgbClr val="FF0000"/>
                </a:solidFill>
              </a:rPr>
              <a:t>Interaction diagrams </a:t>
            </a:r>
            <a:r>
              <a:rPr lang="en-US" altLang="zh-CN" dirty="0"/>
              <a:t>model important </a:t>
            </a:r>
            <a:r>
              <a:rPr lang="en-US" altLang="zh-CN" dirty="0">
                <a:solidFill>
                  <a:srgbClr val="FF0000"/>
                </a:solidFill>
              </a:rPr>
              <a:t>runtime interactions </a:t>
            </a:r>
            <a:r>
              <a:rPr lang="en-US" altLang="zh-CN" dirty="0"/>
              <a:t>between the parts that make up your system and form part of the logical view of your </a:t>
            </a:r>
            <a:r>
              <a:rPr lang="en-US" altLang="zh-CN" dirty="0" smtClean="0"/>
              <a:t>model </a:t>
            </a:r>
            <a:r>
              <a:rPr lang="zh-CN" altLang="en-US" dirty="0" smtClean="0"/>
              <a:t>运行时交互</a:t>
            </a:r>
            <a:endParaRPr lang="en-US" altLang="zh-CN" dirty="0"/>
          </a:p>
          <a:p>
            <a:r>
              <a:rPr lang="en-US" altLang="zh-CN" dirty="0" smtClean="0"/>
              <a:t>Sequence </a:t>
            </a:r>
            <a:r>
              <a:rPr lang="en-US" altLang="zh-CN" dirty="0"/>
              <a:t>diagrams are not alone in this group; </a:t>
            </a:r>
            <a:endParaRPr lang="en-US" altLang="zh-CN" dirty="0" smtClean="0"/>
          </a:p>
          <a:p>
            <a:pPr lvl="1"/>
            <a:r>
              <a:rPr lang="en-US" altLang="zh-CN" dirty="0" smtClean="0"/>
              <a:t>they </a:t>
            </a:r>
            <a:r>
              <a:rPr lang="en-US" altLang="zh-CN" dirty="0"/>
              <a:t>work alongside </a:t>
            </a:r>
            <a:r>
              <a:rPr lang="en-US" altLang="zh-CN" dirty="0">
                <a:solidFill>
                  <a:srgbClr val="FF0000"/>
                </a:solidFill>
              </a:rPr>
              <a:t>communication diagrams </a:t>
            </a:r>
            <a:r>
              <a:rPr lang="en-US" altLang="zh-CN" dirty="0"/>
              <a:t>(see </a:t>
            </a:r>
            <a:r>
              <a:rPr lang="en-US" altLang="zh-CN" dirty="0">
                <a:hlinkClick r:id="rId2" action="ppaction://hlinkfile"/>
              </a:rPr>
              <a:t>Chapter 8</a:t>
            </a:r>
            <a:r>
              <a:rPr lang="en-US" altLang="zh-CN" dirty="0"/>
              <a:t>) </a:t>
            </a:r>
            <a:endParaRPr lang="en-US" altLang="zh-CN" dirty="0" smtClean="0"/>
          </a:p>
          <a:p>
            <a:pPr lvl="1"/>
            <a:r>
              <a:rPr lang="en-US" altLang="zh-CN" dirty="0" smtClean="0"/>
              <a:t>and </a:t>
            </a:r>
            <a:r>
              <a:rPr lang="en-US" altLang="zh-CN" dirty="0">
                <a:solidFill>
                  <a:srgbClr val="FF0000"/>
                </a:solidFill>
              </a:rPr>
              <a:t>timing diagrams </a:t>
            </a:r>
            <a:r>
              <a:rPr lang="en-US" altLang="zh-CN" dirty="0"/>
              <a:t>(see </a:t>
            </a:r>
            <a:r>
              <a:rPr lang="en-US" altLang="zh-CN" dirty="0">
                <a:hlinkClick r:id="rId3" action="ppaction://hlinkfile"/>
              </a:rPr>
              <a:t>Chapter 9</a:t>
            </a:r>
            <a:r>
              <a:rPr lang="en-US" altLang="zh-CN" dirty="0"/>
              <a:t>) to help you accurately model how the parts that make up your system interact</a:t>
            </a:r>
            <a:r>
              <a:rPr lang="en-US" altLang="zh-CN" dirty="0" smtClean="0"/>
              <a:t>.</a:t>
            </a:r>
            <a:endParaRPr lang="en-US" altLang="zh-CN" dirty="0"/>
          </a:p>
        </p:txBody>
      </p:sp>
    </p:spTree>
    <p:extLst>
      <p:ext uri="{BB962C8B-B14F-4D97-AF65-F5344CB8AC3E}">
        <p14:creationId xmlns:p14="http://schemas.microsoft.com/office/powerpoint/2010/main" val="759429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up)">
                                      <p:cBhvr>
                                        <p:cTn id="18" dur="500"/>
                                        <p:tgtEl>
                                          <p:spTgt spid="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up)">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 Modeling Ordered Interactions: </a:t>
            </a:r>
            <a:br>
              <a:rPr lang="en-US" altLang="zh-CN" dirty="0"/>
            </a:br>
            <a:r>
              <a:rPr lang="en-US" altLang="zh-CN" dirty="0"/>
              <a:t>    Sequence Diagrams</a:t>
            </a:r>
            <a:endParaRPr lang="zh-CN" altLang="en-US" dirty="0"/>
          </a:p>
        </p:txBody>
      </p:sp>
      <p:sp>
        <p:nvSpPr>
          <p:cNvPr id="3" name="内容占位符 2"/>
          <p:cNvSpPr>
            <a:spLocks noGrp="1"/>
          </p:cNvSpPr>
          <p:nvPr>
            <p:ph sz="quarter" idx="1"/>
          </p:nvPr>
        </p:nvSpPr>
        <p:spPr/>
        <p:txBody>
          <a:bodyPr/>
          <a:lstStyle/>
          <a:p>
            <a:r>
              <a:rPr lang="en-US" altLang="zh-CN" dirty="0"/>
              <a:t>Sequence diagrams are all about </a:t>
            </a:r>
            <a:r>
              <a:rPr lang="en-US" altLang="zh-CN" dirty="0">
                <a:solidFill>
                  <a:srgbClr val="FF0000"/>
                </a:solidFill>
              </a:rPr>
              <a:t>capturing the order of interactions</a:t>
            </a:r>
            <a:r>
              <a:rPr lang="en-US" altLang="zh-CN" dirty="0"/>
              <a:t> between parts of your system. </a:t>
            </a:r>
            <a:r>
              <a:rPr lang="en-US" altLang="zh-CN" dirty="0" smtClean="0"/>
              <a:t> </a:t>
            </a:r>
            <a:r>
              <a:rPr lang="zh-CN" altLang="en-US" dirty="0" smtClean="0"/>
              <a:t>交互的顺序</a:t>
            </a:r>
            <a:endParaRPr lang="en-US" altLang="zh-CN" dirty="0" smtClean="0"/>
          </a:p>
          <a:p>
            <a:pPr lvl="1"/>
            <a:r>
              <a:rPr lang="en-US" altLang="zh-CN" dirty="0" smtClean="0"/>
              <a:t>Using </a:t>
            </a:r>
            <a:r>
              <a:rPr lang="en-US" altLang="zh-CN" dirty="0"/>
              <a:t>a sequence diagram, you can describe </a:t>
            </a:r>
            <a:r>
              <a:rPr lang="en-US" altLang="zh-CN" dirty="0">
                <a:solidFill>
                  <a:srgbClr val="FF0000"/>
                </a:solidFill>
              </a:rPr>
              <a:t>which interactions will be triggered</a:t>
            </a:r>
            <a:r>
              <a:rPr lang="en-US" altLang="zh-CN" dirty="0"/>
              <a:t> when a particular use case is </a:t>
            </a:r>
            <a:r>
              <a:rPr lang="en-US" altLang="zh-CN" dirty="0" smtClean="0"/>
              <a:t>executed</a:t>
            </a:r>
            <a:br>
              <a:rPr lang="en-US" altLang="zh-CN" dirty="0" smtClean="0"/>
            </a:br>
            <a:r>
              <a:rPr lang="zh-CN" altLang="en-US" dirty="0" smtClean="0"/>
              <a:t>用例执行过程中触发了哪些交互</a:t>
            </a:r>
            <a:r>
              <a:rPr lang="en-US" altLang="zh-CN" dirty="0" smtClean="0"/>
              <a:t> </a:t>
            </a:r>
          </a:p>
          <a:p>
            <a:pPr lvl="1"/>
            <a:r>
              <a:rPr lang="en-US" altLang="zh-CN" dirty="0" smtClean="0"/>
              <a:t>and </a:t>
            </a:r>
            <a:r>
              <a:rPr lang="en-US" altLang="zh-CN" dirty="0"/>
              <a:t>in </a:t>
            </a:r>
            <a:r>
              <a:rPr lang="en-US" altLang="zh-CN" dirty="0">
                <a:solidFill>
                  <a:srgbClr val="FF0000"/>
                </a:solidFill>
              </a:rPr>
              <a:t>what order those interactions </a:t>
            </a:r>
            <a:r>
              <a:rPr lang="en-US" altLang="zh-CN" dirty="0"/>
              <a:t>will occur. </a:t>
            </a:r>
            <a:r>
              <a:rPr lang="en-US" altLang="zh-CN" dirty="0" smtClean="0"/>
              <a:t> </a:t>
            </a:r>
            <a:r>
              <a:rPr lang="zh-CN" altLang="en-US" dirty="0" smtClean="0"/>
              <a:t>强调顺序</a:t>
            </a:r>
            <a:endParaRPr lang="en-US" altLang="zh-CN" dirty="0" smtClean="0"/>
          </a:p>
          <a:p>
            <a:r>
              <a:rPr lang="en-US" altLang="zh-CN" dirty="0" smtClean="0"/>
              <a:t>Sequence </a:t>
            </a:r>
            <a:r>
              <a:rPr lang="en-US" altLang="zh-CN" dirty="0"/>
              <a:t>diagrams show plenty of other information about an interaction, but their </a:t>
            </a:r>
            <a:r>
              <a:rPr lang="en-US" altLang="zh-CN" dirty="0" err="1"/>
              <a:t>forté</a:t>
            </a:r>
            <a:r>
              <a:rPr lang="en-US" altLang="zh-CN" dirty="0"/>
              <a:t> is the simple and effective way in which they communicate </a:t>
            </a:r>
            <a:r>
              <a:rPr lang="en-US" altLang="zh-CN" dirty="0">
                <a:solidFill>
                  <a:srgbClr val="FF0000"/>
                </a:solidFill>
              </a:rPr>
              <a:t>the order of events </a:t>
            </a:r>
            <a:r>
              <a:rPr lang="en-US" altLang="zh-CN" dirty="0"/>
              <a:t>within an interaction</a:t>
            </a:r>
            <a:r>
              <a:rPr lang="en-US" altLang="zh-CN" dirty="0" smtClean="0"/>
              <a:t>.</a:t>
            </a:r>
            <a:r>
              <a:rPr lang="zh-CN" altLang="en-US" dirty="0" smtClean="0"/>
              <a:t> 事件顺序</a:t>
            </a:r>
            <a:endParaRPr lang="zh-CN" altLang="en-US" dirty="0"/>
          </a:p>
          <a:p>
            <a:endParaRPr lang="zh-CN" altLang="en-US" dirty="0"/>
          </a:p>
        </p:txBody>
      </p:sp>
    </p:spTree>
    <p:extLst>
      <p:ext uri="{BB962C8B-B14F-4D97-AF65-F5344CB8AC3E}">
        <p14:creationId xmlns:p14="http://schemas.microsoft.com/office/powerpoint/2010/main" val="3246067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Participants in a Sequence </a:t>
            </a:r>
            <a:r>
              <a:rPr lang="en-US" altLang="zh-CN" dirty="0" smtClean="0"/>
              <a:t>Diagram</a:t>
            </a:r>
            <a:endParaRPr lang="zh-CN" altLang="en-US" dirty="0"/>
          </a:p>
        </p:txBody>
      </p:sp>
      <p:sp>
        <p:nvSpPr>
          <p:cNvPr id="3" name="内容占位符 2"/>
          <p:cNvSpPr>
            <a:spLocks noGrp="1"/>
          </p:cNvSpPr>
          <p:nvPr>
            <p:ph sz="quarter" idx="1"/>
          </p:nvPr>
        </p:nvSpPr>
        <p:spPr>
          <a:xfrm>
            <a:off x="457200" y="1219200"/>
            <a:ext cx="8229600" cy="5234136"/>
          </a:xfrm>
        </p:spPr>
        <p:txBody>
          <a:bodyPr>
            <a:normAutofit lnSpcReduction="10000"/>
          </a:bodyPr>
          <a:lstStyle/>
          <a:p>
            <a:r>
              <a:rPr lang="en-US" altLang="zh-CN" dirty="0"/>
              <a:t>A sequence diagram is made up of a collection of </a:t>
            </a:r>
            <a:r>
              <a:rPr lang="en-US" altLang="zh-CN" dirty="0" smtClean="0">
                <a:solidFill>
                  <a:srgbClr val="FF0000"/>
                </a:solidFill>
              </a:rPr>
              <a:t>participants</a:t>
            </a:r>
            <a:r>
              <a:rPr lang="en-US" altLang="zh-CN" dirty="0" smtClean="0"/>
              <a:t> - the </a:t>
            </a:r>
            <a:r>
              <a:rPr lang="en-US" altLang="zh-CN" dirty="0"/>
              <a:t>parts of your system that interact with each other during the sequence. </a:t>
            </a:r>
            <a:r>
              <a:rPr lang="en-US" altLang="zh-CN" dirty="0" smtClean="0"/>
              <a:t> </a:t>
            </a:r>
            <a:r>
              <a:rPr lang="zh-CN" altLang="en-US" dirty="0" smtClean="0"/>
              <a:t>参与交互的对象</a:t>
            </a:r>
            <a:endParaRPr lang="en-US" altLang="zh-CN" dirty="0" smtClean="0"/>
          </a:p>
          <a:p>
            <a:r>
              <a:rPr lang="en-US" altLang="zh-CN" dirty="0" smtClean="0">
                <a:solidFill>
                  <a:srgbClr val="FF0000"/>
                </a:solidFill>
              </a:rPr>
              <a:t>Where</a:t>
            </a:r>
            <a:r>
              <a:rPr lang="en-US" altLang="zh-CN" dirty="0" smtClean="0"/>
              <a:t> </a:t>
            </a:r>
            <a:r>
              <a:rPr lang="en-US" altLang="zh-CN" dirty="0"/>
              <a:t>a participant is placed on a sequence diagram is important. </a:t>
            </a:r>
            <a:r>
              <a:rPr lang="en-US" altLang="zh-CN" dirty="0" smtClean="0"/>
              <a:t> </a:t>
            </a:r>
            <a:r>
              <a:rPr lang="zh-CN" altLang="en-US" dirty="0" smtClean="0"/>
              <a:t>参与者的位置很重要</a:t>
            </a:r>
            <a:endParaRPr lang="en-US" altLang="zh-CN" dirty="0" smtClean="0"/>
          </a:p>
          <a:p>
            <a:pPr lvl="1"/>
            <a:r>
              <a:rPr lang="en-US" altLang="zh-CN" dirty="0" smtClean="0"/>
              <a:t>Regardless </a:t>
            </a:r>
            <a:r>
              <a:rPr lang="en-US" altLang="zh-CN" dirty="0"/>
              <a:t>of where a participant is placed vertically, participants are always </a:t>
            </a:r>
            <a:r>
              <a:rPr lang="en-US" altLang="zh-CN" dirty="0">
                <a:solidFill>
                  <a:srgbClr val="FF0000"/>
                </a:solidFill>
              </a:rPr>
              <a:t>arranged horizontally </a:t>
            </a:r>
            <a:r>
              <a:rPr lang="en-US" altLang="zh-CN" dirty="0"/>
              <a:t>with </a:t>
            </a:r>
            <a:r>
              <a:rPr lang="en-US" altLang="zh-CN" dirty="0">
                <a:solidFill>
                  <a:srgbClr val="FF0000"/>
                </a:solidFill>
              </a:rPr>
              <a:t>no</a:t>
            </a:r>
            <a:r>
              <a:rPr lang="en-US" altLang="zh-CN" dirty="0"/>
              <a:t> two participants </a:t>
            </a:r>
            <a:r>
              <a:rPr lang="en-US" altLang="zh-CN" dirty="0">
                <a:solidFill>
                  <a:srgbClr val="FF0000"/>
                </a:solidFill>
              </a:rPr>
              <a:t>overlapping</a:t>
            </a:r>
            <a:r>
              <a:rPr lang="en-US" altLang="zh-CN" dirty="0"/>
              <a:t> each </a:t>
            </a:r>
            <a:r>
              <a:rPr lang="en-US" altLang="zh-CN" dirty="0" smtClean="0"/>
              <a:t>other </a:t>
            </a:r>
            <a:r>
              <a:rPr lang="zh-CN" altLang="en-US" dirty="0" smtClean="0"/>
              <a:t>水平排列，不重叠</a:t>
            </a:r>
            <a:endParaRPr lang="en-US" altLang="zh-CN" dirty="0" smtClean="0"/>
          </a:p>
          <a:p>
            <a:r>
              <a:rPr lang="en-US" altLang="zh-CN" dirty="0"/>
              <a:t>Each participant has a corresponding </a:t>
            </a:r>
            <a:r>
              <a:rPr lang="en-US" altLang="zh-CN" dirty="0" smtClean="0">
                <a:solidFill>
                  <a:srgbClr val="FF0000"/>
                </a:solidFill>
              </a:rPr>
              <a:t>lifeline(</a:t>
            </a:r>
            <a:r>
              <a:rPr lang="zh-CN" altLang="en-US" dirty="0" smtClean="0">
                <a:solidFill>
                  <a:srgbClr val="FF0000"/>
                </a:solidFill>
              </a:rPr>
              <a:t>生命线</a:t>
            </a:r>
            <a:r>
              <a:rPr lang="en-US" altLang="zh-CN" dirty="0" smtClean="0">
                <a:solidFill>
                  <a:srgbClr val="FF0000"/>
                </a:solidFill>
              </a:rPr>
              <a:t>)</a:t>
            </a:r>
            <a:r>
              <a:rPr lang="en-US" altLang="zh-CN" dirty="0" smtClean="0"/>
              <a:t> </a:t>
            </a:r>
            <a:r>
              <a:rPr lang="en-US" altLang="zh-CN" dirty="0"/>
              <a:t>running down the page. </a:t>
            </a:r>
            <a:endParaRPr lang="en-US" altLang="zh-CN" dirty="0" smtClean="0"/>
          </a:p>
          <a:p>
            <a:pPr lvl="1"/>
            <a:r>
              <a:rPr lang="en-US" altLang="zh-CN" dirty="0" smtClean="0"/>
              <a:t>A participant‘s </a:t>
            </a:r>
            <a:r>
              <a:rPr lang="en-US" altLang="zh-CN" dirty="0"/>
              <a:t>lifeline simply states that </a:t>
            </a:r>
            <a:r>
              <a:rPr lang="en-US" altLang="zh-CN" dirty="0">
                <a:solidFill>
                  <a:srgbClr val="FF0000"/>
                </a:solidFill>
              </a:rPr>
              <a:t>the part exists at that point </a:t>
            </a:r>
            <a:r>
              <a:rPr lang="en-US" altLang="zh-CN" dirty="0"/>
              <a:t>in the sequence and is only really </a:t>
            </a:r>
            <a:r>
              <a:rPr lang="en-US" altLang="zh-CN" dirty="0">
                <a:solidFill>
                  <a:srgbClr val="FF0000"/>
                </a:solidFill>
              </a:rPr>
              <a:t>interesting when </a:t>
            </a:r>
            <a:r>
              <a:rPr lang="en-US" altLang="zh-CN" dirty="0"/>
              <a:t>a part is created and/or deleted during a sequence </a:t>
            </a:r>
            <a:r>
              <a:rPr lang="en-US" altLang="zh-CN" dirty="0" smtClean="0"/>
              <a:t/>
            </a:r>
            <a:br>
              <a:rPr lang="en-US" altLang="zh-CN" dirty="0" smtClean="0"/>
            </a:br>
            <a:r>
              <a:rPr lang="zh-CN" altLang="en-US" dirty="0" smtClean="0"/>
              <a:t>生命线表示该时刻对象真正存在</a:t>
            </a:r>
            <a:endParaRPr lang="zh-CN" altLang="en-US" dirty="0"/>
          </a:p>
        </p:txBody>
      </p:sp>
    </p:spTree>
    <p:extLst>
      <p:ext uri="{BB962C8B-B14F-4D97-AF65-F5344CB8AC3E}">
        <p14:creationId xmlns:p14="http://schemas.microsoft.com/office/powerpoint/2010/main" val="3332491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9036496" cy="1832248"/>
          </a:xfrm>
        </p:spPr>
        <p:txBody>
          <a:bodyPr>
            <a:normAutofit fontScale="90000"/>
          </a:bodyPr>
          <a:lstStyle/>
          <a:p>
            <a:r>
              <a:rPr lang="en-US" altLang="zh-CN" dirty="0"/>
              <a:t>Figure 7-2. At its simplest, a sequence diagram is made up of one or more </a:t>
            </a:r>
            <a:r>
              <a:rPr lang="en-US" altLang="zh-CN" dirty="0" smtClean="0"/>
              <a:t>participants only </a:t>
            </a:r>
            <a:r>
              <a:rPr lang="en-US" altLang="zh-CN" dirty="0"/>
              <a:t>one participant would be a very strange sequence diagram, but it would be perfectly legal UML</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488832" cy="313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651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Participant </a:t>
            </a:r>
            <a:r>
              <a:rPr lang="en-US" altLang="zh-CN" dirty="0" smtClean="0"/>
              <a:t>Names</a:t>
            </a:r>
            <a:endParaRPr lang="zh-CN" altLang="en-US" dirty="0"/>
          </a:p>
        </p:txBody>
      </p:sp>
      <p:sp>
        <p:nvSpPr>
          <p:cNvPr id="3" name="内容占位符 2"/>
          <p:cNvSpPr>
            <a:spLocks noGrp="1"/>
          </p:cNvSpPr>
          <p:nvPr>
            <p:ph sz="quarter" idx="1"/>
          </p:nvPr>
        </p:nvSpPr>
        <p:spPr/>
        <p:txBody>
          <a:bodyPr/>
          <a:lstStyle/>
          <a:p>
            <a:r>
              <a:rPr lang="en-US" altLang="zh-CN" i="1" dirty="0"/>
              <a:t>name</a:t>
            </a:r>
            <a:r>
              <a:rPr lang="en-US" altLang="zh-CN" dirty="0"/>
              <a:t> [selector] : </a:t>
            </a:r>
            <a:r>
              <a:rPr lang="en-US" altLang="zh-CN" i="1" dirty="0" err="1"/>
              <a:t>class_name</a:t>
            </a:r>
            <a:r>
              <a:rPr lang="en-US" altLang="zh-CN" i="1" dirty="0"/>
              <a:t> ref decomposition</a:t>
            </a:r>
            <a:r>
              <a:rPr lang="en-US" altLang="zh-CN" dirty="0"/>
              <a:t> </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4536504" cy="312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26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randombar(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1122</TotalTime>
  <Words>2024</Words>
  <Application>Microsoft Macintosh PowerPoint</Application>
  <PresentationFormat>全屏显示(4:3)</PresentationFormat>
  <Paragraphs>142</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质朴</vt:lpstr>
      <vt:lpstr>7.  Modeling Ordered Interactions: Sequence Diagrams</vt:lpstr>
      <vt:lpstr>7. Modeling Ordered Interactions:      Sequence Diagrams</vt:lpstr>
      <vt:lpstr>7. Modeling Ordered Interactions:      Sequence Diagrams</vt:lpstr>
      <vt:lpstr>Figure 7-1. The Logical View of your model contains the abstract descriptions of your system's parts, including the interactions between those parts</vt:lpstr>
      <vt:lpstr>7. Modeling Ordered Interactions:      Sequence Diagrams</vt:lpstr>
      <vt:lpstr>7. Modeling Ordered Interactions:      Sequence Diagrams</vt:lpstr>
      <vt:lpstr>7.1. Participants in a Sequence Diagram</vt:lpstr>
      <vt:lpstr>Figure 7-2. At its simplest, a sequence diagram is made up of one or more participants only one participant would be a very strange sequence diagram, but it would be perfectly legal UML</vt:lpstr>
      <vt:lpstr>Participant Names</vt:lpstr>
      <vt:lpstr>7.2. Time 时间</vt:lpstr>
      <vt:lpstr>7.2. Time</vt:lpstr>
      <vt:lpstr>7.3. Events, Signals, and Messages</vt:lpstr>
      <vt:lpstr>Figure 7-4. Probably the most common examples of events are when a message or signal is sent or received</vt:lpstr>
      <vt:lpstr>Figure 7-5. Interactions on a sequence diagram are shown as messages between participants</vt:lpstr>
      <vt:lpstr>Message Signatures 消息签名</vt:lpstr>
      <vt:lpstr>7.4. Activation Bars 存活条</vt:lpstr>
      <vt:lpstr>Figure 7-6. Activation bars show that a participant is busy doing something for a period of time</vt:lpstr>
      <vt:lpstr>7.5. Nested Messages</vt:lpstr>
      <vt:lpstr>Figure 7-7. Two nested messages are invoked when an initial message is received</vt:lpstr>
      <vt:lpstr>7.6. Message Arrows 消息箭头</vt:lpstr>
      <vt:lpstr>Figure 7-8. There are five main types of message arrow for use on sequence diagram, and each has its own meaning</vt:lpstr>
      <vt:lpstr>7.6.1. Synchronous Messages</vt:lpstr>
      <vt:lpstr>Example 7-1. The messageCaller object makes a regular Java method call to the foo( ) method on the messageReceiver object and then waits for the messageReceiver.foo( ) method to return before carrying on with any further steps in the interaction</vt:lpstr>
      <vt:lpstr>7.6.2. Asynchronous Messages</vt:lpstr>
      <vt:lpstr>Example 7-2. The operation1( ) asynchronous message invokes an internal thread on the message receiver that in turn spurs the message, immediately returning the flow of execution to the messageCaller</vt:lpstr>
      <vt:lpstr>7.6.3. The Return Message 返回消息</vt:lpstr>
      <vt:lpstr>7.6.4. Participant Creation and Destruction Messages</vt:lpstr>
      <vt:lpstr>Example 7-3. The MessageCaller creates a new MessageReceiver object simply by using the new keyword</vt:lpstr>
      <vt:lpstr>Figure 7-12. Using an explicit destroy message or implying that a participant has been discarded using just a destruction cross</vt:lpstr>
      <vt:lpstr>7.7. Bringing a Use Case to Life with a Sequence Diagram 使用顺序图描述用例的交互</vt:lpstr>
      <vt:lpstr>7.7.1. A Top-Level Sequence Diagram</vt:lpstr>
      <vt:lpstr>Figure 7-14. This sequence diagram shows the actors that interact with your system and your system is shown simply as a single part in the sequence 描述参与者与系统的交互</vt:lpstr>
      <vt:lpstr>7.7.2. Breaking an Interaction into Separate Participants</vt:lpstr>
      <vt:lpstr>7.7.3. Applying Participant Creation</vt:lpstr>
      <vt:lpstr>7.7.4. Applying Participant Deletion</vt:lpstr>
      <vt:lpstr>7.7.5. Applying Asynchronous Messages</vt:lpstr>
      <vt:lpstr>7.8. Managing Complex Interactions with Sequence Fragments 顺序图片断</vt:lpstr>
      <vt:lpstr>Figure 7-19. A sequence fragment located as part of a larger sequence diagram, with notes to indicate the fragment box, any parameters, and its operator</vt:lpstr>
      <vt:lpstr>7.8.1. Using a Sequence Fragment: The ref Fragment</vt:lpstr>
      <vt:lpstr>Figure 7-21. A referenced sequence diagram that contains the new account selection interactions</vt:lpstr>
      <vt:lpstr>7.8.2. A Brief Overview of UML 2.0's Fragment Types</vt:lpstr>
      <vt:lpstr>Summary</vt:lpstr>
      <vt:lpstr>Next ……</vt:lpstr>
      <vt:lpstr>See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与可视化建模</dc:title>
  <dc:creator>zengsn</dc:creator>
  <cp:lastModifiedBy>少宁 曾</cp:lastModifiedBy>
  <cp:revision>617</cp:revision>
  <dcterms:created xsi:type="dcterms:W3CDTF">2011-09-01T01:06:03Z</dcterms:created>
  <dcterms:modified xsi:type="dcterms:W3CDTF">2014-04-17T06:34:13Z</dcterms:modified>
</cp:coreProperties>
</file>