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256" r:id="rId2"/>
    <p:sldId id="274" r:id="rId3"/>
    <p:sldId id="382" r:id="rId4"/>
    <p:sldId id="352" r:id="rId5"/>
    <p:sldId id="353" r:id="rId6"/>
    <p:sldId id="354" r:id="rId7"/>
    <p:sldId id="373" r:id="rId8"/>
    <p:sldId id="305" r:id="rId9"/>
    <p:sldId id="355" r:id="rId10"/>
    <p:sldId id="376" r:id="rId11"/>
    <p:sldId id="356" r:id="rId12"/>
    <p:sldId id="357" r:id="rId13"/>
    <p:sldId id="358" r:id="rId14"/>
    <p:sldId id="359" r:id="rId15"/>
    <p:sldId id="360" r:id="rId16"/>
    <p:sldId id="399" r:id="rId17"/>
    <p:sldId id="362" r:id="rId18"/>
    <p:sldId id="361" r:id="rId19"/>
    <p:sldId id="363" r:id="rId20"/>
    <p:sldId id="364" r:id="rId21"/>
    <p:sldId id="366" r:id="rId22"/>
    <p:sldId id="367" r:id="rId23"/>
    <p:sldId id="368" r:id="rId24"/>
    <p:sldId id="369" r:id="rId25"/>
    <p:sldId id="370" r:id="rId26"/>
    <p:sldId id="392" r:id="rId27"/>
    <p:sldId id="393" r:id="rId28"/>
    <p:sldId id="375" r:id="rId29"/>
    <p:sldId id="308" r:id="rId30"/>
    <p:sldId id="378" r:id="rId31"/>
    <p:sldId id="318" r:id="rId32"/>
    <p:sldId id="379" r:id="rId33"/>
    <p:sldId id="381" r:id="rId34"/>
    <p:sldId id="340" r:id="rId35"/>
    <p:sldId id="342" r:id="rId36"/>
    <p:sldId id="383" r:id="rId37"/>
    <p:sldId id="341" r:id="rId38"/>
    <p:sldId id="344" r:id="rId39"/>
    <p:sldId id="384" r:id="rId40"/>
    <p:sldId id="385" r:id="rId41"/>
    <p:sldId id="339" r:id="rId42"/>
    <p:sldId id="343" r:id="rId43"/>
    <p:sldId id="394" r:id="rId44"/>
    <p:sldId id="349" r:id="rId45"/>
    <p:sldId id="387" r:id="rId46"/>
    <p:sldId id="351" r:id="rId47"/>
    <p:sldId id="348" r:id="rId48"/>
    <p:sldId id="386" r:id="rId49"/>
    <p:sldId id="388" r:id="rId50"/>
    <p:sldId id="350" r:id="rId51"/>
    <p:sldId id="395" r:id="rId52"/>
    <p:sldId id="303" r:id="rId53"/>
    <p:sldId id="347" r:id="rId54"/>
    <p:sldId id="319" r:id="rId55"/>
    <p:sldId id="389" r:id="rId56"/>
    <p:sldId id="323" r:id="rId57"/>
    <p:sldId id="345" r:id="rId58"/>
    <p:sldId id="314" r:id="rId59"/>
    <p:sldId id="396" r:id="rId60"/>
    <p:sldId id="313" r:id="rId61"/>
    <p:sldId id="390" r:id="rId62"/>
    <p:sldId id="391" r:id="rId63"/>
    <p:sldId id="377" r:id="rId64"/>
    <p:sldId id="310" r:id="rId65"/>
    <p:sldId id="284" r:id="rId66"/>
    <p:sldId id="285" r:id="rId6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8E1D"/>
    <a:srgbClr val="F8F8F8"/>
    <a:srgbClr val="C33C6D"/>
    <a:srgbClr val="3079BE"/>
    <a:srgbClr val="101C26"/>
    <a:srgbClr val="F5A300"/>
    <a:srgbClr val="B90F22"/>
    <a:srgbClr val="9C1C26"/>
    <a:srgbClr val="DF0400"/>
    <a:srgbClr val="4AAD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2" autoAdjust="0"/>
    <p:restoredTop sz="75943" autoAdjust="0"/>
  </p:normalViewPr>
  <p:slideViewPr>
    <p:cSldViewPr snapToObjects="1">
      <p:cViewPr varScale="1">
        <p:scale>
          <a:sx n="56" d="100"/>
          <a:sy n="56" d="100"/>
        </p:scale>
        <p:origin x="178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7104"/>
    </p:cViewPr>
  </p:sorterViewPr>
  <p:notesViewPr>
    <p:cSldViewPr snapToObjects="1">
      <p:cViewPr varScale="1">
        <p:scale>
          <a:sx n="65" d="100"/>
          <a:sy n="65" d="100"/>
        </p:scale>
        <p:origin x="-356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601D22-1378-4C89-AE9F-69E98E6C4D27}" type="doc">
      <dgm:prSet loTypeId="urn:microsoft.com/office/officeart/2005/8/layout/target1" loCatId="relationship" qsTypeId="urn:microsoft.com/office/officeart/2005/8/quickstyle/simple1" qsCatId="simple" csTypeId="urn:microsoft.com/office/officeart/2005/8/colors/accent6_3" csCatId="accent6" phldr="1"/>
      <dgm:spPr/>
    </dgm:pt>
    <dgm:pt modelId="{BDE66FD5-6088-4155-87D9-D4EE87A141A2}">
      <dgm:prSet phldrT="[Text]"/>
      <dgm:spPr/>
      <dgm:t>
        <a:bodyPr/>
        <a:lstStyle/>
        <a:p>
          <a:r>
            <a:rPr lang="en-US" dirty="0" smtClean="0"/>
            <a:t>System Libraries</a:t>
          </a:r>
          <a:endParaRPr lang="en-GB" dirty="0"/>
        </a:p>
      </dgm:t>
    </dgm:pt>
    <dgm:pt modelId="{0EBCA63C-7E66-401A-8546-72D03F60C7F0}" type="parTrans" cxnId="{09369D2D-FA68-4F8E-86A2-756AF768304C}">
      <dgm:prSet/>
      <dgm:spPr/>
      <dgm:t>
        <a:bodyPr/>
        <a:lstStyle/>
        <a:p>
          <a:endParaRPr lang="en-GB"/>
        </a:p>
      </dgm:t>
    </dgm:pt>
    <dgm:pt modelId="{D1B40D7A-D3A0-4D0A-8384-46C4A3D1C1D3}" type="sibTrans" cxnId="{09369D2D-FA68-4F8E-86A2-756AF768304C}">
      <dgm:prSet/>
      <dgm:spPr/>
      <dgm:t>
        <a:bodyPr/>
        <a:lstStyle/>
        <a:p>
          <a:endParaRPr lang="en-GB"/>
        </a:p>
      </dgm:t>
    </dgm:pt>
    <dgm:pt modelId="{422B145A-F99B-4615-BC68-45A140614880}">
      <dgm:prSet phldrT="[Text]"/>
      <dgm:spPr/>
      <dgm:t>
        <a:bodyPr/>
        <a:lstStyle/>
        <a:p>
          <a:r>
            <a:rPr lang="en-US" dirty="0" smtClean="0"/>
            <a:t>Security-Enhanced API</a:t>
          </a:r>
          <a:endParaRPr lang="en-GB" dirty="0"/>
        </a:p>
      </dgm:t>
    </dgm:pt>
    <dgm:pt modelId="{074E2014-DAEA-4EA8-B427-FD3876793964}" type="parTrans" cxnId="{98070814-F704-4C58-959F-B88EC09896E8}">
      <dgm:prSet/>
      <dgm:spPr/>
      <dgm:t>
        <a:bodyPr/>
        <a:lstStyle/>
        <a:p>
          <a:endParaRPr lang="en-GB"/>
        </a:p>
      </dgm:t>
    </dgm:pt>
    <dgm:pt modelId="{E62670EE-A515-4F9F-8174-5C0B1F68F04E}" type="sibTrans" cxnId="{98070814-F704-4C58-959F-B88EC09896E8}">
      <dgm:prSet/>
      <dgm:spPr/>
      <dgm:t>
        <a:bodyPr/>
        <a:lstStyle/>
        <a:p>
          <a:endParaRPr lang="en-GB"/>
        </a:p>
      </dgm:t>
    </dgm:pt>
    <dgm:pt modelId="{E3173909-BB11-4D0C-806B-45A831B14B18}">
      <dgm:prSet phldrT="[Text]"/>
      <dgm:spPr/>
      <dgm:t>
        <a:bodyPr/>
        <a:lstStyle/>
        <a:p>
          <a:r>
            <a:rPr lang="en-US" dirty="0" smtClean="0"/>
            <a:t>Program Logic</a:t>
          </a:r>
          <a:endParaRPr lang="en-GB" dirty="0"/>
        </a:p>
      </dgm:t>
    </dgm:pt>
    <dgm:pt modelId="{CB763A50-CD95-4C6B-8BF5-3EA2DD4216B1}" type="parTrans" cxnId="{F69E4BD9-30B4-48E0-8CA7-69A8D3798566}">
      <dgm:prSet/>
      <dgm:spPr/>
      <dgm:t>
        <a:bodyPr/>
        <a:lstStyle/>
        <a:p>
          <a:endParaRPr lang="en-GB"/>
        </a:p>
      </dgm:t>
    </dgm:pt>
    <dgm:pt modelId="{24904DDE-954C-4CE6-93AF-E8C94580651E}" type="sibTrans" cxnId="{F69E4BD9-30B4-48E0-8CA7-69A8D3798566}">
      <dgm:prSet/>
      <dgm:spPr/>
      <dgm:t>
        <a:bodyPr/>
        <a:lstStyle/>
        <a:p>
          <a:endParaRPr lang="en-GB"/>
        </a:p>
      </dgm:t>
    </dgm:pt>
    <dgm:pt modelId="{18B692CE-6A3F-40C9-AA01-683A7F96CFE4}" type="pres">
      <dgm:prSet presAssocID="{3A601D22-1378-4C89-AE9F-69E98E6C4D27}" presName="composite" presStyleCnt="0">
        <dgm:presLayoutVars>
          <dgm:chMax val="5"/>
          <dgm:dir/>
          <dgm:resizeHandles val="exact"/>
        </dgm:presLayoutVars>
      </dgm:prSet>
      <dgm:spPr/>
    </dgm:pt>
    <dgm:pt modelId="{F1056B63-5588-48F5-900F-5C1941704E0B}" type="pres">
      <dgm:prSet presAssocID="{BDE66FD5-6088-4155-87D9-D4EE87A141A2}" presName="circle1" presStyleLbl="lnNode1" presStyleIdx="0" presStyleCnt="3"/>
      <dgm:spPr/>
    </dgm:pt>
    <dgm:pt modelId="{ACD18842-8675-4659-B8F5-373E3E88D9A6}" type="pres">
      <dgm:prSet presAssocID="{BDE66FD5-6088-4155-87D9-D4EE87A141A2}" presName="text1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77DFD79-8293-4E30-AC32-EADB681AF67F}" type="pres">
      <dgm:prSet presAssocID="{BDE66FD5-6088-4155-87D9-D4EE87A141A2}" presName="line1" presStyleLbl="callout" presStyleIdx="0" presStyleCnt="6"/>
      <dgm:spPr/>
    </dgm:pt>
    <dgm:pt modelId="{D8236A6C-CA52-4C79-986B-2433075C370E}" type="pres">
      <dgm:prSet presAssocID="{BDE66FD5-6088-4155-87D9-D4EE87A141A2}" presName="d1" presStyleLbl="callout" presStyleIdx="1" presStyleCnt="6"/>
      <dgm:spPr/>
    </dgm:pt>
    <dgm:pt modelId="{970FF468-97C4-4475-88AF-62DD5B2A13FD}" type="pres">
      <dgm:prSet presAssocID="{422B145A-F99B-4615-BC68-45A140614880}" presName="circle2" presStyleLbl="lnNode1" presStyleIdx="1" presStyleCnt="3"/>
      <dgm:spPr/>
    </dgm:pt>
    <dgm:pt modelId="{47028B8F-2C3D-4C64-8408-8EE1E219B655}" type="pres">
      <dgm:prSet presAssocID="{422B145A-F99B-4615-BC68-45A140614880}" presName="text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4FE5105-4DF1-4F65-A89B-646527A24302}" type="pres">
      <dgm:prSet presAssocID="{422B145A-F99B-4615-BC68-45A140614880}" presName="line2" presStyleLbl="callout" presStyleIdx="2" presStyleCnt="6"/>
      <dgm:spPr/>
    </dgm:pt>
    <dgm:pt modelId="{E25E6E70-D260-4BA2-A2BC-6038D59A7D7D}" type="pres">
      <dgm:prSet presAssocID="{422B145A-F99B-4615-BC68-45A140614880}" presName="d2" presStyleLbl="callout" presStyleIdx="3" presStyleCnt="6"/>
      <dgm:spPr/>
    </dgm:pt>
    <dgm:pt modelId="{22AD74DE-25B3-4B65-895C-FEE4DC4B4301}" type="pres">
      <dgm:prSet presAssocID="{E3173909-BB11-4D0C-806B-45A831B14B18}" presName="circle3" presStyleLbl="lnNode1" presStyleIdx="2" presStyleCnt="3"/>
      <dgm:spPr/>
    </dgm:pt>
    <dgm:pt modelId="{F598D312-8F45-4503-B91C-415FD3F03128}" type="pres">
      <dgm:prSet presAssocID="{E3173909-BB11-4D0C-806B-45A831B14B18}" presName="text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264FDD5-462A-4D46-845E-9739A0BAEEFA}" type="pres">
      <dgm:prSet presAssocID="{E3173909-BB11-4D0C-806B-45A831B14B18}" presName="line3" presStyleLbl="callout" presStyleIdx="4" presStyleCnt="6"/>
      <dgm:spPr/>
    </dgm:pt>
    <dgm:pt modelId="{10F9C116-6ADB-4620-AF48-820ECA03EB58}" type="pres">
      <dgm:prSet presAssocID="{E3173909-BB11-4D0C-806B-45A831B14B18}" presName="d3" presStyleLbl="callout" presStyleIdx="5" presStyleCnt="6"/>
      <dgm:spPr/>
    </dgm:pt>
  </dgm:ptLst>
  <dgm:cxnLst>
    <dgm:cxn modelId="{98070814-F704-4C58-959F-B88EC09896E8}" srcId="{3A601D22-1378-4C89-AE9F-69E98E6C4D27}" destId="{422B145A-F99B-4615-BC68-45A140614880}" srcOrd="1" destOrd="0" parTransId="{074E2014-DAEA-4EA8-B427-FD3876793964}" sibTransId="{E62670EE-A515-4F9F-8174-5C0B1F68F04E}"/>
    <dgm:cxn modelId="{09369D2D-FA68-4F8E-86A2-756AF768304C}" srcId="{3A601D22-1378-4C89-AE9F-69E98E6C4D27}" destId="{BDE66FD5-6088-4155-87D9-D4EE87A141A2}" srcOrd="0" destOrd="0" parTransId="{0EBCA63C-7E66-401A-8546-72D03F60C7F0}" sibTransId="{D1B40D7A-D3A0-4D0A-8384-46C4A3D1C1D3}"/>
    <dgm:cxn modelId="{F69E4BD9-30B4-48E0-8CA7-69A8D3798566}" srcId="{3A601D22-1378-4C89-AE9F-69E98E6C4D27}" destId="{E3173909-BB11-4D0C-806B-45A831B14B18}" srcOrd="2" destOrd="0" parTransId="{CB763A50-CD95-4C6B-8BF5-3EA2DD4216B1}" sibTransId="{24904DDE-954C-4CE6-93AF-E8C94580651E}"/>
    <dgm:cxn modelId="{30C0A4B1-B57B-4577-B098-0BF167A9B200}" type="presOf" srcId="{BDE66FD5-6088-4155-87D9-D4EE87A141A2}" destId="{ACD18842-8675-4659-B8F5-373E3E88D9A6}" srcOrd="0" destOrd="0" presId="urn:microsoft.com/office/officeart/2005/8/layout/target1"/>
    <dgm:cxn modelId="{6E751274-3F3F-4881-BBDC-F4790285DE5F}" type="presOf" srcId="{422B145A-F99B-4615-BC68-45A140614880}" destId="{47028B8F-2C3D-4C64-8408-8EE1E219B655}" srcOrd="0" destOrd="0" presId="urn:microsoft.com/office/officeart/2005/8/layout/target1"/>
    <dgm:cxn modelId="{B02DB879-6856-4ECE-9659-D69F34942FEE}" type="presOf" srcId="{3A601D22-1378-4C89-AE9F-69E98E6C4D27}" destId="{18B692CE-6A3F-40C9-AA01-683A7F96CFE4}" srcOrd="0" destOrd="0" presId="urn:microsoft.com/office/officeart/2005/8/layout/target1"/>
    <dgm:cxn modelId="{AF363879-B6B7-44A7-A251-D40BCDA22C3E}" type="presOf" srcId="{E3173909-BB11-4D0C-806B-45A831B14B18}" destId="{F598D312-8F45-4503-B91C-415FD3F03128}" srcOrd="0" destOrd="0" presId="urn:microsoft.com/office/officeart/2005/8/layout/target1"/>
    <dgm:cxn modelId="{AF760B7F-EE2A-4A9B-B0EF-8AF660976E14}" type="presParOf" srcId="{18B692CE-6A3F-40C9-AA01-683A7F96CFE4}" destId="{F1056B63-5588-48F5-900F-5C1941704E0B}" srcOrd="0" destOrd="0" presId="urn:microsoft.com/office/officeart/2005/8/layout/target1"/>
    <dgm:cxn modelId="{F95EADB3-5394-4F28-9AC9-617D55B84AF7}" type="presParOf" srcId="{18B692CE-6A3F-40C9-AA01-683A7F96CFE4}" destId="{ACD18842-8675-4659-B8F5-373E3E88D9A6}" srcOrd="1" destOrd="0" presId="urn:microsoft.com/office/officeart/2005/8/layout/target1"/>
    <dgm:cxn modelId="{D104051A-FE55-4736-B756-F813AAE7A95D}" type="presParOf" srcId="{18B692CE-6A3F-40C9-AA01-683A7F96CFE4}" destId="{577DFD79-8293-4E30-AC32-EADB681AF67F}" srcOrd="2" destOrd="0" presId="urn:microsoft.com/office/officeart/2005/8/layout/target1"/>
    <dgm:cxn modelId="{0C5E400A-9091-4528-8DD5-851EC2A97708}" type="presParOf" srcId="{18B692CE-6A3F-40C9-AA01-683A7F96CFE4}" destId="{D8236A6C-CA52-4C79-986B-2433075C370E}" srcOrd="3" destOrd="0" presId="urn:microsoft.com/office/officeart/2005/8/layout/target1"/>
    <dgm:cxn modelId="{77CADDAF-647A-4602-8E3F-3EED4BAAC429}" type="presParOf" srcId="{18B692CE-6A3F-40C9-AA01-683A7F96CFE4}" destId="{970FF468-97C4-4475-88AF-62DD5B2A13FD}" srcOrd="4" destOrd="0" presId="urn:microsoft.com/office/officeart/2005/8/layout/target1"/>
    <dgm:cxn modelId="{DE11526C-589A-49B7-A616-AA2E4F16BFD5}" type="presParOf" srcId="{18B692CE-6A3F-40C9-AA01-683A7F96CFE4}" destId="{47028B8F-2C3D-4C64-8408-8EE1E219B655}" srcOrd="5" destOrd="0" presId="urn:microsoft.com/office/officeart/2005/8/layout/target1"/>
    <dgm:cxn modelId="{13F95BCA-539A-4A69-9E01-E550945E401F}" type="presParOf" srcId="{18B692CE-6A3F-40C9-AA01-683A7F96CFE4}" destId="{C4FE5105-4DF1-4F65-A89B-646527A24302}" srcOrd="6" destOrd="0" presId="urn:microsoft.com/office/officeart/2005/8/layout/target1"/>
    <dgm:cxn modelId="{95ECDCFE-8CDD-4202-97C6-0B0B37AB1D15}" type="presParOf" srcId="{18B692CE-6A3F-40C9-AA01-683A7F96CFE4}" destId="{E25E6E70-D260-4BA2-A2BC-6038D59A7D7D}" srcOrd="7" destOrd="0" presId="urn:microsoft.com/office/officeart/2005/8/layout/target1"/>
    <dgm:cxn modelId="{6DE2CEFB-6BDC-482A-A96D-92092C582021}" type="presParOf" srcId="{18B692CE-6A3F-40C9-AA01-683A7F96CFE4}" destId="{22AD74DE-25B3-4B65-895C-FEE4DC4B4301}" srcOrd="8" destOrd="0" presId="urn:microsoft.com/office/officeart/2005/8/layout/target1"/>
    <dgm:cxn modelId="{3FC6BC53-5163-41AE-9A5F-5F939C1B9348}" type="presParOf" srcId="{18B692CE-6A3F-40C9-AA01-683A7F96CFE4}" destId="{F598D312-8F45-4503-B91C-415FD3F03128}" srcOrd="9" destOrd="0" presId="urn:microsoft.com/office/officeart/2005/8/layout/target1"/>
    <dgm:cxn modelId="{B78E8345-AC3B-47DC-98A9-A2887B733368}" type="presParOf" srcId="{18B692CE-6A3F-40C9-AA01-683A7F96CFE4}" destId="{A264FDD5-462A-4D46-845E-9739A0BAEEFA}" srcOrd="10" destOrd="0" presId="urn:microsoft.com/office/officeart/2005/8/layout/target1"/>
    <dgm:cxn modelId="{E56E17D0-D94C-4D0E-ACF4-3EF5A0D663DC}" type="presParOf" srcId="{18B692CE-6A3F-40C9-AA01-683A7F96CFE4}" destId="{10F9C116-6ADB-4620-AF48-820ECA03EB58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22. Januar 2015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977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22. Januar 2015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034124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baseline="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351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 </a:t>
            </a:r>
            <a:r>
              <a:rPr lang="de-DE" dirty="0" err="1" smtClean="0"/>
              <a:t>gjg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61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212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124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en-US" sz="1200" dirty="0" smtClean="0"/>
              <a:t>Place input validation in your program</a:t>
            </a:r>
          </a:p>
          <a:p>
            <a:pPr marL="34290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en-US" sz="1200" dirty="0" smtClean="0"/>
              <a:t>Layer of abstraction on top of system libraries</a:t>
            </a:r>
          </a:p>
          <a:p>
            <a:pPr marL="34290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en-US" sz="1200" dirty="0" smtClean="0"/>
              <a:t>PHP </a:t>
            </a:r>
            <a:r>
              <a:rPr lang="en-US" sz="1200" dirty="0" err="1" smtClean="0"/>
              <a:t>ActiveRecord</a:t>
            </a:r>
            <a:r>
              <a:rPr lang="en-US" sz="1200" dirty="0" smtClean="0"/>
              <a:t> example:</a:t>
            </a:r>
          </a:p>
          <a:p>
            <a:pPr marL="34290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en-US" sz="1200" dirty="0" smtClean="0"/>
              <a:t>Developer should not access system libraries directly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412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Input values exceed</a:t>
            </a:r>
            <a:r>
              <a:rPr lang="en-US" baseline="0" dirty="0" smtClean="0"/>
              <a:t> the magnitude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162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 </a:t>
            </a:r>
            <a:r>
              <a:rPr lang="de-DE" dirty="0" err="1" smtClean="0"/>
              <a:t>gjg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4977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0181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Lets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introduce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few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categories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weaknesses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classified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NSA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1244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Lets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introduce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few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important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terms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share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common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static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analysis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55339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Lots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different </a:t>
            </a:r>
            <a:r>
              <a:rPr lang="de-DE" baseline="0" dirty="0" err="1" smtClean="0"/>
              <a:t>things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wanne</a:t>
            </a:r>
            <a:r>
              <a:rPr lang="de-DE" baseline="0" dirty="0" smtClean="0"/>
              <a:t> find, so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do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start</a:t>
            </a:r>
            <a:r>
              <a:rPr lang="de-DE" baseline="0" dirty="0" smtClean="0"/>
              <a:t>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080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 </a:t>
            </a:r>
            <a:r>
              <a:rPr lang="de-DE" dirty="0" err="1" smtClean="0"/>
              <a:t>gjg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859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Strcpy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dangerous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function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doesnt</a:t>
            </a:r>
            <a:r>
              <a:rPr lang="de-DE" baseline="0" dirty="0" smtClean="0"/>
              <a:t> check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buffer</a:t>
            </a:r>
            <a:r>
              <a:rPr lang="de-DE" baseline="0" dirty="0" smtClean="0"/>
              <a:t> ist </a:t>
            </a:r>
            <a:r>
              <a:rPr lang="de-DE" baseline="0" dirty="0" err="1" smtClean="0"/>
              <a:t>gonna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 in,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actually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big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enough</a:t>
            </a:r>
            <a:r>
              <a:rPr lang="de-DE" baseline="0" dirty="0" smtClean="0"/>
              <a:t>…</a:t>
            </a:r>
            <a:r>
              <a:rPr lang="de-DE" baseline="0" dirty="0" err="1" smtClean="0"/>
              <a:t>better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</a:t>
            </a:r>
            <a:r>
              <a:rPr lang="de-DE" b="1" baseline="0" dirty="0" err="1" smtClean="0"/>
              <a:t>strncpy</a:t>
            </a:r>
            <a:endParaRPr lang="de-DE" b="1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But,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write</a:t>
            </a:r>
            <a:r>
              <a:rPr lang="de-DE" baseline="0" dirty="0" smtClean="0"/>
              <a:t> </a:t>
            </a:r>
            <a:r>
              <a:rPr lang="de-DE" b="1" baseline="0" dirty="0" smtClean="0"/>
              <a:t>lots </a:t>
            </a:r>
            <a:r>
              <a:rPr lang="de-DE" b="1" baseline="0" dirty="0" err="1" smtClean="0"/>
              <a:t>of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rules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and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have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many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false</a:t>
            </a:r>
            <a:r>
              <a:rPr lang="de-DE" b="0" baseline="0" dirty="0" smtClean="0"/>
              <a:t> positives</a:t>
            </a:r>
            <a:r>
              <a:rPr lang="de-DE" baseline="0" dirty="0" smtClean="0"/>
              <a:t>….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automate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find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vulnerabilties</a:t>
            </a:r>
            <a:r>
              <a:rPr lang="de-DE" baseline="0" dirty="0" smtClean="0"/>
              <a:t>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693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Lets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take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does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static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analysis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general</a:t>
            </a:r>
            <a:r>
              <a:rPr lang="de-DE" baseline="0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Security Knowledge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Analysis </a:t>
            </a:r>
            <a:r>
              <a:rPr lang="de-DE" baseline="0" dirty="0" err="1" smtClean="0"/>
              <a:t>input</a:t>
            </a:r>
            <a:r>
              <a:rPr lang="de-DE" baseline="0" dirty="0" smtClean="0"/>
              <a:t> in form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Rules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err="1" smtClean="0">
                <a:sym typeface="Wingdings" panose="05000000000000000000" pitchFamily="2" charset="2"/>
              </a:rPr>
              <a:t>we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need</a:t>
            </a:r>
            <a:r>
              <a:rPr lang="de-DE" baseline="0" dirty="0" smtClean="0">
                <a:sym typeface="Wingdings" panose="05000000000000000000" pitchFamily="2" charset="2"/>
              </a:rPr>
              <a:t> Rules out </a:t>
            </a:r>
            <a:r>
              <a:rPr lang="de-DE" baseline="0" dirty="0" err="1" smtClean="0">
                <a:sym typeface="Wingdings" panose="05000000000000000000" pitchFamily="2" charset="2"/>
              </a:rPr>
              <a:t>of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our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security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knowledge</a:t>
            </a:r>
            <a:endParaRPr lang="de-DE" baseline="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4812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smtClean="0"/>
              <a:t>Source Code: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More </a:t>
            </a:r>
            <a:r>
              <a:rPr lang="de-DE" baseline="0" dirty="0" err="1" smtClean="0"/>
              <a:t>complicated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nested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statements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constructs</a:t>
            </a:r>
            <a:r>
              <a:rPr lang="de-DE" baseline="0" dirty="0" smtClean="0"/>
              <a:t> like </a:t>
            </a:r>
            <a:r>
              <a:rPr lang="de-DE" baseline="0" dirty="0" err="1" smtClean="0"/>
              <a:t>classes</a:t>
            </a:r>
            <a:r>
              <a:rPr lang="de-DE" baseline="0" dirty="0" smtClean="0"/>
              <a:t>)</a:t>
            </a:r>
          </a:p>
          <a:p>
            <a:pPr marL="628650" lvl="1" indent="-171450">
              <a:buFontTx/>
              <a:buChar char="+"/>
            </a:pPr>
            <a:r>
              <a:rPr lang="de-DE" baseline="0" dirty="0" smtClean="0"/>
              <a:t>Easy </a:t>
            </a:r>
            <a:r>
              <a:rPr lang="de-DE" baseline="0" dirty="0" err="1" smtClean="0"/>
              <a:t>reporting</a:t>
            </a:r>
            <a:endParaRPr lang="de-DE" baseline="0" dirty="0" smtClean="0"/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Binaries</a:t>
            </a:r>
            <a:r>
              <a:rPr lang="de-DE" baseline="0" dirty="0" smtClean="0"/>
              <a:t>:</a:t>
            </a:r>
          </a:p>
          <a:p>
            <a:pPr marL="628650" lvl="1" indent="-171450">
              <a:buFont typeface="Symbol" panose="05050102010706020507" pitchFamily="18" charset="2"/>
              <a:buChar char="-"/>
            </a:pPr>
            <a:r>
              <a:rPr lang="de-DE" baseline="0" dirty="0" smtClean="0"/>
              <a:t>Compiler </a:t>
            </a:r>
            <a:r>
              <a:rPr lang="de-DE" baseline="0" dirty="0" err="1" smtClean="0"/>
              <a:t>effects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included</a:t>
            </a:r>
            <a:r>
              <a:rPr lang="de-DE" baseline="0" dirty="0" smtClean="0"/>
              <a:t>, not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actuall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program</a:t>
            </a:r>
            <a:r>
              <a:rPr lang="de-DE" baseline="0" dirty="0" smtClean="0"/>
              <a:t>!</a:t>
            </a:r>
          </a:p>
          <a:p>
            <a:pPr marL="628650" lvl="1" indent="-171450">
              <a:buFont typeface="Symbol" panose="05050102010706020507" pitchFamily="18" charset="2"/>
              <a:buChar char="-"/>
            </a:pPr>
            <a:r>
              <a:rPr lang="de-DE" baseline="0" dirty="0" smtClean="0"/>
              <a:t>Hard </a:t>
            </a:r>
            <a:r>
              <a:rPr lang="de-DE" baseline="0" dirty="0" err="1" smtClean="0"/>
              <a:t>reporting</a:t>
            </a:r>
            <a:endParaRPr lang="de-DE" baseline="0" dirty="0" smtClean="0"/>
          </a:p>
          <a:p>
            <a:pPr marL="628650" lvl="1" indent="-171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No</a:t>
            </a:r>
            <a:r>
              <a:rPr lang="de-DE" baseline="0" dirty="0" smtClean="0"/>
              <a:t> type </a:t>
            </a:r>
            <a:r>
              <a:rPr lang="de-DE" baseline="0" dirty="0" err="1" smtClean="0"/>
              <a:t>information</a:t>
            </a:r>
            <a:endParaRPr lang="de-DE" baseline="0" dirty="0" smtClean="0"/>
          </a:p>
          <a:p>
            <a:pPr marL="628650" lvl="1" indent="-171450">
              <a:buFontTx/>
              <a:buChar char="+"/>
            </a:pPr>
            <a:r>
              <a:rPr lang="de-DE" baseline="0" dirty="0" err="1" smtClean="0"/>
              <a:t>Less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complicated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still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compiled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verify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trust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libraries</a:t>
            </a:r>
            <a:r>
              <a:rPr lang="de-DE" baseline="0" dirty="0" smtClean="0"/>
              <a:t>!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Lets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somewhere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between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best</a:t>
            </a:r>
            <a:r>
              <a:rPr lang="de-DE" baseline="0" dirty="0" smtClean="0"/>
              <a:t> out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both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worlds</a:t>
            </a:r>
            <a:r>
              <a:rPr lang="de-DE" baseline="0" dirty="0" smtClean="0"/>
              <a:t>!</a:t>
            </a:r>
          </a:p>
          <a:p>
            <a:pPr marL="171450" lvl="0" indent="-171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abstract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source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code</a:t>
            </a:r>
            <a:r>
              <a:rPr lang="de-DE" baseline="0" dirty="0" smtClean="0"/>
              <a:t>?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compiler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tools</a:t>
            </a:r>
            <a:r>
              <a:rPr lang="de-DE" baseline="0" dirty="0" smtClean="0"/>
              <a:t> like Parser/</a:t>
            </a:r>
            <a:r>
              <a:rPr lang="de-DE" baseline="0" dirty="0" err="1" smtClean="0"/>
              <a:t>Lexer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Tokenizer</a:t>
            </a:r>
            <a:endParaRPr lang="de-DE" baseline="0" dirty="0" smtClean="0"/>
          </a:p>
          <a:p>
            <a:pPr marL="685800" lvl="1" indent="-228600">
              <a:buFont typeface="Symbol" panose="05050102010706020507" pitchFamily="18" charset="2"/>
              <a:buChar char="-"/>
            </a:pPr>
            <a:r>
              <a:rPr lang="de-DE" baseline="0" dirty="0" smtClean="0"/>
              <a:t>E.g. Lex </a:t>
            </a:r>
            <a:r>
              <a:rPr lang="de-DE" baseline="0" dirty="0" err="1" smtClean="0"/>
              <a:t>Yacc</a:t>
            </a:r>
            <a:r>
              <a:rPr lang="de-DE" baseline="0" dirty="0" smtClean="0"/>
              <a:t> in C, </a:t>
            </a:r>
            <a:r>
              <a:rPr lang="de-DE" baseline="0" dirty="0" err="1" smtClean="0"/>
              <a:t>JavaCC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Java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2605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Bitstream Charter" pitchFamily="2" charset="0"/>
                <a:ea typeface="+mn-ea"/>
                <a:cs typeface="+mn-cs"/>
              </a:rPr>
              <a:t>A Lexical Analysis converts source code syntax into ‘tokens’ of information in an attempt to abstract the source code and make it easier to manipulate</a:t>
            </a:r>
            <a:endParaRPr lang="de-DE" b="0" baseline="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59065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7186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smtClean="0"/>
              <a:t>Out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easier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syntax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build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tree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structure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easier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analysis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understand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semantics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those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build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simultanously</a:t>
            </a:r>
            <a:r>
              <a:rPr lang="de-DE" baseline="0" dirty="0" smtClean="0"/>
              <a:t> a </a:t>
            </a:r>
            <a:br>
              <a:rPr lang="de-DE" baseline="0" dirty="0" smtClean="0"/>
            </a:br>
            <a:r>
              <a:rPr lang="de-DE" baseline="0" dirty="0" err="1" smtClean="0"/>
              <a:t>symbol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all variable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statement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values</a:t>
            </a:r>
            <a:endParaRPr lang="de-DE" baseline="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9585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1" dirty="0" smtClean="0"/>
              <a:t>Rough Auditing Tool for Security 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rats is a significant improvement </a:t>
            </a:r>
            <a:r>
              <a:rPr lang="en-US" baseline="0" dirty="0" err="1" smtClean="0"/>
              <a:t>becaue</a:t>
            </a:r>
            <a:r>
              <a:rPr lang="en-US" baseline="0" dirty="0" smtClean="0"/>
              <a:t> it uses a lexical </a:t>
            </a:r>
            <a:r>
              <a:rPr lang="en-US" baseline="0" dirty="0" err="1" smtClean="0"/>
              <a:t>approch</a:t>
            </a:r>
            <a:r>
              <a:rPr lang="en-US" baseline="0" dirty="0" smtClean="0"/>
              <a:t> with a set of predefined patterns to identify potentially </a:t>
            </a:r>
            <a:r>
              <a:rPr lang="en-US" baseline="0" dirty="0" err="1" smtClean="0"/>
              <a:t>dangourous</a:t>
            </a:r>
            <a:r>
              <a:rPr lang="en-US" baseline="0" dirty="0" smtClean="0"/>
              <a:t> areas of the code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But we need to write </a:t>
            </a:r>
            <a:r>
              <a:rPr lang="en-US" b="1" baseline="0" dirty="0" smtClean="0"/>
              <a:t>lots of rules </a:t>
            </a:r>
            <a:r>
              <a:rPr lang="en-US" baseline="0" dirty="0" smtClean="0"/>
              <a:t>for those kind of lexical analyzers, still finds </a:t>
            </a:r>
            <a:r>
              <a:rPr lang="en-US" b="1" baseline="0" dirty="0" smtClean="0"/>
              <a:t>lots of false positives and false negatives </a:t>
            </a:r>
            <a:r>
              <a:rPr lang="en-US" baseline="0" dirty="0" smtClean="0"/>
              <a:t>(cause it finds just very common vulnerabilities)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smtClean="0"/>
              <a:t>we want usually something more </a:t>
            </a:r>
            <a:r>
              <a:rPr lang="en-US" b="1" baseline="0" dirty="0" err="1" smtClean="0"/>
              <a:t>automatical</a:t>
            </a:r>
            <a:r>
              <a:rPr lang="en-US" baseline="0" dirty="0" smtClean="0"/>
              <a:t> and </a:t>
            </a:r>
            <a:r>
              <a:rPr lang="en-US" b="1" baseline="0" dirty="0" smtClean="0"/>
              <a:t>precise</a:t>
            </a:r>
            <a:r>
              <a:rPr lang="en-US" b="0" baseline="0" dirty="0" smtClean="0"/>
              <a:t>, something that can also consider the</a:t>
            </a:r>
            <a:r>
              <a:rPr lang="en-US" b="1" baseline="0" dirty="0" smtClean="0"/>
              <a:t> context </a:t>
            </a:r>
            <a:br>
              <a:rPr lang="en-US" b="1" baseline="0" dirty="0" smtClean="0"/>
            </a:br>
            <a:r>
              <a:rPr lang="en-US" b="1" baseline="0" dirty="0" smtClean="0">
                <a:sym typeface="Wingdings" panose="05000000000000000000" pitchFamily="2" charset="2"/>
              </a:rPr>
              <a:t> Data Flow Analysis</a:t>
            </a:r>
            <a:endParaRPr lang="de-DE" b="1" baseline="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4965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Bitstream Charter" pitchFamily="2" charset="0"/>
                <a:ea typeface="+mn-ea"/>
                <a:cs typeface="+mn-cs"/>
              </a:rPr>
              <a:t>Data flow analysis is used to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Bitstream Charter" pitchFamily="2" charset="0"/>
                <a:ea typeface="+mn-ea"/>
                <a:cs typeface="+mn-cs"/>
              </a:rPr>
              <a:t>collect run-time (dynamic) information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Bitstream Charter" pitchFamily="2" charset="0"/>
                <a:ea typeface="+mn-ea"/>
                <a:cs typeface="+mn-cs"/>
              </a:rPr>
              <a:t>about data in software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Bitstream Charter" pitchFamily="2" charset="0"/>
                <a:ea typeface="+mn-ea"/>
                <a:cs typeface="+mn-cs"/>
              </a:rPr>
              <a:t>while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Bitstream Charter" pitchFamily="2" charset="0"/>
                <a:ea typeface="+mn-ea"/>
                <a:cs typeface="+mn-cs"/>
              </a:rPr>
              <a:t> it is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Bitstream Charter" pitchFamily="2" charset="0"/>
                <a:ea typeface="+mn-ea"/>
                <a:cs typeface="+mn-cs"/>
              </a:rPr>
              <a:t>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Bitstream Charter" pitchFamily="2" charset="0"/>
                <a:ea typeface="+mn-ea"/>
                <a:cs typeface="+mn-cs"/>
              </a:rPr>
              <a:t> a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Bitstream Charter" pitchFamily="2" charset="0"/>
                <a:ea typeface="+mn-ea"/>
                <a:cs typeface="+mn-cs"/>
              </a:rPr>
              <a:t>static state</a:t>
            </a:r>
            <a:endParaRPr lang="de-DE" b="1" baseline="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463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Lets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basic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approach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an intra-</a:t>
            </a:r>
            <a:r>
              <a:rPr lang="de-DE" baseline="0" dirty="0" err="1" smtClean="0"/>
              <a:t>procedural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analysis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because</a:t>
            </a:r>
            <a:r>
              <a:rPr lang="de-DE" baseline="0" dirty="0" smtClean="0"/>
              <a:t> ist </a:t>
            </a:r>
            <a:r>
              <a:rPr lang="de-DE" baseline="0" dirty="0" err="1" smtClean="0"/>
              <a:t>easier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abstract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function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calls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beginning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come</a:t>
            </a:r>
            <a:r>
              <a:rPr lang="de-DE" baseline="0" dirty="0" smtClean="0"/>
              <a:t> back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Inter-</a:t>
            </a:r>
            <a:r>
              <a:rPr lang="de-DE" baseline="0" dirty="0" err="1" smtClean="0"/>
              <a:t>procedural</a:t>
            </a:r>
            <a:r>
              <a:rPr lang="de-DE" baseline="0" dirty="0" smtClean="0"/>
              <a:t> Analysis </a:t>
            </a:r>
            <a:r>
              <a:rPr lang="de-DE" baseline="0" dirty="0" err="1" smtClean="0"/>
              <a:t>later</a:t>
            </a:r>
            <a:r>
              <a:rPr lang="de-DE" baseline="0" dirty="0" smtClean="0"/>
              <a:t>…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find </a:t>
            </a:r>
            <a:r>
              <a:rPr lang="de-DE" baseline="0" dirty="0" err="1" smtClean="0"/>
              <a:t>vulnerabilities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tracking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a sensible </a:t>
            </a:r>
            <a:r>
              <a:rPr lang="de-DE" baseline="0" dirty="0" err="1" smtClean="0"/>
              <a:t>user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input</a:t>
            </a:r>
            <a:r>
              <a:rPr lang="de-DE" baseline="0" dirty="0" smtClean="0"/>
              <a:t>/</a:t>
            </a:r>
            <a:r>
              <a:rPr lang="de-DE" baseline="0" dirty="0" err="1" smtClean="0"/>
              <a:t>source</a:t>
            </a:r>
            <a:r>
              <a:rPr lang="de-DE" baseline="0" dirty="0" smtClean="0"/>
              <a:t> (e.g. a </a:t>
            </a:r>
            <a:r>
              <a:rPr lang="de-DE" baseline="0" dirty="0" err="1" smtClean="0"/>
              <a:t>password</a:t>
            </a:r>
            <a:r>
              <a:rPr lang="de-DE" baseline="0" dirty="0" smtClean="0"/>
              <a:t>),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leak</a:t>
            </a:r>
            <a:r>
              <a:rPr lang="de-DE" baseline="0" dirty="0" smtClean="0"/>
              <a:t>/sink (e.g. a </a:t>
            </a:r>
            <a:r>
              <a:rPr lang="de-DE" baseline="0" dirty="0" err="1" smtClean="0"/>
              <a:t>messaging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routine</a:t>
            </a:r>
            <a:r>
              <a:rPr lang="de-DE" baseline="0" dirty="0" smtClean="0"/>
              <a:t>)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4047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dirty="0" smtClean="0">
                <a:sym typeface="Wingdings" pitchFamily="2" charset="2"/>
              </a:rPr>
              <a:t>Paint </a:t>
            </a:r>
            <a:r>
              <a:rPr lang="de-DE" sz="1200" dirty="0" err="1" smtClean="0">
                <a:sym typeface="Wingdings" pitchFamily="2" charset="2"/>
              </a:rPr>
              <a:t>if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its</a:t>
            </a:r>
            <a:r>
              <a:rPr lang="de-DE" sz="1200" baseline="0" smtClean="0">
                <a:sym typeface="Wingdings" pitchFamily="2" charset="2"/>
              </a:rPr>
              <a:t> &lt;</a:t>
            </a:r>
            <a:r>
              <a:rPr lang="de-DE" sz="1200" smtClean="0">
                <a:sym typeface="Wingdings" pitchFamily="2" charset="2"/>
              </a:rPr>
              <a:t>16:20</a:t>
            </a:r>
            <a:endParaRPr lang="de-DE" sz="1200" dirty="0" smtClean="0">
              <a:sym typeface="Wingdings" pitchFamily="2" charset="2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dirty="0" smtClean="0">
                <a:sym typeface="Wingdings" pitchFamily="2" charset="2"/>
              </a:rPr>
              <a:t>on top </a:t>
            </a:r>
            <a:r>
              <a:rPr lang="de-DE" sz="1200" dirty="0" err="1" smtClean="0">
                <a:sym typeface="Wingdings" pitchFamily="2" charset="2"/>
              </a:rPr>
              <a:t>of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the</a:t>
            </a:r>
            <a:r>
              <a:rPr lang="de-DE" sz="1200" dirty="0" smtClean="0">
                <a:sym typeface="Wingdings" pitchFamily="2" charset="2"/>
              </a:rPr>
              <a:t> AST,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we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build</a:t>
            </a:r>
            <a:r>
              <a:rPr lang="de-DE" sz="1200" baseline="0" dirty="0" smtClean="0">
                <a:sym typeface="Wingdings" pitchFamily="2" charset="2"/>
              </a:rPr>
              <a:t> a CFG,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baseline="0" dirty="0" smtClean="0">
                <a:sym typeface="Wingdings" pitchFamily="2" charset="2"/>
              </a:rPr>
              <a:t>Nodes: </a:t>
            </a:r>
            <a:r>
              <a:rPr lang="de-DE" sz="1200" baseline="0" dirty="0" err="1" smtClean="0">
                <a:sym typeface="Wingdings" pitchFamily="2" charset="2"/>
              </a:rPr>
              <a:t>simplified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statement</a:t>
            </a:r>
            <a:r>
              <a:rPr lang="de-DE" sz="1200" baseline="0" dirty="0" smtClean="0">
                <a:sym typeface="Wingdings" pitchFamily="2" charset="2"/>
              </a:rPr>
              <a:t>, </a:t>
            </a:r>
            <a:r>
              <a:rPr lang="de-DE" sz="1200" baseline="0" dirty="0" err="1" smtClean="0">
                <a:sym typeface="Wingdings" pitchFamily="2" charset="2"/>
              </a:rPr>
              <a:t>or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basic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blocks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of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statements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that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can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be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summarized</a:t>
            </a:r>
            <a:endParaRPr lang="de-DE" sz="1200" baseline="0" dirty="0" smtClean="0">
              <a:sym typeface="Wingdings" pitchFamily="2" charset="2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baseline="0" dirty="0" err="1" smtClean="0">
                <a:sym typeface="Wingdings" pitchFamily="2" charset="2"/>
              </a:rPr>
              <a:t>Edges</a:t>
            </a:r>
            <a:r>
              <a:rPr lang="de-DE" sz="1200" baseline="0" dirty="0" smtClean="0">
                <a:sym typeface="Wingdings" pitchFamily="2" charset="2"/>
              </a:rPr>
              <a:t>: Control </a:t>
            </a:r>
            <a:r>
              <a:rPr lang="de-DE" sz="1200" baseline="0" dirty="0" err="1" smtClean="0">
                <a:sym typeface="Wingdings" pitchFamily="2" charset="2"/>
              </a:rPr>
              <a:t>flow</a:t>
            </a:r>
            <a:endParaRPr lang="de-DE" sz="1200" baseline="0" dirty="0" smtClean="0">
              <a:sym typeface="Wingdings" pitchFamily="2" charset="2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baseline="0" dirty="0" smtClean="0">
                <a:sym typeface="Wingdings" pitchFamily="2" charset="2"/>
              </a:rPr>
              <a:t>But </a:t>
            </a:r>
            <a:r>
              <a:rPr lang="de-DE" sz="1200" baseline="0" dirty="0" err="1" smtClean="0">
                <a:sym typeface="Wingdings" pitchFamily="2" charset="2"/>
              </a:rPr>
              <a:t>how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can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we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track</a:t>
            </a:r>
            <a:r>
              <a:rPr lang="de-DE" sz="1200" baseline="0" dirty="0" smtClean="0">
                <a:sym typeface="Wingdings" pitchFamily="2" charset="2"/>
              </a:rPr>
              <a:t> Data </a:t>
            </a:r>
            <a:r>
              <a:rPr lang="de-DE" sz="1200" baseline="0" dirty="0" err="1" smtClean="0">
                <a:sym typeface="Wingdings" pitchFamily="2" charset="2"/>
              </a:rPr>
              <a:t>from</a:t>
            </a:r>
            <a:r>
              <a:rPr lang="de-DE" sz="1200" baseline="0" dirty="0" smtClean="0">
                <a:sym typeface="Wingdings" pitchFamily="2" charset="2"/>
              </a:rPr>
              <a:t> Source </a:t>
            </a:r>
            <a:r>
              <a:rPr lang="de-DE" sz="1200" baseline="0" dirty="0" err="1" smtClean="0">
                <a:sym typeface="Wingdings" pitchFamily="2" charset="2"/>
              </a:rPr>
              <a:t>to</a:t>
            </a:r>
            <a:r>
              <a:rPr lang="de-DE" sz="1200" baseline="0" dirty="0" smtClean="0">
                <a:sym typeface="Wingdings" pitchFamily="2" charset="2"/>
              </a:rPr>
              <a:t> Sink </a:t>
            </a:r>
            <a:r>
              <a:rPr lang="de-DE" sz="1200" baseline="0" dirty="0" err="1" smtClean="0">
                <a:sym typeface="Wingdings" pitchFamily="2" charset="2"/>
              </a:rPr>
              <a:t>with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this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structure</a:t>
            </a:r>
            <a:r>
              <a:rPr lang="de-DE" sz="1200" baseline="0" dirty="0" smtClean="0">
                <a:sym typeface="Wingdings" pitchFamily="2" charset="2"/>
              </a:rPr>
              <a:t>??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baseline="0" dirty="0" err="1" smtClean="0">
                <a:sym typeface="Wingdings" pitchFamily="2" charset="2"/>
              </a:rPr>
              <a:t>We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could</a:t>
            </a:r>
            <a:r>
              <a:rPr lang="de-DE" sz="1200" baseline="0" dirty="0" smtClean="0">
                <a:sym typeface="Wingdings" pitchFamily="2" charset="2"/>
              </a:rPr>
              <a:t> handle an additional </a:t>
            </a:r>
            <a:r>
              <a:rPr lang="de-DE" sz="1200" baseline="0" dirty="0" err="1" smtClean="0">
                <a:sym typeface="Wingdings" pitchFamily="2" charset="2"/>
              </a:rPr>
              <a:t>structure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of</a:t>
            </a:r>
            <a:r>
              <a:rPr lang="de-DE" sz="1200" baseline="0" dirty="0" smtClean="0">
                <a:sym typeface="Wingdings" pitchFamily="2" charset="2"/>
              </a:rPr>
              <a:t> a </a:t>
            </a:r>
            <a:r>
              <a:rPr lang="de-DE" sz="1200" b="1" baseline="0" dirty="0" smtClean="0">
                <a:sym typeface="Wingdings" pitchFamily="2" charset="2"/>
              </a:rPr>
              <a:t>Data Flow Graph</a:t>
            </a:r>
            <a:r>
              <a:rPr lang="de-DE" sz="1200" baseline="0" dirty="0" smtClean="0">
                <a:sym typeface="Wingdings" pitchFamily="2" charset="2"/>
              </a:rPr>
              <a:t>, </a:t>
            </a:r>
            <a:r>
              <a:rPr lang="de-DE" sz="1200" baseline="0" dirty="0" err="1" smtClean="0">
                <a:sym typeface="Wingdings" pitchFamily="2" charset="2"/>
              </a:rPr>
              <a:t>or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more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usual</a:t>
            </a:r>
            <a:r>
              <a:rPr lang="de-DE" sz="1200" baseline="0" dirty="0" smtClean="0">
                <a:sym typeface="Wingdings" pitchFamily="2" charset="2"/>
              </a:rPr>
              <a:t>: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baseline="0" dirty="0" err="1" smtClean="0">
                <a:sym typeface="Wingdings" pitchFamily="2" charset="2"/>
              </a:rPr>
              <a:t>With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traversing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the</a:t>
            </a:r>
            <a:r>
              <a:rPr lang="de-DE" sz="1200" baseline="0" dirty="0" smtClean="0">
                <a:sym typeface="Wingdings" pitchFamily="2" charset="2"/>
              </a:rPr>
              <a:t> CFG </a:t>
            </a:r>
            <a:r>
              <a:rPr lang="de-DE" sz="1200" baseline="0" dirty="0" err="1" smtClean="0">
                <a:sym typeface="Wingdings" pitchFamily="2" charset="2"/>
              </a:rPr>
              <a:t>we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can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simultanously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track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the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data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flow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from</a:t>
            </a:r>
            <a:r>
              <a:rPr lang="de-DE" sz="1200" baseline="0" dirty="0" smtClean="0">
                <a:sym typeface="Wingdings" pitchFamily="2" charset="2"/>
              </a:rPr>
              <a:t> a </a:t>
            </a:r>
            <a:r>
              <a:rPr lang="de-DE" sz="1200" b="1" baseline="0" dirty="0" smtClean="0">
                <a:sym typeface="Wingdings" pitchFamily="2" charset="2"/>
              </a:rPr>
              <a:t>Source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to</a:t>
            </a:r>
            <a:r>
              <a:rPr lang="de-DE" sz="1200" baseline="0" dirty="0" smtClean="0">
                <a:sym typeface="Wingdings" pitchFamily="2" charset="2"/>
              </a:rPr>
              <a:t> a </a:t>
            </a:r>
            <a:r>
              <a:rPr lang="de-DE" sz="1200" b="1" baseline="0" dirty="0" smtClean="0">
                <a:sym typeface="Wingdings" pitchFamily="2" charset="2"/>
              </a:rPr>
              <a:t>Sink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b="1" baseline="0" dirty="0" err="1" smtClean="0">
                <a:sym typeface="Wingdings" pitchFamily="2" charset="2"/>
              </a:rPr>
              <a:t>Question</a:t>
            </a:r>
            <a:r>
              <a:rPr lang="de-DE" sz="1200" b="1" baseline="0" dirty="0" smtClean="0">
                <a:sym typeface="Wingdings" pitchFamily="2" charset="2"/>
              </a:rPr>
              <a:t>: </a:t>
            </a:r>
            <a:r>
              <a:rPr lang="de-DE" sz="1200" b="0" baseline="0" dirty="0" err="1" smtClean="0">
                <a:sym typeface="Wingdings" pitchFamily="2" charset="2"/>
              </a:rPr>
              <a:t>Is</a:t>
            </a:r>
            <a:r>
              <a:rPr lang="de-DE" sz="1200" b="0" baseline="0" dirty="0" smtClean="0">
                <a:sym typeface="Wingdings" pitchFamily="2" charset="2"/>
              </a:rPr>
              <a:t> </a:t>
            </a:r>
            <a:r>
              <a:rPr lang="de-DE" sz="1200" b="0" baseline="0" dirty="0" err="1" smtClean="0">
                <a:sym typeface="Wingdings" pitchFamily="2" charset="2"/>
              </a:rPr>
              <a:t>this</a:t>
            </a:r>
            <a:r>
              <a:rPr lang="de-DE" sz="1200" b="0" baseline="0" dirty="0" smtClean="0">
                <a:sym typeface="Wingdings" pitchFamily="2" charset="2"/>
              </a:rPr>
              <a:t> CFG </a:t>
            </a:r>
            <a:r>
              <a:rPr lang="de-DE" sz="1200" b="0" baseline="0" dirty="0" err="1" smtClean="0">
                <a:sym typeface="Wingdings" pitchFamily="2" charset="2"/>
              </a:rPr>
              <a:t>flow</a:t>
            </a:r>
            <a:r>
              <a:rPr lang="de-DE" sz="1200" b="0" baseline="0" dirty="0" smtClean="0">
                <a:sym typeface="Wingdings" pitchFamily="2" charset="2"/>
              </a:rPr>
              <a:t> sensitive </a:t>
            </a:r>
            <a:r>
              <a:rPr lang="de-DE" sz="1200" b="0" baseline="0" dirty="0" err="1" smtClean="0">
                <a:sym typeface="Wingdings" pitchFamily="2" charset="2"/>
              </a:rPr>
              <a:t>or</a:t>
            </a:r>
            <a:r>
              <a:rPr lang="de-DE" sz="1200" b="0" baseline="0" dirty="0" smtClean="0">
                <a:sym typeface="Wingdings" pitchFamily="2" charset="2"/>
              </a:rPr>
              <a:t> </a:t>
            </a:r>
            <a:r>
              <a:rPr lang="de-DE" sz="1200" b="0" baseline="0" dirty="0" err="1" smtClean="0">
                <a:sym typeface="Wingdings" pitchFamily="2" charset="2"/>
              </a:rPr>
              <a:t>flow</a:t>
            </a:r>
            <a:r>
              <a:rPr lang="de-DE" sz="1200" b="0" baseline="0" dirty="0" smtClean="0">
                <a:sym typeface="Wingdings" pitchFamily="2" charset="2"/>
              </a:rPr>
              <a:t> </a:t>
            </a:r>
            <a:r>
              <a:rPr lang="de-DE" sz="1200" b="0" baseline="0" dirty="0" err="1" smtClean="0">
                <a:sym typeface="Wingdings" pitchFamily="2" charset="2"/>
              </a:rPr>
              <a:t>insensitive</a:t>
            </a:r>
            <a:r>
              <a:rPr lang="de-DE" sz="1200" b="0" baseline="0" dirty="0" smtClean="0">
                <a:sym typeface="Wingdings" pitchFamily="2" charset="2"/>
              </a:rPr>
              <a:t>?</a:t>
            </a:r>
            <a:endParaRPr lang="de-DE" sz="1200" b="1" baseline="0" dirty="0" smtClean="0">
              <a:sym typeface="Wingdings" pitchFamily="2" charset="2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313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 </a:t>
            </a:r>
            <a:r>
              <a:rPr lang="de-DE" dirty="0" err="1" smtClean="0"/>
              <a:t>gjg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48502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dirty="0" smtClean="0">
                <a:sym typeface="Wingdings" pitchFamily="2" charset="2"/>
              </a:rPr>
              <a:t>on top </a:t>
            </a:r>
            <a:r>
              <a:rPr lang="de-DE" sz="1200" dirty="0" err="1" smtClean="0">
                <a:sym typeface="Wingdings" pitchFamily="2" charset="2"/>
              </a:rPr>
              <a:t>of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the</a:t>
            </a:r>
            <a:r>
              <a:rPr lang="de-DE" sz="1200" dirty="0" smtClean="0">
                <a:sym typeface="Wingdings" pitchFamily="2" charset="2"/>
              </a:rPr>
              <a:t> AST,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we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build</a:t>
            </a:r>
            <a:r>
              <a:rPr lang="de-DE" sz="1200" baseline="0" dirty="0" smtClean="0">
                <a:sym typeface="Wingdings" pitchFamily="2" charset="2"/>
              </a:rPr>
              <a:t> a CFG,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baseline="0" dirty="0" smtClean="0">
                <a:sym typeface="Wingdings" pitchFamily="2" charset="2"/>
              </a:rPr>
              <a:t>Nodes: </a:t>
            </a:r>
            <a:r>
              <a:rPr lang="de-DE" sz="1200" baseline="0" dirty="0" err="1" smtClean="0">
                <a:sym typeface="Wingdings" pitchFamily="2" charset="2"/>
              </a:rPr>
              <a:t>simplified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statement</a:t>
            </a:r>
            <a:r>
              <a:rPr lang="de-DE" sz="1200" baseline="0" dirty="0" smtClean="0">
                <a:sym typeface="Wingdings" pitchFamily="2" charset="2"/>
              </a:rPr>
              <a:t>, </a:t>
            </a:r>
            <a:r>
              <a:rPr lang="de-DE" sz="1200" baseline="0" dirty="0" err="1" smtClean="0">
                <a:sym typeface="Wingdings" pitchFamily="2" charset="2"/>
              </a:rPr>
              <a:t>or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basic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blocks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of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statements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that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can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be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summarized</a:t>
            </a:r>
            <a:endParaRPr lang="de-DE" sz="1200" baseline="0" dirty="0" smtClean="0">
              <a:sym typeface="Wingdings" pitchFamily="2" charset="2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baseline="0" dirty="0" err="1" smtClean="0">
                <a:sym typeface="Wingdings" pitchFamily="2" charset="2"/>
              </a:rPr>
              <a:t>Edges</a:t>
            </a:r>
            <a:r>
              <a:rPr lang="de-DE" sz="1200" baseline="0" dirty="0" smtClean="0">
                <a:sym typeface="Wingdings" pitchFamily="2" charset="2"/>
              </a:rPr>
              <a:t>: Control </a:t>
            </a:r>
            <a:r>
              <a:rPr lang="de-DE" sz="1200" baseline="0" dirty="0" err="1" smtClean="0">
                <a:sym typeface="Wingdings" pitchFamily="2" charset="2"/>
              </a:rPr>
              <a:t>flow</a:t>
            </a:r>
            <a:endParaRPr lang="de-DE" sz="1200" baseline="0" dirty="0" smtClean="0">
              <a:sym typeface="Wingdings" pitchFamily="2" charset="2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baseline="0" dirty="0" smtClean="0">
                <a:sym typeface="Wingdings" pitchFamily="2" charset="2"/>
              </a:rPr>
              <a:t>But </a:t>
            </a:r>
            <a:r>
              <a:rPr lang="de-DE" sz="1200" baseline="0" dirty="0" err="1" smtClean="0">
                <a:sym typeface="Wingdings" pitchFamily="2" charset="2"/>
              </a:rPr>
              <a:t>how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can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we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track</a:t>
            </a:r>
            <a:r>
              <a:rPr lang="de-DE" sz="1200" baseline="0" dirty="0" smtClean="0">
                <a:sym typeface="Wingdings" pitchFamily="2" charset="2"/>
              </a:rPr>
              <a:t> Data </a:t>
            </a:r>
            <a:r>
              <a:rPr lang="de-DE" sz="1200" baseline="0" dirty="0" err="1" smtClean="0">
                <a:sym typeface="Wingdings" pitchFamily="2" charset="2"/>
              </a:rPr>
              <a:t>from</a:t>
            </a:r>
            <a:r>
              <a:rPr lang="de-DE" sz="1200" baseline="0" dirty="0" smtClean="0">
                <a:sym typeface="Wingdings" pitchFamily="2" charset="2"/>
              </a:rPr>
              <a:t> Source </a:t>
            </a:r>
            <a:r>
              <a:rPr lang="de-DE" sz="1200" baseline="0" dirty="0" err="1" smtClean="0">
                <a:sym typeface="Wingdings" pitchFamily="2" charset="2"/>
              </a:rPr>
              <a:t>to</a:t>
            </a:r>
            <a:r>
              <a:rPr lang="de-DE" sz="1200" baseline="0" dirty="0" smtClean="0">
                <a:sym typeface="Wingdings" pitchFamily="2" charset="2"/>
              </a:rPr>
              <a:t> Sink </a:t>
            </a:r>
            <a:r>
              <a:rPr lang="de-DE" sz="1200" baseline="0" dirty="0" err="1" smtClean="0">
                <a:sym typeface="Wingdings" pitchFamily="2" charset="2"/>
              </a:rPr>
              <a:t>with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this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structure</a:t>
            </a:r>
            <a:r>
              <a:rPr lang="de-DE" sz="1200" baseline="0" dirty="0" smtClean="0">
                <a:sym typeface="Wingdings" pitchFamily="2" charset="2"/>
              </a:rPr>
              <a:t>??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baseline="0" dirty="0" err="1" smtClean="0">
                <a:sym typeface="Wingdings" pitchFamily="2" charset="2"/>
              </a:rPr>
              <a:t>We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could</a:t>
            </a:r>
            <a:r>
              <a:rPr lang="de-DE" sz="1200" baseline="0" dirty="0" smtClean="0">
                <a:sym typeface="Wingdings" pitchFamily="2" charset="2"/>
              </a:rPr>
              <a:t> handle an additional </a:t>
            </a:r>
            <a:r>
              <a:rPr lang="de-DE" sz="1200" baseline="0" dirty="0" err="1" smtClean="0">
                <a:sym typeface="Wingdings" pitchFamily="2" charset="2"/>
              </a:rPr>
              <a:t>structure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of</a:t>
            </a:r>
            <a:r>
              <a:rPr lang="de-DE" sz="1200" baseline="0" dirty="0" smtClean="0">
                <a:sym typeface="Wingdings" pitchFamily="2" charset="2"/>
              </a:rPr>
              <a:t> a </a:t>
            </a:r>
            <a:r>
              <a:rPr lang="de-DE" sz="1200" b="1" baseline="0" dirty="0" smtClean="0">
                <a:sym typeface="Wingdings" pitchFamily="2" charset="2"/>
              </a:rPr>
              <a:t>Data Flow Graph</a:t>
            </a:r>
            <a:r>
              <a:rPr lang="de-DE" sz="1200" baseline="0" dirty="0" smtClean="0">
                <a:sym typeface="Wingdings" pitchFamily="2" charset="2"/>
              </a:rPr>
              <a:t>, </a:t>
            </a:r>
            <a:r>
              <a:rPr lang="de-DE" sz="1200" baseline="0" dirty="0" err="1" smtClean="0">
                <a:sym typeface="Wingdings" pitchFamily="2" charset="2"/>
              </a:rPr>
              <a:t>or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more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usual</a:t>
            </a:r>
            <a:r>
              <a:rPr lang="de-DE" sz="1200" baseline="0" dirty="0" smtClean="0">
                <a:sym typeface="Wingdings" pitchFamily="2" charset="2"/>
              </a:rPr>
              <a:t>: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baseline="0" dirty="0" err="1" smtClean="0">
                <a:sym typeface="Wingdings" pitchFamily="2" charset="2"/>
              </a:rPr>
              <a:t>With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traversing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the</a:t>
            </a:r>
            <a:r>
              <a:rPr lang="de-DE" sz="1200" baseline="0" dirty="0" smtClean="0">
                <a:sym typeface="Wingdings" pitchFamily="2" charset="2"/>
              </a:rPr>
              <a:t> CFG </a:t>
            </a:r>
            <a:r>
              <a:rPr lang="de-DE" sz="1200" baseline="0" dirty="0" err="1" smtClean="0">
                <a:sym typeface="Wingdings" pitchFamily="2" charset="2"/>
              </a:rPr>
              <a:t>we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can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simultanously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track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the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data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flow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from</a:t>
            </a:r>
            <a:r>
              <a:rPr lang="de-DE" sz="1200" baseline="0" dirty="0" smtClean="0">
                <a:sym typeface="Wingdings" pitchFamily="2" charset="2"/>
              </a:rPr>
              <a:t> a </a:t>
            </a:r>
            <a:r>
              <a:rPr lang="de-DE" sz="1200" b="1" baseline="0" dirty="0" smtClean="0">
                <a:sym typeface="Wingdings" pitchFamily="2" charset="2"/>
              </a:rPr>
              <a:t>Source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to</a:t>
            </a:r>
            <a:r>
              <a:rPr lang="de-DE" sz="1200" baseline="0" dirty="0" smtClean="0">
                <a:sym typeface="Wingdings" pitchFamily="2" charset="2"/>
              </a:rPr>
              <a:t> a </a:t>
            </a:r>
            <a:r>
              <a:rPr lang="de-DE" sz="1200" b="1" baseline="0" dirty="0" smtClean="0">
                <a:sym typeface="Wingdings" pitchFamily="2" charset="2"/>
              </a:rPr>
              <a:t>Sink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b="1" baseline="0" dirty="0" err="1" smtClean="0">
                <a:sym typeface="Wingdings" pitchFamily="2" charset="2"/>
              </a:rPr>
              <a:t>Question</a:t>
            </a:r>
            <a:r>
              <a:rPr lang="de-DE" sz="1200" b="1" baseline="0" dirty="0" smtClean="0">
                <a:sym typeface="Wingdings" pitchFamily="2" charset="2"/>
              </a:rPr>
              <a:t>: </a:t>
            </a:r>
            <a:r>
              <a:rPr lang="de-DE" sz="1200" b="0" baseline="0" dirty="0" err="1" smtClean="0">
                <a:sym typeface="Wingdings" pitchFamily="2" charset="2"/>
              </a:rPr>
              <a:t>Is</a:t>
            </a:r>
            <a:r>
              <a:rPr lang="de-DE" sz="1200" b="0" baseline="0" dirty="0" smtClean="0">
                <a:sym typeface="Wingdings" pitchFamily="2" charset="2"/>
              </a:rPr>
              <a:t> </a:t>
            </a:r>
            <a:r>
              <a:rPr lang="de-DE" sz="1200" b="0" baseline="0" dirty="0" err="1" smtClean="0">
                <a:sym typeface="Wingdings" pitchFamily="2" charset="2"/>
              </a:rPr>
              <a:t>this</a:t>
            </a:r>
            <a:r>
              <a:rPr lang="de-DE" sz="1200" b="0" baseline="0" dirty="0" smtClean="0">
                <a:sym typeface="Wingdings" pitchFamily="2" charset="2"/>
              </a:rPr>
              <a:t> </a:t>
            </a:r>
            <a:r>
              <a:rPr lang="de-DE" sz="1200" b="0" baseline="0" dirty="0" err="1" smtClean="0">
                <a:sym typeface="Wingdings" pitchFamily="2" charset="2"/>
              </a:rPr>
              <a:t>the</a:t>
            </a:r>
            <a:r>
              <a:rPr lang="de-DE" sz="1200" b="0" baseline="0" dirty="0" smtClean="0">
                <a:sym typeface="Wingdings" pitchFamily="2" charset="2"/>
              </a:rPr>
              <a:t> CFG </a:t>
            </a:r>
            <a:r>
              <a:rPr lang="de-DE" sz="1200" b="0" baseline="0" dirty="0" err="1" smtClean="0">
                <a:sym typeface="Wingdings" pitchFamily="2" charset="2"/>
              </a:rPr>
              <a:t>for</a:t>
            </a:r>
            <a:r>
              <a:rPr lang="de-DE" sz="1200" b="0" baseline="0" dirty="0" smtClean="0">
                <a:sym typeface="Wingdings" pitchFamily="2" charset="2"/>
              </a:rPr>
              <a:t> a </a:t>
            </a:r>
            <a:r>
              <a:rPr lang="de-DE" sz="1200" b="0" baseline="0" dirty="0" err="1" smtClean="0">
                <a:sym typeface="Wingdings" pitchFamily="2" charset="2"/>
              </a:rPr>
              <a:t>backward</a:t>
            </a:r>
            <a:r>
              <a:rPr lang="de-DE" sz="1200" b="0" baseline="0" dirty="0" smtClean="0">
                <a:sym typeface="Wingdings" pitchFamily="2" charset="2"/>
              </a:rPr>
              <a:t> </a:t>
            </a:r>
            <a:r>
              <a:rPr lang="de-DE" sz="1200" b="0" baseline="0" dirty="0" err="1" smtClean="0">
                <a:sym typeface="Wingdings" pitchFamily="2" charset="2"/>
              </a:rPr>
              <a:t>or</a:t>
            </a:r>
            <a:r>
              <a:rPr lang="de-DE" sz="1200" b="0" baseline="0" dirty="0" smtClean="0">
                <a:sym typeface="Wingdings" pitchFamily="2" charset="2"/>
              </a:rPr>
              <a:t> </a:t>
            </a:r>
            <a:r>
              <a:rPr lang="de-DE" sz="1200" b="0" baseline="0" dirty="0" err="1" smtClean="0">
                <a:sym typeface="Wingdings" pitchFamily="2" charset="2"/>
              </a:rPr>
              <a:t>forward</a:t>
            </a:r>
            <a:r>
              <a:rPr lang="de-DE" sz="1200" b="0" baseline="0" dirty="0" smtClean="0">
                <a:sym typeface="Wingdings" pitchFamily="2" charset="2"/>
              </a:rPr>
              <a:t> </a:t>
            </a:r>
            <a:r>
              <a:rPr lang="de-DE" sz="1200" b="0" baseline="0" dirty="0" err="1" smtClean="0">
                <a:sym typeface="Wingdings" pitchFamily="2" charset="2"/>
              </a:rPr>
              <a:t>analysis</a:t>
            </a:r>
            <a:r>
              <a:rPr lang="de-DE" sz="1200" b="0" baseline="0" dirty="0" smtClean="0">
                <a:sym typeface="Wingdings" pitchFamily="2" charset="2"/>
              </a:rPr>
              <a:t>? (</a:t>
            </a:r>
            <a:r>
              <a:rPr lang="de-DE" sz="1200" b="0" baseline="0" dirty="0" err="1" smtClean="0">
                <a:sym typeface="Wingdings" pitchFamily="2" charset="2"/>
              </a:rPr>
              <a:t>look</a:t>
            </a:r>
            <a:r>
              <a:rPr lang="de-DE" sz="1200" b="0" baseline="0" dirty="0" smtClean="0">
                <a:sym typeface="Wingdings" pitchFamily="2" charset="2"/>
              </a:rPr>
              <a:t> at </a:t>
            </a:r>
            <a:r>
              <a:rPr lang="de-DE" sz="1200" b="0" baseline="0" dirty="0" err="1" smtClean="0">
                <a:sym typeface="Wingdings" pitchFamily="2" charset="2"/>
              </a:rPr>
              <a:t>the</a:t>
            </a:r>
            <a:r>
              <a:rPr lang="de-DE" sz="1200" b="0" baseline="0" dirty="0" smtClean="0">
                <a:sym typeface="Wingdings" pitchFamily="2" charset="2"/>
              </a:rPr>
              <a:t> </a:t>
            </a:r>
            <a:r>
              <a:rPr lang="de-DE" sz="1200" b="0" baseline="0" dirty="0" err="1" smtClean="0">
                <a:sym typeface="Wingdings" pitchFamily="2" charset="2"/>
              </a:rPr>
              <a:t>arrows</a:t>
            </a:r>
            <a:r>
              <a:rPr lang="de-DE" sz="1200" b="0" baseline="0" dirty="0" smtClean="0">
                <a:sym typeface="Wingdings" pitchFamily="2" charset="2"/>
              </a:rPr>
              <a:t>)</a:t>
            </a:r>
            <a:endParaRPr lang="de-DE" sz="1200" b="1" baseline="0" dirty="0" smtClean="0">
              <a:sym typeface="Wingdings" pitchFamily="2" charset="2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0436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choose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direction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analyze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program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How</a:t>
            </a:r>
            <a:r>
              <a:rPr lang="de-DE" baseline="0" dirty="0" smtClean="0"/>
              <a:t> do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program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flow</a:t>
            </a:r>
            <a:r>
              <a:rPr lang="de-DE" baseline="0" dirty="0" smtClean="0"/>
              <a:t>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7855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792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pointers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possibly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refer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same </a:t>
            </a:r>
            <a:r>
              <a:rPr lang="de-DE" baseline="0" dirty="0" err="1" smtClean="0"/>
              <a:t>memory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location</a:t>
            </a:r>
            <a:r>
              <a:rPr lang="de-DE" baseline="0" dirty="0" smtClean="0"/>
              <a:t>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4996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smtClean="0"/>
              <a:t>On </a:t>
            </a:r>
            <a:r>
              <a:rPr lang="de-DE" baseline="0" dirty="0" err="1" smtClean="0"/>
              <a:t>every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traversing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step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through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Control Flow Graph,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update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information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Aliases</a:t>
            </a:r>
            <a:r>
              <a:rPr lang="de-DE" baseline="0" dirty="0" smtClean="0"/>
              <a:t> but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important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a variable </a:t>
            </a:r>
            <a:r>
              <a:rPr lang="de-DE" baseline="0" dirty="0" err="1" smtClean="0"/>
              <a:t>gets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tainted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="1" baseline="0" dirty="0" smtClean="0"/>
              <a:t>Life:  </a:t>
            </a:r>
            <a:r>
              <a:rPr lang="de-DE" b="0" baseline="0" dirty="0" smtClean="0"/>
              <a:t>a variable </a:t>
            </a:r>
            <a:r>
              <a:rPr lang="de-DE" b="0" baseline="0" dirty="0" err="1" smtClean="0"/>
              <a:t>is</a:t>
            </a:r>
            <a:r>
              <a:rPr lang="de-DE" b="0" baseline="0" dirty="0" smtClean="0"/>
              <a:t> </a:t>
            </a:r>
            <a:r>
              <a:rPr lang="de-DE" sz="1200" b="0" i="1" u="none" strike="noStrike" kern="1200" baseline="0" dirty="0" smtClean="0">
                <a:solidFill>
                  <a:schemeClr val="tx1"/>
                </a:solidFill>
                <a:latin typeface="Bitstream Charter" pitchFamily="2" charset="0"/>
                <a:ea typeface="+mn-ea"/>
                <a:cs typeface="+mn-cs"/>
              </a:rPr>
              <a:t>live </a:t>
            </a:r>
            <a:r>
              <a:rPr lang="de-DE" sz="1200" b="0" i="1" u="none" strike="noStrike" kern="1200" baseline="0" dirty="0" err="1" smtClean="0">
                <a:solidFill>
                  <a:schemeClr val="tx1"/>
                </a:solidFill>
                <a:latin typeface="Bitstream Charter" pitchFamily="2" charset="0"/>
                <a:ea typeface="+mn-ea"/>
                <a:cs typeface="+mn-cs"/>
              </a:rPr>
              <a:t>for</a:t>
            </a:r>
            <a:r>
              <a:rPr lang="de-DE" sz="1200" b="0" i="1" u="none" strike="noStrike" kern="1200" baseline="0" dirty="0" smtClean="0">
                <a:solidFill>
                  <a:schemeClr val="tx1"/>
                </a:solidFill>
                <a:latin typeface="Bitstream Charter" pitchFamily="2" charset="0"/>
                <a:ea typeface="+mn-ea"/>
                <a:cs typeface="+mn-cs"/>
              </a:rPr>
              <a:t> a </a:t>
            </a:r>
            <a:r>
              <a:rPr lang="de-DE" sz="1200" b="0" i="1" u="none" strike="noStrike" kern="1200" baseline="0" dirty="0" err="1" smtClean="0">
                <a:solidFill>
                  <a:schemeClr val="tx1"/>
                </a:solidFill>
                <a:latin typeface="Bitstream Charter" pitchFamily="2" charset="0"/>
                <a:ea typeface="+mn-ea"/>
                <a:cs typeface="+mn-cs"/>
              </a:rPr>
              <a:t>statement</a:t>
            </a:r>
            <a:r>
              <a:rPr lang="de-DE" sz="1200" b="0" i="1" u="none" strike="noStrike" kern="1200" baseline="0" dirty="0" smtClean="0">
                <a:solidFill>
                  <a:schemeClr val="tx1"/>
                </a:solidFill>
                <a:latin typeface="Bitstream Charter" pitchFamily="2" charset="0"/>
                <a:ea typeface="+mn-ea"/>
                <a:cs typeface="+mn-cs"/>
              </a:rPr>
              <a:t> </a:t>
            </a:r>
            <a:r>
              <a:rPr lang="de-DE" sz="1200" b="0" i="1" u="none" strike="noStrike" kern="1200" baseline="0" dirty="0" err="1" smtClean="0">
                <a:solidFill>
                  <a:schemeClr val="tx1"/>
                </a:solidFill>
                <a:latin typeface="Bitstream Charter" pitchFamily="2" charset="0"/>
                <a:ea typeface="+mn-ea"/>
                <a:cs typeface="+mn-cs"/>
              </a:rPr>
              <a:t>if</a:t>
            </a:r>
            <a:r>
              <a:rPr lang="de-DE" sz="1200" b="0" i="1" u="none" strike="noStrike" kern="1200" baseline="0" dirty="0" smtClean="0">
                <a:solidFill>
                  <a:schemeClr val="tx1"/>
                </a:solidFill>
                <a:latin typeface="Bitstream Charter" pitchFamily="2" charset="0"/>
                <a:ea typeface="+mn-ea"/>
                <a:cs typeface="+mn-cs"/>
              </a:rPr>
              <a:t> </a:t>
            </a:r>
            <a:r>
              <a:rPr lang="de-DE" sz="1200" b="0" i="1" u="none" strike="noStrike" kern="1200" baseline="0" dirty="0" err="1" smtClean="0">
                <a:solidFill>
                  <a:schemeClr val="tx1"/>
                </a:solidFill>
                <a:latin typeface="Bitstream Charter" pitchFamily="2" charset="0"/>
                <a:ea typeface="+mn-ea"/>
                <a:cs typeface="+mn-cs"/>
              </a:rPr>
              <a:t>she</a:t>
            </a:r>
            <a:r>
              <a:rPr lang="de-DE" sz="1200" b="0" i="1" u="none" strike="noStrike" kern="1200" baseline="0" dirty="0" smtClean="0">
                <a:solidFill>
                  <a:schemeClr val="tx1"/>
                </a:solidFill>
                <a:latin typeface="Bitstream Charter" pitchFamily="2" charset="0"/>
                <a:ea typeface="+mn-ea"/>
                <a:cs typeface="+mn-cs"/>
              </a:rPr>
              <a:t> </a:t>
            </a:r>
            <a:r>
              <a:rPr lang="de-DE" sz="1200" b="0" i="1" u="none" strike="noStrike" kern="1200" baseline="0" dirty="0" err="1" smtClean="0">
                <a:solidFill>
                  <a:schemeClr val="tx1"/>
                </a:solidFill>
                <a:latin typeface="Bitstream Charter" pitchFamily="2" charset="0"/>
                <a:ea typeface="+mn-ea"/>
                <a:cs typeface="+mn-cs"/>
              </a:rPr>
              <a:t>got</a:t>
            </a:r>
            <a:r>
              <a:rPr lang="de-DE" sz="1200" b="0" i="1" u="none" strike="noStrike" kern="1200" baseline="0" dirty="0" smtClean="0">
                <a:solidFill>
                  <a:schemeClr val="tx1"/>
                </a:solidFill>
                <a:latin typeface="Bitstream Charter" pitchFamily="2" charset="0"/>
                <a:ea typeface="+mn-ea"/>
                <a:cs typeface="+mn-cs"/>
              </a:rPr>
              <a:t> </a:t>
            </a:r>
            <a:r>
              <a:rPr lang="de-DE" sz="1200" b="0" i="1" u="none" strike="noStrike" kern="1200" baseline="0" dirty="0" err="1" smtClean="0">
                <a:solidFill>
                  <a:schemeClr val="tx1"/>
                </a:solidFill>
                <a:latin typeface="Bitstream Charter" pitchFamily="2" charset="0"/>
                <a:ea typeface="+mn-ea"/>
                <a:cs typeface="+mn-cs"/>
              </a:rPr>
              <a:t>used</a:t>
            </a:r>
            <a:r>
              <a:rPr lang="de-DE" sz="1200" b="0" i="1" u="none" strike="noStrike" kern="1200" baseline="0" dirty="0" smtClean="0">
                <a:solidFill>
                  <a:schemeClr val="tx1"/>
                </a:solidFill>
                <a:latin typeface="Bitstream Charter" pitchFamily="2" charset="0"/>
                <a:ea typeface="+mn-ea"/>
                <a:cs typeface="+mn-cs"/>
              </a:rPr>
              <a:t> at least </a:t>
            </a:r>
            <a:r>
              <a:rPr lang="de-DE" sz="1200" b="0" i="1" u="none" strike="noStrike" kern="1200" baseline="0" dirty="0" err="1" smtClean="0">
                <a:solidFill>
                  <a:schemeClr val="tx1"/>
                </a:solidFill>
                <a:latin typeface="Bitstream Charter" pitchFamily="2" charset="0"/>
                <a:ea typeface="+mn-ea"/>
                <a:cs typeface="+mn-cs"/>
              </a:rPr>
              <a:t>once</a:t>
            </a:r>
            <a:r>
              <a:rPr lang="de-DE" sz="1200" b="0" i="1" u="none" strike="noStrike" kern="1200" baseline="0" dirty="0" smtClean="0">
                <a:solidFill>
                  <a:schemeClr val="tx1"/>
                </a:solidFill>
                <a:latin typeface="Bitstream Charter" pitchFamily="2" charset="0"/>
                <a:ea typeface="+mn-ea"/>
                <a:cs typeface="+mn-cs"/>
              </a:rPr>
              <a:t> </a:t>
            </a:r>
            <a:r>
              <a:rPr lang="de-DE" sz="1200" b="0" i="1" u="none" strike="noStrike" kern="1200" baseline="0" dirty="0" err="1" smtClean="0">
                <a:solidFill>
                  <a:schemeClr val="tx1"/>
                </a:solidFill>
                <a:latin typeface="Bitstream Charter" pitchFamily="2" charset="0"/>
                <a:ea typeface="+mn-ea"/>
                <a:cs typeface="+mn-cs"/>
              </a:rPr>
              <a:t>before</a:t>
            </a:r>
            <a:r>
              <a:rPr lang="de-DE" sz="1200" b="0" i="1" u="none" strike="noStrike" kern="1200" baseline="0" dirty="0" smtClean="0">
                <a:solidFill>
                  <a:schemeClr val="tx1"/>
                </a:solidFill>
                <a:latin typeface="Bitstream Charter" pitchFamily="2" charset="0"/>
                <a:ea typeface="+mn-ea"/>
                <a:cs typeface="+mn-cs"/>
              </a:rPr>
              <a:t> </a:t>
            </a:r>
            <a:r>
              <a:rPr lang="de-DE" sz="1200" b="0" i="1" u="none" strike="noStrike" kern="1200" baseline="0" dirty="0" err="1" smtClean="0">
                <a:solidFill>
                  <a:schemeClr val="tx1"/>
                </a:solidFill>
                <a:latin typeface="Bitstream Charter" pitchFamily="2" charset="0"/>
                <a:ea typeface="+mn-ea"/>
                <a:cs typeface="+mn-cs"/>
              </a:rPr>
              <a:t>definied</a:t>
            </a:r>
            <a:r>
              <a:rPr lang="de-DE" sz="1200" b="0" i="1" u="none" strike="noStrike" kern="1200" baseline="0" dirty="0" smtClean="0">
                <a:solidFill>
                  <a:schemeClr val="tx1"/>
                </a:solidFill>
                <a:latin typeface="Bitstream Charter" pitchFamily="2" charset="0"/>
                <a:ea typeface="+mn-ea"/>
                <a:cs typeface="+mn-cs"/>
              </a:rPr>
              <a:t> </a:t>
            </a:r>
            <a:r>
              <a:rPr lang="de-DE" sz="1200" b="0" i="1" u="none" strike="noStrike" kern="1200" baseline="0" dirty="0" err="1" smtClean="0">
                <a:solidFill>
                  <a:schemeClr val="tx1"/>
                </a:solidFill>
                <a:latin typeface="Bitstream Charter" pitchFamily="2" charset="0"/>
                <a:ea typeface="+mn-ea"/>
                <a:cs typeface="+mn-cs"/>
              </a:rPr>
              <a:t>again</a:t>
            </a:r>
            <a:endParaRPr lang="de-DE" b="1" baseline="0" dirty="0" smtClean="0"/>
          </a:p>
          <a:p>
            <a:pPr marL="171450" indent="-171450">
              <a:buFontTx/>
              <a:buChar char="-"/>
            </a:pPr>
            <a:r>
              <a:rPr lang="de-DE" b="1" baseline="0" dirty="0" err="1" smtClean="0"/>
              <a:t>Tainted</a:t>
            </a:r>
            <a:r>
              <a:rPr lang="de-DE" baseline="0" dirty="0" smtClean="0"/>
              <a:t>: a variable </a:t>
            </a:r>
            <a:r>
              <a:rPr lang="de-DE" baseline="0" dirty="0" err="1" smtClean="0"/>
              <a:t>becomes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tainted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malicious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function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assigned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value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malicious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source</a:t>
            </a:r>
            <a:endParaRPr lang="de-DE" baseline="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2708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3902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0580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sz="1200" dirty="0" err="1" smtClean="0">
                <a:sym typeface="Wingdings" pitchFamily="2" charset="2"/>
              </a:rPr>
              <a:t>external</a:t>
            </a:r>
            <a:r>
              <a:rPr lang="de-DE" sz="1200" dirty="0" smtClean="0">
                <a:sym typeface="Wingdings" pitchFamily="2" charset="2"/>
              </a:rPr>
              <a:t> variables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and</a:t>
            </a:r>
            <a:r>
              <a:rPr lang="de-DE" sz="1200" baseline="0" dirty="0" smtClean="0">
                <a:sym typeface="Wingdings" pitchFamily="2" charset="2"/>
              </a:rPr>
              <a:t>  </a:t>
            </a:r>
            <a:r>
              <a:rPr lang="de-DE" sz="1200" dirty="0" err="1" smtClean="0">
                <a:sym typeface="Wingdings" pitchFamily="2" charset="2"/>
              </a:rPr>
              <a:t>functions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are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untrusted</a:t>
            </a:r>
            <a:r>
              <a:rPr lang="de-DE" sz="1200" baseline="0" dirty="0" smtClean="0">
                <a:sym typeface="Wingdings" pitchFamily="2" charset="2"/>
              </a:rPr>
              <a:t> so </a:t>
            </a:r>
            <a:r>
              <a:rPr lang="de-DE" sz="1200" baseline="0" dirty="0" err="1" smtClean="0">
                <a:sym typeface="Wingdings" pitchFamily="2" charset="2"/>
              </a:rPr>
              <a:t>far</a:t>
            </a:r>
            <a:r>
              <a:rPr lang="de-DE" sz="1200" baseline="0" dirty="0" smtClean="0">
                <a:sym typeface="Wingdings" pitchFamily="2" charset="2"/>
              </a:rPr>
              <a:t>  </a:t>
            </a:r>
            <a:r>
              <a:rPr lang="de-DE" sz="1200" baseline="0" dirty="0" err="1" smtClean="0">
                <a:sym typeface="Wingdings" pitchFamily="2" charset="2"/>
              </a:rPr>
              <a:t>tainted</a:t>
            </a:r>
            <a:r>
              <a:rPr lang="de-DE" sz="1200" baseline="0" dirty="0" smtClean="0">
                <a:sym typeface="Wingdings" pitchFamily="2" charset="2"/>
              </a:rPr>
              <a:t> 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overapproximation</a:t>
            </a:r>
            <a:endParaRPr lang="de-DE" sz="1200" dirty="0" smtClean="0">
              <a:sym typeface="Wingdings" pitchFamily="2" charset="2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5548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 </a:t>
            </a:r>
            <a:r>
              <a:rPr lang="de-DE" dirty="0" err="1" smtClean="0"/>
              <a:t>gjg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8074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err="1" smtClean="0">
                <a:sym typeface="Wingdings" pitchFamily="2" charset="2"/>
              </a:rPr>
              <a:t>Now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our</a:t>
            </a:r>
            <a:r>
              <a:rPr lang="de-DE" sz="1200" baseline="0" dirty="0" smtClean="0">
                <a:sym typeface="Wingdings" pitchFamily="2" charset="2"/>
              </a:rPr>
              <a:t> Goal: </a:t>
            </a:r>
            <a:r>
              <a:rPr lang="de-DE" sz="1200" baseline="0" dirty="0" err="1" smtClean="0">
                <a:sym typeface="Wingdings" pitchFamily="2" charset="2"/>
              </a:rPr>
              <a:t>To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get</a:t>
            </a:r>
            <a:r>
              <a:rPr lang="de-DE" sz="1200" baseline="0" dirty="0" smtClean="0">
                <a:sym typeface="Wingdings" pitchFamily="2" charset="2"/>
              </a:rPr>
              <a:t> out </a:t>
            </a:r>
            <a:r>
              <a:rPr lang="de-DE" sz="1200" baseline="0" dirty="0" err="1" smtClean="0">
                <a:sym typeface="Wingdings" pitchFamily="2" charset="2"/>
              </a:rPr>
              <a:t>of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this</a:t>
            </a:r>
            <a:r>
              <a:rPr lang="de-DE" sz="1200" baseline="0" dirty="0" smtClean="0">
                <a:sym typeface="Wingdings" pitchFamily="2" charset="2"/>
              </a:rPr>
              <a:t> box, </a:t>
            </a:r>
            <a:r>
              <a:rPr lang="de-DE" sz="1200" baseline="0" dirty="0" err="1" smtClean="0">
                <a:sym typeface="Wingdings" pitchFamily="2" charset="2"/>
              </a:rPr>
              <a:t>to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reduce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the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false</a:t>
            </a:r>
            <a:r>
              <a:rPr lang="de-DE" sz="1200" baseline="0" dirty="0" smtClean="0">
                <a:sym typeface="Wingdings" pitchFamily="2" charset="2"/>
              </a:rPr>
              <a:t> positives, </a:t>
            </a:r>
            <a:r>
              <a:rPr lang="de-DE" sz="1200" baseline="0" dirty="0" err="1" smtClean="0">
                <a:sym typeface="Wingdings" pitchFamily="2" charset="2"/>
              </a:rPr>
              <a:t>increase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the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precision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and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enable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analyzing</a:t>
            </a:r>
            <a:r>
              <a:rPr lang="de-DE" sz="1200" baseline="0" dirty="0" smtClean="0">
                <a:sym typeface="Wingdings" pitchFamily="2" charset="2"/>
              </a:rPr>
              <a:t> a </a:t>
            </a:r>
            <a:r>
              <a:rPr lang="de-DE" sz="1200" baseline="0" dirty="0" err="1" smtClean="0">
                <a:sym typeface="Wingdings" pitchFamily="2" charset="2"/>
              </a:rPr>
              <a:t>whole</a:t>
            </a:r>
            <a:r>
              <a:rPr lang="de-DE" sz="1200" baseline="0" dirty="0" smtClean="0">
                <a:sym typeface="Wingdings" pitchFamily="2" charset="2"/>
              </a:rPr>
              <a:t> </a:t>
            </a:r>
            <a:r>
              <a:rPr lang="de-DE" sz="1200" baseline="0" dirty="0" err="1" smtClean="0">
                <a:sym typeface="Wingdings" pitchFamily="2" charset="2"/>
              </a:rPr>
              <a:t>program</a:t>
            </a:r>
            <a:r>
              <a:rPr lang="de-DE" sz="1200" baseline="0" dirty="0" smtClean="0">
                <a:sym typeface="Wingdings" pitchFamily="2" charset="2"/>
              </a:rPr>
              <a:t>!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Bitstream Charter" pitchFamily="2" charset="0"/>
              <a:ea typeface="+mn-ea"/>
              <a:cs typeface="+mn-cs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Bitstream Charter" pitchFamily="2" charset="0"/>
                <a:ea typeface="+mn-ea"/>
                <a:cs typeface="+mn-cs"/>
              </a:rPr>
              <a:t>Extends the scope of data flow analysis across procedure boundaries incorporates the effects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Bitstream Charter" pitchFamily="2" charset="0"/>
                <a:ea typeface="+mn-ea"/>
                <a:cs typeface="+mn-cs"/>
              </a:rPr>
              <a:t>   - procedure calls in the caller procedures,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Bitstream Charter" pitchFamily="2" charset="0"/>
                <a:ea typeface="+mn-ea"/>
                <a:cs typeface="+mn-cs"/>
              </a:rPr>
              <a:t>   - calling contexts in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Bitstream Charter" pitchFamily="2" charset="0"/>
                <a:ea typeface="+mn-ea"/>
                <a:cs typeface="+mn-cs"/>
              </a:rPr>
              <a:t>callee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Bitstream Charter" pitchFamily="2" charset="0"/>
                <a:ea typeface="+mn-ea"/>
                <a:cs typeface="+mn-cs"/>
              </a:rPr>
              <a:t> procedures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12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459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incorporate</a:t>
            </a:r>
            <a:r>
              <a:rPr lang="de-DE" dirty="0" smtClean="0"/>
              <a:t> a </a:t>
            </a:r>
            <a:r>
              <a:rPr lang="de-DE" dirty="0" err="1" smtClean="0"/>
              <a:t>function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calls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control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between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functions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objects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classes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additional </a:t>
            </a:r>
            <a:r>
              <a:rPr lang="de-DE" baseline="0" dirty="0" err="1" smtClean="0"/>
              <a:t>structure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call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could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call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left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codesnipet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like?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Call Graph: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Nodes: </a:t>
            </a:r>
            <a:r>
              <a:rPr lang="de-DE" baseline="0" dirty="0" err="1" smtClean="0"/>
              <a:t>Methods</a:t>
            </a:r>
            <a:endParaRPr lang="de-DE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Edges</a:t>
            </a:r>
            <a:r>
              <a:rPr lang="de-DE" baseline="0" dirty="0" smtClean="0"/>
              <a:t>: Calls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Flow-</a:t>
            </a:r>
            <a:r>
              <a:rPr lang="de-DE" baseline="0" dirty="0" err="1" smtClean="0"/>
              <a:t>insensitive</a:t>
            </a:r>
            <a:endParaRPr lang="de-DE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Different </a:t>
            </a:r>
            <a:r>
              <a:rPr lang="de-DE" baseline="0" dirty="0" err="1" smtClean="0"/>
              <a:t>Types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Call Graphs: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Class </a:t>
            </a:r>
            <a:r>
              <a:rPr lang="de-DE" baseline="0" dirty="0" err="1" smtClean="0"/>
              <a:t>Hierarchy</a:t>
            </a:r>
            <a:r>
              <a:rPr lang="de-DE" baseline="0" dirty="0" smtClean="0"/>
              <a:t> Analysis (</a:t>
            </a:r>
            <a:r>
              <a:rPr lang="de-DE" baseline="0" dirty="0" err="1" smtClean="0"/>
              <a:t>Overapproximation</a:t>
            </a:r>
            <a:r>
              <a:rPr lang="de-DE" baseline="0" dirty="0" smtClean="0"/>
              <a:t>…</a:t>
            </a:r>
            <a:r>
              <a:rPr lang="de-DE" baseline="0" dirty="0" err="1" smtClean="0"/>
              <a:t>too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many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edges</a:t>
            </a:r>
            <a:r>
              <a:rPr lang="de-DE" baseline="0" dirty="0" smtClean="0"/>
              <a:t>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Rapid Type Analysis (like CHA, but </a:t>
            </a:r>
            <a:r>
              <a:rPr lang="de-DE" baseline="0" dirty="0" err="1" smtClean="0"/>
              <a:t>considers</a:t>
            </a:r>
            <a:r>
              <a:rPr lang="de-DE" baseline="0" dirty="0" smtClean="0"/>
              <a:t> just </a:t>
            </a:r>
            <a:r>
              <a:rPr lang="de-DE" baseline="0" dirty="0" err="1" smtClean="0"/>
              <a:t>instanciated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objects</a:t>
            </a:r>
            <a:r>
              <a:rPr lang="de-DE" baseline="0" dirty="0" smtClean="0"/>
              <a:t>, but still </a:t>
            </a:r>
            <a:r>
              <a:rPr lang="de-DE" baseline="0" dirty="0" err="1" smtClean="0"/>
              <a:t>Overapproximated</a:t>
            </a:r>
            <a:r>
              <a:rPr lang="de-DE" baseline="0" dirty="0" smtClean="0"/>
              <a:t>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Points-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Set (</a:t>
            </a:r>
            <a:r>
              <a:rPr lang="de-DE" baseline="0" dirty="0" err="1" smtClean="0"/>
              <a:t>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accurate</a:t>
            </a:r>
            <a:r>
              <a:rPr lang="de-DE" baseline="0" dirty="0" smtClean="0"/>
              <a:t>, but </a:t>
            </a:r>
            <a:r>
              <a:rPr lang="de-DE" baseline="0" dirty="0" err="1" smtClean="0"/>
              <a:t>might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complicated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calculate</a:t>
            </a:r>
            <a:r>
              <a:rPr lang="de-DE" baseline="0" dirty="0" smtClean="0"/>
              <a:t>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Pointer </a:t>
            </a:r>
            <a:r>
              <a:rPr lang="de-DE" baseline="0" dirty="0" err="1" smtClean="0"/>
              <a:t>Assignment</a:t>
            </a:r>
            <a:r>
              <a:rPr lang="de-DE" baseline="0" dirty="0" smtClean="0"/>
              <a:t> Graph (PAG)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Variable Type Analysis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9552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Call Graph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approach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context-sensitivity</a:t>
            </a:r>
            <a:r>
              <a:rPr lang="de-DE" baseline="0" dirty="0" smtClean="0"/>
              <a:t>, but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a ICFG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connect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caller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callee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context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ICFG </a:t>
            </a:r>
            <a:r>
              <a:rPr lang="de-DE" dirty="0" err="1" smtClean="0"/>
              <a:t>introduces</a:t>
            </a:r>
            <a:r>
              <a:rPr lang="de-DE" baseline="0" dirty="0" smtClean="0"/>
              <a:t> RETURN SITES ,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trace</a:t>
            </a:r>
            <a:r>
              <a:rPr lang="de-DE" baseline="0" dirty="0" smtClean="0"/>
              <a:t> variable </a:t>
            </a:r>
            <a:r>
              <a:rPr lang="de-DE" baseline="0" dirty="0" err="1" smtClean="0"/>
              <a:t>values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through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functional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returns</a:t>
            </a:r>
            <a:endParaRPr lang="de-DE" baseline="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6936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7457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different </a:t>
            </a:r>
            <a:r>
              <a:rPr lang="de-DE" baseline="0" dirty="0" err="1" smtClean="0"/>
              <a:t>tradeoffs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between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precision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false</a:t>
            </a:r>
            <a:r>
              <a:rPr lang="de-DE" baseline="0" dirty="0" smtClean="0"/>
              <a:t> positives/</a:t>
            </a:r>
            <a:r>
              <a:rPr lang="de-DE" baseline="0" dirty="0" err="1" smtClean="0"/>
              <a:t>false</a:t>
            </a:r>
            <a:r>
              <a:rPr lang="de-DE" baseline="0" dirty="0" smtClean="0"/>
              <a:t> negatives)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between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feasability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analyze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special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2526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Bitstream Charter" pitchFamily="2" charset="0"/>
                <a:ea typeface="+mn-ea"/>
                <a:cs typeface="+mn-cs"/>
              </a:rPr>
              <a:t>• now we combine our structures from the intra-procedural (local) analysis with the structures we need for a global analysis and we are done!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Bitstream Charter" pitchFamily="2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Bitstream Charter" pitchFamily="2" charset="0"/>
                <a:ea typeface="+mn-ea"/>
                <a:cs typeface="+mn-cs"/>
              </a:rPr>
              <a:t>But….are we really done?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Bitstream Charter" pitchFamily="2" charset="0"/>
                <a:ea typeface="+mn-ea"/>
                <a:cs typeface="+mn-cs"/>
              </a:rPr>
              <a:t>Can you think about any problems we still have?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513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Maaaaany</a:t>
            </a:r>
            <a:r>
              <a:rPr lang="de-DE" dirty="0" smtClean="0"/>
              <a:t> </a:t>
            </a:r>
            <a:r>
              <a:rPr lang="de-DE" dirty="0" err="1" smtClean="0"/>
              <a:t>problems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noval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r>
              <a:rPr lang="de-DE" dirty="0" smtClean="0"/>
              <a:t>…also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can‘t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analyse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dynamic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class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loading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err="1" smtClean="0">
                <a:sym typeface="Wingdings" panose="05000000000000000000" pitchFamily="2" charset="2"/>
              </a:rPr>
              <a:t>dynamic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analysis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necessary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 </a:t>
            </a:r>
            <a:r>
              <a:rPr lang="de-DE" baseline="0" dirty="0" err="1" smtClean="0"/>
              <a:t>can‘t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</a:t>
            </a:r>
            <a:r>
              <a:rPr lang="de-DE" baseline="0" dirty="0" smtClean="0"/>
              <a:t>  in </a:t>
            </a:r>
            <a:r>
              <a:rPr lang="de-DE" baseline="0" dirty="0" err="1" smtClean="0"/>
              <a:t>detail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answering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those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question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especially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still open </a:t>
            </a:r>
            <a:r>
              <a:rPr lang="de-DE" baseline="0" dirty="0" err="1" smtClean="0"/>
              <a:t>research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So </a:t>
            </a:r>
            <a:r>
              <a:rPr lang="de-DE" baseline="0" dirty="0" err="1" smtClean="0"/>
              <a:t>before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conclude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presentation</a:t>
            </a:r>
            <a:r>
              <a:rPr lang="de-DE" baseline="0" dirty="0" smtClean="0"/>
              <a:t>, I </a:t>
            </a:r>
            <a:r>
              <a:rPr lang="de-DE" baseline="0" dirty="0" err="1" smtClean="0"/>
              <a:t>want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2 </a:t>
            </a:r>
            <a:r>
              <a:rPr lang="de-DE" baseline="0" dirty="0" err="1" smtClean="0"/>
              <a:t>specialized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security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cases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analysis</a:t>
            </a:r>
            <a:endParaRPr lang="de-DE" baseline="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8886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 </a:t>
            </a:r>
            <a:r>
              <a:rPr lang="de-DE" dirty="0" err="1" smtClean="0"/>
              <a:t>gjg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6161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, </a:t>
            </a:r>
            <a:r>
              <a:rPr lang="de-DE" dirty="0" err="1" smtClean="0"/>
              <a:t>that</a:t>
            </a:r>
            <a:r>
              <a:rPr lang="de-DE" dirty="0" smtClean="0"/>
              <a:t> all </a:t>
            </a:r>
            <a:r>
              <a:rPr lang="de-DE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theory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actually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, I </a:t>
            </a:r>
            <a:r>
              <a:rPr lang="de-DE" baseline="0" dirty="0" err="1" smtClean="0"/>
              <a:t>present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FlowDroid</a:t>
            </a:r>
            <a:r>
              <a:rPr lang="de-DE" baseline="0" dirty="0" smtClean="0"/>
              <a:t>, a </a:t>
            </a:r>
            <a:r>
              <a:rPr lang="de-DE" baseline="0" dirty="0" err="1" smtClean="0"/>
              <a:t>tool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department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analyse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android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applications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86475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Vulnerability</a:t>
            </a:r>
            <a:r>
              <a:rPr lang="de-DE" dirty="0" smtClean="0"/>
              <a:t>: </a:t>
            </a:r>
            <a:r>
              <a:rPr lang="de-DE" dirty="0" err="1" smtClean="0"/>
              <a:t>Untrusted</a:t>
            </a:r>
            <a:r>
              <a:rPr lang="de-DE" dirty="0" smtClean="0"/>
              <a:t> </a:t>
            </a:r>
            <a:r>
              <a:rPr lang="de-DE" dirty="0" err="1" smtClean="0"/>
              <a:t>Attacker</a:t>
            </a:r>
            <a:r>
              <a:rPr lang="de-DE" dirty="0" smtClean="0"/>
              <a:t> Code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escape</a:t>
            </a:r>
            <a:r>
              <a:rPr lang="de-DE" dirty="0" smtClean="0"/>
              <a:t> out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his</a:t>
            </a:r>
            <a:r>
              <a:rPr lang="de-DE" dirty="0" smtClean="0"/>
              <a:t> </a:t>
            </a:r>
            <a:r>
              <a:rPr lang="de-DE" dirty="0" err="1" smtClean="0"/>
              <a:t>permission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in Java7</a:t>
            </a:r>
            <a:r>
              <a:rPr lang="de-DE" baseline="0" dirty="0" smtClean="0"/>
              <a:t>&lt;Update7</a:t>
            </a:r>
            <a:r>
              <a:rPr lang="de-DE" dirty="0" smtClean="0"/>
              <a:t> (</a:t>
            </a:r>
            <a:r>
              <a:rPr lang="de-DE" dirty="0" err="1" smtClean="0"/>
              <a:t>Privilege</a:t>
            </a:r>
            <a:r>
              <a:rPr lang="de-DE" dirty="0" smtClean="0"/>
              <a:t> </a:t>
            </a:r>
            <a:r>
              <a:rPr lang="de-DE" dirty="0" err="1" smtClean="0"/>
              <a:t>Escalation</a:t>
            </a:r>
            <a:r>
              <a:rPr lang="de-DE" dirty="0" smtClean="0"/>
              <a:t>),</a:t>
            </a:r>
            <a:br>
              <a:rPr lang="de-DE" dirty="0" smtClean="0"/>
            </a:b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a </a:t>
            </a:r>
            <a:r>
              <a:rPr lang="de-DE" dirty="0" err="1" smtClean="0"/>
              <a:t>deputy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(</a:t>
            </a:r>
            <a:r>
              <a:rPr lang="de-DE" dirty="0" err="1" smtClean="0"/>
              <a:t>ClassFinder</a:t>
            </a:r>
            <a:r>
              <a:rPr lang="de-DE" dirty="0" smtClean="0"/>
              <a:t>)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Trusted</a:t>
            </a:r>
            <a:r>
              <a:rPr lang="de-DE" baseline="0" dirty="0" smtClean="0"/>
              <a:t> System </a:t>
            </a:r>
            <a:r>
              <a:rPr lang="de-DE" baseline="0" dirty="0" err="1" smtClean="0"/>
              <a:t>space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call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protected</a:t>
            </a:r>
            <a:r>
              <a:rPr lang="de-DE" baseline="0" dirty="0" smtClean="0"/>
              <a:t> System-</a:t>
            </a:r>
            <a:r>
              <a:rPr lang="de-DE" baseline="0" dirty="0" err="1" smtClean="0"/>
              <a:t>Function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System Space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6215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, </a:t>
            </a:r>
            <a:r>
              <a:rPr lang="de-DE" dirty="0" err="1" smtClean="0"/>
              <a:t>that</a:t>
            </a:r>
            <a:r>
              <a:rPr lang="de-DE" dirty="0" smtClean="0"/>
              <a:t> all </a:t>
            </a:r>
            <a:r>
              <a:rPr lang="de-DE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theory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actually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, I </a:t>
            </a:r>
            <a:r>
              <a:rPr lang="de-DE" baseline="0" dirty="0" err="1" smtClean="0"/>
              <a:t>present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FlowDroid</a:t>
            </a:r>
            <a:r>
              <a:rPr lang="de-DE" baseline="0" dirty="0" smtClean="0"/>
              <a:t>, a </a:t>
            </a:r>
            <a:r>
              <a:rPr lang="de-DE" baseline="0" dirty="0" err="1" smtClean="0"/>
              <a:t>tool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department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analyse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android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applications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136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07376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 I </a:t>
            </a:r>
            <a:r>
              <a:rPr lang="de-DE" dirty="0" err="1" smtClean="0"/>
              <a:t>hope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teach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all a </a:t>
            </a:r>
            <a:r>
              <a:rPr lang="de-DE" dirty="0" err="1" smtClean="0"/>
              <a:t>little</a:t>
            </a:r>
            <a:r>
              <a:rPr lang="de-DE" dirty="0" smtClean="0"/>
              <a:t> </a:t>
            </a:r>
            <a:r>
              <a:rPr lang="de-DE" dirty="0" err="1" smtClean="0"/>
              <a:t>bit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Static</a:t>
            </a:r>
            <a:r>
              <a:rPr lang="de-DE" baseline="0" dirty="0" smtClean="0"/>
              <a:t> Analysis, 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every</a:t>
            </a:r>
            <a:r>
              <a:rPr lang="de-DE" baseline="0" dirty="0" smtClean="0"/>
              <a:t> Software Engineer </a:t>
            </a:r>
            <a:r>
              <a:rPr lang="de-DE" baseline="0" dirty="0" err="1" smtClean="0"/>
              <a:t>needs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tools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exist</a:t>
            </a:r>
            <a:r>
              <a:rPr lang="de-DE" baseline="0" dirty="0" smtClean="0"/>
              <a:t>…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3019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hav</a:t>
            </a:r>
            <a:r>
              <a:rPr lang="de-DE" baseline="0" dirty="0" err="1" smtClean="0"/>
              <a:t>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carefull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selecting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right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tool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needs</a:t>
            </a:r>
            <a:r>
              <a:rPr lang="de-DE" baseline="0" dirty="0" smtClean="0"/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Every </a:t>
            </a:r>
            <a:r>
              <a:rPr lang="de-DE" baseline="0" dirty="0" err="1" smtClean="0"/>
              <a:t>tool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tradeoffs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allrounder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analyse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everything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1334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769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Close related to compilers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Type checking eliminates entire categories of programming mistakes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Pure style checkers enforce rules related to whitespaces, naming,</a:t>
            </a:r>
            <a:r>
              <a:rPr lang="en-US" baseline="0" dirty="0" smtClean="0"/>
              <a:t> commenting and program structures etc.  Concerns with readability and maintainability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Program understanding tools help programmer make sense of a large code base. E.g. find use of this method or find declaration of global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Program verification toll accepts a specification and code and tries to prove that code is faith full implementation of specification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Point out that places where program will behave in a way that the programmer did not intend. Come </a:t>
            </a:r>
            <a:r>
              <a:rPr lang="en-US" baseline="0" dirty="0" err="1" smtClean="0"/>
              <a:t>prestocked</a:t>
            </a:r>
            <a:r>
              <a:rPr lang="en-US" baseline="0" dirty="0" smtClean="0"/>
              <a:t> with a set of bug finding idioms/rules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Programs need to accept input and computing a good result based on having good input.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125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 </a:t>
            </a:r>
            <a:r>
              <a:rPr lang="de-DE" dirty="0" err="1" smtClean="0"/>
              <a:t>gjg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703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Validate input even if it comes from secure connection and arrives</a:t>
            </a:r>
            <a:r>
              <a:rPr lang="en-US" baseline="0" dirty="0" smtClean="0"/>
              <a:t> from trusted source or protected by strict file permission.</a:t>
            </a:r>
          </a:p>
          <a:p>
            <a:r>
              <a:rPr lang="en-US" baseline="0" dirty="0" smtClean="0"/>
              <a:t>Syntax check can perform at the point where data enters the program and semantic check goes along the application logic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499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22. Januar 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79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3079B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3079BE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0825" y="6468510"/>
            <a:ext cx="7202488" cy="29373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04.12.2014 | Secure Software Development | </a:t>
            </a:r>
            <a:r>
              <a:rPr kumimoji="0" lang="de-DE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Funke, </a:t>
            </a:r>
            <a:r>
              <a:rPr lang="de-DE" sz="1000" dirty="0" err="1" smtClean="0">
                <a:latin typeface="+mn-lt"/>
              </a:rPr>
              <a:t>Pfretzschner</a:t>
            </a:r>
            <a:r>
              <a:rPr lang="de-DE" sz="1000" dirty="0" smtClean="0">
                <a:latin typeface="+mn-lt"/>
              </a:rPr>
              <a:t>, </a:t>
            </a:r>
            <a:r>
              <a:rPr lang="de-DE" sz="1000" dirty="0" err="1" smtClean="0">
                <a:latin typeface="+mn-lt"/>
              </a:rPr>
              <a:t>Zulfiqar</a:t>
            </a:r>
            <a:r>
              <a:rPr lang="de-DE" sz="1000" dirty="0" smtClean="0">
                <a:latin typeface="+mn-lt"/>
              </a:rPr>
              <a:t> </a:t>
            </a:r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grpSp>
        <p:nvGrpSpPr>
          <p:cNvPr id="18" name="Group 33"/>
          <p:cNvGrpSpPr>
            <a:grpSpLocks/>
          </p:cNvGrpSpPr>
          <p:nvPr userDrawn="1"/>
        </p:nvGrpSpPr>
        <p:grpSpPr bwMode="auto">
          <a:xfrm>
            <a:off x="7224594" y="6381328"/>
            <a:ext cx="796796" cy="336930"/>
            <a:chOff x="4556" y="412"/>
            <a:chExt cx="1051" cy="436"/>
          </a:xfrm>
        </p:grpSpPr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4556" y="412"/>
              <a:ext cx="1051" cy="4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>
                <a:solidFill>
                  <a:srgbClr val="FFFFFF"/>
                </a:solidFill>
                <a:latin typeface="Arial" pitchFamily="34" charset="0"/>
              </a:endParaRPr>
            </a:p>
          </p:txBody>
        </p:sp>
        <p:pic>
          <p:nvPicPr>
            <p:cNvPr id="20" name="Picture 31" descr="cased_quer.tif                                                 0001BD8B&#10;kraenkvisuell                  C41A40F3: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0" y="519"/>
              <a:ext cx="97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" name="Gruppieren 1"/>
          <p:cNvGrpSpPr/>
          <p:nvPr userDrawn="1"/>
        </p:nvGrpSpPr>
        <p:grpSpPr>
          <a:xfrm>
            <a:off x="5292080" y="6408144"/>
            <a:ext cx="1805635" cy="350424"/>
            <a:chOff x="4886327" y="6381336"/>
            <a:chExt cx="2067372" cy="420688"/>
          </a:xfrm>
        </p:grpSpPr>
        <p:pic>
          <p:nvPicPr>
            <p:cNvPr id="22" name="Picture 32" descr="tud_logo.tif                                                   0001BC3D&#10;kraenkvisuell                  C41A40F3: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6327" y="6381336"/>
              <a:ext cx="1065213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2" descr="sit_85mm_p334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7074" y="6476792"/>
              <a:ext cx="9366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876" y="6408144"/>
            <a:ext cx="853574" cy="32360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080" y="655834"/>
            <a:ext cx="1536508" cy="1485714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8460472" cy="4479943"/>
          </a:xfrm>
        </p:spPr>
        <p:txBody>
          <a:bodyPr/>
          <a:lstStyle>
            <a:lvl1pPr>
              <a:buClr>
                <a:srgbClr val="B90F22"/>
              </a:buClr>
              <a:defRPr/>
            </a:lvl1pPr>
            <a:lvl2pPr>
              <a:buClr>
                <a:srgbClr val="3079BE"/>
              </a:buClr>
              <a:defRPr/>
            </a:lvl2pPr>
            <a:lvl3pPr>
              <a:buClr>
                <a:srgbClr val="3079BE"/>
              </a:buClr>
              <a:defRPr/>
            </a:lvl3pPr>
            <a:lvl4pPr>
              <a:buClr>
                <a:srgbClr val="3079BE"/>
              </a:buClr>
              <a:defRPr/>
            </a:lvl4pPr>
            <a:lvl5pPr>
              <a:buClr>
                <a:srgbClr val="3079BE"/>
              </a:buClr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838846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4"/>
            <a:endParaRPr lang="de-DE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3079BE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2" y="6489700"/>
            <a:ext cx="7775971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04.12.2014  |  Secure Software Development |  </a:t>
            </a:r>
            <a:r>
              <a:rPr kumimoji="0" lang="de-DE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Funke, </a:t>
            </a:r>
            <a:r>
              <a:rPr lang="de-DE" sz="1000" dirty="0" err="1" smtClean="0">
                <a:latin typeface="+mn-lt"/>
              </a:rPr>
              <a:t>Pfretzschner</a:t>
            </a:r>
            <a:r>
              <a:rPr lang="de-DE" sz="1000" dirty="0" smtClean="0">
                <a:latin typeface="+mn-lt"/>
              </a:rPr>
              <a:t>, </a:t>
            </a:r>
            <a:r>
              <a:rPr lang="de-DE" sz="1000" dirty="0" err="1" smtClean="0">
                <a:latin typeface="+mn-lt"/>
              </a:rPr>
              <a:t>Zulfiqar</a:t>
            </a:r>
            <a:r>
              <a:rPr lang="de-DE" sz="1000" dirty="0" smtClean="0">
                <a:latin typeface="+mn-lt"/>
              </a:rPr>
              <a:t>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150646" y="6436113"/>
            <a:ext cx="741834" cy="305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986" y="446087"/>
            <a:ext cx="1037602" cy="1003301"/>
          </a:xfrm>
          <a:prstGeom prst="rect">
            <a:avLst/>
          </a:prstGeom>
          <a:solidFill>
            <a:schemeClr val="bg1"/>
          </a:solidFill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3079BE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3079BE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3079BE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1062037" indent="-3429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3079BE"/>
        </a:buClr>
        <a:buFont typeface="+mj-lt"/>
        <a:buAutoNum type="arabicPeriod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odden.de/pubs/far+14flowdroid.pdf" TargetMode="External"/><Relationship Id="rId3" Type="http://schemas.openxmlformats.org/officeDocument/2006/relationships/hyperlink" Target="http://perldoc.perl.org/perlsec.html" TargetMode="External"/><Relationship Id="rId7" Type="http://schemas.openxmlformats.org/officeDocument/2006/relationships/hyperlink" Target="http://sable.github.io/heros/" TargetMode="External"/><Relationship Id="rId2" Type="http://schemas.openxmlformats.org/officeDocument/2006/relationships/hyperlink" Target="https://www.owasp.org/index.php/OWASP_LAPSE_Proj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odden.de/pubs/lhbm14flowtwist.pdf" TargetMode="External"/><Relationship Id="rId5" Type="http://schemas.openxmlformats.org/officeDocument/2006/relationships/hyperlink" Target="http://media.blackhat.com/bh-us-11/Willis/BH_US_11_WillisBritton_Analyzing_Static_Analysis_Tools_WP.pdf" TargetMode="External"/><Relationship Id="rId4" Type="http://schemas.openxmlformats.org/officeDocument/2006/relationships/hyperlink" Target="http://rips-scanner.sourceforge.net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58775" y="563562"/>
            <a:ext cx="6642117" cy="157003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3200" b="0" dirty="0"/>
              <a:t>Integration of Static Security Code </a:t>
            </a:r>
            <a:r>
              <a:rPr lang="en-US" sz="3200" b="0" dirty="0" smtClean="0"/>
              <a:t>Analysis in </a:t>
            </a:r>
            <a:r>
              <a:rPr lang="en-US" sz="3200" b="0" dirty="0"/>
              <a:t>Continuous Integration Lifecycles</a:t>
            </a:r>
            <a:endParaRPr lang="en-US" sz="2400" dirty="0">
              <a:latin typeface="+mn-lt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6228184" y="6125578"/>
            <a:ext cx="2766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Source: 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http://povilasb.com/_images/code_analysis.jpeg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576969"/>
            <a:ext cx="4896544" cy="367240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hteck 2"/>
          <p:cNvSpPr/>
          <p:nvPr/>
        </p:nvSpPr>
        <p:spPr>
          <a:xfrm>
            <a:off x="432048" y="284802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400" dirty="0"/>
              <a:t>Brian </a:t>
            </a:r>
            <a:r>
              <a:rPr lang="de-DE" sz="2400" dirty="0" err="1" smtClean="0"/>
              <a:t>Pfretzschner</a:t>
            </a:r>
            <a:endParaRPr lang="de-DE" sz="2400" dirty="0" smtClean="0"/>
          </a:p>
          <a:p>
            <a:r>
              <a:rPr lang="de-DE" sz="2400" dirty="0" smtClean="0"/>
              <a:t>Sebastian Funke</a:t>
            </a:r>
            <a:endParaRPr lang="de-DE" sz="2400" dirty="0"/>
          </a:p>
          <a:p>
            <a:r>
              <a:rPr lang="de-DE" sz="2400" dirty="0" smtClean="0"/>
              <a:t>Hamza </a:t>
            </a:r>
            <a:r>
              <a:rPr lang="en-US" sz="2400" dirty="0" err="1"/>
              <a:t>Zulfiqar</a:t>
            </a: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7890" y="1700808"/>
            <a:ext cx="8460472" cy="4392488"/>
          </a:xfrm>
        </p:spPr>
        <p:txBody>
          <a:bodyPr/>
          <a:lstStyle/>
          <a:p>
            <a:pPr marL="0" indent="0">
              <a:lnSpc>
                <a:spcPct val="100000"/>
              </a:lnSpc>
              <a:buClr>
                <a:srgbClr val="3079BE"/>
              </a:buClr>
            </a:pPr>
            <a:endParaRPr lang="de-DE" sz="2400" dirty="0" smtClean="0"/>
          </a:p>
          <a:p>
            <a:pPr marL="457200" indent="-457200">
              <a:lnSpc>
                <a:spcPct val="100000"/>
              </a:lnSpc>
              <a:buClr>
                <a:srgbClr val="3079BE"/>
              </a:buClr>
              <a:buFont typeface="+mj-lt"/>
              <a:buAutoNum type="arabicPeriod"/>
            </a:pPr>
            <a:r>
              <a:rPr lang="de-DE" sz="2400" dirty="0" err="1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  <a:r>
              <a:rPr lang="de-DE" sz="24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de-DE" sz="2400" dirty="0" smtClean="0">
                <a:solidFill>
                  <a:schemeClr val="bg1">
                    <a:lumMod val="85000"/>
                  </a:schemeClr>
                </a:solidFill>
              </a:rPr>
            </a:br>
            <a:endParaRPr lang="de-DE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3079BE"/>
              </a:buClr>
              <a:buFont typeface="+mj-lt"/>
              <a:buAutoNum type="arabicPeriod"/>
            </a:pPr>
            <a:r>
              <a:rPr lang="de-DE" sz="2400" dirty="0" smtClean="0"/>
              <a:t>Input Validation</a:t>
            </a:r>
            <a:br>
              <a:rPr lang="de-DE" sz="2400" dirty="0" smtClean="0"/>
            </a:br>
            <a:r>
              <a:rPr lang="de-DE" sz="2400" dirty="0" smtClean="0">
                <a:solidFill>
                  <a:srgbClr val="3079BE"/>
                </a:solidFill>
              </a:rPr>
              <a:t>2.1</a:t>
            </a:r>
            <a:r>
              <a:rPr lang="de-DE" sz="2400" dirty="0" smtClean="0"/>
              <a:t> </a:t>
            </a:r>
            <a:r>
              <a:rPr lang="de-DE" sz="2400" dirty="0" err="1" smtClean="0"/>
              <a:t>What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validate</a:t>
            </a:r>
            <a:r>
              <a:rPr lang="de-DE" sz="2400" dirty="0" smtClean="0"/>
              <a:t>?</a:t>
            </a:r>
            <a:br>
              <a:rPr lang="de-DE" sz="2400" dirty="0" smtClean="0"/>
            </a:br>
            <a:r>
              <a:rPr lang="de-DE" sz="2400" dirty="0" smtClean="0">
                <a:solidFill>
                  <a:schemeClr val="accent3">
                    <a:lumMod val="85000"/>
                  </a:schemeClr>
                </a:solidFill>
              </a:rPr>
              <a:t>2.2 </a:t>
            </a:r>
            <a:r>
              <a:rPr lang="de-DE" sz="2400" dirty="0" err="1" smtClean="0">
                <a:solidFill>
                  <a:schemeClr val="accent3">
                    <a:lumMod val="85000"/>
                  </a:schemeClr>
                </a:solidFill>
              </a:rPr>
              <a:t>How</a:t>
            </a:r>
            <a:r>
              <a:rPr lang="de-DE" sz="2400" dirty="0" smtClean="0">
                <a:solidFill>
                  <a:schemeClr val="accent3">
                    <a:lumMod val="8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accent3">
                    <a:lumMod val="85000"/>
                  </a:schemeClr>
                </a:solidFill>
              </a:rPr>
              <a:t>to</a:t>
            </a:r>
            <a:r>
              <a:rPr lang="de-DE" sz="2400" dirty="0" smtClean="0">
                <a:solidFill>
                  <a:schemeClr val="accent3">
                    <a:lumMod val="8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accent3">
                    <a:lumMod val="85000"/>
                  </a:schemeClr>
                </a:solidFill>
              </a:rPr>
              <a:t>validate</a:t>
            </a:r>
            <a:r>
              <a:rPr lang="de-DE" sz="2400" dirty="0" smtClean="0">
                <a:solidFill>
                  <a:schemeClr val="accent3">
                    <a:lumMod val="85000"/>
                  </a:schemeClr>
                </a:solidFill>
              </a:rPr>
              <a:t>?</a:t>
            </a:r>
            <a:r>
              <a:rPr lang="de-DE" sz="2200" dirty="0" smtClean="0"/>
              <a:t/>
            </a:r>
            <a:br>
              <a:rPr lang="de-DE" sz="2200" dirty="0" smtClean="0"/>
            </a:br>
            <a:endParaRPr lang="de-DE" sz="2200" dirty="0" smtClean="0"/>
          </a:p>
          <a:p>
            <a:pPr marL="457200" indent="-457200">
              <a:lnSpc>
                <a:spcPct val="100000"/>
              </a:lnSpc>
              <a:buClr>
                <a:srgbClr val="3079BE"/>
              </a:buClr>
              <a:buFont typeface="+mj-lt"/>
              <a:buAutoNum type="arabicPeriod"/>
            </a:pPr>
            <a:r>
              <a:rPr lang="de-DE" sz="2400" dirty="0" err="1" smtClean="0">
                <a:solidFill>
                  <a:schemeClr val="bg1">
                    <a:lumMod val="85000"/>
                  </a:schemeClr>
                </a:solidFill>
              </a:rPr>
              <a:t>Static</a:t>
            </a:r>
            <a:r>
              <a:rPr lang="de-DE" sz="2400" dirty="0" smtClean="0">
                <a:solidFill>
                  <a:schemeClr val="bg1">
                    <a:lumMod val="85000"/>
                  </a:schemeClr>
                </a:solidFill>
              </a:rPr>
              <a:t> Code Analysis Tools</a:t>
            </a:r>
            <a:br>
              <a:rPr lang="de-DE" sz="2400" dirty="0" smtClean="0">
                <a:solidFill>
                  <a:schemeClr val="bg1">
                    <a:lumMod val="85000"/>
                  </a:schemeClr>
                </a:solidFill>
              </a:rPr>
            </a:br>
            <a:endParaRPr lang="de-DE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3079BE"/>
              </a:buClr>
              <a:buFont typeface="+mj-lt"/>
              <a:buAutoNum type="arabicPeriod"/>
            </a:pPr>
            <a:r>
              <a:rPr lang="de-DE" sz="2400" dirty="0" err="1" smtClean="0">
                <a:solidFill>
                  <a:schemeClr val="bg1">
                    <a:lumMod val="85000"/>
                  </a:schemeClr>
                </a:solidFill>
              </a:rPr>
              <a:t>Limitations</a:t>
            </a:r>
            <a:r>
              <a:rPr lang="de-DE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bg1">
                    <a:lumMod val="85000"/>
                  </a:schemeClr>
                </a:solidFill>
              </a:rPr>
              <a:t>and</a:t>
            </a:r>
            <a:r>
              <a:rPr lang="de-DE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  <a:endParaRPr lang="de-DE" sz="24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28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4248" y="1615809"/>
            <a:ext cx="2081784" cy="3121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0000" y="1620001"/>
            <a:ext cx="6444248" cy="4545303"/>
          </a:xfrm>
        </p:spPr>
        <p:txBody>
          <a:bodyPr/>
          <a:lstStyle/>
          <a:p>
            <a:pPr marL="34290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en-US" dirty="0" smtClean="0"/>
              <a:t>Every program takes input</a:t>
            </a:r>
          </a:p>
          <a:p>
            <a:pPr marL="34290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endParaRPr lang="en-US" dirty="0" smtClean="0"/>
          </a:p>
          <a:p>
            <a:pPr marL="34290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en-US" dirty="0" smtClean="0"/>
              <a:t>Validation of every input is a defensive measure</a:t>
            </a:r>
          </a:p>
          <a:p>
            <a:pPr marL="34290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endParaRPr lang="en-US" dirty="0"/>
          </a:p>
          <a:p>
            <a:pPr marL="34290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en-US" dirty="0" smtClean="0"/>
              <a:t>Never expect that you can trust input just because it comes from somewhere that seems reliable</a:t>
            </a:r>
          </a:p>
          <a:p>
            <a:endParaRPr lang="en-US" dirty="0"/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Input Validation</a:t>
            </a:r>
            <a:endParaRPr lang="en-GB" dirty="0"/>
          </a:p>
        </p:txBody>
      </p:sp>
      <p:sp>
        <p:nvSpPr>
          <p:cNvPr id="7" name="Textfeld 4"/>
          <p:cNvSpPr txBox="1"/>
          <p:nvPr/>
        </p:nvSpPr>
        <p:spPr>
          <a:xfrm>
            <a:off x="4860032" y="6165304"/>
            <a:ext cx="4426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Source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: http://web.securityinnovation.com/Portals/49125/images/MP900401804[1].JPG</a:t>
            </a:r>
          </a:p>
        </p:txBody>
      </p:sp>
    </p:spTree>
    <p:extLst>
      <p:ext uri="{BB962C8B-B14F-4D97-AF65-F5344CB8AC3E}">
        <p14:creationId xmlns:p14="http://schemas.microsoft.com/office/powerpoint/2010/main" val="1559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844824"/>
            <a:ext cx="4775880" cy="2065018"/>
          </a:xfrm>
        </p:spPr>
        <p:txBody>
          <a:bodyPr/>
          <a:lstStyle/>
          <a:p>
            <a:endParaRPr lang="en-US" sz="2800" dirty="0"/>
          </a:p>
          <a:p>
            <a:r>
              <a:rPr lang="en-US" sz="2800" dirty="0" smtClean="0"/>
              <a:t>2.1 What to validate?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6096" y="1844824"/>
            <a:ext cx="2787774" cy="2065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44" y="3917442"/>
            <a:ext cx="2740189" cy="2053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004048" y="4221087"/>
            <a:ext cx="3744416" cy="201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79388" indent="-179388" eaLnBrk="1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rgbClr val="B90F22"/>
              </a:buClr>
              <a:buFont typeface="Wingdings" pitchFamily="2" charset="2"/>
              <a:buNone/>
              <a:defRPr sz="2800">
                <a:latin typeface="+mn-lt"/>
                <a:cs typeface="Tahoma" pitchFamily="34" charset="0"/>
              </a:defRPr>
            </a:lvl1pPr>
            <a:lvl2pPr marL="179388" indent="-177800" eaLnBrk="1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rgbClr val="3079BE"/>
              </a:buClr>
              <a:buFont typeface="Wingdings" pitchFamily="2" charset="2"/>
              <a:buChar char="§"/>
              <a:defRPr sz="2000">
                <a:latin typeface="+mn-lt"/>
                <a:cs typeface="Tahoma" pitchFamily="34" charset="0"/>
              </a:defRPr>
            </a:lvl2pPr>
            <a:lvl3pPr marL="538163" indent="-187325" eaLnBrk="1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rgbClr val="3079BE"/>
              </a:buClr>
              <a:buFont typeface="Wingdings" pitchFamily="2" charset="2"/>
              <a:buChar char="§"/>
              <a:defRPr>
                <a:latin typeface="+mn-lt"/>
                <a:cs typeface="Tahoma" pitchFamily="34" charset="0"/>
              </a:defRPr>
            </a:lvl3pPr>
            <a:lvl4pPr marL="717550" indent="-173038" eaLnBrk="1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rgbClr val="3079BE"/>
              </a:buClr>
              <a:buFont typeface="Wingdings" pitchFamily="2" charset="2"/>
              <a:buChar char="§"/>
              <a:defRPr sz="1600">
                <a:latin typeface="+mn-lt"/>
                <a:cs typeface="Tahoma" pitchFamily="34" charset="0"/>
              </a:defRPr>
            </a:lvl4pPr>
            <a:lvl5pPr marL="1062037" indent="-342900" eaLnBrk="1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rgbClr val="3079BE"/>
              </a:buClr>
              <a:buFont typeface="+mj-lt"/>
              <a:buAutoNum type="arabicPeriod"/>
              <a:defRPr sz="1600">
                <a:latin typeface="+mn-lt"/>
                <a:cs typeface="Tahoma" pitchFamily="34" charset="0"/>
              </a:defRPr>
            </a:lvl5pPr>
            <a:lvl6pPr marL="1365250" indent="-188913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latin typeface="+mn-lt"/>
              </a:defRPr>
            </a:lvl6pPr>
            <a:lvl7pPr marL="1822450" indent="-188913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latin typeface="+mn-lt"/>
              </a:defRPr>
            </a:lvl7pPr>
            <a:lvl8pPr marL="2279650" indent="-188913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latin typeface="+mn-lt"/>
              </a:defRPr>
            </a:lvl8pPr>
            <a:lvl9pPr marL="2736850" indent="-188913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latin typeface="+mn-lt"/>
              </a:defRPr>
            </a:lvl9pPr>
          </a:lstStyle>
          <a:p>
            <a:endParaRPr lang="en-US" dirty="0"/>
          </a:p>
          <a:p>
            <a:r>
              <a:rPr lang="en-US" dirty="0" smtClean="0"/>
              <a:t>2.2 How </a:t>
            </a:r>
            <a:r>
              <a:rPr lang="en-US" dirty="0"/>
              <a:t>to validate?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Input Validation</a:t>
            </a:r>
            <a:endParaRPr lang="en-GB" dirty="0"/>
          </a:p>
        </p:txBody>
      </p:sp>
      <p:sp>
        <p:nvSpPr>
          <p:cNvPr id="11" name="Textfeld 5"/>
          <p:cNvSpPr txBox="1"/>
          <p:nvPr/>
        </p:nvSpPr>
        <p:spPr>
          <a:xfrm>
            <a:off x="197977" y="5877272"/>
            <a:ext cx="8255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Source: </a:t>
            </a:r>
          </a:p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 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http://</a:t>
            </a:r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thumbs.dreamstime.com/z/fail-pass-buttons-show-rejection-validation-showing-34210524.jpg</a:t>
            </a:r>
          </a:p>
          <a:p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 http://www.geinstruments.com/files/images/headers%20270/industry%20application/pharma/pharma_testimonials_270.jpg</a:t>
            </a:r>
          </a:p>
        </p:txBody>
      </p:sp>
    </p:spTree>
    <p:extLst>
      <p:ext uri="{BB962C8B-B14F-4D97-AF65-F5344CB8AC3E}">
        <p14:creationId xmlns:p14="http://schemas.microsoft.com/office/powerpoint/2010/main" val="5192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2.1.1 Validate </a:t>
            </a:r>
            <a:r>
              <a:rPr lang="en-US" dirty="0"/>
              <a:t>all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en-US" sz="2200" dirty="0" smtClean="0"/>
              <a:t>Don’t make optimistic assumptions</a:t>
            </a:r>
          </a:p>
          <a:p>
            <a:pPr marL="34290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endParaRPr lang="en-US" dirty="0" smtClean="0"/>
          </a:p>
          <a:p>
            <a:pPr marL="34290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en-US" sz="2200" dirty="0"/>
              <a:t>Every single input must be validated</a:t>
            </a:r>
          </a:p>
          <a:p>
            <a:pPr marL="34290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endParaRPr lang="en-US" dirty="0" smtClean="0"/>
          </a:p>
          <a:p>
            <a:pPr marL="34290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en-US" sz="2200" dirty="0" smtClean="0"/>
              <a:t>Input validation sub groups</a:t>
            </a:r>
          </a:p>
          <a:p>
            <a:pPr marL="701675" lvl="2" indent="-342900"/>
            <a:r>
              <a:rPr lang="en-US" sz="2000" dirty="0" smtClean="0"/>
              <a:t>Syntax Check</a:t>
            </a:r>
          </a:p>
          <a:p>
            <a:pPr marL="701675" lvl="2" indent="-342900"/>
            <a:r>
              <a:rPr lang="en-US" sz="2000" dirty="0" smtClean="0"/>
              <a:t>Semantic Check</a:t>
            </a:r>
          </a:p>
          <a:p>
            <a:pPr marL="34290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endParaRPr lang="en-US" dirty="0"/>
          </a:p>
          <a:p>
            <a:pPr marL="34290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en-US" sz="2200" dirty="0" smtClean="0"/>
              <a:t>Make it impossible for programmer to say </a:t>
            </a:r>
            <a:br>
              <a:rPr lang="en-US" sz="2200" dirty="0" smtClean="0"/>
            </a:br>
            <a:r>
              <a:rPr lang="en-US" sz="2200" dirty="0" smtClean="0"/>
              <a:t>“I forgot to do input validation”</a:t>
            </a:r>
          </a:p>
          <a:p>
            <a:pPr marL="0" indent="0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562725"/>
            <a:ext cx="2306435" cy="230643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995936" y="6165304"/>
            <a:ext cx="5074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Source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: http://www.quantumsoftware.com.au/Images/Products/WindowsFormsComponents/NumberBox.gif</a:t>
            </a:r>
          </a:p>
        </p:txBody>
      </p:sp>
    </p:spTree>
    <p:extLst>
      <p:ext uri="{BB962C8B-B14F-4D97-AF65-F5344CB8AC3E}">
        <p14:creationId xmlns:p14="http://schemas.microsoft.com/office/powerpoint/2010/main" val="252979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en-US" sz="2200" dirty="0" smtClean="0"/>
              <a:t>Command line parameters</a:t>
            </a:r>
          </a:p>
          <a:p>
            <a:pPr marL="342900" indent="-342900">
              <a:lnSpc>
                <a:spcPct val="150000"/>
              </a:lnSpc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en-US" sz="2200" dirty="0" smtClean="0"/>
              <a:t>Configuration files</a:t>
            </a:r>
          </a:p>
          <a:p>
            <a:pPr marL="342900" indent="-342900">
              <a:lnSpc>
                <a:spcPct val="150000"/>
              </a:lnSpc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en-US" sz="2200" dirty="0" smtClean="0"/>
              <a:t>Data received from a database</a:t>
            </a:r>
          </a:p>
          <a:p>
            <a:pPr marL="342900" indent="-342900">
              <a:lnSpc>
                <a:spcPct val="150000"/>
              </a:lnSpc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en-US" sz="2200" dirty="0" smtClean="0"/>
              <a:t>Environment variables</a:t>
            </a:r>
          </a:p>
          <a:p>
            <a:pPr marL="342900" indent="-342900">
              <a:lnSpc>
                <a:spcPct val="150000"/>
              </a:lnSpc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en-US" sz="2200" dirty="0" smtClean="0"/>
              <a:t>Network services</a:t>
            </a:r>
          </a:p>
          <a:p>
            <a:pPr marL="342900" indent="-342900">
              <a:lnSpc>
                <a:spcPct val="150000"/>
              </a:lnSpc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en-US" sz="2200" dirty="0" smtClean="0"/>
              <a:t>Registry values</a:t>
            </a:r>
          </a:p>
          <a:p>
            <a:pPr marL="342900" indent="-342900">
              <a:lnSpc>
                <a:spcPct val="150000"/>
              </a:lnSpc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en-US" sz="2200" dirty="0" smtClean="0"/>
              <a:t>System properties</a:t>
            </a:r>
          </a:p>
          <a:p>
            <a:pPr marL="342900" indent="-342900">
              <a:lnSpc>
                <a:spcPct val="150000"/>
              </a:lnSpc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en-US" sz="2200" dirty="0" smtClean="0"/>
              <a:t>Temporary files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040" y="2848535"/>
            <a:ext cx="3384377" cy="202287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358775" y="488950"/>
            <a:ext cx="730956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2.1.2 Validate input from all source</a:t>
            </a:r>
            <a:endParaRPr lang="en-US" kern="0" dirty="0"/>
          </a:p>
        </p:txBody>
      </p:sp>
      <p:sp>
        <p:nvSpPr>
          <p:cNvPr id="6" name="Textfeld 4"/>
          <p:cNvSpPr txBox="1"/>
          <p:nvPr/>
        </p:nvSpPr>
        <p:spPr>
          <a:xfrm>
            <a:off x="6300192" y="6165304"/>
            <a:ext cx="29858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Source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: http://www.tnsi.com/site/imagerotators/4/20.jpg</a:t>
            </a:r>
          </a:p>
        </p:txBody>
      </p:sp>
    </p:spTree>
    <p:extLst>
      <p:ext uri="{BB962C8B-B14F-4D97-AF65-F5344CB8AC3E}">
        <p14:creationId xmlns:p14="http://schemas.microsoft.com/office/powerpoint/2010/main" val="212609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67074" y="4149081"/>
            <a:ext cx="8325997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tatus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getParameters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0)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setAttribute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“USER_STATUS”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7525593" cy="838200"/>
          </a:xfrm>
        </p:spPr>
        <p:txBody>
          <a:bodyPr/>
          <a:lstStyle/>
          <a:p>
            <a:pPr marL="0" indent="0"/>
            <a:r>
              <a:rPr lang="en-US" dirty="0" smtClean="0"/>
              <a:t>2.1.3 Establish </a:t>
            </a:r>
            <a:r>
              <a:rPr lang="en-US" dirty="0"/>
              <a:t>trust boundaries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1"/>
            <a:ext cx="8460472" cy="2529080"/>
          </a:xfrm>
        </p:spPr>
        <p:txBody>
          <a:bodyPr/>
          <a:lstStyle/>
          <a:p>
            <a:pPr marL="34290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en-US" sz="2200" dirty="0" smtClean="0"/>
              <a:t>Define clear boundaries to distinguish trusted and untrusted data</a:t>
            </a:r>
          </a:p>
          <a:p>
            <a:pPr marL="34290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en-US" sz="2200" dirty="0" smtClean="0"/>
              <a:t>Data can bypass to other side only after validation</a:t>
            </a:r>
            <a:br>
              <a:rPr lang="en-US" sz="2200" dirty="0" smtClean="0"/>
            </a:br>
            <a:endParaRPr lang="en-US" sz="2200" dirty="0" smtClean="0"/>
          </a:p>
          <a:p>
            <a:pPr marL="34290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en-US" sz="2200" dirty="0" smtClean="0"/>
              <a:t>Boundary line can be deceived</a:t>
            </a:r>
            <a:br>
              <a:rPr lang="en-US" sz="2200" dirty="0" smtClean="0"/>
            </a:br>
            <a:endParaRPr lang="en-US" dirty="0" smtClean="0"/>
          </a:p>
          <a:p>
            <a:pPr marL="0" indent="0"/>
            <a:endParaRPr lang="en-GB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411760" y="4725144"/>
            <a:ext cx="6552728" cy="756084"/>
          </a:xfrm>
          <a:prstGeom prst="ellipse">
            <a:avLst/>
          </a:prstGeom>
          <a:noFill/>
          <a:ln w="38100">
            <a:solidFill>
              <a:srgbClr val="DF0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29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7890" y="1700808"/>
            <a:ext cx="8460472" cy="4392488"/>
          </a:xfrm>
        </p:spPr>
        <p:txBody>
          <a:bodyPr/>
          <a:lstStyle/>
          <a:p>
            <a:pPr marL="0" indent="0">
              <a:lnSpc>
                <a:spcPct val="100000"/>
              </a:lnSpc>
              <a:buClr>
                <a:srgbClr val="3079BE"/>
              </a:buClr>
            </a:pPr>
            <a:endParaRPr lang="de-DE" sz="2400" dirty="0" smtClean="0"/>
          </a:p>
          <a:p>
            <a:pPr marL="457200" indent="-457200">
              <a:lnSpc>
                <a:spcPct val="100000"/>
              </a:lnSpc>
              <a:buClr>
                <a:srgbClr val="3079BE"/>
              </a:buClr>
              <a:buFont typeface="+mj-lt"/>
              <a:buAutoNum type="arabicPeriod"/>
            </a:pPr>
            <a:r>
              <a:rPr lang="de-DE" sz="2400" dirty="0" err="1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  <a:r>
              <a:rPr lang="de-DE" sz="24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de-DE" sz="2400" dirty="0" smtClean="0">
                <a:solidFill>
                  <a:schemeClr val="bg1">
                    <a:lumMod val="85000"/>
                  </a:schemeClr>
                </a:solidFill>
              </a:rPr>
            </a:br>
            <a:endParaRPr lang="de-DE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3079BE"/>
              </a:buClr>
              <a:buFont typeface="+mj-lt"/>
              <a:buAutoNum type="arabicPeriod"/>
            </a:pPr>
            <a:r>
              <a:rPr lang="de-DE" sz="2400" dirty="0" smtClean="0"/>
              <a:t>Input Validation</a:t>
            </a:r>
            <a:br>
              <a:rPr lang="de-DE" sz="2400" dirty="0" smtClean="0"/>
            </a:br>
            <a:r>
              <a:rPr lang="de-DE" sz="2400" dirty="0" smtClean="0">
                <a:solidFill>
                  <a:schemeClr val="accent3">
                    <a:lumMod val="85000"/>
                  </a:schemeClr>
                </a:solidFill>
              </a:rPr>
              <a:t>2.1 </a:t>
            </a:r>
            <a:r>
              <a:rPr lang="de-DE" sz="2400" dirty="0" err="1" smtClean="0">
                <a:solidFill>
                  <a:schemeClr val="accent3">
                    <a:lumMod val="85000"/>
                  </a:schemeClr>
                </a:solidFill>
              </a:rPr>
              <a:t>What</a:t>
            </a:r>
            <a:r>
              <a:rPr lang="de-DE" sz="2400" dirty="0" smtClean="0">
                <a:solidFill>
                  <a:schemeClr val="accent3">
                    <a:lumMod val="8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accent3">
                    <a:lumMod val="85000"/>
                  </a:schemeClr>
                </a:solidFill>
              </a:rPr>
              <a:t>to</a:t>
            </a:r>
            <a:r>
              <a:rPr lang="de-DE" sz="2400" dirty="0" smtClean="0">
                <a:solidFill>
                  <a:schemeClr val="accent3">
                    <a:lumMod val="8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accent3">
                    <a:lumMod val="85000"/>
                  </a:schemeClr>
                </a:solidFill>
              </a:rPr>
              <a:t>validate</a:t>
            </a:r>
            <a:r>
              <a:rPr lang="de-DE" sz="2400" dirty="0" smtClean="0">
                <a:solidFill>
                  <a:schemeClr val="accent3">
                    <a:lumMod val="85000"/>
                  </a:schemeClr>
                </a:solidFill>
              </a:rPr>
              <a:t>?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>
                <a:solidFill>
                  <a:srgbClr val="3079BE"/>
                </a:solidFill>
              </a:rPr>
              <a:t>2.2</a:t>
            </a:r>
            <a:r>
              <a:rPr lang="de-DE" sz="2400" dirty="0" smtClean="0"/>
              <a:t> </a:t>
            </a:r>
            <a:r>
              <a:rPr lang="de-DE" sz="2400" dirty="0" err="1" smtClean="0"/>
              <a:t>How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validate</a:t>
            </a:r>
            <a:r>
              <a:rPr lang="de-DE" sz="2400" dirty="0" smtClean="0"/>
              <a:t>?</a:t>
            </a:r>
            <a:r>
              <a:rPr lang="de-DE" sz="2200" dirty="0" smtClean="0"/>
              <a:t/>
            </a:r>
            <a:br>
              <a:rPr lang="de-DE" sz="2200" dirty="0" smtClean="0"/>
            </a:br>
            <a:endParaRPr lang="de-DE" sz="2200" dirty="0" smtClean="0"/>
          </a:p>
          <a:p>
            <a:pPr marL="457200" indent="-457200">
              <a:lnSpc>
                <a:spcPct val="100000"/>
              </a:lnSpc>
              <a:buClr>
                <a:srgbClr val="3079BE"/>
              </a:buClr>
              <a:buFont typeface="+mj-lt"/>
              <a:buAutoNum type="arabicPeriod"/>
            </a:pPr>
            <a:r>
              <a:rPr lang="de-DE" sz="2400" dirty="0" err="1" smtClean="0">
                <a:solidFill>
                  <a:schemeClr val="bg1">
                    <a:lumMod val="85000"/>
                  </a:schemeClr>
                </a:solidFill>
              </a:rPr>
              <a:t>Static</a:t>
            </a:r>
            <a:r>
              <a:rPr lang="de-DE" sz="2400" dirty="0" smtClean="0">
                <a:solidFill>
                  <a:schemeClr val="bg1">
                    <a:lumMod val="85000"/>
                  </a:schemeClr>
                </a:solidFill>
              </a:rPr>
              <a:t> Code Analysis Tools</a:t>
            </a:r>
            <a:br>
              <a:rPr lang="de-DE" sz="2400" dirty="0" smtClean="0">
                <a:solidFill>
                  <a:schemeClr val="bg1">
                    <a:lumMod val="85000"/>
                  </a:schemeClr>
                </a:solidFill>
              </a:rPr>
            </a:br>
            <a:endParaRPr lang="de-DE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3079BE"/>
              </a:buClr>
              <a:buFont typeface="+mj-lt"/>
              <a:buAutoNum type="arabicPeriod"/>
            </a:pPr>
            <a:r>
              <a:rPr lang="de-DE" sz="2400" dirty="0" err="1" smtClean="0">
                <a:solidFill>
                  <a:schemeClr val="bg1">
                    <a:lumMod val="85000"/>
                  </a:schemeClr>
                </a:solidFill>
              </a:rPr>
              <a:t>Limitations</a:t>
            </a:r>
            <a:r>
              <a:rPr lang="de-DE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bg1">
                    <a:lumMod val="85000"/>
                  </a:schemeClr>
                </a:solidFill>
              </a:rPr>
              <a:t>and</a:t>
            </a:r>
            <a:r>
              <a:rPr lang="de-DE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  <a:endParaRPr lang="de-DE" sz="24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41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460472" cy="1088920"/>
          </a:xfrm>
        </p:spPr>
        <p:txBody>
          <a:bodyPr/>
          <a:lstStyle/>
          <a:p>
            <a:pPr marL="34290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en-US" sz="2200" dirty="0" smtClean="0"/>
              <a:t>Rejects potentially dangerous </a:t>
            </a:r>
            <a:br>
              <a:rPr lang="en-US" sz="2200" dirty="0" smtClean="0"/>
            </a:br>
            <a:r>
              <a:rPr lang="en-US" sz="2200" dirty="0" smtClean="0"/>
              <a:t>input</a:t>
            </a:r>
            <a:r>
              <a:rPr lang="en-US" sz="2200" dirty="0"/>
              <a:t> </a:t>
            </a:r>
            <a:r>
              <a:rPr lang="en-US" sz="2200" dirty="0" smtClean="0"/>
              <a:t>values and sequences</a:t>
            </a:r>
            <a:endParaRPr lang="en-US" sz="1400" dirty="0" smtClean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77" y="2040465"/>
            <a:ext cx="2957203" cy="123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Content Placeholder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77" y="3836346"/>
            <a:ext cx="2957203" cy="1833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358775" y="488950"/>
            <a:ext cx="752559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2.2.1 Avoid blacklisting</a:t>
            </a:r>
            <a:endParaRPr lang="en-GB" kern="0" dirty="0"/>
          </a:p>
        </p:txBody>
      </p:sp>
      <p:sp>
        <p:nvSpPr>
          <p:cNvPr id="10" name="Textfeld 5"/>
          <p:cNvSpPr txBox="1"/>
          <p:nvPr/>
        </p:nvSpPr>
        <p:spPr>
          <a:xfrm>
            <a:off x="197976" y="5877272"/>
            <a:ext cx="8766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800" dirty="0" smtClean="0">
              <a:solidFill>
                <a:schemeClr val="tx1">
                  <a:alpha val="20000"/>
                </a:schemeClr>
              </a:solidFill>
            </a:endParaRPr>
          </a:p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						            http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://</a:t>
            </a:r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makeameme.org/media/created/One-Little-Blacklist.jpg</a:t>
            </a:r>
          </a:p>
          <a:p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	</a:t>
            </a:r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				        http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://www.alphasandesh.com/blog/wp-content/uploads/2013/06/email-blacklist.png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4791" y="3197099"/>
            <a:ext cx="5698676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‘&lt;‘: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"&amp;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;"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‘&gt;‘: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"&amp;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;"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de-DE" altLang="de-DE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59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460472" cy="1376952"/>
          </a:xfrm>
        </p:spPr>
        <p:txBody>
          <a:bodyPr/>
          <a:lstStyle/>
          <a:p>
            <a:pPr marL="34290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en-US" sz="2200" dirty="0" smtClean="0"/>
              <a:t>Indirect selection</a:t>
            </a:r>
          </a:p>
          <a:p>
            <a:pPr marL="34290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en-US" sz="2200" dirty="0" smtClean="0"/>
              <a:t>Whitelisting</a:t>
            </a:r>
          </a:p>
          <a:p>
            <a:r>
              <a:rPr lang="en-US" sz="1600" dirty="0" smtClean="0"/>
              <a:t>	</a:t>
            </a:r>
            <a:endParaRPr lang="en-US" sz="14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58775" y="488950"/>
            <a:ext cx="752559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2.2.2 Use strong input validation</a:t>
            </a:r>
            <a:endParaRPr lang="en-GB" kern="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27800" y="2631906"/>
            <a:ext cx="7724872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“^[0-9\\-\\. ]+$”;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Pattern p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String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matcher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matcher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m.matches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dialNumber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de-DE" altLang="de-DE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“Not a valid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de-DE" altLang="de-DE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11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460472" cy="656872"/>
          </a:xfrm>
        </p:spPr>
        <p:txBody>
          <a:bodyPr/>
          <a:lstStyle/>
          <a:p>
            <a:pPr marL="34290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en-US" sz="2200" dirty="0" smtClean="0"/>
              <a:t>Don’t repair data that fails input validation check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58775" y="488950"/>
            <a:ext cx="752559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2.2.3 Reject bad data</a:t>
            </a:r>
            <a:endParaRPr lang="en-GB" kern="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61424" y="2306510"/>
            <a:ext cx="796692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sensor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badWords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String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bastich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“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sharries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“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prunt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C33C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33C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33C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badWords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badWords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-1)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early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input.substring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(0,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b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String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late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input.substring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</a:t>
            </a:r>
            <a:r>
              <a:rPr lang="de-DE" altLang="de-DE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badWords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[i].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input.length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());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early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late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kumimoji="0" lang="de-DE" altLang="de-DE" sz="16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-1);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endParaRPr kumimoji="0" lang="de-DE" altLang="de-DE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58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7890" y="1700808"/>
            <a:ext cx="8460472" cy="4392488"/>
          </a:xfrm>
        </p:spPr>
        <p:txBody>
          <a:bodyPr/>
          <a:lstStyle/>
          <a:p>
            <a:pPr marL="0" indent="0">
              <a:lnSpc>
                <a:spcPct val="100000"/>
              </a:lnSpc>
              <a:buClr>
                <a:srgbClr val="3079BE"/>
              </a:buClr>
            </a:pPr>
            <a:endParaRPr lang="de-DE" sz="2800" dirty="0" smtClean="0"/>
          </a:p>
          <a:p>
            <a:pPr marL="457200" indent="-457200">
              <a:lnSpc>
                <a:spcPct val="100000"/>
              </a:lnSpc>
              <a:buClr>
                <a:srgbClr val="3079BE"/>
              </a:buClr>
              <a:buFont typeface="+mj-lt"/>
              <a:buAutoNum type="arabicPeriod"/>
            </a:pPr>
            <a:r>
              <a:rPr lang="de-DE" sz="2800" dirty="0" err="1" smtClean="0"/>
              <a:t>Introduction</a:t>
            </a:r>
            <a:r>
              <a:rPr lang="de-DE" sz="2800" dirty="0" smtClean="0"/>
              <a:t/>
            </a:r>
            <a:br>
              <a:rPr lang="de-DE" sz="2800" dirty="0" smtClean="0"/>
            </a:br>
            <a:endParaRPr lang="de-DE" sz="2800" dirty="0" smtClean="0"/>
          </a:p>
          <a:p>
            <a:pPr marL="457200" indent="-457200">
              <a:lnSpc>
                <a:spcPct val="100000"/>
              </a:lnSpc>
              <a:buClr>
                <a:srgbClr val="3079BE"/>
              </a:buClr>
              <a:buFont typeface="+mj-lt"/>
              <a:buAutoNum type="arabicPeriod"/>
            </a:pPr>
            <a:r>
              <a:rPr lang="de-DE" sz="2800" dirty="0" smtClean="0"/>
              <a:t>Input Validation</a:t>
            </a:r>
            <a:br>
              <a:rPr lang="de-DE" sz="2800" dirty="0" smtClean="0"/>
            </a:br>
            <a:endParaRPr lang="de-DE" sz="2800" dirty="0" smtClean="0"/>
          </a:p>
          <a:p>
            <a:pPr marL="457200" indent="-457200">
              <a:lnSpc>
                <a:spcPct val="100000"/>
              </a:lnSpc>
              <a:buClr>
                <a:srgbClr val="3079BE"/>
              </a:buClr>
              <a:buFont typeface="+mj-lt"/>
              <a:buAutoNum type="arabicPeriod"/>
            </a:pPr>
            <a:r>
              <a:rPr lang="de-DE" sz="2800" dirty="0" err="1" smtClean="0"/>
              <a:t>Static</a:t>
            </a:r>
            <a:r>
              <a:rPr lang="de-DE" sz="2800" dirty="0" smtClean="0"/>
              <a:t> Security Code Analysis</a:t>
            </a:r>
            <a:br>
              <a:rPr lang="de-DE" sz="2800" dirty="0" smtClean="0"/>
            </a:br>
            <a:endParaRPr lang="de-DE" sz="2800" dirty="0" smtClean="0"/>
          </a:p>
          <a:p>
            <a:pPr marL="457200" indent="-457200">
              <a:lnSpc>
                <a:spcPct val="100000"/>
              </a:lnSpc>
              <a:buClr>
                <a:srgbClr val="3079BE"/>
              </a:buClr>
              <a:buFont typeface="+mj-lt"/>
              <a:buAutoNum type="arabicPeriod"/>
            </a:pPr>
            <a:r>
              <a:rPr lang="de-DE" sz="2800" dirty="0" err="1" smtClean="0"/>
              <a:t>Limitations</a:t>
            </a:r>
            <a:r>
              <a:rPr lang="de-DE" sz="2800" dirty="0" smtClean="0"/>
              <a:t> </a:t>
            </a:r>
            <a:r>
              <a:rPr lang="de-DE" sz="2800" dirty="0" err="1"/>
              <a:t>and</a:t>
            </a:r>
            <a:r>
              <a:rPr lang="de-DE" sz="2800" dirty="0"/>
              <a:t> </a:t>
            </a:r>
            <a:r>
              <a:rPr lang="de-DE" sz="2800" dirty="0" err="1" smtClean="0"/>
              <a:t>Conclusion</a:t>
            </a: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213908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358775" y="488950"/>
            <a:ext cx="752559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kern="0" dirty="0" smtClean="0"/>
              <a:t>2.2.4 Make good input validation default</a:t>
            </a:r>
            <a:endParaRPr lang="en-GB" sz="2400" kern="0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544365700"/>
              </p:ext>
            </p:extLst>
          </p:nvPr>
        </p:nvGraphicFramePr>
        <p:xfrm>
          <a:off x="4942182" y="2852936"/>
          <a:ext cx="4248472" cy="3465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4055" y="1539527"/>
            <a:ext cx="8322791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C7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C7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19177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19177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Post(); 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19177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$post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$_POST["title"]; 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“First </a:t>
            </a: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blog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!!”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19177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$post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author_id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19177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$_POST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author_id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"]; 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“5”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19177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$post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19177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19177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validate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C7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7888" y="3477765"/>
            <a:ext cx="53604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posts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title,author_id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'First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blog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!!'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kumimoji="0" lang="de-DE" alt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37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en-US" sz="2200" dirty="0" smtClean="0"/>
              <a:t>Validate input against maximum and minimum expected length</a:t>
            </a:r>
            <a:br>
              <a:rPr lang="en-US" sz="2200" dirty="0" smtClean="0"/>
            </a:br>
            <a:endParaRPr lang="en-US" sz="2200" dirty="0"/>
          </a:p>
          <a:p>
            <a:pPr marL="34290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en-US" sz="2200" dirty="0" smtClean="0"/>
              <a:t>Input length validation </a:t>
            </a:r>
            <a:br>
              <a:rPr lang="en-US" sz="2200" dirty="0" smtClean="0"/>
            </a:br>
            <a:r>
              <a:rPr lang="en-US" sz="2200" dirty="0" smtClean="0"/>
              <a:t>should be separated from </a:t>
            </a:r>
            <a:br>
              <a:rPr lang="en-US" sz="2200" dirty="0" smtClean="0"/>
            </a:br>
            <a:r>
              <a:rPr lang="en-US" sz="2200" dirty="0" smtClean="0"/>
              <a:t>business logic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95"/>
          <a:stretch/>
        </p:blipFill>
        <p:spPr bwMode="auto">
          <a:xfrm>
            <a:off x="4644008" y="2780928"/>
            <a:ext cx="4035435" cy="151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58775" y="488950"/>
            <a:ext cx="752559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2.2.5 Check input length</a:t>
            </a:r>
            <a:endParaRPr lang="en-GB" kern="0" dirty="0"/>
          </a:p>
        </p:txBody>
      </p:sp>
      <p:sp>
        <p:nvSpPr>
          <p:cNvPr id="6" name="Textfeld 4"/>
          <p:cNvSpPr txBox="1"/>
          <p:nvPr/>
        </p:nvSpPr>
        <p:spPr>
          <a:xfrm>
            <a:off x="358775" y="6165304"/>
            <a:ext cx="8927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Source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: https://community.dynamics.com/resized-image.ashx/__size/550x0/__key/CommunityServer-Components-UserFiles/00-00-03-61-89-Attached+Files/0447.String-too-long-error.png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89051" y="4923372"/>
            <a:ext cx="823142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path.length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&lt;= MAX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fileOperation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de-DE" altLang="de-DE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9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1"/>
            <a:ext cx="8460472" cy="1088920"/>
          </a:xfrm>
        </p:spPr>
        <p:txBody>
          <a:bodyPr/>
          <a:lstStyle/>
          <a:p>
            <a:pPr marL="34290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en-US" sz="2200" dirty="0" smtClean="0"/>
              <a:t>The following example uses regular expression to check against a whitelist and verify input length at same time.</a:t>
            </a:r>
          </a:p>
          <a:p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58775" y="488950"/>
            <a:ext cx="752559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2.2.5 Check input length &amp; content</a:t>
            </a:r>
            <a:endParaRPr lang="en-GB" kern="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83568" y="3212976"/>
            <a:ext cx="759823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String PATH_REGEX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"[a-zA-Z0-9/]{1, "+MAXPATH+"}";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Pattern PATH_PATTERN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PATH_REGEX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PATH_PATTERN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matcher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matches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()))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fileOperation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de-DE" altLang="de-DE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93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8104" y="1620000"/>
            <a:ext cx="3552030" cy="2254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1"/>
            <a:ext cx="8460472" cy="1881008"/>
          </a:xfrm>
        </p:spPr>
        <p:txBody>
          <a:bodyPr/>
          <a:lstStyle/>
          <a:p>
            <a:pPr marL="285750" indent="-285750"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en-US" sz="2200" dirty="0" smtClean="0"/>
              <a:t>Check numeric input against</a:t>
            </a:r>
            <a:br>
              <a:rPr lang="en-US" sz="2200" dirty="0" smtClean="0"/>
            </a:br>
            <a:r>
              <a:rPr lang="en-US" sz="2200" dirty="0" smtClean="0"/>
              <a:t>upper bound and lower bound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GB" sz="1800" dirty="0"/>
          </a:p>
        </p:txBody>
      </p:sp>
      <p:sp>
        <p:nvSpPr>
          <p:cNvPr id="4" name="Rectangle 3"/>
          <p:cNvSpPr/>
          <p:nvPr/>
        </p:nvSpPr>
        <p:spPr>
          <a:xfrm>
            <a:off x="3650466" y="5474841"/>
            <a:ext cx="517000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Entering </a:t>
            </a:r>
            <a:r>
              <a:rPr lang="en-US" sz="2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42969671 will result in -196</a:t>
            </a:r>
            <a:endParaRPr lang="en-US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58775" y="488950"/>
            <a:ext cx="752559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2.2.6 Bound numeric input</a:t>
            </a:r>
            <a:endParaRPr lang="en-GB" kern="0" dirty="0"/>
          </a:p>
        </p:txBody>
      </p:sp>
      <p:sp>
        <p:nvSpPr>
          <p:cNvPr id="9" name="Textfeld 4"/>
          <p:cNvSpPr txBox="1"/>
          <p:nvPr/>
        </p:nvSpPr>
        <p:spPr>
          <a:xfrm>
            <a:off x="3923928" y="6165304"/>
            <a:ext cx="5362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Source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: http://www.quantumsoftware.com.au/Images/Products/WindowsFormsComponents/NumberBox.gif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552" y="3919371"/>
            <a:ext cx="7899598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numStr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getParameter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2000" dirty="0" smtClean="0">
                <a:solidFill>
                  <a:srgbClr val="BA21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2000" dirty="0" err="1" smtClean="0">
                <a:solidFill>
                  <a:srgbClr val="BA21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numPurchased</a:t>
            </a:r>
            <a:r>
              <a:rPr lang="de-DE" altLang="de-DE" sz="2000" dirty="0" smtClean="0">
                <a:solidFill>
                  <a:srgbClr val="BA21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C33C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numPurchased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numStr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numPurchased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0)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total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numPurchased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100;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item </a:t>
            </a: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costs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$100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15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en-US" sz="2200" dirty="0" smtClean="0"/>
              <a:t>Allowing user to control commands leads to big trouble</a:t>
            </a:r>
            <a:br>
              <a:rPr lang="en-US" sz="2200" dirty="0" smtClean="0"/>
            </a:br>
            <a:endParaRPr lang="en-US" sz="2200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58775" y="488950"/>
            <a:ext cx="766960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2.2.7 Preventing Meta-character </a:t>
            </a:r>
            <a:r>
              <a:rPr lang="en-US" kern="0" dirty="0" err="1" smtClean="0"/>
              <a:t>Vuln</a:t>
            </a:r>
            <a:r>
              <a:rPr lang="en-US" kern="0" dirty="0"/>
              <a:t>.</a:t>
            </a:r>
            <a:endParaRPr lang="en-GB" kern="0" dirty="0"/>
          </a:p>
        </p:txBody>
      </p:sp>
      <p:sp>
        <p:nvSpPr>
          <p:cNvPr id="2" name="Rectangle 1"/>
          <p:cNvSpPr/>
          <p:nvPr/>
        </p:nvSpPr>
        <p:spPr>
          <a:xfrm>
            <a:off x="5948059" y="2636912"/>
            <a:ext cx="3231495" cy="33804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79388" lvl="0" indent="-179388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rgbClr val="B90F22"/>
              </a:buClr>
            </a:pPr>
            <a:r>
              <a:rPr lang="en-US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Attacker enters string “name’ OR ‘a’=‘a”, </a:t>
            </a:r>
          </a:p>
          <a:p>
            <a:pPr marL="179388" lvl="0" indent="-179388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rgbClr val="B90F22"/>
              </a:buClr>
            </a:pP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then 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en-US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uery becomes</a:t>
            </a:r>
          </a:p>
          <a:p>
            <a:pPr marL="179388" lvl="0" indent="-179388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rgbClr val="B90F22"/>
              </a:buClr>
            </a:pPr>
            <a:r>
              <a:rPr lang="en-US" sz="2000" i="1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SELECT </a:t>
            </a:r>
            <a:r>
              <a:rPr lang="en-US" sz="2000" i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FROM items</a:t>
            </a:r>
          </a:p>
          <a:p>
            <a:pPr marL="179388" lvl="0" indent="-179388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rgbClr val="B90F22"/>
              </a:buClr>
            </a:pPr>
            <a:r>
              <a:rPr lang="en-US" sz="2000" i="1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WHERE </a:t>
            </a:r>
            <a:r>
              <a:rPr lang="en-US" sz="2000" i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owner </a:t>
            </a:r>
            <a:r>
              <a:rPr lang="en-US" sz="2000" i="1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‘Alex’ </a:t>
            </a:r>
            <a:r>
              <a:rPr lang="en-US" sz="2000" i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i="1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itemname</a:t>
            </a:r>
            <a:r>
              <a:rPr lang="en-US" sz="2000" i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i="1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‘name’ OR ‘a’ = ‘a’;</a:t>
            </a:r>
            <a:endParaRPr lang="en-US" sz="2000" i="1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60000" y="2783817"/>
            <a:ext cx="5947141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getAuthenticatedUserName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getParameter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"SELECT * FROM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WHERE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owner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'"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"' AND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'„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"'"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Statement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stmt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createStatement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ResultSet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stmt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executeQuery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de-DE" altLang="de-DE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11430" y="5613158"/>
            <a:ext cx="6912149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owner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20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itemname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1D8E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itemName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17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u="sng" dirty="0"/>
              <a:t>Parameterized </a:t>
            </a:r>
            <a:r>
              <a:rPr lang="en-US" sz="2400" b="1" u="sng" dirty="0" smtClean="0"/>
              <a:t>Queries</a:t>
            </a:r>
            <a:r>
              <a:rPr lang="en-US" sz="2400" dirty="0" smtClean="0"/>
              <a:t>:</a:t>
            </a:r>
            <a:endParaRPr lang="en-US" sz="2400" dirty="0"/>
          </a:p>
          <a:p>
            <a:pPr marL="34290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en-US" dirty="0" smtClean="0"/>
              <a:t>Keep data and control information separated</a:t>
            </a:r>
          </a:p>
          <a:p>
            <a:pPr marL="34290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en-US" dirty="0" smtClean="0"/>
              <a:t>Use Bind Parameters as placeholders for users’ input</a:t>
            </a:r>
          </a:p>
          <a:p>
            <a:endParaRPr lang="en-US" sz="1400" dirty="0" smtClean="0"/>
          </a:p>
          <a:p>
            <a:endParaRPr lang="en-US" dirty="0" smtClean="0"/>
          </a:p>
          <a:p>
            <a:endParaRPr lang="en-GB" dirty="0"/>
          </a:p>
        </p:txBody>
      </p:sp>
      <p:pic>
        <p:nvPicPr>
          <p:cNvPr id="4" name="Content Placeholder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9" t="1024" r="3316" b="3093"/>
          <a:stretch/>
        </p:blipFill>
        <p:spPr bwMode="auto">
          <a:xfrm>
            <a:off x="6660232" y="3705662"/>
            <a:ext cx="216024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58775" y="488950"/>
            <a:ext cx="766960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2.2.7 Preventing Meta-character </a:t>
            </a:r>
            <a:r>
              <a:rPr lang="en-US" kern="0" dirty="0" err="1" smtClean="0"/>
              <a:t>Vuln</a:t>
            </a:r>
            <a:r>
              <a:rPr lang="en-US" kern="0" dirty="0"/>
              <a:t>.</a:t>
            </a:r>
            <a:endParaRPr lang="en-GB" kern="0" dirty="0"/>
          </a:p>
        </p:txBody>
      </p:sp>
      <p:sp>
        <p:nvSpPr>
          <p:cNvPr id="6" name="Textfeld 4"/>
          <p:cNvSpPr txBox="1"/>
          <p:nvPr/>
        </p:nvSpPr>
        <p:spPr>
          <a:xfrm>
            <a:off x="4211960" y="5949280"/>
            <a:ext cx="5074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Source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: http://2.bp.blogspot.com/-FEai-TN7IyU/VFPdSuIq7jI/AAAAAAAADAY/vWsyyOfU_qA/s1600/SQL%2BInjection%2BAttacks%2B-%2BHow%2Bto%2BPrevent%2BVB.Net%2BDatabase%2BApplications.gif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58775" y="3273238"/>
            <a:ext cx="6171561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getAuthenticatedUserName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getParameter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"SELECT * FROM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WHERE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owner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=?</a:t>
            </a:r>
            <a:r>
              <a:rPr lang="de-DE" altLang="de-DE" sz="1600" dirty="0" smtClean="0">
                <a:solidFill>
                  <a:srgbClr val="BA21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AND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=?"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PreparedStatement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stmt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PrepareStatement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Stmt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setString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(1,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Stmt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setString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(2,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ResultSet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stmt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executeQuery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de-DE" altLang="de-DE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10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en-US" dirty="0" smtClean="0"/>
              <a:t>Input is allowed to include file system </a:t>
            </a:r>
            <a:r>
              <a:rPr lang="en-US" dirty="0" err="1" smtClean="0"/>
              <a:t>metacharacters</a:t>
            </a:r>
            <a:r>
              <a:rPr lang="en-US" dirty="0" smtClean="0"/>
              <a:t> (.,/,\)</a:t>
            </a:r>
          </a:p>
          <a:p>
            <a:pPr marL="34290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en-US" dirty="0" smtClean="0"/>
              <a:t>Unauthorized file system access</a:t>
            </a:r>
            <a:endParaRPr lang="en-US" dirty="0"/>
          </a:p>
          <a:p>
            <a:pPr marL="0" indent="0">
              <a:buClr>
                <a:srgbClr val="3079BE"/>
              </a:buClr>
            </a:pPr>
            <a:endParaRPr lang="en-US" sz="1400" dirty="0" smtClean="0"/>
          </a:p>
          <a:p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endParaRPr lang="en-US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58775" y="488950"/>
            <a:ext cx="766960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2.2.7 Path manipulation</a:t>
            </a:r>
            <a:endParaRPr lang="en-GB" kern="0" dirty="0"/>
          </a:p>
        </p:txBody>
      </p:sp>
      <p:sp>
        <p:nvSpPr>
          <p:cNvPr id="2" name="Rectangle 1"/>
          <p:cNvSpPr/>
          <p:nvPr/>
        </p:nvSpPr>
        <p:spPr>
          <a:xfrm>
            <a:off x="3494753" y="4725144"/>
            <a:ext cx="518282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can cause the application to delete</a:t>
            </a:r>
          </a:p>
          <a:p>
            <a:pPr algn="ctr"/>
            <a:r>
              <a:rPr lang="en-US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configuration file.</a:t>
            </a:r>
            <a:endParaRPr lang="en-US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3568" y="3332224"/>
            <a:ext cx="759823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rName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getParameters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reportName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rFile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File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apfr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reports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/"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rName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rFile.delete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de-DE" altLang="de-DE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de-DE" altLang="de-DE" sz="4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68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2.2.7 Path manipulation (cont..)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8775" y="2382643"/>
            <a:ext cx="8527976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MAXNAME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50;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MAXSUFFIX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5;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String FILE_REGEX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"[a-zA-Z0-9]{1, "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MAXSUFFICE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"}"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"\\.?"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"[a-zA-Z0-9]{1, "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MAXSUFFICE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"}"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Pattern FILE_PATTERN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FILE_REGEX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validateFilename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(!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FILE_PATTERN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matcher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matches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validateException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"illegal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469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7890" y="1484784"/>
            <a:ext cx="8460472" cy="4824536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3079BE"/>
              </a:buClr>
              <a:buFont typeface="+mj-lt"/>
              <a:buAutoNum type="arabicPeriod"/>
            </a:pPr>
            <a:r>
              <a:rPr lang="de-DE" sz="2200" dirty="0" err="1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  <a:r>
              <a:rPr lang="de-DE" sz="2200" dirty="0" smtClean="0"/>
              <a:t/>
            </a:r>
            <a:br>
              <a:rPr lang="de-DE" sz="2200" dirty="0" smtClean="0"/>
            </a:br>
            <a:endParaRPr lang="de-DE" sz="2200" dirty="0" smtClean="0"/>
          </a:p>
          <a:p>
            <a:pPr marL="457200" indent="-457200">
              <a:lnSpc>
                <a:spcPct val="100000"/>
              </a:lnSpc>
              <a:buClr>
                <a:srgbClr val="3079BE"/>
              </a:buClr>
              <a:buFont typeface="+mj-lt"/>
              <a:buAutoNum type="arabicPeriod"/>
            </a:pPr>
            <a:r>
              <a:rPr lang="de-DE" sz="2200" dirty="0" smtClean="0">
                <a:solidFill>
                  <a:schemeClr val="bg1">
                    <a:lumMod val="85000"/>
                  </a:schemeClr>
                </a:solidFill>
              </a:rPr>
              <a:t>Input Validation</a:t>
            </a:r>
            <a:br>
              <a:rPr lang="de-DE" sz="2200" dirty="0" smtClean="0">
                <a:solidFill>
                  <a:schemeClr val="bg1">
                    <a:lumMod val="85000"/>
                  </a:schemeClr>
                </a:solidFill>
              </a:rPr>
            </a:br>
            <a:endParaRPr lang="de-DE" sz="2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3079BE"/>
              </a:buClr>
              <a:buFont typeface="+mj-lt"/>
              <a:buAutoNum type="arabicPeriod"/>
            </a:pPr>
            <a:r>
              <a:rPr lang="de-DE" sz="2200" dirty="0" err="1" smtClean="0"/>
              <a:t>Static</a:t>
            </a:r>
            <a:r>
              <a:rPr lang="de-DE" sz="2200" dirty="0" smtClean="0"/>
              <a:t> Code Analysis Tools</a:t>
            </a:r>
            <a:r>
              <a:rPr lang="de-DE" sz="2400" dirty="0"/>
              <a:t/>
            </a:r>
            <a:br>
              <a:rPr lang="de-DE" sz="2400" dirty="0"/>
            </a:br>
            <a:r>
              <a:rPr lang="de-DE" dirty="0" smtClean="0">
                <a:solidFill>
                  <a:srgbClr val="3079BE"/>
                </a:solidFill>
              </a:rPr>
              <a:t>3.1 </a:t>
            </a:r>
            <a:r>
              <a:rPr lang="de-DE" dirty="0" err="1" smtClean="0"/>
              <a:t>Weakness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Definitions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>
                <a:solidFill>
                  <a:srgbClr val="3079BE"/>
                </a:solidFill>
              </a:rPr>
              <a:t>3.2</a:t>
            </a:r>
            <a:r>
              <a:rPr lang="de-DE" dirty="0" smtClean="0"/>
              <a:t> Simple Approach</a:t>
            </a:r>
            <a:br>
              <a:rPr lang="de-DE" dirty="0" smtClean="0"/>
            </a:br>
            <a:r>
              <a:rPr lang="de-DE" dirty="0" smtClean="0">
                <a:solidFill>
                  <a:srgbClr val="3079BE"/>
                </a:solidFill>
              </a:rPr>
              <a:t>3.3 </a:t>
            </a:r>
            <a:r>
              <a:rPr lang="de-DE" dirty="0" err="1" smtClean="0"/>
              <a:t>Lexical</a:t>
            </a:r>
            <a:r>
              <a:rPr lang="de-DE" dirty="0" smtClean="0"/>
              <a:t> Analysis</a:t>
            </a:r>
            <a:br>
              <a:rPr lang="de-DE" dirty="0" smtClean="0"/>
            </a:br>
            <a:r>
              <a:rPr lang="de-DE" dirty="0">
                <a:solidFill>
                  <a:srgbClr val="3079BE"/>
                </a:solidFill>
              </a:rPr>
              <a:t>3.4 </a:t>
            </a:r>
            <a:r>
              <a:rPr lang="de-DE" dirty="0" smtClean="0"/>
              <a:t>Data Flow Analysis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sz="1800" dirty="0" smtClean="0">
                <a:solidFill>
                  <a:srgbClr val="3079BE"/>
                </a:solidFill>
              </a:rPr>
              <a:t>3.4.1 </a:t>
            </a:r>
            <a:r>
              <a:rPr lang="de-DE" sz="1800" dirty="0" smtClean="0"/>
              <a:t>Intra-</a:t>
            </a:r>
            <a:r>
              <a:rPr lang="de-DE" sz="1800" dirty="0" err="1"/>
              <a:t>P</a:t>
            </a:r>
            <a:r>
              <a:rPr lang="de-DE" sz="1800" dirty="0" err="1" smtClean="0"/>
              <a:t>rocedural</a:t>
            </a:r>
            <a:r>
              <a:rPr lang="de-DE" sz="1800" dirty="0" smtClean="0"/>
              <a:t> Analysis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sz="1800" dirty="0" smtClean="0">
                <a:solidFill>
                  <a:srgbClr val="3079BE"/>
                </a:solidFill>
              </a:rPr>
              <a:t>3.4.2 </a:t>
            </a:r>
            <a:r>
              <a:rPr lang="de-DE" sz="1800" dirty="0" smtClean="0"/>
              <a:t>Inter-</a:t>
            </a:r>
            <a:r>
              <a:rPr lang="de-DE" sz="1800" dirty="0" err="1" smtClean="0"/>
              <a:t>Procedural</a:t>
            </a:r>
            <a:r>
              <a:rPr lang="de-DE" sz="1800" dirty="0" smtClean="0"/>
              <a:t> Analysis</a:t>
            </a:r>
            <a:br>
              <a:rPr lang="de-DE" sz="1800" dirty="0" smtClean="0"/>
            </a:br>
            <a:r>
              <a:rPr lang="de-DE" dirty="0" smtClean="0">
                <a:solidFill>
                  <a:srgbClr val="3079BE"/>
                </a:solidFill>
              </a:rPr>
              <a:t>3.5 </a:t>
            </a:r>
            <a:r>
              <a:rPr lang="de-DE" dirty="0" err="1" smtClean="0"/>
              <a:t>Use</a:t>
            </a:r>
            <a:r>
              <a:rPr lang="de-DE" dirty="0" smtClean="0"/>
              <a:t> Cases</a:t>
            </a:r>
            <a:r>
              <a:rPr lang="de-DE" sz="2200" dirty="0" smtClean="0"/>
              <a:t/>
            </a:r>
            <a:br>
              <a:rPr lang="de-DE" sz="2200" dirty="0" smtClean="0"/>
            </a:br>
            <a:endParaRPr lang="de-DE" sz="2200" dirty="0" smtClean="0"/>
          </a:p>
          <a:p>
            <a:pPr marL="457200" indent="-457200">
              <a:lnSpc>
                <a:spcPct val="100000"/>
              </a:lnSpc>
              <a:buClr>
                <a:srgbClr val="3079BE"/>
              </a:buClr>
              <a:buFont typeface="+mj-lt"/>
              <a:buAutoNum type="arabicPeriod"/>
            </a:pPr>
            <a:r>
              <a:rPr lang="de-DE" sz="2200" dirty="0" err="1" smtClean="0">
                <a:solidFill>
                  <a:schemeClr val="bg1">
                    <a:lumMod val="85000"/>
                  </a:schemeClr>
                </a:solidFill>
              </a:rPr>
              <a:t>Limitations</a:t>
            </a:r>
            <a:r>
              <a:rPr lang="de-DE" sz="22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2200" dirty="0" err="1">
                <a:solidFill>
                  <a:schemeClr val="bg1">
                    <a:lumMod val="85000"/>
                  </a:schemeClr>
                </a:solidFill>
              </a:rPr>
              <a:t>and</a:t>
            </a:r>
            <a:r>
              <a:rPr lang="de-DE" sz="2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2200" dirty="0" err="1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  <a:endParaRPr lang="de-DE" sz="22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46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www.nerdsonsite.com/blog/wp-content/uploads/2012/07/iStock_000017107306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289" y="2841747"/>
            <a:ext cx="3305175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saiamerica.com/images/inner_page/system_analysi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41"/>
          <a:stretch/>
        </p:blipFill>
        <p:spPr bwMode="auto">
          <a:xfrm>
            <a:off x="654000" y="1637826"/>
            <a:ext cx="5192046" cy="423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97977" y="5877272"/>
            <a:ext cx="8255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Source: </a:t>
            </a:r>
          </a:p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 http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://</a:t>
            </a:r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www.saiamerica.com/images/inner_page/system_analysis.jpg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/>
            </a:r>
            <a:br>
              <a:rPr lang="de-DE" sz="800" dirty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 https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://www.nerdsonsite.com/blog/wp-content/uploads/2012/07/iStock_000017107306XSmall.jpg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7237561" cy="838200"/>
          </a:xfrm>
        </p:spPr>
        <p:txBody>
          <a:bodyPr/>
          <a:lstStyle/>
          <a:p>
            <a:r>
              <a:rPr lang="de-DE" dirty="0"/>
              <a:t>3</a:t>
            </a:r>
            <a:r>
              <a:rPr lang="de-DE" dirty="0" smtClean="0"/>
              <a:t>. </a:t>
            </a:r>
            <a:r>
              <a:rPr lang="de-DE" dirty="0" err="1" smtClean="0"/>
              <a:t>Static</a:t>
            </a:r>
            <a:r>
              <a:rPr lang="de-DE" dirty="0" smtClean="0"/>
              <a:t> Code Analysis Tools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97490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7890" y="1700808"/>
            <a:ext cx="8460472" cy="4392488"/>
          </a:xfrm>
        </p:spPr>
        <p:txBody>
          <a:bodyPr/>
          <a:lstStyle/>
          <a:p>
            <a:pPr marL="0" indent="0">
              <a:lnSpc>
                <a:spcPct val="100000"/>
              </a:lnSpc>
              <a:buClr>
                <a:srgbClr val="3079BE"/>
              </a:buClr>
            </a:pPr>
            <a:endParaRPr lang="de-DE" sz="2400" dirty="0" smtClean="0"/>
          </a:p>
          <a:p>
            <a:pPr marL="457200" indent="-457200">
              <a:lnSpc>
                <a:spcPct val="100000"/>
              </a:lnSpc>
              <a:buClr>
                <a:srgbClr val="3079BE"/>
              </a:buClr>
              <a:buFont typeface="+mj-lt"/>
              <a:buAutoNum type="arabicPeriod"/>
            </a:pPr>
            <a:r>
              <a:rPr lang="de-DE" sz="2400" dirty="0" err="1" smtClean="0"/>
              <a:t>Introduction</a:t>
            </a: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 smtClean="0">
                <a:solidFill>
                  <a:srgbClr val="3079BE"/>
                </a:solidFill>
              </a:rPr>
              <a:t>1.1</a:t>
            </a:r>
            <a:r>
              <a:rPr lang="de-DE" sz="2400" dirty="0" smtClean="0"/>
              <a:t> Motivation</a:t>
            </a:r>
            <a:br>
              <a:rPr lang="de-DE" sz="2400" dirty="0" smtClean="0"/>
            </a:br>
            <a:r>
              <a:rPr lang="de-DE" sz="2400" dirty="0" smtClean="0">
                <a:solidFill>
                  <a:srgbClr val="3079BE"/>
                </a:solidFill>
              </a:rPr>
              <a:t>1.2</a:t>
            </a:r>
            <a:r>
              <a:rPr lang="de-DE" sz="2400" dirty="0" smtClean="0"/>
              <a:t> Security Code Analysis</a:t>
            </a:r>
            <a:br>
              <a:rPr lang="de-DE" sz="2400" dirty="0" smtClean="0"/>
            </a:br>
            <a:endParaRPr lang="de-DE" sz="2400" dirty="0" smtClean="0"/>
          </a:p>
          <a:p>
            <a:pPr marL="457200" indent="-457200">
              <a:lnSpc>
                <a:spcPct val="100000"/>
              </a:lnSpc>
              <a:buClr>
                <a:srgbClr val="3079BE"/>
              </a:buClr>
              <a:buFont typeface="+mj-lt"/>
              <a:buAutoNum type="arabicPeriod"/>
            </a:pPr>
            <a:r>
              <a:rPr lang="de-DE" sz="2400" dirty="0" smtClean="0">
                <a:solidFill>
                  <a:schemeClr val="bg1">
                    <a:lumMod val="85000"/>
                  </a:schemeClr>
                </a:solidFill>
              </a:rPr>
              <a:t>Input Validation</a:t>
            </a:r>
            <a:br>
              <a:rPr lang="de-DE" sz="2400" dirty="0" smtClean="0">
                <a:solidFill>
                  <a:schemeClr val="bg1">
                    <a:lumMod val="85000"/>
                  </a:schemeClr>
                </a:solidFill>
              </a:rPr>
            </a:br>
            <a:endParaRPr lang="de-DE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3079BE"/>
              </a:buClr>
              <a:buFont typeface="+mj-lt"/>
              <a:buAutoNum type="arabicPeriod"/>
            </a:pPr>
            <a:r>
              <a:rPr lang="de-DE" sz="2400" dirty="0" err="1" smtClean="0">
                <a:solidFill>
                  <a:schemeClr val="bg1">
                    <a:lumMod val="85000"/>
                  </a:schemeClr>
                </a:solidFill>
              </a:rPr>
              <a:t>Static</a:t>
            </a:r>
            <a:r>
              <a:rPr lang="de-DE" sz="2400" dirty="0" smtClean="0">
                <a:solidFill>
                  <a:schemeClr val="bg1">
                    <a:lumMod val="85000"/>
                  </a:schemeClr>
                </a:solidFill>
              </a:rPr>
              <a:t> Code Analysis Tools</a:t>
            </a:r>
            <a:br>
              <a:rPr lang="de-DE" sz="2400" dirty="0" smtClean="0">
                <a:solidFill>
                  <a:schemeClr val="bg1">
                    <a:lumMod val="85000"/>
                  </a:schemeClr>
                </a:solidFill>
              </a:rPr>
            </a:br>
            <a:endParaRPr lang="de-DE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3079BE"/>
              </a:buClr>
              <a:buFont typeface="+mj-lt"/>
              <a:buAutoNum type="arabicPeriod"/>
            </a:pPr>
            <a:r>
              <a:rPr lang="de-DE" sz="2400" dirty="0" err="1" smtClean="0">
                <a:solidFill>
                  <a:schemeClr val="bg1">
                    <a:lumMod val="85000"/>
                  </a:schemeClr>
                </a:solidFill>
              </a:rPr>
              <a:t>Limitations</a:t>
            </a:r>
            <a:r>
              <a:rPr lang="de-DE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bg1">
                    <a:lumMod val="85000"/>
                  </a:schemeClr>
                </a:solidFill>
              </a:rPr>
              <a:t>and</a:t>
            </a:r>
            <a:r>
              <a:rPr lang="de-DE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  <a:endParaRPr lang="de-DE" sz="24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59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484784"/>
            <a:ext cx="4213226" cy="4689319"/>
          </a:xfrm>
        </p:spPr>
        <p:txBody>
          <a:bodyPr/>
          <a:lstStyle/>
          <a:p>
            <a:pPr marL="342900" lvl="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endParaRPr lang="de-DE" dirty="0" smtClean="0">
              <a:sym typeface="Wingdings" pitchFamily="2" charset="2"/>
            </a:endParaRPr>
          </a:p>
          <a:p>
            <a:pPr marL="342900" lvl="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de-DE" dirty="0" smtClean="0">
                <a:sym typeface="Wingdings" pitchFamily="2" charset="2"/>
              </a:rPr>
              <a:t>Authentication </a:t>
            </a:r>
            <a:r>
              <a:rPr lang="de-DE" dirty="0" err="1" smtClean="0">
                <a:sym typeface="Wingdings" pitchFamily="2" charset="2"/>
              </a:rPr>
              <a:t>and</a:t>
            </a:r>
            <a:r>
              <a:rPr lang="de-DE" dirty="0" smtClean="0">
                <a:sym typeface="Wingdings" pitchFamily="2" charset="2"/>
              </a:rPr>
              <a:t> Access Control</a:t>
            </a:r>
          </a:p>
          <a:p>
            <a:pPr marL="342900" lvl="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de-DE" dirty="0" err="1">
                <a:sym typeface="Wingdings" pitchFamily="2" charset="2"/>
              </a:rPr>
              <a:t>Buffer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smtClean="0">
                <a:sym typeface="Wingdings" pitchFamily="2" charset="2"/>
              </a:rPr>
              <a:t>Handling</a:t>
            </a:r>
          </a:p>
          <a:p>
            <a:pPr marL="342900" lvl="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de-DE" dirty="0">
                <a:sym typeface="Wingdings" pitchFamily="2" charset="2"/>
              </a:rPr>
              <a:t>Code </a:t>
            </a:r>
            <a:r>
              <a:rPr lang="de-DE" dirty="0" smtClean="0">
                <a:sym typeface="Wingdings" pitchFamily="2" charset="2"/>
              </a:rPr>
              <a:t>Quality</a:t>
            </a:r>
          </a:p>
          <a:p>
            <a:pPr marL="342900" lvl="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de-DE" dirty="0">
                <a:sym typeface="Wingdings" pitchFamily="2" charset="2"/>
              </a:rPr>
              <a:t>Control </a:t>
            </a:r>
            <a:r>
              <a:rPr lang="de-DE" dirty="0" smtClean="0">
                <a:sym typeface="Wingdings" pitchFamily="2" charset="2"/>
              </a:rPr>
              <a:t>Flow Management</a:t>
            </a:r>
          </a:p>
          <a:p>
            <a:pPr marL="342900" lvl="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de-DE" dirty="0">
                <a:sym typeface="Wingdings" pitchFamily="2" charset="2"/>
              </a:rPr>
              <a:t>Encryption </a:t>
            </a:r>
            <a:r>
              <a:rPr lang="de-DE" dirty="0" err="1" smtClean="0">
                <a:sym typeface="Wingdings" pitchFamily="2" charset="2"/>
              </a:rPr>
              <a:t>and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Randomness</a:t>
            </a:r>
            <a:endParaRPr lang="de-DE" dirty="0" smtClean="0">
              <a:sym typeface="Wingdings" pitchFamily="2" charset="2"/>
            </a:endParaRPr>
          </a:p>
          <a:p>
            <a:pPr marL="342900" lvl="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de-DE" dirty="0">
                <a:sym typeface="Wingdings" pitchFamily="2" charset="2"/>
              </a:rPr>
              <a:t>Error </a:t>
            </a:r>
            <a:r>
              <a:rPr lang="de-DE" dirty="0" smtClean="0">
                <a:sym typeface="Wingdings" pitchFamily="2" charset="2"/>
              </a:rPr>
              <a:t>Handling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7669609" cy="838200"/>
          </a:xfrm>
        </p:spPr>
        <p:txBody>
          <a:bodyPr/>
          <a:lstStyle/>
          <a:p>
            <a:r>
              <a:rPr lang="de-DE" dirty="0" smtClean="0"/>
              <a:t>3.1 </a:t>
            </a:r>
            <a:r>
              <a:rPr lang="de-DE" dirty="0" err="1" smtClean="0"/>
              <a:t>Weakness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endParaRPr lang="de-DE" sz="2000" dirty="0"/>
          </a:p>
        </p:txBody>
      </p:sp>
      <p:sp>
        <p:nvSpPr>
          <p:cNvPr id="2" name="Textfeld 1"/>
          <p:cNvSpPr txBox="1"/>
          <p:nvPr/>
        </p:nvSpPr>
        <p:spPr>
          <a:xfrm>
            <a:off x="4716016" y="1484784"/>
            <a:ext cx="4032448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0" lvl="0" indent="0" eaLnBrk="1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rgbClr val="B90F22"/>
              </a:buClr>
              <a:buFont typeface="Wingdings" pitchFamily="2" charset="2"/>
              <a:buNone/>
              <a:defRPr sz="2400" b="1" u="sng">
                <a:latin typeface="+mn-lt"/>
                <a:cs typeface="Tahoma" pitchFamily="34" charset="0"/>
              </a:defRPr>
            </a:lvl1pPr>
            <a:lvl2pPr marL="179388" indent="-177800" eaLnBrk="1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rgbClr val="3079BE"/>
              </a:buClr>
              <a:buFont typeface="Wingdings" pitchFamily="2" charset="2"/>
              <a:buChar char="§"/>
              <a:defRPr sz="2000">
                <a:latin typeface="+mn-lt"/>
                <a:cs typeface="Tahoma" pitchFamily="34" charset="0"/>
              </a:defRPr>
            </a:lvl2pPr>
            <a:lvl3pPr marL="538163" indent="-187325" eaLnBrk="1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rgbClr val="3079BE"/>
              </a:buClr>
              <a:buFont typeface="Wingdings" pitchFamily="2" charset="2"/>
              <a:buChar char="§"/>
              <a:defRPr>
                <a:latin typeface="+mn-lt"/>
                <a:cs typeface="Tahoma" pitchFamily="34" charset="0"/>
              </a:defRPr>
            </a:lvl3pPr>
            <a:lvl4pPr marL="717550" indent="-173038" eaLnBrk="1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rgbClr val="3079BE"/>
              </a:buClr>
              <a:buFont typeface="Wingdings" pitchFamily="2" charset="2"/>
              <a:buChar char="§"/>
              <a:defRPr sz="1600">
                <a:latin typeface="+mn-lt"/>
                <a:cs typeface="Tahoma" pitchFamily="34" charset="0"/>
              </a:defRPr>
            </a:lvl4pPr>
            <a:lvl5pPr marL="1062037" indent="-342900" eaLnBrk="1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rgbClr val="3079BE"/>
              </a:buClr>
              <a:buFont typeface="+mj-lt"/>
              <a:buAutoNum type="arabicPeriod"/>
              <a:defRPr sz="1600">
                <a:latin typeface="+mn-lt"/>
                <a:cs typeface="Tahoma" pitchFamily="34" charset="0"/>
              </a:defRPr>
            </a:lvl5pPr>
            <a:lvl6pPr marL="1365250" indent="-188913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latin typeface="+mn-lt"/>
              </a:defRPr>
            </a:lvl6pPr>
            <a:lvl7pPr marL="1822450" indent="-188913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latin typeface="+mn-lt"/>
              </a:defRPr>
            </a:lvl7pPr>
            <a:lvl8pPr marL="2279650" indent="-188913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latin typeface="+mn-lt"/>
              </a:defRPr>
            </a:lvl8pPr>
            <a:lvl9pPr marL="2736850" indent="-188913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latin typeface="+mn-lt"/>
              </a:defRPr>
            </a:lvl9pPr>
          </a:lstStyle>
          <a:p>
            <a:pPr marL="34290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endParaRPr lang="de-DE" sz="2000" b="0" u="none" dirty="0" smtClean="0">
              <a:sym typeface="Wingdings" pitchFamily="2" charset="2"/>
            </a:endParaRPr>
          </a:p>
          <a:p>
            <a:pPr marL="34290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de-DE" sz="2000" b="0" u="none" dirty="0" smtClean="0">
                <a:sym typeface="Wingdings" pitchFamily="2" charset="2"/>
              </a:rPr>
              <a:t>File </a:t>
            </a:r>
            <a:r>
              <a:rPr lang="de-DE" sz="2000" b="0" u="none" dirty="0">
                <a:sym typeface="Wingdings" pitchFamily="2" charset="2"/>
              </a:rPr>
              <a:t>Handling</a:t>
            </a:r>
          </a:p>
          <a:p>
            <a:pPr marL="34290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de-DE" sz="2000" b="0" u="none" dirty="0">
                <a:sym typeface="Wingdings" pitchFamily="2" charset="2"/>
              </a:rPr>
              <a:t>Information </a:t>
            </a:r>
            <a:r>
              <a:rPr lang="de-DE" sz="2000" b="0" u="none" dirty="0" err="1">
                <a:sym typeface="Wingdings" pitchFamily="2" charset="2"/>
              </a:rPr>
              <a:t>Leaks</a:t>
            </a:r>
            <a:endParaRPr lang="de-DE" sz="2000" b="0" u="none" dirty="0">
              <a:sym typeface="Wingdings" pitchFamily="2" charset="2"/>
            </a:endParaRPr>
          </a:p>
          <a:p>
            <a:pPr marL="34290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de-DE" sz="2000" b="0" u="none" dirty="0" err="1">
                <a:sym typeface="Wingdings" pitchFamily="2" charset="2"/>
              </a:rPr>
              <a:t>Initialization</a:t>
            </a:r>
            <a:r>
              <a:rPr lang="de-DE" sz="2000" b="0" u="none" dirty="0">
                <a:sym typeface="Wingdings" pitchFamily="2" charset="2"/>
              </a:rPr>
              <a:t> </a:t>
            </a:r>
            <a:r>
              <a:rPr lang="de-DE" sz="2000" b="0" u="none" dirty="0" err="1">
                <a:sym typeface="Wingdings" pitchFamily="2" charset="2"/>
              </a:rPr>
              <a:t>and</a:t>
            </a:r>
            <a:r>
              <a:rPr lang="de-DE" sz="2000" b="0" u="none" dirty="0">
                <a:sym typeface="Wingdings" pitchFamily="2" charset="2"/>
              </a:rPr>
              <a:t> </a:t>
            </a:r>
            <a:r>
              <a:rPr lang="de-DE" sz="2000" b="0" u="none" dirty="0" err="1">
                <a:sym typeface="Wingdings" pitchFamily="2" charset="2"/>
              </a:rPr>
              <a:t>Shutdown</a:t>
            </a:r>
            <a:endParaRPr lang="de-DE" sz="2000" b="0" u="none" dirty="0">
              <a:sym typeface="Wingdings" pitchFamily="2" charset="2"/>
            </a:endParaRPr>
          </a:p>
          <a:p>
            <a:pPr marL="34290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de-DE" sz="2000" b="0" u="none" dirty="0" err="1">
                <a:sym typeface="Wingdings" pitchFamily="2" charset="2"/>
              </a:rPr>
              <a:t>Injection</a:t>
            </a:r>
            <a:endParaRPr lang="de-DE" sz="2000" b="0" u="none" dirty="0">
              <a:sym typeface="Wingdings" pitchFamily="2" charset="2"/>
            </a:endParaRPr>
          </a:p>
          <a:p>
            <a:pPr marL="34290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de-DE" sz="2000" b="0" u="none" dirty="0" err="1">
                <a:sym typeface="Wingdings" pitchFamily="2" charset="2"/>
              </a:rPr>
              <a:t>Miscellaneous</a:t>
            </a:r>
            <a:endParaRPr lang="de-DE" sz="2000" b="0" u="none" dirty="0">
              <a:sym typeface="Wingdings" pitchFamily="2" charset="2"/>
            </a:endParaRPr>
          </a:p>
          <a:p>
            <a:pPr marL="34290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de-DE" sz="2000" b="0" u="none" dirty="0" err="1">
                <a:sym typeface="Wingdings" pitchFamily="2" charset="2"/>
              </a:rPr>
              <a:t>Number</a:t>
            </a:r>
            <a:r>
              <a:rPr lang="de-DE" sz="2000" b="0" u="none" dirty="0">
                <a:sym typeface="Wingdings" pitchFamily="2" charset="2"/>
              </a:rPr>
              <a:t> Handling</a:t>
            </a:r>
          </a:p>
          <a:p>
            <a:pPr marL="34290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de-DE" sz="2000" b="0" u="none" dirty="0">
                <a:sym typeface="Wingdings" pitchFamily="2" charset="2"/>
              </a:rPr>
              <a:t>Pointer </a:t>
            </a:r>
            <a:r>
              <a:rPr lang="de-DE" sz="2000" b="0" u="none" dirty="0" err="1">
                <a:sym typeface="Wingdings" pitchFamily="2" charset="2"/>
              </a:rPr>
              <a:t>and</a:t>
            </a:r>
            <a:r>
              <a:rPr lang="de-DE" sz="2000" b="0" u="none" dirty="0">
                <a:sym typeface="Wingdings" pitchFamily="2" charset="2"/>
              </a:rPr>
              <a:t> Reference Handling</a:t>
            </a:r>
          </a:p>
          <a:p>
            <a:pPr marL="34290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endParaRPr lang="en-US" sz="2000" b="0" u="none" dirty="0"/>
          </a:p>
        </p:txBody>
      </p:sp>
      <p:sp>
        <p:nvSpPr>
          <p:cNvPr id="6" name="Textfeld 5"/>
          <p:cNvSpPr txBox="1"/>
          <p:nvPr/>
        </p:nvSpPr>
        <p:spPr>
          <a:xfrm>
            <a:off x="197977" y="6124359"/>
            <a:ext cx="8255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Source: </a:t>
            </a:r>
            <a:r>
              <a:rPr lang="en-US" sz="800" dirty="0">
                <a:solidFill>
                  <a:schemeClr val="tx1">
                    <a:alpha val="20000"/>
                  </a:schemeClr>
                </a:solidFill>
              </a:rPr>
              <a:t>National Security Agency Center for Assured Software: On Analyzing Static Analysis Tools</a:t>
            </a:r>
            <a:endParaRPr lang="de-DE" sz="8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4" y="1484784"/>
            <a:ext cx="8785225" cy="4689319"/>
          </a:xfrm>
        </p:spPr>
        <p:txBody>
          <a:bodyPr/>
          <a:lstStyle/>
          <a:p>
            <a:pPr marL="0" lvl="0" indent="0"/>
            <a:r>
              <a:rPr lang="de-DE" sz="2400" b="1" u="sng" dirty="0" smtClean="0">
                <a:sym typeface="Wingdings" pitchFamily="2" charset="2"/>
              </a:rPr>
              <a:t>Performance </a:t>
            </a:r>
            <a:r>
              <a:rPr lang="de-DE" sz="2400" b="1" u="sng" dirty="0" err="1" smtClean="0">
                <a:sym typeface="Wingdings" pitchFamily="2" charset="2"/>
              </a:rPr>
              <a:t>Definitions</a:t>
            </a:r>
            <a:r>
              <a:rPr lang="de-DE" sz="2400" b="1" u="sng" dirty="0" smtClean="0">
                <a:sym typeface="Wingdings" pitchFamily="2" charset="2"/>
              </a:rPr>
              <a:t>:</a:t>
            </a:r>
          </a:p>
          <a:p>
            <a:pPr marL="0" lvl="0" indent="0"/>
            <a:endParaRPr lang="de-DE" sz="2200" b="1" i="1" dirty="0" smtClean="0">
              <a:sym typeface="Wingdings" pitchFamily="2" charset="2"/>
            </a:endParaRPr>
          </a:p>
          <a:p>
            <a:pPr marL="0" lvl="0" indent="0"/>
            <a:r>
              <a:rPr lang="de-DE" sz="2200" b="1" i="1" dirty="0" err="1" smtClean="0">
                <a:sym typeface="Wingdings" pitchFamily="2" charset="2"/>
              </a:rPr>
              <a:t>False</a:t>
            </a:r>
            <a:r>
              <a:rPr lang="de-DE" sz="2200" b="1" i="1" dirty="0" smtClean="0">
                <a:sym typeface="Wingdings" pitchFamily="2" charset="2"/>
              </a:rPr>
              <a:t> positives: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Wrong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reportings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of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found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vulnerabilities</a:t>
            </a:r>
            <a:endParaRPr lang="de-DE" sz="2200" b="1" i="1" dirty="0" smtClean="0">
              <a:sym typeface="Wingdings" pitchFamily="2" charset="2"/>
            </a:endParaRPr>
          </a:p>
          <a:p>
            <a:pPr marL="0" lvl="0" indent="0"/>
            <a:endParaRPr lang="de-DE" sz="2200" dirty="0" smtClean="0">
              <a:sym typeface="Wingdings" pitchFamily="2" charset="2"/>
            </a:endParaRPr>
          </a:p>
          <a:p>
            <a:pPr marL="0" lvl="0" indent="0"/>
            <a:r>
              <a:rPr lang="de-DE" sz="2200" b="1" i="1" dirty="0" err="1" smtClean="0">
                <a:sym typeface="Wingdings" pitchFamily="2" charset="2"/>
              </a:rPr>
              <a:t>False</a:t>
            </a:r>
            <a:r>
              <a:rPr lang="de-DE" sz="2200" b="1" i="1" dirty="0" smtClean="0">
                <a:sym typeface="Wingdings" pitchFamily="2" charset="2"/>
              </a:rPr>
              <a:t> negatives:</a:t>
            </a:r>
            <a:r>
              <a:rPr lang="de-DE" sz="2200" dirty="0" smtClean="0">
                <a:sym typeface="Wingdings" pitchFamily="2" charset="2"/>
              </a:rPr>
              <a:t> Not </a:t>
            </a:r>
            <a:r>
              <a:rPr lang="de-DE" sz="2200" dirty="0" err="1" smtClean="0">
                <a:sym typeface="Wingdings" pitchFamily="2" charset="2"/>
              </a:rPr>
              <a:t>found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vulnerabilities</a:t>
            </a:r>
            <a:endParaRPr lang="de-DE" sz="2200" b="1" i="1" dirty="0" smtClean="0">
              <a:sym typeface="Wingdings" pitchFamily="2" charset="2"/>
            </a:endParaRPr>
          </a:p>
          <a:p>
            <a:pPr marL="0" lvl="0" indent="0"/>
            <a:endParaRPr lang="de-DE" sz="2200" b="1" i="1" dirty="0" smtClean="0">
              <a:sym typeface="Wingdings" pitchFamily="2" charset="2"/>
            </a:endParaRPr>
          </a:p>
          <a:p>
            <a:pPr marL="0" lvl="0" indent="0"/>
            <a:r>
              <a:rPr lang="de-DE" sz="2200" b="1" i="1" dirty="0" smtClean="0">
                <a:sym typeface="Wingdings" pitchFamily="2" charset="2"/>
              </a:rPr>
              <a:t>Precision: </a:t>
            </a:r>
            <a:r>
              <a:rPr lang="de-DE" sz="2200" dirty="0" err="1" smtClean="0">
                <a:sym typeface="Wingdings" pitchFamily="2" charset="2"/>
              </a:rPr>
              <a:t>How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many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false</a:t>
            </a:r>
            <a:r>
              <a:rPr lang="de-DE" sz="2200" dirty="0" smtClean="0">
                <a:sym typeface="Wingdings" pitchFamily="2" charset="2"/>
              </a:rPr>
              <a:t> positives </a:t>
            </a:r>
            <a:r>
              <a:rPr lang="de-DE" sz="2200" dirty="0" err="1" smtClean="0">
                <a:sym typeface="Wingdings" pitchFamily="2" charset="2"/>
              </a:rPr>
              <a:t>did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the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analysis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produce</a:t>
            </a:r>
            <a:endParaRPr lang="de-DE" sz="2200" b="1" i="1" dirty="0" smtClean="0">
              <a:sym typeface="Wingdings" pitchFamily="2" charset="2"/>
            </a:endParaRPr>
          </a:p>
          <a:p>
            <a:pPr marL="0" lvl="0" indent="0"/>
            <a:endParaRPr lang="de-DE" sz="2200" b="1" i="1" dirty="0" smtClean="0">
              <a:sym typeface="Wingdings" pitchFamily="2" charset="2"/>
            </a:endParaRPr>
          </a:p>
          <a:p>
            <a:pPr marL="0" lvl="0" indent="0"/>
            <a:r>
              <a:rPr lang="de-DE" sz="2200" b="1" i="1" dirty="0" smtClean="0">
                <a:sym typeface="Wingdings" pitchFamily="2" charset="2"/>
              </a:rPr>
              <a:t>Recall: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How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many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false</a:t>
            </a:r>
            <a:r>
              <a:rPr lang="de-DE" sz="2200" dirty="0" smtClean="0">
                <a:sym typeface="Wingdings" pitchFamily="2" charset="2"/>
              </a:rPr>
              <a:t> negatives </a:t>
            </a:r>
            <a:r>
              <a:rPr lang="de-DE" sz="2200" dirty="0" err="1" smtClean="0">
                <a:sym typeface="Wingdings" pitchFamily="2" charset="2"/>
              </a:rPr>
              <a:t>had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the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analysis</a:t>
            </a:r>
            <a:endParaRPr lang="de-DE" sz="2200" b="1" i="1" dirty="0">
              <a:sym typeface="Wingdings" pitchFamily="2" charset="2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7669609" cy="838200"/>
          </a:xfrm>
        </p:spPr>
        <p:txBody>
          <a:bodyPr/>
          <a:lstStyle/>
          <a:p>
            <a:r>
              <a:rPr lang="de-DE" dirty="0" smtClean="0"/>
              <a:t>3.1 </a:t>
            </a:r>
            <a:r>
              <a:rPr lang="de-DE" dirty="0" err="1" smtClean="0"/>
              <a:t>Definitions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13538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dn.makeuseof.com/wp-content/uploads/2012/07/Question.png?2780e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02" y="2708919"/>
            <a:ext cx="8673678" cy="363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7669609" cy="838200"/>
          </a:xfrm>
        </p:spPr>
        <p:txBody>
          <a:bodyPr/>
          <a:lstStyle/>
          <a:p>
            <a:r>
              <a:rPr lang="de-DE" dirty="0" smtClean="0"/>
              <a:t>3.2 Simple Approach</a:t>
            </a:r>
            <a:endParaRPr lang="de-DE" sz="2000" dirty="0"/>
          </a:p>
        </p:txBody>
      </p:sp>
      <p:sp>
        <p:nvSpPr>
          <p:cNvPr id="6" name="Textfeld 5"/>
          <p:cNvSpPr txBox="1"/>
          <p:nvPr/>
        </p:nvSpPr>
        <p:spPr>
          <a:xfrm>
            <a:off x="197977" y="6124359"/>
            <a:ext cx="8255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Source: http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://cdn.makeuseof.com/wp-content/uploads/2012/07/Question.png?2780e3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565287" y="2132856"/>
            <a:ext cx="5256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How do we start 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3538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484784"/>
            <a:ext cx="8676496" cy="4689319"/>
          </a:xfrm>
        </p:spPr>
        <p:txBody>
          <a:bodyPr/>
          <a:lstStyle/>
          <a:p>
            <a:pPr marL="342900" lvl="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de-DE" sz="2200" dirty="0" err="1" smtClean="0">
                <a:sym typeface="Wingdings" pitchFamily="2" charset="2"/>
              </a:rPr>
              <a:t>How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to</a:t>
            </a:r>
            <a:r>
              <a:rPr lang="de-DE" sz="2200" dirty="0" smtClean="0">
                <a:sym typeface="Wingdings" pitchFamily="2" charset="2"/>
              </a:rPr>
              <a:t> find </a:t>
            </a:r>
            <a:r>
              <a:rPr lang="de-DE" sz="2200" dirty="0" err="1" smtClean="0">
                <a:sym typeface="Wingdings" pitchFamily="2" charset="2"/>
              </a:rPr>
              <a:t>the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Buffer</a:t>
            </a:r>
            <a:r>
              <a:rPr lang="de-DE" sz="2200" dirty="0" smtClean="0">
                <a:sym typeface="Wingdings" pitchFamily="2" charset="2"/>
              </a:rPr>
              <a:t> Overflow?</a:t>
            </a:r>
            <a:endParaRPr lang="de-DE" sz="2200" dirty="0">
              <a:sym typeface="Wingdings" pitchFamily="2" charset="2"/>
            </a:endParaRPr>
          </a:p>
          <a:p>
            <a:pPr marL="342900" lvl="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endParaRPr lang="de-DE" sz="2200" dirty="0" smtClean="0">
              <a:sym typeface="Wingdings" pitchFamily="2" charset="2"/>
            </a:endParaRPr>
          </a:p>
          <a:p>
            <a:pPr marL="342900" lvl="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endParaRPr lang="de-DE" sz="2200" dirty="0">
              <a:sym typeface="Wingdings" pitchFamily="2" charset="2"/>
            </a:endParaRPr>
          </a:p>
          <a:p>
            <a:pPr marL="342900" lvl="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endParaRPr lang="de-DE" sz="2200" dirty="0" smtClean="0">
              <a:sym typeface="Wingdings" pitchFamily="2" charset="2"/>
            </a:endParaRPr>
          </a:p>
          <a:p>
            <a:pPr marL="342900" lvl="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endParaRPr lang="de-DE" sz="2200" dirty="0">
              <a:sym typeface="Wingdings" pitchFamily="2" charset="2"/>
            </a:endParaRPr>
          </a:p>
          <a:p>
            <a:pPr marL="342900" lvl="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endParaRPr lang="de-DE" sz="2200" dirty="0" smtClean="0">
              <a:sym typeface="Wingdings" pitchFamily="2" charset="2"/>
            </a:endParaRPr>
          </a:p>
          <a:p>
            <a:pPr marL="342900" lvl="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endParaRPr lang="de-DE" sz="2200" dirty="0">
              <a:sym typeface="Wingdings" pitchFamily="2" charset="2"/>
            </a:endParaRPr>
          </a:p>
          <a:p>
            <a:pPr marL="342900" lvl="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endParaRPr lang="de-DE" sz="2200" dirty="0" smtClean="0">
              <a:sym typeface="Wingdings" pitchFamily="2" charset="2"/>
            </a:endParaRPr>
          </a:p>
          <a:p>
            <a:pPr marL="342900" lvl="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endParaRPr lang="de-DE" sz="2200" dirty="0">
              <a:sym typeface="Wingdings" pitchFamily="2" charset="2"/>
            </a:endParaRPr>
          </a:p>
          <a:p>
            <a:pPr marL="342900" lvl="1" indent="-342900">
              <a:buFont typeface="Symbol" panose="05050102010706020507" pitchFamily="18" charset="2"/>
              <a:buChar char="-"/>
            </a:pPr>
            <a:r>
              <a:rPr lang="de-DE" sz="2400" dirty="0">
                <a:sym typeface="Wingdings" pitchFamily="2" charset="2"/>
              </a:rPr>
              <a:t>Simple </a:t>
            </a:r>
            <a:r>
              <a:rPr lang="de-DE" sz="2400" dirty="0" err="1">
                <a:sym typeface="Wingdings" pitchFamily="2" charset="2"/>
              </a:rPr>
              <a:t>approach</a:t>
            </a:r>
            <a:r>
              <a:rPr lang="de-DE" sz="2400" dirty="0">
                <a:sym typeface="Wingdings" pitchFamily="2" charset="2"/>
              </a:rPr>
              <a:t>: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grep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-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nr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gets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source.c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7669609" cy="838200"/>
          </a:xfrm>
        </p:spPr>
        <p:txBody>
          <a:bodyPr/>
          <a:lstStyle/>
          <a:p>
            <a:r>
              <a:rPr lang="de-DE" dirty="0" smtClean="0"/>
              <a:t>3.2 Simple Approach</a:t>
            </a:r>
            <a:endParaRPr lang="de-DE" sz="20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99592" y="2132856"/>
            <a:ext cx="595195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C7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BC7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C7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BC7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C7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C7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BC7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C7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BC7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string.h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C7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C7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12345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i="1" dirty="0" smtClean="0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altLang="de-DE" i="1" dirty="0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</a:t>
            </a:r>
            <a:r>
              <a:rPr lang="de-DE" altLang="de-DE" i="1" dirty="0" err="1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de-DE" altLang="de-DE" i="1" dirty="0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i="1" dirty="0" err="1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"Enter a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4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characters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 "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"%d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BB66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de-DE" altLang="de-DE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18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932040" y="6129010"/>
            <a:ext cx="4536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Source Brian </a:t>
            </a:r>
            <a:r>
              <a:rPr lang="de-DE" sz="800" dirty="0" err="1">
                <a:solidFill>
                  <a:schemeClr val="tx1">
                    <a:alpha val="20000"/>
                  </a:schemeClr>
                </a:solidFill>
              </a:rPr>
              <a:t>Chess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 &amp; Jacob West: </a:t>
            </a:r>
            <a:r>
              <a:rPr lang="en-US" sz="800" dirty="0">
                <a:solidFill>
                  <a:schemeClr val="tx1">
                    <a:alpha val="20000"/>
                  </a:schemeClr>
                </a:solidFill>
              </a:rPr>
              <a:t>Secure Programming with Static Analysis, p. 71 </a:t>
            </a:r>
            <a:endParaRPr lang="de-DE" sz="800" dirty="0">
              <a:solidFill>
                <a:schemeClr val="tx1">
                  <a:alpha val="20000"/>
                </a:schemeClr>
              </a:solidFill>
            </a:endParaRPr>
          </a:p>
        </p:txBody>
      </p:sp>
      <p:cxnSp>
        <p:nvCxnSpPr>
          <p:cNvPr id="4" name="Gerader Verbinder 3"/>
          <p:cNvCxnSpPr/>
          <p:nvPr/>
        </p:nvCxnSpPr>
        <p:spPr>
          <a:xfrm>
            <a:off x="3275856" y="2852936"/>
            <a:ext cx="28083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916832"/>
            <a:ext cx="8243311" cy="3922917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7669609" cy="838200"/>
          </a:xfrm>
        </p:spPr>
        <p:txBody>
          <a:bodyPr/>
          <a:lstStyle/>
          <a:p>
            <a:r>
              <a:rPr lang="de-DE" dirty="0" smtClean="0"/>
              <a:t>3.2 Simple Approach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63208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4" y="1484784"/>
            <a:ext cx="8785225" cy="4689319"/>
          </a:xfrm>
        </p:spPr>
        <p:txBody>
          <a:bodyPr/>
          <a:lstStyle/>
          <a:p>
            <a:pPr marL="0" lvl="0" indent="0"/>
            <a:endParaRPr lang="de-DE" sz="2400" b="1" u="sng" dirty="0" smtClean="0">
              <a:sym typeface="Wingdings" pitchFamily="2" charset="2"/>
            </a:endParaRPr>
          </a:p>
          <a:p>
            <a:pPr marL="342900" lvl="0" indent="-342900">
              <a:buClr>
                <a:srgbClr val="3079BE"/>
              </a:buClr>
              <a:buFontTx/>
              <a:buChar char="-"/>
            </a:pPr>
            <a:r>
              <a:rPr lang="de-DE" sz="2200" b="1" dirty="0" smtClean="0">
                <a:sym typeface="Wingdings" pitchFamily="2" charset="2"/>
              </a:rPr>
              <a:t>Source Code                  </a:t>
            </a:r>
            <a:r>
              <a:rPr lang="de-DE" sz="2200" dirty="0" smtClean="0">
                <a:sym typeface="Wingdings" pitchFamily="2" charset="2"/>
              </a:rPr>
              <a:t>vs.       </a:t>
            </a:r>
            <a:r>
              <a:rPr lang="de-DE" sz="2200" b="1" dirty="0" err="1" smtClean="0">
                <a:sym typeface="Wingdings" pitchFamily="2" charset="2"/>
              </a:rPr>
              <a:t>Compiled</a:t>
            </a:r>
            <a:r>
              <a:rPr lang="de-DE" sz="2200" b="1" dirty="0" smtClean="0">
                <a:sym typeface="Wingdings" pitchFamily="2" charset="2"/>
              </a:rPr>
              <a:t> </a:t>
            </a:r>
            <a:r>
              <a:rPr lang="de-DE" sz="2200" b="1" dirty="0" err="1" smtClean="0">
                <a:sym typeface="Wingdings" pitchFamily="2" charset="2"/>
              </a:rPr>
              <a:t>Binaries</a:t>
            </a:r>
            <a:endParaRPr lang="de-DE" sz="2200" b="1" dirty="0" smtClean="0">
              <a:sym typeface="Wingdings" pitchFamily="2" charset="2"/>
            </a:endParaRPr>
          </a:p>
          <a:p>
            <a:pPr marL="0" lvl="0" indent="0">
              <a:buClr>
                <a:srgbClr val="3079BE"/>
              </a:buClr>
            </a:pPr>
            <a:endParaRPr lang="de-DE" sz="2400" b="1" dirty="0" smtClean="0">
              <a:sym typeface="Wingdings" pitchFamily="2" charset="2"/>
            </a:endParaRPr>
          </a:p>
          <a:p>
            <a:pPr marL="0" lvl="0" indent="0">
              <a:buClr>
                <a:srgbClr val="3079BE"/>
              </a:buClr>
            </a:pPr>
            <a:r>
              <a:rPr lang="de-DE" sz="2400" b="1" dirty="0">
                <a:sym typeface="Wingdings" pitchFamily="2" charset="2"/>
              </a:rPr>
              <a:t/>
            </a:r>
            <a:br>
              <a:rPr lang="de-DE" sz="2400" b="1" dirty="0">
                <a:sym typeface="Wingdings" pitchFamily="2" charset="2"/>
              </a:rPr>
            </a:br>
            <a:endParaRPr lang="de-DE" sz="2400" b="1" dirty="0" smtClean="0">
              <a:sym typeface="Wingdings" pitchFamily="2" charset="2"/>
            </a:endParaRPr>
          </a:p>
          <a:p>
            <a:pPr marL="701675" lvl="2" indent="-342900">
              <a:buFont typeface="Wingdings" panose="05000000000000000000" pitchFamily="2" charset="2"/>
              <a:buChar char="Ø"/>
            </a:pPr>
            <a:r>
              <a:rPr lang="de-DE" sz="2200" b="1" dirty="0" smtClean="0">
                <a:sym typeface="Wingdings" pitchFamily="2" charset="2"/>
              </a:rPr>
              <a:t>Language </a:t>
            </a:r>
            <a:r>
              <a:rPr lang="de-DE" sz="2200" b="1" dirty="0" err="1" smtClean="0">
                <a:sym typeface="Wingdings" pitchFamily="2" charset="2"/>
              </a:rPr>
              <a:t>Abstraction</a:t>
            </a:r>
            <a:r>
              <a:rPr lang="de-DE" sz="2200" b="1" dirty="0" smtClean="0">
                <a:sym typeface="Wingdings" pitchFamily="2" charset="2"/>
              </a:rPr>
              <a:t> </a:t>
            </a:r>
            <a:r>
              <a:rPr lang="de-DE" sz="2200" dirty="0" smtClean="0">
                <a:sym typeface="Wingdings" pitchFamily="2" charset="2"/>
              </a:rPr>
              <a:t/>
            </a:r>
            <a:br>
              <a:rPr lang="de-DE" sz="2200" dirty="0" smtClean="0">
                <a:sym typeface="Wingdings" pitchFamily="2" charset="2"/>
              </a:rPr>
            </a:br>
            <a:r>
              <a:rPr lang="de-DE" sz="2200" dirty="0" smtClean="0">
                <a:sym typeface="Wingdings" pitchFamily="2" charset="2"/>
              </a:rPr>
              <a:t>(e.g. Java  </a:t>
            </a:r>
            <a:r>
              <a:rPr lang="de-DE" sz="2200" dirty="0" err="1" smtClean="0">
                <a:sym typeface="Wingdings" pitchFamily="2" charset="2"/>
              </a:rPr>
              <a:t>Jimple</a:t>
            </a:r>
            <a:r>
              <a:rPr lang="de-DE" sz="2200" dirty="0" smtClean="0">
                <a:sym typeface="Wingdings" pitchFamily="2" charset="2"/>
              </a:rPr>
              <a:t>/AST) </a:t>
            </a:r>
          </a:p>
          <a:p>
            <a:pPr marL="701675" lvl="2" indent="-342900">
              <a:buFont typeface="Wingdings" panose="05000000000000000000" pitchFamily="2" charset="2"/>
              <a:buChar char="Ø"/>
            </a:pPr>
            <a:r>
              <a:rPr lang="de-DE" sz="2200" dirty="0" err="1" smtClean="0">
                <a:sym typeface="Wingdings" pitchFamily="2" charset="2"/>
              </a:rPr>
              <a:t>How</a:t>
            </a:r>
            <a:r>
              <a:rPr lang="de-DE" sz="2200" dirty="0" smtClean="0">
                <a:sym typeface="Wingdings" pitchFamily="2" charset="2"/>
              </a:rPr>
              <a:t>?  </a:t>
            </a:r>
            <a:r>
              <a:rPr lang="de-DE" sz="2200" b="1" dirty="0" err="1" smtClean="0">
                <a:sym typeface="Wingdings" pitchFamily="2" charset="2"/>
              </a:rPr>
              <a:t>Parsing</a:t>
            </a:r>
            <a:r>
              <a:rPr lang="de-DE" sz="2200" b="1" dirty="0" smtClean="0">
                <a:sym typeface="Wingdings" pitchFamily="2" charset="2"/>
              </a:rPr>
              <a:t> </a:t>
            </a:r>
            <a:r>
              <a:rPr lang="de-DE" sz="2200" b="1" dirty="0" err="1" smtClean="0">
                <a:sym typeface="Wingdings" pitchFamily="2" charset="2"/>
              </a:rPr>
              <a:t>and</a:t>
            </a:r>
            <a:r>
              <a:rPr lang="de-DE" sz="2200" b="1" dirty="0" smtClean="0">
                <a:sym typeface="Wingdings" pitchFamily="2" charset="2"/>
              </a:rPr>
              <a:t> </a:t>
            </a:r>
            <a:r>
              <a:rPr lang="de-DE" sz="2200" b="1" dirty="0" err="1" smtClean="0">
                <a:sym typeface="Wingdings" pitchFamily="2" charset="2"/>
              </a:rPr>
              <a:t>Lexing</a:t>
            </a:r>
            <a:r>
              <a:rPr lang="de-DE" sz="2200" b="1" dirty="0" smtClean="0">
                <a:sym typeface="Wingdings" pitchFamily="2" charset="2"/>
              </a:rPr>
              <a:t> </a:t>
            </a:r>
            <a:r>
              <a:rPr lang="de-DE" sz="2200" dirty="0" smtClean="0">
                <a:sym typeface="Wingdings" pitchFamily="2" charset="2"/>
              </a:rPr>
              <a:t>(Compiler)</a:t>
            </a:r>
          </a:p>
          <a:p>
            <a:pPr marL="701675" lvl="2" indent="-342900">
              <a:buFont typeface="Wingdings" panose="05000000000000000000" pitchFamily="2" charset="2"/>
              <a:buChar char="Ø"/>
            </a:pPr>
            <a:r>
              <a:rPr lang="de-DE" sz="2200" dirty="0" err="1" smtClean="0">
                <a:sym typeface="Wingdings" pitchFamily="2" charset="2"/>
              </a:rPr>
              <a:t>How</a:t>
            </a:r>
            <a:r>
              <a:rPr lang="de-DE" sz="2200" dirty="0" smtClean="0">
                <a:sym typeface="Wingdings" pitchFamily="2" charset="2"/>
              </a:rPr>
              <a:t>? Building a</a:t>
            </a:r>
            <a:r>
              <a:rPr lang="de-DE" sz="2200" b="1" dirty="0" smtClean="0">
                <a:sym typeface="Wingdings" pitchFamily="2" charset="2"/>
              </a:rPr>
              <a:t> </a:t>
            </a:r>
            <a:r>
              <a:rPr lang="de-DE" sz="2200" b="1" dirty="0" err="1" smtClean="0">
                <a:sym typeface="Wingdings" pitchFamily="2" charset="2"/>
              </a:rPr>
              <a:t>context</a:t>
            </a:r>
            <a:r>
              <a:rPr lang="de-DE" sz="2200" b="1" dirty="0" smtClean="0">
                <a:sym typeface="Wingdings" pitchFamily="2" charset="2"/>
              </a:rPr>
              <a:t> </a:t>
            </a:r>
            <a:r>
              <a:rPr lang="de-DE" sz="2200" b="1" dirty="0" err="1" smtClean="0">
                <a:sym typeface="Wingdings" pitchFamily="2" charset="2"/>
              </a:rPr>
              <a:t>free</a:t>
            </a:r>
            <a:r>
              <a:rPr lang="de-DE" sz="2200" b="1" dirty="0" smtClean="0">
                <a:sym typeface="Wingdings" pitchFamily="2" charset="2"/>
              </a:rPr>
              <a:t> </a:t>
            </a:r>
            <a:r>
              <a:rPr lang="de-DE" sz="2200" b="1" dirty="0" err="1" smtClean="0">
                <a:sym typeface="Wingdings" pitchFamily="2" charset="2"/>
              </a:rPr>
              <a:t>grammar</a:t>
            </a:r>
            <a:r>
              <a:rPr lang="de-DE" sz="2200" b="1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and</a:t>
            </a:r>
            <a:r>
              <a:rPr lang="de-DE" sz="2200" dirty="0" smtClean="0">
                <a:sym typeface="Wingdings" pitchFamily="2" charset="2"/>
              </a:rPr>
              <a:t> </a:t>
            </a:r>
            <a:br>
              <a:rPr lang="de-DE" sz="2200" dirty="0" smtClean="0">
                <a:sym typeface="Wingdings" pitchFamily="2" charset="2"/>
              </a:rPr>
            </a:br>
            <a:r>
              <a:rPr lang="de-DE" sz="2200" dirty="0" smtClean="0">
                <a:sym typeface="Wingdings" pitchFamily="2" charset="2"/>
              </a:rPr>
              <a:t>         </a:t>
            </a:r>
            <a:r>
              <a:rPr lang="de-DE" sz="2200" b="1" dirty="0" err="1" smtClean="0">
                <a:sym typeface="Wingdings" pitchFamily="2" charset="2"/>
              </a:rPr>
              <a:t>tokenize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the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code</a:t>
            </a:r>
            <a:endParaRPr lang="de-DE" sz="2200" dirty="0" smtClean="0">
              <a:sym typeface="Wingdings" pitchFamily="2" charset="2"/>
            </a:endParaRPr>
          </a:p>
          <a:p>
            <a:pPr marL="342900" lvl="0" indent="-342900">
              <a:buFontTx/>
              <a:buChar char="-"/>
            </a:pPr>
            <a:endParaRPr lang="de-DE" sz="2400" b="1" dirty="0">
              <a:sym typeface="Wingdings" pitchFamily="2" charset="2"/>
            </a:endParaRPr>
          </a:p>
        </p:txBody>
      </p:sp>
      <p:cxnSp>
        <p:nvCxnSpPr>
          <p:cNvPr id="4" name="Gerader Verbinder 3"/>
          <p:cNvCxnSpPr/>
          <p:nvPr/>
        </p:nvCxnSpPr>
        <p:spPr>
          <a:xfrm>
            <a:off x="5436096" y="2276872"/>
            <a:ext cx="28803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683568" y="2566645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DF0400"/>
              </a:buClr>
              <a:buFontTx/>
              <a:buChar char="-"/>
            </a:pPr>
            <a:r>
              <a:rPr lang="en-US" dirty="0" smtClean="0"/>
              <a:t>Harder to </a:t>
            </a:r>
            <a:r>
              <a:rPr lang="en-US" dirty="0" err="1" smtClean="0"/>
              <a:t>analyse</a:t>
            </a:r>
            <a:r>
              <a:rPr lang="en-US" dirty="0" smtClean="0"/>
              <a:t> (nested statements, syntactic sugar)</a:t>
            </a:r>
          </a:p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+"/>
            </a:pPr>
            <a:r>
              <a:rPr lang="en-US" dirty="0" smtClean="0"/>
              <a:t>Easy reporting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5508104" y="2564904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Tx/>
              <a:buChar char="-"/>
            </a:pPr>
            <a:r>
              <a:rPr lang="en-US" dirty="0" smtClean="0"/>
              <a:t>Hard reporting</a:t>
            </a:r>
          </a:p>
          <a:p>
            <a:pPr marL="285750" indent="-285750">
              <a:buClr>
                <a:srgbClr val="FF0000"/>
              </a:buClr>
              <a:buFontTx/>
              <a:buChar char="-"/>
            </a:pPr>
            <a:r>
              <a:rPr lang="en-US" dirty="0" smtClean="0"/>
              <a:t>Not the </a:t>
            </a:r>
            <a:r>
              <a:rPr lang="en-US" dirty="0" err="1" smtClean="0"/>
              <a:t>actuall</a:t>
            </a:r>
            <a:r>
              <a:rPr lang="en-US" dirty="0" smtClean="0"/>
              <a:t> program</a:t>
            </a:r>
          </a:p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+"/>
            </a:pPr>
            <a:r>
              <a:rPr lang="en-US" dirty="0" smtClean="0"/>
              <a:t>Easier to </a:t>
            </a:r>
            <a:r>
              <a:rPr lang="en-US" dirty="0" err="1" smtClean="0"/>
              <a:t>analyse</a:t>
            </a:r>
            <a:endParaRPr lang="en-US" dirty="0"/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7669609" cy="838200"/>
          </a:xfrm>
        </p:spPr>
        <p:txBody>
          <a:bodyPr/>
          <a:lstStyle/>
          <a:p>
            <a:r>
              <a:rPr lang="de-DE" dirty="0" smtClean="0"/>
              <a:t>3.2 Simple Approach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3990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7669609" cy="838200"/>
          </a:xfrm>
        </p:spPr>
        <p:txBody>
          <a:bodyPr/>
          <a:lstStyle/>
          <a:p>
            <a:r>
              <a:rPr lang="de-DE" dirty="0" smtClean="0"/>
              <a:t>3.3 </a:t>
            </a:r>
            <a:r>
              <a:rPr lang="de-DE" dirty="0" err="1"/>
              <a:t>Lexical</a:t>
            </a:r>
            <a:r>
              <a:rPr lang="de-DE" dirty="0"/>
              <a:t> Analysis</a:t>
            </a:r>
            <a:endParaRPr lang="de-DE" sz="2000" dirty="0"/>
          </a:p>
        </p:txBody>
      </p:sp>
      <p:pic>
        <p:nvPicPr>
          <p:cNvPr id="14338" name="Picture 2" descr="http://quex.sourceforge.net/images/lexical-analysis-concep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3"/>
          <a:stretch/>
        </p:blipFill>
        <p:spPr bwMode="auto">
          <a:xfrm>
            <a:off x="1691680" y="2154894"/>
            <a:ext cx="5832648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5508104" y="6106914"/>
            <a:ext cx="3960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Source: http://quex.sourceforge.net/images/lexical-analysis-concept.png</a:t>
            </a:r>
          </a:p>
        </p:txBody>
      </p:sp>
    </p:spTree>
    <p:extLst>
      <p:ext uri="{BB962C8B-B14F-4D97-AF65-F5344CB8AC3E}">
        <p14:creationId xmlns:p14="http://schemas.microsoft.com/office/powerpoint/2010/main" val="104029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022" y="2750768"/>
            <a:ext cx="5312426" cy="2711898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484784"/>
            <a:ext cx="8676496" cy="4689319"/>
          </a:xfrm>
        </p:spPr>
        <p:txBody>
          <a:bodyPr/>
          <a:lstStyle/>
          <a:p>
            <a:pPr marL="0" lvl="0" indent="0"/>
            <a:r>
              <a:rPr lang="de-DE" sz="2400" b="1" u="sng" dirty="0" err="1" smtClean="0">
                <a:sym typeface="Wingdings" pitchFamily="2" charset="2"/>
              </a:rPr>
              <a:t>Jimple</a:t>
            </a:r>
            <a:r>
              <a:rPr lang="de-DE" sz="2400" b="1" u="sng" dirty="0" smtClean="0">
                <a:sym typeface="Wingdings" pitchFamily="2" charset="2"/>
              </a:rPr>
              <a:t> in SOOT</a:t>
            </a:r>
            <a:r>
              <a:rPr lang="de-DE" sz="2400" b="1" dirty="0" smtClean="0">
                <a:sym typeface="Wingdings" pitchFamily="2" charset="2"/>
              </a:rPr>
              <a:t>: Java </a:t>
            </a:r>
            <a:r>
              <a:rPr lang="de-DE" sz="2400" b="1" dirty="0" err="1" smtClean="0">
                <a:sym typeface="Wingdings" pitchFamily="2" charset="2"/>
              </a:rPr>
              <a:t>code</a:t>
            </a:r>
            <a:r>
              <a:rPr lang="de-DE" sz="2400" b="1" dirty="0" smtClean="0">
                <a:sym typeface="Wingdings" pitchFamily="2" charset="2"/>
              </a:rPr>
              <a:t>, but simple ;-)</a:t>
            </a:r>
            <a:endParaRPr lang="de-DE" sz="2400" b="1" dirty="0">
              <a:sym typeface="Wingdings" pitchFamily="2" charset="2"/>
            </a:endParaRPr>
          </a:p>
          <a:p>
            <a:pPr marL="0" lvl="0" indent="0"/>
            <a:endParaRPr lang="de-DE" sz="2400" b="1" dirty="0">
              <a:sym typeface="Wingdings" pitchFamily="2" charset="2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797715" y="6174103"/>
            <a:ext cx="24883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Source: Eric Bodden - ACA </a:t>
            </a:r>
            <a:r>
              <a:rPr lang="de-DE" sz="800" dirty="0" err="1" smtClean="0">
                <a:solidFill>
                  <a:schemeClr val="tx1">
                    <a:alpha val="20000"/>
                  </a:schemeClr>
                </a:solidFill>
              </a:rPr>
              <a:t>lLecture</a:t>
            </a:r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tx1">
                    <a:alpha val="20000"/>
                  </a:schemeClr>
                </a:solidFill>
              </a:rPr>
              <a:t>slides</a:t>
            </a:r>
            <a:endParaRPr lang="de-DE" sz="800" dirty="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5" name="Pfeil nach rechts 4"/>
          <p:cNvSpPr/>
          <p:nvPr/>
        </p:nvSpPr>
        <p:spPr>
          <a:xfrm>
            <a:off x="2659397" y="3815114"/>
            <a:ext cx="949398" cy="26143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404" y="3501008"/>
            <a:ext cx="2229766" cy="1211418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797155" y="5568101"/>
            <a:ext cx="227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Java</a:t>
            </a:r>
            <a:endParaRPr lang="en-US" sz="2800" dirty="0"/>
          </a:p>
        </p:txBody>
      </p:sp>
      <p:sp>
        <p:nvSpPr>
          <p:cNvPr id="16" name="Textfeld 15"/>
          <p:cNvSpPr txBox="1"/>
          <p:nvPr/>
        </p:nvSpPr>
        <p:spPr>
          <a:xfrm>
            <a:off x="4211960" y="5496995"/>
            <a:ext cx="2368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2800"/>
            </a:lvl1pPr>
          </a:lstStyle>
          <a:p>
            <a:r>
              <a:rPr lang="en-US" dirty="0" err="1"/>
              <a:t>Jimple</a:t>
            </a:r>
            <a:endParaRPr lang="en-US" dirty="0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7669609" cy="838200"/>
          </a:xfrm>
        </p:spPr>
        <p:txBody>
          <a:bodyPr/>
          <a:lstStyle/>
          <a:p>
            <a:r>
              <a:rPr lang="de-DE" dirty="0" smtClean="0"/>
              <a:t>3.3 </a:t>
            </a:r>
            <a:r>
              <a:rPr lang="de-DE" dirty="0" err="1"/>
              <a:t>Lexical</a:t>
            </a:r>
            <a:r>
              <a:rPr lang="de-DE" dirty="0"/>
              <a:t> Analysis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869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72816"/>
            <a:ext cx="7658100" cy="3438525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484784"/>
            <a:ext cx="8676496" cy="4689319"/>
          </a:xfrm>
        </p:spPr>
        <p:txBody>
          <a:bodyPr/>
          <a:lstStyle/>
          <a:p>
            <a:pPr marL="0" lvl="0" indent="0"/>
            <a:r>
              <a:rPr lang="de-DE" sz="2400" b="1" u="sng" dirty="0" smtClean="0">
                <a:sym typeface="Wingdings" pitchFamily="2" charset="2"/>
              </a:rPr>
              <a:t>Abstract Syntax </a:t>
            </a:r>
            <a:r>
              <a:rPr lang="de-DE" sz="2400" b="1" u="sng" dirty="0" err="1" smtClean="0">
                <a:sym typeface="Wingdings" pitchFamily="2" charset="2"/>
              </a:rPr>
              <a:t>Tree</a:t>
            </a:r>
            <a:r>
              <a:rPr lang="de-DE" sz="2400" b="1" u="sng" dirty="0">
                <a:sym typeface="Wingdings" pitchFamily="2" charset="2"/>
              </a:rPr>
              <a:t> </a:t>
            </a:r>
            <a:r>
              <a:rPr lang="de-DE" sz="2400" b="1" u="sng" dirty="0" smtClean="0">
                <a:sym typeface="Wingdings" pitchFamily="2" charset="2"/>
              </a:rPr>
              <a:t>(AST)</a:t>
            </a:r>
            <a:r>
              <a:rPr lang="de-DE" sz="2400" b="1" dirty="0" smtClean="0">
                <a:sym typeface="Wingdings" pitchFamily="2" charset="2"/>
              </a:rPr>
              <a:t>:</a:t>
            </a:r>
          </a:p>
          <a:p>
            <a:pPr marL="0" lvl="0" indent="0"/>
            <a:endParaRPr lang="de-DE" sz="2400" b="1" dirty="0">
              <a:sym typeface="Wingdings" pitchFamily="2" charset="2"/>
            </a:endParaRPr>
          </a:p>
          <a:p>
            <a:pPr marL="0" lvl="0" indent="0"/>
            <a:endParaRPr lang="de-DE" sz="2400" b="1" dirty="0" smtClean="0">
              <a:sym typeface="Wingdings" pitchFamily="2" charset="2"/>
            </a:endParaRPr>
          </a:p>
          <a:p>
            <a:pPr marL="0" lvl="0" indent="0"/>
            <a:endParaRPr lang="de-DE" sz="2400" b="1" dirty="0">
              <a:sym typeface="Wingdings" pitchFamily="2" charset="2"/>
            </a:endParaRPr>
          </a:p>
          <a:p>
            <a:pPr marL="0" lvl="0" indent="0"/>
            <a:endParaRPr lang="de-DE" sz="2400" b="1" dirty="0" smtClean="0">
              <a:sym typeface="Wingdings" pitchFamily="2" charset="2"/>
            </a:endParaRPr>
          </a:p>
          <a:p>
            <a:pPr marL="0" lvl="0" indent="0"/>
            <a:endParaRPr lang="de-DE" sz="2400" b="1" dirty="0">
              <a:sym typeface="Wingdings" pitchFamily="2" charset="2"/>
            </a:endParaRPr>
          </a:p>
          <a:p>
            <a:pPr marL="0" lvl="0" indent="0"/>
            <a:endParaRPr lang="de-DE" sz="2400" b="1" dirty="0">
              <a:sym typeface="Wingdings" pitchFamily="2" charset="2"/>
            </a:endParaRPr>
          </a:p>
          <a:p>
            <a:pPr marL="0" lvl="0" indent="0"/>
            <a:r>
              <a:rPr lang="de-DE" sz="2400" dirty="0" err="1" smtClean="0">
                <a:sym typeface="Wingdings" pitchFamily="2" charset="2"/>
              </a:rPr>
              <a:t>Additionally</a:t>
            </a:r>
            <a:r>
              <a:rPr lang="de-DE" sz="2400" dirty="0" smtClean="0">
                <a:sym typeface="Wingdings" pitchFamily="2" charset="2"/>
              </a:rPr>
              <a:t>:</a:t>
            </a:r>
          </a:p>
          <a:p>
            <a:pPr marL="342900" lvl="0" indent="-342900">
              <a:buClr>
                <a:srgbClr val="3079BE"/>
              </a:buClr>
              <a:buFontTx/>
              <a:buChar char="-"/>
            </a:pPr>
            <a:r>
              <a:rPr lang="de-DE" sz="2400" dirty="0" err="1" smtClean="0">
                <a:sym typeface="Wingdings" pitchFamily="2" charset="2"/>
              </a:rPr>
              <a:t>Collect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semantics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of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nodes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with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b="1" dirty="0">
                <a:sym typeface="Wingdings" pitchFamily="2" charset="2"/>
              </a:rPr>
              <a:t>S</a:t>
            </a:r>
            <a:r>
              <a:rPr lang="de-DE" sz="2400" b="1" dirty="0" smtClean="0">
                <a:sym typeface="Wingdings" pitchFamily="2" charset="2"/>
              </a:rPr>
              <a:t>ymbol </a:t>
            </a:r>
            <a:r>
              <a:rPr lang="de-DE" sz="2400" b="1" dirty="0" err="1">
                <a:sym typeface="Wingdings" pitchFamily="2" charset="2"/>
              </a:rPr>
              <a:t>T</a:t>
            </a:r>
            <a:r>
              <a:rPr lang="de-DE" sz="2400" b="1" dirty="0" err="1" smtClean="0">
                <a:sym typeface="Wingdings" pitchFamily="2" charset="2"/>
              </a:rPr>
              <a:t>ables</a:t>
            </a:r>
            <a:endParaRPr lang="de-DE" sz="2400" b="1" dirty="0" smtClean="0">
              <a:sym typeface="Wingdings" pitchFamily="2" charset="2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948543" y="6174103"/>
            <a:ext cx="41954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Source Brian </a:t>
            </a:r>
            <a:r>
              <a:rPr lang="de-DE" sz="800" dirty="0" err="1">
                <a:solidFill>
                  <a:schemeClr val="tx1">
                    <a:alpha val="20000"/>
                  </a:schemeClr>
                </a:solidFill>
              </a:rPr>
              <a:t>Chess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 &amp; Jacob West: </a:t>
            </a:r>
            <a:r>
              <a:rPr lang="en-US" sz="800" dirty="0">
                <a:solidFill>
                  <a:schemeClr val="tx1">
                    <a:alpha val="20000"/>
                  </a:schemeClr>
                </a:solidFill>
              </a:rPr>
              <a:t>Secure Programming with Static Analysis, p. </a:t>
            </a:r>
            <a:r>
              <a:rPr lang="en-US" sz="800" dirty="0" smtClean="0">
                <a:solidFill>
                  <a:schemeClr val="tx1">
                    <a:alpha val="20000"/>
                  </a:schemeClr>
                </a:solidFill>
              </a:rPr>
              <a:t>75 </a:t>
            </a:r>
            <a:endParaRPr lang="de-DE" sz="800" dirty="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7669609" cy="838200"/>
          </a:xfrm>
        </p:spPr>
        <p:txBody>
          <a:bodyPr/>
          <a:lstStyle/>
          <a:p>
            <a:r>
              <a:rPr lang="de-DE" dirty="0" smtClean="0"/>
              <a:t>3.3 </a:t>
            </a:r>
            <a:r>
              <a:rPr lang="de-DE" dirty="0" err="1"/>
              <a:t>Lexical</a:t>
            </a:r>
            <a:r>
              <a:rPr lang="de-DE" dirty="0"/>
              <a:t> Analysis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74936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484784"/>
            <a:ext cx="8676496" cy="4689319"/>
          </a:xfrm>
        </p:spPr>
        <p:txBody>
          <a:bodyPr/>
          <a:lstStyle/>
          <a:p>
            <a:pPr marL="342900" lvl="1" indent="-342900">
              <a:buFont typeface="Symbol" panose="05050102010706020507" pitchFamily="18" charset="2"/>
              <a:buChar char="-"/>
            </a:pPr>
            <a:r>
              <a:rPr lang="de-DE" sz="2200" dirty="0" smtClean="0">
                <a:sym typeface="Wingdings" pitchFamily="2" charset="2"/>
              </a:rPr>
              <a:t>More </a:t>
            </a:r>
            <a:r>
              <a:rPr lang="de-DE" sz="2200" dirty="0" err="1" smtClean="0">
                <a:sym typeface="Wingdings" pitchFamily="2" charset="2"/>
              </a:rPr>
              <a:t>Advanced</a:t>
            </a:r>
            <a:r>
              <a:rPr lang="de-DE" sz="2200" dirty="0" smtClean="0">
                <a:sym typeface="Wingdings" pitchFamily="2" charset="2"/>
              </a:rPr>
              <a:t>: </a:t>
            </a:r>
            <a:r>
              <a:rPr lang="de-DE" sz="2200" b="1" dirty="0" smtClean="0">
                <a:sym typeface="Wingdings" pitchFamily="2" charset="2"/>
              </a:rPr>
              <a:t>RATS</a:t>
            </a:r>
          </a:p>
          <a:p>
            <a:pPr marL="701675" lvl="2" indent="-342900">
              <a:buClr>
                <a:srgbClr val="00B050"/>
              </a:buClr>
              <a:buFont typeface="Verdana" panose="020B0604030504040204" pitchFamily="34" charset="0"/>
              <a:buChar char="+"/>
            </a:pPr>
            <a:r>
              <a:rPr lang="de-DE" sz="2000" b="1" dirty="0" err="1" smtClean="0">
                <a:sym typeface="Wingdings" pitchFamily="2" charset="2"/>
              </a:rPr>
              <a:t>Lexical</a:t>
            </a:r>
            <a:r>
              <a:rPr lang="de-DE" sz="2000" dirty="0" smtClean="0">
                <a:sym typeface="Wingdings" pitchFamily="2" charset="2"/>
              </a:rPr>
              <a:t> </a:t>
            </a:r>
            <a:r>
              <a:rPr lang="de-DE" sz="2000" dirty="0" err="1" smtClean="0">
                <a:sym typeface="Wingdings" pitchFamily="2" charset="2"/>
              </a:rPr>
              <a:t>approach</a:t>
            </a:r>
            <a:r>
              <a:rPr lang="de-DE" sz="2000" dirty="0" smtClean="0">
                <a:sym typeface="Wingdings" pitchFamily="2" charset="2"/>
              </a:rPr>
              <a:t> </a:t>
            </a:r>
            <a:r>
              <a:rPr lang="de-DE" sz="2000" dirty="0" err="1" smtClean="0">
                <a:sym typeface="Wingdings" pitchFamily="2" charset="2"/>
              </a:rPr>
              <a:t>with</a:t>
            </a:r>
            <a:r>
              <a:rPr lang="de-DE" sz="2000" dirty="0" smtClean="0">
                <a:sym typeface="Wingdings" pitchFamily="2" charset="2"/>
              </a:rPr>
              <a:t> </a:t>
            </a:r>
            <a:r>
              <a:rPr lang="de-DE" sz="2000" dirty="0" err="1" smtClean="0">
                <a:sym typeface="Wingdings" pitchFamily="2" charset="2"/>
              </a:rPr>
              <a:t>predefinied</a:t>
            </a:r>
            <a:r>
              <a:rPr lang="de-DE" sz="2000" dirty="0" smtClean="0">
                <a:sym typeface="Wingdings" pitchFamily="2" charset="2"/>
              </a:rPr>
              <a:t> </a:t>
            </a:r>
            <a:r>
              <a:rPr lang="de-DE" sz="2000" dirty="0" err="1" smtClean="0">
                <a:sym typeface="Wingdings" pitchFamily="2" charset="2"/>
              </a:rPr>
              <a:t>patterns</a:t>
            </a:r>
            <a:r>
              <a:rPr lang="de-DE" sz="2000" dirty="0" smtClean="0">
                <a:sym typeface="Wingdings" pitchFamily="2" charset="2"/>
              </a:rPr>
              <a:t> </a:t>
            </a:r>
            <a:r>
              <a:rPr lang="de-DE" sz="2000" dirty="0" err="1" smtClean="0">
                <a:sym typeface="Wingdings" pitchFamily="2" charset="2"/>
              </a:rPr>
              <a:t>for</a:t>
            </a:r>
            <a:r>
              <a:rPr lang="de-DE" sz="2000" dirty="0" smtClean="0">
                <a:sym typeface="Wingdings" pitchFamily="2" charset="2"/>
              </a:rPr>
              <a:t> </a:t>
            </a:r>
            <a:r>
              <a:rPr lang="de-DE" sz="2000" dirty="0" err="1" smtClean="0">
                <a:sym typeface="Wingdings" pitchFamily="2" charset="2"/>
              </a:rPr>
              <a:t>finding</a:t>
            </a:r>
            <a:r>
              <a:rPr lang="de-DE" sz="2000" dirty="0" smtClean="0">
                <a:sym typeface="Wingdings" pitchFamily="2" charset="2"/>
              </a:rPr>
              <a:t>:</a:t>
            </a:r>
          </a:p>
          <a:p>
            <a:pPr marL="881062" lvl="3" indent="-342900">
              <a:buFont typeface="Wingdings" panose="05000000000000000000" pitchFamily="2" charset="2"/>
              <a:buChar char="v"/>
            </a:pPr>
            <a:r>
              <a:rPr lang="de-DE" sz="1800" dirty="0" smtClean="0">
                <a:sym typeface="Wingdings" pitchFamily="2" charset="2"/>
              </a:rPr>
              <a:t>Memory </a:t>
            </a:r>
            <a:r>
              <a:rPr lang="de-DE" sz="1800" dirty="0" err="1" smtClean="0">
                <a:sym typeface="Wingdings" pitchFamily="2" charset="2"/>
              </a:rPr>
              <a:t>leaks</a:t>
            </a:r>
            <a:r>
              <a:rPr lang="de-DE" sz="1800" dirty="0" smtClean="0">
                <a:sym typeface="Wingdings" pitchFamily="2" charset="2"/>
              </a:rPr>
              <a:t> (</a:t>
            </a:r>
            <a:r>
              <a:rPr lang="de-DE" sz="1800" dirty="0" err="1" smtClean="0">
                <a:sym typeface="Wingdings" pitchFamily="2" charset="2"/>
              </a:rPr>
              <a:t>Buffer</a:t>
            </a:r>
            <a:r>
              <a:rPr lang="de-DE" sz="1800" dirty="0" smtClean="0">
                <a:sym typeface="Wingdings" pitchFamily="2" charset="2"/>
              </a:rPr>
              <a:t> </a:t>
            </a:r>
            <a:r>
              <a:rPr lang="de-DE" sz="1800" dirty="0">
                <a:sym typeface="Wingdings" pitchFamily="2" charset="2"/>
              </a:rPr>
              <a:t>O</a:t>
            </a:r>
            <a:r>
              <a:rPr lang="de-DE" sz="1800" dirty="0" smtClean="0">
                <a:sym typeface="Wingdings" pitchFamily="2" charset="2"/>
              </a:rPr>
              <a:t>verflows)</a:t>
            </a:r>
          </a:p>
          <a:p>
            <a:pPr marL="881062" lvl="3" indent="-342900">
              <a:buFont typeface="Wingdings" panose="05000000000000000000" pitchFamily="2" charset="2"/>
              <a:buChar char="v"/>
            </a:pPr>
            <a:r>
              <a:rPr lang="de-DE" sz="1800" dirty="0" err="1" smtClean="0">
                <a:sym typeface="Wingdings" pitchFamily="2" charset="2"/>
              </a:rPr>
              <a:t>Race</a:t>
            </a:r>
            <a:r>
              <a:rPr lang="de-DE" sz="1800" dirty="0" smtClean="0">
                <a:sym typeface="Wingdings" pitchFamily="2" charset="2"/>
              </a:rPr>
              <a:t> </a:t>
            </a:r>
            <a:r>
              <a:rPr lang="de-DE" sz="1800" dirty="0" err="1" smtClean="0">
                <a:sym typeface="Wingdings" pitchFamily="2" charset="2"/>
              </a:rPr>
              <a:t>Conditions</a:t>
            </a:r>
            <a:r>
              <a:rPr lang="de-DE" sz="1800" dirty="0" smtClean="0">
                <a:sym typeface="Wingdings" pitchFamily="2" charset="2"/>
              </a:rPr>
              <a:t>, etc…</a:t>
            </a:r>
          </a:p>
          <a:p>
            <a:pPr marL="701675" lvl="2" indent="-342900">
              <a:buClr>
                <a:srgbClr val="00B050"/>
              </a:buClr>
              <a:buFont typeface="Verdana" panose="020B0604030504040204" pitchFamily="34" charset="0"/>
              <a:buChar char="+"/>
            </a:pPr>
            <a:r>
              <a:rPr lang="de-DE" dirty="0" err="1" smtClean="0">
                <a:sym typeface="Wingdings" pitchFamily="2" charset="2"/>
              </a:rPr>
              <a:t>Usable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reporting</a:t>
            </a:r>
            <a:endParaRPr lang="de-DE" dirty="0" smtClean="0">
              <a:sym typeface="Wingdings" pitchFamily="2" charset="2"/>
            </a:endParaRPr>
          </a:p>
          <a:p>
            <a:pPr marL="701675" lvl="2" indent="-342900">
              <a:buClr>
                <a:srgbClr val="00B050"/>
              </a:buClr>
              <a:buFont typeface="Verdana" panose="020B0604030504040204" pitchFamily="34" charset="0"/>
              <a:buChar char="+"/>
            </a:pPr>
            <a:r>
              <a:rPr lang="de-DE" dirty="0" err="1" smtClean="0">
                <a:sym typeface="Wingdings" pitchFamily="2" charset="2"/>
              </a:rPr>
              <a:t>Scalable</a:t>
            </a:r>
            <a:endParaRPr lang="de-DE" dirty="0" smtClean="0">
              <a:sym typeface="Wingdings" pitchFamily="2" charset="2"/>
            </a:endParaRPr>
          </a:p>
          <a:p>
            <a:pPr marL="701675" lvl="2" indent="-342900">
              <a:buClr>
                <a:srgbClr val="00B050"/>
              </a:buClr>
              <a:buFont typeface="Verdana" panose="020B0604030504040204" pitchFamily="34" charset="0"/>
              <a:buChar char="+"/>
            </a:pPr>
            <a:r>
              <a:rPr lang="de-DE" dirty="0" smtClean="0">
                <a:sym typeface="Wingdings" pitchFamily="2" charset="2"/>
              </a:rPr>
              <a:t>E</a:t>
            </a:r>
            <a:r>
              <a:rPr lang="de-DE" dirty="0" smtClean="0"/>
              <a:t>xtensible</a:t>
            </a:r>
            <a:endParaRPr lang="de-DE" dirty="0" smtClean="0">
              <a:sym typeface="Wingdings" pitchFamily="2" charset="2"/>
            </a:endParaRPr>
          </a:p>
          <a:p>
            <a:pPr marL="342900" lvl="1" indent="-342900">
              <a:buFont typeface="Symbol" panose="05050102010706020507" pitchFamily="18" charset="2"/>
              <a:buChar char="-"/>
            </a:pPr>
            <a:r>
              <a:rPr lang="de-DE" sz="2200" dirty="0" smtClean="0">
                <a:sym typeface="Wingdings" pitchFamily="2" charset="2"/>
              </a:rPr>
              <a:t>RATS-XML-</a:t>
            </a:r>
            <a:r>
              <a:rPr lang="de-DE" sz="2200" dirty="0" err="1" smtClean="0">
                <a:sym typeface="Wingdings" pitchFamily="2" charset="2"/>
              </a:rPr>
              <a:t>Rule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to</a:t>
            </a:r>
            <a:r>
              <a:rPr lang="de-DE" sz="2200" dirty="0" smtClean="0">
                <a:sym typeface="Wingdings" pitchFamily="2" charset="2"/>
              </a:rPr>
              <a:t> find </a:t>
            </a:r>
            <a:br>
              <a:rPr lang="de-DE" sz="2200" dirty="0" smtClean="0">
                <a:sym typeface="Wingdings" pitchFamily="2" charset="2"/>
              </a:rPr>
            </a:br>
            <a:r>
              <a:rPr lang="de-DE" sz="2200" dirty="0" err="1" smtClean="0">
                <a:sym typeface="Wingdings" pitchFamily="2" charset="2"/>
              </a:rPr>
              <a:t>the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i="1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gets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>
                <a:sym typeface="Wingdings" pitchFamily="2" charset="2"/>
              </a:rPr>
              <a:t>B</a:t>
            </a:r>
            <a:r>
              <a:rPr lang="de-DE" sz="2200" dirty="0" err="1" smtClean="0">
                <a:sym typeface="Wingdings" pitchFamily="2" charset="2"/>
              </a:rPr>
              <a:t>uffer</a:t>
            </a:r>
            <a:r>
              <a:rPr lang="de-DE" sz="2200" dirty="0" smtClean="0">
                <a:sym typeface="Wingdings" pitchFamily="2" charset="2"/>
              </a:rPr>
              <a:t> Overflow</a:t>
            </a:r>
            <a:endParaRPr lang="de-DE" sz="2200" dirty="0">
              <a:sym typeface="Wingdings" pitchFamily="2" charset="2"/>
            </a:endParaRPr>
          </a:p>
          <a:p>
            <a:pPr marL="342900" lvl="1" indent="-342900">
              <a:buFont typeface="Symbol" panose="05050102010706020507" pitchFamily="18" charset="2"/>
              <a:buChar char="-"/>
            </a:pPr>
            <a:r>
              <a:rPr lang="de-DE" sz="2200" dirty="0" smtClean="0">
                <a:sym typeface="Wingdings" pitchFamily="2" charset="2"/>
              </a:rPr>
              <a:t>Tools </a:t>
            </a:r>
            <a:r>
              <a:rPr lang="de-DE" sz="2200" dirty="0" err="1" smtClean="0">
                <a:sym typeface="Wingdings" pitchFamily="2" charset="2"/>
              </a:rPr>
              <a:t>to</a:t>
            </a:r>
            <a:r>
              <a:rPr lang="de-DE" sz="2200" dirty="0" smtClean="0">
                <a:sym typeface="Wingdings" pitchFamily="2" charset="2"/>
              </a:rPr>
              <a:t> find </a:t>
            </a:r>
            <a:r>
              <a:rPr lang="de-DE" sz="2200" dirty="0" err="1" smtClean="0">
                <a:sym typeface="Wingdings" pitchFamily="2" charset="2"/>
              </a:rPr>
              <a:t>memory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leaks</a:t>
            </a:r>
            <a:r>
              <a:rPr lang="de-DE" sz="2200" dirty="0" smtClean="0">
                <a:sym typeface="Wingdings" pitchFamily="2" charset="2"/>
              </a:rPr>
              <a:t>: </a:t>
            </a:r>
            <a:r>
              <a:rPr lang="de-DE" sz="2200" b="1" dirty="0" err="1" smtClean="0">
                <a:sym typeface="Wingdings" pitchFamily="2" charset="2"/>
              </a:rPr>
              <a:t>ccpcheck</a:t>
            </a:r>
            <a:endParaRPr lang="de-DE" sz="2200" b="1" dirty="0" smtClean="0">
              <a:sym typeface="Wingdings" pitchFamily="2" charset="2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7669609" cy="838200"/>
          </a:xfrm>
        </p:spPr>
        <p:txBody>
          <a:bodyPr/>
          <a:lstStyle/>
          <a:p>
            <a:r>
              <a:rPr lang="de-DE" dirty="0" smtClean="0"/>
              <a:t>3.3 </a:t>
            </a:r>
            <a:r>
              <a:rPr lang="de-DE" dirty="0" err="1"/>
              <a:t>Lexical</a:t>
            </a:r>
            <a:r>
              <a:rPr lang="de-DE" dirty="0"/>
              <a:t> Analysis</a:t>
            </a:r>
            <a:endParaRPr lang="de-DE" sz="2000" dirty="0"/>
          </a:p>
        </p:txBody>
      </p:sp>
      <p:sp>
        <p:nvSpPr>
          <p:cNvPr id="2" name="Rechteck 1"/>
          <p:cNvSpPr/>
          <p:nvPr/>
        </p:nvSpPr>
        <p:spPr>
          <a:xfrm>
            <a:off x="4436006" y="281378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 &lt;Vulnerability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Name&gt;</a:t>
            </a:r>
            <a:r>
              <a:rPr lang="en-US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&lt;/Name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BOProblem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SrcBufArg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SrcBufArg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&gt;      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&lt;Severity&gt;</a:t>
            </a:r>
            <a:r>
              <a:rPr lang="en-US" i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&lt;/Severity&gt;    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b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BOProblem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Vulnerability&gt;</a:t>
            </a:r>
          </a:p>
        </p:txBody>
      </p:sp>
    </p:spTree>
    <p:extLst>
      <p:ext uri="{BB962C8B-B14F-4D97-AF65-F5344CB8AC3E}">
        <p14:creationId xmlns:p14="http://schemas.microsoft.com/office/powerpoint/2010/main" val="233119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105960" y="2982808"/>
            <a:ext cx="4968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Static Code Analysis is</a:t>
            </a:r>
          </a:p>
          <a:p>
            <a:pPr algn="ctr"/>
            <a:r>
              <a:rPr lang="de-DE" sz="3600" dirty="0" smtClean="0"/>
              <a:t>your personal </a:t>
            </a:r>
          </a:p>
          <a:p>
            <a:r>
              <a:rPr lang="de-DE" sz="3600" dirty="0" smtClean="0"/>
              <a:t>(security) code</a:t>
            </a:r>
            <a:r>
              <a:rPr lang="en-US" sz="3600" dirty="0" smtClean="0"/>
              <a:t> auditor</a:t>
            </a:r>
            <a:r>
              <a:rPr lang="de-DE" sz="3600" dirty="0" smtClean="0"/>
              <a:t>!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18927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7669609" cy="838200"/>
          </a:xfrm>
        </p:spPr>
        <p:txBody>
          <a:bodyPr/>
          <a:lstStyle/>
          <a:p>
            <a:r>
              <a:rPr lang="de-DE" dirty="0" smtClean="0"/>
              <a:t>3.4 Data Flow Analysis</a:t>
            </a:r>
            <a:endParaRPr lang="de-DE" sz="2000" dirty="0"/>
          </a:p>
        </p:txBody>
      </p:sp>
      <p:sp>
        <p:nvSpPr>
          <p:cNvPr id="9" name="Textfeld 8"/>
          <p:cNvSpPr txBox="1"/>
          <p:nvPr/>
        </p:nvSpPr>
        <p:spPr>
          <a:xfrm>
            <a:off x="5183560" y="6106914"/>
            <a:ext cx="3960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Source: http://sseblog.ec-spride.de/wp-content/uploads/2013/05/aliasFlow.png</a:t>
            </a:r>
          </a:p>
        </p:txBody>
      </p:sp>
      <p:pic>
        <p:nvPicPr>
          <p:cNvPr id="15362" name="Picture 2" descr="http://sseblog.ec-spride.de/wp-content/uploads/2013/05/aliasFl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77152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91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484785"/>
            <a:ext cx="8676496" cy="4689318"/>
          </a:xfrm>
        </p:spPr>
        <p:txBody>
          <a:bodyPr/>
          <a:lstStyle/>
          <a:p>
            <a:r>
              <a:rPr lang="de-DE" sz="2400" b="1" dirty="0" smtClean="0">
                <a:sym typeface="Wingdings" pitchFamily="2" charset="2"/>
              </a:rPr>
              <a:t/>
            </a:r>
            <a:br>
              <a:rPr lang="de-DE" sz="2400" b="1" dirty="0" smtClean="0">
                <a:sym typeface="Wingdings" pitchFamily="2" charset="2"/>
              </a:rPr>
            </a:br>
            <a:r>
              <a:rPr lang="de-DE" sz="2200" b="1" u="sng" dirty="0" smtClean="0">
                <a:sym typeface="Wingdings" pitchFamily="2" charset="2"/>
              </a:rPr>
              <a:t>Intra-</a:t>
            </a:r>
            <a:r>
              <a:rPr lang="de-DE" sz="2200" b="1" u="sng" dirty="0" err="1" smtClean="0">
                <a:sym typeface="Wingdings" pitchFamily="2" charset="2"/>
              </a:rPr>
              <a:t>procedural</a:t>
            </a:r>
            <a:r>
              <a:rPr lang="de-DE" sz="2200" b="1" u="sng" dirty="0" smtClean="0">
                <a:sym typeface="Wingdings" pitchFamily="2" charset="2"/>
              </a:rPr>
              <a:t> (</a:t>
            </a:r>
            <a:r>
              <a:rPr lang="de-DE" sz="2200" b="1" u="sng" dirty="0" err="1" smtClean="0">
                <a:sym typeface="Wingdings" pitchFamily="2" charset="2"/>
              </a:rPr>
              <a:t>local</a:t>
            </a:r>
            <a:r>
              <a:rPr lang="de-DE" sz="2200" b="1" u="sng" dirty="0" smtClean="0">
                <a:sym typeface="Wingdings" pitchFamily="2" charset="2"/>
              </a:rPr>
              <a:t>)</a:t>
            </a:r>
          </a:p>
          <a:p>
            <a:pPr marL="342900" indent="-342900">
              <a:buClr>
                <a:srgbClr val="FF0000"/>
              </a:buClr>
              <a:buFontTx/>
              <a:buChar char="-"/>
            </a:pPr>
            <a:r>
              <a:rPr lang="de-DE" sz="2200" dirty="0" smtClean="0">
                <a:sym typeface="Wingdings" pitchFamily="2" charset="2"/>
              </a:rPr>
              <a:t>Limited </a:t>
            </a:r>
            <a:r>
              <a:rPr lang="de-DE" sz="2200" dirty="0" err="1" smtClean="0">
                <a:sym typeface="Wingdings" pitchFamily="2" charset="2"/>
              </a:rPr>
              <a:t>to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one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function</a:t>
            </a:r>
            <a:endParaRPr lang="de-DE" sz="2200" dirty="0" smtClean="0">
              <a:sym typeface="Wingdings" pitchFamily="2" charset="2"/>
            </a:endParaRPr>
          </a:p>
          <a:p>
            <a:pPr marL="342900" indent="-342900">
              <a:buClr>
                <a:srgbClr val="00B050"/>
              </a:buClr>
              <a:buFont typeface="Verdana" panose="020B0604030504040204" pitchFamily="34" charset="0"/>
              <a:buChar char="+"/>
            </a:pPr>
            <a:r>
              <a:rPr lang="de-DE" sz="2200" dirty="0" err="1" smtClean="0">
                <a:sym typeface="Wingdings" pitchFamily="2" charset="2"/>
              </a:rPr>
              <a:t>Less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complicated</a:t>
            </a:r>
            <a:r>
              <a:rPr lang="de-DE" sz="2200" dirty="0">
                <a:sym typeface="Wingdings" pitchFamily="2" charset="2"/>
              </a:rPr>
              <a:t/>
            </a:r>
            <a:br>
              <a:rPr lang="de-DE" sz="2200" dirty="0">
                <a:sym typeface="Wingdings" pitchFamily="2" charset="2"/>
              </a:rPr>
            </a:br>
            <a:r>
              <a:rPr lang="de-DE" sz="2200" dirty="0" smtClean="0">
                <a:sym typeface="Wingdings" pitchFamily="2" charset="2"/>
              </a:rPr>
              <a:t/>
            </a:r>
            <a:br>
              <a:rPr lang="de-DE" sz="2200" dirty="0" smtClean="0">
                <a:sym typeface="Wingdings" pitchFamily="2" charset="2"/>
              </a:rPr>
            </a:br>
            <a:endParaRPr lang="de-DE" sz="2200" dirty="0">
              <a:sym typeface="Wingdings" pitchFamily="2" charset="2"/>
            </a:endParaRPr>
          </a:p>
          <a:p>
            <a:pPr marL="34290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de-DE" sz="2200" dirty="0" smtClean="0">
                <a:sym typeface="Wingdings" pitchFamily="2" charset="2"/>
              </a:rPr>
              <a:t>Tracking </a:t>
            </a:r>
            <a:r>
              <a:rPr lang="de-DE" sz="2200" dirty="0" err="1" smtClean="0">
                <a:sym typeface="Wingdings" pitchFamily="2" charset="2"/>
              </a:rPr>
              <a:t>of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b="1" dirty="0" smtClean="0">
                <a:sym typeface="Wingdings" pitchFamily="2" charset="2"/>
              </a:rPr>
              <a:t>Control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and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b="1" dirty="0" smtClean="0">
                <a:sym typeface="Wingdings" pitchFamily="2" charset="2"/>
              </a:rPr>
              <a:t>Data Flow!</a:t>
            </a:r>
          </a:p>
          <a:p>
            <a:pPr marL="701675" lvl="2" indent="-342900"/>
            <a:r>
              <a:rPr lang="de-DE" sz="2200" dirty="0" smtClean="0">
                <a:sym typeface="Wingdings" pitchFamily="2" charset="2"/>
              </a:rPr>
              <a:t>Find potential </a:t>
            </a:r>
            <a:r>
              <a:rPr lang="de-DE" sz="2200" dirty="0" err="1" smtClean="0">
                <a:sym typeface="Wingdings" pitchFamily="2" charset="2"/>
              </a:rPr>
              <a:t>vulnerabilities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by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tracking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inputs</a:t>
            </a:r>
            <a:r>
              <a:rPr lang="de-DE" sz="2200" dirty="0" smtClean="0">
                <a:sym typeface="Wingdings" pitchFamily="2" charset="2"/>
              </a:rPr>
              <a:t> (</a:t>
            </a:r>
            <a:r>
              <a:rPr lang="de-DE" sz="2200" b="1" dirty="0" smtClean="0">
                <a:sym typeface="Wingdings" pitchFamily="2" charset="2"/>
              </a:rPr>
              <a:t>Source</a:t>
            </a:r>
            <a:r>
              <a:rPr lang="de-DE" sz="2200" dirty="0" smtClean="0">
                <a:sym typeface="Wingdings" pitchFamily="2" charset="2"/>
              </a:rPr>
              <a:t>) </a:t>
            </a:r>
            <a:r>
              <a:rPr lang="de-DE" sz="2200" dirty="0" err="1" smtClean="0">
                <a:sym typeface="Wingdings" pitchFamily="2" charset="2"/>
              </a:rPr>
              <a:t>through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the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code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to</a:t>
            </a:r>
            <a:r>
              <a:rPr lang="de-DE" sz="2200" dirty="0" smtClean="0">
                <a:sym typeface="Wingdings" pitchFamily="2" charset="2"/>
              </a:rPr>
              <a:t> potential </a:t>
            </a:r>
            <a:r>
              <a:rPr lang="de-DE" sz="2200" dirty="0" err="1" smtClean="0">
                <a:sym typeface="Wingdings" pitchFamily="2" charset="2"/>
              </a:rPr>
              <a:t>leaks</a:t>
            </a:r>
            <a:r>
              <a:rPr lang="de-DE" sz="2200" dirty="0" smtClean="0">
                <a:sym typeface="Wingdings" pitchFamily="2" charset="2"/>
              </a:rPr>
              <a:t> (</a:t>
            </a:r>
            <a:r>
              <a:rPr lang="de-DE" sz="2200" b="1" dirty="0" smtClean="0">
                <a:sym typeface="Wingdings" pitchFamily="2" charset="2"/>
              </a:rPr>
              <a:t>Sink</a:t>
            </a:r>
            <a:r>
              <a:rPr lang="de-DE" sz="2200" dirty="0" smtClean="0">
                <a:sym typeface="Wingdings" pitchFamily="2" charset="2"/>
              </a:rPr>
              <a:t>) </a:t>
            </a:r>
          </a:p>
          <a:p>
            <a:pPr marL="701675" lvl="2" indent="-342900"/>
            <a:r>
              <a:rPr lang="de-DE" sz="2200" dirty="0" err="1" smtClean="0">
                <a:sym typeface="Wingdings" pitchFamily="2" charset="2"/>
              </a:rPr>
              <a:t>How</a:t>
            </a:r>
            <a:r>
              <a:rPr lang="de-DE" sz="2200" dirty="0" smtClean="0">
                <a:sym typeface="Wingdings" pitchFamily="2" charset="2"/>
              </a:rPr>
              <a:t>? Control- </a:t>
            </a:r>
            <a:r>
              <a:rPr lang="de-DE" sz="2200" dirty="0" err="1" smtClean="0">
                <a:sym typeface="Wingdings" pitchFamily="2" charset="2"/>
              </a:rPr>
              <a:t>and</a:t>
            </a:r>
            <a:r>
              <a:rPr lang="de-DE" sz="2200" dirty="0" smtClean="0">
                <a:sym typeface="Wingdings" pitchFamily="2" charset="2"/>
              </a:rPr>
              <a:t> Data-Flow Graphs</a:t>
            </a:r>
            <a:endParaRPr lang="de-DE" sz="2200" dirty="0">
              <a:sym typeface="Wingdings" pitchFamily="2" charset="2"/>
            </a:endParaRPr>
          </a:p>
          <a:p>
            <a:pPr marL="342900" indent="-342900">
              <a:buClr>
                <a:srgbClr val="3079BE"/>
              </a:buClr>
              <a:buFont typeface="Verdana" panose="020B0604030504040204" pitchFamily="34" charset="0"/>
              <a:buChar char="+"/>
            </a:pPr>
            <a:endParaRPr lang="de-DE" sz="2200" dirty="0">
              <a:sym typeface="Wingdings" pitchFamily="2" charset="2"/>
            </a:endParaRPr>
          </a:p>
          <a:p>
            <a:pPr marL="0" lvl="0" indent="0"/>
            <a:endParaRPr lang="de-DE" sz="2200" dirty="0">
              <a:sym typeface="Wingdings" pitchFamily="2" charset="2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536504" y="1988840"/>
            <a:ext cx="4860032" cy="200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</a:pPr>
            <a:r>
              <a:rPr lang="de-DE" sz="2200" b="1" u="sng" dirty="0">
                <a:latin typeface="+mn-lt"/>
                <a:cs typeface="Tahoma" pitchFamily="34" charset="0"/>
                <a:sym typeface="Wingdings" pitchFamily="2" charset="2"/>
              </a:rPr>
              <a:t>Inter-</a:t>
            </a:r>
            <a:r>
              <a:rPr lang="de-DE" sz="2200" b="1" u="sng" dirty="0" err="1">
                <a:latin typeface="+mn-lt"/>
                <a:cs typeface="Tahoma" pitchFamily="34" charset="0"/>
                <a:sym typeface="Wingdings" pitchFamily="2" charset="2"/>
              </a:rPr>
              <a:t>procedural</a:t>
            </a:r>
            <a:r>
              <a:rPr lang="de-DE" sz="2200" b="1" u="sng" dirty="0">
                <a:latin typeface="+mn-lt"/>
                <a:cs typeface="Tahoma" pitchFamily="34" charset="0"/>
                <a:sym typeface="Wingdings" pitchFamily="2" charset="2"/>
              </a:rPr>
              <a:t> (global)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rgbClr val="FF0000"/>
              </a:buClr>
              <a:buFontTx/>
              <a:buChar char="-"/>
            </a:pPr>
            <a:r>
              <a:rPr lang="de-DE" sz="2200" dirty="0">
                <a:latin typeface="+mn-lt"/>
                <a:cs typeface="Tahoma" pitchFamily="34" charset="0"/>
                <a:sym typeface="Wingdings" pitchFamily="2" charset="2"/>
              </a:rPr>
              <a:t>More </a:t>
            </a:r>
            <a:r>
              <a:rPr lang="de-DE" sz="2200" dirty="0" err="1">
                <a:latin typeface="+mn-lt"/>
                <a:cs typeface="Tahoma" pitchFamily="34" charset="0"/>
                <a:sym typeface="Wingdings" pitchFamily="2" charset="2"/>
              </a:rPr>
              <a:t>complicated</a:t>
            </a:r>
            <a:endParaRPr lang="de-DE" sz="2200" dirty="0">
              <a:latin typeface="+mn-lt"/>
              <a:cs typeface="Tahoma" pitchFamily="34" charset="0"/>
              <a:sym typeface="Wingdings" pitchFamily="2" charset="2"/>
            </a:endParaRP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rgbClr val="00B050"/>
              </a:buClr>
              <a:buFont typeface="Verdana" panose="020B0604030504040204" pitchFamily="34" charset="0"/>
              <a:buChar char="+"/>
            </a:pPr>
            <a:r>
              <a:rPr lang="de-DE" sz="2200" dirty="0" err="1">
                <a:latin typeface="+mn-lt"/>
                <a:cs typeface="Tahoma" pitchFamily="34" charset="0"/>
                <a:sym typeface="Wingdings" pitchFamily="2" charset="2"/>
              </a:rPr>
              <a:t>Analyzes</a:t>
            </a:r>
            <a:r>
              <a:rPr lang="de-DE" sz="2200" dirty="0">
                <a:latin typeface="+mn-lt"/>
                <a:cs typeface="Tahoma" pitchFamily="34" charset="0"/>
                <a:sym typeface="Wingdings" pitchFamily="2" charset="2"/>
              </a:rPr>
              <a:t> </a:t>
            </a:r>
            <a:r>
              <a:rPr lang="de-DE" sz="2200" dirty="0" err="1">
                <a:latin typeface="+mn-lt"/>
                <a:cs typeface="Tahoma" pitchFamily="34" charset="0"/>
                <a:sym typeface="Wingdings" pitchFamily="2" charset="2"/>
              </a:rPr>
              <a:t>the</a:t>
            </a:r>
            <a:r>
              <a:rPr lang="de-DE" sz="2200" dirty="0">
                <a:latin typeface="+mn-lt"/>
                <a:cs typeface="Tahoma" pitchFamily="34" charset="0"/>
                <a:sym typeface="Wingdings" pitchFamily="2" charset="2"/>
              </a:rPr>
              <a:t> </a:t>
            </a:r>
            <a:r>
              <a:rPr lang="de-DE" sz="2200" dirty="0" err="1">
                <a:latin typeface="+mn-lt"/>
                <a:cs typeface="Tahoma" pitchFamily="34" charset="0"/>
                <a:sym typeface="Wingdings" pitchFamily="2" charset="2"/>
              </a:rPr>
              <a:t>whole</a:t>
            </a:r>
            <a:r>
              <a:rPr lang="de-DE" sz="2200" dirty="0">
                <a:latin typeface="+mn-lt"/>
                <a:cs typeface="Tahoma" pitchFamily="34" charset="0"/>
                <a:sym typeface="Wingdings" pitchFamily="2" charset="2"/>
              </a:rPr>
              <a:t> </a:t>
            </a:r>
            <a:r>
              <a:rPr lang="de-DE" sz="2200" dirty="0" err="1">
                <a:latin typeface="+mn-lt"/>
                <a:cs typeface="Tahoma" pitchFamily="34" charset="0"/>
                <a:sym typeface="Wingdings" pitchFamily="2" charset="2"/>
              </a:rPr>
              <a:t>program</a:t>
            </a:r>
            <a:endParaRPr lang="de-DE" sz="2200" dirty="0">
              <a:latin typeface="+mn-lt"/>
              <a:cs typeface="Tahoma" pitchFamily="34" charset="0"/>
              <a:sym typeface="Wingdings" pitchFamily="2" charset="2"/>
            </a:endParaRPr>
          </a:p>
          <a:p>
            <a:pPr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</a:pPr>
            <a:endParaRPr lang="en-US" sz="2200" b="1" u="sng" dirty="0">
              <a:latin typeface="+mn-lt"/>
              <a:cs typeface="Tahoma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7669609" cy="838200"/>
          </a:xfrm>
        </p:spPr>
        <p:txBody>
          <a:bodyPr/>
          <a:lstStyle/>
          <a:p>
            <a:r>
              <a:rPr lang="de-DE" dirty="0" smtClean="0"/>
              <a:t>3.4.1 </a:t>
            </a:r>
            <a:r>
              <a:rPr lang="de-DE" dirty="0"/>
              <a:t>Intra-</a:t>
            </a:r>
            <a:r>
              <a:rPr lang="de-DE" dirty="0" err="1"/>
              <a:t>Procedural</a:t>
            </a:r>
            <a:r>
              <a:rPr lang="de-DE" dirty="0"/>
              <a:t> </a:t>
            </a:r>
            <a:r>
              <a:rPr lang="de-DE" dirty="0" smtClean="0"/>
              <a:t>Analysis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333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6948263" y="6174103"/>
            <a:ext cx="2337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Source Eric Bodden, ACA </a:t>
            </a:r>
            <a:r>
              <a:rPr lang="de-DE" sz="800" dirty="0" err="1" smtClean="0">
                <a:solidFill>
                  <a:schemeClr val="tx1">
                    <a:alpha val="20000"/>
                  </a:schemeClr>
                </a:solidFill>
              </a:rPr>
              <a:t>Lecture</a:t>
            </a:r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tx1">
                    <a:alpha val="20000"/>
                  </a:schemeClr>
                </a:solidFill>
              </a:rPr>
              <a:t>slides</a:t>
            </a:r>
            <a:endParaRPr lang="de-DE" sz="800" dirty="0">
              <a:solidFill>
                <a:schemeClr val="tx1">
                  <a:alpha val="20000"/>
                </a:schemeClr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/>
          <a:srcRect r="66573"/>
          <a:stretch/>
        </p:blipFill>
        <p:spPr>
          <a:xfrm>
            <a:off x="540656" y="1947719"/>
            <a:ext cx="2104751" cy="3768453"/>
          </a:xfrm>
          <a:prstGeom prst="rect">
            <a:avLst/>
          </a:prstGeom>
        </p:spPr>
      </p:pic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7669609" cy="838200"/>
          </a:xfrm>
        </p:spPr>
        <p:txBody>
          <a:bodyPr/>
          <a:lstStyle/>
          <a:p>
            <a:r>
              <a:rPr lang="de-DE" dirty="0" smtClean="0"/>
              <a:t>3.4.1 Intra-</a:t>
            </a:r>
            <a:r>
              <a:rPr lang="de-DE" dirty="0" err="1" smtClean="0"/>
              <a:t>Procedural</a:t>
            </a:r>
            <a:r>
              <a:rPr lang="de-DE" dirty="0" smtClean="0"/>
              <a:t> Analysis</a:t>
            </a:r>
            <a:endParaRPr lang="de-DE" dirty="0"/>
          </a:p>
        </p:txBody>
      </p:sp>
      <p:sp>
        <p:nvSpPr>
          <p:cNvPr id="17" name="Inhaltsplatzhalter 2"/>
          <p:cNvSpPr>
            <a:spLocks noGrp="1"/>
          </p:cNvSpPr>
          <p:nvPr>
            <p:ph idx="1"/>
          </p:nvPr>
        </p:nvSpPr>
        <p:spPr>
          <a:xfrm>
            <a:off x="358775" y="1484785"/>
            <a:ext cx="8676496" cy="4689318"/>
          </a:xfrm>
        </p:spPr>
        <p:txBody>
          <a:bodyPr/>
          <a:lstStyle/>
          <a:p>
            <a:pPr marL="0" lvl="0" indent="0"/>
            <a:r>
              <a:rPr lang="de-DE" sz="2400" b="1" u="sng" dirty="0" smtClean="0">
                <a:sym typeface="Wingdings" pitchFamily="2" charset="2"/>
              </a:rPr>
              <a:t>Control Flow Graph (CFG):</a:t>
            </a:r>
            <a:endParaRPr lang="de-DE" sz="22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7020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6948263" y="6174103"/>
            <a:ext cx="2337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Source Eric Bodden, ACA </a:t>
            </a:r>
            <a:r>
              <a:rPr lang="de-DE" sz="800" dirty="0" err="1" smtClean="0">
                <a:solidFill>
                  <a:schemeClr val="tx1">
                    <a:alpha val="20000"/>
                  </a:schemeClr>
                </a:solidFill>
              </a:rPr>
              <a:t>Lecture</a:t>
            </a:r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tx1">
                    <a:alpha val="20000"/>
                  </a:schemeClr>
                </a:solidFill>
              </a:rPr>
              <a:t>slides</a:t>
            </a:r>
            <a:endParaRPr lang="de-DE" sz="800" dirty="0">
              <a:solidFill>
                <a:schemeClr val="tx1">
                  <a:alpha val="20000"/>
                </a:schemeClr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/>
          <a:srcRect r="66573"/>
          <a:stretch/>
        </p:blipFill>
        <p:spPr>
          <a:xfrm>
            <a:off x="540656" y="1947719"/>
            <a:ext cx="2104751" cy="3768453"/>
          </a:xfrm>
          <a:prstGeom prst="rect">
            <a:avLst/>
          </a:prstGeom>
        </p:spPr>
      </p:pic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7669609" cy="838200"/>
          </a:xfrm>
        </p:spPr>
        <p:txBody>
          <a:bodyPr/>
          <a:lstStyle/>
          <a:p>
            <a:r>
              <a:rPr lang="de-DE" dirty="0" smtClean="0"/>
              <a:t>3.4.1 Intra-</a:t>
            </a:r>
            <a:r>
              <a:rPr lang="de-DE" dirty="0" err="1" smtClean="0"/>
              <a:t>Procedural</a:t>
            </a:r>
            <a:r>
              <a:rPr lang="de-DE" dirty="0" smtClean="0"/>
              <a:t> Analysis</a:t>
            </a:r>
            <a:endParaRPr lang="de-DE" dirty="0"/>
          </a:p>
        </p:txBody>
      </p:sp>
      <p:sp>
        <p:nvSpPr>
          <p:cNvPr id="17" name="Inhaltsplatzhalter 2"/>
          <p:cNvSpPr>
            <a:spLocks noGrp="1"/>
          </p:cNvSpPr>
          <p:nvPr>
            <p:ph idx="1"/>
          </p:nvPr>
        </p:nvSpPr>
        <p:spPr>
          <a:xfrm>
            <a:off x="358775" y="1484785"/>
            <a:ext cx="8676496" cy="4689318"/>
          </a:xfrm>
        </p:spPr>
        <p:txBody>
          <a:bodyPr/>
          <a:lstStyle/>
          <a:p>
            <a:pPr marL="0" lvl="0" indent="0"/>
            <a:r>
              <a:rPr lang="de-DE" sz="2400" b="1" u="sng" dirty="0" smtClean="0">
                <a:sym typeface="Wingdings" pitchFamily="2" charset="2"/>
              </a:rPr>
              <a:t>Control Flow Graph (CFG):</a:t>
            </a:r>
            <a:endParaRPr lang="de-DE" sz="2200" dirty="0">
              <a:sym typeface="Wingdings" pitchFamily="2" charset="2"/>
            </a:endParaRPr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3"/>
          <a:srcRect l="40156"/>
          <a:stretch/>
        </p:blipFill>
        <p:spPr>
          <a:xfrm>
            <a:off x="4932040" y="2190206"/>
            <a:ext cx="3768155" cy="3768453"/>
          </a:xfrm>
          <a:prstGeom prst="rect">
            <a:avLst/>
          </a:prstGeom>
        </p:spPr>
      </p:pic>
      <p:sp>
        <p:nvSpPr>
          <p:cNvPr id="19" name="Pfeil nach rechts 18"/>
          <p:cNvSpPr/>
          <p:nvPr/>
        </p:nvSpPr>
        <p:spPr>
          <a:xfrm>
            <a:off x="2696261" y="3672690"/>
            <a:ext cx="2184925" cy="55762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bgerundetes Rechteck 19"/>
          <p:cNvSpPr/>
          <p:nvPr/>
        </p:nvSpPr>
        <p:spPr>
          <a:xfrm>
            <a:off x="6516216" y="4653136"/>
            <a:ext cx="864096" cy="1305523"/>
          </a:xfrm>
          <a:prstGeom prst="roundRect">
            <a:avLst/>
          </a:prstGeom>
          <a:noFill/>
          <a:ln w="57150">
            <a:solidFill>
              <a:srgbClr val="101C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/>
          <p:cNvSpPr txBox="1"/>
          <p:nvPr/>
        </p:nvSpPr>
        <p:spPr>
          <a:xfrm>
            <a:off x="5095258" y="507585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Basic Block</a:t>
            </a:r>
            <a:endParaRPr lang="en-US" dirty="0"/>
          </a:p>
        </p:txBody>
      </p:sp>
      <p:sp>
        <p:nvSpPr>
          <p:cNvPr id="22" name="Textfeld 21"/>
          <p:cNvSpPr txBox="1"/>
          <p:nvPr/>
        </p:nvSpPr>
        <p:spPr>
          <a:xfrm>
            <a:off x="395537" y="2132856"/>
            <a:ext cx="3999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x</a:t>
            </a:r>
            <a:r>
              <a:rPr lang="en-US" sz="2800" dirty="0" smtClean="0">
                <a:latin typeface="Calibri" panose="020F0502020204030204" pitchFamily="34" charset="0"/>
              </a:rPr>
              <a:t> = “Password”; // Source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395536" y="5714092"/>
            <a:ext cx="3999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l</a:t>
            </a:r>
            <a:r>
              <a:rPr lang="en-US" sz="2800" dirty="0" smtClean="0">
                <a:latin typeface="Calibri" panose="020F0502020204030204" pitchFamily="34" charset="0"/>
              </a:rPr>
              <a:t>eak(x); // Sink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04280" y="2748866"/>
            <a:ext cx="553998" cy="3408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25" name="Textfeld 24"/>
          <p:cNvSpPr txBox="1"/>
          <p:nvPr/>
        </p:nvSpPr>
        <p:spPr>
          <a:xfrm>
            <a:off x="604280" y="5294399"/>
            <a:ext cx="553998" cy="3408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852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484785"/>
            <a:ext cx="8676496" cy="4689318"/>
          </a:xfrm>
        </p:spPr>
        <p:txBody>
          <a:bodyPr/>
          <a:lstStyle/>
          <a:p>
            <a:pPr marL="0" lvl="0" indent="0"/>
            <a:r>
              <a:rPr lang="de-DE" sz="2400" b="1" u="sng" dirty="0" smtClean="0">
                <a:sym typeface="Wingdings" pitchFamily="2" charset="2"/>
              </a:rPr>
              <a:t>Flow-sensitive vs. Flow-</a:t>
            </a:r>
            <a:r>
              <a:rPr lang="de-DE" sz="2400" b="1" u="sng" dirty="0" err="1" smtClean="0">
                <a:sym typeface="Wingdings" pitchFamily="2" charset="2"/>
              </a:rPr>
              <a:t>insensitive</a:t>
            </a:r>
            <a:r>
              <a:rPr lang="de-DE" sz="2400" b="1" u="sng" dirty="0" smtClean="0">
                <a:sym typeface="Wingdings" pitchFamily="2" charset="2"/>
              </a:rPr>
              <a:t> Analysis:</a:t>
            </a:r>
          </a:p>
          <a:p>
            <a:pPr marL="0" lvl="0" indent="0"/>
            <a:endParaRPr lang="de-DE" sz="2400" b="1" u="sng" dirty="0">
              <a:sym typeface="Wingdings" pitchFamily="2" charset="2"/>
            </a:endParaRPr>
          </a:p>
          <a:p>
            <a:pPr marL="342900" lvl="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de-DE" sz="2200" b="1" dirty="0" smtClean="0">
                <a:sym typeface="Wingdings" pitchFamily="2" charset="2"/>
              </a:rPr>
              <a:t>Forward/Top-Down-Analysis:</a:t>
            </a:r>
          </a:p>
          <a:p>
            <a:pPr marL="701675" lvl="2" indent="-342900">
              <a:buFont typeface="Symbol" panose="05050102010706020507" pitchFamily="18" charset="2"/>
              <a:buChar char="-"/>
            </a:pPr>
            <a:r>
              <a:rPr lang="de-DE" sz="2200" dirty="0" smtClean="0">
                <a:sym typeface="Wingdings" pitchFamily="2" charset="2"/>
              </a:rPr>
              <a:t>Information </a:t>
            </a:r>
            <a:r>
              <a:rPr lang="de-DE" sz="2200" dirty="0" err="1" smtClean="0">
                <a:sym typeface="Wingdings" pitchFamily="2" charset="2"/>
              </a:rPr>
              <a:t>from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the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control-flow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b="1" dirty="0" err="1" smtClean="0">
                <a:sym typeface="Wingdings" pitchFamily="2" charset="2"/>
              </a:rPr>
              <a:t>past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needed</a:t>
            </a:r>
            <a:r>
              <a:rPr lang="de-DE" sz="2200" dirty="0" smtClean="0">
                <a:sym typeface="Wingdings" pitchFamily="2" charset="2"/>
              </a:rPr>
              <a:t>?</a:t>
            </a:r>
          </a:p>
          <a:p>
            <a:pPr marL="881062" lvl="3" indent="-342900">
              <a:buFont typeface="Wingdings" panose="05000000000000000000" pitchFamily="2" charset="2"/>
              <a:buChar char="Ø"/>
            </a:pPr>
            <a:r>
              <a:rPr lang="de-DE" sz="2000" b="1" dirty="0" smtClean="0">
                <a:sym typeface="Wingdings" pitchFamily="2" charset="2"/>
              </a:rPr>
              <a:t>Flow-sensitive</a:t>
            </a:r>
            <a:r>
              <a:rPr lang="de-DE" sz="2000" dirty="0" smtClean="0">
                <a:sym typeface="Wingdings" pitchFamily="2" charset="2"/>
              </a:rPr>
              <a:t>  </a:t>
            </a:r>
            <a:r>
              <a:rPr lang="de-DE" sz="2000" dirty="0" err="1" smtClean="0">
                <a:sym typeface="Wingdings" pitchFamily="2" charset="2"/>
              </a:rPr>
              <a:t>less</a:t>
            </a:r>
            <a:r>
              <a:rPr lang="de-DE" sz="2000" dirty="0" smtClean="0">
                <a:sym typeface="Wingdings" pitchFamily="2" charset="2"/>
              </a:rPr>
              <a:t> </a:t>
            </a:r>
            <a:r>
              <a:rPr lang="de-DE" sz="2000" dirty="0" err="1" smtClean="0">
                <a:sym typeface="Wingdings" pitchFamily="2" charset="2"/>
              </a:rPr>
              <a:t>false</a:t>
            </a:r>
            <a:r>
              <a:rPr lang="de-DE" sz="2000" dirty="0" smtClean="0">
                <a:sym typeface="Wingdings" pitchFamily="2" charset="2"/>
              </a:rPr>
              <a:t> positives  </a:t>
            </a:r>
            <a:r>
              <a:rPr lang="de-DE" sz="2000" dirty="0" err="1" smtClean="0">
                <a:sym typeface="Wingdings" pitchFamily="2" charset="2"/>
              </a:rPr>
              <a:t>more</a:t>
            </a:r>
            <a:r>
              <a:rPr lang="de-DE" sz="2000" dirty="0" smtClean="0">
                <a:sym typeface="Wingdings" pitchFamily="2" charset="2"/>
              </a:rPr>
              <a:t> </a:t>
            </a:r>
            <a:r>
              <a:rPr lang="de-DE" sz="2000" dirty="0" err="1" smtClean="0">
                <a:sym typeface="Wingdings" pitchFamily="2" charset="2"/>
              </a:rPr>
              <a:t>precision</a:t>
            </a:r>
            <a:endParaRPr lang="de-DE" sz="2000" dirty="0">
              <a:sym typeface="Wingdings" pitchFamily="2" charset="2"/>
            </a:endParaRPr>
          </a:p>
          <a:p>
            <a:pPr marL="701675" lvl="2" indent="-342900">
              <a:buFont typeface="Symbol" panose="05050102010706020507" pitchFamily="18" charset="2"/>
              <a:buChar char="-"/>
            </a:pPr>
            <a:endParaRPr lang="de-DE" sz="2200" dirty="0">
              <a:sym typeface="Wingdings" pitchFamily="2" charset="2"/>
            </a:endParaRPr>
          </a:p>
          <a:p>
            <a:pPr marL="342900" lvl="1" indent="-342900">
              <a:buFont typeface="Symbol" panose="05050102010706020507" pitchFamily="18" charset="2"/>
              <a:buChar char="-"/>
            </a:pPr>
            <a:r>
              <a:rPr lang="de-DE" sz="2200" b="1" dirty="0" err="1" smtClean="0">
                <a:sym typeface="Wingdings" pitchFamily="2" charset="2"/>
              </a:rPr>
              <a:t>Backward</a:t>
            </a:r>
            <a:r>
              <a:rPr lang="de-DE" sz="2200" b="1" dirty="0" smtClean="0">
                <a:sym typeface="Wingdings" pitchFamily="2" charset="2"/>
              </a:rPr>
              <a:t>/</a:t>
            </a:r>
            <a:r>
              <a:rPr lang="de-DE" sz="2200" b="1" dirty="0" err="1" smtClean="0">
                <a:sym typeface="Wingdings" pitchFamily="2" charset="2"/>
              </a:rPr>
              <a:t>Bottom</a:t>
            </a:r>
            <a:r>
              <a:rPr lang="de-DE" sz="2200" b="1" dirty="0" smtClean="0">
                <a:sym typeface="Wingdings" pitchFamily="2" charset="2"/>
              </a:rPr>
              <a:t>-</a:t>
            </a:r>
            <a:r>
              <a:rPr lang="de-DE" sz="2200" b="1" dirty="0" err="1" smtClean="0">
                <a:sym typeface="Wingdings" pitchFamily="2" charset="2"/>
              </a:rPr>
              <a:t>Up</a:t>
            </a:r>
            <a:r>
              <a:rPr lang="de-DE" sz="2200" b="1" dirty="0" smtClean="0">
                <a:sym typeface="Wingdings" pitchFamily="2" charset="2"/>
              </a:rPr>
              <a:t>-Analysis:</a:t>
            </a:r>
          </a:p>
          <a:p>
            <a:pPr marL="701675" lvl="2" indent="-342900">
              <a:buFont typeface="Symbol" panose="05050102010706020507" pitchFamily="18" charset="2"/>
              <a:buChar char="-"/>
            </a:pPr>
            <a:r>
              <a:rPr lang="de-DE" sz="2200" dirty="0" smtClean="0">
                <a:sym typeface="Wingdings" pitchFamily="2" charset="2"/>
              </a:rPr>
              <a:t>Information </a:t>
            </a:r>
            <a:r>
              <a:rPr lang="de-DE" sz="2200" dirty="0" err="1" smtClean="0">
                <a:sym typeface="Wingdings" pitchFamily="2" charset="2"/>
              </a:rPr>
              <a:t>from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the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control-flow</a:t>
            </a:r>
            <a:r>
              <a:rPr lang="de-DE" sz="2200" dirty="0">
                <a:sym typeface="Wingdings" pitchFamily="2" charset="2"/>
              </a:rPr>
              <a:t> </a:t>
            </a:r>
            <a:r>
              <a:rPr lang="de-DE" sz="2200" b="1" dirty="0" err="1" smtClean="0">
                <a:sym typeface="Wingdings" pitchFamily="2" charset="2"/>
              </a:rPr>
              <a:t>future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needed</a:t>
            </a:r>
            <a:r>
              <a:rPr lang="de-DE" sz="2200" dirty="0" smtClean="0">
                <a:sym typeface="Wingdings" pitchFamily="2" charset="2"/>
              </a:rPr>
              <a:t>?</a:t>
            </a:r>
          </a:p>
          <a:p>
            <a:pPr marL="881062" lvl="3" indent="-342900">
              <a:buFont typeface="Wingdings" panose="05000000000000000000" pitchFamily="2" charset="2"/>
              <a:buChar char="Ø"/>
            </a:pPr>
            <a:r>
              <a:rPr lang="de-DE" sz="2000" b="1" dirty="0" smtClean="0">
                <a:sym typeface="Wingdings" pitchFamily="2" charset="2"/>
              </a:rPr>
              <a:t>Flow-</a:t>
            </a:r>
            <a:r>
              <a:rPr lang="de-DE" sz="2000" b="1" dirty="0" err="1" smtClean="0">
                <a:sym typeface="Wingdings" pitchFamily="2" charset="2"/>
              </a:rPr>
              <a:t>insensitive</a:t>
            </a:r>
            <a:r>
              <a:rPr lang="de-DE" sz="2000" dirty="0" smtClean="0">
                <a:sym typeface="Wingdings" pitchFamily="2" charset="2"/>
              </a:rPr>
              <a:t>  </a:t>
            </a:r>
            <a:r>
              <a:rPr lang="de-DE" sz="2000" dirty="0" err="1" smtClean="0">
                <a:sym typeface="Wingdings" pitchFamily="2" charset="2"/>
              </a:rPr>
              <a:t>more</a:t>
            </a:r>
            <a:r>
              <a:rPr lang="de-DE" sz="2000" dirty="0" smtClean="0">
                <a:sym typeface="Wingdings" pitchFamily="2" charset="2"/>
              </a:rPr>
              <a:t> </a:t>
            </a:r>
            <a:r>
              <a:rPr lang="de-DE" sz="2000" dirty="0" err="1" smtClean="0">
                <a:sym typeface="Wingdings" pitchFamily="2" charset="2"/>
              </a:rPr>
              <a:t>false</a:t>
            </a:r>
            <a:r>
              <a:rPr lang="de-DE" sz="2000" dirty="0" smtClean="0">
                <a:sym typeface="Wingdings" pitchFamily="2" charset="2"/>
              </a:rPr>
              <a:t> positives  </a:t>
            </a:r>
            <a:r>
              <a:rPr lang="de-DE" sz="2000" dirty="0" err="1" smtClean="0">
                <a:sym typeface="Wingdings" pitchFamily="2" charset="2"/>
              </a:rPr>
              <a:t>less</a:t>
            </a:r>
            <a:r>
              <a:rPr lang="de-DE" sz="2000" dirty="0" smtClean="0">
                <a:sym typeface="Wingdings" pitchFamily="2" charset="2"/>
              </a:rPr>
              <a:t> </a:t>
            </a:r>
            <a:r>
              <a:rPr lang="de-DE" sz="2000" dirty="0" err="1" smtClean="0">
                <a:sym typeface="Wingdings" pitchFamily="2" charset="2"/>
              </a:rPr>
              <a:t>precision</a:t>
            </a:r>
            <a:endParaRPr lang="de-DE" sz="2000" dirty="0" smtClean="0">
              <a:sym typeface="Wingdings" pitchFamily="2" charset="2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7669609" cy="838200"/>
          </a:xfrm>
        </p:spPr>
        <p:txBody>
          <a:bodyPr/>
          <a:lstStyle/>
          <a:p>
            <a:r>
              <a:rPr lang="de-DE" dirty="0" smtClean="0"/>
              <a:t>3.4.1 Intra-</a:t>
            </a:r>
            <a:r>
              <a:rPr lang="de-DE" dirty="0" err="1" smtClean="0"/>
              <a:t>Procedural</a:t>
            </a:r>
            <a:r>
              <a:rPr lang="de-DE" dirty="0" smtClean="0"/>
              <a:t> Analysis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206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484785"/>
            <a:ext cx="8676496" cy="468931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de-DE" sz="2400" b="1" u="sng" dirty="0" err="1" smtClean="0">
                <a:sym typeface="Wingdings" pitchFamily="2" charset="2"/>
              </a:rPr>
              <a:t>Example</a:t>
            </a:r>
            <a:r>
              <a:rPr lang="de-DE" sz="2400" b="1" u="sng" dirty="0" smtClean="0">
                <a:sym typeface="Wingdings" pitchFamily="2" charset="2"/>
              </a:rPr>
              <a:t>: RIPS:</a:t>
            </a:r>
          </a:p>
          <a:p>
            <a:pPr marL="0" lvl="1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de-DE" sz="2200" dirty="0" smtClean="0">
              <a:sym typeface="Wingdings" pitchFamily="2" charset="2"/>
            </a:endParaRPr>
          </a:p>
          <a:p>
            <a:pPr marL="342900" lvl="1" indent="-3429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-"/>
            </a:pPr>
            <a:r>
              <a:rPr lang="de-DE" sz="2200" dirty="0" err="1" smtClean="0">
                <a:sym typeface="Wingdings" pitchFamily="2" charset="2"/>
              </a:rPr>
              <a:t>uses</a:t>
            </a:r>
            <a:r>
              <a:rPr lang="de-DE" sz="2200" dirty="0" smtClean="0">
                <a:sym typeface="Wingdings" pitchFamily="2" charset="2"/>
              </a:rPr>
              <a:t> a CFG </a:t>
            </a:r>
            <a:r>
              <a:rPr lang="de-DE" sz="2200" dirty="0" err="1" smtClean="0">
                <a:sym typeface="Wingdings" pitchFamily="2" charset="2"/>
              </a:rPr>
              <a:t>to</a:t>
            </a:r>
            <a:r>
              <a:rPr lang="de-DE" sz="2200" dirty="0" smtClean="0">
                <a:sym typeface="Wingdings" pitchFamily="2" charset="2"/>
              </a:rPr>
              <a:t> find Web-</a:t>
            </a:r>
            <a:br>
              <a:rPr lang="de-DE" sz="2200" dirty="0" smtClean="0">
                <a:sym typeface="Wingdings" pitchFamily="2" charset="2"/>
              </a:rPr>
            </a:br>
            <a:r>
              <a:rPr lang="de-DE" sz="2200" dirty="0" err="1" smtClean="0">
                <a:sym typeface="Wingdings" pitchFamily="2" charset="2"/>
              </a:rPr>
              <a:t>vulnerabilties</a:t>
            </a:r>
            <a:endParaRPr lang="de-DE" sz="2200" dirty="0" smtClean="0">
              <a:sym typeface="Wingdings" pitchFamily="2" charset="2"/>
            </a:endParaRPr>
          </a:p>
          <a:p>
            <a:pPr marL="342900" lvl="1" indent="-3429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-"/>
            </a:pPr>
            <a:endParaRPr lang="de-DE" sz="2200" dirty="0" smtClean="0">
              <a:sym typeface="Wingdings" pitchFamily="2" charset="2"/>
            </a:endParaRPr>
          </a:p>
          <a:p>
            <a:pPr marL="342900" lvl="1" indent="-3429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-"/>
            </a:pPr>
            <a:r>
              <a:rPr lang="de-DE" sz="2200" dirty="0" smtClean="0">
                <a:sym typeface="Wingdings" pitchFamily="2" charset="2"/>
              </a:rPr>
              <a:t>PHP </a:t>
            </a:r>
            <a:r>
              <a:rPr lang="de-DE" sz="2200" dirty="0" err="1" smtClean="0">
                <a:sym typeface="Wingdings" pitchFamily="2" charset="2"/>
              </a:rPr>
              <a:t>only</a:t>
            </a:r>
            <a:r>
              <a:rPr lang="de-DE" sz="2200" dirty="0" smtClean="0">
                <a:sym typeface="Wingdings" pitchFamily="2" charset="2"/>
              </a:rPr>
              <a:t>!</a:t>
            </a:r>
          </a:p>
          <a:p>
            <a:pPr marL="342900" lvl="1" indent="-3429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-"/>
            </a:pPr>
            <a:endParaRPr lang="de-DE" sz="2200" dirty="0" smtClean="0">
              <a:sym typeface="Wingdings" pitchFamily="2" charset="2"/>
            </a:endParaRPr>
          </a:p>
          <a:p>
            <a:pPr marL="342900" lvl="1" indent="-3429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-"/>
            </a:pPr>
            <a:r>
              <a:rPr lang="de-DE" sz="2200" dirty="0" err="1" smtClean="0">
                <a:sym typeface="Wingdings" pitchFamily="2" charset="2"/>
              </a:rPr>
              <a:t>No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>
                <a:sym typeface="Wingdings" pitchFamily="2" charset="2"/>
              </a:rPr>
              <a:t>o</a:t>
            </a:r>
            <a:r>
              <a:rPr lang="de-DE" sz="2200" dirty="0" err="1" smtClean="0">
                <a:sym typeface="Wingdings" pitchFamily="2" charset="2"/>
              </a:rPr>
              <a:t>bject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>
                <a:sym typeface="Wingdings" pitchFamily="2" charset="2"/>
              </a:rPr>
              <a:t>o</a:t>
            </a:r>
            <a:r>
              <a:rPr lang="de-DE" sz="2200" dirty="0" err="1" smtClean="0">
                <a:sym typeface="Wingdings" pitchFamily="2" charset="2"/>
              </a:rPr>
              <a:t>riented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programs</a:t>
            </a:r>
            <a:r>
              <a:rPr lang="de-DE" sz="2200" dirty="0" smtClean="0">
                <a:sym typeface="Wingdings" pitchFamily="2" charset="2"/>
              </a:rPr>
              <a:t> </a:t>
            </a:r>
            <a:br>
              <a:rPr lang="de-DE" sz="2200" dirty="0" smtClean="0">
                <a:sym typeface="Wingdings" pitchFamily="2" charset="2"/>
              </a:rPr>
            </a:br>
            <a:r>
              <a:rPr lang="de-DE" sz="2200" dirty="0" err="1" smtClean="0">
                <a:sym typeface="Wingdings" pitchFamily="2" charset="2"/>
              </a:rPr>
              <a:t>possible</a:t>
            </a:r>
            <a:r>
              <a:rPr lang="de-DE" sz="2200" dirty="0" smtClean="0">
                <a:sym typeface="Wingdings" pitchFamily="2" charset="2"/>
              </a:rPr>
              <a:t>!</a:t>
            </a:r>
          </a:p>
          <a:p>
            <a:pPr marL="342900" lvl="1" indent="-3429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-"/>
            </a:pPr>
            <a:endParaRPr lang="de-DE" sz="2200" dirty="0" smtClean="0">
              <a:sym typeface="Wingdings" pitchFamily="2" charset="2"/>
            </a:endParaRPr>
          </a:p>
          <a:p>
            <a:pPr marL="701675" lvl="2" indent="-3429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-"/>
            </a:pPr>
            <a:endParaRPr lang="de-DE" sz="2000" b="1" i="1" u="sng" dirty="0">
              <a:sym typeface="Wingdings" pitchFamily="2" charset="2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7669609" cy="838200"/>
          </a:xfrm>
        </p:spPr>
        <p:txBody>
          <a:bodyPr/>
          <a:lstStyle/>
          <a:p>
            <a:r>
              <a:rPr lang="de-DE" dirty="0" smtClean="0"/>
              <a:t>3.4.1 Intra-</a:t>
            </a:r>
            <a:r>
              <a:rPr lang="de-DE" dirty="0" err="1" smtClean="0"/>
              <a:t>Procedural</a:t>
            </a:r>
            <a:r>
              <a:rPr lang="de-DE" dirty="0" smtClean="0"/>
              <a:t> Analysis</a:t>
            </a:r>
            <a:endParaRPr lang="de-DE" dirty="0"/>
          </a:p>
        </p:txBody>
      </p:sp>
      <p:pic>
        <p:nvPicPr>
          <p:cNvPr id="16386" name="Picture 2" descr="http://2.bp.blogspot.com/_xJ5LrusWfss/TGaJvKUhvRI/AAAAAAAAAjE/CLByMYZ5YR4/s1600/rip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157" y="1475430"/>
            <a:ext cx="4436621" cy="267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563889" y="6174103"/>
            <a:ext cx="5722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Source 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http://2.bp.blogspot.com/_xJ5LrusWfss/TGaJvKUhvRI/AAAAAAAAAjE/CLByMYZ5YR4/s1600/rips-logo.png</a:t>
            </a:r>
          </a:p>
        </p:txBody>
      </p:sp>
    </p:spTree>
    <p:extLst>
      <p:ext uri="{BB962C8B-B14F-4D97-AF65-F5344CB8AC3E}">
        <p14:creationId xmlns:p14="http://schemas.microsoft.com/office/powerpoint/2010/main" val="44604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484785"/>
            <a:ext cx="8676496" cy="4689318"/>
          </a:xfrm>
        </p:spPr>
        <p:txBody>
          <a:bodyPr/>
          <a:lstStyle/>
          <a:p>
            <a:pPr marL="0" lvl="0" indent="0"/>
            <a:r>
              <a:rPr lang="de-DE" sz="2400" b="1" u="sng" dirty="0" smtClean="0">
                <a:sym typeface="Wingdings" pitchFamily="2" charset="2"/>
              </a:rPr>
              <a:t>Aliasing </a:t>
            </a:r>
            <a:r>
              <a:rPr lang="de-DE" sz="2400" b="1" u="sng" dirty="0" err="1" smtClean="0">
                <a:sym typeface="Wingdings" pitchFamily="2" charset="2"/>
              </a:rPr>
              <a:t>and</a:t>
            </a:r>
            <a:r>
              <a:rPr lang="de-DE" sz="2400" b="1" u="sng" dirty="0" smtClean="0">
                <a:sym typeface="Wingdings" pitchFamily="2" charset="2"/>
              </a:rPr>
              <a:t> Pointers:</a:t>
            </a:r>
          </a:p>
          <a:p>
            <a:pPr marL="0" lvl="0" indent="0"/>
            <a:endParaRPr lang="de-DE" sz="2200" b="1" dirty="0">
              <a:sym typeface="Wingdings" pitchFamily="2" charset="2"/>
            </a:endParaRPr>
          </a:p>
          <a:p>
            <a:pPr>
              <a:spcBef>
                <a:spcPts val="0"/>
              </a:spcBef>
            </a:pPr>
            <a:endParaRPr lang="de" sz="2400" i="1" dirty="0" smtClean="0"/>
          </a:p>
          <a:p>
            <a:pPr>
              <a:spcBef>
                <a:spcPts val="0"/>
              </a:spcBef>
            </a:pPr>
            <a:endParaRPr lang="de" sz="2400" i="1" dirty="0"/>
          </a:p>
          <a:p>
            <a:pPr>
              <a:spcBef>
                <a:spcPts val="0"/>
              </a:spcBef>
            </a:pPr>
            <a:endParaRPr lang="de" sz="2400" i="1" dirty="0" smtClean="0"/>
          </a:p>
          <a:p>
            <a:pPr>
              <a:spcBef>
                <a:spcPts val="0"/>
              </a:spcBef>
            </a:pPr>
            <a:endParaRPr lang="de" sz="2400" i="1" dirty="0"/>
          </a:p>
          <a:p>
            <a:pPr>
              <a:spcBef>
                <a:spcPts val="0"/>
              </a:spcBef>
            </a:pPr>
            <a:endParaRPr lang="de" sz="2400" i="1" dirty="0"/>
          </a:p>
          <a:p>
            <a:pPr marL="342900" indent="-342900">
              <a:spcBef>
                <a:spcPts val="0"/>
              </a:spcBef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de" sz="2400" dirty="0" smtClean="0"/>
              <a:t>Aliases need to get tracked with the data flow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7669609" cy="838200"/>
          </a:xfrm>
        </p:spPr>
        <p:txBody>
          <a:bodyPr/>
          <a:lstStyle/>
          <a:p>
            <a:r>
              <a:rPr lang="de-DE" dirty="0" smtClean="0"/>
              <a:t>3.4.1 Intra-</a:t>
            </a:r>
            <a:r>
              <a:rPr lang="de-DE" dirty="0" err="1" smtClean="0"/>
              <a:t>Procedural</a:t>
            </a:r>
            <a:r>
              <a:rPr lang="de-DE" dirty="0" smtClean="0"/>
              <a:t> Analysis</a:t>
            </a:r>
            <a:endParaRPr lang="de-DE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71600" y="2721497"/>
            <a:ext cx="6768752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p1 = p2; </a:t>
            </a:r>
            <a: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p1 </a:t>
            </a:r>
            <a: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getUserInput</a:t>
            </a:r>
            <a: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b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processUserInput</a:t>
            </a:r>
            <a: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p2);</a:t>
            </a:r>
            <a: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81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484785"/>
            <a:ext cx="8676496" cy="468931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de-DE" sz="2400" b="1" u="sng" dirty="0" smtClean="0">
                <a:sym typeface="Wingdings" pitchFamily="2" charset="2"/>
              </a:rPr>
              <a:t>Live vs. </a:t>
            </a:r>
            <a:r>
              <a:rPr lang="de-DE" sz="2400" b="1" u="sng" dirty="0" err="1" smtClean="0">
                <a:sym typeface="Wingdings" pitchFamily="2" charset="2"/>
              </a:rPr>
              <a:t>Tainted</a:t>
            </a:r>
            <a:r>
              <a:rPr lang="de-DE" sz="2400" b="1" u="sng" dirty="0" smtClean="0">
                <a:sym typeface="Wingdings" pitchFamily="2" charset="2"/>
              </a:rPr>
              <a:t> Variable Analysis:</a:t>
            </a:r>
          </a:p>
          <a:p>
            <a:pPr marL="0" lv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de-DE" sz="2200" b="1" dirty="0" smtClean="0">
                <a:sym typeface="Wingdings" pitchFamily="2" charset="2"/>
              </a:rPr>
              <a:t/>
            </a:r>
            <a:br>
              <a:rPr lang="de-DE" sz="2200" b="1" dirty="0" smtClean="0">
                <a:sym typeface="Wingdings" pitchFamily="2" charset="2"/>
              </a:rPr>
            </a:br>
            <a:r>
              <a:rPr lang="de-DE" sz="2200" b="1" dirty="0" smtClean="0">
                <a:sym typeface="Wingdings" pitchFamily="2" charset="2"/>
              </a:rPr>
              <a:t>Constant Propagation:</a:t>
            </a:r>
          </a:p>
          <a:p>
            <a:pPr marL="701675" lvl="2" indent="-3429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-"/>
            </a:pPr>
            <a:r>
              <a:rPr lang="de-DE" sz="2000" dirty="0" smtClean="0">
                <a:sym typeface="Wingdings" pitchFamily="2" charset="2"/>
              </a:rPr>
              <a:t>Propagate </a:t>
            </a:r>
            <a:r>
              <a:rPr lang="de-DE" sz="2000" dirty="0" err="1" smtClean="0">
                <a:sym typeface="Wingdings" pitchFamily="2" charset="2"/>
              </a:rPr>
              <a:t>if</a:t>
            </a:r>
            <a:r>
              <a:rPr lang="de-DE" sz="2000" dirty="0" smtClean="0">
                <a:sym typeface="Wingdings" pitchFamily="2" charset="2"/>
              </a:rPr>
              <a:t> variables </a:t>
            </a:r>
            <a:r>
              <a:rPr lang="de-DE" sz="2000" dirty="0" err="1" smtClean="0">
                <a:sym typeface="Wingdings" pitchFamily="2" charset="2"/>
              </a:rPr>
              <a:t>become</a:t>
            </a:r>
            <a:r>
              <a:rPr lang="de-DE" sz="2000" dirty="0" smtClean="0">
                <a:sym typeface="Wingdings" pitchFamily="2" charset="2"/>
              </a:rPr>
              <a:t> </a:t>
            </a:r>
            <a:r>
              <a:rPr lang="de-DE" sz="2000" b="1" dirty="0" err="1" smtClean="0">
                <a:sym typeface="Wingdings" pitchFamily="2" charset="2"/>
              </a:rPr>
              <a:t>constants</a:t>
            </a:r>
            <a:endParaRPr lang="de-DE" sz="2000" b="1" u="sng" dirty="0">
              <a:sym typeface="Wingdings" pitchFamily="2" charset="2"/>
            </a:endParaRPr>
          </a:p>
          <a:p>
            <a:pPr marL="358775" lvl="2" indent="0">
              <a:buNone/>
            </a:pPr>
            <a:endParaRPr lang="de-DE" sz="2000" u="sng" dirty="0">
              <a:sym typeface="Wingdings" pitchFamily="2" charset="2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de-DE" sz="2200" b="1" dirty="0">
                <a:sym typeface="Wingdings" pitchFamily="2" charset="2"/>
              </a:rPr>
              <a:t>Live Variable Analysis</a:t>
            </a:r>
            <a:r>
              <a:rPr lang="de-DE" sz="2200" b="1" dirty="0" smtClean="0">
                <a:sym typeface="Wingdings" pitchFamily="2" charset="2"/>
              </a:rPr>
              <a:t>:</a:t>
            </a:r>
          </a:p>
          <a:p>
            <a:pPr marL="701675" lvl="2" indent="-3429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-"/>
            </a:pPr>
            <a:r>
              <a:rPr lang="de-DE" sz="2000" dirty="0" smtClean="0">
                <a:sym typeface="Wingdings" pitchFamily="2" charset="2"/>
              </a:rPr>
              <a:t>Propagate </a:t>
            </a:r>
            <a:r>
              <a:rPr lang="de-DE" sz="2000" dirty="0" err="1" smtClean="0">
                <a:sym typeface="Wingdings" pitchFamily="2" charset="2"/>
              </a:rPr>
              <a:t>if</a:t>
            </a:r>
            <a:r>
              <a:rPr lang="de-DE" sz="2000" dirty="0" smtClean="0">
                <a:sym typeface="Wingdings" pitchFamily="2" charset="2"/>
              </a:rPr>
              <a:t> a variable </a:t>
            </a:r>
            <a:r>
              <a:rPr lang="de-DE" sz="2000" dirty="0" err="1" smtClean="0">
                <a:sym typeface="Wingdings" pitchFamily="2" charset="2"/>
              </a:rPr>
              <a:t>got</a:t>
            </a:r>
            <a:r>
              <a:rPr lang="de-DE" sz="2000" dirty="0" smtClean="0">
                <a:sym typeface="Wingdings" pitchFamily="2" charset="2"/>
              </a:rPr>
              <a:t> </a:t>
            </a:r>
            <a:r>
              <a:rPr lang="de-DE" sz="2000" b="1" dirty="0" err="1" smtClean="0">
                <a:sym typeface="Wingdings" pitchFamily="2" charset="2"/>
              </a:rPr>
              <a:t>used</a:t>
            </a:r>
            <a:r>
              <a:rPr lang="de-DE" sz="2000" dirty="0" smtClean="0">
                <a:sym typeface="Wingdings" pitchFamily="2" charset="2"/>
              </a:rPr>
              <a:t> </a:t>
            </a:r>
            <a:r>
              <a:rPr lang="de-DE" sz="2000" dirty="0" err="1" smtClean="0">
                <a:sym typeface="Wingdings" pitchFamily="2" charset="2"/>
              </a:rPr>
              <a:t>before</a:t>
            </a:r>
            <a:r>
              <a:rPr lang="de-DE" sz="2000" dirty="0" smtClean="0">
                <a:sym typeface="Wingdings" pitchFamily="2" charset="2"/>
              </a:rPr>
              <a:t> </a:t>
            </a:r>
            <a:r>
              <a:rPr lang="de-DE" sz="2000" dirty="0" err="1" smtClean="0">
                <a:sym typeface="Wingdings" pitchFamily="2" charset="2"/>
              </a:rPr>
              <a:t>redefinied</a:t>
            </a:r>
            <a:endParaRPr lang="de-DE" sz="2000" dirty="0" smtClean="0">
              <a:sym typeface="Wingdings" pitchFamily="2" charset="2"/>
            </a:endParaRPr>
          </a:p>
          <a:p>
            <a:pPr marL="881062" lvl="3" indent="-3429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Ø"/>
            </a:pPr>
            <a:r>
              <a:rPr lang="de-DE" dirty="0" err="1" smtClean="0">
                <a:sym typeface="Wingdings" pitchFamily="2" charset="2"/>
              </a:rPr>
              <a:t>Backward</a:t>
            </a:r>
            <a:r>
              <a:rPr lang="de-DE" dirty="0" smtClean="0">
                <a:sym typeface="Wingdings" pitchFamily="2" charset="2"/>
              </a:rPr>
              <a:t> Analysis (</a:t>
            </a:r>
            <a:r>
              <a:rPr lang="de-DE" dirty="0" err="1" smtClean="0">
                <a:sym typeface="Wingdings" pitchFamily="2" charset="2"/>
              </a:rPr>
              <a:t>flow-insensitive</a:t>
            </a:r>
            <a:r>
              <a:rPr lang="de-DE" dirty="0" smtClean="0">
                <a:sym typeface="Wingdings" pitchFamily="2" charset="2"/>
              </a:rPr>
              <a:t>)</a:t>
            </a:r>
            <a:endParaRPr lang="de-DE" dirty="0">
              <a:sym typeface="Wingdings" pitchFamily="2" charset="2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endParaRPr lang="de-DE" sz="2400" b="1" dirty="0">
              <a:sym typeface="Wingdings" pitchFamily="2" charset="2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de-DE" sz="2200" b="1" dirty="0" smtClean="0">
                <a:sym typeface="Wingdings" pitchFamily="2" charset="2"/>
              </a:rPr>
              <a:t>Dead/</a:t>
            </a:r>
            <a:r>
              <a:rPr lang="de-DE" sz="2200" b="1" dirty="0" err="1" smtClean="0">
                <a:sym typeface="Wingdings" pitchFamily="2" charset="2"/>
              </a:rPr>
              <a:t>Taint</a:t>
            </a:r>
            <a:r>
              <a:rPr lang="de-DE" sz="2200" b="1" dirty="0" smtClean="0">
                <a:sym typeface="Wingdings" pitchFamily="2" charset="2"/>
              </a:rPr>
              <a:t> </a:t>
            </a:r>
            <a:r>
              <a:rPr lang="de-DE" sz="2200" b="1" dirty="0">
                <a:sym typeface="Wingdings" pitchFamily="2" charset="2"/>
              </a:rPr>
              <a:t>Variable Analysis:</a:t>
            </a:r>
          </a:p>
          <a:p>
            <a:pPr marL="701675" lvl="2" indent="-3429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-"/>
            </a:pPr>
            <a:r>
              <a:rPr lang="de-DE" sz="2000" dirty="0">
                <a:sym typeface="Wingdings" pitchFamily="2" charset="2"/>
              </a:rPr>
              <a:t>Propagate </a:t>
            </a:r>
            <a:r>
              <a:rPr lang="de-DE" sz="2000" dirty="0" err="1">
                <a:sym typeface="Wingdings" pitchFamily="2" charset="2"/>
              </a:rPr>
              <a:t>if</a:t>
            </a:r>
            <a:r>
              <a:rPr lang="de-DE" sz="2000" dirty="0">
                <a:sym typeface="Wingdings" pitchFamily="2" charset="2"/>
              </a:rPr>
              <a:t> variables </a:t>
            </a:r>
            <a:r>
              <a:rPr lang="de-DE" sz="2000" dirty="0" err="1">
                <a:sym typeface="Wingdings" pitchFamily="2" charset="2"/>
              </a:rPr>
              <a:t>become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b="1" dirty="0" err="1" smtClean="0">
                <a:sym typeface="Wingdings" pitchFamily="2" charset="2"/>
              </a:rPr>
              <a:t>tainted</a:t>
            </a:r>
            <a:endParaRPr lang="de-DE" sz="2000" b="1" dirty="0" smtClean="0">
              <a:sym typeface="Wingdings" pitchFamily="2" charset="2"/>
            </a:endParaRPr>
          </a:p>
          <a:p>
            <a:pPr marL="881062" lvl="3" indent="-3429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Ø"/>
            </a:pPr>
            <a:r>
              <a:rPr lang="de-DE" sz="1800" dirty="0" smtClean="0">
                <a:sym typeface="Wingdings" pitchFamily="2" charset="2"/>
              </a:rPr>
              <a:t>Forward </a:t>
            </a:r>
            <a:r>
              <a:rPr lang="de-DE" sz="1800" dirty="0">
                <a:sym typeface="Wingdings" pitchFamily="2" charset="2"/>
              </a:rPr>
              <a:t>A</a:t>
            </a:r>
            <a:r>
              <a:rPr lang="de-DE" sz="1800" dirty="0" smtClean="0">
                <a:sym typeface="Wingdings" pitchFamily="2" charset="2"/>
              </a:rPr>
              <a:t>nalysis (</a:t>
            </a:r>
            <a:r>
              <a:rPr lang="de-DE" sz="1800" dirty="0" err="1" smtClean="0">
                <a:sym typeface="Wingdings" pitchFamily="2" charset="2"/>
              </a:rPr>
              <a:t>flow</a:t>
            </a:r>
            <a:r>
              <a:rPr lang="de-DE" sz="1800" dirty="0" smtClean="0">
                <a:sym typeface="Wingdings" pitchFamily="2" charset="2"/>
              </a:rPr>
              <a:t>-sensitive)</a:t>
            </a:r>
            <a:endParaRPr lang="de-DE" sz="2200" dirty="0">
              <a:sym typeface="Wingdings" pitchFamily="2" charset="2"/>
            </a:endParaRPr>
          </a:p>
          <a:p>
            <a:pPr marL="701675" lvl="2" indent="-3429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Ø"/>
            </a:pPr>
            <a:r>
              <a:rPr lang="de-DE" sz="2000" dirty="0" smtClean="0">
                <a:sym typeface="Wingdings" pitchFamily="2" charset="2"/>
              </a:rPr>
              <a:t>Best </a:t>
            </a:r>
            <a:r>
              <a:rPr lang="de-DE" sz="2000" dirty="0" err="1" smtClean="0">
                <a:sym typeface="Wingdings" pitchFamily="2" charset="2"/>
              </a:rPr>
              <a:t>choice</a:t>
            </a:r>
            <a:r>
              <a:rPr lang="de-DE" sz="2000" dirty="0" smtClean="0">
                <a:sym typeface="Wingdings" pitchFamily="2" charset="2"/>
              </a:rPr>
              <a:t> </a:t>
            </a:r>
            <a:r>
              <a:rPr lang="de-DE" sz="2000" dirty="0" err="1" smtClean="0">
                <a:sym typeface="Wingdings" pitchFamily="2" charset="2"/>
              </a:rPr>
              <a:t>for</a:t>
            </a:r>
            <a:r>
              <a:rPr lang="de-DE" sz="2000" dirty="0" smtClean="0">
                <a:sym typeface="Wingdings" pitchFamily="2" charset="2"/>
              </a:rPr>
              <a:t> </a:t>
            </a:r>
            <a:r>
              <a:rPr lang="de-DE" sz="2000" dirty="0" err="1" smtClean="0">
                <a:sym typeface="Wingdings" pitchFamily="2" charset="2"/>
              </a:rPr>
              <a:t>modeling</a:t>
            </a:r>
            <a:r>
              <a:rPr lang="de-DE" sz="2000" dirty="0" smtClean="0">
                <a:sym typeface="Wingdings" pitchFamily="2" charset="2"/>
              </a:rPr>
              <a:t> </a:t>
            </a:r>
            <a:r>
              <a:rPr lang="de-DE" sz="2000" dirty="0" err="1" smtClean="0">
                <a:sym typeface="Wingdings" pitchFamily="2" charset="2"/>
              </a:rPr>
              <a:t>security</a:t>
            </a:r>
            <a:r>
              <a:rPr lang="de-DE" sz="2000" dirty="0" smtClean="0">
                <a:sym typeface="Wingdings" pitchFamily="2" charset="2"/>
              </a:rPr>
              <a:t> </a:t>
            </a:r>
            <a:r>
              <a:rPr lang="de-DE" sz="2000" dirty="0" err="1" smtClean="0">
                <a:sym typeface="Wingdings" pitchFamily="2" charset="2"/>
              </a:rPr>
              <a:t>issues</a:t>
            </a:r>
            <a:endParaRPr lang="de-DE" dirty="0">
              <a:sym typeface="Wingdings" pitchFamily="2" charset="2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7669609" cy="838200"/>
          </a:xfrm>
        </p:spPr>
        <p:txBody>
          <a:bodyPr/>
          <a:lstStyle/>
          <a:p>
            <a:r>
              <a:rPr lang="de-DE" dirty="0" smtClean="0"/>
              <a:t>3.4.1 Intra-</a:t>
            </a:r>
            <a:r>
              <a:rPr lang="de-DE" dirty="0" err="1" smtClean="0"/>
              <a:t>Procedural</a:t>
            </a:r>
            <a:r>
              <a:rPr lang="de-DE" dirty="0" smtClean="0"/>
              <a:t> Analysis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561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484785"/>
            <a:ext cx="8676496" cy="468931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de-DE" sz="2400" b="1" u="sng" dirty="0" err="1" smtClean="0">
                <a:sym typeface="Wingdings" pitchFamily="2" charset="2"/>
              </a:rPr>
              <a:t>Example</a:t>
            </a:r>
            <a:r>
              <a:rPr lang="de-DE" sz="2400" b="1" u="sng" dirty="0" smtClean="0">
                <a:sym typeface="Wingdings" pitchFamily="2" charset="2"/>
              </a:rPr>
              <a:t>: Perl </a:t>
            </a:r>
            <a:r>
              <a:rPr lang="de-DE" sz="2400" b="1" u="sng" dirty="0" err="1">
                <a:sym typeface="Wingdings" pitchFamily="2" charset="2"/>
              </a:rPr>
              <a:t>Taint</a:t>
            </a:r>
            <a:r>
              <a:rPr lang="de-DE" sz="2400" b="1" u="sng" dirty="0">
                <a:sym typeface="Wingdings" pitchFamily="2" charset="2"/>
              </a:rPr>
              <a:t> </a:t>
            </a:r>
            <a:r>
              <a:rPr lang="de-DE" sz="2400" b="1" u="sng" dirty="0" smtClean="0">
                <a:sym typeface="Wingdings" pitchFamily="2" charset="2"/>
              </a:rPr>
              <a:t>Mode: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endParaRPr lang="de-DE" sz="2400" b="1" u="sng" dirty="0" smtClean="0">
              <a:sym typeface="Wingdings" pitchFamily="2" charset="2"/>
            </a:endParaRPr>
          </a:p>
          <a:p>
            <a:pPr marL="342900" lvl="1" indent="-3429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-"/>
            </a:pPr>
            <a:r>
              <a:rPr lang="de-DE" sz="2200" dirty="0" err="1">
                <a:sym typeface="Wingdings" pitchFamily="2" charset="2"/>
              </a:rPr>
              <a:t>Tainted</a:t>
            </a:r>
            <a:r>
              <a:rPr lang="de-DE" sz="2200" dirty="0">
                <a:sym typeface="Wingdings" pitchFamily="2" charset="2"/>
              </a:rPr>
              <a:t> Variable </a:t>
            </a:r>
            <a:r>
              <a:rPr lang="de-DE" sz="2200" dirty="0" smtClean="0">
                <a:sym typeface="Wingdings" pitchFamily="2" charset="2"/>
              </a:rPr>
              <a:t>Analysis</a:t>
            </a:r>
          </a:p>
          <a:p>
            <a:pPr marL="342900" lvl="1" indent="-3429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-"/>
            </a:pPr>
            <a:endParaRPr lang="de-DE" sz="2200" dirty="0">
              <a:sym typeface="Wingdings" pitchFamily="2" charset="2"/>
            </a:endParaRPr>
          </a:p>
          <a:p>
            <a:pPr marL="342900" lvl="1" indent="-3429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-"/>
            </a:pPr>
            <a:r>
              <a:rPr lang="de-DE" sz="2200" dirty="0" smtClean="0">
                <a:sym typeface="Wingdings" pitchFamily="2" charset="2"/>
              </a:rPr>
              <a:t>Perl Compiler Mode (-T)</a:t>
            </a:r>
          </a:p>
          <a:p>
            <a:pPr marL="0" lvl="1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de-DE" sz="2200" dirty="0" smtClean="0">
              <a:sym typeface="Wingdings" pitchFamily="2" charset="2"/>
            </a:endParaRPr>
          </a:p>
          <a:p>
            <a:pPr marL="342900" lvl="1" indent="-3429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-"/>
            </a:pPr>
            <a:r>
              <a:rPr lang="de-DE" sz="2200" dirty="0" err="1" smtClean="0">
                <a:sym typeface="Wingdings" pitchFamily="2" charset="2"/>
              </a:rPr>
              <a:t>Enforces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b="1" dirty="0" smtClean="0">
                <a:sym typeface="Wingdings" pitchFamily="2" charset="2"/>
              </a:rPr>
              <a:t>Input Validation</a:t>
            </a:r>
          </a:p>
          <a:p>
            <a:pPr marL="701675" lvl="2" indent="-3429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-"/>
            </a:pPr>
            <a:endParaRPr lang="de-DE" sz="2000" b="1" i="1" u="sng" dirty="0">
              <a:sym typeface="Wingdings" pitchFamily="2" charset="2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499993" y="6174103"/>
            <a:ext cx="4786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Source 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http://i1.wp.com/www.ivankristianto.com/uploads/2010/11/Perl.gif?resize=643%2C326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7669609" cy="838200"/>
          </a:xfrm>
        </p:spPr>
        <p:txBody>
          <a:bodyPr/>
          <a:lstStyle/>
          <a:p>
            <a:r>
              <a:rPr lang="de-DE" dirty="0" smtClean="0"/>
              <a:t>3.4.1 Intra-</a:t>
            </a:r>
            <a:r>
              <a:rPr lang="de-DE" dirty="0" err="1" smtClean="0"/>
              <a:t>Procedural</a:t>
            </a:r>
            <a:r>
              <a:rPr lang="de-DE" dirty="0" smtClean="0"/>
              <a:t> Analysis</a:t>
            </a:r>
            <a:endParaRPr lang="de-DE" dirty="0"/>
          </a:p>
        </p:txBody>
      </p:sp>
      <p:pic>
        <p:nvPicPr>
          <p:cNvPr id="17410" name="Picture 2" descr="Per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172" y="1547984"/>
            <a:ext cx="2999960" cy="152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1831" y="4704468"/>
            <a:ext cx="8737969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19177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19177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=~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B66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/^([a-zA-Z0-9]+)$/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AA22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"Bad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argument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19177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19177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19177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$1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19177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19177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/$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Assign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untainted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FOO,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"&gt;$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AA22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19177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$!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828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484785"/>
            <a:ext cx="8676496" cy="468931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de-DE" sz="2400" b="1" u="sng" dirty="0" err="1" smtClean="0">
                <a:sym typeface="Wingdings" pitchFamily="2" charset="2"/>
              </a:rPr>
              <a:t>Example</a:t>
            </a:r>
            <a:r>
              <a:rPr lang="de-DE" sz="2400" b="1" u="sng" dirty="0" smtClean="0">
                <a:sym typeface="Wingdings" pitchFamily="2" charset="2"/>
              </a:rPr>
              <a:t>: OWASP LAPSE: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endParaRPr lang="de-DE" sz="2400" b="1" u="sng" dirty="0" smtClean="0">
              <a:sym typeface="Wingdings" pitchFamily="2" charset="2"/>
            </a:endParaRPr>
          </a:p>
          <a:p>
            <a:pPr marL="342900" lvl="1" indent="-3429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-"/>
            </a:pPr>
            <a:r>
              <a:rPr lang="de-DE" sz="2200" dirty="0" err="1">
                <a:sym typeface="Wingdings" pitchFamily="2" charset="2"/>
              </a:rPr>
              <a:t>Tainted</a:t>
            </a:r>
            <a:r>
              <a:rPr lang="de-DE" sz="2200" dirty="0">
                <a:sym typeface="Wingdings" pitchFamily="2" charset="2"/>
              </a:rPr>
              <a:t> Variable </a:t>
            </a:r>
            <a:r>
              <a:rPr lang="de-DE" sz="2200" dirty="0" smtClean="0">
                <a:sym typeface="Wingdings" pitchFamily="2" charset="2"/>
              </a:rPr>
              <a:t>Analysis</a:t>
            </a:r>
          </a:p>
          <a:p>
            <a:pPr marL="342900" lvl="1" indent="-3429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-"/>
            </a:pPr>
            <a:endParaRPr lang="de-DE" sz="2200" dirty="0">
              <a:sym typeface="Wingdings" pitchFamily="2" charset="2"/>
            </a:endParaRPr>
          </a:p>
          <a:p>
            <a:pPr marL="342900" lvl="1" indent="-3429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-"/>
            </a:pPr>
            <a:r>
              <a:rPr lang="de-DE" sz="2200" dirty="0" smtClean="0">
                <a:sym typeface="Wingdings" pitchFamily="2" charset="2"/>
              </a:rPr>
              <a:t>IDE </a:t>
            </a:r>
            <a:r>
              <a:rPr lang="de-DE" sz="2200" dirty="0" err="1" smtClean="0">
                <a:sym typeface="Wingdings" pitchFamily="2" charset="2"/>
              </a:rPr>
              <a:t>integration</a:t>
            </a:r>
            <a:r>
              <a:rPr lang="de-DE" sz="2200" dirty="0" smtClean="0">
                <a:sym typeface="Wingdings" pitchFamily="2" charset="2"/>
              </a:rPr>
              <a:t> (</a:t>
            </a:r>
            <a:r>
              <a:rPr lang="de-DE" sz="2200" dirty="0" err="1" smtClean="0">
                <a:sym typeface="Wingdings" pitchFamily="2" charset="2"/>
              </a:rPr>
              <a:t>Eclipse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plugin</a:t>
            </a:r>
            <a:r>
              <a:rPr lang="de-DE" sz="2200" dirty="0" smtClean="0">
                <a:sym typeface="Wingdings" pitchFamily="2" charset="2"/>
              </a:rPr>
              <a:t>)</a:t>
            </a:r>
          </a:p>
          <a:p>
            <a:pPr marL="342900" lvl="1" indent="-3429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-"/>
            </a:pPr>
            <a:endParaRPr lang="de-DE" sz="2200" dirty="0">
              <a:sym typeface="Wingdings" pitchFamily="2" charset="2"/>
            </a:endParaRPr>
          </a:p>
          <a:p>
            <a:pPr marL="342900" lvl="1" indent="-3429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-"/>
            </a:pPr>
            <a:r>
              <a:rPr lang="de-DE" sz="2200" dirty="0" err="1" smtClean="0">
                <a:sym typeface="Wingdings" pitchFamily="2" charset="2"/>
              </a:rPr>
              <a:t>Uses</a:t>
            </a:r>
            <a:r>
              <a:rPr lang="de-DE" sz="2200" dirty="0" smtClean="0">
                <a:sym typeface="Wingdings" pitchFamily="2" charset="2"/>
              </a:rPr>
              <a:t> a CFG </a:t>
            </a:r>
            <a:r>
              <a:rPr lang="de-DE" sz="2200" dirty="0" err="1" smtClean="0">
                <a:sym typeface="Wingdings" pitchFamily="2" charset="2"/>
              </a:rPr>
              <a:t>to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detect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>
                <a:sym typeface="Wingdings" pitchFamily="2" charset="2"/>
              </a:rPr>
              <a:t>S</a:t>
            </a:r>
            <a:r>
              <a:rPr lang="de-DE" sz="2200" dirty="0" smtClean="0">
                <a:sym typeface="Wingdings" pitchFamily="2" charset="2"/>
              </a:rPr>
              <a:t>ource </a:t>
            </a:r>
            <a:r>
              <a:rPr lang="de-DE" sz="2200" dirty="0" err="1" smtClean="0">
                <a:sym typeface="Wingdings" pitchFamily="2" charset="2"/>
              </a:rPr>
              <a:t>and</a:t>
            </a:r>
            <a:r>
              <a:rPr lang="de-DE" sz="2200" dirty="0" smtClean="0">
                <a:sym typeface="Wingdings" pitchFamily="2" charset="2"/>
              </a:rPr>
              <a:t> Sink</a:t>
            </a:r>
          </a:p>
          <a:p>
            <a:pPr marL="342900" lvl="1" indent="-3429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-"/>
            </a:pPr>
            <a:endParaRPr lang="de-DE" sz="2200" dirty="0">
              <a:sym typeface="Wingdings" pitchFamily="2" charset="2"/>
            </a:endParaRPr>
          </a:p>
          <a:p>
            <a:pPr marL="701675" lvl="2" indent="-3429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Ø"/>
            </a:pPr>
            <a:r>
              <a:rPr lang="de-DE" dirty="0" smtClean="0">
                <a:sym typeface="Wingdings" pitchFamily="2" charset="2"/>
              </a:rPr>
              <a:t>Can find </a:t>
            </a:r>
            <a:r>
              <a:rPr lang="de-DE" dirty="0" err="1" smtClean="0">
                <a:sym typeface="Wingdings" pitchFamily="2" charset="2"/>
              </a:rPr>
              <a:t>new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vulnerabilities</a:t>
            </a:r>
            <a:endParaRPr lang="de-DE" dirty="0" smtClean="0">
              <a:sym typeface="Wingdings" pitchFamily="2" charset="2"/>
            </a:endParaRPr>
          </a:p>
          <a:p>
            <a:pPr marL="701675" lvl="2" indent="-3429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Ø"/>
            </a:pPr>
            <a:endParaRPr lang="de-DE" dirty="0">
              <a:sym typeface="Wingdings" pitchFamily="2" charset="2"/>
            </a:endParaRPr>
          </a:p>
          <a:p>
            <a:pPr marL="342900" lvl="1" indent="-3429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-"/>
            </a:pPr>
            <a:r>
              <a:rPr lang="de-DE" dirty="0" err="1" smtClean="0">
                <a:sym typeface="Wingdings" pitchFamily="2" charset="2"/>
              </a:rPr>
              <a:t>Example</a:t>
            </a:r>
            <a:r>
              <a:rPr lang="de-DE" dirty="0" smtClean="0">
                <a:sym typeface="Wingdings" pitchFamily="2" charset="2"/>
              </a:rPr>
              <a:t>: </a:t>
            </a:r>
            <a:r>
              <a:rPr lang="de-DE" b="1" dirty="0" smtClean="0">
                <a:sym typeface="Wingdings" pitchFamily="2" charset="2"/>
              </a:rPr>
              <a:t>XSS </a:t>
            </a:r>
            <a:r>
              <a:rPr lang="de-DE" b="1" dirty="0" err="1" smtClean="0">
                <a:sym typeface="Wingdings" pitchFamily="2" charset="2"/>
              </a:rPr>
              <a:t>Vulnerability</a:t>
            </a:r>
            <a:endParaRPr lang="de-DE" b="1" dirty="0" smtClean="0">
              <a:sym typeface="Wingdings" pitchFamily="2" charset="2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7669609" cy="838200"/>
          </a:xfrm>
        </p:spPr>
        <p:txBody>
          <a:bodyPr/>
          <a:lstStyle/>
          <a:p>
            <a:r>
              <a:rPr lang="de-DE" dirty="0" smtClean="0"/>
              <a:t>3.4.1 Intra-</a:t>
            </a:r>
            <a:r>
              <a:rPr lang="de-DE" dirty="0" err="1" smtClean="0"/>
              <a:t>Procedural</a:t>
            </a:r>
            <a:r>
              <a:rPr lang="de-DE" dirty="0" smtClean="0"/>
              <a:t> Analysis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697023" y="6116294"/>
            <a:ext cx="43924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Source 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https://www.owasp.org/images/thumb/3/30/LapseLogo.png/800px-LapseLogo.png</a:t>
            </a:r>
          </a:p>
        </p:txBody>
      </p:sp>
      <p:pic>
        <p:nvPicPr>
          <p:cNvPr id="20482" name="Picture 2" descr="File:Laps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772816"/>
            <a:ext cx="3515544" cy="95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52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u="sng" dirty="0" smtClean="0"/>
              <a:t>Vulnerabilities</a:t>
            </a:r>
            <a:r>
              <a:rPr lang="en-US" sz="2200" dirty="0" smtClean="0"/>
              <a:t>:</a:t>
            </a:r>
            <a:endParaRPr lang="en-US" dirty="0" smtClean="0"/>
          </a:p>
          <a:p>
            <a:r>
              <a:rPr lang="en-US" dirty="0" smtClean="0"/>
              <a:t>Example 1: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r>
              <a:rPr lang="en-US" dirty="0" smtClean="0"/>
              <a:t>1.1 Motivation</a:t>
            </a:r>
            <a:endParaRPr lang="en-GB" sz="2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5671" y="2575938"/>
            <a:ext cx="8611332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C7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&lt;?php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19177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$post_id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19177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$_GET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'post_id'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19177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$post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mysql_query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'SELECT * FROM posts WHERE id='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19177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$post_id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'&lt;h1&gt;'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19177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$post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'title'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'&lt;/h1&gt;'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'&lt;p&gt;'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19177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$post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'body'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'&lt;/p&gt;'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'&lt;a href="'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permanentUrl(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19177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$post_id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'"&gt;Permanent link&lt;/a&gt;'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permanentUrl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19177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$id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'?post_id='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19177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$id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C7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831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484785"/>
            <a:ext cx="8676496" cy="4689318"/>
          </a:xfrm>
        </p:spPr>
        <p:txBody>
          <a:bodyPr/>
          <a:lstStyle/>
          <a:p>
            <a:pPr marL="0" lvl="0" indent="0"/>
            <a:r>
              <a:rPr lang="de-DE" sz="2400" b="1" u="sng" dirty="0" err="1" smtClean="0">
                <a:sym typeface="Wingdings" pitchFamily="2" charset="2"/>
              </a:rPr>
              <a:t>Recap</a:t>
            </a:r>
            <a:r>
              <a:rPr lang="de-DE" sz="2400" b="1" u="sng" dirty="0" smtClean="0">
                <a:sym typeface="Wingdings" pitchFamily="2" charset="2"/>
              </a:rPr>
              <a:t>, </a:t>
            </a:r>
            <a:r>
              <a:rPr lang="de-DE" sz="2400" b="1" u="sng" dirty="0" err="1" smtClean="0">
                <a:sym typeface="Wingdings" pitchFamily="2" charset="2"/>
              </a:rPr>
              <a:t>what</a:t>
            </a:r>
            <a:r>
              <a:rPr lang="de-DE" sz="2400" b="1" u="sng" dirty="0" smtClean="0">
                <a:sym typeface="Wingdings" pitchFamily="2" charset="2"/>
              </a:rPr>
              <a:t> do </a:t>
            </a:r>
            <a:r>
              <a:rPr lang="de-DE" sz="2400" b="1" u="sng" dirty="0" err="1" smtClean="0">
                <a:sym typeface="Wingdings" pitchFamily="2" charset="2"/>
              </a:rPr>
              <a:t>we</a:t>
            </a:r>
            <a:r>
              <a:rPr lang="de-DE" sz="2400" b="1" u="sng" dirty="0" smtClean="0">
                <a:sym typeface="Wingdings" pitchFamily="2" charset="2"/>
              </a:rPr>
              <a:t> </a:t>
            </a:r>
            <a:r>
              <a:rPr lang="de-DE" sz="2400" b="1" u="sng" dirty="0" err="1" smtClean="0">
                <a:sym typeface="Wingdings" pitchFamily="2" charset="2"/>
              </a:rPr>
              <a:t>have</a:t>
            </a:r>
            <a:r>
              <a:rPr lang="de-DE" sz="2400" b="1" u="sng" dirty="0" smtClean="0">
                <a:sym typeface="Wingdings" pitchFamily="2" charset="2"/>
              </a:rPr>
              <a:t> so </a:t>
            </a:r>
            <a:r>
              <a:rPr lang="de-DE" sz="2400" b="1" u="sng" dirty="0" err="1" smtClean="0">
                <a:sym typeface="Wingdings" pitchFamily="2" charset="2"/>
              </a:rPr>
              <a:t>far</a:t>
            </a:r>
            <a:r>
              <a:rPr lang="de-DE" sz="2400" b="1" u="sng" dirty="0" smtClean="0">
                <a:sym typeface="Wingdings" pitchFamily="2" charset="2"/>
              </a:rPr>
              <a:t>?</a:t>
            </a:r>
          </a:p>
          <a:p>
            <a:pPr marL="342900" lvl="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de-DE" sz="2200" b="1" dirty="0" err="1">
                <a:sym typeface="Wingdings" pitchFamily="2" charset="2"/>
              </a:rPr>
              <a:t>Lexical</a:t>
            </a:r>
            <a:r>
              <a:rPr lang="de-DE" sz="2200" b="1" dirty="0">
                <a:sym typeface="Wingdings" pitchFamily="2" charset="2"/>
              </a:rPr>
              <a:t> </a:t>
            </a:r>
            <a:r>
              <a:rPr lang="de-DE" sz="2200" b="1" dirty="0" smtClean="0">
                <a:sym typeface="Wingdings" pitchFamily="2" charset="2"/>
              </a:rPr>
              <a:t>Analysis (RATS) </a:t>
            </a:r>
            <a:r>
              <a:rPr lang="de-DE" sz="2200" dirty="0" smtClean="0">
                <a:sym typeface="Wingdings" panose="05000000000000000000" pitchFamily="2" charset="2"/>
              </a:rPr>
              <a:t> </a:t>
            </a:r>
            <a:r>
              <a:rPr lang="de-DE" sz="2200" dirty="0" err="1" smtClean="0">
                <a:sym typeface="Wingdings" panose="05000000000000000000" pitchFamily="2" charset="2"/>
              </a:rPr>
              <a:t>weak</a:t>
            </a:r>
            <a:r>
              <a:rPr lang="de-DE" sz="2200" dirty="0" smtClean="0">
                <a:sym typeface="Wingdings" panose="05000000000000000000" pitchFamily="2" charset="2"/>
              </a:rPr>
              <a:t> Precision</a:t>
            </a:r>
            <a:br>
              <a:rPr lang="de-DE" sz="2200" dirty="0" smtClean="0">
                <a:sym typeface="Wingdings" panose="05000000000000000000" pitchFamily="2" charset="2"/>
              </a:rPr>
            </a:br>
            <a:endParaRPr lang="de-DE" sz="2200" b="1" dirty="0">
              <a:sym typeface="Wingdings" pitchFamily="2" charset="2"/>
            </a:endParaRPr>
          </a:p>
          <a:p>
            <a:pPr marL="342900" lvl="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de-DE" sz="2200" b="1" dirty="0" smtClean="0">
                <a:sym typeface="Wingdings" pitchFamily="2" charset="2"/>
              </a:rPr>
              <a:t>Data Flow Analysis (RIPS) </a:t>
            </a:r>
            <a:r>
              <a:rPr lang="de-DE" sz="2200" dirty="0" smtClean="0">
                <a:sym typeface="Wingdings" panose="05000000000000000000" pitchFamily="2" charset="2"/>
              </a:rPr>
              <a:t> </a:t>
            </a:r>
            <a:r>
              <a:rPr lang="de-DE" sz="2200" dirty="0" err="1" smtClean="0">
                <a:sym typeface="Wingdings" panose="05000000000000000000" pitchFamily="2" charset="2"/>
              </a:rPr>
              <a:t>increased</a:t>
            </a:r>
            <a:r>
              <a:rPr lang="de-DE" sz="2200" dirty="0" smtClean="0">
                <a:sym typeface="Wingdings" panose="05000000000000000000" pitchFamily="2" charset="2"/>
              </a:rPr>
              <a:t> Precision</a:t>
            </a:r>
          </a:p>
          <a:p>
            <a:pPr marL="701675" lvl="2" indent="-342900"/>
            <a:r>
              <a:rPr lang="de-DE" sz="2200" dirty="0" smtClean="0">
                <a:sym typeface="Wingdings" panose="05000000000000000000" pitchFamily="2" charset="2"/>
              </a:rPr>
              <a:t>Intra-</a:t>
            </a:r>
            <a:r>
              <a:rPr lang="de-DE" sz="2200" dirty="0" err="1" smtClean="0">
                <a:sym typeface="Wingdings" pitchFamily="2" charset="2"/>
              </a:rPr>
              <a:t>procedural</a:t>
            </a:r>
            <a:endParaRPr lang="de-DE" sz="2200" dirty="0" smtClean="0">
              <a:sym typeface="Wingdings" pitchFamily="2" charset="2"/>
            </a:endParaRPr>
          </a:p>
          <a:p>
            <a:pPr marL="881062" lvl="3" indent="-342900">
              <a:buFont typeface="Wingdings" panose="05000000000000000000" pitchFamily="2" charset="2"/>
              <a:buChar char="Ø"/>
            </a:pPr>
            <a:r>
              <a:rPr lang="de-DE" sz="2200" dirty="0" err="1" smtClean="0">
                <a:sym typeface="Wingdings" pitchFamily="2" charset="2"/>
              </a:rPr>
              <a:t>Context-insensitive</a:t>
            </a:r>
            <a:endParaRPr lang="de-DE" sz="2200" dirty="0" smtClean="0">
              <a:sym typeface="Wingdings" pitchFamily="2" charset="2"/>
            </a:endParaRPr>
          </a:p>
          <a:p>
            <a:pPr marL="701675" lvl="2" indent="-342900"/>
            <a:r>
              <a:rPr lang="de-DE" sz="2200" dirty="0" smtClean="0">
                <a:sym typeface="Wingdings" pitchFamily="2" charset="2"/>
              </a:rPr>
              <a:t>Language </a:t>
            </a:r>
            <a:r>
              <a:rPr lang="de-DE" sz="2200" dirty="0" err="1" smtClean="0">
                <a:sym typeface="Wingdings" pitchFamily="2" charset="2"/>
              </a:rPr>
              <a:t>Abstraction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with</a:t>
            </a:r>
            <a:r>
              <a:rPr lang="de-DE" sz="2200" dirty="0" smtClean="0">
                <a:sym typeface="Wingdings" pitchFamily="2" charset="2"/>
              </a:rPr>
              <a:t> AST</a:t>
            </a:r>
          </a:p>
          <a:p>
            <a:pPr marL="701675" lvl="2" indent="-342900"/>
            <a:r>
              <a:rPr lang="de-DE" sz="2200" dirty="0" smtClean="0">
                <a:sym typeface="Wingdings" pitchFamily="2" charset="2"/>
              </a:rPr>
              <a:t>Control Flow Graph </a:t>
            </a:r>
            <a:r>
              <a:rPr lang="de-DE" sz="2200" dirty="0" err="1" smtClean="0">
                <a:sym typeface="Wingdings" pitchFamily="2" charset="2"/>
              </a:rPr>
              <a:t>with</a:t>
            </a:r>
            <a:r>
              <a:rPr lang="de-DE" sz="2200" dirty="0" smtClean="0">
                <a:sym typeface="Wingdings" pitchFamily="2" charset="2"/>
              </a:rPr>
              <a:t> Data Flow </a:t>
            </a:r>
            <a:r>
              <a:rPr lang="de-DE" sz="2200" dirty="0" err="1" smtClean="0">
                <a:sym typeface="Wingdings" pitchFamily="2" charset="2"/>
              </a:rPr>
              <a:t>information</a:t>
            </a:r>
            <a:endParaRPr lang="de-DE" sz="2200" dirty="0" smtClean="0">
              <a:sym typeface="Wingdings" pitchFamily="2" charset="2"/>
            </a:endParaRPr>
          </a:p>
          <a:p>
            <a:pPr marL="701675" lvl="2" indent="-342900"/>
            <a:r>
              <a:rPr lang="de-DE" sz="2200" dirty="0" smtClean="0">
                <a:sym typeface="Wingdings" pitchFamily="2" charset="2"/>
              </a:rPr>
              <a:t>Flow-sensitive (Top-Down/</a:t>
            </a:r>
            <a:r>
              <a:rPr lang="de-DE" sz="2200" dirty="0" err="1" smtClean="0">
                <a:sym typeface="Wingdings" pitchFamily="2" charset="2"/>
              </a:rPr>
              <a:t>forward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analysis</a:t>
            </a:r>
            <a:r>
              <a:rPr lang="de-DE" sz="2200" dirty="0" smtClean="0">
                <a:sym typeface="Wingdings" pitchFamily="2" charset="2"/>
              </a:rPr>
              <a:t>)</a:t>
            </a:r>
          </a:p>
          <a:p>
            <a:pPr marL="701675" lvl="2" indent="-342900"/>
            <a:r>
              <a:rPr lang="de-DE" sz="2200" dirty="0" err="1" smtClean="0">
                <a:sym typeface="Wingdings" pitchFamily="2" charset="2"/>
              </a:rPr>
              <a:t>Taint</a:t>
            </a:r>
            <a:r>
              <a:rPr lang="de-DE" sz="2200" dirty="0" smtClean="0">
                <a:sym typeface="Wingdings" pitchFamily="2" charset="2"/>
              </a:rPr>
              <a:t> Analysis</a:t>
            </a:r>
          </a:p>
          <a:p>
            <a:pPr marL="701675" lvl="2" indent="-342900">
              <a:buFont typeface="Symbol" panose="05050102010706020507" pitchFamily="18" charset="2"/>
              <a:buChar char="-"/>
            </a:pPr>
            <a:endParaRPr lang="de-DE" sz="2000" dirty="0" smtClean="0">
              <a:sym typeface="Wingdings" pitchFamily="2" charset="2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948263" y="6174103"/>
            <a:ext cx="2337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Source Eric Bodden, ACA </a:t>
            </a:r>
            <a:r>
              <a:rPr lang="de-DE" sz="800" dirty="0" err="1" smtClean="0">
                <a:solidFill>
                  <a:schemeClr val="tx1">
                    <a:alpha val="20000"/>
                  </a:schemeClr>
                </a:solidFill>
              </a:rPr>
              <a:t>Lecture</a:t>
            </a:r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tx1">
                    <a:alpha val="20000"/>
                  </a:schemeClr>
                </a:solidFill>
              </a:rPr>
              <a:t>slides</a:t>
            </a:r>
            <a:endParaRPr lang="de-DE" sz="800" dirty="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7237561" cy="838200"/>
          </a:xfrm>
        </p:spPr>
        <p:txBody>
          <a:bodyPr/>
          <a:lstStyle/>
          <a:p>
            <a:r>
              <a:rPr lang="de-DE" dirty="0" smtClean="0"/>
              <a:t>3.4 Data Flow Analysis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88758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7890" y="1484784"/>
            <a:ext cx="8460472" cy="4824536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3079BE"/>
              </a:buClr>
              <a:buFont typeface="+mj-lt"/>
              <a:buAutoNum type="arabicPeriod"/>
            </a:pPr>
            <a:r>
              <a:rPr lang="de-DE" sz="2200" dirty="0" err="1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  <a:r>
              <a:rPr lang="de-DE" sz="2200" dirty="0" smtClean="0"/>
              <a:t/>
            </a:r>
            <a:br>
              <a:rPr lang="de-DE" sz="2200" dirty="0" smtClean="0"/>
            </a:br>
            <a:endParaRPr lang="de-DE" sz="2200" dirty="0" smtClean="0"/>
          </a:p>
          <a:p>
            <a:pPr marL="457200" indent="-457200">
              <a:lnSpc>
                <a:spcPct val="100000"/>
              </a:lnSpc>
              <a:buClr>
                <a:srgbClr val="3079BE"/>
              </a:buClr>
              <a:buFont typeface="+mj-lt"/>
              <a:buAutoNum type="arabicPeriod"/>
            </a:pPr>
            <a:r>
              <a:rPr lang="de-DE" sz="2200" dirty="0" smtClean="0">
                <a:solidFill>
                  <a:schemeClr val="bg1">
                    <a:lumMod val="85000"/>
                  </a:schemeClr>
                </a:solidFill>
              </a:rPr>
              <a:t>Input Validation</a:t>
            </a:r>
            <a:br>
              <a:rPr lang="de-DE" sz="2200" dirty="0" smtClean="0">
                <a:solidFill>
                  <a:schemeClr val="bg1">
                    <a:lumMod val="85000"/>
                  </a:schemeClr>
                </a:solidFill>
              </a:rPr>
            </a:br>
            <a:endParaRPr lang="de-DE" sz="2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3079BE"/>
              </a:buClr>
              <a:buFont typeface="+mj-lt"/>
              <a:buAutoNum type="arabicPeriod"/>
            </a:pPr>
            <a:r>
              <a:rPr lang="de-DE" sz="2200" dirty="0" err="1" smtClean="0"/>
              <a:t>Static</a:t>
            </a:r>
            <a:r>
              <a:rPr lang="de-DE" sz="2200" dirty="0" smtClean="0"/>
              <a:t> Code Analysis Tools</a:t>
            </a:r>
            <a:r>
              <a:rPr lang="de-DE" sz="2400" dirty="0"/>
              <a:t/>
            </a:r>
            <a:br>
              <a:rPr lang="de-DE" sz="2400" dirty="0"/>
            </a:br>
            <a:r>
              <a:rPr lang="de-DE" dirty="0" smtClean="0">
                <a:solidFill>
                  <a:srgbClr val="3079BE"/>
                </a:solidFill>
              </a:rPr>
              <a:t>3.1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Weakness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Classes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and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Definitions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de-DE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de-DE" dirty="0">
                <a:solidFill>
                  <a:srgbClr val="3079BE"/>
                </a:solidFill>
              </a:rPr>
              <a:t>3.2</a:t>
            </a:r>
            <a:r>
              <a:rPr lang="de-DE" dirty="0" smtClean="0"/>
              <a:t> 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Simple Approach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solidFill>
                  <a:srgbClr val="3079BE"/>
                </a:solidFill>
              </a:rPr>
              <a:t>3.3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Lexical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 Analysis</a:t>
            </a:r>
            <a:br>
              <a:rPr lang="de-DE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de-DE" dirty="0">
                <a:solidFill>
                  <a:srgbClr val="3079BE"/>
                </a:solidFill>
              </a:rPr>
              <a:t>3.4 </a:t>
            </a:r>
            <a:r>
              <a:rPr lang="de-DE" dirty="0" smtClean="0"/>
              <a:t>Data Flow Analysis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sz="1800" dirty="0" smtClean="0">
                <a:solidFill>
                  <a:srgbClr val="3079BE"/>
                </a:solidFill>
              </a:rPr>
              <a:t>3.4.1 </a:t>
            </a:r>
            <a:r>
              <a:rPr lang="de-DE" sz="1800" dirty="0" smtClean="0">
                <a:solidFill>
                  <a:schemeClr val="bg1">
                    <a:lumMod val="85000"/>
                  </a:schemeClr>
                </a:solidFill>
              </a:rPr>
              <a:t>Intra-</a:t>
            </a:r>
            <a:r>
              <a:rPr lang="de-DE" sz="1800" dirty="0" err="1">
                <a:solidFill>
                  <a:schemeClr val="bg1">
                    <a:lumMod val="85000"/>
                  </a:schemeClr>
                </a:solidFill>
              </a:rPr>
              <a:t>P</a:t>
            </a:r>
            <a:r>
              <a:rPr lang="de-DE" sz="1800" dirty="0" err="1" smtClean="0">
                <a:solidFill>
                  <a:schemeClr val="bg1">
                    <a:lumMod val="85000"/>
                  </a:schemeClr>
                </a:solidFill>
              </a:rPr>
              <a:t>rocedural</a:t>
            </a:r>
            <a:r>
              <a:rPr lang="de-DE" sz="1800" dirty="0" smtClean="0">
                <a:solidFill>
                  <a:schemeClr val="bg1">
                    <a:lumMod val="85000"/>
                  </a:schemeClr>
                </a:solidFill>
              </a:rPr>
              <a:t> Analysis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sz="1800" dirty="0" smtClean="0">
                <a:solidFill>
                  <a:srgbClr val="3079BE"/>
                </a:solidFill>
              </a:rPr>
              <a:t>3.4.2 </a:t>
            </a:r>
            <a:r>
              <a:rPr lang="de-DE" sz="1800" dirty="0" smtClean="0"/>
              <a:t>Inter-</a:t>
            </a:r>
            <a:r>
              <a:rPr lang="de-DE" sz="1800" dirty="0" err="1" smtClean="0"/>
              <a:t>Procedural</a:t>
            </a:r>
            <a:r>
              <a:rPr lang="de-DE" sz="1800" dirty="0" smtClean="0"/>
              <a:t> Analysis</a:t>
            </a:r>
            <a:br>
              <a:rPr lang="de-DE" sz="1800" dirty="0" smtClean="0"/>
            </a:br>
            <a:r>
              <a:rPr lang="de-DE" dirty="0" smtClean="0">
                <a:solidFill>
                  <a:srgbClr val="3079BE"/>
                </a:solidFill>
              </a:rPr>
              <a:t>3.5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Use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 Cases</a:t>
            </a:r>
            <a:r>
              <a:rPr lang="de-DE" sz="22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de-DE" sz="2200" dirty="0" smtClean="0">
                <a:solidFill>
                  <a:schemeClr val="bg1">
                    <a:lumMod val="85000"/>
                  </a:schemeClr>
                </a:solidFill>
              </a:rPr>
            </a:br>
            <a:endParaRPr lang="de-DE" sz="2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3079BE"/>
              </a:buClr>
              <a:buFont typeface="+mj-lt"/>
              <a:buAutoNum type="arabicPeriod"/>
            </a:pPr>
            <a:r>
              <a:rPr lang="de-DE" sz="2200" dirty="0" err="1" smtClean="0">
                <a:solidFill>
                  <a:schemeClr val="bg1">
                    <a:lumMod val="85000"/>
                  </a:schemeClr>
                </a:solidFill>
              </a:rPr>
              <a:t>Limitations</a:t>
            </a:r>
            <a:r>
              <a:rPr lang="de-DE" sz="22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2200" dirty="0" err="1">
                <a:solidFill>
                  <a:schemeClr val="bg1">
                    <a:lumMod val="85000"/>
                  </a:schemeClr>
                </a:solidFill>
              </a:rPr>
              <a:t>and</a:t>
            </a:r>
            <a:r>
              <a:rPr lang="de-DE" sz="2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2200" dirty="0" err="1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  <a:endParaRPr lang="de-DE" sz="22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79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http://facilitativeleadership.files.wordpress.com/2011/12/get_out_of-the_bo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377" y="2979463"/>
            <a:ext cx="2523345" cy="319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484784"/>
            <a:ext cx="8676496" cy="4689319"/>
          </a:xfrm>
        </p:spPr>
        <p:txBody>
          <a:bodyPr/>
          <a:lstStyle/>
          <a:p>
            <a:pPr marL="0" lvl="0" indent="0"/>
            <a:r>
              <a:rPr lang="de-DE" altLang="de-DE" sz="2400" b="1" u="sng" dirty="0" smtClean="0"/>
              <a:t>Goal:</a:t>
            </a:r>
            <a:endParaRPr lang="de-DE" sz="2200" b="1" u="sng" dirty="0">
              <a:sym typeface="Wingdings" pitchFamily="2" charset="2"/>
            </a:endParaRPr>
          </a:p>
          <a:p>
            <a:pPr marL="34290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de-DE" sz="2200" dirty="0" smtClean="0">
                <a:sym typeface="Wingdings" pitchFamily="2" charset="2"/>
              </a:rPr>
              <a:t>Lets </a:t>
            </a:r>
            <a:r>
              <a:rPr lang="de-DE" sz="2200" dirty="0" err="1" smtClean="0">
                <a:sym typeface="Wingdings" pitchFamily="2" charset="2"/>
              </a:rPr>
              <a:t>get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ouf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of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the</a:t>
            </a:r>
            <a:r>
              <a:rPr lang="de-DE" sz="2200" dirty="0" smtClean="0">
                <a:sym typeface="Wingdings" pitchFamily="2" charset="2"/>
              </a:rPr>
              <a:t> box/</a:t>
            </a:r>
            <a:r>
              <a:rPr lang="de-DE" sz="2200" dirty="0" err="1" smtClean="0">
                <a:sym typeface="Wingdings" pitchFamily="2" charset="2"/>
              </a:rPr>
              <a:t>main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function</a:t>
            </a:r>
            <a:r>
              <a:rPr lang="de-DE" sz="2200" dirty="0" smtClean="0">
                <a:sym typeface="Wingdings" pitchFamily="2" charset="2"/>
              </a:rPr>
              <a:t/>
            </a:r>
            <a:br>
              <a:rPr lang="de-DE" sz="2200" dirty="0" smtClean="0">
                <a:sym typeface="Wingdings" pitchFamily="2" charset="2"/>
              </a:rPr>
            </a:br>
            <a:endParaRPr lang="de-DE" sz="2200" dirty="0">
              <a:sym typeface="Wingdings" pitchFamily="2" charset="2"/>
            </a:endParaRPr>
          </a:p>
          <a:p>
            <a:pPr marL="701675" lvl="2" indent="-342900">
              <a:buFont typeface="Wingdings" panose="05000000000000000000" pitchFamily="2" charset="2"/>
              <a:buChar char="Ø"/>
            </a:pPr>
            <a:r>
              <a:rPr lang="de-DE" sz="4000" b="1" dirty="0" err="1" smtClean="0">
                <a:sym typeface="Wingdings" pitchFamily="2" charset="2"/>
              </a:rPr>
              <a:t>Inter</a:t>
            </a:r>
            <a:r>
              <a:rPr lang="de-DE" sz="4000" dirty="0" err="1" smtClean="0">
                <a:sym typeface="Wingdings" pitchFamily="2" charset="2"/>
              </a:rPr>
              <a:t>procedural</a:t>
            </a:r>
            <a:r>
              <a:rPr lang="de-DE" sz="4000" dirty="0" smtClean="0">
                <a:sym typeface="Wingdings" pitchFamily="2" charset="2"/>
              </a:rPr>
              <a:t> Analysis</a:t>
            </a:r>
            <a:endParaRPr lang="de-DE" sz="4000" dirty="0">
              <a:sym typeface="Wingdings" pitchFamily="2" charset="2"/>
            </a:endParaRPr>
          </a:p>
          <a:p>
            <a:pPr marL="34290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endParaRPr lang="de-DE" sz="2200" dirty="0" smtClean="0">
              <a:sym typeface="Wingdings" pitchFamily="2" charset="2"/>
            </a:endParaRPr>
          </a:p>
          <a:p>
            <a:pPr marL="34290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de-DE" sz="2200" b="1" dirty="0" err="1" smtClean="0">
                <a:sym typeface="Wingdings" pitchFamily="2" charset="2"/>
              </a:rPr>
              <a:t>Context</a:t>
            </a:r>
            <a:r>
              <a:rPr lang="de-DE" sz="2200" b="1" dirty="0" smtClean="0">
                <a:sym typeface="Wingdings" pitchFamily="2" charset="2"/>
              </a:rPr>
              <a:t>-sensitive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analysis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for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the</a:t>
            </a:r>
            <a:r>
              <a:rPr lang="de-DE" sz="2200" dirty="0">
                <a:sym typeface="Wingdings" pitchFamily="2" charset="2"/>
              </a:rPr>
              <a:t/>
            </a:r>
            <a:br>
              <a:rPr lang="de-DE" sz="2200" dirty="0">
                <a:sym typeface="Wingdings" pitchFamily="2" charset="2"/>
              </a:rPr>
            </a:br>
            <a:r>
              <a:rPr lang="de-DE" sz="2200" dirty="0" err="1" smtClean="0">
                <a:sym typeface="Wingdings" pitchFamily="2" charset="2"/>
              </a:rPr>
              <a:t>whole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program</a:t>
            </a:r>
            <a:endParaRPr lang="de-DE" sz="2200" dirty="0" smtClean="0">
              <a:sym typeface="Wingdings" pitchFamily="2" charset="2"/>
            </a:endParaRPr>
          </a:p>
          <a:p>
            <a:pPr marL="0" indent="0">
              <a:buClr>
                <a:srgbClr val="3079BE"/>
              </a:buClr>
            </a:pPr>
            <a:endParaRPr lang="de-DE" sz="2200" dirty="0" smtClean="0">
              <a:sym typeface="Wingdings" pitchFamily="2" charset="2"/>
            </a:endParaRPr>
          </a:p>
          <a:p>
            <a:pPr marL="701675" lvl="2" indent="-342900">
              <a:buFont typeface="Wingdings" panose="05000000000000000000" pitchFamily="2" charset="2"/>
              <a:buChar char="Ø"/>
            </a:pPr>
            <a:r>
              <a:rPr lang="de-DE" sz="2200" dirty="0" err="1" smtClean="0">
                <a:sym typeface="Wingdings" pitchFamily="2" charset="2"/>
              </a:rPr>
              <a:t>Analyze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b="1" dirty="0" err="1" smtClean="0">
                <a:sym typeface="Wingdings" pitchFamily="2" charset="2"/>
              </a:rPr>
              <a:t>Caller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and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b="1" dirty="0" err="1" smtClean="0">
                <a:sym typeface="Wingdings" pitchFamily="2" charset="2"/>
              </a:rPr>
              <a:t>Callee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side</a:t>
            </a:r>
            <a:endParaRPr lang="de-DE" sz="2200" dirty="0">
              <a:sym typeface="Wingdings" pitchFamily="2" charset="2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749559" y="6174103"/>
            <a:ext cx="4536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Source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: http://facilitativeleadership.files.wordpress.com/2011/12/get_out_of-the_box.png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7237561" cy="838200"/>
          </a:xfrm>
        </p:spPr>
        <p:txBody>
          <a:bodyPr/>
          <a:lstStyle/>
          <a:p>
            <a:r>
              <a:rPr lang="de-DE" dirty="0" smtClean="0"/>
              <a:t>3.4.2 Inter-</a:t>
            </a:r>
            <a:r>
              <a:rPr lang="de-DE" dirty="0" err="1" smtClean="0"/>
              <a:t>Procedural</a:t>
            </a:r>
            <a:r>
              <a:rPr lang="de-DE" dirty="0" smtClean="0"/>
              <a:t> Analysis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78963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484784"/>
            <a:ext cx="8676496" cy="4689319"/>
          </a:xfrm>
        </p:spPr>
        <p:txBody>
          <a:bodyPr/>
          <a:lstStyle/>
          <a:p>
            <a:pPr marL="0" lvl="0" indent="0"/>
            <a:r>
              <a:rPr lang="de-DE" altLang="de-DE" sz="2400" b="1" u="sng" dirty="0" smtClean="0"/>
              <a:t>Call Graph:</a:t>
            </a:r>
            <a:endParaRPr lang="de-DE" sz="2200" b="1" u="sng" dirty="0">
              <a:sym typeface="Wingdings" pitchFamily="2" charset="2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17" y="2276872"/>
            <a:ext cx="4407406" cy="3698874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181" y="1674768"/>
            <a:ext cx="4220695" cy="4321307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6948263" y="6174103"/>
            <a:ext cx="2337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Source Eric Bodden, ACA </a:t>
            </a:r>
            <a:r>
              <a:rPr lang="de-DE" sz="800" dirty="0" err="1" smtClean="0">
                <a:solidFill>
                  <a:schemeClr val="tx1">
                    <a:alpha val="20000"/>
                  </a:schemeClr>
                </a:solidFill>
              </a:rPr>
              <a:t>Lecture</a:t>
            </a:r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tx1">
                    <a:alpha val="20000"/>
                  </a:schemeClr>
                </a:solidFill>
              </a:rPr>
              <a:t>slides</a:t>
            </a:r>
            <a:endParaRPr lang="de-DE" sz="800" dirty="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7237561" cy="838200"/>
          </a:xfrm>
        </p:spPr>
        <p:txBody>
          <a:bodyPr/>
          <a:lstStyle/>
          <a:p>
            <a:r>
              <a:rPr lang="de-DE" dirty="0" smtClean="0"/>
              <a:t>3.4.2 Inter-</a:t>
            </a:r>
            <a:r>
              <a:rPr lang="de-DE" dirty="0" err="1" smtClean="0"/>
              <a:t>Procedural</a:t>
            </a:r>
            <a:r>
              <a:rPr lang="de-DE" dirty="0" smtClean="0"/>
              <a:t> Analysis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8630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484784"/>
            <a:ext cx="8676496" cy="4689319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b="1" u="sng" dirty="0" smtClean="0"/>
              <a:t>Inter-procedural </a:t>
            </a:r>
            <a:r>
              <a:rPr lang="en-US" sz="2400" b="1" u="sng" dirty="0"/>
              <a:t>Control Flow Graph (ICFG</a:t>
            </a:r>
            <a:r>
              <a:rPr lang="en-US" sz="2400" b="1" u="sng" dirty="0" smtClean="0"/>
              <a:t>)</a:t>
            </a:r>
            <a:r>
              <a:rPr lang="de-DE" altLang="de-DE" sz="2400" b="1" u="sng" dirty="0" smtClean="0"/>
              <a:t>:</a:t>
            </a:r>
            <a:endParaRPr lang="en-US" sz="2200" dirty="0" smtClean="0">
              <a:ea typeface="+mn-ea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596335" y="6174103"/>
            <a:ext cx="1689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Source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: </a:t>
            </a:r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ACA Slide 4-11</a:t>
            </a:r>
            <a:endParaRPr lang="de-DE" sz="800" dirty="0">
              <a:solidFill>
                <a:schemeClr val="tx1">
                  <a:alpha val="20000"/>
                </a:schemeClr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/>
          <a:srcRect l="1574" t="1418" r="6954" b="2602"/>
          <a:stretch/>
        </p:blipFill>
        <p:spPr>
          <a:xfrm>
            <a:off x="2123728" y="2196406"/>
            <a:ext cx="4505109" cy="3577587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918841" y="5837202"/>
            <a:ext cx="5342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Call Graph extended with Control Flow Graph</a:t>
            </a:r>
            <a:endParaRPr lang="en-US" sz="2000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7237561" cy="838200"/>
          </a:xfrm>
        </p:spPr>
        <p:txBody>
          <a:bodyPr/>
          <a:lstStyle/>
          <a:p>
            <a:r>
              <a:rPr lang="de-DE" dirty="0" smtClean="0"/>
              <a:t>3.4.2 Inter-</a:t>
            </a:r>
            <a:r>
              <a:rPr lang="de-DE" dirty="0" err="1" smtClean="0"/>
              <a:t>Procedural</a:t>
            </a:r>
            <a:r>
              <a:rPr lang="de-DE" dirty="0" smtClean="0"/>
              <a:t> Analysis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57375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484785"/>
            <a:ext cx="8676496" cy="468931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de-DE" sz="2400" b="1" u="sng" dirty="0" err="1" smtClean="0">
                <a:sym typeface="Wingdings" pitchFamily="2" charset="2"/>
              </a:rPr>
              <a:t>Example</a:t>
            </a:r>
            <a:r>
              <a:rPr lang="de-DE" sz="2400" b="1" u="sng" dirty="0" smtClean="0">
                <a:sym typeface="Wingdings" pitchFamily="2" charset="2"/>
              </a:rPr>
              <a:t>: HEROS: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endParaRPr lang="de-DE" sz="2400" b="1" u="sng" dirty="0" smtClean="0">
              <a:sym typeface="Wingdings" pitchFamily="2" charset="2"/>
            </a:endParaRPr>
          </a:p>
          <a:p>
            <a:pPr marL="342900" lvl="1" indent="-3429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-"/>
            </a:pPr>
            <a:r>
              <a:rPr lang="de-DE" sz="2200" dirty="0" smtClean="0">
                <a:sym typeface="Wingdings" pitchFamily="2" charset="2"/>
              </a:rPr>
              <a:t>Inter-</a:t>
            </a:r>
            <a:r>
              <a:rPr lang="de-DE" sz="2200" dirty="0" err="1" smtClean="0">
                <a:sym typeface="Wingdings" pitchFamily="2" charset="2"/>
              </a:rPr>
              <a:t>Procedural</a:t>
            </a:r>
            <a:r>
              <a:rPr lang="de-DE" sz="2200" dirty="0" smtClean="0">
                <a:sym typeface="Wingdings" pitchFamily="2" charset="2"/>
              </a:rPr>
              <a:t> Data Flow Solver</a:t>
            </a:r>
          </a:p>
          <a:p>
            <a:pPr marL="342900" lvl="1" indent="-3429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-"/>
            </a:pPr>
            <a:r>
              <a:rPr lang="de-DE" sz="2200" dirty="0" err="1" smtClean="0">
                <a:sym typeface="Wingdings" pitchFamily="2" charset="2"/>
              </a:rPr>
              <a:t>From</a:t>
            </a:r>
            <a:r>
              <a:rPr lang="de-DE" sz="2200" dirty="0" smtClean="0">
                <a:sym typeface="Wingdings" pitchFamily="2" charset="2"/>
              </a:rPr>
              <a:t> Prof. Eric Bodden (TU Darmstadt)</a:t>
            </a:r>
            <a:endParaRPr lang="de-DE" sz="2200" dirty="0">
              <a:sym typeface="Wingdings" pitchFamily="2" charset="2"/>
            </a:endParaRPr>
          </a:p>
          <a:p>
            <a:pPr marL="342900" lvl="1" indent="-3429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-"/>
            </a:pPr>
            <a:r>
              <a:rPr lang="de-DE" sz="2200" dirty="0" smtClean="0">
                <a:sym typeface="Wingdings" pitchFamily="2" charset="2"/>
              </a:rPr>
              <a:t>Definition </a:t>
            </a:r>
            <a:r>
              <a:rPr lang="de-DE" sz="2200" dirty="0" err="1" smtClean="0">
                <a:sym typeface="Wingdings" pitchFamily="2" charset="2"/>
              </a:rPr>
              <a:t>of</a:t>
            </a:r>
            <a:r>
              <a:rPr lang="de-DE" sz="2200" dirty="0" smtClean="0">
                <a:sym typeface="Wingdings" pitchFamily="2" charset="2"/>
              </a:rPr>
              <a:t> Data Flow Problems </a:t>
            </a:r>
            <a:r>
              <a:rPr lang="de-DE" sz="2200" dirty="0" err="1" smtClean="0">
                <a:sym typeface="Wingdings" pitchFamily="2" charset="2"/>
              </a:rPr>
              <a:t>with</a:t>
            </a:r>
            <a:r>
              <a:rPr lang="de-DE" sz="2200" dirty="0" smtClean="0">
                <a:sym typeface="Wingdings" pitchFamily="2" charset="2"/>
              </a:rPr>
              <a:t> Template-Language</a:t>
            </a:r>
            <a:endParaRPr lang="de-DE" sz="2200" dirty="0">
              <a:sym typeface="Wingdings" pitchFamily="2" charset="2"/>
            </a:endParaRPr>
          </a:p>
          <a:p>
            <a:pPr marL="342900" lvl="1" indent="-3429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-"/>
            </a:pPr>
            <a:r>
              <a:rPr lang="de-DE" sz="2200" dirty="0" err="1" smtClean="0">
                <a:sym typeface="Wingdings" pitchFamily="2" charset="2"/>
              </a:rPr>
              <a:t>Programming</a:t>
            </a:r>
            <a:r>
              <a:rPr lang="de-DE" sz="2200" dirty="0" smtClean="0">
                <a:sym typeface="Wingdings" pitchFamily="2" charset="2"/>
              </a:rPr>
              <a:t> Language </a:t>
            </a:r>
            <a:r>
              <a:rPr lang="de-DE" sz="2200" dirty="0" err="1" smtClean="0">
                <a:sym typeface="Wingdings" pitchFamily="2" charset="2"/>
              </a:rPr>
              <a:t>independent</a:t>
            </a:r>
            <a:endParaRPr lang="de-DE" sz="2200" dirty="0">
              <a:sym typeface="Wingdings" pitchFamily="2" charset="2"/>
            </a:endParaRPr>
          </a:p>
          <a:p>
            <a:pPr marL="342900" lvl="1" indent="-3429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-"/>
            </a:pPr>
            <a:r>
              <a:rPr lang="de-DE" sz="2200" dirty="0" smtClean="0">
                <a:sym typeface="Wingdings" pitchFamily="2" charset="2"/>
              </a:rPr>
              <a:t>Multi-</a:t>
            </a:r>
            <a:r>
              <a:rPr lang="de-DE" sz="2200" dirty="0" err="1" smtClean="0">
                <a:sym typeface="Wingdings" pitchFamily="2" charset="2"/>
              </a:rPr>
              <a:t>Threaded</a:t>
            </a:r>
            <a:endParaRPr lang="de-DE" sz="2200" dirty="0" smtClean="0">
              <a:sym typeface="Wingdings" pitchFamily="2" charset="2"/>
            </a:endParaRPr>
          </a:p>
          <a:p>
            <a:pPr marL="342900" lvl="1" indent="-3429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-"/>
            </a:pPr>
            <a:endParaRPr lang="de-DE" sz="2200" dirty="0">
              <a:sym typeface="Wingdings" pitchFamily="2" charset="2"/>
            </a:endParaRPr>
          </a:p>
          <a:p>
            <a:pPr marL="0" lvl="1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de-DE" sz="2200" b="1" dirty="0" smtClean="0">
                <a:sym typeface="Wingdings" pitchFamily="2" charset="2"/>
              </a:rPr>
              <a:t>Other </a:t>
            </a:r>
            <a:r>
              <a:rPr lang="de-DE" sz="2200" b="1" dirty="0" err="1" smtClean="0">
                <a:sym typeface="Wingdings" pitchFamily="2" charset="2"/>
              </a:rPr>
              <a:t>commercial</a:t>
            </a:r>
            <a:r>
              <a:rPr lang="de-DE" sz="2200" b="1" dirty="0" smtClean="0">
                <a:sym typeface="Wingdings" pitchFamily="2" charset="2"/>
              </a:rPr>
              <a:t> Tools:</a:t>
            </a:r>
          </a:p>
          <a:p>
            <a:pPr marL="0" lvl="1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de-DE" sz="2200" dirty="0">
              <a:sym typeface="Wingdings" pitchFamily="2" charset="2"/>
            </a:endParaRPr>
          </a:p>
          <a:p>
            <a:pPr marL="342900" lvl="1" indent="-3429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-"/>
            </a:pPr>
            <a:endParaRPr lang="de-DE" sz="2200" dirty="0" smtClean="0">
              <a:sym typeface="Wingdings" pitchFamily="2" charset="2"/>
            </a:endParaRPr>
          </a:p>
          <a:p>
            <a:pPr marL="342900" lvl="1" indent="-3429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-"/>
            </a:pPr>
            <a:endParaRPr lang="de-DE" sz="2200" dirty="0">
              <a:sym typeface="Wingdings" pitchFamily="2" charset="2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7669609" cy="838200"/>
          </a:xfrm>
        </p:spPr>
        <p:txBody>
          <a:bodyPr/>
          <a:lstStyle/>
          <a:p>
            <a:r>
              <a:rPr lang="de-DE" dirty="0" smtClean="0"/>
              <a:t>3.4.2 Inter-</a:t>
            </a:r>
            <a:r>
              <a:rPr lang="de-DE" dirty="0" err="1" smtClean="0"/>
              <a:t>Procedural</a:t>
            </a:r>
            <a:r>
              <a:rPr lang="de-DE" dirty="0" smtClean="0"/>
              <a:t> Analysis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79512" y="5633982"/>
            <a:ext cx="5734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Source </a:t>
            </a:r>
          </a:p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http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://</a:t>
            </a:r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sable.github.io/heros/logo/heros-logo.png</a:t>
            </a:r>
          </a:p>
          <a:p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http://</a:t>
            </a:r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www.nbel.com.tw/images/grammatech/codesonar.jpg</a:t>
            </a:r>
          </a:p>
          <a:p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http://</a:t>
            </a:r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upload.wikimedia.org/wikipedia/en/9/91/Fortify_logo.jpg</a:t>
            </a:r>
          </a:p>
          <a:p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http://upload.wikimedia.org/wikipedia/de/thumb/3/3b/Coverity_Prevent_logo.svg/799px-Coverity_Prevent_logo.svg.png</a:t>
            </a:r>
          </a:p>
        </p:txBody>
      </p:sp>
      <p:pic>
        <p:nvPicPr>
          <p:cNvPr id="21506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484785"/>
            <a:ext cx="282892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Datei:Coverity Prevent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52" y="5029300"/>
            <a:ext cx="1753890" cy="38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 descr="http://upload.wikimedia.org/wikipedia/en/9/91/Fortify_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400" y="4961391"/>
            <a:ext cx="1371600" cy="5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2" name="Picture 8" descr="http://www.nbel.com.tw/images/grammatech/codesona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758" y="4920711"/>
            <a:ext cx="1743075" cy="98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88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482" y="2089058"/>
            <a:ext cx="5637112" cy="4048035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484784"/>
            <a:ext cx="8676496" cy="4689319"/>
          </a:xfrm>
        </p:spPr>
        <p:txBody>
          <a:bodyPr/>
          <a:lstStyle/>
          <a:p>
            <a:pPr marL="0" lvl="1" indent="0">
              <a:buNone/>
            </a:pPr>
            <a:r>
              <a:rPr lang="de-DE" altLang="de-DE" sz="2400" b="1" u="sng" dirty="0" smtClean="0"/>
              <a:t>Tradeoffs</a:t>
            </a:r>
            <a:r>
              <a:rPr lang="de-DE" altLang="de-DE" sz="2400" dirty="0" smtClean="0"/>
              <a:t>:</a:t>
            </a:r>
            <a:endParaRPr lang="de-DE" altLang="de-DE" sz="2400" b="1" u="sng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7596335" y="6174103"/>
            <a:ext cx="1689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Source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: </a:t>
            </a:r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ACA Slide 4-31</a:t>
            </a:r>
            <a:endParaRPr lang="de-DE" sz="800" dirty="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 rot="10800000">
            <a:off x="1033736" y="2119238"/>
            <a:ext cx="800219" cy="35420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000" dirty="0" smtClean="0"/>
              <a:t>Increasing  </a:t>
            </a:r>
            <a:r>
              <a:rPr lang="en-US" sz="2000" b="1" dirty="0" smtClean="0"/>
              <a:t>Precision </a:t>
            </a:r>
            <a:r>
              <a:rPr lang="en-US" sz="2000" dirty="0" smtClean="0"/>
              <a:t>and</a:t>
            </a:r>
            <a:r>
              <a:rPr lang="en-US" sz="2000" b="1" dirty="0" smtClean="0"/>
              <a:t> </a:t>
            </a:r>
            <a:r>
              <a:rPr lang="en-US" sz="2000" dirty="0" smtClean="0"/>
              <a:t>Decreasing</a:t>
            </a:r>
            <a:r>
              <a:rPr lang="en-US" sz="2000" b="1" dirty="0" smtClean="0"/>
              <a:t> Performance</a:t>
            </a:r>
            <a:endParaRPr lang="en-US" sz="2000" b="1" dirty="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1835698" y="2276872"/>
            <a:ext cx="0" cy="367240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7669609" cy="838200"/>
          </a:xfrm>
        </p:spPr>
        <p:txBody>
          <a:bodyPr/>
          <a:lstStyle/>
          <a:p>
            <a:r>
              <a:rPr lang="de-DE" dirty="0"/>
              <a:t>3.3 </a:t>
            </a:r>
            <a:r>
              <a:rPr lang="de-DE" dirty="0" smtClean="0"/>
              <a:t>Data </a:t>
            </a:r>
            <a:r>
              <a:rPr lang="de-DE" dirty="0"/>
              <a:t>Flow Analysis</a:t>
            </a:r>
          </a:p>
        </p:txBody>
      </p:sp>
    </p:spTree>
    <p:extLst>
      <p:ext uri="{BB962C8B-B14F-4D97-AF65-F5344CB8AC3E}">
        <p14:creationId xmlns:p14="http://schemas.microsoft.com/office/powerpoint/2010/main" val="213553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00" y="2204864"/>
            <a:ext cx="8375608" cy="330363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51520" y="5796553"/>
            <a:ext cx="748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Source</a:t>
            </a:r>
            <a:b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Brian </a:t>
            </a:r>
            <a:r>
              <a:rPr lang="de-DE" sz="800" dirty="0" err="1">
                <a:solidFill>
                  <a:schemeClr val="tx1">
                    <a:alpha val="20000"/>
                  </a:schemeClr>
                </a:solidFill>
              </a:rPr>
              <a:t>Chess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 &amp; Jacob West: </a:t>
            </a:r>
            <a:r>
              <a:rPr lang="en-US" sz="800" dirty="0">
                <a:solidFill>
                  <a:schemeClr val="tx1">
                    <a:alpha val="20000"/>
                  </a:schemeClr>
                </a:solidFill>
              </a:rPr>
              <a:t>Secure Programming with Static Analysis, p. 83 ,</a:t>
            </a:r>
            <a:br>
              <a:rPr lang="en-US" sz="800" dirty="0">
                <a:solidFill>
                  <a:schemeClr val="tx1">
                    <a:alpha val="20000"/>
                  </a:schemeClr>
                </a:solidFill>
              </a:rPr>
            </a:br>
            <a:r>
              <a:rPr lang="en-US" sz="800" dirty="0">
                <a:solidFill>
                  <a:schemeClr val="tx1">
                    <a:alpha val="20000"/>
                  </a:schemeClr>
                </a:solidFill>
              </a:rPr>
              <a:t>http://</a:t>
            </a:r>
            <a:r>
              <a:rPr lang="en-US" sz="800" dirty="0" smtClean="0">
                <a:solidFill>
                  <a:schemeClr val="tx1">
                    <a:alpha val="20000"/>
                  </a:schemeClr>
                </a:solidFill>
              </a:rPr>
              <a:t>s.quickmeme.com/img/cd/cd81e042784002dc888375c1fddab72c2e322a6eebd9abe9a132cb35d26dcf75.jpg</a:t>
            </a:r>
            <a:r>
              <a:rPr lang="en-US" sz="800" dirty="0">
                <a:solidFill>
                  <a:schemeClr val="tx1">
                    <a:alpha val="20000"/>
                  </a:schemeClr>
                </a:solidFill>
              </a:rPr>
              <a:t/>
            </a:r>
            <a:br>
              <a:rPr lang="en-US" sz="800" dirty="0">
                <a:solidFill>
                  <a:schemeClr val="tx1">
                    <a:alpha val="20000"/>
                  </a:schemeClr>
                </a:solidFill>
              </a:rPr>
            </a:br>
            <a:r>
              <a:rPr lang="en-US" sz="800" dirty="0">
                <a:solidFill>
                  <a:schemeClr val="tx1">
                    <a:alpha val="20000"/>
                  </a:schemeClr>
                </a:solidFill>
              </a:rPr>
              <a:t>http://www.graphics99.com/wp-content/uploads/2012/07/when-you-think-youre-done-pooping.jpg</a:t>
            </a:r>
            <a:endParaRPr lang="de-DE" sz="800" dirty="0">
              <a:solidFill>
                <a:schemeClr val="tx1">
                  <a:alpha val="20000"/>
                </a:schemeClr>
              </a:solidFill>
            </a:endParaRPr>
          </a:p>
        </p:txBody>
      </p:sp>
      <p:pic>
        <p:nvPicPr>
          <p:cNvPr id="1026" name="Picture 2" descr="http://s.quickmeme.com/img/cd/cd81e042784002dc888375c1fddab72c2e322a6eebd9abe9a132cb35d26dcf7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31" y="1947660"/>
            <a:ext cx="5953125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raphics99.com/wp-content/uploads/2012/07/when-you-think-youre-done-poopin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570" y="1624604"/>
            <a:ext cx="3594639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7237561" cy="838200"/>
          </a:xfrm>
        </p:spPr>
        <p:txBody>
          <a:bodyPr/>
          <a:lstStyle/>
          <a:p>
            <a:r>
              <a:rPr lang="de-DE" dirty="0" smtClean="0"/>
              <a:t>3.4 Data Flow Analysis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34864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www.listeningpays.com/wp-content/uploads/2013/01/QUEST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9473"/>
          <a:stretch/>
        </p:blipFill>
        <p:spPr bwMode="auto">
          <a:xfrm>
            <a:off x="5941857" y="1673998"/>
            <a:ext cx="3308957" cy="428595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484784"/>
            <a:ext cx="8676496" cy="4689319"/>
          </a:xfrm>
        </p:spPr>
        <p:txBody>
          <a:bodyPr/>
          <a:lstStyle/>
          <a:p>
            <a:pPr marL="0" lvl="1" indent="0">
              <a:lnSpc>
                <a:spcPct val="100000"/>
              </a:lnSpc>
              <a:buNone/>
            </a:pPr>
            <a:r>
              <a:rPr lang="de-DE" altLang="de-DE" sz="2400" b="1" u="sng" dirty="0" err="1" smtClean="0"/>
              <a:t>Many</a:t>
            </a:r>
            <a:r>
              <a:rPr lang="de-DE" altLang="de-DE" sz="2400" b="1" u="sng" dirty="0" smtClean="0"/>
              <a:t> </a:t>
            </a:r>
            <a:r>
              <a:rPr lang="de-DE" altLang="de-DE" sz="2400" b="1" u="sng" dirty="0" err="1" smtClean="0"/>
              <a:t>problems</a:t>
            </a:r>
            <a:r>
              <a:rPr lang="de-DE" altLang="de-DE" sz="2400" b="1" u="sng" dirty="0" smtClean="0"/>
              <a:t>:</a:t>
            </a:r>
            <a:endParaRPr lang="de-DE" sz="2200" dirty="0" smtClean="0">
              <a:ea typeface="+mn-ea"/>
              <a:sym typeface="Wingdings" pitchFamily="2" charset="2"/>
            </a:endParaRPr>
          </a:p>
          <a:p>
            <a:pPr marL="342900" lvl="1" indent="-342900">
              <a:buFont typeface="Symbol" panose="05050102010706020507" pitchFamily="18" charset="2"/>
              <a:buChar char="-"/>
            </a:pPr>
            <a:r>
              <a:rPr lang="en-US" sz="1900" dirty="0" smtClean="0">
                <a:sym typeface="Wingdings" pitchFamily="2" charset="2"/>
              </a:rPr>
              <a:t>How to deal with </a:t>
            </a:r>
            <a:r>
              <a:rPr lang="en-US" sz="1900" b="1" dirty="0">
                <a:sym typeface="Wingdings" pitchFamily="2" charset="2"/>
              </a:rPr>
              <a:t>R</a:t>
            </a:r>
            <a:r>
              <a:rPr lang="en-US" sz="1900" b="1" dirty="0" smtClean="0">
                <a:sym typeface="Wingdings" pitchFamily="2" charset="2"/>
              </a:rPr>
              <a:t>ecursion</a:t>
            </a:r>
            <a:r>
              <a:rPr lang="en-US" sz="1900" dirty="0" smtClean="0">
                <a:sym typeface="Wingdings" pitchFamily="2" charset="2"/>
              </a:rPr>
              <a:t>?</a:t>
            </a:r>
            <a:endParaRPr lang="de-DE" sz="1900" dirty="0">
              <a:sym typeface="Wingdings" pitchFamily="2" charset="2"/>
            </a:endParaRPr>
          </a:p>
          <a:p>
            <a:pPr marL="342900" lvl="1" indent="-342900">
              <a:buFont typeface="Symbol" panose="05050102010706020507" pitchFamily="18" charset="2"/>
              <a:buChar char="-"/>
            </a:pPr>
            <a:r>
              <a:rPr lang="de-DE" sz="1900" dirty="0" err="1" smtClean="0">
                <a:sym typeface="Wingdings" pitchFamily="2" charset="2"/>
              </a:rPr>
              <a:t>How</a:t>
            </a:r>
            <a:r>
              <a:rPr lang="de-DE" sz="1900" dirty="0" smtClean="0">
                <a:sym typeface="Wingdings" pitchFamily="2" charset="2"/>
              </a:rPr>
              <a:t> </a:t>
            </a:r>
            <a:r>
              <a:rPr lang="de-DE" sz="1900" dirty="0" err="1">
                <a:sym typeface="Wingdings" pitchFamily="2" charset="2"/>
              </a:rPr>
              <a:t>to</a:t>
            </a:r>
            <a:r>
              <a:rPr lang="de-DE" sz="1900" dirty="0">
                <a:sym typeface="Wingdings" pitchFamily="2" charset="2"/>
              </a:rPr>
              <a:t> deal </a:t>
            </a:r>
            <a:r>
              <a:rPr lang="de-DE" sz="1900" dirty="0" err="1">
                <a:sym typeface="Wingdings" pitchFamily="2" charset="2"/>
              </a:rPr>
              <a:t>with</a:t>
            </a:r>
            <a:r>
              <a:rPr lang="de-DE" sz="1900" dirty="0">
                <a:sym typeface="Wingdings" pitchFamily="2" charset="2"/>
              </a:rPr>
              <a:t> </a:t>
            </a:r>
            <a:r>
              <a:rPr lang="de-DE" sz="1900" b="1" dirty="0" err="1">
                <a:sym typeface="Wingdings" pitchFamily="2" charset="2"/>
              </a:rPr>
              <a:t>Reflection</a:t>
            </a:r>
            <a:r>
              <a:rPr lang="de-DE" sz="1900" dirty="0" smtClean="0">
                <a:sym typeface="Wingdings" pitchFamily="2" charset="2"/>
              </a:rPr>
              <a:t>?</a:t>
            </a:r>
          </a:p>
          <a:p>
            <a:pPr marL="342900" lvl="1" indent="-342900">
              <a:buFont typeface="Symbol" panose="05050102010706020507" pitchFamily="18" charset="2"/>
              <a:buChar char="-"/>
            </a:pPr>
            <a:r>
              <a:rPr lang="en-US" sz="1900" dirty="0">
                <a:sym typeface="Wingdings" pitchFamily="2" charset="2"/>
              </a:rPr>
              <a:t>How to handle </a:t>
            </a:r>
            <a:r>
              <a:rPr lang="en-US" sz="1900" b="1" dirty="0" smtClean="0">
                <a:sym typeface="Wingdings" pitchFamily="2" charset="2"/>
              </a:rPr>
              <a:t>Library</a:t>
            </a:r>
            <a:r>
              <a:rPr lang="en-US" sz="1900" dirty="0" smtClean="0">
                <a:sym typeface="Wingdings" pitchFamily="2" charset="2"/>
              </a:rPr>
              <a:t> </a:t>
            </a:r>
            <a:r>
              <a:rPr lang="en-US" sz="1900" dirty="0">
                <a:sym typeface="Wingdings" pitchFamily="2" charset="2"/>
              </a:rPr>
              <a:t>functions</a:t>
            </a:r>
            <a:r>
              <a:rPr lang="en-US" sz="1900" dirty="0" smtClean="0">
                <a:sym typeface="Wingdings" pitchFamily="2" charset="2"/>
              </a:rPr>
              <a:t>?</a:t>
            </a:r>
          </a:p>
          <a:p>
            <a:pPr marL="342900" lvl="1" indent="-342900">
              <a:buFont typeface="Symbol" panose="05050102010706020507" pitchFamily="18" charset="2"/>
              <a:buChar char="-"/>
            </a:pPr>
            <a:r>
              <a:rPr lang="en-US" sz="1900" dirty="0" smtClean="0">
                <a:ea typeface="+mn-ea"/>
                <a:sym typeface="Wingdings" pitchFamily="2" charset="2"/>
              </a:rPr>
              <a:t>How to handle </a:t>
            </a:r>
            <a:r>
              <a:rPr lang="en-US" sz="1900" b="1" dirty="0">
                <a:ea typeface="+mn-ea"/>
                <a:sym typeface="Wingdings" pitchFamily="2" charset="2"/>
              </a:rPr>
              <a:t>V</a:t>
            </a:r>
            <a:r>
              <a:rPr lang="en-US" sz="1900" b="1" dirty="0" smtClean="0">
                <a:ea typeface="+mn-ea"/>
                <a:sym typeface="Wingdings" pitchFamily="2" charset="2"/>
              </a:rPr>
              <a:t>irtual </a:t>
            </a:r>
            <a:r>
              <a:rPr lang="en-US" sz="1900" b="1" dirty="0">
                <a:ea typeface="+mn-ea"/>
                <a:sym typeface="Wingdings" pitchFamily="2" charset="2"/>
              </a:rPr>
              <a:t>D</a:t>
            </a:r>
            <a:r>
              <a:rPr lang="en-US" sz="1900" b="1" dirty="0" smtClean="0">
                <a:ea typeface="+mn-ea"/>
                <a:sym typeface="Wingdings" pitchFamily="2" charset="2"/>
              </a:rPr>
              <a:t>ispatch</a:t>
            </a:r>
            <a:r>
              <a:rPr lang="en-US" sz="1900" dirty="0" smtClean="0">
                <a:ea typeface="+mn-ea"/>
                <a:sym typeface="Wingdings" pitchFamily="2" charset="2"/>
              </a:rPr>
              <a:t>?</a:t>
            </a:r>
          </a:p>
          <a:p>
            <a:pPr marL="342900" lvl="1" indent="-342900">
              <a:buFont typeface="Symbol" panose="05050102010706020507" pitchFamily="18" charset="2"/>
              <a:buChar char="-"/>
            </a:pPr>
            <a:r>
              <a:rPr lang="en-US" sz="1900" dirty="0" smtClean="0">
                <a:ea typeface="+mn-ea"/>
                <a:sym typeface="Wingdings" pitchFamily="2" charset="2"/>
              </a:rPr>
              <a:t>How to handle </a:t>
            </a:r>
            <a:r>
              <a:rPr lang="en-US" sz="1900" b="1" dirty="0">
                <a:ea typeface="+mn-ea"/>
                <a:sym typeface="Wingdings" pitchFamily="2" charset="2"/>
              </a:rPr>
              <a:t>M</a:t>
            </a:r>
            <a:r>
              <a:rPr lang="en-US" sz="1900" b="1" dirty="0" smtClean="0">
                <a:ea typeface="+mn-ea"/>
                <a:sym typeface="Wingdings" pitchFamily="2" charset="2"/>
              </a:rPr>
              <a:t>ulti-Threading</a:t>
            </a:r>
            <a:r>
              <a:rPr lang="en-US" sz="1900" dirty="0" smtClean="0">
                <a:ea typeface="+mn-ea"/>
                <a:sym typeface="Wingdings" pitchFamily="2" charset="2"/>
              </a:rPr>
              <a:t>?</a:t>
            </a:r>
          </a:p>
          <a:p>
            <a:pPr marL="342900" lvl="1" indent="-342900">
              <a:buFont typeface="Symbol" panose="05050102010706020507" pitchFamily="18" charset="2"/>
              <a:buChar char="-"/>
            </a:pPr>
            <a:r>
              <a:rPr lang="en-US" sz="1900" dirty="0" smtClean="0">
                <a:sym typeface="Wingdings" pitchFamily="2" charset="2"/>
              </a:rPr>
              <a:t>How </a:t>
            </a:r>
            <a:r>
              <a:rPr lang="en-US" sz="1900" dirty="0">
                <a:sym typeface="Wingdings" pitchFamily="2" charset="2"/>
              </a:rPr>
              <a:t>to deal with </a:t>
            </a:r>
            <a:r>
              <a:rPr lang="en-US" sz="1900" b="1" dirty="0" smtClean="0">
                <a:sym typeface="Wingdings" pitchFamily="2" charset="2"/>
              </a:rPr>
              <a:t>Global/Static</a:t>
            </a:r>
            <a:r>
              <a:rPr lang="en-US" sz="1900" dirty="0" smtClean="0">
                <a:sym typeface="Wingdings" pitchFamily="2" charset="2"/>
              </a:rPr>
              <a:t> </a:t>
            </a:r>
            <a:r>
              <a:rPr lang="en-US" sz="1900" dirty="0">
                <a:sym typeface="Wingdings" pitchFamily="2" charset="2"/>
              </a:rPr>
              <a:t>variables</a:t>
            </a:r>
            <a:r>
              <a:rPr lang="en-US" sz="1900" dirty="0" smtClean="0">
                <a:sym typeface="Wingdings" pitchFamily="2" charset="2"/>
              </a:rPr>
              <a:t>?</a:t>
            </a:r>
          </a:p>
          <a:p>
            <a:pPr marL="342900" lvl="1" indent="-342900">
              <a:buFont typeface="Symbol" panose="05050102010706020507" pitchFamily="18" charset="2"/>
              <a:buChar char="-"/>
            </a:pPr>
            <a:r>
              <a:rPr lang="de-DE" sz="1900" dirty="0" err="1">
                <a:sym typeface="Wingdings" pitchFamily="2" charset="2"/>
              </a:rPr>
              <a:t>How</a:t>
            </a:r>
            <a:r>
              <a:rPr lang="de-DE" sz="1900" dirty="0">
                <a:sym typeface="Wingdings" pitchFamily="2" charset="2"/>
              </a:rPr>
              <a:t> </a:t>
            </a:r>
            <a:r>
              <a:rPr lang="de-DE" sz="1900" dirty="0" err="1">
                <a:sym typeface="Wingdings" pitchFamily="2" charset="2"/>
              </a:rPr>
              <a:t>to</a:t>
            </a:r>
            <a:r>
              <a:rPr lang="de-DE" sz="1900" dirty="0">
                <a:sym typeface="Wingdings" pitchFamily="2" charset="2"/>
              </a:rPr>
              <a:t> deal </a:t>
            </a:r>
            <a:r>
              <a:rPr lang="de-DE" sz="1900" dirty="0" err="1">
                <a:sym typeface="Wingdings" pitchFamily="2" charset="2"/>
              </a:rPr>
              <a:t>with</a:t>
            </a:r>
            <a:r>
              <a:rPr lang="de-DE" sz="1900" dirty="0">
                <a:sym typeface="Wingdings" pitchFamily="2" charset="2"/>
              </a:rPr>
              <a:t> </a:t>
            </a:r>
            <a:r>
              <a:rPr lang="de-DE" sz="1900" b="1" dirty="0" err="1">
                <a:sym typeface="Wingdings" pitchFamily="2" charset="2"/>
              </a:rPr>
              <a:t>Overloaded</a:t>
            </a:r>
            <a:r>
              <a:rPr lang="de-DE" sz="1900" b="1" dirty="0">
                <a:sym typeface="Wingdings" pitchFamily="2" charset="2"/>
              </a:rPr>
              <a:t> </a:t>
            </a:r>
            <a:r>
              <a:rPr lang="de-DE" sz="1900" b="1" dirty="0" err="1">
                <a:sym typeface="Wingdings" pitchFamily="2" charset="2"/>
              </a:rPr>
              <a:t>Functions</a:t>
            </a:r>
            <a:r>
              <a:rPr lang="de-DE" sz="1900" b="1" dirty="0" smtClean="0">
                <a:sym typeface="Wingdings" pitchFamily="2" charset="2"/>
              </a:rPr>
              <a:t>?</a:t>
            </a:r>
            <a:endParaRPr lang="en-US" sz="1900" dirty="0" smtClean="0">
              <a:ea typeface="+mn-ea"/>
              <a:sym typeface="Wingdings" pitchFamily="2" charset="2"/>
            </a:endParaRPr>
          </a:p>
          <a:p>
            <a:pPr marL="342900" lvl="1" indent="-342900">
              <a:buFont typeface="Symbol" panose="05050102010706020507" pitchFamily="18" charset="2"/>
              <a:buChar char="-"/>
            </a:pPr>
            <a:r>
              <a:rPr lang="en-US" sz="1900" dirty="0" smtClean="0">
                <a:sym typeface="Wingdings" pitchFamily="2" charset="2"/>
              </a:rPr>
              <a:t>How to deal with </a:t>
            </a:r>
            <a:r>
              <a:rPr lang="en-US" sz="1900" b="1" dirty="0" smtClean="0">
                <a:sym typeface="Wingdings" pitchFamily="2" charset="2"/>
              </a:rPr>
              <a:t>Objects</a:t>
            </a:r>
            <a:r>
              <a:rPr lang="en-US" sz="1900" dirty="0" smtClean="0">
                <a:sym typeface="Wingdings" pitchFamily="2" charset="2"/>
              </a:rPr>
              <a:t> and </a:t>
            </a:r>
            <a:r>
              <a:rPr lang="en-US" sz="1900" b="1" dirty="0">
                <a:sym typeface="Wingdings" pitchFamily="2" charset="2"/>
              </a:rPr>
              <a:t>I</a:t>
            </a:r>
            <a:r>
              <a:rPr lang="en-US" sz="1900" b="1" dirty="0" smtClean="0">
                <a:sym typeface="Wingdings" pitchFamily="2" charset="2"/>
              </a:rPr>
              <a:t>nheritance</a:t>
            </a:r>
            <a:r>
              <a:rPr lang="en-US" sz="1900" dirty="0" smtClean="0">
                <a:sym typeface="Wingdings" pitchFamily="2" charset="2"/>
              </a:rPr>
              <a:t>?</a:t>
            </a:r>
            <a:endParaRPr lang="en-US" sz="1900" dirty="0" smtClean="0">
              <a:ea typeface="+mn-ea"/>
              <a:sym typeface="Wingdings" pitchFamily="2" charset="2"/>
            </a:endParaRPr>
          </a:p>
          <a:p>
            <a:pPr marL="342900" lvl="1" indent="-342900">
              <a:buFont typeface="Symbol" panose="05050102010706020507" pitchFamily="18" charset="2"/>
              <a:buChar char="-"/>
            </a:pPr>
            <a:r>
              <a:rPr lang="de-DE" sz="1900" dirty="0" err="1" smtClean="0">
                <a:ea typeface="+mn-ea"/>
                <a:sym typeface="Wingdings" pitchFamily="2" charset="2"/>
              </a:rPr>
              <a:t>How</a:t>
            </a:r>
            <a:r>
              <a:rPr lang="de-DE" sz="1900" dirty="0" smtClean="0">
                <a:ea typeface="+mn-ea"/>
                <a:sym typeface="Wingdings" pitchFamily="2" charset="2"/>
              </a:rPr>
              <a:t> </a:t>
            </a:r>
            <a:r>
              <a:rPr lang="de-DE" sz="1900" dirty="0" err="1" smtClean="0">
                <a:ea typeface="+mn-ea"/>
                <a:sym typeface="Wingdings" pitchFamily="2" charset="2"/>
              </a:rPr>
              <a:t>to</a:t>
            </a:r>
            <a:r>
              <a:rPr lang="de-DE" sz="1900" dirty="0" smtClean="0">
                <a:ea typeface="+mn-ea"/>
                <a:sym typeface="Wingdings" pitchFamily="2" charset="2"/>
              </a:rPr>
              <a:t> </a:t>
            </a:r>
            <a:r>
              <a:rPr lang="de-DE" sz="1900" dirty="0" err="1" smtClean="0">
                <a:ea typeface="+mn-ea"/>
                <a:sym typeface="Wingdings" pitchFamily="2" charset="2"/>
              </a:rPr>
              <a:t>reduce</a:t>
            </a:r>
            <a:r>
              <a:rPr lang="de-DE" sz="1900" dirty="0" smtClean="0">
                <a:ea typeface="+mn-ea"/>
                <a:sym typeface="Wingdings" pitchFamily="2" charset="2"/>
              </a:rPr>
              <a:t> </a:t>
            </a:r>
            <a:r>
              <a:rPr lang="de-DE" sz="1900" dirty="0" err="1" smtClean="0">
                <a:ea typeface="+mn-ea"/>
                <a:sym typeface="Wingdings" pitchFamily="2" charset="2"/>
              </a:rPr>
              <a:t>function</a:t>
            </a:r>
            <a:r>
              <a:rPr lang="de-DE" sz="1900" dirty="0" smtClean="0">
                <a:ea typeface="+mn-ea"/>
                <a:sym typeface="Wingdings" pitchFamily="2" charset="2"/>
              </a:rPr>
              <a:t> </a:t>
            </a:r>
            <a:r>
              <a:rPr lang="de-DE" sz="1900" dirty="0" err="1" smtClean="0">
                <a:ea typeface="+mn-ea"/>
                <a:sym typeface="Wingdings" pitchFamily="2" charset="2"/>
              </a:rPr>
              <a:t>analysis</a:t>
            </a:r>
            <a:r>
              <a:rPr lang="de-DE" sz="1900" dirty="0" smtClean="0">
                <a:ea typeface="+mn-ea"/>
                <a:sym typeface="Wingdings" pitchFamily="2" charset="2"/>
              </a:rPr>
              <a:t> </a:t>
            </a:r>
            <a:r>
              <a:rPr lang="de-DE" sz="1900" b="1" dirty="0" err="1">
                <a:ea typeface="+mn-ea"/>
                <a:sym typeface="Wingdings" pitchFamily="2" charset="2"/>
              </a:rPr>
              <a:t>R</a:t>
            </a:r>
            <a:r>
              <a:rPr lang="de-DE" sz="1900" b="1" dirty="0" err="1" smtClean="0">
                <a:ea typeface="+mn-ea"/>
                <a:sym typeface="Wingdings" pitchFamily="2" charset="2"/>
              </a:rPr>
              <a:t>edundancy</a:t>
            </a:r>
            <a:r>
              <a:rPr lang="de-DE" sz="1900" dirty="0" smtClean="0">
                <a:ea typeface="+mn-ea"/>
                <a:sym typeface="Wingdings" pitchFamily="2" charset="2"/>
              </a:rPr>
              <a:t>?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749559" y="6174103"/>
            <a:ext cx="4536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Source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: http://www.listeningpays.com/wp-content/uploads/2013/01/QUESTION.jpg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7237561" cy="838200"/>
          </a:xfrm>
        </p:spPr>
        <p:txBody>
          <a:bodyPr/>
          <a:lstStyle/>
          <a:p>
            <a:r>
              <a:rPr lang="de-DE" dirty="0" smtClean="0"/>
              <a:t>3.4 Data Flow Analysis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37252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7890" y="1484784"/>
            <a:ext cx="8460472" cy="4824536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3079BE"/>
              </a:buClr>
              <a:buFont typeface="+mj-lt"/>
              <a:buAutoNum type="arabicPeriod"/>
            </a:pPr>
            <a:r>
              <a:rPr lang="de-DE" sz="2200" dirty="0" err="1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  <a:r>
              <a:rPr lang="de-DE" sz="2200" dirty="0" smtClean="0"/>
              <a:t/>
            </a:r>
            <a:br>
              <a:rPr lang="de-DE" sz="2200" dirty="0" smtClean="0"/>
            </a:br>
            <a:endParaRPr lang="de-DE" sz="2200" dirty="0" smtClean="0"/>
          </a:p>
          <a:p>
            <a:pPr marL="457200" indent="-457200">
              <a:lnSpc>
                <a:spcPct val="100000"/>
              </a:lnSpc>
              <a:buClr>
                <a:srgbClr val="3079BE"/>
              </a:buClr>
              <a:buFont typeface="+mj-lt"/>
              <a:buAutoNum type="arabicPeriod"/>
            </a:pPr>
            <a:r>
              <a:rPr lang="de-DE" sz="2200" dirty="0" smtClean="0">
                <a:solidFill>
                  <a:schemeClr val="bg1">
                    <a:lumMod val="85000"/>
                  </a:schemeClr>
                </a:solidFill>
              </a:rPr>
              <a:t>Input Validation</a:t>
            </a:r>
            <a:br>
              <a:rPr lang="de-DE" sz="2200" dirty="0" smtClean="0">
                <a:solidFill>
                  <a:schemeClr val="bg1">
                    <a:lumMod val="85000"/>
                  </a:schemeClr>
                </a:solidFill>
              </a:rPr>
            </a:br>
            <a:endParaRPr lang="de-DE" sz="2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3079BE"/>
              </a:buClr>
              <a:buFont typeface="+mj-lt"/>
              <a:buAutoNum type="arabicPeriod"/>
            </a:pPr>
            <a:r>
              <a:rPr lang="de-DE" sz="2200" dirty="0" err="1" smtClean="0"/>
              <a:t>Static</a:t>
            </a:r>
            <a:r>
              <a:rPr lang="de-DE" sz="2200" dirty="0" smtClean="0"/>
              <a:t> Code Analysis Tools</a:t>
            </a:r>
            <a:r>
              <a:rPr lang="de-DE" sz="2400" dirty="0"/>
              <a:t/>
            </a:r>
            <a:br>
              <a:rPr lang="de-DE" sz="2400" dirty="0"/>
            </a:br>
            <a:r>
              <a:rPr lang="de-DE" dirty="0" smtClean="0">
                <a:solidFill>
                  <a:srgbClr val="3079BE"/>
                </a:solidFill>
              </a:rPr>
              <a:t>3.1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Weakness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Classes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and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Definitions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de-DE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de-DE" dirty="0">
                <a:solidFill>
                  <a:srgbClr val="3079BE"/>
                </a:solidFill>
              </a:rPr>
              <a:t>3.2</a:t>
            </a:r>
            <a:r>
              <a:rPr lang="de-DE" dirty="0" smtClean="0"/>
              <a:t> 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Simple Approach</a:t>
            </a:r>
            <a:br>
              <a:rPr lang="de-DE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de-DE" dirty="0" smtClean="0">
                <a:solidFill>
                  <a:srgbClr val="3079BE"/>
                </a:solidFill>
              </a:rPr>
              <a:t>3.3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Lexical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 Analysis</a:t>
            </a:r>
            <a:br>
              <a:rPr lang="de-DE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de-DE" dirty="0">
                <a:solidFill>
                  <a:srgbClr val="3079BE"/>
                </a:solidFill>
              </a:rPr>
              <a:t>3.4 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Data Flow Analysis</a:t>
            </a:r>
            <a:br>
              <a:rPr lang="de-DE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de-DE" dirty="0" smtClean="0"/>
              <a:t>	</a:t>
            </a:r>
            <a:r>
              <a:rPr lang="de-DE" sz="1800" dirty="0" smtClean="0">
                <a:solidFill>
                  <a:srgbClr val="3079BE"/>
                </a:solidFill>
              </a:rPr>
              <a:t>3.4.1 </a:t>
            </a:r>
            <a:r>
              <a:rPr lang="de-DE" sz="1800" dirty="0" smtClean="0">
                <a:solidFill>
                  <a:schemeClr val="bg1">
                    <a:lumMod val="85000"/>
                  </a:schemeClr>
                </a:solidFill>
              </a:rPr>
              <a:t>Intra-</a:t>
            </a:r>
            <a:r>
              <a:rPr lang="de-DE" sz="1800" dirty="0" err="1">
                <a:solidFill>
                  <a:schemeClr val="bg1">
                    <a:lumMod val="85000"/>
                  </a:schemeClr>
                </a:solidFill>
              </a:rPr>
              <a:t>P</a:t>
            </a:r>
            <a:r>
              <a:rPr lang="de-DE" sz="1800" dirty="0" err="1" smtClean="0">
                <a:solidFill>
                  <a:schemeClr val="bg1">
                    <a:lumMod val="85000"/>
                  </a:schemeClr>
                </a:solidFill>
              </a:rPr>
              <a:t>rocedural</a:t>
            </a:r>
            <a:r>
              <a:rPr lang="de-DE" sz="1800" dirty="0" smtClean="0">
                <a:solidFill>
                  <a:schemeClr val="bg1">
                    <a:lumMod val="85000"/>
                  </a:schemeClr>
                </a:solidFill>
              </a:rPr>
              <a:t> Analysis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de-DE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de-DE" dirty="0" smtClean="0"/>
              <a:t>	</a:t>
            </a:r>
            <a:r>
              <a:rPr lang="de-DE" sz="1800" dirty="0" smtClean="0">
                <a:solidFill>
                  <a:srgbClr val="3079BE"/>
                </a:solidFill>
              </a:rPr>
              <a:t>3.4.2 </a:t>
            </a:r>
            <a:r>
              <a:rPr lang="de-DE" sz="1800" dirty="0" smtClean="0">
                <a:solidFill>
                  <a:schemeClr val="bg1">
                    <a:lumMod val="85000"/>
                  </a:schemeClr>
                </a:solidFill>
              </a:rPr>
              <a:t>Inter-</a:t>
            </a:r>
            <a:r>
              <a:rPr lang="de-DE" sz="1800" dirty="0" err="1" smtClean="0">
                <a:solidFill>
                  <a:schemeClr val="bg1">
                    <a:lumMod val="85000"/>
                  </a:schemeClr>
                </a:solidFill>
              </a:rPr>
              <a:t>Procedural</a:t>
            </a:r>
            <a:r>
              <a:rPr lang="de-DE" sz="1800" dirty="0" smtClean="0">
                <a:solidFill>
                  <a:schemeClr val="bg1">
                    <a:lumMod val="85000"/>
                  </a:schemeClr>
                </a:solidFill>
              </a:rPr>
              <a:t> Analysis</a:t>
            </a:r>
            <a:br>
              <a:rPr lang="de-DE" sz="18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de-DE" dirty="0" smtClean="0">
                <a:solidFill>
                  <a:srgbClr val="3079BE"/>
                </a:solidFill>
              </a:rPr>
              <a:t>3.5 </a:t>
            </a:r>
            <a:r>
              <a:rPr lang="de-DE" dirty="0" err="1" smtClean="0"/>
              <a:t>Use</a:t>
            </a:r>
            <a:r>
              <a:rPr lang="de-DE" dirty="0" smtClean="0"/>
              <a:t> Cases</a:t>
            </a:r>
            <a:r>
              <a:rPr lang="de-DE" sz="2200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de-DE" sz="2200" dirty="0" smtClean="0">
                <a:solidFill>
                  <a:schemeClr val="bg1">
                    <a:lumMod val="75000"/>
                  </a:schemeClr>
                </a:solidFill>
              </a:rPr>
            </a:br>
            <a:endParaRPr lang="de-DE" sz="2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3079BE"/>
              </a:buClr>
              <a:buFont typeface="+mj-lt"/>
              <a:buAutoNum type="arabicPeriod"/>
            </a:pPr>
            <a:r>
              <a:rPr lang="de-DE" sz="2200" dirty="0" err="1" smtClean="0">
                <a:solidFill>
                  <a:schemeClr val="bg1">
                    <a:lumMod val="85000"/>
                  </a:schemeClr>
                </a:solidFill>
              </a:rPr>
              <a:t>Limitations</a:t>
            </a:r>
            <a:r>
              <a:rPr lang="de-DE" sz="22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2200" dirty="0" err="1">
                <a:solidFill>
                  <a:schemeClr val="bg1">
                    <a:lumMod val="85000"/>
                  </a:schemeClr>
                </a:solidFill>
              </a:rPr>
              <a:t>and</a:t>
            </a:r>
            <a:r>
              <a:rPr lang="de-DE" sz="2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2200" dirty="0" err="1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  <a:endParaRPr lang="de-DE" sz="22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59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u="sng" dirty="0"/>
              <a:t>Vulnerabilities</a:t>
            </a:r>
            <a:r>
              <a:rPr lang="en-US" sz="2200" dirty="0" smtClean="0"/>
              <a:t>:</a:t>
            </a:r>
            <a:endParaRPr lang="en-US" dirty="0" smtClean="0"/>
          </a:p>
          <a:p>
            <a:r>
              <a:rPr lang="en-US" dirty="0" smtClean="0"/>
              <a:t>Example 2: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r>
              <a:rPr lang="en-US" dirty="0" smtClean="0"/>
              <a:t>1.1 Motivation</a:t>
            </a:r>
            <a:endParaRPr lang="en-GB" sz="24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0000" y="2636912"/>
            <a:ext cx="595195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C7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BC7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C7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BC7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C7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C7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BC7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C7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BC7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string.h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C7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C7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12345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i="1" dirty="0" smtClean="0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altLang="de-DE" i="1" dirty="0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</a:t>
            </a:r>
            <a:r>
              <a:rPr lang="de-DE" altLang="de-DE" i="1" dirty="0" err="1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de-DE" altLang="de-DE" i="1" dirty="0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i="1" dirty="0" err="1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"Enter a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4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characters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 "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"%d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BB66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de-DE" altLang="de-DE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08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sseblog.ec-spride.de/wp-content/uploads/2014/06/FlowDroi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065" y="1543442"/>
            <a:ext cx="2581935" cy="258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4" y="1484784"/>
            <a:ext cx="8785225" cy="4689319"/>
          </a:xfrm>
        </p:spPr>
        <p:txBody>
          <a:bodyPr/>
          <a:lstStyle/>
          <a:p>
            <a:pPr marL="0" lvl="1" indent="0">
              <a:buClr>
                <a:srgbClr val="B90F22"/>
              </a:buClr>
              <a:buNone/>
            </a:pPr>
            <a:r>
              <a:rPr lang="de-DE" altLang="de-DE" sz="2400" b="1" u="sng" dirty="0" smtClean="0"/>
              <a:t>Android </a:t>
            </a:r>
            <a:r>
              <a:rPr lang="de-DE" altLang="de-DE" sz="2400" b="1" u="sng" dirty="0" err="1" smtClean="0"/>
              <a:t>Vulnerabilties</a:t>
            </a:r>
            <a:r>
              <a:rPr lang="de-DE" altLang="de-DE" sz="2400" b="1" dirty="0" smtClean="0"/>
              <a:t> </a:t>
            </a:r>
            <a:r>
              <a:rPr lang="de-DE" altLang="de-DE" sz="2400" b="1" dirty="0" smtClean="0">
                <a:sym typeface="Wingdings" panose="05000000000000000000" pitchFamily="2" charset="2"/>
              </a:rPr>
              <a:t> </a:t>
            </a:r>
            <a:r>
              <a:rPr lang="de-DE" altLang="de-DE" sz="2400" b="1" dirty="0" err="1" smtClean="0"/>
              <a:t>FlowDroid</a:t>
            </a:r>
            <a:endParaRPr lang="de-DE" sz="2200" dirty="0">
              <a:sym typeface="Wingdings" pitchFamily="2" charset="2"/>
            </a:endParaRPr>
          </a:p>
          <a:p>
            <a:pPr marL="34290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de-DE" sz="2200" b="1" u="sng" dirty="0" smtClean="0">
                <a:sym typeface="Wingdings" pitchFamily="2" charset="2"/>
              </a:rPr>
              <a:t>Goal</a:t>
            </a:r>
            <a:r>
              <a:rPr lang="de-DE" sz="2200" dirty="0" smtClean="0">
                <a:sym typeface="Wingdings" pitchFamily="2" charset="2"/>
              </a:rPr>
              <a:t>: Find private </a:t>
            </a:r>
            <a:r>
              <a:rPr lang="de-DE" sz="2200" dirty="0" err="1" smtClean="0">
                <a:sym typeface="Wingdings" pitchFamily="2" charset="2"/>
              </a:rPr>
              <a:t>data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leaking</a:t>
            </a:r>
            <a:r>
              <a:rPr lang="de-DE" sz="2200" dirty="0" smtClean="0">
                <a:sym typeface="Wingdings" pitchFamily="2" charset="2"/>
              </a:rPr>
              <a:t> </a:t>
            </a:r>
            <a:r>
              <a:rPr lang="de-DE" sz="2200" dirty="0" err="1" smtClean="0">
                <a:sym typeface="Wingdings" pitchFamily="2" charset="2"/>
              </a:rPr>
              <a:t>apps</a:t>
            </a:r>
            <a:endParaRPr lang="de-DE" sz="2200" dirty="0" smtClean="0">
              <a:sym typeface="Wingdings" pitchFamily="2" charset="2"/>
            </a:endParaRPr>
          </a:p>
          <a:p>
            <a:pPr marL="34290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de-DE" sz="2200" b="1" u="sng" dirty="0" smtClean="0">
                <a:sym typeface="Wingdings" pitchFamily="2" charset="2"/>
              </a:rPr>
              <a:t>Solution</a:t>
            </a:r>
            <a:r>
              <a:rPr lang="de-DE" sz="2200" dirty="0" smtClean="0">
                <a:sym typeface="Wingdings" pitchFamily="2" charset="2"/>
              </a:rPr>
              <a:t>:</a:t>
            </a:r>
          </a:p>
          <a:p>
            <a:pPr marL="701675" lvl="2" indent="-342900">
              <a:buFont typeface="Symbol" panose="05050102010706020507" pitchFamily="18" charset="2"/>
              <a:buChar char="-"/>
            </a:pPr>
            <a:r>
              <a:rPr lang="de-DE" b="1" dirty="0" err="1" smtClean="0">
                <a:sym typeface="Wingdings" pitchFamily="2" charset="2"/>
              </a:rPr>
              <a:t>Context</a:t>
            </a:r>
            <a:r>
              <a:rPr lang="de-DE" b="1" dirty="0" smtClean="0">
                <a:sym typeface="Wingdings" pitchFamily="2" charset="2"/>
              </a:rPr>
              <a:t>-</a:t>
            </a:r>
            <a:r>
              <a:rPr lang="de-DE" dirty="0" smtClean="0">
                <a:sym typeface="Wingdings" pitchFamily="2" charset="2"/>
              </a:rPr>
              <a:t>, </a:t>
            </a:r>
            <a:r>
              <a:rPr lang="de-DE" b="1" dirty="0" err="1" smtClean="0">
                <a:sym typeface="Wingdings" pitchFamily="2" charset="2"/>
              </a:rPr>
              <a:t>flow</a:t>
            </a:r>
            <a:r>
              <a:rPr lang="de-DE" b="1" dirty="0" smtClean="0">
                <a:sym typeface="Wingdings" pitchFamily="2" charset="2"/>
              </a:rPr>
              <a:t>-</a:t>
            </a:r>
            <a:r>
              <a:rPr lang="de-DE" dirty="0" smtClean="0">
                <a:sym typeface="Wingdings" pitchFamily="2" charset="2"/>
              </a:rPr>
              <a:t>, </a:t>
            </a:r>
            <a:r>
              <a:rPr lang="de-DE" b="1" dirty="0" err="1" smtClean="0">
                <a:sym typeface="Wingdings" pitchFamily="2" charset="2"/>
              </a:rPr>
              <a:t>field</a:t>
            </a:r>
            <a:r>
              <a:rPr lang="de-DE" b="1" dirty="0" smtClean="0">
                <a:sym typeface="Wingdings" pitchFamily="2" charset="2"/>
              </a:rPr>
              <a:t>-</a:t>
            </a:r>
            <a:r>
              <a:rPr lang="de-DE" dirty="0" smtClean="0">
                <a:sym typeface="Wingdings" pitchFamily="2" charset="2"/>
              </a:rPr>
              <a:t>,</a:t>
            </a:r>
            <a:r>
              <a:rPr lang="de-DE" b="1" dirty="0" err="1" smtClean="0">
                <a:sym typeface="Wingdings" pitchFamily="2" charset="2"/>
              </a:rPr>
              <a:t>object</a:t>
            </a:r>
            <a:r>
              <a:rPr lang="de-DE" b="1" dirty="0" smtClean="0">
                <a:sym typeface="Wingdings" pitchFamily="2" charset="2"/>
              </a:rPr>
              <a:t>-sensitive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and</a:t>
            </a:r>
            <a:r>
              <a:rPr lang="de-DE" dirty="0" smtClean="0">
                <a:sym typeface="Wingdings" pitchFamily="2" charset="2"/>
              </a:rPr>
              <a:t> </a:t>
            </a:r>
            <a:br>
              <a:rPr lang="de-DE" dirty="0" smtClean="0">
                <a:sym typeface="Wingdings" pitchFamily="2" charset="2"/>
              </a:rPr>
            </a:br>
            <a:r>
              <a:rPr lang="de-DE" b="1" dirty="0" err="1" smtClean="0">
                <a:sym typeface="Wingdings" pitchFamily="2" charset="2"/>
              </a:rPr>
              <a:t>lifecycle</a:t>
            </a:r>
            <a:r>
              <a:rPr lang="de-DE" b="1" dirty="0" smtClean="0">
                <a:sym typeface="Wingdings" pitchFamily="2" charset="2"/>
              </a:rPr>
              <a:t>-aware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static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b="1" dirty="0" err="1" smtClean="0">
                <a:sym typeface="Wingdings" pitchFamily="2" charset="2"/>
              </a:rPr>
              <a:t>taint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b="1" dirty="0" err="1" smtClean="0">
                <a:sym typeface="Wingdings" pitchFamily="2" charset="2"/>
              </a:rPr>
              <a:t>analysis</a:t>
            </a:r>
            <a:r>
              <a:rPr lang="de-DE" b="1" dirty="0" smtClean="0">
                <a:sym typeface="Wingdings" pitchFamily="2" charset="2"/>
              </a:rPr>
              <a:t/>
            </a:r>
            <a:br>
              <a:rPr lang="de-DE" b="1" dirty="0" smtClean="0">
                <a:sym typeface="Wingdings" pitchFamily="2" charset="2"/>
              </a:rPr>
            </a:br>
            <a:endParaRPr lang="de-DE" b="1" dirty="0">
              <a:sym typeface="Wingdings" pitchFamily="2" charset="2"/>
            </a:endParaRPr>
          </a:p>
          <a:p>
            <a:pPr marL="701675" lvl="2" indent="-342900">
              <a:buFont typeface="+mj-lt"/>
              <a:buAutoNum type="arabicPeriod"/>
            </a:pPr>
            <a:r>
              <a:rPr lang="de-DE" dirty="0" err="1" smtClean="0">
                <a:sym typeface="Wingdings" pitchFamily="2" charset="2"/>
              </a:rPr>
              <a:t>Generate</a:t>
            </a:r>
            <a:r>
              <a:rPr lang="de-DE" dirty="0" smtClean="0">
                <a:sym typeface="Wingdings" pitchFamily="2" charset="2"/>
              </a:rPr>
              <a:t> Dummy-Main </a:t>
            </a:r>
            <a:r>
              <a:rPr lang="de-DE" dirty="0" err="1" smtClean="0">
                <a:sym typeface="Wingdings" pitchFamily="2" charset="2"/>
              </a:rPr>
              <a:t>method</a:t>
            </a:r>
            <a:r>
              <a:rPr lang="de-DE" dirty="0" smtClean="0">
                <a:sym typeface="Wingdings" pitchFamily="2" charset="2"/>
              </a:rPr>
              <a:t> </a:t>
            </a:r>
            <a:endParaRPr lang="de-DE" dirty="0">
              <a:sym typeface="Wingdings" pitchFamily="2" charset="2"/>
            </a:endParaRPr>
          </a:p>
          <a:p>
            <a:pPr marL="701675" lvl="2" indent="-342900">
              <a:buFont typeface="+mj-lt"/>
              <a:buAutoNum type="arabicPeriod"/>
            </a:pPr>
            <a:r>
              <a:rPr lang="de-DE" dirty="0" err="1" smtClean="0">
                <a:sym typeface="Wingdings" pitchFamily="2" charset="2"/>
              </a:rPr>
              <a:t>Construct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>
                <a:sym typeface="Wingdings" pitchFamily="2" charset="2"/>
              </a:rPr>
              <a:t>an </a:t>
            </a:r>
            <a:r>
              <a:rPr lang="de-DE" dirty="0" err="1">
                <a:sym typeface="Wingdings" pitchFamily="2" charset="2"/>
              </a:rPr>
              <a:t>incomplete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smtClean="0">
                <a:sym typeface="Wingdings" pitchFamily="2" charset="2"/>
              </a:rPr>
              <a:t>ICFG</a:t>
            </a:r>
          </a:p>
          <a:p>
            <a:pPr marL="701675" lvl="2" indent="-342900">
              <a:buFont typeface="+mj-lt"/>
              <a:buAutoNum type="arabicPeriod"/>
            </a:pPr>
            <a:r>
              <a:rPr lang="de-DE" dirty="0" err="1" smtClean="0">
                <a:sym typeface="Wingdings" pitchFamily="2" charset="2"/>
              </a:rPr>
              <a:t>Make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>
                <a:sym typeface="Wingdings" pitchFamily="2" charset="2"/>
              </a:rPr>
              <a:t>ICFG </a:t>
            </a:r>
            <a:r>
              <a:rPr lang="de-DE" dirty="0" err="1">
                <a:sym typeface="Wingdings" pitchFamily="2" charset="2"/>
              </a:rPr>
              <a:t>complete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by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adding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smtClean="0">
                <a:sym typeface="Wingdings" pitchFamily="2" charset="2"/>
              </a:rPr>
              <a:t>registered </a:t>
            </a:r>
            <a:r>
              <a:rPr lang="de-DE" dirty="0" err="1" smtClean="0">
                <a:sym typeface="Wingdings" pitchFamily="2" charset="2"/>
              </a:rPr>
              <a:t>event‘s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callback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code</a:t>
            </a:r>
            <a:r>
              <a:rPr lang="de-DE" dirty="0" smtClean="0">
                <a:sym typeface="Wingdings" pitchFamily="2" charset="2"/>
              </a:rPr>
              <a:t> (</a:t>
            </a:r>
            <a:r>
              <a:rPr lang="de-DE" dirty="0" err="1" smtClean="0">
                <a:sym typeface="Wingdings" pitchFamily="2" charset="2"/>
              </a:rPr>
              <a:t>found</a:t>
            </a:r>
            <a:r>
              <a:rPr lang="de-DE" dirty="0" smtClean="0">
                <a:sym typeface="Wingdings" pitchFamily="2" charset="2"/>
              </a:rPr>
              <a:t> in XML </a:t>
            </a:r>
            <a:r>
              <a:rPr lang="de-DE" dirty="0" err="1" smtClean="0">
                <a:sym typeface="Wingdings" pitchFamily="2" charset="2"/>
              </a:rPr>
              <a:t>configs</a:t>
            </a:r>
            <a:r>
              <a:rPr lang="de-DE" dirty="0" smtClean="0">
                <a:sym typeface="Wingdings" pitchFamily="2" charset="2"/>
              </a:rPr>
              <a:t>)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the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app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lifecycle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until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fixpoint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reached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and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>
                <a:sym typeface="Wingdings" pitchFamily="2" charset="2"/>
              </a:rPr>
              <a:t>all </a:t>
            </a:r>
            <a:r>
              <a:rPr lang="de-DE" dirty="0" err="1" smtClean="0">
                <a:sym typeface="Wingdings" pitchFamily="2" charset="2"/>
              </a:rPr>
              <a:t>app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code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is</a:t>
            </a:r>
            <a:r>
              <a:rPr lang="de-DE" dirty="0">
                <a:sym typeface="Wingdings" pitchFamily="2" charset="2"/>
              </a:rPr>
              <a:t> in </a:t>
            </a:r>
            <a:r>
              <a:rPr lang="de-DE" dirty="0" err="1" smtClean="0">
                <a:sym typeface="Wingdings" pitchFamily="2" charset="2"/>
              </a:rPr>
              <a:t>the</a:t>
            </a:r>
            <a:r>
              <a:rPr lang="de-DE" dirty="0" smtClean="0">
                <a:sym typeface="Wingdings" pitchFamily="2" charset="2"/>
              </a:rPr>
              <a:t> Dummy-Main </a:t>
            </a:r>
            <a:r>
              <a:rPr lang="de-DE" dirty="0" err="1" smtClean="0">
                <a:sym typeface="Wingdings" pitchFamily="2" charset="2"/>
              </a:rPr>
              <a:t>method</a:t>
            </a:r>
            <a:endParaRPr lang="de-DE" dirty="0">
              <a:sym typeface="Wingdings" pitchFamily="2" charset="2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292080" y="6174103"/>
            <a:ext cx="39939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Source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: http://sseblog.ec-spride.de/wp-content/uploads/2014/06/FlowDroid.jpg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7237561" cy="838200"/>
          </a:xfrm>
        </p:spPr>
        <p:txBody>
          <a:bodyPr/>
          <a:lstStyle/>
          <a:p>
            <a:r>
              <a:rPr lang="de-DE" dirty="0" smtClean="0"/>
              <a:t>3.5 </a:t>
            </a:r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38848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441155"/>
            <a:ext cx="7185588" cy="3652141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4" y="1484784"/>
            <a:ext cx="8785225" cy="4689319"/>
          </a:xfrm>
        </p:spPr>
        <p:txBody>
          <a:bodyPr/>
          <a:lstStyle/>
          <a:p>
            <a:pPr marL="0" lvl="1" indent="0">
              <a:buClr>
                <a:srgbClr val="B90F22"/>
              </a:buClr>
              <a:buNone/>
            </a:pPr>
            <a:r>
              <a:rPr lang="en-US" sz="2400" b="1" u="sng" dirty="0" smtClean="0"/>
              <a:t>Java CVE_2012_4681</a:t>
            </a:r>
            <a:r>
              <a:rPr lang="de-DE" altLang="de-DE" sz="2400" b="1" dirty="0" smtClean="0"/>
              <a:t> </a:t>
            </a:r>
            <a:r>
              <a:rPr lang="de-DE" altLang="de-DE" sz="2400" b="1" dirty="0" smtClean="0">
                <a:sym typeface="Wingdings" panose="05000000000000000000" pitchFamily="2" charset="2"/>
              </a:rPr>
              <a:t></a:t>
            </a:r>
            <a:endParaRPr lang="de-DE" sz="2200" dirty="0">
              <a:sym typeface="Wingdings" pitchFamily="2" charset="2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79512" y="6059285"/>
            <a:ext cx="5616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Source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: </a:t>
            </a:r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https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://repository.st.informatik.tu-darmstadt.de/sse/aca/2013/public/reading/lecture-13/lhb+14flowtwist.pdf, p.3</a:t>
            </a:r>
            <a:br>
              <a:rPr lang="de-DE" sz="800" dirty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 </a:t>
            </a:r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           https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://github.com/johanneslerch/FlowTwist/raw/master/FlowTwist_Logo_rgb.png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7237561" cy="838200"/>
          </a:xfrm>
        </p:spPr>
        <p:txBody>
          <a:bodyPr/>
          <a:lstStyle/>
          <a:p>
            <a:r>
              <a:rPr lang="de-DE" dirty="0" smtClean="0"/>
              <a:t>3.5 </a:t>
            </a:r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sz="2000" dirty="0"/>
          </a:p>
        </p:txBody>
      </p:sp>
      <p:pic>
        <p:nvPicPr>
          <p:cNvPr id="6" name="Picture 2" descr="FlowTwis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213" y="1520632"/>
            <a:ext cx="2361846" cy="47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9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4" y="1484784"/>
            <a:ext cx="8785225" cy="4689319"/>
          </a:xfrm>
        </p:spPr>
        <p:txBody>
          <a:bodyPr/>
          <a:lstStyle/>
          <a:p>
            <a:pPr marL="0" lvl="1" indent="0">
              <a:buClr>
                <a:srgbClr val="B90F22"/>
              </a:buClr>
              <a:buNone/>
            </a:pPr>
            <a:r>
              <a:rPr lang="en-US" sz="2400" b="1" u="sng" dirty="0"/>
              <a:t>CVE_2012_4681</a:t>
            </a:r>
            <a:r>
              <a:rPr lang="de-DE" altLang="de-DE" sz="2400" b="1" u="sng" dirty="0"/>
              <a:t>: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FlowTwist</a:t>
            </a:r>
            <a:endParaRPr lang="de-DE" sz="2200" dirty="0">
              <a:sym typeface="Wingdings" pitchFamily="2" charset="2"/>
            </a:endParaRPr>
          </a:p>
          <a:p>
            <a:pPr marL="0" lvl="1" indent="0">
              <a:buClr>
                <a:srgbClr val="B90F22"/>
              </a:buClr>
              <a:buNone/>
            </a:pPr>
            <a:endParaRPr lang="de-DE" sz="2200" dirty="0">
              <a:sym typeface="Wingdings" pitchFamily="2" charset="2"/>
            </a:endParaRPr>
          </a:p>
          <a:p>
            <a:pPr marL="342900" indent="-342900">
              <a:buClr>
                <a:srgbClr val="3079BE"/>
              </a:buClr>
              <a:buFont typeface="Symbol" panose="05050102010706020507" pitchFamily="18" charset="2"/>
              <a:buChar char="-"/>
            </a:pPr>
            <a:r>
              <a:rPr lang="de-DE" sz="2200" b="1" u="sng" dirty="0" smtClean="0">
                <a:sym typeface="Wingdings" pitchFamily="2" charset="2"/>
              </a:rPr>
              <a:t>Solution</a:t>
            </a:r>
            <a:r>
              <a:rPr lang="de-DE" sz="2200" dirty="0" smtClean="0">
                <a:sym typeface="Wingdings" pitchFamily="2" charset="2"/>
              </a:rPr>
              <a:t>:</a:t>
            </a:r>
            <a:endParaRPr lang="de-DE" sz="2200" dirty="0">
              <a:sym typeface="Wingdings" pitchFamily="2" charset="2"/>
            </a:endParaRPr>
          </a:p>
          <a:p>
            <a:pPr marL="701675" lvl="2" indent="-342900"/>
            <a:r>
              <a:rPr lang="en-US" sz="2200" dirty="0" smtClean="0">
                <a:sym typeface="Wingdings" pitchFamily="2" charset="2"/>
              </a:rPr>
              <a:t>Operates bottom-up</a:t>
            </a:r>
            <a:endParaRPr lang="en-US" sz="2200" dirty="0">
              <a:sym typeface="Wingdings" pitchFamily="2" charset="2"/>
            </a:endParaRPr>
          </a:p>
          <a:p>
            <a:pPr marL="701675" lvl="2" indent="-342900"/>
            <a:r>
              <a:rPr lang="en-US" sz="2200" dirty="0" smtClean="0">
                <a:sym typeface="Wingdings" pitchFamily="2" charset="2"/>
              </a:rPr>
              <a:t>Searching </a:t>
            </a:r>
            <a:r>
              <a:rPr lang="en-US" sz="2200" dirty="0">
                <a:sym typeface="Wingdings" pitchFamily="2" charset="2"/>
              </a:rPr>
              <a:t>feasible paths from potentially vulnerable call </a:t>
            </a:r>
            <a:r>
              <a:rPr lang="en-US" sz="2200" dirty="0" smtClean="0">
                <a:sym typeface="Wingdings" pitchFamily="2" charset="2"/>
              </a:rPr>
              <a:t>sites deep </a:t>
            </a:r>
            <a:r>
              <a:rPr lang="en-US" sz="2200" dirty="0">
                <a:sym typeface="Wingdings" pitchFamily="2" charset="2"/>
              </a:rPr>
              <a:t>down in the JDK all the way up to the public </a:t>
            </a:r>
            <a:r>
              <a:rPr lang="en-US" sz="2200" dirty="0" smtClean="0">
                <a:sym typeface="Wingdings" pitchFamily="2" charset="2"/>
              </a:rPr>
              <a:t>API</a:t>
            </a:r>
            <a:endParaRPr lang="en-US" sz="2200" dirty="0">
              <a:sym typeface="Wingdings" pitchFamily="2" charset="2"/>
            </a:endParaRPr>
          </a:p>
          <a:p>
            <a:pPr marL="701675" lvl="2" indent="-342900"/>
            <a:r>
              <a:rPr lang="en-US" sz="2200" dirty="0">
                <a:sym typeface="Wingdings" pitchFamily="2" charset="2"/>
              </a:rPr>
              <a:t>During this process it has to correlate two </a:t>
            </a:r>
            <a:r>
              <a:rPr lang="en-US" sz="2200" dirty="0" smtClean="0">
                <a:sym typeface="Wingdings" pitchFamily="2" charset="2"/>
              </a:rPr>
              <a:t>taint-analysis problems</a:t>
            </a:r>
            <a:r>
              <a:rPr lang="en-US" sz="2200" dirty="0">
                <a:sym typeface="Wingdings" pitchFamily="2" charset="2"/>
              </a:rPr>
              <a:t>, one for integrity and one for confidentiality</a:t>
            </a:r>
            <a:endParaRPr lang="de-DE" sz="2200" dirty="0" smtClean="0">
              <a:sym typeface="Wingdings" pitchFamily="2" charset="2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751386" y="6137008"/>
            <a:ext cx="4355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Source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: https://github.com/johanneslerch/FlowTwist/raw/master/FlowTwist_Logo_rgb.png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7237561" cy="838200"/>
          </a:xfrm>
        </p:spPr>
        <p:txBody>
          <a:bodyPr/>
          <a:lstStyle/>
          <a:p>
            <a:r>
              <a:rPr lang="de-DE" dirty="0" smtClean="0"/>
              <a:t>3.5 </a:t>
            </a:r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sz="2000" dirty="0"/>
          </a:p>
        </p:txBody>
      </p:sp>
      <p:pic>
        <p:nvPicPr>
          <p:cNvPr id="6" name="Picture 2" descr="FlowTwi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956" y="2134596"/>
            <a:ext cx="4665098" cy="93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12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7890" y="1700808"/>
            <a:ext cx="8460472" cy="4392488"/>
          </a:xfrm>
        </p:spPr>
        <p:txBody>
          <a:bodyPr/>
          <a:lstStyle/>
          <a:p>
            <a:pPr marL="0" indent="0">
              <a:lnSpc>
                <a:spcPct val="100000"/>
              </a:lnSpc>
              <a:buClr>
                <a:srgbClr val="3079BE"/>
              </a:buClr>
            </a:pPr>
            <a:endParaRPr lang="de-DE" sz="2400" dirty="0" smtClean="0"/>
          </a:p>
          <a:p>
            <a:pPr marL="457200" indent="-457200">
              <a:lnSpc>
                <a:spcPct val="100000"/>
              </a:lnSpc>
              <a:buClr>
                <a:srgbClr val="3079BE"/>
              </a:buClr>
              <a:buFont typeface="+mj-lt"/>
              <a:buAutoNum type="arabicPeriod"/>
            </a:pPr>
            <a:r>
              <a:rPr lang="de-DE" sz="2400" dirty="0" err="1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  <a:r>
              <a:rPr lang="de-DE" sz="2400" dirty="0" smtClean="0"/>
              <a:t/>
            </a:r>
            <a:br>
              <a:rPr lang="de-DE" sz="2400" dirty="0" smtClean="0"/>
            </a:br>
            <a:endParaRPr lang="de-DE" sz="2400" dirty="0" smtClean="0"/>
          </a:p>
          <a:p>
            <a:pPr marL="457200" indent="-457200">
              <a:lnSpc>
                <a:spcPct val="100000"/>
              </a:lnSpc>
              <a:buClr>
                <a:srgbClr val="3079BE"/>
              </a:buClr>
              <a:buFont typeface="+mj-lt"/>
              <a:buAutoNum type="arabicPeriod"/>
            </a:pPr>
            <a:r>
              <a:rPr lang="de-DE" sz="2400" dirty="0" smtClean="0">
                <a:solidFill>
                  <a:schemeClr val="bg1">
                    <a:lumMod val="85000"/>
                  </a:schemeClr>
                </a:solidFill>
              </a:rPr>
              <a:t>Input Validation</a:t>
            </a:r>
            <a:br>
              <a:rPr lang="de-DE" sz="2400" dirty="0" smtClean="0">
                <a:solidFill>
                  <a:schemeClr val="bg1">
                    <a:lumMod val="85000"/>
                  </a:schemeClr>
                </a:solidFill>
              </a:rPr>
            </a:br>
            <a:endParaRPr lang="de-DE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3079BE"/>
              </a:buClr>
              <a:buFont typeface="+mj-lt"/>
              <a:buAutoNum type="arabicPeriod"/>
            </a:pPr>
            <a:r>
              <a:rPr lang="de-DE" sz="2400" dirty="0" err="1" smtClean="0">
                <a:solidFill>
                  <a:schemeClr val="bg1">
                    <a:lumMod val="85000"/>
                  </a:schemeClr>
                </a:solidFill>
              </a:rPr>
              <a:t>Static</a:t>
            </a:r>
            <a:r>
              <a:rPr lang="de-DE" sz="2400" dirty="0" smtClean="0">
                <a:solidFill>
                  <a:schemeClr val="bg1">
                    <a:lumMod val="85000"/>
                  </a:schemeClr>
                </a:solidFill>
              </a:rPr>
              <a:t> Code Analysis Tools</a:t>
            </a:r>
            <a:br>
              <a:rPr lang="de-DE" sz="2400" dirty="0" smtClean="0">
                <a:solidFill>
                  <a:schemeClr val="bg1">
                    <a:lumMod val="85000"/>
                  </a:schemeClr>
                </a:solidFill>
              </a:rPr>
            </a:br>
            <a:endParaRPr lang="de-DE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3079BE"/>
              </a:buClr>
              <a:buFont typeface="+mj-lt"/>
              <a:buAutoNum type="arabicPeriod"/>
            </a:pPr>
            <a:r>
              <a:rPr lang="de-DE" sz="2400" dirty="0" err="1" smtClean="0"/>
              <a:t>Limitations</a:t>
            </a:r>
            <a:r>
              <a:rPr lang="de-DE" sz="2400" dirty="0" smtClean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 smtClean="0"/>
              <a:t>Conclusion</a:t>
            </a: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326399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484784"/>
            <a:ext cx="8676496" cy="4689319"/>
          </a:xfrm>
        </p:spPr>
        <p:txBody>
          <a:bodyPr/>
          <a:lstStyle/>
          <a:p>
            <a:r>
              <a:rPr lang="en-US" sz="2400" b="1" u="sng" dirty="0"/>
              <a:t>Important Selection </a:t>
            </a:r>
            <a:r>
              <a:rPr lang="en-US" sz="2400" b="1" u="sng" dirty="0" smtClean="0"/>
              <a:t>Criteria</a:t>
            </a:r>
            <a:endParaRPr lang="en-US" sz="2400" b="1" u="sng" dirty="0"/>
          </a:p>
          <a:p>
            <a:pPr marL="285750" indent="-285750">
              <a:buClr>
                <a:srgbClr val="3079BE"/>
              </a:buClr>
              <a:buFont typeface="Wingdings" panose="05000000000000000000" pitchFamily="2" charset="2"/>
              <a:buChar char="ü"/>
            </a:pPr>
            <a:r>
              <a:rPr lang="en-US" sz="2200" dirty="0" smtClean="0"/>
              <a:t>Is your language supported?</a:t>
            </a:r>
            <a:endParaRPr lang="en-US" sz="2200" dirty="0"/>
          </a:p>
          <a:p>
            <a:pPr marL="285750" indent="-285750">
              <a:buClr>
                <a:srgbClr val="3079BE"/>
              </a:buClr>
              <a:buFont typeface="Wingdings" panose="05000000000000000000" pitchFamily="2" charset="2"/>
              <a:buChar char="ü"/>
            </a:pPr>
            <a:r>
              <a:rPr lang="en-US" sz="2200" dirty="0" smtClean="0"/>
              <a:t>Can it detect the types of vulnerabilities you’re searching?</a:t>
            </a:r>
            <a:endParaRPr lang="en-US" sz="2200" dirty="0"/>
          </a:p>
          <a:p>
            <a:pPr marL="285750" indent="-285750">
              <a:buClr>
                <a:srgbClr val="3079BE"/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Does it require a fully buildable set of source?</a:t>
            </a:r>
          </a:p>
          <a:p>
            <a:pPr marL="285750" indent="-285750">
              <a:buClr>
                <a:srgbClr val="3079BE"/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Can it run against binaries instead of source?</a:t>
            </a:r>
          </a:p>
          <a:p>
            <a:pPr marL="285750" indent="-285750">
              <a:buClr>
                <a:srgbClr val="3079BE"/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Can it be integrated into the developer's IDE?</a:t>
            </a:r>
          </a:p>
          <a:p>
            <a:pPr marL="285750" indent="-285750">
              <a:buClr>
                <a:srgbClr val="3079BE"/>
              </a:buClr>
              <a:buFont typeface="Wingdings" panose="05000000000000000000" pitchFamily="2" charset="2"/>
              <a:buChar char="ü"/>
            </a:pPr>
            <a:r>
              <a:rPr lang="en-US" sz="2200" dirty="0" smtClean="0"/>
              <a:t>Can you afford the license </a:t>
            </a:r>
            <a:r>
              <a:rPr lang="en-US" sz="2200" dirty="0"/>
              <a:t>cost for the </a:t>
            </a:r>
            <a:r>
              <a:rPr lang="en-US" sz="2200" dirty="0" smtClean="0"/>
              <a:t>tool?</a:t>
            </a:r>
            <a:endParaRPr lang="en-US" sz="2200" dirty="0"/>
          </a:p>
          <a:p>
            <a:pPr marL="285750" indent="-285750">
              <a:buClr>
                <a:srgbClr val="3079BE"/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Does it support Object-oriented programming (OOP</a:t>
            </a:r>
            <a:r>
              <a:rPr lang="en-US" sz="2200" dirty="0" smtClean="0"/>
              <a:t>)?</a:t>
            </a:r>
          </a:p>
          <a:p>
            <a:pPr marL="285750" indent="-285750">
              <a:buClr>
                <a:srgbClr val="3079BE"/>
              </a:buClr>
              <a:buFont typeface="Wingdings" panose="05000000000000000000" pitchFamily="2" charset="2"/>
              <a:buChar char="ü"/>
            </a:pPr>
            <a:r>
              <a:rPr lang="en-US" sz="2200" dirty="0" smtClean="0"/>
              <a:t>…</a:t>
            </a:r>
            <a:endParaRPr lang="en-US" sz="2200" dirty="0"/>
          </a:p>
          <a:p>
            <a:pPr marL="0" indent="0"/>
            <a:endParaRPr lang="de-DE" sz="1800" dirty="0" smtClean="0">
              <a:sym typeface="Wingdings" pitchFamily="2" charset="2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7237561" cy="838200"/>
          </a:xfrm>
        </p:spPr>
        <p:txBody>
          <a:bodyPr/>
          <a:lstStyle/>
          <a:p>
            <a:r>
              <a:rPr lang="de-DE" dirty="0"/>
              <a:t>4</a:t>
            </a:r>
            <a:r>
              <a:rPr lang="de-DE" dirty="0" smtClean="0"/>
              <a:t>. </a:t>
            </a:r>
            <a:r>
              <a:rPr lang="de-DE" dirty="0" err="1" smtClean="0"/>
              <a:t>Limitations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361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8460472" cy="4761328"/>
          </a:xfrm>
        </p:spPr>
        <p:txBody>
          <a:bodyPr/>
          <a:lstStyle/>
          <a:p>
            <a:pPr algn="ctr"/>
            <a:endParaRPr lang="de-DE" sz="4400" dirty="0" smtClean="0"/>
          </a:p>
          <a:p>
            <a:pPr algn="ctr"/>
            <a:endParaRPr lang="de-DE" sz="4400" dirty="0" smtClean="0"/>
          </a:p>
          <a:p>
            <a:pPr algn="ctr"/>
            <a:r>
              <a:rPr lang="de-DE" sz="4400" dirty="0" smtClean="0"/>
              <a:t>Questions ?</a:t>
            </a:r>
          </a:p>
          <a:p>
            <a:r>
              <a:rPr lang="de-DE" sz="2200" u="sng" dirty="0" smtClean="0"/>
              <a:t>Autors</a:t>
            </a:r>
            <a:r>
              <a:rPr lang="de-DE" sz="2200" dirty="0"/>
              <a:t>: 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 sz="2200" dirty="0">
                <a:ea typeface="+mn-ea"/>
              </a:rPr>
              <a:t>Sebastian Funke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 sz="2200" dirty="0">
                <a:ea typeface="+mn-ea"/>
              </a:rPr>
              <a:t>Brian </a:t>
            </a:r>
            <a:r>
              <a:rPr lang="de-DE" sz="2200" dirty="0" err="1">
                <a:ea typeface="+mn-ea"/>
              </a:rPr>
              <a:t>Pfretzschner</a:t>
            </a:r>
            <a:endParaRPr lang="de-DE" sz="2200" dirty="0">
              <a:ea typeface="+mn-ea"/>
            </a:endParaRP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 sz="2200" dirty="0">
                <a:ea typeface="+mn-ea"/>
              </a:rPr>
              <a:t>Hamza </a:t>
            </a:r>
            <a:r>
              <a:rPr lang="de-DE" sz="2200" dirty="0" err="1">
                <a:ea typeface="+mn-ea"/>
              </a:rPr>
              <a:t>Zulfiqar</a:t>
            </a:r>
            <a:endParaRPr lang="de-DE" sz="2200" dirty="0">
              <a:ea typeface="+mn-ea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de-DE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your</a:t>
            </a:r>
            <a:r>
              <a:rPr lang="de-DE" dirty="0"/>
              <a:t> </a:t>
            </a:r>
            <a:r>
              <a:rPr lang="de-DE" dirty="0" smtClean="0"/>
              <a:t>Attention!</a:t>
            </a:r>
            <a:endParaRPr lang="de-DE" dirty="0"/>
          </a:p>
        </p:txBody>
      </p:sp>
      <p:sp>
        <p:nvSpPr>
          <p:cNvPr id="2" name="TextBox 1"/>
          <p:cNvSpPr txBox="1"/>
          <p:nvPr/>
        </p:nvSpPr>
        <p:spPr>
          <a:xfrm>
            <a:off x="2931769" y="1844824"/>
            <a:ext cx="33169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Static Code Analysis is</a:t>
            </a:r>
          </a:p>
          <a:p>
            <a:pPr algn="ctr"/>
            <a:r>
              <a:rPr lang="de-DE" sz="2400" dirty="0"/>
              <a:t>your personal </a:t>
            </a:r>
          </a:p>
          <a:p>
            <a:r>
              <a:rPr lang="de-DE" sz="2400" dirty="0"/>
              <a:t>(security) code</a:t>
            </a:r>
            <a:r>
              <a:rPr lang="en-US" sz="2400" dirty="0"/>
              <a:t> auditor</a:t>
            </a:r>
            <a:r>
              <a:rPr lang="de-DE" sz="2400" dirty="0" smtClean="0"/>
              <a:t>!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658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8676496" cy="4689320"/>
          </a:xfrm>
        </p:spPr>
        <p:txBody>
          <a:bodyPr/>
          <a:lstStyle/>
          <a:p>
            <a:pPr marL="171450" indent="-171450">
              <a:buClr>
                <a:srgbClr val="3079BE"/>
              </a:buClr>
              <a:buFont typeface="Arial" pitchFamily="34" charset="0"/>
              <a:buChar char="•"/>
            </a:pPr>
            <a:r>
              <a:rPr lang="de-DE" sz="1100" i="1" dirty="0" smtClean="0"/>
              <a:t>Brian </a:t>
            </a:r>
            <a:r>
              <a:rPr lang="de-DE" sz="1100" i="1" dirty="0" err="1" smtClean="0"/>
              <a:t>Chess</a:t>
            </a:r>
            <a:r>
              <a:rPr lang="de-DE" sz="1100" i="1" dirty="0" smtClean="0"/>
              <a:t> &amp; Jacob West</a:t>
            </a:r>
            <a:r>
              <a:rPr lang="de-DE" sz="1100" dirty="0"/>
              <a:t>: </a:t>
            </a:r>
            <a:r>
              <a:rPr lang="en-US" sz="1100" dirty="0"/>
              <a:t>Secure Programming with Static </a:t>
            </a:r>
            <a:r>
              <a:rPr lang="en-US" sz="1100" dirty="0" smtClean="0"/>
              <a:t>Analysis</a:t>
            </a:r>
            <a:r>
              <a:rPr lang="en-US" sz="1100" dirty="0"/>
              <a:t> </a:t>
            </a:r>
            <a:r>
              <a:rPr lang="de-DE" sz="1100" dirty="0" smtClean="0"/>
              <a:t>(2011)</a:t>
            </a:r>
          </a:p>
          <a:p>
            <a:pPr marL="171450" indent="-171450">
              <a:buClr>
                <a:srgbClr val="3079BE"/>
              </a:buClr>
              <a:buFont typeface="Arial" pitchFamily="34" charset="0"/>
              <a:buChar char="•"/>
            </a:pPr>
            <a:r>
              <a:rPr lang="de-DE" sz="1100" i="1" dirty="0" smtClean="0"/>
              <a:t>V</a:t>
            </a:r>
            <a:r>
              <a:rPr lang="de-DE" sz="1100" i="1" dirty="0"/>
              <a:t>. Benjamin </a:t>
            </a:r>
            <a:r>
              <a:rPr lang="de-DE" sz="1100" i="1" dirty="0" err="1"/>
              <a:t>Livshits</a:t>
            </a:r>
            <a:r>
              <a:rPr lang="de-DE" sz="1100" i="1" dirty="0"/>
              <a:t> </a:t>
            </a:r>
            <a:r>
              <a:rPr lang="de-DE" sz="1100" i="1" dirty="0" err="1"/>
              <a:t>and</a:t>
            </a:r>
            <a:r>
              <a:rPr lang="de-DE" sz="1100" i="1" dirty="0"/>
              <a:t> Monica S. </a:t>
            </a:r>
            <a:r>
              <a:rPr lang="de-DE" sz="1100" i="1" dirty="0" smtClean="0"/>
              <a:t>Lam</a:t>
            </a:r>
            <a:r>
              <a:rPr lang="de-DE" sz="1100" dirty="0" smtClean="0"/>
              <a:t>: </a:t>
            </a:r>
            <a:r>
              <a:rPr lang="en-US" sz="1100" dirty="0"/>
              <a:t>Finding Security Vulnerabilities in Java </a:t>
            </a:r>
            <a:r>
              <a:rPr lang="en-US" sz="1100" dirty="0" smtClean="0"/>
              <a:t>Applications </a:t>
            </a:r>
            <a:r>
              <a:rPr lang="de-DE" sz="1100" dirty="0" err="1" smtClean="0"/>
              <a:t>with</a:t>
            </a:r>
            <a:r>
              <a:rPr lang="de-DE" sz="1100" dirty="0" smtClean="0"/>
              <a:t> </a:t>
            </a:r>
            <a:r>
              <a:rPr lang="de-DE" sz="1100" dirty="0"/>
              <a:t>Static </a:t>
            </a:r>
            <a:r>
              <a:rPr lang="de-DE" sz="1100" dirty="0" smtClean="0"/>
              <a:t>Analysis</a:t>
            </a:r>
            <a:r>
              <a:rPr lang="de-DE" sz="1100" b="1" dirty="0" smtClean="0"/>
              <a:t>, </a:t>
            </a:r>
            <a:r>
              <a:rPr lang="de-DE" sz="1100" i="1" dirty="0"/>
              <a:t>Stanford </a:t>
            </a:r>
            <a:r>
              <a:rPr lang="de-DE" sz="1100" i="1" dirty="0" smtClean="0"/>
              <a:t>University (2005)</a:t>
            </a:r>
          </a:p>
          <a:p>
            <a:pPr marL="171450" indent="-171450">
              <a:buClr>
                <a:srgbClr val="3079BE"/>
              </a:buClr>
              <a:buFont typeface="Arial" pitchFamily="34" charset="0"/>
              <a:buChar char="•"/>
            </a:pPr>
            <a:r>
              <a:rPr lang="de-DE" sz="1100" i="1" dirty="0" smtClean="0"/>
              <a:t>Gary McGraw: </a:t>
            </a:r>
            <a:r>
              <a:rPr lang="de-DE" sz="1100" dirty="0"/>
              <a:t>Static Analysis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smtClean="0"/>
              <a:t>Security (2004)</a:t>
            </a:r>
            <a:endParaRPr lang="de-DE" sz="1100" dirty="0"/>
          </a:p>
          <a:p>
            <a:pPr marL="171450" indent="-171450">
              <a:buClr>
                <a:srgbClr val="3079BE"/>
              </a:buClr>
              <a:buFont typeface="Arial" pitchFamily="34" charset="0"/>
              <a:buChar char="•"/>
            </a:pPr>
            <a:r>
              <a:rPr lang="de-DE" sz="1100" i="1" dirty="0" smtClean="0"/>
              <a:t>Eric Bodden</a:t>
            </a:r>
            <a:r>
              <a:rPr lang="de-DE" sz="1100" dirty="0" smtClean="0"/>
              <a:t>: </a:t>
            </a:r>
            <a:r>
              <a:rPr lang="de-DE" sz="1100" dirty="0" err="1" smtClean="0"/>
              <a:t>Automated</a:t>
            </a:r>
            <a:r>
              <a:rPr lang="de-DE" sz="1100" dirty="0" smtClean="0"/>
              <a:t> Code Analysis </a:t>
            </a:r>
            <a:r>
              <a:rPr lang="de-DE" sz="1100" dirty="0" err="1" smtClean="0"/>
              <a:t>Lecture</a:t>
            </a:r>
            <a:r>
              <a:rPr lang="de-DE" sz="1100" dirty="0" smtClean="0"/>
              <a:t> </a:t>
            </a:r>
            <a:r>
              <a:rPr lang="de-DE" sz="1100" dirty="0" err="1" smtClean="0"/>
              <a:t>Slides</a:t>
            </a:r>
            <a:r>
              <a:rPr lang="de-DE" sz="1100" dirty="0" smtClean="0"/>
              <a:t>, TU Darmstadt (2013)</a:t>
            </a:r>
          </a:p>
          <a:p>
            <a:pPr marL="171450" indent="-171450">
              <a:buClr>
                <a:srgbClr val="3079BE"/>
              </a:buClr>
              <a:buFont typeface="Arial" pitchFamily="34" charset="0"/>
              <a:buChar char="•"/>
            </a:pPr>
            <a:r>
              <a:rPr lang="de-DE" sz="1100" i="1" dirty="0"/>
              <a:t>OWASP</a:t>
            </a:r>
            <a:r>
              <a:rPr lang="de-DE" sz="1100" dirty="0"/>
              <a:t>: </a:t>
            </a:r>
            <a:r>
              <a:rPr lang="de-DE" sz="1100" dirty="0" smtClean="0"/>
              <a:t>LAPSE Project</a:t>
            </a:r>
            <a:r>
              <a:rPr lang="de-DE" sz="1100" dirty="0"/>
              <a:t>, </a:t>
            </a:r>
            <a:r>
              <a:rPr lang="de-DE" sz="1100" dirty="0">
                <a:hlinkClick r:id="rId2"/>
              </a:rPr>
              <a:t>https://</a:t>
            </a:r>
            <a:r>
              <a:rPr lang="de-DE" sz="1100" dirty="0" smtClean="0">
                <a:hlinkClick r:id="rId2"/>
              </a:rPr>
              <a:t>www.owasp.org/index.php/OWASP_LAPSE_Project</a:t>
            </a:r>
            <a:endParaRPr lang="de-DE" sz="1100" dirty="0" smtClean="0"/>
          </a:p>
          <a:p>
            <a:pPr marL="171450" indent="-171450">
              <a:buClr>
                <a:srgbClr val="3079BE"/>
              </a:buClr>
              <a:buFont typeface="Arial" pitchFamily="34" charset="0"/>
              <a:buChar char="•"/>
            </a:pPr>
            <a:r>
              <a:rPr lang="de-DE" sz="1100" i="1" dirty="0" smtClean="0"/>
              <a:t>Perl </a:t>
            </a:r>
            <a:r>
              <a:rPr lang="de-DE" sz="1100" i="1" dirty="0" err="1" smtClean="0"/>
              <a:t>Taint</a:t>
            </a:r>
            <a:r>
              <a:rPr lang="de-DE" sz="1100" i="1" dirty="0"/>
              <a:t> Mode</a:t>
            </a:r>
            <a:r>
              <a:rPr lang="de-DE" sz="1100" dirty="0"/>
              <a:t>: </a:t>
            </a:r>
            <a:r>
              <a:rPr lang="de-DE" sz="1100" dirty="0">
                <a:hlinkClick r:id="rId3"/>
              </a:rPr>
              <a:t>http://</a:t>
            </a:r>
            <a:r>
              <a:rPr lang="de-DE" sz="1100" dirty="0" smtClean="0">
                <a:hlinkClick r:id="rId3"/>
              </a:rPr>
              <a:t>perldoc.perl.org/perlsec.html</a:t>
            </a:r>
            <a:r>
              <a:rPr lang="de-DE" sz="1100" dirty="0" smtClean="0"/>
              <a:t> </a:t>
            </a:r>
          </a:p>
          <a:p>
            <a:pPr marL="171450" indent="-171450">
              <a:buClr>
                <a:srgbClr val="3079BE"/>
              </a:buClr>
              <a:buFont typeface="Arial" pitchFamily="34" charset="0"/>
              <a:buChar char="•"/>
            </a:pPr>
            <a:r>
              <a:rPr lang="de-DE" sz="1100" i="1" dirty="0" smtClean="0"/>
              <a:t>Johannes </a:t>
            </a:r>
            <a:r>
              <a:rPr lang="de-DE" sz="1100" i="1" dirty="0" err="1" smtClean="0"/>
              <a:t>Dahse</a:t>
            </a:r>
            <a:r>
              <a:rPr lang="de-DE" sz="1100" dirty="0"/>
              <a:t>: RIPS: </a:t>
            </a:r>
            <a:r>
              <a:rPr lang="de-DE" sz="1100" dirty="0">
                <a:hlinkClick r:id="rId4"/>
              </a:rPr>
              <a:t>http://rips-scanner.sourceforge.net</a:t>
            </a:r>
            <a:r>
              <a:rPr lang="de-DE" sz="1100" dirty="0" smtClean="0">
                <a:hlinkClick r:id="rId4"/>
              </a:rPr>
              <a:t>/</a:t>
            </a:r>
            <a:r>
              <a:rPr lang="de-DE" sz="1100" dirty="0" smtClean="0"/>
              <a:t> </a:t>
            </a:r>
          </a:p>
          <a:p>
            <a:pPr marL="171450" indent="-171450">
              <a:buClr>
                <a:srgbClr val="3079BE"/>
              </a:buClr>
              <a:buFont typeface="Arial" pitchFamily="34" charset="0"/>
              <a:buChar char="•"/>
            </a:pPr>
            <a:r>
              <a:rPr lang="en-US" sz="1100" i="1" dirty="0"/>
              <a:t>National Security Agency Center for Assured Software: </a:t>
            </a:r>
            <a:r>
              <a:rPr lang="en-US" sz="1100" dirty="0"/>
              <a:t>On Analyzing Static Analysis Tools, </a:t>
            </a:r>
            <a:r>
              <a:rPr lang="en-US" sz="1100" dirty="0">
                <a:hlinkClick r:id="rId5"/>
              </a:rPr>
              <a:t>http://</a:t>
            </a:r>
            <a:r>
              <a:rPr lang="en-US" sz="1100" dirty="0" smtClean="0">
                <a:hlinkClick r:id="rId5"/>
              </a:rPr>
              <a:t>media.blackhat.com/bh-us-11/Willis/BH_US_11_WillisBritton_Analyzing_Static_Analysis_Tools_WP.pdf</a:t>
            </a:r>
            <a:r>
              <a:rPr lang="en-US" sz="1100" dirty="0" smtClean="0"/>
              <a:t> (2011)</a:t>
            </a:r>
          </a:p>
          <a:p>
            <a:pPr marL="171450" indent="-171450">
              <a:buClr>
                <a:srgbClr val="3079BE"/>
              </a:buClr>
              <a:buFont typeface="Arial" pitchFamily="34" charset="0"/>
              <a:buChar char="•"/>
            </a:pPr>
            <a:r>
              <a:rPr lang="en-US" sz="1100" i="1" dirty="0"/>
              <a:t>Johannes </a:t>
            </a:r>
            <a:r>
              <a:rPr lang="en-US" sz="1100" i="1" dirty="0" err="1" smtClean="0"/>
              <a:t>Lerch</a:t>
            </a:r>
            <a:r>
              <a:rPr lang="en-US" sz="1100" i="1" dirty="0" smtClean="0"/>
              <a:t>, Ben Hermann, Eric </a:t>
            </a:r>
            <a:r>
              <a:rPr lang="en-US" sz="1100" i="1" dirty="0" err="1" smtClean="0"/>
              <a:t>Bodden</a:t>
            </a:r>
            <a:r>
              <a:rPr lang="en-US" sz="1100" i="1" dirty="0" smtClean="0"/>
              <a:t> </a:t>
            </a:r>
            <a:r>
              <a:rPr lang="en-US" sz="1100" i="1" dirty="0"/>
              <a:t>and Mira </a:t>
            </a:r>
            <a:r>
              <a:rPr lang="en-US" sz="1100" i="1" dirty="0" err="1" smtClean="0"/>
              <a:t>Mezini</a:t>
            </a:r>
            <a:r>
              <a:rPr lang="en-US" sz="1100" i="1" dirty="0" smtClean="0"/>
              <a:t>:</a:t>
            </a:r>
            <a:r>
              <a:rPr lang="en-US" sz="1100" dirty="0" smtClean="0"/>
              <a:t> </a:t>
            </a:r>
            <a:r>
              <a:rPr lang="en-US" sz="1100" dirty="0" err="1" smtClean="0"/>
              <a:t>FlowTwist</a:t>
            </a:r>
            <a:r>
              <a:rPr lang="en-US" sz="1100" dirty="0" smtClean="0"/>
              <a:t>: </a:t>
            </a:r>
            <a:r>
              <a:rPr lang="en-US" sz="1100" dirty="0" smtClean="0">
                <a:hlinkClick r:id="rId6"/>
              </a:rPr>
              <a:t>http</a:t>
            </a:r>
            <a:r>
              <a:rPr lang="en-US" sz="1100" dirty="0">
                <a:hlinkClick r:id="rId6"/>
              </a:rPr>
              <a:t>://</a:t>
            </a:r>
            <a:r>
              <a:rPr lang="en-US" sz="1100" dirty="0" smtClean="0">
                <a:hlinkClick r:id="rId6"/>
              </a:rPr>
              <a:t>www.bodden.de/pubs/lhbm14flowtwist.pdf</a:t>
            </a:r>
            <a:r>
              <a:rPr lang="en-US" sz="1100" dirty="0" smtClean="0"/>
              <a:t> (2014)</a:t>
            </a:r>
          </a:p>
          <a:p>
            <a:pPr marL="171450" indent="-171450">
              <a:buClr>
                <a:srgbClr val="3079BE"/>
              </a:buClr>
              <a:buFont typeface="Arial" pitchFamily="34" charset="0"/>
              <a:buChar char="•"/>
            </a:pPr>
            <a:r>
              <a:rPr lang="en-US" sz="1100" i="1" dirty="0" smtClean="0"/>
              <a:t>Eric </a:t>
            </a:r>
            <a:r>
              <a:rPr lang="en-US" sz="1100" i="1" dirty="0" err="1" smtClean="0"/>
              <a:t>Bodden</a:t>
            </a:r>
            <a:r>
              <a:rPr lang="en-US" sz="1100" dirty="0" smtClean="0"/>
              <a:t>, HEROS</a:t>
            </a:r>
            <a:r>
              <a:rPr lang="en-US" sz="1100" dirty="0"/>
              <a:t>: </a:t>
            </a:r>
            <a:r>
              <a:rPr lang="en-US" sz="1100" dirty="0">
                <a:hlinkClick r:id="rId7"/>
              </a:rPr>
              <a:t>http://sable.github.io/heros</a:t>
            </a:r>
            <a:r>
              <a:rPr lang="en-US" sz="1100" dirty="0" smtClean="0">
                <a:hlinkClick r:id="rId7"/>
              </a:rPr>
              <a:t>/</a:t>
            </a:r>
            <a:endParaRPr lang="en-US" sz="1100" dirty="0" smtClean="0"/>
          </a:p>
          <a:p>
            <a:pPr marL="171450" indent="-171450">
              <a:buClr>
                <a:srgbClr val="3079BE"/>
              </a:buClr>
              <a:buFont typeface="Arial" pitchFamily="34" charset="0"/>
              <a:buChar char="•"/>
            </a:pPr>
            <a:r>
              <a:rPr lang="de-DE" sz="1100" i="1" dirty="0"/>
              <a:t>Steven Arzt, Siegfried </a:t>
            </a:r>
            <a:r>
              <a:rPr lang="de-DE" sz="1100" i="1" dirty="0" err="1"/>
              <a:t>Rasthofer</a:t>
            </a:r>
            <a:r>
              <a:rPr lang="de-DE" sz="1100" i="1" dirty="0"/>
              <a:t>, Christian Fritz, Eric Bodden, Alexandre Bartel, Jacques Klein, Yves le </a:t>
            </a:r>
            <a:r>
              <a:rPr lang="de-DE" sz="1100" i="1" dirty="0" err="1"/>
              <a:t>Traon</a:t>
            </a:r>
            <a:r>
              <a:rPr lang="de-DE" sz="1100" i="1" dirty="0"/>
              <a:t>, Damien </a:t>
            </a:r>
            <a:r>
              <a:rPr lang="de-DE" sz="1100" i="1" dirty="0" err="1"/>
              <a:t>Octeau</a:t>
            </a:r>
            <a:r>
              <a:rPr lang="de-DE" sz="1100" i="1" dirty="0"/>
              <a:t> </a:t>
            </a:r>
            <a:r>
              <a:rPr lang="de-DE" sz="1100" i="1" dirty="0" err="1"/>
              <a:t>and</a:t>
            </a:r>
            <a:r>
              <a:rPr lang="de-DE" sz="1100" i="1" dirty="0"/>
              <a:t> Patrick </a:t>
            </a:r>
            <a:r>
              <a:rPr lang="de-DE" sz="1100" i="1" dirty="0" smtClean="0"/>
              <a:t>McDaniel</a:t>
            </a:r>
            <a:r>
              <a:rPr lang="de-DE" sz="1100" dirty="0" smtClean="0"/>
              <a:t>: </a:t>
            </a:r>
            <a:r>
              <a:rPr lang="en-US" sz="1100" dirty="0" err="1" smtClean="0"/>
              <a:t>FlowDroid</a:t>
            </a:r>
            <a:r>
              <a:rPr lang="en-US" sz="1100" dirty="0"/>
              <a:t>: Precise Context, Flow, Field, Object-sensitive and Lifecycle-aware Taint Analysis for Android Apps</a:t>
            </a:r>
            <a:r>
              <a:rPr lang="en-US" sz="1100" dirty="0" smtClean="0"/>
              <a:t>, </a:t>
            </a:r>
            <a:r>
              <a:rPr lang="en-US" sz="1100" dirty="0" smtClean="0">
                <a:hlinkClick r:id="rId8"/>
              </a:rPr>
              <a:t>http</a:t>
            </a:r>
            <a:r>
              <a:rPr lang="en-US" sz="1100" dirty="0">
                <a:hlinkClick r:id="rId8"/>
              </a:rPr>
              <a:t>://</a:t>
            </a:r>
            <a:r>
              <a:rPr lang="en-US" sz="1100" dirty="0" smtClean="0">
                <a:hlinkClick r:id="rId8"/>
              </a:rPr>
              <a:t>www.bodden.de/pubs/far+14flowdroid.pdf</a:t>
            </a:r>
            <a:r>
              <a:rPr lang="en-US" sz="1100" dirty="0"/>
              <a:t> </a:t>
            </a:r>
            <a:r>
              <a:rPr lang="en-US" sz="1100" dirty="0" smtClean="0"/>
              <a:t>(2014)</a:t>
            </a:r>
          </a:p>
          <a:p>
            <a:pPr marL="171450" indent="-171450">
              <a:buClr>
                <a:srgbClr val="3079BE"/>
              </a:buClr>
              <a:buFont typeface="Arial" pitchFamily="34" charset="0"/>
              <a:buChar char="•"/>
            </a:pPr>
            <a:r>
              <a:rPr lang="de-DE" sz="1100" dirty="0"/>
              <a:t>http://istqbexamcertification.com/what-is-dynamic-analysis-tools-in-software-testing</a:t>
            </a:r>
            <a:r>
              <a:rPr lang="de-DE" sz="1100" dirty="0" smtClean="0"/>
              <a:t>/</a:t>
            </a:r>
          </a:p>
          <a:p>
            <a:pPr marL="171450" indent="-171450">
              <a:buFont typeface="Arial" pitchFamily="34" charset="0"/>
              <a:buChar char="•"/>
            </a:pPr>
            <a:endParaRPr lang="de-DE" sz="11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5897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r>
              <a:rPr lang="en-US" dirty="0" smtClean="0"/>
              <a:t>1.1 Motivation</a:t>
            </a:r>
            <a:endParaRPr lang="en-GB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564904"/>
            <a:ext cx="8304958" cy="327223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804249" y="6174103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Source Eric Bodden, ACA </a:t>
            </a:r>
            <a:r>
              <a:rPr lang="de-DE" sz="800" dirty="0" err="1" smtClean="0">
                <a:solidFill>
                  <a:schemeClr val="tx1">
                    <a:alpha val="20000"/>
                  </a:schemeClr>
                </a:solidFill>
              </a:rPr>
              <a:t>Lecture</a:t>
            </a:r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tx1">
                    <a:alpha val="20000"/>
                  </a:schemeClr>
                </a:solidFill>
              </a:rPr>
              <a:t>slides</a:t>
            </a:r>
            <a:endParaRPr lang="de-DE" sz="800" dirty="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460472" cy="4479943"/>
          </a:xfrm>
        </p:spPr>
        <p:txBody>
          <a:bodyPr/>
          <a:lstStyle/>
          <a:p>
            <a:r>
              <a:rPr lang="en-US" b="1" u="sng" dirty="0" smtClean="0"/>
              <a:t>Market statistics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2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covalentmarketing.com/wp-content/uploads/2013/02/Agile-Approa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56" y="1674563"/>
            <a:ext cx="8535416" cy="45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84436" y="6165304"/>
            <a:ext cx="4426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Source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: </a:t>
            </a:r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http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://</a:t>
            </a:r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www.covalentmarketing.com/wp-content/uploads/2013/02/Agile-Approach.png</a:t>
            </a:r>
            <a:endParaRPr lang="de-DE" sz="800" dirty="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2" name="Ellipse 1"/>
          <p:cNvSpPr/>
          <p:nvPr/>
        </p:nvSpPr>
        <p:spPr>
          <a:xfrm>
            <a:off x="4283968" y="3136221"/>
            <a:ext cx="3312368" cy="313680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r>
              <a:rPr lang="en-US" dirty="0" smtClean="0"/>
              <a:t>1.2 Security Code Analysis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0814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1172742" y="3573015"/>
            <a:ext cx="0" cy="6480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432008" y="1620000"/>
            <a:ext cx="8460472" cy="476132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	   Memory Leaks			               Type checking</a:t>
            </a:r>
          </a:p>
          <a:p>
            <a:r>
              <a:rPr lang="en-US" sz="1400" dirty="0" smtClean="0"/>
              <a:t>							Style checking</a:t>
            </a:r>
          </a:p>
          <a:p>
            <a:r>
              <a:rPr lang="en-US" sz="1400" dirty="0" smtClean="0"/>
              <a:t>							Program understanding</a:t>
            </a:r>
            <a:endParaRPr lang="en-US" sz="1400" dirty="0"/>
          </a:p>
          <a:p>
            <a:r>
              <a:rPr lang="en-US" sz="1400" dirty="0" smtClean="0"/>
              <a:t>							Program/Property verification</a:t>
            </a:r>
            <a:endParaRPr lang="en-US" sz="1400" dirty="0"/>
          </a:p>
          <a:p>
            <a:r>
              <a:rPr lang="en-US" sz="1400" dirty="0" smtClean="0"/>
              <a:t>							Bug finding						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								</a:t>
            </a:r>
          </a:p>
          <a:p>
            <a:r>
              <a:rPr lang="en-US" dirty="0"/>
              <a:t>	</a:t>
            </a:r>
            <a:r>
              <a:rPr lang="en-US" dirty="0" smtClean="0"/>
              <a:t>						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275856" y="1556792"/>
            <a:ext cx="2160240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Security code analysis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147133" y="2722538"/>
            <a:ext cx="2160240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Dynamic analysis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547863" y="2722538"/>
            <a:ext cx="2160240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Static analysis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Bent Arrow 24"/>
          <p:cNvSpPr/>
          <p:nvPr/>
        </p:nvSpPr>
        <p:spPr>
          <a:xfrm rot="5400000">
            <a:off x="5711494" y="1629784"/>
            <a:ext cx="817355" cy="136815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5400000" flipV="1">
            <a:off x="2183103" y="1629786"/>
            <a:ext cx="817354" cy="136815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547863" y="3573015"/>
            <a:ext cx="0" cy="20948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547863" y="4005064"/>
            <a:ext cx="26793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547863" y="4365104"/>
            <a:ext cx="26793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547863" y="4653136"/>
            <a:ext cx="26793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547863" y="5013176"/>
            <a:ext cx="26793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47863" y="5316041"/>
            <a:ext cx="26793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259831" y="2492896"/>
            <a:ext cx="2736304" cy="1368152"/>
          </a:xfrm>
          <a:prstGeom prst="ellipse">
            <a:avLst/>
          </a:prstGeom>
          <a:noFill/>
          <a:ln w="38100">
            <a:solidFill>
              <a:srgbClr val="DF0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Up-Down Arrow 46"/>
          <p:cNvSpPr/>
          <p:nvPr/>
        </p:nvSpPr>
        <p:spPr>
          <a:xfrm>
            <a:off x="4115337" y="2785746"/>
            <a:ext cx="576064" cy="337955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 rot="5400000">
            <a:off x="2982779" y="4453081"/>
            <a:ext cx="2160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Input validation</a:t>
            </a:r>
            <a:endParaRPr lang="en-GB" sz="200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r>
              <a:rPr lang="en-US" dirty="0" smtClean="0"/>
              <a:t>1.2 Security Code Analysis</a:t>
            </a:r>
            <a:endParaRPr lang="en-GB" sz="24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172742" y="4005064"/>
            <a:ext cx="26793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47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anymed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3276</Words>
  <Application>Microsoft Office PowerPoint</Application>
  <PresentationFormat>Bildschirmpräsentation (4:3)</PresentationFormat>
  <Paragraphs>743</Paragraphs>
  <Slides>66</Slides>
  <Notes>52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66</vt:i4>
      </vt:variant>
    </vt:vector>
  </HeadingPairs>
  <TitlesOfParts>
    <vt:vector size="76" baseType="lpstr">
      <vt:lpstr>Bitstream Charter</vt:lpstr>
      <vt:lpstr>Stafford</vt:lpstr>
      <vt:lpstr>Arial</vt:lpstr>
      <vt:lpstr>Calibri</vt:lpstr>
      <vt:lpstr>Consolas</vt:lpstr>
      <vt:lpstr>Symbol</vt:lpstr>
      <vt:lpstr>Tahoma</vt:lpstr>
      <vt:lpstr>Verdana</vt:lpstr>
      <vt:lpstr>Wingdings</vt:lpstr>
      <vt:lpstr>Präsentationsvorlage_BWL9</vt:lpstr>
      <vt:lpstr>Integration of Static Security Code Analysis in Continuous Integration Lifecycles</vt:lpstr>
      <vt:lpstr>Agenda</vt:lpstr>
      <vt:lpstr>Agenda</vt:lpstr>
      <vt:lpstr>1.1 Motivation</vt:lpstr>
      <vt:lpstr>1.1 Motivation</vt:lpstr>
      <vt:lpstr>1.1 Motivation</vt:lpstr>
      <vt:lpstr>1.1 Motivation</vt:lpstr>
      <vt:lpstr>1.2 Security Code Analysis</vt:lpstr>
      <vt:lpstr>1.2 Security Code Analysis</vt:lpstr>
      <vt:lpstr>Agenda</vt:lpstr>
      <vt:lpstr>2. Input Validation</vt:lpstr>
      <vt:lpstr>2. Input Validation</vt:lpstr>
      <vt:lpstr>2.1.1 Validate all input</vt:lpstr>
      <vt:lpstr>PowerPoint-Präsentation</vt:lpstr>
      <vt:lpstr>2.1.3 Establish trust boundaries</vt:lpstr>
      <vt:lpstr>Agenda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2.2.7 Path manipulation (cont..)</vt:lpstr>
      <vt:lpstr>Agenda</vt:lpstr>
      <vt:lpstr>3. Static Code Analysis Tools</vt:lpstr>
      <vt:lpstr>3.1 Weakness Classes</vt:lpstr>
      <vt:lpstr>3.1 Definitions</vt:lpstr>
      <vt:lpstr>3.2 Simple Approach</vt:lpstr>
      <vt:lpstr>3.2 Simple Approach</vt:lpstr>
      <vt:lpstr>3.2 Simple Approach</vt:lpstr>
      <vt:lpstr>3.2 Simple Approach</vt:lpstr>
      <vt:lpstr>3.3 Lexical Analysis</vt:lpstr>
      <vt:lpstr>3.3 Lexical Analysis</vt:lpstr>
      <vt:lpstr>3.3 Lexical Analysis</vt:lpstr>
      <vt:lpstr>3.3 Lexical Analysis</vt:lpstr>
      <vt:lpstr>3.4 Data Flow Analysis</vt:lpstr>
      <vt:lpstr>3.4.1 Intra-Procedural Analysis</vt:lpstr>
      <vt:lpstr>3.4.1 Intra-Procedural Analysis</vt:lpstr>
      <vt:lpstr>3.4.1 Intra-Procedural Analysis</vt:lpstr>
      <vt:lpstr>3.4.1 Intra-Procedural Analysis</vt:lpstr>
      <vt:lpstr>3.4.1 Intra-Procedural Analysis</vt:lpstr>
      <vt:lpstr>3.4.1 Intra-Procedural Analysis</vt:lpstr>
      <vt:lpstr>3.4.1 Intra-Procedural Analysis</vt:lpstr>
      <vt:lpstr>3.4.1 Intra-Procedural Analysis</vt:lpstr>
      <vt:lpstr>3.4.1 Intra-Procedural Analysis</vt:lpstr>
      <vt:lpstr>3.4 Data Flow Analysis</vt:lpstr>
      <vt:lpstr>Agenda</vt:lpstr>
      <vt:lpstr>3.4.2 Inter-Procedural Analysis</vt:lpstr>
      <vt:lpstr>3.4.2 Inter-Procedural Analysis</vt:lpstr>
      <vt:lpstr>3.4.2 Inter-Procedural Analysis</vt:lpstr>
      <vt:lpstr>3.4.2 Inter-Procedural Analysis</vt:lpstr>
      <vt:lpstr>3.3 Data Flow Analysis</vt:lpstr>
      <vt:lpstr>3.4 Data Flow Analysis</vt:lpstr>
      <vt:lpstr>3.4 Data Flow Analysis</vt:lpstr>
      <vt:lpstr>Agenda</vt:lpstr>
      <vt:lpstr>3.5 Use Cases</vt:lpstr>
      <vt:lpstr>3.5 Use Cases</vt:lpstr>
      <vt:lpstr>3.5 Use Cases</vt:lpstr>
      <vt:lpstr>Agenda</vt:lpstr>
      <vt:lpstr>4. Limitations and Conclusion</vt:lpstr>
      <vt:lpstr>Thank you very much for  your Attention!</vt:lpstr>
      <vt:lpstr>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Sebastian Funke;Brian Pfretzschner;Hamza Zulfiqar</dc:creator>
  <cp:lastModifiedBy>Sebastian Funke</cp:lastModifiedBy>
  <cp:revision>1048</cp:revision>
  <dcterms:created xsi:type="dcterms:W3CDTF">2011-06-27T17:54:59Z</dcterms:created>
  <dcterms:modified xsi:type="dcterms:W3CDTF">2015-01-22T14:50:36Z</dcterms:modified>
</cp:coreProperties>
</file>