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7" r:id="rId3"/>
    <p:sldId id="266" r:id="rId4"/>
    <p:sldId id="278" r:id="rId5"/>
    <p:sldId id="279" r:id="rId6"/>
    <p:sldId id="280" r:id="rId7"/>
    <p:sldId id="276" r:id="rId8"/>
    <p:sldId id="261" r:id="rId9"/>
    <p:sldId id="268" r:id="rId10"/>
    <p:sldId id="270" r:id="rId11"/>
    <p:sldId id="269" r:id="rId12"/>
    <p:sldId id="271" r:id="rId13"/>
    <p:sldId id="272" r:id="rId14"/>
    <p:sldId id="273" r:id="rId15"/>
    <p:sldId id="274" r:id="rId16"/>
    <p:sldId id="275" r:id="rId17"/>
    <p:sldId id="263" r:id="rId18"/>
    <p:sldId id="26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1287" autoAdjust="0"/>
  </p:normalViewPr>
  <p:slideViewPr>
    <p:cSldViewPr>
      <p:cViewPr>
        <p:scale>
          <a:sx n="100" d="100"/>
          <a:sy n="100" d="100"/>
        </p:scale>
        <p:origin x="-1944"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BB3349-D38D-4231-9F19-2B1609F89A66}" type="datetimeFigureOut">
              <a:rPr lang="zh-CN" altLang="en-US" smtClean="0"/>
              <a:t>2017/5/30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EA10B-ED6A-4253-A7CC-E8E39BAB7EB5}" type="slidenum">
              <a:rPr lang="zh-CN" altLang="en-US" smtClean="0"/>
              <a:t>‹#›</a:t>
            </a:fld>
            <a:endParaRPr lang="zh-CN" altLang="en-US"/>
          </a:p>
        </p:txBody>
      </p:sp>
    </p:spTree>
    <p:extLst>
      <p:ext uri="{BB962C8B-B14F-4D97-AF65-F5344CB8AC3E}">
        <p14:creationId xmlns:p14="http://schemas.microsoft.com/office/powerpoint/2010/main" val="2208775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ono-project.com/Main_P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、程序代码：</a:t>
            </a:r>
            <a:r>
              <a:rPr lang="en-US" altLang="zh-CN" sz="1200" b="0" i="0" kern="1200" dirty="0" smtClean="0">
                <a:solidFill>
                  <a:schemeClr val="tx1"/>
                </a:solidFill>
                <a:effectLst/>
                <a:latin typeface="+mn-lt"/>
                <a:ea typeface="+mn-ea"/>
                <a:cs typeface="+mn-cs"/>
              </a:rPr>
              <a:t>Unity</a:t>
            </a:r>
            <a:r>
              <a:rPr lang="zh-CN" altLang="en-US" sz="1200" b="0" i="0" kern="1200" dirty="0" smtClean="0">
                <a:solidFill>
                  <a:schemeClr val="tx1"/>
                </a:solidFill>
                <a:effectLst/>
                <a:latin typeface="+mn-lt"/>
                <a:ea typeface="+mn-ea"/>
                <a:cs typeface="+mn-cs"/>
              </a:rPr>
              <a:t>引擎，使用的库，以及你所写的所有的游戏代码。在编译后，得到的运行文件将会被加载到设备中执行，并占用一定内存。这部分内存实际上是没有办法去“管理”的，它们将在内存中从一开始到最后一直存在。一个空的</a:t>
            </a:r>
            <a:r>
              <a:rPr lang="en-US" altLang="zh-CN" sz="1200" b="0" i="0" kern="1200" dirty="0" smtClean="0">
                <a:solidFill>
                  <a:schemeClr val="tx1"/>
                </a:solidFill>
                <a:effectLst/>
                <a:latin typeface="+mn-lt"/>
                <a:ea typeface="+mn-ea"/>
                <a:cs typeface="+mn-cs"/>
              </a:rPr>
              <a:t>Unity</a:t>
            </a:r>
            <a:r>
              <a:rPr lang="zh-CN" altLang="en-US" sz="1200" b="0" i="0" kern="1200" dirty="0" smtClean="0">
                <a:solidFill>
                  <a:schemeClr val="tx1"/>
                </a:solidFill>
                <a:effectLst/>
                <a:latin typeface="+mn-lt"/>
                <a:ea typeface="+mn-ea"/>
                <a:cs typeface="+mn-cs"/>
              </a:rPr>
              <a:t>默认场景，什么代码都不放，在</a:t>
            </a:r>
            <a:r>
              <a:rPr lang="en-US" altLang="zh-CN" sz="1200" b="0" i="0" kern="1200" dirty="0" err="1" smtClean="0">
                <a:solidFill>
                  <a:schemeClr val="tx1"/>
                </a:solidFill>
                <a:effectLst/>
                <a:latin typeface="+mn-lt"/>
                <a:ea typeface="+mn-ea"/>
                <a:cs typeface="+mn-cs"/>
              </a:rPr>
              <a:t>iOS</a:t>
            </a:r>
            <a:r>
              <a:rPr lang="zh-CN" altLang="en-US" sz="1200" b="0" i="0" kern="1200" dirty="0" smtClean="0">
                <a:solidFill>
                  <a:schemeClr val="tx1"/>
                </a:solidFill>
                <a:effectLst/>
                <a:latin typeface="+mn-lt"/>
                <a:ea typeface="+mn-ea"/>
                <a:cs typeface="+mn-cs"/>
              </a:rPr>
              <a:t>设备上占用内存应该在</a:t>
            </a:r>
            <a:r>
              <a:rPr lang="en-US" altLang="zh-CN" sz="1200" b="0" i="0" kern="1200" dirty="0" smtClean="0">
                <a:solidFill>
                  <a:schemeClr val="tx1"/>
                </a:solidFill>
                <a:effectLst/>
                <a:latin typeface="+mn-lt"/>
                <a:ea typeface="+mn-ea"/>
                <a:cs typeface="+mn-cs"/>
              </a:rPr>
              <a:t>17MB</a:t>
            </a:r>
            <a:r>
              <a:rPr lang="zh-CN" altLang="en-US" sz="1200" b="0" i="0" kern="1200" dirty="0" smtClean="0">
                <a:solidFill>
                  <a:schemeClr val="tx1"/>
                </a:solidFill>
                <a:effectLst/>
                <a:latin typeface="+mn-lt"/>
                <a:ea typeface="+mn-ea"/>
                <a:cs typeface="+mn-cs"/>
              </a:rPr>
              <a:t>左右，而加上一些自己的代码很容易就飙到</a:t>
            </a:r>
            <a:r>
              <a:rPr lang="en-US" altLang="zh-CN" sz="1200" b="0" i="0" kern="1200" dirty="0" smtClean="0">
                <a:solidFill>
                  <a:schemeClr val="tx1"/>
                </a:solidFill>
                <a:effectLst/>
                <a:latin typeface="+mn-lt"/>
                <a:ea typeface="+mn-ea"/>
                <a:cs typeface="+mn-cs"/>
              </a:rPr>
              <a:t>20MB</a:t>
            </a:r>
            <a:r>
              <a:rPr lang="zh-CN" altLang="en-US" sz="1200" b="0" i="0" kern="1200" dirty="0" smtClean="0">
                <a:solidFill>
                  <a:schemeClr val="tx1"/>
                </a:solidFill>
                <a:effectLst/>
                <a:latin typeface="+mn-lt"/>
                <a:ea typeface="+mn-ea"/>
                <a:cs typeface="+mn-cs"/>
              </a:rPr>
              <a:t>左右。（其实这里也是一个看一研究的点，</a:t>
            </a:r>
            <a:r>
              <a:rPr lang="en-US" altLang="zh-CN" sz="1200" b="0" i="0" kern="1200" dirty="0" smtClean="0">
                <a:solidFill>
                  <a:schemeClr val="tx1"/>
                </a:solidFill>
                <a:effectLst/>
                <a:latin typeface="+mn-lt"/>
                <a:ea typeface="+mn-ea"/>
                <a:cs typeface="+mn-cs"/>
              </a:rPr>
              <a:t>unity</a:t>
            </a:r>
            <a:r>
              <a:rPr lang="zh-CN" altLang="en-US" sz="1200" b="0" i="0" kern="1200" dirty="0" smtClean="0">
                <a:solidFill>
                  <a:schemeClr val="tx1"/>
                </a:solidFill>
                <a:effectLst/>
                <a:latin typeface="+mn-lt"/>
                <a:ea typeface="+mn-ea"/>
                <a:cs typeface="+mn-cs"/>
              </a:rPr>
              <a:t>编译和打包过程具体发生了啥、为什么</a:t>
            </a:r>
            <a:r>
              <a:rPr lang="en-US" altLang="zh-CN" sz="1200" b="0" i="0" kern="1200" dirty="0" smtClean="0">
                <a:solidFill>
                  <a:schemeClr val="tx1"/>
                </a:solidFill>
                <a:effectLst/>
                <a:latin typeface="+mn-lt"/>
                <a:ea typeface="+mn-ea"/>
                <a:cs typeface="+mn-cs"/>
              </a:rPr>
              <a:t>unity</a:t>
            </a:r>
            <a:r>
              <a:rPr lang="zh-CN" altLang="en-US" sz="1200" b="0" i="0" kern="1200" dirty="0" smtClean="0">
                <a:solidFill>
                  <a:schemeClr val="tx1"/>
                </a:solidFill>
                <a:effectLst/>
                <a:latin typeface="+mn-lt"/>
                <a:ea typeface="+mn-ea"/>
                <a:cs typeface="+mn-cs"/>
              </a:rPr>
              <a:t>可以跨平台）</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hlinkClick r:id="rId3"/>
              </a:rPr>
              <a:t>Mono</a:t>
            </a:r>
            <a:r>
              <a:rPr lang="zh-CN" altLang="en-US" sz="1200" b="0" i="0" u="none" strike="noStrike" kern="1200" dirty="0" smtClean="0">
                <a:solidFill>
                  <a:schemeClr val="tx1"/>
                </a:solidFill>
                <a:effectLst/>
                <a:latin typeface="+mn-lt"/>
                <a:ea typeface="+mn-ea"/>
                <a:cs typeface="+mn-cs"/>
              </a:rPr>
              <a:t>是</a:t>
            </a:r>
            <a:r>
              <a:rPr lang="zh-CN" altLang="en-US" sz="1200" b="0" i="0" kern="1200" dirty="0" smtClean="0">
                <a:solidFill>
                  <a:schemeClr val="tx1"/>
                </a:solidFill>
                <a:effectLst/>
                <a:latin typeface="+mn-lt"/>
                <a:ea typeface="+mn-ea"/>
                <a:cs typeface="+mn-cs"/>
              </a:rPr>
              <a:t>开源</a:t>
            </a:r>
            <a:r>
              <a:rPr lang="en-US" altLang="zh-CN" sz="1200" b="0" i="0" kern="1200" dirty="0" err="1" smtClean="0">
                <a:solidFill>
                  <a:schemeClr val="tx1"/>
                </a:solidFill>
                <a:effectLst/>
                <a:latin typeface="+mn-lt"/>
                <a:ea typeface="+mn-ea"/>
                <a:cs typeface="+mn-cs"/>
              </a:rPr>
              <a:t>.net</a:t>
            </a:r>
            <a:r>
              <a:rPr lang="zh-CN" altLang="en-US" sz="1200" b="0" i="0" kern="1200" dirty="0" smtClean="0">
                <a:solidFill>
                  <a:schemeClr val="tx1"/>
                </a:solidFill>
                <a:effectLst/>
                <a:latin typeface="+mn-lt"/>
                <a:ea typeface="+mn-ea"/>
                <a:cs typeface="+mn-cs"/>
              </a:rPr>
              <a:t>框架的一种实现，对于</a:t>
            </a:r>
            <a:r>
              <a:rPr lang="en-US" altLang="zh-CN" sz="1200" b="0" i="0" kern="1200" dirty="0" smtClean="0">
                <a:solidFill>
                  <a:schemeClr val="tx1"/>
                </a:solidFill>
                <a:effectLst/>
                <a:latin typeface="+mn-lt"/>
                <a:ea typeface="+mn-ea"/>
                <a:cs typeface="+mn-cs"/>
              </a:rPr>
              <a:t>Unity</a:t>
            </a:r>
            <a:r>
              <a:rPr lang="zh-CN" altLang="en-US" sz="1200" b="0" i="0" kern="1200" dirty="0" smtClean="0">
                <a:solidFill>
                  <a:schemeClr val="tx1"/>
                </a:solidFill>
                <a:effectLst/>
                <a:latin typeface="+mn-lt"/>
                <a:ea typeface="+mn-ea"/>
                <a:cs typeface="+mn-cs"/>
              </a:rPr>
              <a:t>开发，其实充当了基本类库的角色。托管堆用来存放类的实例（比如用</a:t>
            </a:r>
            <a:r>
              <a:rPr lang="en-US" altLang="zh-CN" sz="1200" b="0" i="0" kern="1200" dirty="0" smtClean="0">
                <a:solidFill>
                  <a:schemeClr val="tx1"/>
                </a:solidFill>
                <a:effectLst/>
                <a:latin typeface="+mn-lt"/>
                <a:ea typeface="+mn-ea"/>
                <a:cs typeface="+mn-cs"/>
              </a:rPr>
              <a:t>new</a:t>
            </a:r>
            <a:r>
              <a:rPr lang="zh-CN" altLang="en-US" sz="1200" b="0" i="0" kern="1200" dirty="0" smtClean="0">
                <a:solidFill>
                  <a:schemeClr val="tx1"/>
                </a:solidFill>
                <a:effectLst/>
                <a:latin typeface="+mn-lt"/>
                <a:ea typeface="+mn-ea"/>
                <a:cs typeface="+mn-cs"/>
              </a:rPr>
              <a:t>生成的列表，实例中的各种声明的变量等），比如在代码中</a:t>
            </a:r>
            <a:r>
              <a:rPr lang="en-US" altLang="zh-CN" sz="1200" b="0" i="0" kern="1200" dirty="0" smtClean="0">
                <a:solidFill>
                  <a:schemeClr val="tx1"/>
                </a:solidFill>
                <a:effectLst/>
                <a:latin typeface="+mn-lt"/>
                <a:ea typeface="+mn-ea"/>
                <a:cs typeface="+mn-cs"/>
              </a:rPr>
              <a:t>new</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GameObject</a:t>
            </a:r>
            <a:r>
              <a:rPr lang="zh-CN" altLang="en-US" sz="1200" b="0" i="0" kern="1200" dirty="0" smtClean="0">
                <a:solidFill>
                  <a:schemeClr val="tx1"/>
                </a:solidFill>
                <a:effectLst/>
                <a:latin typeface="+mn-lt"/>
                <a:ea typeface="+mn-ea"/>
                <a:cs typeface="+mn-cs"/>
              </a:rPr>
              <a:t>，使用的就是</a:t>
            </a:r>
            <a:r>
              <a:rPr lang="en-US" altLang="zh-CN" sz="1200" b="0" i="0" kern="1200" dirty="0" smtClean="0">
                <a:solidFill>
                  <a:schemeClr val="tx1"/>
                </a:solidFill>
                <a:effectLst/>
                <a:latin typeface="+mn-lt"/>
                <a:ea typeface="+mn-ea"/>
                <a:cs typeface="+mn-cs"/>
              </a:rPr>
              <a:t>mono</a:t>
            </a:r>
            <a:r>
              <a:rPr lang="zh-CN" altLang="en-US" sz="1200" b="0" i="0" kern="1200" dirty="0" smtClean="0">
                <a:solidFill>
                  <a:schemeClr val="tx1"/>
                </a:solidFill>
                <a:effectLst/>
                <a:latin typeface="+mn-lt"/>
                <a:ea typeface="+mn-ea"/>
                <a:cs typeface="+mn-cs"/>
              </a:rPr>
              <a:t>的内存。</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、本机堆是</a:t>
            </a:r>
            <a:r>
              <a:rPr lang="en-US" altLang="zh-CN" sz="1200" b="0" i="0" kern="1200" dirty="0" smtClean="0">
                <a:solidFill>
                  <a:schemeClr val="tx1"/>
                </a:solidFill>
                <a:effectLst/>
                <a:latin typeface="+mn-lt"/>
                <a:ea typeface="+mn-ea"/>
                <a:cs typeface="+mn-cs"/>
              </a:rPr>
              <a:t>Unity</a:t>
            </a:r>
            <a:r>
              <a:rPr lang="zh-CN" altLang="en-US" sz="1200" b="0" i="0" kern="1200" dirty="0" smtClean="0">
                <a:solidFill>
                  <a:schemeClr val="tx1"/>
                </a:solidFill>
                <a:effectLst/>
                <a:latin typeface="+mn-lt"/>
                <a:ea typeface="+mn-ea"/>
                <a:cs typeface="+mn-cs"/>
              </a:rPr>
              <a:t>引擎进行资源的申请和操作的地方，比如贴图，音效，关卡数据等。包括场景中自带的资源以及代码中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Unity</a:t>
            </a:r>
            <a:r>
              <a:rPr lang="zh-CN" altLang="en-US" sz="1200" b="0" i="0" kern="1200" dirty="0" smtClean="0">
                <a:solidFill>
                  <a:schemeClr val="tx1"/>
                </a:solidFill>
                <a:effectLst/>
                <a:latin typeface="+mn-lt"/>
                <a:ea typeface="+mn-ea"/>
                <a:cs typeface="+mn-cs"/>
              </a:rPr>
              <a:t>使用了自己的一套内存管理机制来使这块内存具有和托管堆类似的功能。基本理念是，如果在这个关卡里需要某个资源，那么在需要时就加载，之后在没有任何引用时进行卸载。</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“托管”的意思是</a:t>
            </a:r>
            <a:r>
              <a:rPr lang="en-US" altLang="zh-CN" sz="1200" b="0" i="0" kern="1200" dirty="0" smtClean="0">
                <a:solidFill>
                  <a:schemeClr val="tx1"/>
                </a:solidFill>
                <a:effectLst/>
                <a:latin typeface="+mn-lt"/>
                <a:ea typeface="+mn-ea"/>
                <a:cs typeface="+mn-cs"/>
              </a:rPr>
              <a:t>Mono“</a:t>
            </a:r>
            <a:r>
              <a:rPr lang="zh-CN" altLang="en-US" sz="1200" b="0" i="0" kern="1200" dirty="0" smtClean="0">
                <a:solidFill>
                  <a:schemeClr val="tx1"/>
                </a:solidFill>
                <a:effectLst/>
                <a:latin typeface="+mn-lt"/>
                <a:ea typeface="+mn-ea"/>
                <a:cs typeface="+mn-cs"/>
              </a:rPr>
              <a:t>应该”自动地改变堆的大小来适应你所需要的内存，并且定时地使用垃圾回收（</a:t>
            </a:r>
            <a:r>
              <a:rPr lang="en-US" altLang="zh-CN" sz="1200" b="0" i="0" kern="1200" dirty="0" smtClean="0">
                <a:solidFill>
                  <a:schemeClr val="tx1"/>
                </a:solidFill>
                <a:effectLst/>
                <a:latin typeface="+mn-lt"/>
                <a:ea typeface="+mn-ea"/>
                <a:cs typeface="+mn-cs"/>
              </a:rPr>
              <a:t>Garbage Collect</a:t>
            </a:r>
            <a:r>
              <a:rPr lang="zh-CN" altLang="en-US" sz="1200" b="0" i="0" kern="1200" dirty="0" smtClean="0">
                <a:solidFill>
                  <a:schemeClr val="tx1"/>
                </a:solidFill>
                <a:effectLst/>
                <a:latin typeface="+mn-lt"/>
                <a:ea typeface="+mn-ea"/>
                <a:cs typeface="+mn-cs"/>
              </a:rPr>
              <a:t>）来释放已经不需要的内存。关键在于，有时候你会忘记清除对已经不需要再使用的内存的引用，从而导致</a:t>
            </a:r>
            <a:r>
              <a:rPr lang="en-US" altLang="zh-CN" sz="1200" b="0" i="0" kern="1200" dirty="0" smtClean="0">
                <a:solidFill>
                  <a:schemeClr val="tx1"/>
                </a:solidFill>
                <a:effectLst/>
                <a:latin typeface="+mn-lt"/>
                <a:ea typeface="+mn-ea"/>
                <a:cs typeface="+mn-cs"/>
              </a:rPr>
              <a:t>Mono</a:t>
            </a:r>
            <a:r>
              <a:rPr lang="zh-CN" altLang="en-US" sz="1200" b="0" i="0" kern="1200" dirty="0" smtClean="0">
                <a:solidFill>
                  <a:schemeClr val="tx1"/>
                </a:solidFill>
                <a:effectLst/>
                <a:latin typeface="+mn-lt"/>
                <a:ea typeface="+mn-ea"/>
                <a:cs typeface="+mn-cs"/>
              </a:rPr>
              <a:t>认为这块内存一直有用，而无法回收。</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4BEA10B-ED6A-4253-A7CC-E8E39BAB7EB5}" type="slidenum">
              <a:rPr lang="zh-CN" altLang="en-US" smtClean="0"/>
              <a:t>3</a:t>
            </a:fld>
            <a:endParaRPr lang="zh-CN" altLang="en-US"/>
          </a:p>
        </p:txBody>
      </p:sp>
    </p:spTree>
    <p:extLst>
      <p:ext uri="{BB962C8B-B14F-4D97-AF65-F5344CB8AC3E}">
        <p14:creationId xmlns:p14="http://schemas.microsoft.com/office/powerpoint/2010/main" val="41022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https://www.uwa4d.com/demo/pa.html?v=5x&amp;platform=oculus&amp;name=unity-chan#memory</a:t>
            </a:r>
          </a:p>
          <a:p>
            <a:r>
              <a:rPr lang="zh-CN" altLang="zh-CN" sz="1200" kern="1200" dirty="0" smtClean="0">
                <a:solidFill>
                  <a:schemeClr val="tx1"/>
                </a:solidFill>
                <a:effectLst/>
                <a:latin typeface="+mn-lt"/>
                <a:ea typeface="+mn-ea"/>
                <a:cs typeface="+mn-cs"/>
              </a:rPr>
              <a:t>蓝线和紫线的分离情况，反映了无效堆内存的分配大小。空闲的</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引擎内存和无效的</a:t>
            </a:r>
            <a:r>
              <a:rPr lang="en-US" altLang="zh-CN" sz="1200" kern="1200" dirty="0" smtClean="0">
                <a:solidFill>
                  <a:schemeClr val="tx1"/>
                </a:solidFill>
                <a:effectLst/>
                <a:latin typeface="+mn-lt"/>
                <a:ea typeface="+mn-ea"/>
                <a:cs typeface="+mn-cs"/>
              </a:rPr>
              <a:t>Mono</a:t>
            </a:r>
            <a:r>
              <a:rPr lang="zh-CN" altLang="zh-CN" sz="1200" kern="1200" dirty="0" smtClean="0">
                <a:solidFill>
                  <a:schemeClr val="tx1"/>
                </a:solidFill>
                <a:effectLst/>
                <a:latin typeface="+mn-lt"/>
                <a:ea typeface="+mn-ea"/>
                <a:cs typeface="+mn-cs"/>
              </a:rPr>
              <a:t>堆内存</a:t>
            </a:r>
            <a:endParaRPr lang="zh-CN" altLang="en-US" dirty="0"/>
          </a:p>
        </p:txBody>
      </p:sp>
      <p:sp>
        <p:nvSpPr>
          <p:cNvPr id="4" name="灯片编号占位符 3"/>
          <p:cNvSpPr>
            <a:spLocks noGrp="1"/>
          </p:cNvSpPr>
          <p:nvPr>
            <p:ph type="sldNum" sz="quarter" idx="10"/>
          </p:nvPr>
        </p:nvSpPr>
        <p:spPr/>
        <p:txBody>
          <a:bodyPr/>
          <a:lstStyle/>
          <a:p>
            <a:fld id="{C4BEA10B-ED6A-4253-A7CC-E8E39BAB7EB5}" type="slidenum">
              <a:rPr lang="zh-CN" altLang="en-US" smtClean="0"/>
              <a:t>4</a:t>
            </a:fld>
            <a:endParaRPr lang="zh-CN" altLang="en-US"/>
          </a:p>
        </p:txBody>
      </p:sp>
    </p:spTree>
    <p:extLst>
      <p:ext uri="{BB962C8B-B14F-4D97-AF65-F5344CB8AC3E}">
        <p14:creationId xmlns:p14="http://schemas.microsoft.com/office/powerpoint/2010/main" val="184497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Wetest</a:t>
            </a:r>
            <a:r>
              <a:rPr lang="zh-CN" altLang="en-US" dirty="0" smtClean="0"/>
              <a:t>测试报告：</a:t>
            </a:r>
            <a:endParaRPr lang="en-US" altLang="zh-CN" dirty="0" smtClean="0"/>
          </a:p>
          <a:p>
            <a:r>
              <a:rPr lang="en-US" altLang="zh-CN" dirty="0" smtClean="0"/>
              <a:t>http://wetest.qq.com/cube/Report?testid=5</a:t>
            </a:r>
          </a:p>
          <a:p>
            <a:endParaRPr lang="en-US" altLang="zh-CN" dirty="0" smtClean="0"/>
          </a:p>
          <a:p>
            <a:r>
              <a:rPr lang="en-US" altLang="zh-CN" dirty="0" smtClean="0"/>
              <a:t>IOS instrument</a:t>
            </a:r>
            <a:r>
              <a:rPr lang="zh-CN" altLang="en-US" dirty="0" smtClean="0"/>
              <a:t>：</a:t>
            </a:r>
            <a:endParaRPr lang="en-US" altLang="zh-CN" dirty="0" smtClean="0"/>
          </a:p>
          <a:p>
            <a:r>
              <a:rPr lang="en-US" altLang="zh-CN" dirty="0" smtClean="0"/>
              <a:t>http://forum.china.unity3d.com/thread-14708-1-1.html</a:t>
            </a:r>
            <a:endParaRPr lang="zh-CN" altLang="en-US" dirty="0"/>
          </a:p>
        </p:txBody>
      </p:sp>
      <p:sp>
        <p:nvSpPr>
          <p:cNvPr id="4" name="灯片编号占位符 3"/>
          <p:cNvSpPr>
            <a:spLocks noGrp="1"/>
          </p:cNvSpPr>
          <p:nvPr>
            <p:ph type="sldNum" sz="quarter" idx="10"/>
          </p:nvPr>
        </p:nvSpPr>
        <p:spPr/>
        <p:txBody>
          <a:bodyPr/>
          <a:lstStyle/>
          <a:p>
            <a:fld id="{C4BEA10B-ED6A-4253-A7CC-E8E39BAB7EB5}" type="slidenum">
              <a:rPr lang="zh-CN" altLang="en-US" smtClean="0"/>
              <a:t>9</a:t>
            </a:fld>
            <a:endParaRPr lang="zh-CN" altLang="en-US"/>
          </a:p>
        </p:txBody>
      </p:sp>
    </p:spTree>
    <p:extLst>
      <p:ext uri="{BB962C8B-B14F-4D97-AF65-F5344CB8AC3E}">
        <p14:creationId xmlns:p14="http://schemas.microsoft.com/office/powerpoint/2010/main" val="67267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unity</a:t>
            </a:r>
            <a:r>
              <a:rPr lang="zh-CN" altLang="en-US" dirty="0" smtClean="0"/>
              <a:t>的工程需要是</a:t>
            </a:r>
            <a:r>
              <a:rPr lang="en-US" altLang="zh-CN" dirty="0" smtClean="0"/>
              <a:t>android</a:t>
            </a:r>
            <a:r>
              <a:rPr lang="zh-CN" altLang="en-US" dirty="0" smtClean="0"/>
              <a:t>的工程</a:t>
            </a:r>
            <a:endParaRPr lang="en-US" altLang="zh-CN" dirty="0" smtClean="0"/>
          </a:p>
          <a:p>
            <a:r>
              <a:rPr lang="en-US" altLang="zh-CN" dirty="0" smtClean="0"/>
              <a:t>2</a:t>
            </a:r>
            <a:r>
              <a:rPr lang="zh-CN" altLang="en-US" dirty="0" smtClean="0"/>
              <a:t>、游戏的代号要输入明确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4BEA10B-ED6A-4253-A7CC-E8E39BAB7EB5}" type="slidenum">
              <a:rPr lang="zh-CN" altLang="en-US" smtClean="0"/>
              <a:t>12</a:t>
            </a:fld>
            <a:endParaRPr lang="zh-CN" altLang="en-US"/>
          </a:p>
        </p:txBody>
      </p:sp>
    </p:spTree>
    <p:extLst>
      <p:ext uri="{BB962C8B-B14F-4D97-AF65-F5344CB8AC3E}">
        <p14:creationId xmlns:p14="http://schemas.microsoft.com/office/powerpoint/2010/main" val="73007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http://192.168.131.233:9090/webtool/analysis_performance/index/</a:t>
            </a:r>
            <a:endParaRPr lang="zh-CN" altLang="en-US" dirty="0"/>
          </a:p>
        </p:txBody>
      </p:sp>
      <p:sp>
        <p:nvSpPr>
          <p:cNvPr id="4" name="灯片编号占位符 3"/>
          <p:cNvSpPr>
            <a:spLocks noGrp="1"/>
          </p:cNvSpPr>
          <p:nvPr>
            <p:ph type="sldNum" sz="quarter" idx="10"/>
          </p:nvPr>
        </p:nvSpPr>
        <p:spPr/>
        <p:txBody>
          <a:bodyPr/>
          <a:lstStyle/>
          <a:p>
            <a:fld id="{C4BEA10B-ED6A-4253-A7CC-E8E39BAB7EB5}" type="slidenum">
              <a:rPr lang="zh-CN" altLang="en-US" smtClean="0"/>
              <a:t>14</a:t>
            </a:fld>
            <a:endParaRPr lang="zh-CN" altLang="en-US"/>
          </a:p>
        </p:txBody>
      </p:sp>
    </p:spTree>
    <p:extLst>
      <p:ext uri="{BB962C8B-B14F-4D97-AF65-F5344CB8AC3E}">
        <p14:creationId xmlns:p14="http://schemas.microsoft.com/office/powerpoint/2010/main" val="303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BEA10B-ED6A-4253-A7CC-E8E39BAB7EB5}" type="slidenum">
              <a:rPr lang="zh-CN" altLang="en-US" smtClean="0"/>
              <a:t>15</a:t>
            </a:fld>
            <a:endParaRPr lang="zh-CN" altLang="en-US"/>
          </a:p>
        </p:txBody>
      </p:sp>
    </p:spTree>
    <p:extLst>
      <p:ext uri="{BB962C8B-B14F-4D97-AF65-F5344CB8AC3E}">
        <p14:creationId xmlns:p14="http://schemas.microsoft.com/office/powerpoint/2010/main" val="96560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腾讯大咖说：腾讯是如何做</a:t>
            </a:r>
            <a:r>
              <a:rPr lang="en-US" altLang="zh-CN" sz="1200" b="1" i="0" kern="1200" dirty="0" smtClean="0">
                <a:solidFill>
                  <a:schemeClr val="tx1"/>
                </a:solidFill>
                <a:effectLst/>
                <a:latin typeface="+mn-lt"/>
                <a:ea typeface="+mn-ea"/>
                <a:cs typeface="+mn-cs"/>
              </a:rPr>
              <a:t>Unity</a:t>
            </a:r>
            <a:r>
              <a:rPr lang="zh-CN" altLang="en-US" sz="1200" b="1" i="0" kern="1200" dirty="0" smtClean="0">
                <a:solidFill>
                  <a:schemeClr val="tx1"/>
                </a:solidFill>
                <a:effectLst/>
                <a:latin typeface="+mn-lt"/>
                <a:ea typeface="+mn-ea"/>
                <a:cs typeface="+mn-cs"/>
              </a:rPr>
              <a:t>手游性能优化的</a:t>
            </a:r>
          </a:p>
          <a:p>
            <a:endParaRPr lang="en-US" altLang="zh-CN" dirty="0" smtClean="0"/>
          </a:p>
          <a:p>
            <a:r>
              <a:rPr lang="en-US" altLang="zh-CN" dirty="0" smtClean="0"/>
              <a:t>http://wetest.qq.com/lab/view/108.html</a:t>
            </a:r>
          </a:p>
          <a:p>
            <a:endParaRPr lang="en-US" altLang="zh-CN" dirty="0" smtClean="0"/>
          </a:p>
          <a:p>
            <a:pPr latinLnBrk="1"/>
            <a:r>
              <a:rPr lang="en-US" altLang="zh-CN" sz="1200" b="0" i="0" kern="1200" dirty="0" smtClean="0">
                <a:solidFill>
                  <a:schemeClr val="tx1"/>
                </a:solidFill>
                <a:effectLst/>
                <a:latin typeface="+mn-lt"/>
                <a:ea typeface="+mn-ea"/>
                <a:cs typeface="+mn-cs"/>
              </a:rPr>
              <a:t>l  </a:t>
            </a:r>
            <a:r>
              <a:rPr lang="zh-CN" altLang="en-US" sz="1200" b="0" i="0" kern="1200" dirty="0" smtClean="0">
                <a:solidFill>
                  <a:schemeClr val="tx1"/>
                </a:solidFill>
                <a:effectLst/>
                <a:latin typeface="+mn-lt"/>
                <a:ea typeface="+mn-ea"/>
                <a:cs typeface="+mn-cs"/>
              </a:rPr>
              <a:t>使用 </a:t>
            </a:r>
            <a:r>
              <a:rPr lang="en-US" altLang="zh-CN" sz="1200" b="0" i="0" kern="1200" dirty="0" err="1" smtClean="0">
                <a:solidFill>
                  <a:schemeClr val="tx1"/>
                </a:solidFill>
                <a:effectLst/>
                <a:latin typeface="+mn-lt"/>
                <a:ea typeface="+mn-ea"/>
                <a:cs typeface="+mn-cs"/>
              </a:rPr>
              <a:t>Resource.Load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方法在需要的时候再读取资源；</a:t>
            </a:r>
          </a:p>
          <a:p>
            <a:pPr latinLnBrk="1"/>
            <a:r>
              <a:rPr lang="en-US" altLang="zh-CN" sz="1200" b="0" i="0" kern="1200" dirty="0" smtClean="0">
                <a:solidFill>
                  <a:schemeClr val="tx1"/>
                </a:solidFill>
                <a:effectLst/>
                <a:latin typeface="+mn-lt"/>
                <a:ea typeface="+mn-ea"/>
                <a:cs typeface="+mn-cs"/>
              </a:rPr>
              <a:t>l  </a:t>
            </a:r>
            <a:r>
              <a:rPr lang="zh-CN" altLang="en-US" sz="1200" b="0" i="0" kern="1200" dirty="0" smtClean="0">
                <a:solidFill>
                  <a:schemeClr val="tx1"/>
                </a:solidFill>
                <a:effectLst/>
                <a:latin typeface="+mn-lt"/>
                <a:ea typeface="+mn-ea"/>
                <a:cs typeface="+mn-cs"/>
              </a:rPr>
              <a:t>各种资源在使用完成后，尽快用</a:t>
            </a:r>
            <a:r>
              <a:rPr lang="en-US" altLang="zh-CN" sz="1200" b="0" i="0" kern="1200" dirty="0" err="1" smtClean="0">
                <a:solidFill>
                  <a:schemeClr val="tx1"/>
                </a:solidFill>
                <a:effectLst/>
                <a:latin typeface="+mn-lt"/>
                <a:ea typeface="+mn-ea"/>
                <a:cs typeface="+mn-cs"/>
              </a:rPr>
              <a:t>Resource.UnloadAsset</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UnloadUnusedAsset</a:t>
            </a:r>
            <a:r>
              <a:rPr lang="zh-CN" altLang="en-US" sz="1200" b="0" i="0" kern="1200" dirty="0" smtClean="0">
                <a:solidFill>
                  <a:schemeClr val="tx1"/>
                </a:solidFill>
                <a:effectLst/>
                <a:latin typeface="+mn-lt"/>
                <a:ea typeface="+mn-ea"/>
                <a:cs typeface="+mn-cs"/>
              </a:rPr>
              <a:t>卸载掉；</a:t>
            </a:r>
          </a:p>
          <a:p>
            <a:pPr latinLnBrk="1"/>
            <a:r>
              <a:rPr lang="en-US" altLang="zh-CN" sz="1200" b="0" i="0" kern="1200" dirty="0" smtClean="0">
                <a:solidFill>
                  <a:schemeClr val="tx1"/>
                </a:solidFill>
                <a:effectLst/>
                <a:latin typeface="+mn-lt"/>
                <a:ea typeface="+mn-ea"/>
                <a:cs typeface="+mn-cs"/>
              </a:rPr>
              <a:t>l  </a:t>
            </a:r>
            <a:r>
              <a:rPr lang="zh-CN" altLang="en-US" sz="1200" b="0" i="0" kern="1200" dirty="0" smtClean="0">
                <a:solidFill>
                  <a:schemeClr val="tx1"/>
                </a:solidFill>
                <a:effectLst/>
                <a:latin typeface="+mn-lt"/>
                <a:ea typeface="+mn-ea"/>
                <a:cs typeface="+mn-cs"/>
              </a:rPr>
              <a:t>灵活运用</a:t>
            </a:r>
            <a:r>
              <a:rPr lang="en-US" altLang="zh-CN" sz="1200" b="0" i="0" kern="1200" dirty="0" err="1" smtClean="0">
                <a:solidFill>
                  <a:schemeClr val="tx1"/>
                </a:solidFill>
                <a:effectLst/>
                <a:latin typeface="+mn-lt"/>
                <a:ea typeface="+mn-ea"/>
                <a:cs typeface="+mn-cs"/>
              </a:rPr>
              <a:t>AssetBundle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Load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Unload</a:t>
            </a:r>
            <a:r>
              <a:rPr lang="zh-CN" altLang="en-US" sz="1200" b="0" i="0" kern="1200" dirty="0" smtClean="0">
                <a:solidFill>
                  <a:schemeClr val="tx1"/>
                </a:solidFill>
                <a:effectLst/>
                <a:latin typeface="+mn-lt"/>
                <a:ea typeface="+mn-ea"/>
                <a:cs typeface="+mn-cs"/>
              </a:rPr>
              <a:t>方法动态加载资源，避免主要场景内的初始化内存占用过高；（实现起来真的很难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l  </a:t>
            </a:r>
            <a:r>
              <a:rPr lang="zh-CN" altLang="en-US" sz="1200" b="0" i="0" kern="1200" dirty="0" smtClean="0">
                <a:solidFill>
                  <a:schemeClr val="tx1"/>
                </a:solidFill>
                <a:effectLst/>
                <a:latin typeface="+mn-lt"/>
                <a:ea typeface="+mn-ea"/>
                <a:cs typeface="+mn-cs"/>
              </a:rPr>
              <a:t>采用</a:t>
            </a:r>
            <a:r>
              <a:rPr lang="en-US" altLang="zh-CN" sz="1200" b="0" i="0" kern="1200" dirty="0" smtClean="0">
                <a:solidFill>
                  <a:schemeClr val="tx1"/>
                </a:solidFill>
                <a:effectLst/>
                <a:latin typeface="+mn-lt"/>
                <a:ea typeface="+mn-ea"/>
                <a:cs typeface="+mn-cs"/>
              </a:rPr>
              <a:t>www</a:t>
            </a:r>
            <a:r>
              <a:rPr lang="zh-CN" altLang="en-US" sz="1200" b="0" i="0" kern="1200" dirty="0" smtClean="0">
                <a:solidFill>
                  <a:schemeClr val="tx1"/>
                </a:solidFill>
                <a:effectLst/>
                <a:latin typeface="+mn-lt"/>
                <a:ea typeface="+mn-ea"/>
                <a:cs typeface="+mn-cs"/>
              </a:rPr>
              <a:t>加载了</a:t>
            </a:r>
            <a:r>
              <a:rPr lang="en-US" altLang="zh-CN" sz="1200" b="0" i="0" kern="1200" dirty="0" err="1" smtClean="0">
                <a:solidFill>
                  <a:schemeClr val="tx1"/>
                </a:solidFill>
                <a:effectLst/>
                <a:latin typeface="+mn-lt"/>
                <a:ea typeface="+mn-ea"/>
                <a:cs typeface="+mn-cs"/>
              </a:rPr>
              <a:t>AssetBundle</a:t>
            </a:r>
            <a:r>
              <a:rPr lang="zh-CN" altLang="en-US" sz="1200" b="0" i="0" kern="1200" dirty="0" smtClean="0">
                <a:solidFill>
                  <a:schemeClr val="tx1"/>
                </a:solidFill>
                <a:effectLst/>
                <a:latin typeface="+mn-lt"/>
                <a:ea typeface="+mn-ea"/>
                <a:cs typeface="+mn-cs"/>
              </a:rPr>
              <a:t>后，要用</a:t>
            </a:r>
            <a:r>
              <a:rPr lang="en-US" altLang="zh-CN" sz="1200" b="0" i="0" kern="1200" dirty="0" smtClean="0">
                <a:solidFill>
                  <a:schemeClr val="tx1"/>
                </a:solidFill>
                <a:effectLst/>
                <a:latin typeface="+mn-lt"/>
                <a:ea typeface="+mn-ea"/>
                <a:cs typeface="+mn-cs"/>
              </a:rPr>
              <a:t>www.Dispose </a:t>
            </a:r>
            <a:r>
              <a:rPr lang="zh-CN" altLang="en-US" sz="1200" b="0" i="0" kern="1200" dirty="0" smtClean="0">
                <a:solidFill>
                  <a:schemeClr val="tx1"/>
                </a:solidFill>
                <a:effectLst/>
                <a:latin typeface="+mn-lt"/>
                <a:ea typeface="+mn-ea"/>
                <a:cs typeface="+mn-cs"/>
              </a:rPr>
              <a:t>及时释放；</a:t>
            </a:r>
          </a:p>
          <a:p>
            <a:pPr latinLnBrk="1"/>
            <a:r>
              <a:rPr lang="en-US" altLang="zh-CN" sz="1200" b="0" i="0" kern="1200" dirty="0" smtClean="0">
                <a:solidFill>
                  <a:schemeClr val="tx1"/>
                </a:solidFill>
                <a:effectLst/>
                <a:latin typeface="+mn-lt"/>
                <a:ea typeface="+mn-ea"/>
                <a:cs typeface="+mn-cs"/>
              </a:rPr>
              <a:t>l  </a:t>
            </a:r>
            <a:r>
              <a:rPr lang="zh-CN" altLang="en-US" sz="1200" b="0" i="0" kern="1200" dirty="0" smtClean="0">
                <a:solidFill>
                  <a:schemeClr val="tx1"/>
                </a:solidFill>
                <a:effectLst/>
                <a:latin typeface="+mn-lt"/>
                <a:ea typeface="+mn-ea"/>
                <a:cs typeface="+mn-cs"/>
              </a:rPr>
              <a:t>在关卡内谨慎使用</a:t>
            </a:r>
            <a:r>
              <a:rPr lang="en-US" altLang="zh-CN" sz="1200" b="0" i="0" kern="1200" dirty="0" err="1" smtClean="0">
                <a:solidFill>
                  <a:schemeClr val="tx1"/>
                </a:solidFill>
                <a:effectLst/>
                <a:latin typeface="+mn-lt"/>
                <a:ea typeface="+mn-ea"/>
                <a:cs typeface="+mn-cs"/>
              </a:rPr>
              <a:t>DontDestroyOnLoad</a:t>
            </a:r>
            <a:r>
              <a:rPr lang="zh-CN" altLang="en-US" sz="1200" b="0" i="0" kern="1200" dirty="0" smtClean="0">
                <a:solidFill>
                  <a:schemeClr val="tx1"/>
                </a:solidFill>
                <a:effectLst/>
                <a:latin typeface="+mn-lt"/>
                <a:ea typeface="+mn-ea"/>
                <a:cs typeface="+mn-cs"/>
              </a:rPr>
              <a:t>，被标注的资源会常驻内存；</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4BEA10B-ED6A-4253-A7CC-E8E39BAB7EB5}" type="slidenum">
              <a:rPr lang="zh-CN" altLang="en-US" smtClean="0"/>
              <a:t>16</a:t>
            </a:fld>
            <a:endParaRPr lang="zh-CN" altLang="en-US"/>
          </a:p>
        </p:txBody>
      </p:sp>
    </p:spTree>
    <p:extLst>
      <p:ext uri="{BB962C8B-B14F-4D97-AF65-F5344CB8AC3E}">
        <p14:creationId xmlns:p14="http://schemas.microsoft.com/office/powerpoint/2010/main" val="116125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1.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内存管理</a:t>
            </a:r>
            <a:endParaRPr lang="zh-CN" altLang="en-US" dirty="0"/>
          </a:p>
        </p:txBody>
      </p:sp>
      <p:sp>
        <p:nvSpPr>
          <p:cNvPr id="3" name="副标题 2"/>
          <p:cNvSpPr>
            <a:spLocks noGrp="1"/>
          </p:cNvSpPr>
          <p:nvPr>
            <p:ph type="subTitle" idx="1"/>
          </p:nvPr>
        </p:nvSpPr>
        <p:spPr/>
        <p:txBody>
          <a:bodyPr/>
          <a:lstStyle/>
          <a:p>
            <a:r>
              <a:rPr lang="en-US" altLang="zh-CN" dirty="0" smtClean="0"/>
              <a:t>H6855</a:t>
            </a:r>
            <a:endParaRPr lang="zh-CN" altLang="en-US" dirty="0"/>
          </a:p>
        </p:txBody>
      </p:sp>
    </p:spTree>
    <p:extLst>
      <p:ext uri="{BB962C8B-B14F-4D97-AF65-F5344CB8AC3E}">
        <p14:creationId xmlns:p14="http://schemas.microsoft.com/office/powerpoint/2010/main" val="25318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Unity Profiler</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4050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885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 Profiler</a:t>
            </a:r>
            <a:endParaRPr lang="zh-CN" altLang="en-US" dirty="0"/>
          </a:p>
        </p:txBody>
      </p:sp>
      <p:sp>
        <p:nvSpPr>
          <p:cNvPr id="3" name="内容占位符 2"/>
          <p:cNvSpPr>
            <a:spLocks noGrp="1"/>
          </p:cNvSpPr>
          <p:nvPr>
            <p:ph idx="1"/>
          </p:nvPr>
        </p:nvSpPr>
        <p:spPr>
          <a:xfrm>
            <a:off x="662880" y="2996952"/>
            <a:ext cx="8229600" cy="2592287"/>
          </a:xfrm>
        </p:spPr>
        <p:txBody>
          <a:bodyPr/>
          <a:lstStyle/>
          <a:p>
            <a:r>
              <a:rPr lang="en-US" altLang="zh-CN" dirty="0" smtClean="0"/>
              <a:t>Editor</a:t>
            </a:r>
            <a:r>
              <a:rPr lang="zh-CN" altLang="en-US" dirty="0" smtClean="0"/>
              <a:t>：选择</a:t>
            </a:r>
            <a:r>
              <a:rPr lang="en-US" altLang="zh-CN" dirty="0" smtClean="0"/>
              <a:t>Editor</a:t>
            </a:r>
            <a:r>
              <a:rPr lang="zh-CN" altLang="en-US" dirty="0" smtClean="0"/>
              <a:t>直接运行</a:t>
            </a:r>
            <a:endParaRPr lang="en-US" altLang="zh-CN" dirty="0" smtClean="0"/>
          </a:p>
          <a:p>
            <a:r>
              <a:rPr lang="en-US" altLang="zh-CN" dirty="0" smtClean="0"/>
              <a:t>Android</a:t>
            </a:r>
            <a:r>
              <a:rPr lang="zh-CN" altLang="en-US" dirty="0" smtClean="0"/>
              <a:t>：</a:t>
            </a:r>
            <a:r>
              <a:rPr lang="en-US" altLang="zh-CN" dirty="0" smtClean="0"/>
              <a:t>ADB</a:t>
            </a:r>
            <a:r>
              <a:rPr lang="zh-CN" altLang="en-US" dirty="0" smtClean="0"/>
              <a:t>方式</a:t>
            </a:r>
            <a:endParaRPr lang="en-US" altLang="zh-CN" dirty="0" smtClean="0"/>
          </a:p>
          <a:p>
            <a:r>
              <a:rPr lang="en-US" altLang="zh-CN" dirty="0" err="1"/>
              <a:t>ios</a:t>
            </a:r>
            <a:r>
              <a:rPr lang="zh-CN" altLang="en-US" dirty="0" smtClean="0"/>
              <a:t>：插入设备后选择相应的设备直接运行</a:t>
            </a:r>
            <a:endParaRPr lang="en-US" altLang="zh-CN" dirty="0" smtClean="0"/>
          </a:p>
          <a:p>
            <a:r>
              <a:rPr lang="en-US" altLang="zh-CN" dirty="0" smtClean="0"/>
              <a:t>IP</a:t>
            </a:r>
            <a:r>
              <a:rPr lang="zh-CN" altLang="en-US" dirty="0" smtClean="0"/>
              <a:t>：适合无线局域网</a:t>
            </a:r>
            <a:endParaRPr lang="zh-CN" altLang="en-US" dirty="0"/>
          </a:p>
        </p:txBody>
      </p:sp>
      <p:pic>
        <p:nvPicPr>
          <p:cNvPr id="3074" name="Picture 2" descr="D:\WorkingFiles\内存管理\profil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337320"/>
            <a:ext cx="498157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053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 Profiler</a:t>
            </a:r>
            <a:endParaRPr lang="zh-CN" altLang="en-US" dirty="0"/>
          </a:p>
        </p:txBody>
      </p:sp>
      <p:pic>
        <p:nvPicPr>
          <p:cNvPr id="4098" name="Picture 2" descr="C:\Users\hzwangchaochen\Desktop\adbProfi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268760"/>
            <a:ext cx="6364288" cy="167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7704" y="2945160"/>
            <a:ext cx="1739579" cy="369332"/>
          </a:xfrm>
          <a:prstGeom prst="rect">
            <a:avLst/>
          </a:prstGeom>
          <a:noFill/>
        </p:spPr>
        <p:txBody>
          <a:bodyPr wrap="none" rtlCol="0">
            <a:spAutoFit/>
          </a:bodyPr>
          <a:lstStyle/>
          <a:p>
            <a:r>
              <a:rPr lang="zh-CN" altLang="en-US" dirty="0" smtClean="0"/>
              <a:t>安卓的</a:t>
            </a:r>
            <a:r>
              <a:rPr lang="en-US" altLang="zh-CN" dirty="0" smtClean="0"/>
              <a:t>ADB</a:t>
            </a:r>
            <a:r>
              <a:rPr lang="zh-CN" altLang="en-US" dirty="0" smtClean="0"/>
              <a:t>方式</a:t>
            </a:r>
            <a:endParaRPr lang="zh-CN" altLang="en-US" dirty="0"/>
          </a:p>
        </p:txBody>
      </p:sp>
    </p:spTree>
    <p:extLst>
      <p:ext uri="{BB962C8B-B14F-4D97-AF65-F5344CB8AC3E}">
        <p14:creationId xmlns:p14="http://schemas.microsoft.com/office/powerpoint/2010/main" val="3561449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抓取内存数据</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268760"/>
            <a:ext cx="38004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1971061609"/>
              </p:ext>
            </p:extLst>
          </p:nvPr>
        </p:nvGraphicFramePr>
        <p:xfrm>
          <a:off x="1907704" y="1340768"/>
          <a:ext cx="1689100" cy="711200"/>
        </p:xfrm>
        <a:graphic>
          <a:graphicData uri="http://schemas.openxmlformats.org/presentationml/2006/ole">
            <mc:AlternateContent xmlns:mc="http://schemas.openxmlformats.org/markup-compatibility/2006">
              <mc:Choice xmlns:v="urn:schemas-microsoft-com:vml" Requires="v">
                <p:oleObj spid="_x0000_s1287" name="包装程序外壳对象" showAsIcon="1" r:id="rId4" imgW="1688400" imgH="711360" progId="Package">
                  <p:embed/>
                </p:oleObj>
              </mc:Choice>
              <mc:Fallback>
                <p:oleObj name="包装程序外壳对象" showAsIcon="1" r:id="rId4" imgW="1688400" imgH="711360" progId="Package">
                  <p:embed/>
                  <p:pic>
                    <p:nvPicPr>
                      <p:cNvPr id="0" name=""/>
                      <p:cNvPicPr/>
                      <p:nvPr/>
                    </p:nvPicPr>
                    <p:blipFill>
                      <a:blip r:embed="rId5"/>
                      <a:stretch>
                        <a:fillRect/>
                      </a:stretch>
                    </p:blipFill>
                    <p:spPr>
                      <a:xfrm>
                        <a:off x="1907704" y="1340768"/>
                        <a:ext cx="1689100" cy="7112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56401153"/>
              </p:ext>
            </p:extLst>
          </p:nvPr>
        </p:nvGraphicFramePr>
        <p:xfrm>
          <a:off x="2627784" y="4941168"/>
          <a:ext cx="647700" cy="711200"/>
        </p:xfrm>
        <a:graphic>
          <a:graphicData uri="http://schemas.openxmlformats.org/presentationml/2006/ole">
            <mc:AlternateContent xmlns:mc="http://schemas.openxmlformats.org/markup-compatibility/2006">
              <mc:Choice xmlns:v="urn:schemas-microsoft-com:vml" Requires="v">
                <p:oleObj spid="_x0000_s1288" name="包装程序外壳对象" showAsIcon="1" r:id="rId6" imgW="647280" imgH="711360" progId="Package">
                  <p:embed/>
                </p:oleObj>
              </mc:Choice>
              <mc:Fallback>
                <p:oleObj name="包装程序外壳对象" showAsIcon="1" r:id="rId6" imgW="647280" imgH="711360" progId="Package">
                  <p:embed/>
                  <p:pic>
                    <p:nvPicPr>
                      <p:cNvPr id="0" name=""/>
                      <p:cNvPicPr/>
                      <p:nvPr/>
                    </p:nvPicPr>
                    <p:blipFill>
                      <a:blip r:embed="rId7"/>
                      <a:stretch>
                        <a:fillRect/>
                      </a:stretch>
                    </p:blipFill>
                    <p:spPr>
                      <a:xfrm>
                        <a:off x="2627784" y="4941168"/>
                        <a:ext cx="647700" cy="7112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46901748"/>
              </p:ext>
            </p:extLst>
          </p:nvPr>
        </p:nvGraphicFramePr>
        <p:xfrm>
          <a:off x="3851920" y="4941168"/>
          <a:ext cx="1117600" cy="711200"/>
        </p:xfrm>
        <a:graphic>
          <a:graphicData uri="http://schemas.openxmlformats.org/presentationml/2006/ole">
            <mc:AlternateContent xmlns:mc="http://schemas.openxmlformats.org/markup-compatibility/2006">
              <mc:Choice xmlns:v="urn:schemas-microsoft-com:vml" Requires="v">
                <p:oleObj spid="_x0000_s1289" name="包装程序外壳对象" showAsIcon="1" r:id="rId8" imgW="1117080" imgH="711360" progId="Package">
                  <p:embed/>
                </p:oleObj>
              </mc:Choice>
              <mc:Fallback>
                <p:oleObj name="包装程序外壳对象" showAsIcon="1" r:id="rId8" imgW="1117080" imgH="711360" progId="Package">
                  <p:embed/>
                  <p:pic>
                    <p:nvPicPr>
                      <p:cNvPr id="0" name=""/>
                      <p:cNvPicPr/>
                      <p:nvPr/>
                    </p:nvPicPr>
                    <p:blipFill>
                      <a:blip r:embed="rId9"/>
                      <a:stretch>
                        <a:fillRect/>
                      </a:stretch>
                    </p:blipFill>
                    <p:spPr>
                      <a:xfrm>
                        <a:off x="3851920" y="4941168"/>
                        <a:ext cx="1117600" cy="7112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36719159"/>
              </p:ext>
            </p:extLst>
          </p:nvPr>
        </p:nvGraphicFramePr>
        <p:xfrm>
          <a:off x="5261173" y="4941168"/>
          <a:ext cx="1270000" cy="711200"/>
        </p:xfrm>
        <a:graphic>
          <a:graphicData uri="http://schemas.openxmlformats.org/presentationml/2006/ole">
            <mc:AlternateContent xmlns:mc="http://schemas.openxmlformats.org/markup-compatibility/2006">
              <mc:Choice xmlns:v="urn:schemas-microsoft-com:vml" Requires="v">
                <p:oleObj spid="_x0000_s1290" name="包装程序外壳对象" showAsIcon="1" r:id="rId10" imgW="1269360" imgH="711360" progId="Package">
                  <p:embed/>
                </p:oleObj>
              </mc:Choice>
              <mc:Fallback>
                <p:oleObj name="包装程序外壳对象" showAsIcon="1" r:id="rId10" imgW="1269360" imgH="711360" progId="Package">
                  <p:embed/>
                  <p:pic>
                    <p:nvPicPr>
                      <p:cNvPr id="0" name=""/>
                      <p:cNvPicPr/>
                      <p:nvPr/>
                    </p:nvPicPr>
                    <p:blipFill>
                      <a:blip r:embed="rId11"/>
                      <a:stretch>
                        <a:fillRect/>
                      </a:stretch>
                    </p:blipFill>
                    <p:spPr>
                      <a:xfrm>
                        <a:off x="5261173" y="4941168"/>
                        <a:ext cx="1270000" cy="711200"/>
                      </a:xfrm>
                      <a:prstGeom prst="rect">
                        <a:avLst/>
                      </a:prstGeom>
                    </p:spPr>
                  </p:pic>
                </p:oleObj>
              </mc:Fallback>
            </mc:AlternateContent>
          </a:graphicData>
        </a:graphic>
      </p:graphicFrame>
    </p:spTree>
    <p:extLst>
      <p:ext uri="{BB962C8B-B14F-4D97-AF65-F5344CB8AC3E}">
        <p14:creationId xmlns:p14="http://schemas.microsoft.com/office/powerpoint/2010/main" val="1244132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分析网站</a:t>
            </a:r>
            <a:endParaRPr lang="zh-CN" altLang="en-US" dirty="0"/>
          </a:p>
        </p:txBody>
      </p:sp>
      <p:pic>
        <p:nvPicPr>
          <p:cNvPr id="2050" name="Picture 2" descr="C:\Users\hzwangchaochen\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21" y="1268760"/>
            <a:ext cx="8596167"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48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r>
              <a:rPr lang="en-US" altLang="zh-CN" dirty="0" smtClean="0"/>
              <a:t>TBD</a:t>
            </a:r>
            <a:r>
              <a:rPr lang="zh-CN" altLang="en-US" dirty="0" smtClean="0"/>
              <a:t>）</a:t>
            </a:r>
            <a:endParaRPr lang="zh-CN" altLang="en-US" dirty="0"/>
          </a:p>
        </p:txBody>
      </p:sp>
      <p:sp>
        <p:nvSpPr>
          <p:cNvPr id="3" name="内容占位符 2"/>
          <p:cNvSpPr>
            <a:spLocks noGrp="1"/>
          </p:cNvSpPr>
          <p:nvPr>
            <p:ph idx="1"/>
          </p:nvPr>
        </p:nvSpPr>
        <p:spPr>
          <a:xfrm>
            <a:off x="467544" y="1268760"/>
            <a:ext cx="8229600" cy="5184576"/>
          </a:xfrm>
        </p:spPr>
        <p:txBody>
          <a:bodyPr>
            <a:normAutofit lnSpcReduction="10000"/>
          </a:bodyPr>
          <a:lstStyle/>
          <a:p>
            <a:r>
              <a:rPr lang="zh-CN" altLang="en-US" dirty="0" smtClean="0"/>
              <a:t>观察</a:t>
            </a:r>
            <a:r>
              <a:rPr lang="en-US" altLang="zh-CN" dirty="0" smtClean="0"/>
              <a:t>mono</a:t>
            </a:r>
            <a:r>
              <a:rPr lang="zh-CN" altLang="en-US" dirty="0" smtClean="0"/>
              <a:t>内存</a:t>
            </a:r>
            <a:endParaRPr lang="en-US" altLang="zh-CN" dirty="0" smtClean="0"/>
          </a:p>
          <a:p>
            <a:pPr lvl="1"/>
            <a:r>
              <a:rPr lang="zh-CN" altLang="zh-CN" dirty="0"/>
              <a:t>无效</a:t>
            </a:r>
            <a:r>
              <a:rPr lang="en-US" altLang="zh-CN" dirty="0"/>
              <a:t>mono</a:t>
            </a:r>
            <a:r>
              <a:rPr lang="zh-CN" altLang="zh-CN" dirty="0"/>
              <a:t>堆内存不断增大的</a:t>
            </a:r>
            <a:r>
              <a:rPr lang="zh-CN" altLang="zh-CN" dirty="0" smtClean="0"/>
              <a:t>情况</a:t>
            </a:r>
            <a:endParaRPr lang="en-US" altLang="zh-CN" dirty="0" smtClean="0"/>
          </a:p>
          <a:p>
            <a:pPr lvl="1"/>
            <a:r>
              <a:rPr lang="en-US" altLang="zh-CN" dirty="0" smtClean="0"/>
              <a:t>mono</a:t>
            </a:r>
            <a:r>
              <a:rPr lang="zh-CN" altLang="zh-CN" dirty="0"/>
              <a:t>峰值内存持续</a:t>
            </a:r>
            <a:r>
              <a:rPr lang="zh-CN" altLang="zh-CN" dirty="0" smtClean="0"/>
              <a:t>较高</a:t>
            </a:r>
            <a:endParaRPr lang="en-US" altLang="zh-CN" dirty="0" smtClean="0"/>
          </a:p>
          <a:p>
            <a:r>
              <a:rPr lang="zh-CN" altLang="en-US" dirty="0" smtClean="0"/>
              <a:t>内存标准（仅供参考）</a:t>
            </a:r>
            <a:endParaRPr lang="en-US" altLang="zh-CN" dirty="0" smtClean="0"/>
          </a:p>
          <a:p>
            <a:pPr lvl="1"/>
            <a:r>
              <a:rPr lang="zh-CN" altLang="zh-CN" dirty="0"/>
              <a:t>纹理资源：</a:t>
            </a:r>
            <a:r>
              <a:rPr lang="en-US" altLang="zh-CN" dirty="0"/>
              <a:t> 50 MB	</a:t>
            </a:r>
            <a:r>
              <a:rPr lang="zh-CN" altLang="zh-CN" dirty="0"/>
              <a:t>动画片段：</a:t>
            </a:r>
            <a:r>
              <a:rPr lang="en-US" altLang="zh-CN" dirty="0"/>
              <a:t>15 MB		</a:t>
            </a:r>
            <a:endParaRPr lang="en-US" altLang="zh-CN" dirty="0" smtClean="0"/>
          </a:p>
          <a:p>
            <a:pPr lvl="1"/>
            <a:r>
              <a:rPr lang="zh-CN" altLang="zh-CN" dirty="0" smtClean="0"/>
              <a:t>音频</a:t>
            </a:r>
            <a:r>
              <a:rPr lang="zh-CN" altLang="zh-CN" dirty="0"/>
              <a:t>片段：</a:t>
            </a:r>
            <a:r>
              <a:rPr lang="en-US" altLang="zh-CN" dirty="0"/>
              <a:t>15 </a:t>
            </a:r>
            <a:r>
              <a:rPr lang="en-US" altLang="zh-CN" dirty="0" smtClean="0"/>
              <a:t>MB</a:t>
            </a:r>
            <a:r>
              <a:rPr lang="en-US" altLang="zh-CN" dirty="0"/>
              <a:t> </a:t>
            </a:r>
            <a:r>
              <a:rPr lang="en-US" altLang="zh-CN" dirty="0" smtClean="0"/>
              <a:t> </a:t>
            </a:r>
            <a:r>
              <a:rPr lang="zh-CN" altLang="zh-CN" dirty="0" smtClean="0"/>
              <a:t>网格</a:t>
            </a:r>
            <a:r>
              <a:rPr lang="zh-CN" altLang="zh-CN" dirty="0"/>
              <a:t>资源：</a:t>
            </a:r>
            <a:r>
              <a:rPr lang="en-US" altLang="zh-CN" dirty="0"/>
              <a:t> 20 </a:t>
            </a:r>
            <a:r>
              <a:rPr lang="en-US" altLang="zh-CN" dirty="0" smtClean="0"/>
              <a:t>MB</a:t>
            </a:r>
          </a:p>
          <a:p>
            <a:pPr lvl="1"/>
            <a:r>
              <a:rPr lang="en-US" altLang="zh-CN" dirty="0" smtClean="0"/>
              <a:t>Mono</a:t>
            </a:r>
            <a:r>
              <a:rPr lang="zh-CN" altLang="zh-CN" dirty="0"/>
              <a:t>堆内存：</a:t>
            </a:r>
            <a:r>
              <a:rPr lang="en-US" altLang="zh-CN" dirty="0"/>
              <a:t>40 </a:t>
            </a:r>
            <a:r>
              <a:rPr lang="en-US" altLang="zh-CN" dirty="0" smtClean="0"/>
              <a:t>MB</a:t>
            </a:r>
            <a:r>
              <a:rPr lang="en-US" altLang="zh-CN" dirty="0"/>
              <a:t> </a:t>
            </a:r>
            <a:r>
              <a:rPr lang="zh-CN" altLang="zh-CN" dirty="0" smtClean="0"/>
              <a:t>其他</a:t>
            </a:r>
            <a:r>
              <a:rPr lang="zh-CN" altLang="zh-CN" dirty="0"/>
              <a:t>：</a:t>
            </a:r>
            <a:r>
              <a:rPr lang="en-US" altLang="zh-CN" dirty="0"/>
              <a:t>10 </a:t>
            </a:r>
            <a:r>
              <a:rPr lang="en-US" altLang="zh-CN" dirty="0" smtClean="0"/>
              <a:t>MB</a:t>
            </a:r>
          </a:p>
          <a:p>
            <a:r>
              <a:rPr lang="zh-CN" altLang="en-US" dirty="0" smtClean="0"/>
              <a:t>其他</a:t>
            </a:r>
            <a:endParaRPr lang="en-US" altLang="zh-CN" dirty="0" smtClean="0"/>
          </a:p>
          <a:p>
            <a:pPr lvl="1"/>
            <a:r>
              <a:rPr lang="en-US" altLang="zh-CN" dirty="0" smtClean="0"/>
              <a:t>Draw Call</a:t>
            </a:r>
            <a:r>
              <a:rPr lang="zh-CN" altLang="en-US" dirty="0" smtClean="0"/>
              <a:t>、三角形数超标</a:t>
            </a:r>
            <a:endParaRPr lang="en-US" altLang="zh-CN" dirty="0" smtClean="0"/>
          </a:p>
          <a:p>
            <a:pPr lvl="1"/>
            <a:r>
              <a:rPr lang="en-US" altLang="zh-CN" dirty="0" smtClean="0"/>
              <a:t>FPS</a:t>
            </a:r>
            <a:r>
              <a:rPr lang="zh-CN" altLang="en-US" dirty="0" smtClean="0"/>
              <a:t>过低过高</a:t>
            </a:r>
            <a:endParaRPr lang="zh-CN" altLang="en-US" dirty="0"/>
          </a:p>
        </p:txBody>
      </p:sp>
    </p:spTree>
    <p:extLst>
      <p:ext uri="{BB962C8B-B14F-4D97-AF65-F5344CB8AC3E}">
        <p14:creationId xmlns:p14="http://schemas.microsoft.com/office/powerpoint/2010/main" val="2946382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未来工作</a:t>
            </a:r>
            <a:endParaRPr lang="zh-CN" altLang="en-US" dirty="0"/>
          </a:p>
        </p:txBody>
      </p:sp>
      <p:sp>
        <p:nvSpPr>
          <p:cNvPr id="3" name="内容占位符 2"/>
          <p:cNvSpPr>
            <a:spLocks noGrp="1"/>
          </p:cNvSpPr>
          <p:nvPr>
            <p:ph idx="1"/>
          </p:nvPr>
        </p:nvSpPr>
        <p:spPr>
          <a:xfrm>
            <a:off x="467544" y="1196752"/>
            <a:ext cx="8229600" cy="5328592"/>
          </a:xfrm>
        </p:spPr>
        <p:txBody>
          <a:bodyPr>
            <a:normAutofit fontScale="85000" lnSpcReduction="10000"/>
          </a:bodyPr>
          <a:lstStyle/>
          <a:p>
            <a:r>
              <a:rPr lang="zh-CN" altLang="en-US" dirty="0" smtClean="0"/>
              <a:t>将</a:t>
            </a:r>
            <a:r>
              <a:rPr lang="zh-CN" altLang="en-US" dirty="0" smtClean="0"/>
              <a:t>每次</a:t>
            </a:r>
            <a:r>
              <a:rPr lang="en-US" altLang="zh-CN" dirty="0" smtClean="0"/>
              <a:t>profile</a:t>
            </a:r>
            <a:r>
              <a:rPr lang="zh-CN" altLang="en-US" dirty="0" smtClean="0"/>
              <a:t>分析的关键数据存档</a:t>
            </a:r>
            <a:endParaRPr lang="en-US" altLang="zh-CN" dirty="0" smtClean="0"/>
          </a:p>
          <a:p>
            <a:pPr lvl="1"/>
            <a:r>
              <a:rPr lang="zh-CN" altLang="en-US" dirty="0" smtClean="0"/>
              <a:t>内存的最大值、最小值、均值</a:t>
            </a:r>
            <a:endParaRPr lang="en-US" altLang="zh-CN" dirty="0"/>
          </a:p>
          <a:p>
            <a:pPr lvl="1"/>
            <a:r>
              <a:rPr lang="zh-CN" altLang="en-US" dirty="0" smtClean="0"/>
              <a:t>同一场景在不同开发阶段的数据趋势</a:t>
            </a:r>
            <a:endParaRPr lang="en-US" altLang="zh-CN" dirty="0" smtClean="0"/>
          </a:p>
          <a:p>
            <a:pPr lvl="1"/>
            <a:endParaRPr lang="en-US" altLang="zh-CN" dirty="0" smtClean="0"/>
          </a:p>
          <a:p>
            <a:r>
              <a:rPr lang="zh-CN" altLang="en-US" dirty="0"/>
              <a:t>协助</a:t>
            </a:r>
            <a:r>
              <a:rPr lang="zh-CN" altLang="en-US" dirty="0" smtClean="0"/>
              <a:t>制定</a:t>
            </a:r>
            <a:r>
              <a:rPr lang="zh-CN" altLang="en-US" dirty="0"/>
              <a:t>项目</a:t>
            </a:r>
            <a:r>
              <a:rPr lang="zh-CN" altLang="en-US" dirty="0" smtClean="0"/>
              <a:t>资源使用的标准</a:t>
            </a:r>
            <a:endParaRPr lang="en-US" altLang="zh-CN" dirty="0" smtClean="0"/>
          </a:p>
          <a:p>
            <a:pPr lvl="1"/>
            <a:r>
              <a:rPr lang="en-US" altLang="zh-CN" dirty="0" smtClean="0"/>
              <a:t>Draw Call</a:t>
            </a:r>
            <a:r>
              <a:rPr lang="zh-CN" altLang="en-US" dirty="0" smtClean="0"/>
              <a:t>，三角形数</a:t>
            </a:r>
            <a:r>
              <a:rPr lang="zh-CN" altLang="en-US" dirty="0"/>
              <a:t>、</a:t>
            </a:r>
            <a:r>
              <a:rPr lang="zh-CN" altLang="en-US" dirty="0" smtClean="0"/>
              <a:t>面</a:t>
            </a:r>
            <a:r>
              <a:rPr lang="zh-CN" altLang="en-US" dirty="0"/>
              <a:t>片</a:t>
            </a:r>
            <a:r>
              <a:rPr lang="zh-CN" altLang="en-US" dirty="0" smtClean="0"/>
              <a:t>数、骨骼数</a:t>
            </a:r>
            <a:endParaRPr lang="en-US" altLang="zh-CN" dirty="0" smtClean="0"/>
          </a:p>
          <a:p>
            <a:pPr lvl="1"/>
            <a:r>
              <a:rPr lang="en-US" altLang="zh-CN" dirty="0" smtClean="0"/>
              <a:t>Mono</a:t>
            </a:r>
            <a:r>
              <a:rPr lang="zh-CN" altLang="en-US" dirty="0" smtClean="0"/>
              <a:t>内存、资源内存占用</a:t>
            </a:r>
            <a:endParaRPr lang="en-US" altLang="zh-CN" dirty="0" smtClean="0"/>
          </a:p>
          <a:p>
            <a:pPr lvl="1"/>
            <a:r>
              <a:rPr lang="zh-CN" altLang="en-US" dirty="0" smtClean="0"/>
              <a:t>代码优化</a:t>
            </a:r>
            <a:endParaRPr lang="en-US" altLang="zh-CN" dirty="0" smtClean="0"/>
          </a:p>
          <a:p>
            <a:pPr lvl="1"/>
            <a:endParaRPr lang="en-US" altLang="zh-CN" dirty="0" smtClean="0"/>
          </a:p>
          <a:p>
            <a:r>
              <a:rPr lang="zh-CN" altLang="en-US" dirty="0" smtClean="0"/>
              <a:t>通过分析找到游戏中存在的</a:t>
            </a:r>
            <a:r>
              <a:rPr lang="zh-CN" altLang="en-US" dirty="0" smtClean="0"/>
              <a:t>问题</a:t>
            </a:r>
            <a:endParaRPr lang="en-US" altLang="zh-CN" dirty="0" smtClean="0"/>
          </a:p>
          <a:p>
            <a:endParaRPr lang="en-US" altLang="zh-CN" dirty="0" smtClean="0"/>
          </a:p>
          <a:p>
            <a:r>
              <a:rPr lang="zh-CN" altLang="en-US" dirty="0" smtClean="0"/>
              <a:t>研究</a:t>
            </a:r>
            <a:r>
              <a:rPr lang="en-US" altLang="zh-CN" dirty="0" smtClean="0"/>
              <a:t>unity</a:t>
            </a:r>
            <a:r>
              <a:rPr lang="zh-CN" altLang="en-US" dirty="0" smtClean="0"/>
              <a:t>中</a:t>
            </a:r>
            <a:r>
              <a:rPr lang="en-US" altLang="zh-CN" dirty="0" smtClean="0"/>
              <a:t>Mono</a:t>
            </a:r>
            <a:r>
              <a:rPr lang="zh-CN" altLang="en-US" dirty="0" smtClean="0"/>
              <a:t>内存和资源内存泄露的主要原因</a:t>
            </a:r>
            <a:endParaRPr lang="en-US" altLang="zh-CN" dirty="0" smtClean="0"/>
          </a:p>
          <a:p>
            <a:pPr lvl="1"/>
            <a:endParaRPr lang="zh-CN" altLang="en-US" dirty="0"/>
          </a:p>
        </p:txBody>
      </p:sp>
    </p:spTree>
    <p:extLst>
      <p:ext uri="{BB962C8B-B14F-4D97-AF65-F5344CB8AC3E}">
        <p14:creationId xmlns:p14="http://schemas.microsoft.com/office/powerpoint/2010/main" val="4005116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28" y="188640"/>
            <a:ext cx="8234767"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37827" y="4013582"/>
            <a:ext cx="8234767" cy="2862322"/>
          </a:xfrm>
          <a:prstGeom prst="rect">
            <a:avLst/>
          </a:prstGeom>
        </p:spPr>
        <p:txBody>
          <a:bodyPr wrap="square">
            <a:spAutoFit/>
          </a:bodyPr>
          <a:lstStyle/>
          <a:p>
            <a:r>
              <a:rPr lang="zh-CN" altLang="en-US" dirty="0"/>
              <a:t>参数含义：  </a:t>
            </a:r>
          </a:p>
          <a:p>
            <a:r>
              <a:rPr lang="en-US" altLang="zh-CN" dirty="0"/>
              <a:t>PID  : progress identification</a:t>
            </a:r>
            <a:r>
              <a:rPr lang="zh-CN" altLang="en-US" dirty="0"/>
              <a:t>，应用程序</a:t>
            </a:r>
            <a:r>
              <a:rPr lang="en-US" altLang="zh-CN" dirty="0"/>
              <a:t>ID  </a:t>
            </a:r>
          </a:p>
          <a:p>
            <a:r>
              <a:rPr lang="en-US" altLang="zh-CN" dirty="0"/>
              <a:t>S    : </a:t>
            </a:r>
            <a:r>
              <a:rPr lang="zh-CN" altLang="en-US" dirty="0"/>
              <a:t>进程的状态，其中</a:t>
            </a:r>
            <a:r>
              <a:rPr lang="en-US" altLang="zh-CN" dirty="0"/>
              <a:t>S</a:t>
            </a:r>
            <a:r>
              <a:rPr lang="zh-CN" altLang="en-US" dirty="0"/>
              <a:t>表示休眠，</a:t>
            </a:r>
            <a:r>
              <a:rPr lang="en-US" altLang="zh-CN" dirty="0"/>
              <a:t>R</a:t>
            </a:r>
            <a:r>
              <a:rPr lang="zh-CN" altLang="en-US" dirty="0"/>
              <a:t>表示正在运行，</a:t>
            </a:r>
            <a:r>
              <a:rPr lang="en-US" altLang="zh-CN" dirty="0"/>
              <a:t>Z</a:t>
            </a:r>
            <a:r>
              <a:rPr lang="zh-CN" altLang="en-US" dirty="0"/>
              <a:t>表示僵死状态，</a:t>
            </a:r>
            <a:r>
              <a:rPr lang="en-US" altLang="zh-CN" dirty="0"/>
              <a:t>N</a:t>
            </a:r>
            <a:r>
              <a:rPr lang="zh-CN" altLang="en-US" dirty="0"/>
              <a:t>表示该进程优先值是负数  </a:t>
            </a:r>
          </a:p>
          <a:p>
            <a:r>
              <a:rPr lang="en-US" altLang="zh-CN" dirty="0"/>
              <a:t>#THR : </a:t>
            </a:r>
            <a:r>
              <a:rPr lang="zh-CN" altLang="en-US" dirty="0"/>
              <a:t>程序当前所用的线程数  </a:t>
            </a:r>
          </a:p>
          <a:p>
            <a:r>
              <a:rPr lang="en-US" altLang="zh-CN" dirty="0"/>
              <a:t>VSS  : Virtual Set Size</a:t>
            </a:r>
            <a:r>
              <a:rPr lang="zh-CN" altLang="en-US" dirty="0"/>
              <a:t>虚拟耗用内存（包含共享库占用的内存）  </a:t>
            </a:r>
          </a:p>
          <a:p>
            <a:r>
              <a:rPr lang="en-US" altLang="zh-CN" dirty="0"/>
              <a:t>RSS  : Resident Set Size</a:t>
            </a:r>
            <a:r>
              <a:rPr lang="zh-CN" altLang="en-US" dirty="0"/>
              <a:t>实际使用物理内存（包含共享库占用的内存）  </a:t>
            </a:r>
          </a:p>
          <a:p>
            <a:r>
              <a:rPr lang="en-US" altLang="zh-CN" dirty="0"/>
              <a:t>PCY  : </a:t>
            </a:r>
            <a:r>
              <a:rPr lang="zh-CN" altLang="en-US" dirty="0"/>
              <a:t>前台</a:t>
            </a:r>
            <a:r>
              <a:rPr lang="en-US" altLang="zh-CN" dirty="0"/>
              <a:t>(</a:t>
            </a:r>
            <a:r>
              <a:rPr lang="en-US" altLang="zh-CN" dirty="0" err="1"/>
              <a:t>fg</a:t>
            </a:r>
            <a:r>
              <a:rPr lang="en-US" altLang="zh-CN" dirty="0"/>
              <a:t>)</a:t>
            </a:r>
            <a:r>
              <a:rPr lang="zh-CN" altLang="en-US" dirty="0"/>
              <a:t>和后台</a:t>
            </a:r>
            <a:r>
              <a:rPr lang="en-US" altLang="zh-CN" dirty="0"/>
              <a:t>(</a:t>
            </a:r>
            <a:r>
              <a:rPr lang="en-US" altLang="zh-CN" dirty="0" err="1"/>
              <a:t>bg</a:t>
            </a:r>
            <a:r>
              <a:rPr lang="en-US" altLang="zh-CN" dirty="0"/>
              <a:t>)</a:t>
            </a:r>
            <a:r>
              <a:rPr lang="zh-CN" altLang="en-US" dirty="0"/>
              <a:t>进程  </a:t>
            </a:r>
          </a:p>
          <a:p>
            <a:r>
              <a:rPr lang="en-US" altLang="zh-CN" dirty="0"/>
              <a:t>UID  : User</a:t>
            </a:r>
            <a:r>
              <a:rPr lang="zh-CN" altLang="en-US" dirty="0"/>
              <a:t>　</a:t>
            </a:r>
            <a:r>
              <a:rPr lang="en-US" altLang="zh-CN" dirty="0"/>
              <a:t>Identification</a:t>
            </a:r>
            <a:r>
              <a:rPr lang="zh-CN" altLang="en-US" dirty="0"/>
              <a:t>，用户身份</a:t>
            </a:r>
            <a:r>
              <a:rPr lang="en-US" altLang="zh-CN" dirty="0"/>
              <a:t>ID  </a:t>
            </a:r>
          </a:p>
          <a:p>
            <a:r>
              <a:rPr lang="en-US" altLang="zh-CN" dirty="0"/>
              <a:t>Name : </a:t>
            </a:r>
            <a:r>
              <a:rPr lang="zh-CN" altLang="en-US" dirty="0"/>
              <a:t>应用程序名称 </a:t>
            </a:r>
          </a:p>
        </p:txBody>
      </p:sp>
    </p:spTree>
    <p:extLst>
      <p:ext uri="{BB962C8B-B14F-4D97-AF65-F5344CB8AC3E}">
        <p14:creationId xmlns:p14="http://schemas.microsoft.com/office/powerpoint/2010/main" val="1883114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zwangchaochen\Desktop\内存管理\主城内存数据.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29"/>
            <a:ext cx="5508104" cy="686812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508104" y="-10800"/>
            <a:ext cx="3635896" cy="5078313"/>
          </a:xfrm>
          <a:prstGeom prst="rect">
            <a:avLst/>
          </a:prstGeom>
        </p:spPr>
        <p:txBody>
          <a:bodyPr wrap="square">
            <a:spAutoFit/>
          </a:bodyPr>
          <a:lstStyle/>
          <a:p>
            <a:r>
              <a:rPr lang="zh-CN" altLang="en-US" dirty="0"/>
              <a:t>参数含义：  </a:t>
            </a:r>
          </a:p>
          <a:p>
            <a:r>
              <a:rPr lang="en-US" altLang="zh-CN" dirty="0" err="1"/>
              <a:t>dalvik</a:t>
            </a:r>
            <a:r>
              <a:rPr lang="en-US" altLang="zh-CN" dirty="0"/>
              <a:t> : </a:t>
            </a:r>
            <a:r>
              <a:rPr lang="en-US" altLang="zh-CN" dirty="0" err="1"/>
              <a:t>dalvik</a:t>
            </a:r>
            <a:r>
              <a:rPr lang="zh-CN" altLang="en-US" dirty="0"/>
              <a:t>使用的内存  </a:t>
            </a:r>
          </a:p>
          <a:p>
            <a:r>
              <a:rPr lang="en-US" altLang="zh-CN" dirty="0"/>
              <a:t>native : native</a:t>
            </a:r>
            <a:r>
              <a:rPr lang="zh-CN" altLang="en-US" dirty="0"/>
              <a:t>堆上的内存，指</a:t>
            </a:r>
            <a:r>
              <a:rPr lang="en-US" altLang="zh-CN" dirty="0"/>
              <a:t>C\C++</a:t>
            </a:r>
            <a:r>
              <a:rPr lang="zh-CN" altLang="en-US" dirty="0"/>
              <a:t>堆的内存（</a:t>
            </a:r>
            <a:r>
              <a:rPr lang="en-US" altLang="zh-CN" dirty="0"/>
              <a:t>android 3.0</a:t>
            </a:r>
            <a:r>
              <a:rPr lang="zh-CN" altLang="en-US" dirty="0"/>
              <a:t>以后</a:t>
            </a:r>
            <a:r>
              <a:rPr lang="en-US" altLang="zh-CN" dirty="0"/>
              <a:t>bitmap</a:t>
            </a:r>
            <a:r>
              <a:rPr lang="zh-CN" altLang="en-US" dirty="0"/>
              <a:t>就是放在这儿）  </a:t>
            </a:r>
          </a:p>
          <a:p>
            <a:r>
              <a:rPr lang="en-US" altLang="zh-CN" dirty="0"/>
              <a:t>other  : </a:t>
            </a:r>
            <a:r>
              <a:rPr lang="zh-CN" altLang="en-US" dirty="0"/>
              <a:t>除了</a:t>
            </a:r>
            <a:r>
              <a:rPr lang="en-US" altLang="zh-CN" dirty="0" err="1"/>
              <a:t>dalvik</a:t>
            </a:r>
            <a:r>
              <a:rPr lang="zh-CN" altLang="en-US" dirty="0"/>
              <a:t>和</a:t>
            </a:r>
            <a:r>
              <a:rPr lang="en-US" altLang="zh-CN" dirty="0"/>
              <a:t>native</a:t>
            </a:r>
            <a:r>
              <a:rPr lang="zh-CN" altLang="en-US" dirty="0"/>
              <a:t>的内存，包含</a:t>
            </a:r>
            <a:r>
              <a:rPr lang="en-US" altLang="zh-CN" dirty="0"/>
              <a:t>C\C++</a:t>
            </a:r>
            <a:r>
              <a:rPr lang="zh-CN" altLang="en-US" dirty="0"/>
              <a:t>非堆内存</a:t>
            </a:r>
            <a:r>
              <a:rPr lang="en-US" altLang="zh-CN" dirty="0"/>
              <a:t>······  </a:t>
            </a:r>
            <a:endParaRPr lang="zh-CN" altLang="en-US" dirty="0"/>
          </a:p>
          <a:p>
            <a:r>
              <a:rPr lang="en-US" altLang="zh-CN" dirty="0" err="1"/>
              <a:t>Pss</a:t>
            </a:r>
            <a:r>
              <a:rPr lang="en-US" altLang="zh-CN" dirty="0"/>
              <a:t>    : </a:t>
            </a:r>
            <a:r>
              <a:rPr lang="zh-CN" altLang="en-US" dirty="0"/>
              <a:t>该内存指将共享内存按比例分配到使用了共享内存的进程  </a:t>
            </a:r>
          </a:p>
          <a:p>
            <a:r>
              <a:rPr lang="en-US" altLang="zh-CN" dirty="0"/>
              <a:t>heap </a:t>
            </a:r>
            <a:r>
              <a:rPr lang="en-US" altLang="zh-CN" dirty="0" err="1"/>
              <a:t>alloc</a:t>
            </a:r>
            <a:r>
              <a:rPr lang="en-US" altLang="zh-CN" dirty="0"/>
              <a:t>    : </a:t>
            </a:r>
            <a:r>
              <a:rPr lang="zh-CN" altLang="en-US" dirty="0"/>
              <a:t>已使用的内存  </a:t>
            </a:r>
          </a:p>
          <a:p>
            <a:r>
              <a:rPr lang="en-US" altLang="zh-CN" dirty="0"/>
              <a:t>heap free     : </a:t>
            </a:r>
            <a:r>
              <a:rPr lang="zh-CN" altLang="en-US" dirty="0"/>
              <a:t>空闲的内存  </a:t>
            </a:r>
          </a:p>
          <a:p>
            <a:r>
              <a:rPr lang="en-US" altLang="zh-CN" dirty="0"/>
              <a:t>share dirty   : </a:t>
            </a:r>
            <a:r>
              <a:rPr lang="zh-CN" altLang="en-US" dirty="0"/>
              <a:t>共享，但有不能被换页出去的内存  </a:t>
            </a:r>
          </a:p>
          <a:p>
            <a:r>
              <a:rPr lang="en-US" altLang="zh-CN" dirty="0"/>
              <a:t>private dirty : </a:t>
            </a:r>
            <a:r>
              <a:rPr lang="zh-CN" altLang="en-US" dirty="0"/>
              <a:t>非共享，又不能被换页出去的内存（比如</a:t>
            </a:r>
            <a:r>
              <a:rPr lang="en-US" altLang="zh-CN" dirty="0" err="1"/>
              <a:t>linux</a:t>
            </a:r>
            <a:r>
              <a:rPr lang="zh-CN" altLang="en-US" dirty="0"/>
              <a:t>系统中为了提高分配内存速度而缓冲的小对象，即使你的进程已经退出，该内存也不会被释放）</a:t>
            </a:r>
          </a:p>
        </p:txBody>
      </p:sp>
    </p:spTree>
    <p:extLst>
      <p:ext uri="{BB962C8B-B14F-4D97-AF65-F5344CB8AC3E}">
        <p14:creationId xmlns:p14="http://schemas.microsoft.com/office/powerpoint/2010/main" val="853890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a:t>
            </a:r>
            <a:endParaRPr lang="zh-CN" altLang="en-US" dirty="0"/>
          </a:p>
        </p:txBody>
      </p:sp>
      <p:sp>
        <p:nvSpPr>
          <p:cNvPr id="3" name="内容占位符 2"/>
          <p:cNvSpPr>
            <a:spLocks noGrp="1"/>
          </p:cNvSpPr>
          <p:nvPr>
            <p:ph idx="1"/>
          </p:nvPr>
        </p:nvSpPr>
        <p:spPr>
          <a:xfrm>
            <a:off x="539552" y="1484784"/>
            <a:ext cx="8229600" cy="3096344"/>
          </a:xfrm>
        </p:spPr>
        <p:txBody>
          <a:bodyPr/>
          <a:lstStyle/>
          <a:p>
            <a:r>
              <a:rPr lang="en-US" altLang="zh-CN" dirty="0" smtClean="0"/>
              <a:t>unity3D</a:t>
            </a:r>
            <a:r>
              <a:rPr lang="zh-CN" altLang="en-US" dirty="0" smtClean="0"/>
              <a:t>内存的</a:t>
            </a:r>
            <a:r>
              <a:rPr lang="zh-CN" altLang="en-US" dirty="0" smtClean="0"/>
              <a:t>特点</a:t>
            </a:r>
            <a:endParaRPr lang="en-US" altLang="zh-CN" dirty="0"/>
          </a:p>
          <a:p>
            <a:r>
              <a:rPr lang="zh-CN" altLang="en-US" dirty="0" smtClean="0"/>
              <a:t>内存优化的建议</a:t>
            </a:r>
            <a:endParaRPr lang="en-US" altLang="zh-CN" dirty="0" smtClean="0"/>
          </a:p>
          <a:p>
            <a:r>
              <a:rPr lang="zh-CN" altLang="en-US" dirty="0" smtClean="0"/>
              <a:t>获取内存方式</a:t>
            </a:r>
            <a:endParaRPr lang="en-US" altLang="zh-CN" dirty="0" smtClean="0"/>
          </a:p>
          <a:p>
            <a:r>
              <a:rPr lang="zh-CN" altLang="en-US" dirty="0" smtClean="0"/>
              <a:t>对游戏场景中的内存进行</a:t>
            </a:r>
            <a:r>
              <a:rPr lang="zh-CN" altLang="en-US" dirty="0" smtClean="0"/>
              <a:t>分析</a:t>
            </a:r>
          </a:p>
        </p:txBody>
      </p:sp>
    </p:spTree>
    <p:extLst>
      <p:ext uri="{BB962C8B-B14F-4D97-AF65-F5344CB8AC3E}">
        <p14:creationId xmlns:p14="http://schemas.microsoft.com/office/powerpoint/2010/main" val="113036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66" y="8099"/>
            <a:ext cx="8229600" cy="1143000"/>
          </a:xfrm>
        </p:spPr>
        <p:txBody>
          <a:bodyPr/>
          <a:lstStyle/>
          <a:p>
            <a:r>
              <a:rPr lang="zh-CN" altLang="en-US" dirty="0" smtClean="0"/>
              <a:t>内存分类</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431" y="1052736"/>
            <a:ext cx="70485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482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C:\Users\hzwangchaochen\Desktop\内存管理\142519hudhhsddesh6idcn.jp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340768"/>
            <a:ext cx="8520727" cy="2952328"/>
          </a:xfrm>
          <a:prstGeom prst="rect">
            <a:avLst/>
          </a:prstGeom>
          <a:noFill/>
          <a:ln>
            <a:noFill/>
          </a:ln>
        </p:spPr>
      </p:pic>
      <p:sp>
        <p:nvSpPr>
          <p:cNvPr id="5" name="标题 1"/>
          <p:cNvSpPr>
            <a:spLocks noGrp="1"/>
          </p:cNvSpPr>
          <p:nvPr>
            <p:ph type="title"/>
          </p:nvPr>
        </p:nvSpPr>
        <p:spPr/>
        <p:txBody>
          <a:bodyPr/>
          <a:lstStyle/>
          <a:p>
            <a:r>
              <a:rPr lang="zh-CN" altLang="en-US" dirty="0" smtClean="0"/>
              <a:t>内存分类</a:t>
            </a:r>
            <a:endParaRPr lang="zh-CN" altLang="en-US" dirty="0"/>
          </a:p>
        </p:txBody>
      </p:sp>
    </p:spTree>
    <p:extLst>
      <p:ext uri="{BB962C8B-B14F-4D97-AF65-F5344CB8AC3E}">
        <p14:creationId xmlns:p14="http://schemas.microsoft.com/office/powerpoint/2010/main" val="373894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新建一个项目</a:t>
            </a:r>
            <a:endParaRPr lang="en-US" altLang="zh-CN" dirty="0" smtClean="0"/>
          </a:p>
          <a:p>
            <a:r>
              <a:rPr lang="zh-CN" altLang="en-US" dirty="0"/>
              <a:t>项目</a:t>
            </a:r>
            <a:r>
              <a:rPr lang="zh-CN" altLang="en-US" dirty="0" smtClean="0"/>
              <a:t>中增加若干资源（两种方式）</a:t>
            </a:r>
            <a:endParaRPr lang="en-US" altLang="zh-CN" dirty="0" smtClean="0"/>
          </a:p>
          <a:p>
            <a:r>
              <a:rPr lang="zh-CN" altLang="en-US" dirty="0" smtClean="0"/>
              <a:t>在脚本中创建</a:t>
            </a:r>
            <a:r>
              <a:rPr lang="en-US" altLang="zh-CN" dirty="0" err="1" smtClean="0"/>
              <a:t>GameObject</a:t>
            </a:r>
            <a:endParaRPr lang="zh-CN" altLang="en-US" dirty="0"/>
          </a:p>
        </p:txBody>
      </p:sp>
      <p:sp>
        <p:nvSpPr>
          <p:cNvPr id="4" name="标题 1"/>
          <p:cNvSpPr>
            <a:spLocks noGrp="1"/>
          </p:cNvSpPr>
          <p:nvPr>
            <p:ph type="title"/>
          </p:nvPr>
        </p:nvSpPr>
        <p:spPr/>
        <p:txBody>
          <a:bodyPr/>
          <a:lstStyle/>
          <a:p>
            <a:r>
              <a:rPr lang="zh-CN" altLang="en-US" dirty="0" smtClean="0"/>
              <a:t>内存分类</a:t>
            </a:r>
            <a:endParaRPr lang="zh-CN" altLang="en-US" dirty="0"/>
          </a:p>
        </p:txBody>
      </p:sp>
    </p:spTree>
    <p:extLst>
      <p:ext uri="{BB962C8B-B14F-4D97-AF65-F5344CB8AC3E}">
        <p14:creationId xmlns:p14="http://schemas.microsoft.com/office/powerpoint/2010/main" val="206247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内存优化建议</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程序代码</a:t>
            </a:r>
            <a:endParaRPr lang="en-US" altLang="zh-CN" sz="2400" dirty="0" smtClean="0"/>
          </a:p>
          <a:p>
            <a:pPr lvl="1"/>
            <a:r>
              <a:rPr lang="zh-CN" altLang="en-US" sz="2000" dirty="0" smtClean="0"/>
              <a:t>减少</a:t>
            </a:r>
            <a:r>
              <a:rPr lang="zh-CN" altLang="en-US" sz="2000" dirty="0"/>
              <a:t>打包时的引用</a:t>
            </a:r>
            <a:r>
              <a:rPr lang="zh-CN" altLang="en-US" sz="2000" dirty="0" smtClean="0"/>
              <a:t>库</a:t>
            </a:r>
            <a:endParaRPr lang="en-US" altLang="zh-CN" sz="2000" dirty="0" smtClean="0"/>
          </a:p>
          <a:p>
            <a:pPr lvl="1"/>
            <a:r>
              <a:rPr lang="zh-CN" altLang="en-US" sz="2000" dirty="0" smtClean="0"/>
              <a:t>改</a:t>
            </a:r>
            <a:r>
              <a:rPr lang="en-US" altLang="zh-CN" sz="2000" dirty="0"/>
              <a:t>build</a:t>
            </a:r>
            <a:r>
              <a:rPr lang="zh-CN" altLang="en-US" sz="2000" dirty="0" smtClean="0"/>
              <a:t>设置</a:t>
            </a:r>
            <a:endParaRPr lang="en-US" altLang="zh-CN" sz="2000" dirty="0" smtClean="0"/>
          </a:p>
          <a:p>
            <a:pPr lvl="1"/>
            <a:endParaRPr lang="en-US" altLang="zh-CN" sz="2000" dirty="0"/>
          </a:p>
          <a:p>
            <a:r>
              <a:rPr lang="en-US" altLang="zh-CN" sz="2400" dirty="0" smtClean="0"/>
              <a:t>Mono</a:t>
            </a:r>
            <a:r>
              <a:rPr lang="zh-CN" altLang="en-US" sz="2400" dirty="0" smtClean="0"/>
              <a:t>内存</a:t>
            </a:r>
            <a:endParaRPr lang="en-US" altLang="zh-CN" sz="2400" dirty="0" smtClean="0"/>
          </a:p>
          <a:p>
            <a:pPr lvl="1"/>
            <a:r>
              <a:rPr lang="zh-CN" altLang="en-US" sz="2000" dirty="0" smtClean="0"/>
              <a:t>尽可能早的将不需要的引用去掉</a:t>
            </a:r>
            <a:endParaRPr lang="en-US" altLang="zh-CN" sz="2000" dirty="0" smtClean="0"/>
          </a:p>
          <a:p>
            <a:pPr lvl="1"/>
            <a:r>
              <a:rPr lang="zh-CN" altLang="en-US" sz="2000" dirty="0"/>
              <a:t>尽量减少对</a:t>
            </a:r>
            <a:r>
              <a:rPr lang="en-US" altLang="zh-CN" sz="2000" dirty="0" err="1"/>
              <a:t>GameObject</a:t>
            </a:r>
            <a:r>
              <a:rPr lang="zh-CN" altLang="en-US" sz="2000" dirty="0"/>
              <a:t>的</a:t>
            </a:r>
            <a:r>
              <a:rPr lang="en-US" altLang="zh-CN" sz="2000" dirty="0"/>
              <a:t>Instantiate()</a:t>
            </a:r>
            <a:r>
              <a:rPr lang="zh-CN" altLang="en-US" sz="2000" dirty="0"/>
              <a:t>和</a:t>
            </a:r>
            <a:r>
              <a:rPr lang="en-US" altLang="zh-CN" sz="2000" dirty="0" smtClean="0"/>
              <a:t>Destroy()</a:t>
            </a:r>
            <a:r>
              <a:rPr lang="zh-CN" altLang="en-US" sz="2000" dirty="0" smtClean="0"/>
              <a:t>调用</a:t>
            </a:r>
            <a:endParaRPr lang="en-US" altLang="zh-CN" sz="2000" dirty="0" smtClean="0"/>
          </a:p>
          <a:p>
            <a:endParaRPr lang="zh-CN" altLang="en-US" sz="2400" dirty="0"/>
          </a:p>
        </p:txBody>
      </p:sp>
    </p:spTree>
    <p:extLst>
      <p:ext uri="{BB962C8B-B14F-4D97-AF65-F5344CB8AC3E}">
        <p14:creationId xmlns:p14="http://schemas.microsoft.com/office/powerpoint/2010/main" val="143502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1</a:t>
            </a:r>
            <a:r>
              <a:rPr lang="zh-CN" altLang="en-US" dirty="0"/>
              <a:t>、程序代码：基本没有办法管理，从一开始一直存在到最后。减少使用的库可以减少这块的内存占用。</a:t>
            </a:r>
            <a:endParaRPr lang="en-US" altLang="zh-CN" dirty="0"/>
          </a:p>
          <a:p>
            <a:r>
              <a:rPr lang="en-US" altLang="zh-CN" dirty="0"/>
              <a:t>2</a:t>
            </a:r>
            <a:r>
              <a:rPr lang="zh-CN" altLang="en-US" dirty="0"/>
              <a:t>、</a:t>
            </a:r>
            <a:r>
              <a:rPr lang="en-US" altLang="zh-CN" dirty="0" err="1"/>
              <a:t>.net</a:t>
            </a:r>
            <a:r>
              <a:rPr lang="zh-CN" altLang="en-US" dirty="0"/>
              <a:t>框架的一种实现。</a:t>
            </a:r>
            <a:r>
              <a:rPr lang="en-US" altLang="zh-CN" dirty="0"/>
              <a:t>Mono</a:t>
            </a:r>
            <a:r>
              <a:rPr lang="zh-CN" altLang="en-US" dirty="0"/>
              <a:t>会</a:t>
            </a:r>
            <a:r>
              <a:rPr lang="zh-CN" altLang="zh-CN" b="1" dirty="0"/>
              <a:t>自动地改变堆的大小来适应你所需要的内存，并且定时地使用垃圾回收（</a:t>
            </a:r>
            <a:r>
              <a:rPr lang="en-US" altLang="zh-CN" b="1" dirty="0"/>
              <a:t>Garbage Collect</a:t>
            </a:r>
            <a:r>
              <a:rPr lang="zh-CN" altLang="zh-CN" b="1" dirty="0"/>
              <a:t>）来释放已经不需要的内存。关键在于，有时候你会忘记清除对已经不需要再使用的内存的引用，从而导致</a:t>
            </a:r>
            <a:r>
              <a:rPr lang="en-US" altLang="zh-CN" b="1" dirty="0"/>
              <a:t>Mono</a:t>
            </a:r>
            <a:r>
              <a:rPr lang="zh-CN" altLang="zh-CN" b="1" dirty="0"/>
              <a:t>认为这块内存一直有用，而无法回收。</a:t>
            </a:r>
            <a:endParaRPr lang="en-US" altLang="zh-CN" dirty="0"/>
          </a:p>
          <a:p>
            <a:r>
              <a:rPr lang="en-US" altLang="zh-CN" dirty="0"/>
              <a:t>3</a:t>
            </a:r>
            <a:r>
              <a:rPr lang="zh-CN" altLang="en-US" dirty="0"/>
              <a:t>、</a:t>
            </a:r>
            <a:r>
              <a:rPr lang="zh-CN" altLang="zh-CN" b="1" dirty="0"/>
              <a:t>自动加载资源</a:t>
            </a:r>
            <a:r>
              <a:rPr lang="zh-CN" altLang="en-US" b="1" dirty="0"/>
              <a:t>，</a:t>
            </a:r>
            <a:r>
              <a:rPr lang="zh-CN" altLang="zh-CN" b="1" dirty="0"/>
              <a:t>开发者失去了手动管理所有加载资源的权力，这非常容易导致大量的内存占用（贴图什么的你懂的），也是</a:t>
            </a:r>
            <a:r>
              <a:rPr lang="en-US" altLang="zh-CN" b="1" dirty="0"/>
              <a:t>Unity</a:t>
            </a:r>
            <a:r>
              <a:rPr lang="zh-CN" altLang="zh-CN" b="1" dirty="0"/>
              <a:t>给人留下</a:t>
            </a:r>
            <a:r>
              <a:rPr lang="en-US" altLang="zh-CN" b="1" dirty="0"/>
              <a:t>“</a:t>
            </a:r>
            <a:r>
              <a:rPr lang="zh-CN" altLang="zh-CN" b="1" dirty="0"/>
              <a:t>吃内存</a:t>
            </a:r>
            <a:r>
              <a:rPr lang="en-US" altLang="zh-CN" b="1" dirty="0"/>
              <a:t>”</a:t>
            </a:r>
            <a:r>
              <a:rPr lang="zh-CN" altLang="zh-CN" b="1" dirty="0"/>
              <a:t>印象的罪魁祸首。</a:t>
            </a:r>
            <a:endParaRPr lang="zh-CN" altLang="en-US" dirty="0"/>
          </a:p>
          <a:p>
            <a:endParaRPr lang="zh-CN" altLang="en-US" dirty="0"/>
          </a:p>
        </p:txBody>
      </p:sp>
    </p:spTree>
    <p:extLst>
      <p:ext uri="{BB962C8B-B14F-4D97-AF65-F5344CB8AC3E}">
        <p14:creationId xmlns:p14="http://schemas.microsoft.com/office/powerpoint/2010/main" val="1462495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C:\Users\hzwangchaochen\Desktop\内存管理\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116632"/>
            <a:ext cx="3876191" cy="3647619"/>
          </a:xfrm>
          <a:prstGeom prst="rect">
            <a:avLst/>
          </a:prstGeom>
          <a:noFill/>
          <a:ln>
            <a:noFill/>
          </a:ln>
        </p:spPr>
      </p:pic>
      <p:sp>
        <p:nvSpPr>
          <p:cNvPr id="6" name="内容占位符 2"/>
          <p:cNvSpPr txBox="1">
            <a:spLocks/>
          </p:cNvSpPr>
          <p:nvPr/>
        </p:nvSpPr>
        <p:spPr>
          <a:xfrm>
            <a:off x="539552" y="4077072"/>
            <a:ext cx="8229600" cy="2049091"/>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分配方式</a:t>
            </a:r>
            <a:endParaRPr lang="en-US" altLang="zh-CN" dirty="0"/>
          </a:p>
          <a:p>
            <a:pPr lvl="1"/>
            <a:r>
              <a:rPr lang="zh-CN" altLang="en-US" dirty="0"/>
              <a:t>空闲内存是否足够，如果足够的话，直接在空闲内存中分配，</a:t>
            </a:r>
            <a:endParaRPr lang="en-US" altLang="zh-CN" dirty="0"/>
          </a:p>
          <a:p>
            <a:pPr lvl="1"/>
            <a:r>
              <a:rPr lang="zh-CN" altLang="en-US" dirty="0"/>
              <a:t>否则</a:t>
            </a:r>
            <a:r>
              <a:rPr lang="en-US" altLang="zh-CN" dirty="0"/>
              <a:t>mono</a:t>
            </a:r>
            <a:r>
              <a:rPr lang="zh-CN" altLang="en-US" dirty="0"/>
              <a:t>会进行一</a:t>
            </a:r>
            <a:r>
              <a:rPr lang="zh-CN" altLang="en-US" sz="3200" dirty="0"/>
              <a:t>次</a:t>
            </a:r>
            <a:r>
              <a:rPr lang="en-US" altLang="zh-CN" dirty="0"/>
              <a:t>GC</a:t>
            </a:r>
            <a:r>
              <a:rPr lang="zh-CN" altLang="en-US" dirty="0"/>
              <a:t>以释放更多的空闲</a:t>
            </a:r>
            <a:r>
              <a:rPr lang="zh-CN" altLang="en-US" dirty="0" smtClean="0"/>
              <a:t>内存</a:t>
            </a:r>
            <a:endParaRPr lang="en-US" altLang="zh-CN" dirty="0"/>
          </a:p>
          <a:p>
            <a:pPr lvl="1"/>
            <a:r>
              <a:rPr lang="zh-CN" altLang="en-US" dirty="0"/>
              <a:t>如果</a:t>
            </a:r>
            <a:r>
              <a:rPr lang="en-US" altLang="zh-CN" dirty="0"/>
              <a:t>GC</a:t>
            </a:r>
            <a:r>
              <a:rPr lang="zh-CN" altLang="en-US" dirty="0"/>
              <a:t>之后仍然没有足够的空闲内存，则</a:t>
            </a:r>
            <a:r>
              <a:rPr lang="en-US" altLang="zh-CN" dirty="0"/>
              <a:t>mono</a:t>
            </a:r>
            <a:r>
              <a:rPr lang="zh-CN" altLang="en-US" dirty="0"/>
              <a:t>会向操作系统申请内存，并扩充堆内存</a:t>
            </a:r>
            <a:endParaRPr lang="en-US" altLang="zh-CN" dirty="0"/>
          </a:p>
        </p:txBody>
      </p:sp>
    </p:spTree>
    <p:extLst>
      <p:ext uri="{BB962C8B-B14F-4D97-AF65-F5344CB8AC3E}">
        <p14:creationId xmlns:p14="http://schemas.microsoft.com/office/powerpoint/2010/main" val="343689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获取内存的方式</a:t>
            </a:r>
            <a:endParaRPr lang="zh-CN" altLang="en-US" dirty="0"/>
          </a:p>
        </p:txBody>
      </p:sp>
      <p:sp>
        <p:nvSpPr>
          <p:cNvPr id="3" name="内容占位符 2"/>
          <p:cNvSpPr>
            <a:spLocks noGrp="1"/>
          </p:cNvSpPr>
          <p:nvPr>
            <p:ph idx="1"/>
          </p:nvPr>
        </p:nvSpPr>
        <p:spPr/>
        <p:txBody>
          <a:bodyPr/>
          <a:lstStyle/>
          <a:p>
            <a:r>
              <a:rPr lang="zh-CN" altLang="en-US" dirty="0" smtClean="0"/>
              <a:t>已有软件（</a:t>
            </a:r>
            <a:r>
              <a:rPr lang="en-US" altLang="zh-CN" dirty="0" err="1" smtClean="0"/>
              <a:t>Emmagee</a:t>
            </a:r>
            <a:r>
              <a:rPr lang="zh-CN" altLang="en-US" dirty="0" smtClean="0"/>
              <a:t>、</a:t>
            </a:r>
            <a:r>
              <a:rPr lang="en-US" altLang="zh-CN" dirty="0" err="1" smtClean="0"/>
              <a:t>WeTest</a:t>
            </a:r>
            <a:r>
              <a:rPr lang="zh-CN" altLang="en-US" dirty="0" smtClean="0"/>
              <a:t>等）</a:t>
            </a:r>
            <a:endParaRPr lang="en-US" altLang="zh-CN" dirty="0" smtClean="0"/>
          </a:p>
          <a:p>
            <a:r>
              <a:rPr lang="en-US" altLang="zh-CN" dirty="0" smtClean="0"/>
              <a:t>ADB</a:t>
            </a:r>
            <a:r>
              <a:rPr lang="zh-CN" altLang="en-US" dirty="0" smtClean="0"/>
              <a:t>（</a:t>
            </a:r>
            <a:r>
              <a:rPr lang="en-US" altLang="zh-CN" dirty="0" smtClean="0"/>
              <a:t>Android </a:t>
            </a:r>
            <a:r>
              <a:rPr lang="en-US" altLang="zh-CN" dirty="0" err="1" smtClean="0"/>
              <a:t>Dubug</a:t>
            </a:r>
            <a:r>
              <a:rPr lang="en-US" altLang="zh-CN" dirty="0" smtClean="0"/>
              <a:t> Bridge</a:t>
            </a:r>
            <a:r>
              <a:rPr lang="zh-CN" altLang="en-US" dirty="0" smtClean="0"/>
              <a:t>）</a:t>
            </a:r>
            <a:endParaRPr lang="en-US" altLang="zh-CN" dirty="0" smtClean="0"/>
          </a:p>
          <a:p>
            <a:r>
              <a:rPr lang="en-US" altLang="zh-CN" dirty="0" smtClean="0"/>
              <a:t>IOS Instrument</a:t>
            </a:r>
          </a:p>
          <a:p>
            <a:r>
              <a:rPr lang="en-US" altLang="zh-CN" dirty="0" smtClean="0"/>
              <a:t>Unity Profiler</a:t>
            </a:r>
            <a:endParaRPr lang="zh-CN" altLang="en-US" dirty="0"/>
          </a:p>
        </p:txBody>
      </p:sp>
    </p:spTree>
    <p:extLst>
      <p:ext uri="{BB962C8B-B14F-4D97-AF65-F5344CB8AC3E}">
        <p14:creationId xmlns:p14="http://schemas.microsoft.com/office/powerpoint/2010/main" val="1089717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920</Words>
  <Application>Microsoft Office PowerPoint</Application>
  <PresentationFormat>全屏显示(4:3)</PresentationFormat>
  <Paragraphs>116</Paragraphs>
  <Slides>18</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主题</vt:lpstr>
      <vt:lpstr>包装程序外壳对象</vt:lpstr>
      <vt:lpstr>内存管理</vt:lpstr>
      <vt:lpstr>目的</vt:lpstr>
      <vt:lpstr>内存分类</vt:lpstr>
      <vt:lpstr>内存分类</vt:lpstr>
      <vt:lpstr>内存分类</vt:lpstr>
      <vt:lpstr>内存优化建议</vt:lpstr>
      <vt:lpstr>PowerPoint 演示文稿</vt:lpstr>
      <vt:lpstr>PowerPoint 演示文稿</vt:lpstr>
      <vt:lpstr>获取内存的方式</vt:lpstr>
      <vt:lpstr>Unity Profiler</vt:lpstr>
      <vt:lpstr>Unity Profiler</vt:lpstr>
      <vt:lpstr>Unity Profiler</vt:lpstr>
      <vt:lpstr>抓取内存数据</vt:lpstr>
      <vt:lpstr>分析网站</vt:lpstr>
      <vt:lpstr>结果分析（TBD）</vt:lpstr>
      <vt:lpstr>未来工作</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内存管理</dc:title>
  <dc:creator>王超尘</dc:creator>
  <cp:lastModifiedBy>freddy</cp:lastModifiedBy>
  <cp:revision>118</cp:revision>
  <dcterms:created xsi:type="dcterms:W3CDTF">2017-03-14T08:17:32Z</dcterms:created>
  <dcterms:modified xsi:type="dcterms:W3CDTF">2017-05-30T05:50:37Z</dcterms:modified>
</cp:coreProperties>
</file>