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7" r:id="rId3"/>
    <p:sldId id="257" r:id="rId4"/>
    <p:sldId id="266" r:id="rId5"/>
    <p:sldId id="259" r:id="rId6"/>
    <p:sldId id="261" r:id="rId7"/>
    <p:sldId id="268" r:id="rId8"/>
    <p:sldId id="270" r:id="rId9"/>
    <p:sldId id="269" r:id="rId10"/>
    <p:sldId id="271" r:id="rId11"/>
    <p:sldId id="272" r:id="rId12"/>
    <p:sldId id="273" r:id="rId13"/>
    <p:sldId id="274" r:id="rId14"/>
    <p:sldId id="276" r:id="rId15"/>
    <p:sldId id="275" r:id="rId16"/>
    <p:sldId id="263" r:id="rId17"/>
    <p:sldId id="264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81287" autoAdjust="0"/>
  </p:normalViewPr>
  <p:slideViewPr>
    <p:cSldViewPr>
      <p:cViewPr varScale="1">
        <p:scale>
          <a:sx n="92" d="100"/>
          <a:sy n="92" d="100"/>
        </p:scale>
        <p:origin x="-21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B3349-D38D-4231-9F19-2B1609F89A66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EA10B-ED6A-4253-A7CC-E8E39BAB7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77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、程序代码：基本没有办法管理，从一开始一直存在到最后。减少使用的库可以减少这块的内存占用。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.net</a:t>
            </a:r>
            <a:r>
              <a:rPr lang="zh-CN" altLang="en-US" dirty="0" smtClean="0"/>
              <a:t>框架的一种实现。</a:t>
            </a:r>
            <a:r>
              <a:rPr lang="en-US" altLang="zh-CN" dirty="0" smtClean="0"/>
              <a:t>Mono</a:t>
            </a:r>
            <a:r>
              <a:rPr lang="zh-CN" altLang="en-US" dirty="0" smtClean="0"/>
              <a:t>会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自动地改变堆的大小来适应你所需要的内存，并且定时地使用垃圾回收（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Garbage Collect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）来释放已经不需要的内存。关键在于，有时候你会忘记清除对已经不需要再使用的内存的引用，从而导致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Mono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认为这块内存一直有用，而无法回收。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自动加载资源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开发者失去了手动管理所有加载资源的权力，这非常容易导致大量的内存占用（贴图什么的你懂的），也是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Unity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给人留下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吃内存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印象的罪魁祸首。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EA10B-ED6A-4253-A7CC-E8E39BAB7EB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25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Wetest</a:t>
            </a:r>
            <a:r>
              <a:rPr lang="zh-CN" altLang="en-US" dirty="0" smtClean="0"/>
              <a:t>测试报告：</a:t>
            </a:r>
            <a:endParaRPr lang="en-US" altLang="zh-CN" dirty="0" smtClean="0"/>
          </a:p>
          <a:p>
            <a:r>
              <a:rPr lang="en-US" altLang="zh-CN" dirty="0" smtClean="0"/>
              <a:t>http://wetest.qq.com/cube/Report?testid=5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IOS instrument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http://forum.china.unity3d.com/thread-14708-1-1.html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EA10B-ED6A-4253-A7CC-E8E39BAB7EB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671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的工程需要是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的工程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、游戏的代号要输入明确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EA10B-ED6A-4253-A7CC-E8E39BAB7EB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8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http://192.168.131.233:9090/webtool/analysis_performance/index/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EA10B-ED6A-4253-A7CC-E8E39BAB7EB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9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EA10B-ED6A-4253-A7CC-E8E39BAB7EB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608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Mono</a:t>
            </a:r>
            <a:r>
              <a:rPr lang="zh-CN" altLang="en-US" dirty="0" smtClean="0"/>
              <a:t>内存泄漏一般是代码中没有将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出来的基本类的引用全部清除。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、资源内存泄漏：</a:t>
            </a:r>
            <a:endParaRPr lang="en-US" altLang="zh-CN" dirty="0" smtClean="0"/>
          </a:p>
          <a:p>
            <a:pPr marL="228600" indent="-228600">
              <a:buAutoNum type="alphaLcPeriod"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存在该释放却没有释放的错误引用；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lphaLcPeriod"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在清除对资源的引用之前调用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UnloadUnusedAssets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，相当于没有清除资源，也没有清除引用；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lphaLcPeriod"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资源拷贝造成的资源浪费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EA10B-ED6A-4253-A7CC-E8E39BAB7EB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69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腾讯大咖说：腾讯是如何做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Unity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手游性能优化的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http://wetest.qq.com/lab/view/108.html</a:t>
            </a:r>
          </a:p>
          <a:p>
            <a:endParaRPr lang="en-US" altLang="zh-CN" dirty="0" smtClean="0"/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 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Resource.Load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方法在需要的时候再读取资源；</a:t>
            </a: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 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各种资源在使用完成后，尽快用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Resource.UnloadAsset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UnloadUnusedAsset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卸载掉；</a:t>
            </a: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 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灵活运用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AssetBundle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Unload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方法动态加载资源，避免主要场景内的初始化内存占用过高；（实现起来真的很难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 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AssetBundle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后，要用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www.Dispose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及时释放；</a:t>
            </a: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 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在关卡内谨慎使用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DontDestroyOnLoad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，被标注的资源会常驻内存；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EA10B-ED6A-4253-A7CC-E8E39BAB7EB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25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2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H6855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8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Unity Profiler</a:t>
            </a:r>
            <a:endParaRPr lang="zh-CN" altLang="en-US" dirty="0"/>
          </a:p>
        </p:txBody>
      </p:sp>
      <p:pic>
        <p:nvPicPr>
          <p:cNvPr id="4098" name="Picture 2" descr="C:\Users\hzwangchaochen\Desktop\adbProfil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6364288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7704" y="2945160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安卓的</a:t>
            </a:r>
            <a:r>
              <a:rPr lang="en-US" altLang="zh-CN" dirty="0" smtClean="0"/>
              <a:t>ADB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1449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抓取内存数据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268760"/>
            <a:ext cx="380047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061609"/>
              </p:ext>
            </p:extLst>
          </p:nvPr>
        </p:nvGraphicFramePr>
        <p:xfrm>
          <a:off x="1907704" y="1340768"/>
          <a:ext cx="1689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" name="包装程序外壳对象" showAsIcon="1" r:id="rId4" imgW="1688400" imgH="711360" progId="Package">
                  <p:embed/>
                </p:oleObj>
              </mc:Choice>
              <mc:Fallback>
                <p:oleObj name="包装程序外壳对象" showAsIcon="1" r:id="rId4" imgW="16884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7704" y="1340768"/>
                        <a:ext cx="16891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401153"/>
              </p:ext>
            </p:extLst>
          </p:nvPr>
        </p:nvGraphicFramePr>
        <p:xfrm>
          <a:off x="2627784" y="4941168"/>
          <a:ext cx="647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" name="包装程序外壳对象" showAsIcon="1" r:id="rId6" imgW="647280" imgH="711360" progId="Package">
                  <p:embed/>
                </p:oleObj>
              </mc:Choice>
              <mc:Fallback>
                <p:oleObj name="包装程序外壳对象" showAsIcon="1" r:id="rId6" imgW="64728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27784" y="4941168"/>
                        <a:ext cx="6477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901748"/>
              </p:ext>
            </p:extLst>
          </p:nvPr>
        </p:nvGraphicFramePr>
        <p:xfrm>
          <a:off x="3851920" y="4941168"/>
          <a:ext cx="1117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" name="包装程序外壳对象" showAsIcon="1" r:id="rId8" imgW="1117080" imgH="711360" progId="Package">
                  <p:embed/>
                </p:oleObj>
              </mc:Choice>
              <mc:Fallback>
                <p:oleObj name="包装程序外壳对象" showAsIcon="1" r:id="rId8" imgW="111708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51920" y="4941168"/>
                        <a:ext cx="11176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719159"/>
              </p:ext>
            </p:extLst>
          </p:nvPr>
        </p:nvGraphicFramePr>
        <p:xfrm>
          <a:off x="5261173" y="4941168"/>
          <a:ext cx="1270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" name="包装程序外壳对象" showAsIcon="1" r:id="rId10" imgW="1269360" imgH="711360" progId="Package">
                  <p:embed/>
                </p:oleObj>
              </mc:Choice>
              <mc:Fallback>
                <p:oleObj name="包装程序外壳对象" showAsIcon="1" r:id="rId10" imgW="126936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61173" y="4941168"/>
                        <a:ext cx="12700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413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分析网站</a:t>
            </a:r>
            <a:endParaRPr lang="zh-CN" altLang="en-US" dirty="0"/>
          </a:p>
        </p:txBody>
      </p:sp>
      <p:pic>
        <p:nvPicPr>
          <p:cNvPr id="2050" name="Picture 2" descr="C:\Users\hzwangchaochen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21" y="1268760"/>
            <a:ext cx="8596167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34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结果分析（</a:t>
            </a:r>
            <a:r>
              <a:rPr lang="en-US" altLang="zh-CN" dirty="0" smtClean="0"/>
              <a:t>TBD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18457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观察</a:t>
            </a:r>
            <a:r>
              <a:rPr lang="en-US" altLang="zh-CN" dirty="0" smtClean="0"/>
              <a:t>mono</a:t>
            </a:r>
            <a:r>
              <a:rPr lang="zh-CN" altLang="en-US" dirty="0" smtClean="0"/>
              <a:t>内存</a:t>
            </a:r>
            <a:endParaRPr lang="en-US" altLang="zh-CN" dirty="0" smtClean="0"/>
          </a:p>
          <a:p>
            <a:pPr lvl="1"/>
            <a:r>
              <a:rPr lang="zh-CN" altLang="zh-CN" dirty="0"/>
              <a:t>无效</a:t>
            </a:r>
            <a:r>
              <a:rPr lang="en-US" altLang="zh-CN" dirty="0"/>
              <a:t>mono</a:t>
            </a:r>
            <a:r>
              <a:rPr lang="zh-CN" altLang="zh-CN" dirty="0"/>
              <a:t>堆内存不断增大的</a:t>
            </a:r>
            <a:r>
              <a:rPr lang="zh-CN" altLang="zh-CN" dirty="0" smtClean="0"/>
              <a:t>情况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mono</a:t>
            </a:r>
            <a:r>
              <a:rPr lang="zh-CN" altLang="zh-CN" dirty="0"/>
              <a:t>峰值内存持续</a:t>
            </a:r>
            <a:r>
              <a:rPr lang="zh-CN" altLang="zh-CN" dirty="0" smtClean="0"/>
              <a:t>较高</a:t>
            </a:r>
            <a:endParaRPr lang="en-US" altLang="zh-CN" dirty="0" smtClean="0"/>
          </a:p>
          <a:p>
            <a:r>
              <a:rPr lang="zh-CN" altLang="en-US" dirty="0" smtClean="0"/>
              <a:t>内存标准（仅供参考）</a:t>
            </a:r>
            <a:endParaRPr lang="en-US" altLang="zh-CN" dirty="0" smtClean="0"/>
          </a:p>
          <a:p>
            <a:pPr lvl="1"/>
            <a:r>
              <a:rPr lang="zh-CN" altLang="zh-CN" dirty="0"/>
              <a:t>纹理资源：</a:t>
            </a:r>
            <a:r>
              <a:rPr lang="en-US" altLang="zh-CN" dirty="0"/>
              <a:t> 50 MB	</a:t>
            </a:r>
            <a:r>
              <a:rPr lang="zh-CN" altLang="zh-CN" dirty="0"/>
              <a:t>动画片段：</a:t>
            </a:r>
            <a:r>
              <a:rPr lang="en-US" altLang="zh-CN" dirty="0"/>
              <a:t>15 MB		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音频</a:t>
            </a:r>
            <a:r>
              <a:rPr lang="zh-CN" altLang="zh-CN" dirty="0"/>
              <a:t>片段：</a:t>
            </a:r>
            <a:r>
              <a:rPr lang="en-US" altLang="zh-CN" dirty="0"/>
              <a:t>15 </a:t>
            </a:r>
            <a:r>
              <a:rPr lang="en-US" altLang="zh-CN" dirty="0" smtClean="0"/>
              <a:t>MB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zh-CN" dirty="0" smtClean="0"/>
              <a:t>网格</a:t>
            </a:r>
            <a:r>
              <a:rPr lang="zh-CN" altLang="zh-CN" dirty="0"/>
              <a:t>资源：</a:t>
            </a:r>
            <a:r>
              <a:rPr lang="en-US" altLang="zh-CN" dirty="0"/>
              <a:t> 20 </a:t>
            </a:r>
            <a:r>
              <a:rPr lang="en-US" altLang="zh-CN" dirty="0" smtClean="0"/>
              <a:t>MB</a:t>
            </a:r>
          </a:p>
          <a:p>
            <a:pPr lvl="1"/>
            <a:r>
              <a:rPr lang="en-US" altLang="zh-CN" dirty="0" smtClean="0"/>
              <a:t>Mono</a:t>
            </a:r>
            <a:r>
              <a:rPr lang="zh-CN" altLang="zh-CN" dirty="0"/>
              <a:t>堆内存：</a:t>
            </a:r>
            <a:r>
              <a:rPr lang="en-US" altLang="zh-CN" dirty="0"/>
              <a:t>40 </a:t>
            </a:r>
            <a:r>
              <a:rPr lang="en-US" altLang="zh-CN" dirty="0" smtClean="0"/>
              <a:t>MB</a:t>
            </a:r>
            <a:r>
              <a:rPr lang="en-US" altLang="zh-CN" dirty="0"/>
              <a:t> </a:t>
            </a:r>
            <a:r>
              <a:rPr lang="zh-CN" altLang="zh-CN" dirty="0" smtClean="0"/>
              <a:t>其他</a:t>
            </a:r>
            <a:r>
              <a:rPr lang="zh-CN" altLang="zh-CN" dirty="0"/>
              <a:t>：</a:t>
            </a:r>
            <a:r>
              <a:rPr lang="en-US" altLang="zh-CN" dirty="0"/>
              <a:t>10 </a:t>
            </a:r>
            <a:r>
              <a:rPr lang="en-US" altLang="zh-CN" dirty="0" smtClean="0"/>
              <a:t>MB</a:t>
            </a:r>
          </a:p>
          <a:p>
            <a:r>
              <a:rPr lang="zh-CN" altLang="en-US" dirty="0" smtClean="0"/>
              <a:t>其他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Draw Call</a:t>
            </a:r>
            <a:r>
              <a:rPr lang="zh-CN" altLang="en-US" dirty="0" smtClean="0"/>
              <a:t>、三角形数超标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FPS</a:t>
            </a:r>
            <a:r>
              <a:rPr lang="zh-CN" altLang="en-US" dirty="0" smtClean="0"/>
              <a:t>过低过高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6382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内存泄漏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Mono</a:t>
            </a:r>
            <a:r>
              <a:rPr lang="zh-CN" altLang="en-US" dirty="0" smtClean="0"/>
              <a:t>内存</a:t>
            </a:r>
            <a:endParaRPr lang="en-US" altLang="zh-CN" dirty="0" smtClean="0"/>
          </a:p>
          <a:p>
            <a:r>
              <a:rPr lang="zh-CN" altLang="en-US" dirty="0" smtClean="0"/>
              <a:t>资源内存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0997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未来工作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将每次</a:t>
            </a:r>
            <a:r>
              <a:rPr lang="en-US" altLang="zh-CN" dirty="0" smtClean="0"/>
              <a:t>profile</a:t>
            </a:r>
            <a:r>
              <a:rPr lang="zh-CN" altLang="en-US" dirty="0" smtClean="0"/>
              <a:t>分析的关键数据存档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内存的最大值、最小值、均值</a:t>
            </a:r>
            <a:endParaRPr lang="en-US" altLang="zh-CN" dirty="0"/>
          </a:p>
          <a:p>
            <a:pPr lvl="1"/>
            <a:r>
              <a:rPr lang="zh-CN" altLang="en-US" dirty="0" smtClean="0"/>
              <a:t>同一场景在不同开发阶段的数据趋势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/>
              <a:t>协助</a:t>
            </a:r>
            <a:r>
              <a:rPr lang="zh-CN" altLang="en-US" dirty="0" smtClean="0"/>
              <a:t>制定</a:t>
            </a:r>
            <a:r>
              <a:rPr lang="zh-CN" altLang="en-US" dirty="0"/>
              <a:t>项目</a:t>
            </a:r>
            <a:r>
              <a:rPr lang="zh-CN" altLang="en-US" dirty="0" smtClean="0"/>
              <a:t>资源使用的标准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Draw Call</a:t>
            </a:r>
            <a:r>
              <a:rPr lang="zh-CN" altLang="en-US" dirty="0" smtClean="0"/>
              <a:t>，三角形数</a:t>
            </a:r>
            <a:r>
              <a:rPr lang="zh-CN" altLang="en-US" dirty="0"/>
              <a:t>、</a:t>
            </a:r>
            <a:r>
              <a:rPr lang="zh-CN" altLang="en-US" dirty="0" smtClean="0"/>
              <a:t>面</a:t>
            </a:r>
            <a:r>
              <a:rPr lang="zh-CN" altLang="en-US" dirty="0"/>
              <a:t>片</a:t>
            </a:r>
            <a:r>
              <a:rPr lang="zh-CN" altLang="en-US" dirty="0" smtClean="0"/>
              <a:t>数、骨骼数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Mono</a:t>
            </a:r>
            <a:r>
              <a:rPr lang="zh-CN" altLang="en-US" dirty="0" smtClean="0"/>
              <a:t>内存、资源内存占用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代码优化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通过分析找到游戏中存在的问题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5116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28" y="188640"/>
            <a:ext cx="8234767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37827" y="4013582"/>
            <a:ext cx="823476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参数含义：  </a:t>
            </a:r>
          </a:p>
          <a:p>
            <a:r>
              <a:rPr lang="en-US" altLang="zh-CN" dirty="0"/>
              <a:t>PID  : progress identification</a:t>
            </a:r>
            <a:r>
              <a:rPr lang="zh-CN" altLang="en-US" dirty="0"/>
              <a:t>，应用程序</a:t>
            </a:r>
            <a:r>
              <a:rPr lang="en-US" altLang="zh-CN" dirty="0"/>
              <a:t>ID  </a:t>
            </a:r>
          </a:p>
          <a:p>
            <a:r>
              <a:rPr lang="en-US" altLang="zh-CN" dirty="0"/>
              <a:t>S    : </a:t>
            </a:r>
            <a:r>
              <a:rPr lang="zh-CN" altLang="en-US" dirty="0"/>
              <a:t>进程的状态，其中</a:t>
            </a:r>
            <a:r>
              <a:rPr lang="en-US" altLang="zh-CN" dirty="0"/>
              <a:t>S</a:t>
            </a:r>
            <a:r>
              <a:rPr lang="zh-CN" altLang="en-US" dirty="0"/>
              <a:t>表示休眠，</a:t>
            </a:r>
            <a:r>
              <a:rPr lang="en-US" altLang="zh-CN" dirty="0"/>
              <a:t>R</a:t>
            </a:r>
            <a:r>
              <a:rPr lang="zh-CN" altLang="en-US" dirty="0"/>
              <a:t>表示正在运行，</a:t>
            </a:r>
            <a:r>
              <a:rPr lang="en-US" altLang="zh-CN" dirty="0"/>
              <a:t>Z</a:t>
            </a:r>
            <a:r>
              <a:rPr lang="zh-CN" altLang="en-US" dirty="0"/>
              <a:t>表示僵死状态，</a:t>
            </a:r>
            <a:r>
              <a:rPr lang="en-US" altLang="zh-CN" dirty="0"/>
              <a:t>N</a:t>
            </a:r>
            <a:r>
              <a:rPr lang="zh-CN" altLang="en-US" dirty="0"/>
              <a:t>表示该进程优先值是负数  </a:t>
            </a:r>
          </a:p>
          <a:p>
            <a:r>
              <a:rPr lang="en-US" altLang="zh-CN" dirty="0"/>
              <a:t>#THR : </a:t>
            </a:r>
            <a:r>
              <a:rPr lang="zh-CN" altLang="en-US" dirty="0"/>
              <a:t>程序当前所用的线程数  </a:t>
            </a:r>
          </a:p>
          <a:p>
            <a:r>
              <a:rPr lang="en-US" altLang="zh-CN" dirty="0"/>
              <a:t>VSS  : Virtual Set Size</a:t>
            </a:r>
            <a:r>
              <a:rPr lang="zh-CN" altLang="en-US" dirty="0"/>
              <a:t>虚拟耗用内存（包含共享库占用的内存）  </a:t>
            </a:r>
          </a:p>
          <a:p>
            <a:r>
              <a:rPr lang="en-US" altLang="zh-CN" dirty="0"/>
              <a:t>RSS  : Resident Set Size</a:t>
            </a:r>
            <a:r>
              <a:rPr lang="zh-CN" altLang="en-US" dirty="0"/>
              <a:t>实际使用物理内存（包含共享库占用的内存）  </a:t>
            </a:r>
          </a:p>
          <a:p>
            <a:r>
              <a:rPr lang="en-US" altLang="zh-CN" dirty="0"/>
              <a:t>PCY  : </a:t>
            </a:r>
            <a:r>
              <a:rPr lang="zh-CN" altLang="en-US" dirty="0"/>
              <a:t>前台</a:t>
            </a:r>
            <a:r>
              <a:rPr lang="en-US" altLang="zh-CN" dirty="0"/>
              <a:t>(</a:t>
            </a:r>
            <a:r>
              <a:rPr lang="en-US" altLang="zh-CN" dirty="0" err="1"/>
              <a:t>fg</a:t>
            </a:r>
            <a:r>
              <a:rPr lang="en-US" altLang="zh-CN" dirty="0"/>
              <a:t>)</a:t>
            </a:r>
            <a:r>
              <a:rPr lang="zh-CN" altLang="en-US" dirty="0"/>
              <a:t>和后台</a:t>
            </a:r>
            <a:r>
              <a:rPr lang="en-US" altLang="zh-CN" dirty="0"/>
              <a:t>(</a:t>
            </a:r>
            <a:r>
              <a:rPr lang="en-US" altLang="zh-CN" dirty="0" err="1"/>
              <a:t>bg</a:t>
            </a:r>
            <a:r>
              <a:rPr lang="en-US" altLang="zh-CN" dirty="0"/>
              <a:t>)</a:t>
            </a:r>
            <a:r>
              <a:rPr lang="zh-CN" altLang="en-US" dirty="0"/>
              <a:t>进程  </a:t>
            </a:r>
          </a:p>
          <a:p>
            <a:r>
              <a:rPr lang="en-US" altLang="zh-CN" dirty="0"/>
              <a:t>UID  : User</a:t>
            </a:r>
            <a:r>
              <a:rPr lang="zh-CN" altLang="en-US" dirty="0"/>
              <a:t>　</a:t>
            </a:r>
            <a:r>
              <a:rPr lang="en-US" altLang="zh-CN" dirty="0"/>
              <a:t>Identification</a:t>
            </a:r>
            <a:r>
              <a:rPr lang="zh-CN" altLang="en-US" dirty="0"/>
              <a:t>，用户身份</a:t>
            </a:r>
            <a:r>
              <a:rPr lang="en-US" altLang="zh-CN" dirty="0"/>
              <a:t>ID  </a:t>
            </a:r>
          </a:p>
          <a:p>
            <a:r>
              <a:rPr lang="en-US" altLang="zh-CN" dirty="0"/>
              <a:t>Name : </a:t>
            </a:r>
            <a:r>
              <a:rPr lang="zh-CN" altLang="en-US" dirty="0"/>
              <a:t>应用程序名称 </a:t>
            </a:r>
          </a:p>
        </p:txBody>
      </p:sp>
    </p:spTree>
    <p:extLst>
      <p:ext uri="{BB962C8B-B14F-4D97-AF65-F5344CB8AC3E}">
        <p14:creationId xmlns:p14="http://schemas.microsoft.com/office/powerpoint/2010/main" val="188311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zwangchaochen\Desktop\内存管理\主城内存数据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129"/>
            <a:ext cx="5508104" cy="686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508104" y="-10800"/>
            <a:ext cx="36358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参数含义：  </a:t>
            </a:r>
          </a:p>
          <a:p>
            <a:r>
              <a:rPr lang="en-US" altLang="zh-CN" dirty="0" err="1"/>
              <a:t>dalvik</a:t>
            </a:r>
            <a:r>
              <a:rPr lang="en-US" altLang="zh-CN" dirty="0"/>
              <a:t> : </a:t>
            </a:r>
            <a:r>
              <a:rPr lang="en-US" altLang="zh-CN" dirty="0" err="1"/>
              <a:t>dalvik</a:t>
            </a:r>
            <a:r>
              <a:rPr lang="zh-CN" altLang="en-US" dirty="0"/>
              <a:t>使用的内存  </a:t>
            </a:r>
          </a:p>
          <a:p>
            <a:r>
              <a:rPr lang="en-US" altLang="zh-CN" dirty="0"/>
              <a:t>native : native</a:t>
            </a:r>
            <a:r>
              <a:rPr lang="zh-CN" altLang="en-US" dirty="0"/>
              <a:t>堆上的内存，指</a:t>
            </a:r>
            <a:r>
              <a:rPr lang="en-US" altLang="zh-CN" dirty="0"/>
              <a:t>C\C++</a:t>
            </a:r>
            <a:r>
              <a:rPr lang="zh-CN" altLang="en-US" dirty="0"/>
              <a:t>堆的内存（</a:t>
            </a:r>
            <a:r>
              <a:rPr lang="en-US" altLang="zh-CN" dirty="0"/>
              <a:t>android 3.0</a:t>
            </a:r>
            <a:r>
              <a:rPr lang="zh-CN" altLang="en-US" dirty="0"/>
              <a:t>以后</a:t>
            </a:r>
            <a:r>
              <a:rPr lang="en-US" altLang="zh-CN" dirty="0"/>
              <a:t>bitmap</a:t>
            </a:r>
            <a:r>
              <a:rPr lang="zh-CN" altLang="en-US" dirty="0"/>
              <a:t>就是放在这儿）  </a:t>
            </a:r>
          </a:p>
          <a:p>
            <a:r>
              <a:rPr lang="en-US" altLang="zh-CN" dirty="0"/>
              <a:t>other  : </a:t>
            </a:r>
            <a:r>
              <a:rPr lang="zh-CN" altLang="en-US" dirty="0"/>
              <a:t>除了</a:t>
            </a:r>
            <a:r>
              <a:rPr lang="en-US" altLang="zh-CN" dirty="0" err="1"/>
              <a:t>dalvik</a:t>
            </a:r>
            <a:r>
              <a:rPr lang="zh-CN" altLang="en-US" dirty="0"/>
              <a:t>和</a:t>
            </a:r>
            <a:r>
              <a:rPr lang="en-US" altLang="zh-CN" dirty="0"/>
              <a:t>native</a:t>
            </a:r>
            <a:r>
              <a:rPr lang="zh-CN" altLang="en-US" dirty="0"/>
              <a:t>的内存，包含</a:t>
            </a:r>
            <a:r>
              <a:rPr lang="en-US" altLang="zh-CN" dirty="0"/>
              <a:t>C\C++</a:t>
            </a:r>
            <a:r>
              <a:rPr lang="zh-CN" altLang="en-US" dirty="0"/>
              <a:t>非堆内存</a:t>
            </a:r>
            <a:r>
              <a:rPr lang="en-US" altLang="zh-CN" dirty="0"/>
              <a:t>······  </a:t>
            </a:r>
            <a:endParaRPr lang="zh-CN" altLang="en-US" dirty="0"/>
          </a:p>
          <a:p>
            <a:r>
              <a:rPr lang="en-US" altLang="zh-CN" dirty="0" err="1"/>
              <a:t>Pss</a:t>
            </a:r>
            <a:r>
              <a:rPr lang="en-US" altLang="zh-CN" dirty="0"/>
              <a:t>    : </a:t>
            </a:r>
            <a:r>
              <a:rPr lang="zh-CN" altLang="en-US" dirty="0"/>
              <a:t>该内存指将共享内存按比例分配到使用了共享内存的进程  </a:t>
            </a:r>
          </a:p>
          <a:p>
            <a:r>
              <a:rPr lang="en-US" altLang="zh-CN" dirty="0"/>
              <a:t>heap </a:t>
            </a:r>
            <a:r>
              <a:rPr lang="en-US" altLang="zh-CN" dirty="0" err="1"/>
              <a:t>alloc</a:t>
            </a:r>
            <a:r>
              <a:rPr lang="en-US" altLang="zh-CN" dirty="0"/>
              <a:t>    : </a:t>
            </a:r>
            <a:r>
              <a:rPr lang="zh-CN" altLang="en-US" dirty="0"/>
              <a:t>已使用的内存  </a:t>
            </a:r>
          </a:p>
          <a:p>
            <a:r>
              <a:rPr lang="en-US" altLang="zh-CN" dirty="0"/>
              <a:t>heap free     : </a:t>
            </a:r>
            <a:r>
              <a:rPr lang="zh-CN" altLang="en-US" dirty="0"/>
              <a:t>空闲的内存  </a:t>
            </a:r>
          </a:p>
          <a:p>
            <a:r>
              <a:rPr lang="en-US" altLang="zh-CN" dirty="0"/>
              <a:t>share dirty   : </a:t>
            </a:r>
            <a:r>
              <a:rPr lang="zh-CN" altLang="en-US" dirty="0"/>
              <a:t>共享，但有不能被换页出去的内存  </a:t>
            </a:r>
          </a:p>
          <a:p>
            <a:r>
              <a:rPr lang="en-US" altLang="zh-CN" dirty="0"/>
              <a:t>private dirty : </a:t>
            </a:r>
            <a:r>
              <a:rPr lang="zh-CN" altLang="en-US" dirty="0"/>
              <a:t>非共享，又不能被换页出去的内存（比如</a:t>
            </a:r>
            <a:r>
              <a:rPr lang="en-US" altLang="zh-CN" dirty="0" err="1"/>
              <a:t>linux</a:t>
            </a:r>
            <a:r>
              <a:rPr lang="zh-CN" altLang="en-US" dirty="0"/>
              <a:t>系统中为了提高分配内存速度而缓冲的小对象，即使你的进程已经退出，该内存也不会被释放）</a:t>
            </a:r>
          </a:p>
        </p:txBody>
      </p:sp>
    </p:spTree>
    <p:extLst>
      <p:ext uri="{BB962C8B-B14F-4D97-AF65-F5344CB8AC3E}">
        <p14:creationId xmlns:p14="http://schemas.microsoft.com/office/powerpoint/2010/main" val="85389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3096344"/>
          </a:xfrm>
        </p:spPr>
        <p:txBody>
          <a:bodyPr/>
          <a:lstStyle/>
          <a:p>
            <a:r>
              <a:rPr lang="en-US" altLang="zh-CN" dirty="0" smtClean="0"/>
              <a:t>unity3D</a:t>
            </a:r>
            <a:r>
              <a:rPr lang="zh-CN" altLang="en-US" dirty="0" smtClean="0"/>
              <a:t>内存的特点</a:t>
            </a:r>
            <a:endParaRPr lang="en-US" altLang="zh-CN" dirty="0" smtClean="0"/>
          </a:p>
          <a:p>
            <a:r>
              <a:rPr lang="zh-CN" altLang="en-US" dirty="0" smtClean="0"/>
              <a:t>获取内存方式</a:t>
            </a:r>
            <a:endParaRPr lang="en-US" altLang="zh-CN" dirty="0" smtClean="0"/>
          </a:p>
          <a:p>
            <a:r>
              <a:rPr lang="zh-CN" altLang="en-US" dirty="0" smtClean="0"/>
              <a:t>对游戏场景中的内存进行分析</a:t>
            </a:r>
            <a:endParaRPr lang="en-US" altLang="zh-CN" dirty="0" smtClean="0"/>
          </a:p>
          <a:p>
            <a:r>
              <a:rPr lang="zh-CN" altLang="en-US" dirty="0"/>
              <a:t>对</a:t>
            </a:r>
            <a:r>
              <a:rPr lang="zh-CN" altLang="en-US" dirty="0" smtClean="0"/>
              <a:t>内存优化提供建议和参考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36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内存分类</a:t>
            </a:r>
            <a:endParaRPr lang="zh-CN" altLang="en-US" dirty="0"/>
          </a:p>
        </p:txBody>
      </p:sp>
      <p:pic>
        <p:nvPicPr>
          <p:cNvPr id="4" name="内容占位符 3" descr="C:\Users\hzwangchaochen\Desktop\内存管理\0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00628"/>
            <a:ext cx="5314286" cy="36285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986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066" y="8099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内存分类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31" y="1052736"/>
            <a:ext cx="704850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948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Mono</a:t>
            </a:r>
            <a:r>
              <a:rPr lang="zh-CN" altLang="en-US" dirty="0" smtClean="0"/>
              <a:t>内存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2204864"/>
            <a:ext cx="8229600" cy="233712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已用内存和堆内存</a:t>
            </a:r>
            <a:endParaRPr lang="en-US" altLang="zh-CN" dirty="0" smtClean="0"/>
          </a:p>
          <a:p>
            <a:pPr lvl="1"/>
            <a:r>
              <a:rPr lang="zh-CN" altLang="en-US" dirty="0"/>
              <a:t>已用内存指的是</a:t>
            </a:r>
            <a:r>
              <a:rPr lang="en-US" altLang="zh-CN" dirty="0"/>
              <a:t>mono</a:t>
            </a:r>
            <a:r>
              <a:rPr lang="zh-CN" altLang="en-US" dirty="0"/>
              <a:t>实际需要使用的</a:t>
            </a:r>
            <a:r>
              <a:rPr lang="zh-CN" altLang="en-US" dirty="0" smtClean="0"/>
              <a:t>内存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堆</a:t>
            </a:r>
            <a:r>
              <a:rPr lang="zh-CN" altLang="en-US" dirty="0"/>
              <a:t>内存指的是</a:t>
            </a:r>
            <a:r>
              <a:rPr lang="en-US" altLang="zh-CN" dirty="0"/>
              <a:t>mono</a:t>
            </a:r>
            <a:r>
              <a:rPr lang="zh-CN" altLang="en-US" dirty="0"/>
              <a:t>向操作系统申请的</a:t>
            </a:r>
            <a:r>
              <a:rPr lang="zh-CN" altLang="en-US" dirty="0" smtClean="0"/>
              <a:t>内存</a:t>
            </a:r>
            <a:endParaRPr lang="en-US" altLang="zh-CN" dirty="0" smtClean="0"/>
          </a:p>
          <a:p>
            <a:pPr lvl="1"/>
            <a:r>
              <a:rPr lang="zh-CN" altLang="en-US" dirty="0"/>
              <a:t>两者的差值就是</a:t>
            </a:r>
            <a:r>
              <a:rPr lang="en-US" altLang="zh-CN" dirty="0"/>
              <a:t>mono</a:t>
            </a:r>
            <a:r>
              <a:rPr lang="zh-CN" altLang="en-US" dirty="0"/>
              <a:t>的空闲</a:t>
            </a:r>
            <a:r>
              <a:rPr lang="zh-CN" altLang="en-US" dirty="0" smtClean="0"/>
              <a:t>内存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412776"/>
            <a:ext cx="6934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551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C:\Users\hzwangchaochen\Desktop\内存管理\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6632"/>
            <a:ext cx="3876191" cy="364761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539552" y="4077072"/>
            <a:ext cx="8229600" cy="2049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分配方式</a:t>
            </a:r>
            <a:endParaRPr lang="en-US" altLang="zh-CN" dirty="0"/>
          </a:p>
          <a:p>
            <a:pPr lvl="1"/>
            <a:r>
              <a:rPr lang="zh-CN" altLang="en-US" dirty="0"/>
              <a:t>空闲内存是否足够，如果足够的话，直接在空闲内存中分配，</a:t>
            </a:r>
            <a:endParaRPr lang="en-US" altLang="zh-CN" dirty="0"/>
          </a:p>
          <a:p>
            <a:pPr lvl="1"/>
            <a:r>
              <a:rPr lang="zh-CN" altLang="en-US" dirty="0"/>
              <a:t>否则</a:t>
            </a:r>
            <a:r>
              <a:rPr lang="en-US" altLang="zh-CN" dirty="0"/>
              <a:t>mono</a:t>
            </a:r>
            <a:r>
              <a:rPr lang="zh-CN" altLang="en-US" dirty="0"/>
              <a:t>会进行一</a:t>
            </a:r>
            <a:r>
              <a:rPr lang="zh-CN" altLang="en-US" sz="3200" dirty="0"/>
              <a:t>次</a:t>
            </a:r>
            <a:r>
              <a:rPr lang="en-US" altLang="zh-CN" dirty="0"/>
              <a:t>GC</a:t>
            </a:r>
            <a:r>
              <a:rPr lang="zh-CN" altLang="en-US" dirty="0"/>
              <a:t>以释放更多的空闲</a:t>
            </a:r>
            <a:r>
              <a:rPr lang="zh-CN" altLang="en-US" dirty="0" smtClean="0"/>
              <a:t>内存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GC</a:t>
            </a:r>
            <a:r>
              <a:rPr lang="zh-CN" altLang="en-US" dirty="0"/>
              <a:t>之后仍然没有足够的空闲内存，则</a:t>
            </a:r>
            <a:r>
              <a:rPr lang="en-US" altLang="zh-CN" dirty="0"/>
              <a:t>mono</a:t>
            </a:r>
            <a:r>
              <a:rPr lang="zh-CN" altLang="en-US" dirty="0"/>
              <a:t>会向操作系统申请内存，并扩充堆内存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689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获取内存的方式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已有软件（</a:t>
            </a:r>
            <a:r>
              <a:rPr lang="en-US" altLang="zh-CN" dirty="0" err="1" smtClean="0"/>
              <a:t>Emmagee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WeTest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r>
              <a:rPr lang="en-US" altLang="zh-CN" dirty="0" smtClean="0"/>
              <a:t>ADB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Android </a:t>
            </a:r>
            <a:r>
              <a:rPr lang="en-US" altLang="zh-CN" dirty="0" err="1" smtClean="0"/>
              <a:t>Dubug</a:t>
            </a:r>
            <a:r>
              <a:rPr lang="en-US" altLang="zh-CN" dirty="0" smtClean="0"/>
              <a:t> Bridge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IOS Instrument</a:t>
            </a:r>
          </a:p>
          <a:p>
            <a:r>
              <a:rPr lang="en-US" altLang="zh-CN" dirty="0" smtClean="0"/>
              <a:t>Unity Profiler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971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Unity Profiler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44000" cy="4050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88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Unity Profiler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880" y="2996952"/>
            <a:ext cx="8229600" cy="2592287"/>
          </a:xfrm>
        </p:spPr>
        <p:txBody>
          <a:bodyPr/>
          <a:lstStyle/>
          <a:p>
            <a:r>
              <a:rPr lang="en-US" altLang="zh-CN" dirty="0" smtClean="0"/>
              <a:t>Editor</a:t>
            </a:r>
            <a:r>
              <a:rPr lang="zh-CN" altLang="en-US" dirty="0" smtClean="0"/>
              <a:t>：选择</a:t>
            </a:r>
            <a:r>
              <a:rPr lang="en-US" altLang="zh-CN" dirty="0" smtClean="0"/>
              <a:t>Editor</a:t>
            </a:r>
            <a:r>
              <a:rPr lang="zh-CN" altLang="en-US" dirty="0" smtClean="0"/>
              <a:t>直接运行</a:t>
            </a:r>
            <a:endParaRPr lang="en-US" altLang="zh-CN" dirty="0" smtClean="0"/>
          </a:p>
          <a:p>
            <a:r>
              <a:rPr lang="en-US" altLang="zh-CN" dirty="0" smtClean="0"/>
              <a:t>Android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ADB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r>
              <a:rPr lang="en-US" altLang="zh-CN" dirty="0" err="1"/>
              <a:t>ios</a:t>
            </a:r>
            <a:r>
              <a:rPr lang="zh-CN" altLang="en-US" dirty="0" smtClean="0"/>
              <a:t>：插入设备后选择相应的设备直接运行</a:t>
            </a:r>
            <a:endParaRPr lang="en-US" altLang="zh-CN" dirty="0" smtClean="0"/>
          </a:p>
          <a:p>
            <a:r>
              <a:rPr lang="en-US" altLang="zh-CN" dirty="0" smtClean="0"/>
              <a:t>IP</a:t>
            </a:r>
            <a:r>
              <a:rPr lang="zh-CN" altLang="en-US" dirty="0" smtClean="0"/>
              <a:t>：适合无线局域网</a:t>
            </a:r>
            <a:endParaRPr lang="zh-CN" altLang="en-US" dirty="0"/>
          </a:p>
        </p:txBody>
      </p:sp>
      <p:pic>
        <p:nvPicPr>
          <p:cNvPr id="3074" name="Picture 2" descr="D:\WorkingFiles\内存管理\profi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37320"/>
            <a:ext cx="49815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05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570</Words>
  <Application>Microsoft Office PowerPoint</Application>
  <PresentationFormat>全屏显示(4:3)</PresentationFormat>
  <Paragraphs>108</Paragraphs>
  <Slides>17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Office 主题</vt:lpstr>
      <vt:lpstr>包装程序外壳对象</vt:lpstr>
      <vt:lpstr>内存管理</vt:lpstr>
      <vt:lpstr>目的</vt:lpstr>
      <vt:lpstr>内存分类</vt:lpstr>
      <vt:lpstr>内存分类</vt:lpstr>
      <vt:lpstr>Mono内存</vt:lpstr>
      <vt:lpstr>PowerPoint 演示文稿</vt:lpstr>
      <vt:lpstr>获取内存的方式</vt:lpstr>
      <vt:lpstr>Unity Profiler</vt:lpstr>
      <vt:lpstr>Unity Profiler</vt:lpstr>
      <vt:lpstr>Unity Profiler</vt:lpstr>
      <vt:lpstr>抓取内存数据</vt:lpstr>
      <vt:lpstr>分析网站</vt:lpstr>
      <vt:lpstr>结果分析（TBD）</vt:lpstr>
      <vt:lpstr>内存泄漏</vt:lpstr>
      <vt:lpstr>未来工作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内存管理</dc:title>
  <dc:creator>王超尘</dc:creator>
  <cp:lastModifiedBy>王超尘</cp:lastModifiedBy>
  <cp:revision>97</cp:revision>
  <dcterms:created xsi:type="dcterms:W3CDTF">2017-03-14T08:17:32Z</dcterms:created>
  <dcterms:modified xsi:type="dcterms:W3CDTF">2017-05-25T07:52:38Z</dcterms:modified>
</cp:coreProperties>
</file>