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Montserrat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14a0e6b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14a0e6b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onto the project. You’ll run through a full data cycle of what a typical data system or scientist does. We’ll use Google’s cloud and BigQuery for the project. After this course, you’ll be comfortable running through a real data cycle in AWS or Azure. </a:t>
            </a:r>
            <a:r>
              <a:rPr lang="en">
                <a:solidFill>
                  <a:schemeClr val="dk1"/>
                </a:solidFill>
              </a:rPr>
              <a:t>It’s easy to go cloud hopping with same underlying concepts.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You’ll run queries on Google’s cloud BigQuery. GCP host several public datasets including NY Taxicab pickup/dropoffs, NCAA basketball stats, weather/hurricane data, pollution data to Bitcoin/ETH datasets. The first project is for you to run SQL queries on some datasets.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Next we’ll offer some datasets. You’ll go deeper into the data, visualize and explore the BigQuery data in Colab/Jupyter -- a popular python based package to explore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Finally, the big 20% project will involve some learning on datasets and tying together the concepts in a full data cycle. We’ll roll out specifics in the upcoming weeks.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2c21fc197_30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2c21fc197_30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6FA8DC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55" name="Google Shape;55;p14"/>
          <p:cNvPicPr preferRelativeResize="0"/>
          <p:nvPr/>
        </p:nvPicPr>
        <p:blipFill rotWithShape="1">
          <a:blip r:embed="rId2">
            <a:alphaModFix amt="40000"/>
          </a:blip>
          <a:srcRect b="30857" l="0" r="0" t="30861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i="0" sz="4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i="0" sz="4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i="0" sz="4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i="0" sz="4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i="0" sz="4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i="0" sz="4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i="0" sz="4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i="0" sz="4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i="0" sz="4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solidFill>
          <a:srgbClr val="6FA8DC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58" name="Google Shape;58;p15"/>
          <p:cNvPicPr preferRelativeResize="0"/>
          <p:nvPr/>
        </p:nvPicPr>
        <p:blipFill rotWithShape="1">
          <a:blip r:embed="rId2">
            <a:alphaModFix amt="20000"/>
          </a:blip>
          <a:srcRect b="0" l="38541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▸"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●"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Roboto"/>
              <a:buChar char="○"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Roboto"/>
              <a:buChar char="■"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Roboto"/>
              <a:buChar char="●"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Roboto"/>
              <a:buChar char="○"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Roboto"/>
              <a:buChar char="■"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2" type="body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▸"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●"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Roboto"/>
              <a:buChar char="○"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Roboto"/>
              <a:buChar char="■"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Roboto"/>
              <a:buChar char="●"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Roboto"/>
              <a:buChar char="○"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Roboto"/>
              <a:buChar char="■"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67" name="Google Shape;67;p17"/>
          <p:cNvPicPr preferRelativeResize="0"/>
          <p:nvPr/>
        </p:nvPicPr>
        <p:blipFill rotWithShape="1">
          <a:blip r:embed="rId2">
            <a:alphaModFix amt="20000"/>
          </a:blip>
          <a:srcRect b="30857" l="0" r="0" t="30861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7"/>
          <p:cNvSpPr txBox="1"/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b="1" i="0" sz="4800" u="none" cap="none" strike="noStrik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b="1" i="0" sz="4800" u="none" cap="none" strike="noStrik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b="1" i="0" sz="4800" u="none" cap="none" strike="noStrik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b="1" i="0" sz="4800" u="none" cap="none" strike="noStrik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b="1" i="0" sz="4800" u="none" cap="none" strike="noStrik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b="1" i="0" sz="4800" u="none" cap="none" strike="noStrik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b="1" i="0" sz="4800" u="none" cap="none" strike="noStrik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b="1" i="0" sz="4800" u="none" cap="none" strike="noStrik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b="1" i="0" sz="4800" u="none" cap="none" strike="noStrik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" type="subTitle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b="0" i="0" sz="2400" u="none" cap="none" strike="noStrik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b="0" i="0" sz="2400" u="none" cap="none" strike="noStrik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b="0" i="0" sz="2400" u="none" cap="none" strike="noStrik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b="0" i="0" sz="2400" u="none" cap="none" strike="noStrik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b="0" i="0" sz="2400" u="none" cap="none" strike="noStrik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b="0" i="0" sz="2400" u="none" cap="none" strike="noStrik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b="0" i="0" sz="2400" u="none" cap="none" strike="noStrik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b="0" i="0" sz="2400" u="none" cap="none" strike="noStrik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b="0" i="0" sz="2400" u="none" cap="none" strike="noStrik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">
  <p:cSld name="BLANK_1">
    <p:bg>
      <p:bgPr>
        <a:solidFill>
          <a:srgbClr val="6FA8DC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solidFill>
          <a:srgbClr val="6FA8DC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74" name="Google Shape;74;p19"/>
          <p:cNvPicPr preferRelativeResize="0"/>
          <p:nvPr/>
        </p:nvPicPr>
        <p:blipFill rotWithShape="1">
          <a:blip r:embed="rId2">
            <a:alphaModFix amt="20000"/>
          </a:blip>
          <a:srcRect b="0" l="38541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9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9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b="0" i="0" sz="30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b="0" i="0" sz="30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loud.google.com/bigquery/public-data/" TargetMode="External"/><Relationship Id="rId4" Type="http://schemas.openxmlformats.org/officeDocument/2006/relationships/hyperlink" Target="https://cloud.google.com/bigquery/public-data/bay-bike-share" TargetMode="External"/><Relationship Id="rId5" Type="http://schemas.openxmlformats.org/officeDocument/2006/relationships/hyperlink" Target="https://bigquery.cloud.google.com/table/bigquery-public-data:san_francisco.bikeshare_tri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5371200" y="1323675"/>
            <a:ext cx="1631100" cy="2460600"/>
          </a:xfrm>
          <a:prstGeom prst="roundRect">
            <a:avLst>
              <a:gd fmla="val 2860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0"/>
          <p:cNvSpPr txBox="1"/>
          <p:nvPr/>
        </p:nvSpPr>
        <p:spPr>
          <a:xfrm>
            <a:off x="0" y="216600"/>
            <a:ext cx="2041800" cy="3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Fu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ll data cycle on cloud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5" name="Google Shape;85;p20"/>
          <p:cNvGrpSpPr/>
          <p:nvPr/>
        </p:nvGrpSpPr>
        <p:grpSpPr>
          <a:xfrm>
            <a:off x="5656725" y="1597445"/>
            <a:ext cx="1185600" cy="382200"/>
            <a:chOff x="5036725" y="2222645"/>
            <a:chExt cx="1185600" cy="382200"/>
          </a:xfrm>
        </p:grpSpPr>
        <p:sp>
          <p:nvSpPr>
            <p:cNvPr id="86" name="Google Shape;86;p20"/>
            <p:cNvSpPr/>
            <p:nvPr/>
          </p:nvSpPr>
          <p:spPr>
            <a:xfrm>
              <a:off x="5036725" y="2222645"/>
              <a:ext cx="11856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Exploration</a:t>
              </a:r>
              <a:br>
                <a:rPr b="0" i="0" lang="en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Colab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descr="Cloud-Datalab.png" id="87" name="Google Shape;87;p20"/>
            <p:cNvPicPr preferRelativeResize="0"/>
            <p:nvPr/>
          </p:nvPicPr>
          <p:blipFill rotWithShape="1">
            <a:blip r:embed="rId3">
              <a:alphaModFix/>
            </a:blip>
            <a:srcRect b="5076" l="0" r="0" t="5076"/>
            <a:stretch/>
          </p:blipFill>
          <p:spPr>
            <a:xfrm>
              <a:off x="5080992" y="228939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8" name="Google Shape;8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6550" y="1226500"/>
            <a:ext cx="1417200" cy="180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20"/>
          <p:cNvGrpSpPr/>
          <p:nvPr/>
        </p:nvGrpSpPr>
        <p:grpSpPr>
          <a:xfrm>
            <a:off x="5655225" y="2411015"/>
            <a:ext cx="1188600" cy="382200"/>
            <a:chOff x="5377125" y="2931390"/>
            <a:chExt cx="1188600" cy="382200"/>
          </a:xfrm>
        </p:grpSpPr>
        <p:sp>
          <p:nvSpPr>
            <p:cNvPr id="90" name="Google Shape;90;p20"/>
            <p:cNvSpPr/>
            <p:nvPr/>
          </p:nvSpPr>
          <p:spPr>
            <a:xfrm>
              <a:off x="5377125" y="2931390"/>
              <a:ext cx="11886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" sz="75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BigQuery (SQL) 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descr="BigQuery.png" id="91" name="Google Shape;91;p20"/>
            <p:cNvPicPr preferRelativeResize="0"/>
            <p:nvPr/>
          </p:nvPicPr>
          <p:blipFill rotWithShape="1">
            <a:blip r:embed="rId5">
              <a:alphaModFix/>
            </a:blip>
            <a:srcRect b="5076" l="0" r="0" t="5076"/>
            <a:stretch/>
          </p:blipFill>
          <p:spPr>
            <a:xfrm>
              <a:off x="5428318" y="29977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" name="Google Shape;92;p20"/>
          <p:cNvGrpSpPr/>
          <p:nvPr/>
        </p:nvGrpSpPr>
        <p:grpSpPr>
          <a:xfrm>
            <a:off x="5656735" y="3142729"/>
            <a:ext cx="1185589" cy="382200"/>
            <a:chOff x="481735" y="956549"/>
            <a:chExt cx="1078200" cy="382200"/>
          </a:xfrm>
        </p:grpSpPr>
        <p:sp>
          <p:nvSpPr>
            <p:cNvPr id="93" name="Google Shape;93;p20"/>
            <p:cNvSpPr/>
            <p:nvPr/>
          </p:nvSpPr>
          <p:spPr>
            <a:xfrm>
              <a:off x="481735" y="956549"/>
              <a:ext cx="10782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b="0" i="0" lang="en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Machine</a:t>
              </a:r>
              <a:br>
                <a:rPr b="0" i="0" lang="en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Learning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descr="Cloud-Machine-Learning.png" id="94" name="Google Shape;94;p20"/>
            <p:cNvPicPr preferRelativeResize="0"/>
            <p:nvPr/>
          </p:nvPicPr>
          <p:blipFill rotWithShape="1">
            <a:blip r:embed="rId6">
              <a:alphaModFix/>
            </a:blip>
            <a:srcRect b="5027" l="0" r="0" t="5036"/>
            <a:stretch/>
          </p:blipFill>
          <p:spPr>
            <a:xfrm>
              <a:off x="520357" y="10244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" name="Google Shape;95;p20"/>
          <p:cNvSpPr txBox="1"/>
          <p:nvPr/>
        </p:nvSpPr>
        <p:spPr>
          <a:xfrm>
            <a:off x="2819700" y="1559800"/>
            <a:ext cx="26277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  Run queries on public datasets </a:t>
            </a:r>
            <a:endParaRPr sz="12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2801850" y="2361375"/>
            <a:ext cx="2663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2 </a:t>
            </a:r>
            <a:r>
              <a:rPr lang="en" sz="12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Explore/Visualize public datasets </a:t>
            </a:r>
            <a:endParaRPr sz="12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2801850" y="3132975"/>
            <a:ext cx="2663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2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Predict using Machine Learning </a:t>
            </a:r>
            <a:endParaRPr sz="12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3124350" y="743900"/>
            <a:ext cx="57621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Public datasets: [q = </a:t>
            </a:r>
            <a:r>
              <a:rPr lang="en" u="sng">
                <a:solidFill>
                  <a:schemeClr val="hlink"/>
                </a:solidFill>
                <a:hlinkClick r:id="rId3"/>
              </a:rPr>
              <a:t>“BigQuery public dataset”</a:t>
            </a:r>
            <a:r>
              <a:rPr lang="en"/>
              <a:t>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Explore public datasets (NCAA, Weath</a:t>
            </a:r>
            <a:r>
              <a:rPr lang="en"/>
              <a:t>er, Hurricanes, Blockchain…)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Let’s pick [</a:t>
            </a:r>
            <a:r>
              <a:rPr lang="en" u="sng">
                <a:solidFill>
                  <a:schemeClr val="hlink"/>
                </a:solidFill>
                <a:hlinkClick r:id="rId4"/>
              </a:rPr>
              <a:t>Bay Area Bikeshare</a:t>
            </a:r>
            <a:r>
              <a:rPr lang="en"/>
              <a:t>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[ </a:t>
            </a:r>
            <a:r>
              <a:rPr lang="en" u="sng">
                <a:solidFill>
                  <a:schemeClr val="hlink"/>
                </a:solidFill>
                <a:hlinkClick r:id="rId5"/>
              </a:rPr>
              <a:t>Schema</a:t>
            </a:r>
            <a:r>
              <a:rPr lang="en"/>
              <a:t> ]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