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8" r:id="rId9"/>
    <p:sldId id="263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BBE99-D675-4D9C-9CD9-9ECD8937F517}" type="datetimeFigureOut">
              <a:rPr lang="en-US" smtClean="0"/>
              <a:t>2016-01-22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68508-76C2-460D-9CB1-966BC4E4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68508-76C2-460D-9CB1-966BC4E492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6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4A3B-4FFD-4956-A784-B94363C85F74}" type="datetimeFigureOut">
              <a:rPr lang="en-US" smtClean="0"/>
              <a:t>2016-01-22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7034A3B-4FFD-4956-A784-B94363C85F74}" type="datetimeFigureOut">
              <a:rPr lang="en-US" smtClean="0"/>
              <a:t>2016-01-22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DCEA1FF-5040-4906-B089-CBECB87255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pPr algn="ctr"/>
            <a:r>
              <a:rPr lang="en-US" sz="4800" b="1" dirty="0"/>
              <a:t>PYTHON PROGRAMMING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Lab1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6400800" cy="1752600"/>
          </a:xfrm>
        </p:spPr>
        <p:txBody>
          <a:bodyPr/>
          <a:lstStyle/>
          <a:p>
            <a:pPr algn="l"/>
            <a:r>
              <a:rPr lang="en-US" dirty="0" err="1" smtClean="0"/>
              <a:t>Zhuoyue</a:t>
            </a:r>
            <a:r>
              <a:rPr lang="en-US" dirty="0" smtClean="0"/>
              <a:t> Zhou</a:t>
            </a:r>
          </a:p>
          <a:p>
            <a:pPr algn="l"/>
            <a:r>
              <a:rPr lang="en-US" dirty="0" smtClean="0"/>
              <a:t>MS. Candidate in GISDE</a:t>
            </a:r>
          </a:p>
          <a:p>
            <a:pPr algn="l"/>
            <a:r>
              <a:rPr lang="en-US" dirty="0" smtClean="0"/>
              <a:t>Email: zhzhou@clarku.edu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3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Lab1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Due Next Friday(Jan. 29) 1:25pm. </a:t>
            </a:r>
          </a:p>
          <a:p>
            <a:r>
              <a:rPr lang="en-US" sz="2800" dirty="0" smtClean="0"/>
              <a:t>One python script containing all the five functions.</a:t>
            </a:r>
          </a:p>
          <a:p>
            <a:r>
              <a:rPr lang="en-US" sz="2800" dirty="0" smtClean="0"/>
              <a:t>Naming </a:t>
            </a:r>
            <a:r>
              <a:rPr lang="en-US" sz="2800" dirty="0"/>
              <a:t>HW files: </a:t>
            </a:r>
            <a:r>
              <a:rPr lang="en-US" sz="2800" dirty="0" smtClean="0"/>
              <a:t>ZZhou_Lab1.py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02472"/>
            <a:ext cx="7746442" cy="1453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41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 Office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876800"/>
          </a:xfrm>
        </p:spPr>
        <p:txBody>
          <a:bodyPr/>
          <a:lstStyle/>
          <a:p>
            <a:r>
              <a:rPr lang="en-US" sz="3600" dirty="0" smtClean="0"/>
              <a:t>11am -12:30 pm Monday</a:t>
            </a:r>
          </a:p>
          <a:p>
            <a:r>
              <a:rPr lang="en-US" sz="3600" dirty="0" smtClean="0"/>
              <a:t>11am -12:30 pm Thursday</a:t>
            </a:r>
          </a:p>
          <a:p>
            <a:r>
              <a:rPr lang="en-US" sz="3600" dirty="0" smtClean="0"/>
              <a:t>IDCE house #42</a:t>
            </a:r>
          </a:p>
          <a:p>
            <a:r>
              <a:rPr lang="en-US" sz="2800" dirty="0" smtClean="0"/>
              <a:t>Office hour signup sheet</a:t>
            </a:r>
          </a:p>
          <a:p>
            <a:endParaRPr lang="en-US" sz="2800" dirty="0"/>
          </a:p>
          <a:p>
            <a:r>
              <a:rPr lang="en-US" sz="3200" dirty="0" smtClean="0"/>
              <a:t>If you have any question about the lab outside the office hours, send me an email.</a:t>
            </a:r>
          </a:p>
          <a:p>
            <a:r>
              <a:rPr lang="en-US" sz="3200" dirty="0" smtClean="0"/>
              <a:t>Expect </a:t>
            </a:r>
            <a:r>
              <a:rPr lang="en-US" sz="3200" dirty="0"/>
              <a:t>a response within </a:t>
            </a:r>
            <a:r>
              <a:rPr lang="en-US" sz="3200" dirty="0" smtClean="0"/>
              <a:t>24hrs.</a:t>
            </a:r>
            <a:endParaRPr lang="en-US" sz="3200" dirty="0"/>
          </a:p>
          <a:p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 and 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Come to lab on time: 1:25pm Friday</a:t>
            </a:r>
          </a:p>
          <a:p>
            <a:r>
              <a:rPr lang="en-US" sz="3600" dirty="0" smtClean="0"/>
              <a:t>Submit assignments on time. </a:t>
            </a:r>
          </a:p>
          <a:p>
            <a:r>
              <a:rPr lang="en-US" sz="3600" dirty="0" smtClean="0"/>
              <a:t>Late assignment:</a:t>
            </a:r>
          </a:p>
          <a:p>
            <a:pPr lvl="1"/>
            <a:r>
              <a:rPr lang="en-US" sz="3200" dirty="0" smtClean="0"/>
              <a:t>will receive a reduction in grade: </a:t>
            </a:r>
            <a:r>
              <a:rPr lang="en-US" altLang="zh-CN" sz="3200" dirty="0" smtClean="0"/>
              <a:t>3 hours (-5%); </a:t>
            </a:r>
            <a:r>
              <a:rPr lang="en-US" altLang="zh-CN" sz="3200" dirty="0"/>
              <a:t>1 day(-</a:t>
            </a:r>
            <a:r>
              <a:rPr lang="en-US" altLang="zh-CN" sz="3200" dirty="0" smtClean="0"/>
              <a:t>10%); </a:t>
            </a:r>
            <a:r>
              <a:rPr lang="en-US" altLang="zh-CN" sz="3200" dirty="0"/>
              <a:t>2 </a:t>
            </a:r>
            <a:r>
              <a:rPr lang="en-US" altLang="zh-CN" sz="3200" dirty="0" smtClean="0"/>
              <a:t>days(-20%); </a:t>
            </a:r>
            <a:r>
              <a:rPr lang="en-US" altLang="zh-CN" sz="3200" dirty="0"/>
              <a:t>3 </a:t>
            </a:r>
            <a:r>
              <a:rPr lang="en-US" altLang="zh-CN" sz="3200" dirty="0" smtClean="0"/>
              <a:t>days(-30%) </a:t>
            </a:r>
            <a:r>
              <a:rPr lang="en-US" altLang="zh-CN" sz="3200" dirty="0"/>
              <a:t>….</a:t>
            </a:r>
          </a:p>
          <a:p>
            <a:pPr lvl="1"/>
            <a:r>
              <a:rPr lang="en-US" altLang="zh-CN" sz="3200" dirty="0"/>
              <a:t>w</a:t>
            </a:r>
            <a:r>
              <a:rPr lang="en-US" altLang="zh-CN" sz="3200" dirty="0" smtClean="0"/>
              <a:t>ill only be accepted up to </a:t>
            </a:r>
            <a:r>
              <a:rPr lang="en-US" altLang="zh-CN" sz="3200" dirty="0"/>
              <a:t>7 days </a:t>
            </a:r>
            <a:r>
              <a:rPr lang="en-US" altLang="zh-CN" sz="3200" dirty="0" smtClean="0"/>
              <a:t>after the </a:t>
            </a:r>
            <a:r>
              <a:rPr lang="en-US" altLang="zh-CN" sz="3200" dirty="0"/>
              <a:t>due day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7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 smtClean="0">
                <a:cs typeface="Times New Roman" pitchFamily="18" charset="0"/>
              </a:rPr>
              <a:t>Python:</a:t>
            </a:r>
            <a:r>
              <a:rPr lang="en-US" sz="3200" dirty="0" smtClean="0">
                <a:cs typeface="Times New Roman" pitchFamily="18" charset="0"/>
              </a:rPr>
              <a:t> a scripting language</a:t>
            </a:r>
            <a:endParaRPr lang="en-US" sz="3200" b="1" dirty="0" smtClean="0">
              <a:cs typeface="Times New Roman" pitchFamily="18" charset="0"/>
            </a:endParaRPr>
          </a:p>
          <a:p>
            <a:r>
              <a:rPr lang="en-US" sz="3200" b="1" dirty="0" smtClean="0">
                <a:cs typeface="Times New Roman" pitchFamily="18" charset="0"/>
              </a:rPr>
              <a:t>Variable</a:t>
            </a:r>
            <a:r>
              <a:rPr lang="en-US" sz="2800" dirty="0" smtClean="0">
                <a:cs typeface="Times New Roman" pitchFamily="18" charset="0"/>
              </a:rPr>
              <a:t>: </a:t>
            </a:r>
            <a:r>
              <a:rPr lang="en-US" sz="2800" dirty="0" smtClean="0"/>
              <a:t>is used </a:t>
            </a:r>
            <a:r>
              <a:rPr lang="en-US" sz="2800" dirty="0"/>
              <a:t>to store </a:t>
            </a:r>
            <a:r>
              <a:rPr lang="en-US" sz="2800" dirty="0" smtClean="0"/>
              <a:t>information, once assigned can be used in </a:t>
            </a:r>
            <a:r>
              <a:rPr lang="en-US" sz="2800" dirty="0"/>
              <a:t>an </a:t>
            </a:r>
            <a:r>
              <a:rPr lang="en-US" sz="2800" dirty="0" smtClean="0"/>
              <a:t>expression</a:t>
            </a:r>
          </a:p>
          <a:p>
            <a:pPr lvl="1"/>
            <a:r>
              <a:rPr lang="en-US" sz="2400" dirty="0" smtClean="0"/>
              <a:t>n=3</a:t>
            </a:r>
          </a:p>
          <a:p>
            <a:pPr lvl="1"/>
            <a:r>
              <a:rPr lang="en-US" sz="2400" dirty="0" smtClean="0"/>
              <a:t>print n*3</a:t>
            </a:r>
          </a:p>
          <a:p>
            <a:r>
              <a:rPr lang="en-US" sz="3200" b="1" dirty="0" smtClean="0">
                <a:cs typeface="Times New Roman" pitchFamily="18" charset="0"/>
              </a:rPr>
              <a:t>Expression</a:t>
            </a:r>
            <a:r>
              <a:rPr lang="en-US" sz="2800" dirty="0" smtClean="0">
                <a:cs typeface="Times New Roman" pitchFamily="18" charset="0"/>
              </a:rPr>
              <a:t>: </a:t>
            </a:r>
            <a:r>
              <a:rPr lang="en-US" sz="2800" dirty="0"/>
              <a:t>a combination of values, variables, and operators</a:t>
            </a:r>
            <a:endParaRPr lang="en-US" sz="2800" dirty="0" smtClean="0">
              <a:cs typeface="Times New Roman" pitchFamily="18" charset="0"/>
            </a:endParaRPr>
          </a:p>
          <a:p>
            <a:r>
              <a:rPr lang="en-US" sz="3200" b="1" dirty="0" smtClean="0">
                <a:cs typeface="Times New Roman" pitchFamily="18" charset="0"/>
              </a:rPr>
              <a:t>Statement</a:t>
            </a:r>
            <a:r>
              <a:rPr lang="en-US" sz="2800" dirty="0">
                <a:cs typeface="Times New Roman" pitchFamily="18" charset="0"/>
              </a:rPr>
              <a:t>: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/>
              <a:t>an instruction that the Python interpreter can execute such as print and assignment</a:t>
            </a:r>
            <a:r>
              <a:rPr lang="en-US" sz="2800" dirty="0" smtClean="0"/>
              <a:t>.</a:t>
            </a:r>
            <a:endParaRPr lang="en-US" sz="28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12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>
                <a:cs typeface="Times New Roman" pitchFamily="18" charset="0"/>
              </a:rPr>
              <a:t>Operations:</a:t>
            </a:r>
          </a:p>
          <a:p>
            <a:pPr lvl="1"/>
            <a:r>
              <a:rPr lang="en-US" sz="3200" dirty="0">
                <a:cs typeface="Times New Roman" pitchFamily="18" charset="0"/>
              </a:rPr>
              <a:t>Mathematical Operations</a:t>
            </a:r>
            <a:r>
              <a:rPr lang="en-US" sz="3200" dirty="0" smtClean="0">
                <a:cs typeface="Times New Roman" pitchFamily="18" charset="0"/>
              </a:rPr>
              <a:t>:</a:t>
            </a:r>
          </a:p>
          <a:p>
            <a:pPr marL="560070" lvl="1" indent="-285750">
              <a:spcBef>
                <a:spcPts val="0"/>
              </a:spcBef>
            </a:pPr>
            <a:r>
              <a:rPr lang="en-US" sz="2400" dirty="0"/>
              <a:t>When both of the operands are integers, the result must also be an integer. It is referred to as integer division</a:t>
            </a:r>
            <a:r>
              <a:rPr lang="en-US" sz="2400" dirty="0" smtClean="0"/>
              <a:t>.</a:t>
            </a:r>
            <a:endParaRPr lang="en-US" sz="2400" dirty="0"/>
          </a:p>
          <a:p>
            <a:pPr marL="560070" lvl="1" indent="-285750">
              <a:spcBef>
                <a:spcPts val="0"/>
              </a:spcBef>
            </a:pPr>
            <a:r>
              <a:rPr lang="en-US" sz="2400" dirty="0"/>
              <a:t>If we want floating-point division, referred to as true division, at least one of the inputs must be a floating-point number.</a:t>
            </a:r>
            <a:endParaRPr lang="en-US" sz="3600" dirty="0">
              <a:cs typeface="Times New Roman" pitchFamily="18" charset="0"/>
            </a:endParaRPr>
          </a:p>
          <a:p>
            <a:pPr lvl="1"/>
            <a:r>
              <a:rPr lang="en-US" sz="3200" dirty="0" smtClean="0">
                <a:cs typeface="Times New Roman" pitchFamily="18" charset="0"/>
              </a:rPr>
              <a:t>String Operations:</a:t>
            </a:r>
          </a:p>
          <a:p>
            <a:pPr lvl="2"/>
            <a:r>
              <a:rPr lang="en-US" sz="3200" dirty="0" smtClean="0">
                <a:cs typeface="Times New Roman" pitchFamily="18" charset="0"/>
              </a:rPr>
              <a:t>‘+’   </a:t>
            </a:r>
          </a:p>
          <a:p>
            <a:pPr lvl="2"/>
            <a:r>
              <a:rPr lang="en-US" sz="3200" dirty="0" smtClean="0">
                <a:cs typeface="Times New Roman" pitchFamily="18" charset="0"/>
              </a:rPr>
              <a:t>‘*’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364" y="5029199"/>
            <a:ext cx="3006436" cy="95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364" y="5715000"/>
            <a:ext cx="280156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45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Comments</a:t>
            </a:r>
          </a:p>
          <a:p>
            <a:r>
              <a:rPr lang="en-US" sz="2800" dirty="0" smtClean="0"/>
              <a:t>Multiple lines comment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Single </a:t>
            </a:r>
            <a:r>
              <a:rPr lang="en-US" sz="2800" dirty="0" smtClean="0"/>
              <a:t>line and in line comments</a:t>
            </a:r>
            <a:endParaRPr lang="en-US" sz="2800" dirty="0"/>
          </a:p>
          <a:p>
            <a:endParaRPr lang="en-US" sz="2800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82" y="2819400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81" y="4953000"/>
            <a:ext cx="781878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8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Functions</a:t>
            </a:r>
          </a:p>
          <a:p>
            <a:pPr marL="274320" lvl="1" indent="0">
              <a:buNone/>
            </a:pPr>
            <a:r>
              <a:rPr lang="en-US" sz="4400" dirty="0" smtClean="0"/>
              <a:t>1)Built-in Function</a:t>
            </a:r>
            <a:endParaRPr lang="en-US" sz="4400" dirty="0"/>
          </a:p>
          <a:p>
            <a:pPr lvl="1"/>
            <a:r>
              <a:rPr lang="en-US" sz="3600" dirty="0">
                <a:ea typeface="Tahoma" pitchFamily="34" charset="0"/>
                <a:cs typeface="Times New Roman" pitchFamily="18" charset="0"/>
              </a:rPr>
              <a:t>Type Conversion </a:t>
            </a:r>
            <a:r>
              <a:rPr lang="en-US" sz="3600" dirty="0" smtClean="0">
                <a:ea typeface="Tahoma" pitchFamily="34" charset="0"/>
                <a:cs typeface="Times New Roman" pitchFamily="18" charset="0"/>
              </a:rPr>
              <a:t>Functions</a:t>
            </a:r>
          </a:p>
          <a:p>
            <a:pPr marL="731520" lvl="3"/>
            <a:r>
              <a:rPr lang="en-US" sz="3600" dirty="0" err="1">
                <a:ea typeface="Tahoma" pitchFamily="34" charset="0"/>
                <a:cs typeface="Times New Roman" pitchFamily="18" charset="0"/>
              </a:rPr>
              <a:t>int</a:t>
            </a:r>
            <a:r>
              <a:rPr lang="en-US" sz="3600" dirty="0">
                <a:ea typeface="Tahoma" pitchFamily="34" charset="0"/>
                <a:cs typeface="Times New Roman" pitchFamily="18" charset="0"/>
              </a:rPr>
              <a:t>() float() </a:t>
            </a:r>
            <a:r>
              <a:rPr lang="en-US" sz="3600" dirty="0" err="1">
                <a:ea typeface="Tahoma" pitchFamily="34" charset="0"/>
                <a:cs typeface="Times New Roman" pitchFamily="18" charset="0"/>
              </a:rPr>
              <a:t>str</a:t>
            </a:r>
            <a:r>
              <a:rPr lang="en-US" sz="3600" dirty="0" smtClean="0">
                <a:ea typeface="Tahoma" pitchFamily="34" charset="0"/>
                <a:cs typeface="Times New Roman" pitchFamily="18" charset="0"/>
              </a:rPr>
              <a:t>()</a:t>
            </a:r>
          </a:p>
          <a:p>
            <a:pPr marL="457200" lvl="2"/>
            <a:r>
              <a:rPr lang="en-US" sz="4000" dirty="0" smtClean="0">
                <a:ea typeface="Tahoma" pitchFamily="34" charset="0"/>
                <a:cs typeface="Times New Roman" pitchFamily="18" charset="0"/>
              </a:rPr>
              <a:t>Math </a:t>
            </a:r>
            <a:r>
              <a:rPr lang="en-US" sz="4000" dirty="0">
                <a:ea typeface="Tahoma" pitchFamily="34" charset="0"/>
                <a:cs typeface="Times New Roman" pitchFamily="18" charset="0"/>
              </a:rPr>
              <a:t>Module</a:t>
            </a:r>
          </a:p>
          <a:p>
            <a:pPr marL="731520" lvl="3"/>
            <a:r>
              <a:rPr lang="en-US" sz="3600" dirty="0">
                <a:ea typeface="Tahoma" pitchFamily="34" charset="0"/>
                <a:cs typeface="Times New Roman" pitchFamily="18" charset="0"/>
              </a:rPr>
              <a:t>import math</a:t>
            </a:r>
          </a:p>
        </p:txBody>
      </p:sp>
    </p:spTree>
    <p:extLst>
      <p:ext uri="{BB962C8B-B14F-4D97-AF65-F5344CB8AC3E}">
        <p14:creationId xmlns:p14="http://schemas.microsoft.com/office/powerpoint/2010/main" val="136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Functions</a:t>
            </a:r>
          </a:p>
          <a:p>
            <a:pPr marL="274320" lvl="1" indent="0">
              <a:buNone/>
            </a:pPr>
            <a:r>
              <a:rPr lang="en-US" sz="4400" dirty="0" smtClean="0"/>
              <a:t>2) Function </a:t>
            </a:r>
            <a:r>
              <a:rPr lang="en-US" sz="4400" dirty="0" err="1" smtClean="0"/>
              <a:t>Defination</a:t>
            </a:r>
          </a:p>
          <a:p>
            <a:pPr marL="560070" lvl="1" indent="-285750">
              <a:spcBef>
                <a:spcPts val="0"/>
              </a:spcBef>
            </a:pP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 smtClean="0"/>
              <a:t>functionName</a:t>
            </a:r>
            <a:r>
              <a:rPr lang="en-US" sz="2800" dirty="0" smtClean="0"/>
              <a:t>(Parameters </a:t>
            </a:r>
            <a:r>
              <a:rPr lang="en-US" sz="2800" dirty="0"/>
              <a:t>):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smtClean="0"/>
              <a:t>Statements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446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1.Define five functions</a:t>
            </a:r>
          </a:p>
          <a:p>
            <a:r>
              <a:rPr lang="en-US" dirty="0" smtClean="0"/>
              <a:t>2.Call each function and print the required results</a:t>
            </a:r>
          </a:p>
          <a:p>
            <a:r>
              <a:rPr lang="en-US" dirty="0" smtClean="0"/>
              <a:t>3.For function 4, use the math module to do the calculation for the area of a circle</a:t>
            </a:r>
          </a:p>
          <a:p>
            <a:r>
              <a:rPr lang="en-US" dirty="0" smtClean="0"/>
              <a:t>4. Comment </a:t>
            </a:r>
            <a:r>
              <a:rPr lang="en-US" smtClean="0"/>
              <a:t>your </a:t>
            </a:r>
            <a:r>
              <a:rPr lang="en-US" smtClean="0"/>
              <a:t>codes.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6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1007</TotalTime>
  <Words>331</Words>
  <Application>Microsoft Office PowerPoint</Application>
  <PresentationFormat>On-screen Show (4:3)</PresentationFormat>
  <Paragraphs>63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PYTHON PROGRAMMING Lab1</vt:lpstr>
      <vt:lpstr>TA Office hours</vt:lpstr>
      <vt:lpstr>Attendance and Grading</vt:lpstr>
      <vt:lpstr>Lecture Review</vt:lpstr>
      <vt:lpstr>Lecture Review</vt:lpstr>
      <vt:lpstr>Lecture Review</vt:lpstr>
      <vt:lpstr>Lecture Review</vt:lpstr>
      <vt:lpstr>Lecture Review</vt:lpstr>
      <vt:lpstr>Lab 1</vt:lpstr>
      <vt:lpstr>Lab1 Submission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 for GIS</dc:title>
  <dc:creator>user</dc:creator>
  <cp:lastModifiedBy>user</cp:lastModifiedBy>
  <cp:revision>40</cp:revision>
  <dcterms:created xsi:type="dcterms:W3CDTF">2015-10-23T00:35:26Z</dcterms:created>
  <dcterms:modified xsi:type="dcterms:W3CDTF">2016-01-22T17:40:03Z</dcterms:modified>
</cp:coreProperties>
</file>