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74" r:id="rId4"/>
    <p:sldId id="275" r:id="rId5"/>
    <p:sldId id="276" r:id="rId6"/>
    <p:sldId id="280" r:id="rId7"/>
    <p:sldId id="263" r:id="rId8"/>
    <p:sldId id="260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BBE99-D675-4D9C-9CD9-9ECD8937F517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8508-76C2-460D-9CB1-966BC4E4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68508-76C2-460D-9CB1-966BC4E49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034A3B-4FFD-4956-A784-B94363C85F74}" type="datetimeFigureOut">
              <a:rPr lang="en-US" smtClean="0"/>
              <a:t>2016-02-12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470025"/>
          </a:xfrm>
        </p:spPr>
        <p:txBody>
          <a:bodyPr/>
          <a:lstStyle/>
          <a:p>
            <a:pPr algn="ctr"/>
            <a:r>
              <a:rPr lang="en-US" sz="4800" b="1" dirty="0"/>
              <a:t>PYTHON PROGRAMMING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Lab4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Zhuoyue</a:t>
            </a:r>
            <a:r>
              <a:rPr lang="en-US" dirty="0" smtClean="0"/>
              <a:t> Zhou</a:t>
            </a:r>
          </a:p>
          <a:p>
            <a:pPr algn="l"/>
            <a:r>
              <a:rPr lang="en-US" dirty="0" smtClean="0"/>
              <a:t>MS. Candidate in GISDE</a:t>
            </a:r>
          </a:p>
          <a:p>
            <a:pPr algn="l"/>
            <a:r>
              <a:rPr lang="en-US" dirty="0" smtClean="0"/>
              <a:t>Email: zhzhou@clarku.edu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Change a specific letter in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5007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5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Lists</a:t>
            </a:r>
          </a:p>
          <a:p>
            <a:pPr lvl="1"/>
            <a:r>
              <a:rPr lang="en-US" sz="2800" dirty="0" smtClean="0">
                <a:ea typeface="Tahoma" pitchFamily="34" charset="0"/>
                <a:cs typeface="Times New Roman" pitchFamily="18" charset="0"/>
              </a:rPr>
              <a:t>Elements enclose in square brackets.</a:t>
            </a:r>
          </a:p>
          <a:p>
            <a:pPr lvl="1"/>
            <a:endParaRPr lang="en-US" sz="2800" dirty="0">
              <a:ea typeface="Tahoma" pitchFamily="34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ea typeface="Tahoma" pitchFamily="34" charset="0"/>
                <a:cs typeface="Times New Roman" pitchFamily="18" charset="0"/>
              </a:rPr>
              <a:t>Nested Lists: a list within another list</a:t>
            </a:r>
          </a:p>
          <a:p>
            <a:pPr marL="182880" lvl="1"/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Accessing Elements of Lists: [] operator</a:t>
            </a:r>
          </a:p>
          <a:p>
            <a:pPr marL="457200" lvl="2"/>
            <a:r>
              <a:rPr lang="en-US" sz="2800" dirty="0" err="1" smtClean="0">
                <a:ea typeface="Tahoma" pitchFamily="34" charset="0"/>
                <a:cs typeface="Times New Roman" pitchFamily="18" charset="0"/>
              </a:rPr>
              <a:t>intList</a:t>
            </a:r>
            <a:r>
              <a:rPr lang="en-US" sz="2800" dirty="0" smtClean="0">
                <a:ea typeface="Tahoma" pitchFamily="34" charset="0"/>
                <a:cs typeface="Times New Roman" pitchFamily="18" charset="0"/>
              </a:rPr>
              <a:t>[1</a:t>
            </a:r>
            <a:r>
              <a:rPr lang="en-US" sz="2800" dirty="0" smtClean="0">
                <a:ea typeface="Tahoma" pitchFamily="34" charset="0"/>
                <a:cs typeface="Times New Roman" pitchFamily="18" charset="0"/>
              </a:rPr>
              <a:t>]</a:t>
            </a:r>
          </a:p>
          <a:p>
            <a:pPr marL="182880" lvl="1"/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range</a:t>
            </a:r>
            <a:r>
              <a:rPr lang="en-US" sz="3200" dirty="0">
                <a:ea typeface="Tahoma" pitchFamily="34" charset="0"/>
                <a:cs typeface="Times New Roman" pitchFamily="18" charset="0"/>
              </a:rPr>
              <a:t>() function</a:t>
            </a:r>
          </a:p>
          <a:p>
            <a:pPr lvl="1"/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&gt;&gt;&gt;range(1,5)       &gt;&gt;&gt;range(6)         &gt;&gt;&gt;range(1,10,2)</a:t>
            </a:r>
          </a:p>
          <a:p>
            <a:pPr lvl="1"/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[1,2,3,4]                 [0,1,2,3,4,5]             [1,3,5,7,9]</a:t>
            </a:r>
            <a:endParaRPr lang="en-US" sz="2400" dirty="0" smtClean="0"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90329"/>
            <a:ext cx="4648200" cy="5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cs typeface="Times New Roman" pitchFamily="18" charset="0"/>
              </a:rPr>
              <a:t>Lists and For Loops</a:t>
            </a:r>
          </a:p>
          <a:p>
            <a:pPr lvl="1"/>
            <a:r>
              <a:rPr lang="en-US" sz="2800" dirty="0" smtClean="0">
                <a:cs typeface="Times New Roman" pitchFamily="18" charset="0"/>
              </a:rPr>
              <a:t>fruits=[‘banana’, ‘apple’, ‘orange’]</a:t>
            </a:r>
          </a:p>
          <a:p>
            <a:pPr lvl="1"/>
            <a:r>
              <a:rPr lang="en-US" sz="2800" dirty="0">
                <a:cs typeface="Times New Roman" pitchFamily="18" charset="0"/>
              </a:rPr>
              <a:t>f</a:t>
            </a:r>
            <a:r>
              <a:rPr lang="en-US" sz="2800" dirty="0" smtClean="0">
                <a:cs typeface="Times New Roman" pitchFamily="18" charset="0"/>
              </a:rPr>
              <a:t>or fruit in fruits:</a:t>
            </a:r>
          </a:p>
          <a:p>
            <a:pPr lvl="2"/>
            <a:r>
              <a:rPr lang="en-US" sz="2800" dirty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rint fruit</a:t>
            </a:r>
          </a:p>
          <a:p>
            <a:pPr marL="182880" lvl="2">
              <a:buSzPct val="85000"/>
            </a:pPr>
            <a:r>
              <a:rPr lang="en-US" sz="3200" b="1" dirty="0">
                <a:cs typeface="Times New Roman" pitchFamily="18" charset="0"/>
              </a:rPr>
              <a:t>List </a:t>
            </a:r>
            <a:r>
              <a:rPr lang="en-US" sz="3200" b="1" dirty="0" smtClean="0">
                <a:cs typeface="Times New Roman" pitchFamily="18" charset="0"/>
              </a:rPr>
              <a:t>Operations</a:t>
            </a:r>
          </a:p>
          <a:p>
            <a:pPr marL="457200" lvl="3">
              <a:buSzPct val="85000"/>
            </a:pPr>
            <a:r>
              <a:rPr lang="en-US" sz="3000" b="1" dirty="0" smtClean="0">
                <a:cs typeface="Times New Roman" pitchFamily="18" charset="0"/>
              </a:rPr>
              <a:t>+: </a:t>
            </a:r>
            <a:r>
              <a:rPr lang="en-US" sz="3000" dirty="0" smtClean="0">
                <a:cs typeface="Times New Roman" pitchFamily="18" charset="0"/>
              </a:rPr>
              <a:t>concatenates two lists</a:t>
            </a:r>
          </a:p>
          <a:p>
            <a:pPr marL="457200" lvl="3">
              <a:buSzPct val="85000"/>
            </a:pPr>
            <a:r>
              <a:rPr lang="en-US" sz="3000" b="1" dirty="0" smtClean="0">
                <a:cs typeface="Times New Roman" pitchFamily="18" charset="0"/>
              </a:rPr>
              <a:t>*: </a:t>
            </a:r>
            <a:r>
              <a:rPr lang="en-US" sz="3000" dirty="0" smtClean="0">
                <a:cs typeface="Times New Roman" pitchFamily="18" charset="0"/>
              </a:rPr>
              <a:t>repeats a list a given number of times</a:t>
            </a:r>
          </a:p>
          <a:p>
            <a:pPr marL="182880" lvl="2">
              <a:buSzPct val="85000"/>
            </a:pPr>
            <a:r>
              <a:rPr lang="en-US" sz="3200" b="1" dirty="0">
                <a:cs typeface="Times New Roman" pitchFamily="18" charset="0"/>
              </a:rPr>
              <a:t>List </a:t>
            </a:r>
            <a:r>
              <a:rPr lang="en-US" sz="3200" b="1" dirty="0" smtClean="0">
                <a:cs typeface="Times New Roman" pitchFamily="18" charset="0"/>
              </a:rPr>
              <a:t>Slices</a:t>
            </a:r>
          </a:p>
          <a:p>
            <a:pPr marL="457200" lvl="3">
              <a:buSzPct val="85000"/>
            </a:pPr>
            <a:r>
              <a:rPr lang="en-US" sz="3000" dirty="0">
                <a:cs typeface="Times New Roman" pitchFamily="18" charset="0"/>
              </a:rPr>
              <a:t>l</a:t>
            </a:r>
            <a:r>
              <a:rPr lang="en-US" sz="3000" dirty="0" smtClean="0">
                <a:cs typeface="Times New Roman" pitchFamily="18" charset="0"/>
              </a:rPr>
              <a:t>ist=[1,2,3,4,5,6]</a:t>
            </a:r>
          </a:p>
          <a:p>
            <a:pPr marL="457200" lvl="3">
              <a:buSzPct val="85000"/>
            </a:pPr>
            <a:r>
              <a:rPr lang="en-US" sz="3000" dirty="0">
                <a:cs typeface="Times New Roman" pitchFamily="18" charset="0"/>
              </a:rPr>
              <a:t>l</a:t>
            </a:r>
            <a:r>
              <a:rPr lang="en-US" sz="3000" dirty="0" smtClean="0">
                <a:cs typeface="Times New Roman" pitchFamily="18" charset="0"/>
              </a:rPr>
              <a:t>ist[1:3]</a:t>
            </a:r>
            <a:endParaRPr lang="en-US" sz="3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b="1" dirty="0" smtClean="0">
                <a:cs typeface="Times New Roman" pitchFamily="18" charset="0"/>
              </a:rPr>
              <a:t>Lists are Mutable</a:t>
            </a:r>
            <a:endParaRPr lang="en-US" sz="2800" b="1" dirty="0">
              <a:cs typeface="Times New Roman" pitchFamily="18" charset="0"/>
            </a:endParaRPr>
          </a:p>
          <a:p>
            <a:pPr lvl="1"/>
            <a:r>
              <a:rPr lang="en-US" sz="3800" b="1" dirty="0" smtClean="0">
                <a:cs typeface="Times New Roman" pitchFamily="18" charset="0"/>
              </a:rPr>
              <a:t>Update </a:t>
            </a:r>
          </a:p>
          <a:p>
            <a:pPr lvl="2"/>
            <a:r>
              <a:rPr lang="en-US" sz="3200" dirty="0" smtClean="0">
                <a:cs typeface="Times New Roman" pitchFamily="18" charset="0"/>
              </a:rPr>
              <a:t>&gt;&gt;&gt;list=[2,3,4,5,7]</a:t>
            </a:r>
          </a:p>
          <a:p>
            <a:pPr lvl="2"/>
            <a:r>
              <a:rPr lang="en-US" sz="3200" dirty="0" smtClean="0">
                <a:cs typeface="Times New Roman" pitchFamily="18" charset="0"/>
              </a:rPr>
              <a:t>&gt;&gt;&gt;list[1:3]=[‘a’, ‘b’]</a:t>
            </a:r>
          </a:p>
          <a:p>
            <a:pPr lvl="2"/>
            <a:r>
              <a:rPr lang="en-US" sz="3200" dirty="0">
                <a:cs typeface="Times New Roman" pitchFamily="18" charset="0"/>
              </a:rPr>
              <a:t>l</a:t>
            </a:r>
            <a:r>
              <a:rPr lang="en-US" sz="3200" dirty="0" smtClean="0">
                <a:cs typeface="Times New Roman" pitchFamily="18" charset="0"/>
              </a:rPr>
              <a:t>ist=[2,’a’, ‘b’, 5, 7]</a:t>
            </a:r>
          </a:p>
          <a:p>
            <a:pPr lvl="1"/>
            <a:r>
              <a:rPr lang="en-US" sz="3800" b="1" dirty="0" smtClean="0">
                <a:cs typeface="Times New Roman" pitchFamily="18" charset="0"/>
              </a:rPr>
              <a:t>Delete </a:t>
            </a:r>
            <a:r>
              <a:rPr lang="en-US" sz="3800" dirty="0" smtClean="0">
                <a:cs typeface="Times New Roman" pitchFamily="18" charset="0"/>
              </a:rPr>
              <a:t>  </a:t>
            </a:r>
          </a:p>
          <a:p>
            <a:pPr lvl="2"/>
            <a:r>
              <a:rPr lang="en-US" sz="3200" dirty="0">
                <a:cs typeface="Times New Roman" pitchFamily="18" charset="0"/>
              </a:rPr>
              <a:t>&gt;&gt;&gt;list=[2,3,4,5,7</a:t>
            </a:r>
            <a:r>
              <a:rPr lang="en-US" sz="3200" dirty="0" smtClean="0">
                <a:cs typeface="Times New Roman" pitchFamily="18" charset="0"/>
              </a:rPr>
              <a:t>]</a:t>
            </a:r>
          </a:p>
          <a:p>
            <a:pPr lvl="2"/>
            <a:r>
              <a:rPr lang="en-US" sz="3200" dirty="0" smtClean="0">
                <a:cs typeface="Times New Roman" pitchFamily="18" charset="0"/>
              </a:rPr>
              <a:t>&gt;&gt;&gt;del list[1]</a:t>
            </a:r>
          </a:p>
          <a:p>
            <a:pPr lvl="2"/>
            <a:r>
              <a:rPr lang="en-US" sz="3200" dirty="0" smtClean="0">
                <a:cs typeface="Times New Roman" pitchFamily="18" charset="0"/>
              </a:rPr>
              <a:t>list=[2,4,5,7]</a:t>
            </a:r>
          </a:p>
          <a:p>
            <a:pPr lvl="2"/>
            <a:r>
              <a:rPr lang="en-US" sz="3200" dirty="0">
                <a:cs typeface="Times New Roman" pitchFamily="18" charset="0"/>
              </a:rPr>
              <a:t>&gt;&gt;&gt;list=[2,3,4,5,7</a:t>
            </a:r>
            <a:r>
              <a:rPr lang="en-US" sz="3200" dirty="0" smtClean="0">
                <a:cs typeface="Times New Roman" pitchFamily="18" charset="0"/>
              </a:rPr>
              <a:t>]</a:t>
            </a:r>
          </a:p>
          <a:p>
            <a:pPr lvl="2"/>
            <a:r>
              <a:rPr lang="en-US" sz="3200" dirty="0" smtClean="0">
                <a:cs typeface="Times New Roman" pitchFamily="18" charset="0"/>
              </a:rPr>
              <a:t>&gt;&gt;&gt;list[1:3]=[]</a:t>
            </a:r>
          </a:p>
          <a:p>
            <a:pPr lvl="2"/>
            <a:r>
              <a:rPr lang="en-US" sz="3200" dirty="0" smtClean="0">
                <a:cs typeface="Times New Roman" pitchFamily="18" charset="0"/>
              </a:rPr>
              <a:t>list=[2,5,7]</a:t>
            </a:r>
          </a:p>
          <a:p>
            <a:pPr lvl="1"/>
            <a:r>
              <a:rPr lang="en-US" sz="3800" b="1" dirty="0" smtClean="0">
                <a:cs typeface="Times New Roman" pitchFamily="18" charset="0"/>
              </a:rPr>
              <a:t>Insert  </a:t>
            </a:r>
            <a:r>
              <a:rPr lang="en-US" sz="3800" dirty="0" smtClean="0">
                <a:cs typeface="Times New Roman" pitchFamily="18" charset="0"/>
              </a:rPr>
              <a:t>  </a:t>
            </a:r>
          </a:p>
          <a:p>
            <a:pPr lvl="2"/>
            <a:r>
              <a:rPr lang="en-US" sz="3300" dirty="0">
                <a:cs typeface="Times New Roman" pitchFamily="18" charset="0"/>
              </a:rPr>
              <a:t>&gt;&gt;&gt;list=[2,3,4,5,7</a:t>
            </a:r>
            <a:r>
              <a:rPr lang="en-US" sz="3300" dirty="0" smtClean="0">
                <a:cs typeface="Times New Roman" pitchFamily="18" charset="0"/>
              </a:rPr>
              <a:t>]</a:t>
            </a:r>
          </a:p>
          <a:p>
            <a:pPr lvl="2"/>
            <a:r>
              <a:rPr lang="en-US" sz="3200" dirty="0" smtClean="0">
                <a:cs typeface="Times New Roman" pitchFamily="18" charset="0"/>
              </a:rPr>
              <a:t>&gt;&gt;&gt;list[1:1]=[‘b’, ‘v’]</a:t>
            </a:r>
          </a:p>
          <a:p>
            <a:pPr lvl="2"/>
            <a:r>
              <a:rPr lang="en-US" sz="3300" dirty="0" smtClean="0">
                <a:cs typeface="Times New Roman" pitchFamily="18" charset="0"/>
              </a:rPr>
              <a:t>list=[2, ‘b’, ‘v’, 3,4,5,7] </a:t>
            </a:r>
          </a:p>
        </p:txBody>
      </p:sp>
    </p:spTree>
    <p:extLst>
      <p:ext uri="{BB962C8B-B14F-4D97-AF65-F5344CB8AC3E}">
        <p14:creationId xmlns:p14="http://schemas.microsoft.com/office/powerpoint/2010/main" val="34003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err="1" smtClean="0">
                <a:cs typeface="Times New Roman" pitchFamily="18" charset="0"/>
              </a:rPr>
              <a:t>DeepCopy</a:t>
            </a:r>
            <a:endParaRPr lang="en-US" sz="3200" b="1" dirty="0" smtClean="0">
              <a:cs typeface="Times New Roman" pitchFamily="18" charset="0"/>
            </a:endParaRPr>
          </a:p>
          <a:p>
            <a:pPr lvl="1"/>
            <a:r>
              <a:rPr lang="en-US" sz="2800" dirty="0" smtClean="0">
                <a:cs typeface="Times New Roman" pitchFamily="18" charset="0"/>
              </a:rPr>
              <a:t>&gt;&gt;&gt;c=</a:t>
            </a:r>
            <a:r>
              <a:rPr lang="en-US" sz="2800" dirty="0" smtClean="0"/>
              <a:t>[1</a:t>
            </a:r>
            <a:r>
              <a:rPr lang="en-US" sz="2800" dirty="0"/>
              <a:t>, 2, 3]</a:t>
            </a:r>
            <a:br>
              <a:rPr lang="en-US" sz="2800" dirty="0"/>
            </a:br>
            <a:r>
              <a:rPr lang="en-US" sz="2800" dirty="0" smtClean="0"/>
              <a:t>&gt;&gt;&gt;d=c[:]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en-US" sz="3200" b="1" dirty="0" err="1" smtClean="0">
                <a:cs typeface="Times New Roman" pitchFamily="18" charset="0"/>
              </a:rPr>
              <a:t>ShallowCopy</a:t>
            </a:r>
            <a:endParaRPr lang="en-US" sz="3200" b="1" dirty="0" smtClean="0">
              <a:cs typeface="Times New Roman" pitchFamily="18" charset="0"/>
            </a:endParaRPr>
          </a:p>
          <a:p>
            <a:pPr lvl="1"/>
            <a:r>
              <a:rPr lang="en-US" sz="2800" dirty="0" smtClean="0"/>
              <a:t>&gt;&gt;&gt;a </a:t>
            </a:r>
            <a:r>
              <a:rPr lang="en-US" sz="2800" dirty="0"/>
              <a:t>= [1, 2, 3]</a:t>
            </a:r>
            <a:br>
              <a:rPr lang="en-US" sz="2800" dirty="0"/>
            </a:br>
            <a:r>
              <a:rPr lang="en-US" sz="2800" dirty="0" smtClean="0"/>
              <a:t>&gt;&gt;&gt;b=a</a:t>
            </a:r>
            <a:endParaRPr lang="en-US" sz="2800" b="1" dirty="0" smtClean="0">
              <a:cs typeface="Times New Roman" pitchFamily="18" charset="0"/>
            </a:endParaRPr>
          </a:p>
          <a:p>
            <a:r>
              <a:rPr lang="en-US" sz="3200" b="1" dirty="0" smtClean="0">
                <a:cs typeface="Times New Roman" pitchFamily="18" charset="0"/>
              </a:rPr>
              <a:t>List Methods</a:t>
            </a:r>
          </a:p>
          <a:p>
            <a:pPr lvl="1"/>
            <a:r>
              <a:rPr lang="en-US" sz="2800" b="1" dirty="0" smtClean="0">
                <a:cs typeface="Times New Roman" pitchFamily="18" charset="0"/>
              </a:rPr>
              <a:t>append()</a:t>
            </a:r>
          </a:p>
          <a:p>
            <a:pPr lvl="1"/>
            <a:r>
              <a:rPr lang="en-US" sz="2800" b="1" dirty="0" smtClean="0">
                <a:cs typeface="Times New Roman" pitchFamily="18" charset="0"/>
              </a:rPr>
              <a:t>extend()</a:t>
            </a:r>
          </a:p>
          <a:p>
            <a:pPr lvl="1"/>
            <a:r>
              <a:rPr lang="en-US" sz="2800" b="1" dirty="0" smtClean="0">
                <a:cs typeface="Times New Roman" pitchFamily="18" charset="0"/>
              </a:rPr>
              <a:t>sort()</a:t>
            </a:r>
          </a:p>
          <a:p>
            <a:endParaRPr lang="en-US" sz="3200" b="1" dirty="0" smtClean="0"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957" y="762000"/>
            <a:ext cx="2534653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958" y="2362200"/>
            <a:ext cx="2286001" cy="898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958" y="5334000"/>
            <a:ext cx="2737449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7958" y="1752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t=[‘a’, ‘b’, ‘c’, ‘d’]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7959" y="333694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t1=[‘a’, ‘b’, ‘c’, ‘d’, ‘e’]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1824" y="601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t=[‘a’, ‘b’, ‘c’, ‘d’, ‘e’]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59" y="3733800"/>
            <a:ext cx="1965960" cy="102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77959" y="4800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t1=[‘a’, ‘b’, ‘c’, [2,3]]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cs typeface="Times New Roman" pitchFamily="18" charset="0"/>
              </a:rPr>
              <a:t>Tuples: </a:t>
            </a:r>
            <a:r>
              <a:rPr lang="en-US" sz="3200" dirty="0" smtClean="0">
                <a:cs typeface="Times New Roman" pitchFamily="18" charset="0"/>
              </a:rPr>
              <a:t>similar to list, but immutable.</a:t>
            </a:r>
          </a:p>
          <a:p>
            <a:r>
              <a:rPr lang="en-US" sz="3200" dirty="0"/>
              <a:t>tuple = (’a’, ’b’, ’c’, ’d’, ’e</a:t>
            </a:r>
            <a:r>
              <a:rPr lang="en-US" sz="3200" dirty="0" smtClean="0"/>
              <a:t>’)</a:t>
            </a:r>
          </a:p>
          <a:p>
            <a:r>
              <a:rPr lang="en-US" sz="3200" dirty="0" smtClean="0"/>
              <a:t>Tuples </a:t>
            </a:r>
            <a:r>
              <a:rPr lang="en-US" sz="3200" dirty="0"/>
              <a:t>as return </a:t>
            </a:r>
            <a:r>
              <a:rPr lang="en-US" sz="3200" dirty="0" smtClean="0"/>
              <a:t>values</a:t>
            </a:r>
          </a:p>
          <a:p>
            <a:endParaRPr lang="en-US" sz="3200" b="1" dirty="0" smtClean="0">
              <a:cs typeface="Times New Roman" pitchFamily="18" charset="0"/>
            </a:endParaRPr>
          </a:p>
          <a:p>
            <a:endParaRPr lang="en-US" sz="3200" b="1" dirty="0" smtClean="0"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43300"/>
            <a:ext cx="2143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Hint:</a:t>
            </a:r>
          </a:p>
          <a:p>
            <a:r>
              <a:rPr lang="en-US" dirty="0" smtClean="0"/>
              <a:t>1. range() function</a:t>
            </a:r>
          </a:p>
          <a:p>
            <a:pPr marL="274320" lvl="1" indent="0">
              <a:buNone/>
            </a:pPr>
            <a:r>
              <a:rPr lang="en-US" sz="2400" dirty="0" smtClean="0"/>
              <a:t>   Create </a:t>
            </a:r>
            <a:r>
              <a:rPr lang="en-US" sz="2400" dirty="0"/>
              <a:t>an empty list and append the squared results to the list and return that list</a:t>
            </a:r>
          </a:p>
          <a:p>
            <a:pPr marL="182880" lvl="1"/>
            <a:r>
              <a:rPr lang="en-US" sz="2400" dirty="0" smtClean="0"/>
              <a:t>2.Define two index, one is to count the number of elements that are greater than the number, the other one is used to calculate the </a:t>
            </a:r>
            <a:r>
              <a:rPr lang="en-US" sz="2400" b="1" dirty="0" smtClean="0"/>
              <a:t>average</a:t>
            </a:r>
            <a:r>
              <a:rPr lang="en-US" sz="2400" dirty="0" smtClean="0"/>
              <a:t>.</a:t>
            </a:r>
          </a:p>
          <a:p>
            <a:pPr marL="182880" lvl="1"/>
            <a:r>
              <a:rPr lang="en-US" sz="2400" dirty="0" smtClean="0"/>
              <a:t>3. Loop through all the elements in the list. </a:t>
            </a:r>
          </a:p>
          <a:p>
            <a:pPr marL="182880" lvl="1"/>
            <a:r>
              <a:rPr lang="en-US" sz="2400" dirty="0" smtClean="0"/>
              <a:t>4. Try to print all the element one by one, append to a blank list.</a:t>
            </a:r>
          </a:p>
          <a:p>
            <a:pPr marL="182880" lvl="1"/>
            <a:r>
              <a:rPr lang="en-US" sz="2400" dirty="0" smtClean="0"/>
              <a:t>5.Loop through all the elements in the list, then for each element loop through all the letters in one 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Due Next Friday(Feb. 19) 1:25pm. </a:t>
            </a:r>
          </a:p>
          <a:p>
            <a:r>
              <a:rPr lang="en-US" sz="2800" dirty="0" smtClean="0"/>
              <a:t>One python script containing all the five functions.</a:t>
            </a:r>
          </a:p>
          <a:p>
            <a:r>
              <a:rPr lang="en-US" sz="2800" dirty="0" smtClean="0"/>
              <a:t>Naming </a:t>
            </a:r>
            <a:r>
              <a:rPr lang="en-US" sz="2800" dirty="0"/>
              <a:t>HW files: </a:t>
            </a:r>
            <a:r>
              <a:rPr lang="en-US" sz="2800" dirty="0" smtClean="0"/>
              <a:t>ZZhou_Lab4.py</a:t>
            </a:r>
          </a:p>
          <a:p>
            <a:r>
              <a:rPr lang="en-US" sz="2800" dirty="0" smtClean="0"/>
              <a:t>Comment your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print all the elements in a Matrices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/>
              <a:t>   matrix</a:t>
            </a:r>
            <a:r>
              <a:rPr lang="en-US" dirty="0"/>
              <a:t>=[['</a:t>
            </a:r>
            <a:r>
              <a:rPr lang="en-US" dirty="0" err="1"/>
              <a:t>a','b','v</a:t>
            </a:r>
            <a:r>
              <a:rPr lang="en-US" dirty="0"/>
              <a:t>'],[1,6,9],['ae','ol',9]]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Calculate the average for a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numbers=[32,56,34,675,342,114,1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6017419" cy="10668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56" y="4800600"/>
            <a:ext cx="393576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2193</TotalTime>
  <Words>473</Words>
  <Application>Microsoft Office PowerPoint</Application>
  <PresentationFormat>On-screen Show (4:3)</PresentationFormat>
  <Paragraphs>83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PYTHON PROGRAMMING Lab4</vt:lpstr>
      <vt:lpstr>Lecture Review</vt:lpstr>
      <vt:lpstr>Lecture Review</vt:lpstr>
      <vt:lpstr>Lecture Review</vt:lpstr>
      <vt:lpstr>Lecture Review</vt:lpstr>
      <vt:lpstr>Lecture Review</vt:lpstr>
      <vt:lpstr>Lab 4</vt:lpstr>
      <vt:lpstr>Lab4 Submission</vt:lpstr>
      <vt:lpstr>Demo</vt:lpstr>
      <vt:lpstr>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for GIS</dc:title>
  <dc:creator>user</dc:creator>
  <cp:lastModifiedBy>user</cp:lastModifiedBy>
  <cp:revision>100</cp:revision>
  <dcterms:created xsi:type="dcterms:W3CDTF">2015-10-23T00:35:26Z</dcterms:created>
  <dcterms:modified xsi:type="dcterms:W3CDTF">2016-02-12T17:39:37Z</dcterms:modified>
</cp:coreProperties>
</file>