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9" r:id="rId2"/>
    <p:sldId id="477" r:id="rId3"/>
    <p:sldId id="478" r:id="rId4"/>
    <p:sldId id="468" r:id="rId5"/>
    <p:sldId id="493" r:id="rId6"/>
    <p:sldId id="495" r:id="rId7"/>
    <p:sldId id="492" r:id="rId8"/>
    <p:sldId id="496" r:id="rId9"/>
    <p:sldId id="420" r:id="rId10"/>
    <p:sldId id="429" r:id="rId11"/>
    <p:sldId id="430" r:id="rId12"/>
    <p:sldId id="432" r:id="rId13"/>
    <p:sldId id="424" r:id="rId14"/>
    <p:sldId id="431" r:id="rId15"/>
    <p:sldId id="423" r:id="rId16"/>
    <p:sldId id="426" r:id="rId17"/>
    <p:sldId id="427" r:id="rId18"/>
    <p:sldId id="434" r:id="rId19"/>
    <p:sldId id="440" r:id="rId20"/>
    <p:sldId id="435" r:id="rId21"/>
    <p:sldId id="449" r:id="rId22"/>
    <p:sldId id="499" r:id="rId23"/>
    <p:sldId id="500" r:id="rId24"/>
    <p:sldId id="5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5" autoAdjust="0"/>
  </p:normalViewPr>
  <p:slideViewPr>
    <p:cSldViewPr>
      <p:cViewPr varScale="1">
        <p:scale>
          <a:sx n="88" d="100"/>
          <a:sy n="88" d="100"/>
        </p:scale>
        <p:origin x="146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A6889-EE14-482F-B7E7-EF1A1BAD2E01}" type="datetimeFigureOut">
              <a:rPr lang="en-US" smtClean="0"/>
              <a:t>1/20/2016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6BA7-E930-440A-B2E8-5024E87A3EBC}" type="slidenum">
              <a:rPr lang="en-US" smtClean="0"/>
              <a:t>‹#›</a:t>
            </a:fld>
            <a:endParaRPr lang="en-US"/>
          </a:p>
        </p:txBody>
      </p:sp>
    </p:spTree>
    <p:extLst>
      <p:ext uri="{BB962C8B-B14F-4D97-AF65-F5344CB8AC3E}">
        <p14:creationId xmlns:p14="http://schemas.microsoft.com/office/powerpoint/2010/main" val="381736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06438F-A9F6-4A2A-99E3-9117BEDFA59C}" type="datetimeFigureOut">
              <a:rPr lang="en-US" smtClean="0"/>
              <a:pPr/>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6438F-A9F6-4A2A-99E3-9117BEDFA59C}" type="datetimeFigureOut">
              <a:rPr lang="en-US" smtClean="0"/>
              <a:pPr/>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6438F-A9F6-4A2A-99E3-9117BEDFA59C}" type="datetimeFigureOut">
              <a:rPr lang="en-US" smtClean="0"/>
              <a:pPr/>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6438F-A9F6-4A2A-99E3-9117BEDFA59C}" type="datetimeFigureOut">
              <a:rPr lang="en-US" smtClean="0"/>
              <a:pPr/>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6438F-A9F6-4A2A-99E3-9117BEDFA59C}" type="datetimeFigureOut">
              <a:rPr lang="en-US" smtClean="0"/>
              <a:pPr/>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06438F-A9F6-4A2A-99E3-9117BEDFA59C}" type="datetimeFigureOut">
              <a:rPr lang="en-US" smtClean="0"/>
              <a:pPr/>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06438F-A9F6-4A2A-99E3-9117BEDFA59C}" type="datetimeFigureOut">
              <a:rPr lang="en-US" smtClean="0"/>
              <a:pPr/>
              <a:t>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06438F-A9F6-4A2A-99E3-9117BEDFA59C}" type="datetimeFigureOut">
              <a:rPr lang="en-US" smtClean="0"/>
              <a:pPr/>
              <a:t>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6438F-A9F6-4A2A-99E3-9117BEDFA59C}" type="datetimeFigureOut">
              <a:rPr lang="en-US" smtClean="0"/>
              <a:pPr/>
              <a:t>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6438F-A9F6-4A2A-99E3-9117BEDFA59C}" type="datetimeFigureOut">
              <a:rPr lang="en-US" smtClean="0"/>
              <a:pPr/>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6438F-A9F6-4A2A-99E3-9117BEDFA59C}" type="datetimeFigureOut">
              <a:rPr lang="en-US" smtClean="0"/>
              <a:pPr/>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C16DF-6C26-492C-AEA4-602387F91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6438F-A9F6-4A2A-99E3-9117BEDFA59C}" type="datetimeFigureOut">
              <a:rPr lang="en-US" smtClean="0"/>
              <a:pPr/>
              <a:t>1/20/2016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C16DF-6C26-492C-AEA4-602387F91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ython.org/dev/peps/pep-0008/"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2/library/functions.htm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iki.python.org/moin/IntegratedDevelopmentEnvironment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124200"/>
            <a:ext cx="7315200" cy="1295400"/>
          </a:xfrm>
        </p:spPr>
        <p:txBody>
          <a:bodyPr>
            <a:normAutofit fontScale="90000"/>
          </a:bodyPr>
          <a:lstStyle/>
          <a:p>
            <a:pPr algn="l"/>
            <a:r>
              <a:rPr lang="en-US" sz="3200" dirty="0" smtClean="0">
                <a:ea typeface="Tahoma" pitchFamily="34" charset="0"/>
                <a:cs typeface="Times New Roman" pitchFamily="18" charset="0"/>
              </a:rPr>
              <a:t>		   Chapters 1, 2 and 3 </a:t>
            </a:r>
            <a:br>
              <a:rPr lang="en-US" sz="3200" dirty="0" smtClean="0">
                <a:ea typeface="Tahoma" pitchFamily="34" charset="0"/>
                <a:cs typeface="Times New Roman" pitchFamily="18" charset="0"/>
              </a:rPr>
            </a:br>
            <a:r>
              <a:rPr lang="en-US" sz="3200" dirty="0" smtClean="0">
                <a:cs typeface="Times New Roman" pitchFamily="18" charset="0"/>
              </a:rPr>
              <a:t>Variables, Expressions, Statements, Functions</a:t>
            </a:r>
            <a:endParaRPr lang="en-US" sz="3200" dirty="0">
              <a:ea typeface="Tahoma" pitchFamily="34" charset="0"/>
              <a:cs typeface="Times New Roman" pitchFamily="18" charset="0"/>
            </a:endParaRPr>
          </a:p>
        </p:txBody>
      </p:sp>
    </p:spTree>
    <p:extLst>
      <p:ext uri="{BB962C8B-B14F-4D97-AF65-F5344CB8AC3E}">
        <p14:creationId xmlns:p14="http://schemas.microsoft.com/office/powerpoint/2010/main" val="413936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Variable Names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38862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The names that you choose for variables should be meaningful, descriptive of what is storing, not very long, and possibly include the type of data they represent.</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Variable </a:t>
            </a:r>
            <a:r>
              <a:rPr lang="en-US" sz="1800" dirty="0">
                <a:solidFill>
                  <a:schemeClr val="tx1"/>
                </a:solidFill>
              </a:rPr>
              <a:t>names can be arbitrarily long. They can contain </a:t>
            </a:r>
            <a:r>
              <a:rPr lang="en-US" sz="1800" dirty="0" smtClean="0">
                <a:solidFill>
                  <a:schemeClr val="tx1"/>
                </a:solidFill>
              </a:rPr>
              <a:t>letters, numbers and underscores ( _ ), </a:t>
            </a:r>
            <a:r>
              <a:rPr lang="en-US" sz="1800" dirty="0">
                <a:solidFill>
                  <a:schemeClr val="tx1"/>
                </a:solidFill>
              </a:rPr>
              <a:t>but they have to begin with a </a:t>
            </a:r>
            <a:r>
              <a:rPr lang="en-US" sz="1800" dirty="0" smtClean="0">
                <a:solidFill>
                  <a:schemeClr val="tx1"/>
                </a:solidFill>
              </a:rPr>
              <a:t>letter, should not contain illegal characters or be a keyword used by Python.</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Python is a case sensitive programming language. These are different variables:</a:t>
            </a:r>
          </a:p>
          <a:p>
            <a:pPr marL="742950" lvl="1" indent="-285750" algn="l">
              <a:spcBef>
                <a:spcPts val="0"/>
              </a:spcBef>
              <a:buFontTx/>
              <a:buChar char="-"/>
            </a:pPr>
            <a:r>
              <a:rPr lang="en-US" sz="1800" dirty="0" smtClean="0">
                <a:solidFill>
                  <a:schemeClr val="tx1"/>
                </a:solidFill>
              </a:rPr>
              <a:t>Income and income </a:t>
            </a:r>
          </a:p>
          <a:p>
            <a:pPr marL="742950" lvl="1" indent="-285750" algn="l">
              <a:spcBef>
                <a:spcPts val="0"/>
              </a:spcBef>
              <a:buFontTx/>
              <a:buChar char="-"/>
            </a:pPr>
            <a:r>
              <a:rPr lang="en-US" sz="1800" dirty="0" err="1" smtClean="0">
                <a:solidFill>
                  <a:schemeClr val="tx1"/>
                </a:solidFill>
              </a:rPr>
              <a:t>averagewage</a:t>
            </a:r>
            <a:r>
              <a:rPr lang="en-US" sz="1800" dirty="0" smtClean="0">
                <a:solidFill>
                  <a:schemeClr val="tx1"/>
                </a:solidFill>
              </a:rPr>
              <a:t> and </a:t>
            </a:r>
            <a:r>
              <a:rPr lang="en-US" sz="1800" dirty="0" err="1" smtClean="0">
                <a:solidFill>
                  <a:schemeClr val="tx1"/>
                </a:solidFill>
              </a:rPr>
              <a:t>averageWage</a:t>
            </a:r>
            <a:r>
              <a:rPr lang="en-US" sz="1800" dirty="0" smtClean="0">
                <a:solidFill>
                  <a:schemeClr val="tx1"/>
                </a:solidFill>
              </a:rPr>
              <a:t> </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Maintain a standard practice in assigning names to variables in your program. </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Style </a:t>
            </a:r>
            <a:r>
              <a:rPr lang="en-US" sz="1800" dirty="0">
                <a:solidFill>
                  <a:schemeClr val="tx1"/>
                </a:solidFill>
              </a:rPr>
              <a:t>Guide for Python </a:t>
            </a:r>
            <a:r>
              <a:rPr lang="en-US" sz="1800" dirty="0" smtClean="0">
                <a:solidFill>
                  <a:schemeClr val="tx1"/>
                </a:solidFill>
              </a:rPr>
              <a:t>Code: </a:t>
            </a:r>
            <a:r>
              <a:rPr lang="en-US" sz="1800" dirty="0">
                <a:solidFill>
                  <a:schemeClr val="tx1"/>
                </a:solidFill>
                <a:hlinkClick r:id="rId2"/>
              </a:rPr>
              <a:t>https://www.python.org/dev/peps/pep-0008</a:t>
            </a:r>
            <a:r>
              <a:rPr lang="en-US" sz="1800" dirty="0" smtClean="0">
                <a:solidFill>
                  <a:schemeClr val="tx1"/>
                </a:solidFill>
                <a:hlinkClick r:id="rId2"/>
              </a:rPr>
              <a:t>/</a:t>
            </a:r>
            <a:r>
              <a:rPr lang="en-US" sz="1800" dirty="0" smtClean="0">
                <a:solidFill>
                  <a:schemeClr val="tx1"/>
                </a:solidFill>
              </a:rPr>
              <a:t> </a:t>
            </a:r>
            <a:r>
              <a:rPr lang="en-US" sz="1800" dirty="0"/>
              <a:t/>
            </a:r>
            <a:br>
              <a:rPr lang="en-US" sz="1800" dirty="0"/>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5" name="Picture 4"/>
          <p:cNvPicPr>
            <a:picLocks noChangeAspect="1"/>
          </p:cNvPicPr>
          <p:nvPr/>
        </p:nvPicPr>
        <p:blipFill>
          <a:blip r:embed="rId3"/>
          <a:stretch>
            <a:fillRect/>
          </a:stretch>
        </p:blipFill>
        <p:spPr>
          <a:xfrm>
            <a:off x="533400" y="5114925"/>
            <a:ext cx="4943475" cy="1514475"/>
          </a:xfrm>
          <a:prstGeom prst="rect">
            <a:avLst/>
          </a:prstGeom>
        </p:spPr>
      </p:pic>
      <p:pic>
        <p:nvPicPr>
          <p:cNvPr id="6" name="Picture 5"/>
          <p:cNvPicPr>
            <a:picLocks noChangeAspect="1"/>
          </p:cNvPicPr>
          <p:nvPr/>
        </p:nvPicPr>
        <p:blipFill>
          <a:blip r:embed="rId4"/>
          <a:stretch>
            <a:fillRect/>
          </a:stretch>
        </p:blipFill>
        <p:spPr>
          <a:xfrm>
            <a:off x="5629275" y="5476875"/>
            <a:ext cx="3209925" cy="1076325"/>
          </a:xfrm>
          <a:prstGeom prst="rect">
            <a:avLst/>
          </a:prstGeom>
        </p:spPr>
      </p:pic>
    </p:spTree>
    <p:extLst>
      <p:ext uri="{BB962C8B-B14F-4D97-AF65-F5344CB8AC3E}">
        <p14:creationId xmlns:p14="http://schemas.microsoft.com/office/powerpoint/2010/main" val="258154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Keywords</a:t>
            </a:r>
            <a:endParaRPr lang="en-US" sz="3200" dirty="0">
              <a:ea typeface="Tahoma" pitchFamily="34" charset="0"/>
              <a:cs typeface="Times New Roman" pitchFamily="18" charset="0"/>
            </a:endParaRPr>
          </a:p>
        </p:txBody>
      </p:sp>
      <p:sp>
        <p:nvSpPr>
          <p:cNvPr id="7" name="Subtitle 2"/>
          <p:cNvSpPr txBox="1">
            <a:spLocks/>
          </p:cNvSpPr>
          <p:nvPr/>
        </p:nvSpPr>
        <p:spPr>
          <a:xfrm>
            <a:off x="228600" y="1219200"/>
            <a:ext cx="85344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itchFamily="34" charset="0"/>
              <a:buChar char="•"/>
            </a:pPr>
            <a:r>
              <a:rPr lang="en-US" sz="1800" dirty="0" smtClean="0">
                <a:solidFill>
                  <a:schemeClr val="tx1"/>
                </a:solidFill>
              </a:rPr>
              <a:t>The </a:t>
            </a:r>
            <a:r>
              <a:rPr lang="en-US" sz="1800" dirty="0">
                <a:solidFill>
                  <a:schemeClr val="tx1"/>
                </a:solidFill>
              </a:rPr>
              <a:t>interpreter uses keywords to recognize the structure of the program, and they </a:t>
            </a:r>
            <a:r>
              <a:rPr lang="en-US" sz="1800" dirty="0" smtClean="0">
                <a:solidFill>
                  <a:schemeClr val="tx1"/>
                </a:solidFill>
              </a:rPr>
              <a:t/>
            </a:r>
            <a:br>
              <a:rPr lang="en-US" sz="1800" dirty="0" smtClean="0">
                <a:solidFill>
                  <a:schemeClr val="tx1"/>
                </a:solidFill>
              </a:rPr>
            </a:br>
            <a:r>
              <a:rPr lang="en-US" sz="1800" dirty="0" smtClean="0">
                <a:solidFill>
                  <a:schemeClr val="tx1"/>
                </a:solidFill>
              </a:rPr>
              <a:t>cannot </a:t>
            </a:r>
            <a:r>
              <a:rPr lang="en-US" sz="1800" dirty="0">
                <a:solidFill>
                  <a:schemeClr val="tx1"/>
                </a:solidFill>
              </a:rPr>
              <a:t>be used as variable names</a:t>
            </a:r>
            <a:r>
              <a:rPr lang="en-US" sz="1800" dirty="0" smtClean="0">
                <a:solidFill>
                  <a:schemeClr val="tx1"/>
                </a:solidFill>
              </a:rPr>
              <a:t>.</a:t>
            </a:r>
            <a:br>
              <a:rPr lang="en-US" sz="1800" dirty="0" smtClean="0">
                <a:solidFill>
                  <a:schemeClr val="tx1"/>
                </a:solidFill>
              </a:rPr>
            </a:br>
            <a:endParaRPr lang="en-US" sz="1800" dirty="0" smtClean="0">
              <a:solidFill>
                <a:schemeClr val="tx1"/>
              </a:solidFill>
            </a:endParaRPr>
          </a:p>
          <a:p>
            <a:pPr marL="285750" indent="-285750" algn="l">
              <a:buFont typeface="Arial" pitchFamily="34" charset="0"/>
              <a:buChar char="•"/>
            </a:pPr>
            <a:r>
              <a:rPr lang="en-US" sz="1800" dirty="0" smtClean="0">
                <a:solidFill>
                  <a:schemeClr val="tx1"/>
                </a:solidFill>
              </a:rPr>
              <a:t>Below is a list of keywords used by Python:</a:t>
            </a:r>
            <a:r>
              <a:rPr lang="en-US" sz="1800" dirty="0" smtClean="0"/>
              <a:t/>
            </a:r>
            <a:br>
              <a:rPr lang="en-US" sz="1800" dirty="0" smtClean="0"/>
            </a:br>
            <a:r>
              <a:rPr lang="en-US" sz="1800" dirty="0" smtClean="0">
                <a:solidFill>
                  <a:schemeClr val="tx1"/>
                </a:solidFill>
              </a:rPr>
              <a:t/>
            </a:r>
            <a:br>
              <a:rPr lang="en-US" sz="1800" dirty="0" smtClean="0">
                <a:solidFill>
                  <a:schemeClr val="tx1"/>
                </a:solidFill>
              </a:rPr>
            </a:br>
            <a:r>
              <a:rPr lang="en-US" sz="1800" dirty="0" smtClean="0"/>
              <a:t/>
            </a:r>
            <a:br>
              <a:rPr lang="en-US" sz="1800" dirty="0" smtClean="0"/>
            </a:br>
            <a:r>
              <a:rPr lang="en-US" sz="1800" dirty="0" smtClean="0"/>
              <a:t/>
            </a:r>
            <a:br>
              <a:rPr lang="en-US" sz="1800" dirty="0" smtClean="0"/>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533400" y="2733675"/>
            <a:ext cx="5781675" cy="1228725"/>
          </a:xfrm>
          <a:prstGeom prst="rect">
            <a:avLst/>
          </a:prstGeom>
        </p:spPr>
      </p:pic>
    </p:spTree>
    <p:extLst>
      <p:ext uri="{BB962C8B-B14F-4D97-AF65-F5344CB8AC3E}">
        <p14:creationId xmlns:p14="http://schemas.microsoft.com/office/powerpoint/2010/main" val="130458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Statements and Expressions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90600"/>
            <a:ext cx="8534400" cy="55626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A </a:t>
            </a:r>
            <a:r>
              <a:rPr lang="en-US" sz="1800" dirty="0">
                <a:solidFill>
                  <a:schemeClr val="tx1"/>
                </a:solidFill>
              </a:rPr>
              <a:t>statement is an instruction that the Python interpreter can </a:t>
            </a:r>
            <a:r>
              <a:rPr lang="en-US" sz="1800" dirty="0" smtClean="0">
                <a:solidFill>
                  <a:schemeClr val="tx1"/>
                </a:solidFill>
              </a:rPr>
              <a:t>execute such as print and assignment. Statements do something.</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A </a:t>
            </a:r>
            <a:r>
              <a:rPr lang="en-US" sz="1800" dirty="0">
                <a:solidFill>
                  <a:schemeClr val="tx1"/>
                </a:solidFill>
              </a:rPr>
              <a:t>script usually contains a sequence of statements.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An expression is a combination of values, variables, and operators. </a:t>
            </a:r>
            <a:r>
              <a:rPr lang="en-US" sz="1800" dirty="0" smtClean="0">
                <a:solidFill>
                  <a:schemeClr val="tx1"/>
                </a:solidFill>
              </a:rPr>
              <a:t>Not </a:t>
            </a:r>
            <a:r>
              <a:rPr lang="en-US" sz="1800" dirty="0">
                <a:solidFill>
                  <a:schemeClr val="tx1"/>
                </a:solidFill>
              </a:rPr>
              <a:t>every expression contains all of these elements. A value all by itself is considered an expression, and so is a variable</a:t>
            </a:r>
            <a:r>
              <a:rPr lang="en-US" sz="1800" dirty="0" smtClean="0">
                <a:solidFill>
                  <a:schemeClr val="tx1"/>
                </a:solidFill>
              </a:rPr>
              <a:t>.</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If </a:t>
            </a:r>
            <a:r>
              <a:rPr lang="en-US" sz="1800" dirty="0">
                <a:solidFill>
                  <a:schemeClr val="tx1"/>
                </a:solidFill>
              </a:rPr>
              <a:t>you type an expression on the command line, the interpreter evaluates it and displays the </a:t>
            </a:r>
            <a:r>
              <a:rPr lang="en-US" sz="1800" dirty="0" smtClean="0">
                <a:solidFill>
                  <a:schemeClr val="tx1"/>
                </a:solidFill>
              </a:rPr>
              <a:t>result.</a:t>
            </a: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algn="l">
              <a:spcBef>
                <a:spcPts val="0"/>
              </a:spcBef>
            </a:pP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Technically </a:t>
            </a:r>
            <a:r>
              <a:rPr lang="en-US" sz="1800" dirty="0">
                <a:solidFill>
                  <a:schemeClr val="tx1"/>
                </a:solidFill>
              </a:rPr>
              <a:t>an expression is also a statement, but it is probably simpler to think of them as different things. The important difference is that an expression has a value; a statement does not</a:t>
            </a:r>
            <a:r>
              <a:rPr lang="en-US" sz="1800" dirty="0" smtClean="0">
                <a:solidFill>
                  <a:schemeClr val="tx1"/>
                </a:solidFill>
              </a:rPr>
              <a:t>.</a:t>
            </a:r>
            <a:endParaRPr lang="en-US" sz="1800" dirty="0">
              <a:solidFill>
                <a:schemeClr val="tx1"/>
              </a:solidFill>
              <a:cs typeface="Times New Roman" pitchFamily="18" charset="0"/>
            </a:endParaRPr>
          </a:p>
        </p:txBody>
      </p:sp>
      <p:pic>
        <p:nvPicPr>
          <p:cNvPr id="5" name="Picture 4"/>
          <p:cNvPicPr>
            <a:picLocks noChangeAspect="1"/>
          </p:cNvPicPr>
          <p:nvPr/>
        </p:nvPicPr>
        <p:blipFill>
          <a:blip r:embed="rId2"/>
          <a:stretch>
            <a:fillRect/>
          </a:stretch>
        </p:blipFill>
        <p:spPr>
          <a:xfrm>
            <a:off x="685800" y="1752600"/>
            <a:ext cx="1981200" cy="762000"/>
          </a:xfrm>
          <a:prstGeom prst="rect">
            <a:avLst/>
          </a:prstGeom>
        </p:spPr>
      </p:pic>
      <p:pic>
        <p:nvPicPr>
          <p:cNvPr id="6" name="Picture 5"/>
          <p:cNvPicPr>
            <a:picLocks noChangeAspect="1"/>
          </p:cNvPicPr>
          <p:nvPr/>
        </p:nvPicPr>
        <p:blipFill>
          <a:blip r:embed="rId3"/>
          <a:stretch>
            <a:fillRect/>
          </a:stretch>
        </p:blipFill>
        <p:spPr>
          <a:xfrm>
            <a:off x="685800" y="5029200"/>
            <a:ext cx="1400175" cy="476250"/>
          </a:xfrm>
          <a:prstGeom prst="rect">
            <a:avLst/>
          </a:prstGeom>
        </p:spPr>
      </p:pic>
    </p:spTree>
    <p:extLst>
      <p:ext uri="{BB962C8B-B14F-4D97-AF65-F5344CB8AC3E}">
        <p14:creationId xmlns:p14="http://schemas.microsoft.com/office/powerpoint/2010/main" val="148874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Operators and Operands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56388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Operators </a:t>
            </a:r>
            <a:r>
              <a:rPr lang="en-US" sz="1800" dirty="0">
                <a:solidFill>
                  <a:schemeClr val="tx1"/>
                </a:solidFill>
              </a:rPr>
              <a:t>are special symbols that represent computations like addition and multiplication.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The values the operator is applied to are called operands</a:t>
            </a:r>
            <a:r>
              <a:rPr lang="en-US" sz="1800" dirty="0" smtClean="0">
                <a:solidFill>
                  <a:schemeClr val="tx1"/>
                </a:solidFill>
              </a:rPr>
              <a:t>.</a:t>
            </a:r>
            <a:r>
              <a:rPr lang="en-US" sz="1800" dirty="0">
                <a:solidFill>
                  <a:schemeClr val="tx1"/>
                </a:solidFill>
              </a:rPr>
              <a:t>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operators +, -, *, / and ** perform addition, subtraction, multiplication, division </a:t>
            </a:r>
            <a:r>
              <a:rPr lang="en-US" sz="1800" dirty="0" smtClean="0">
                <a:solidFill>
                  <a:schemeClr val="tx1"/>
                </a:solidFill>
              </a:rPr>
              <a:t>and exponentiation</a:t>
            </a: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When </a:t>
            </a:r>
            <a:r>
              <a:rPr lang="en-US" sz="1800" dirty="0">
                <a:solidFill>
                  <a:schemeClr val="tx1"/>
                </a:solidFill>
              </a:rPr>
              <a:t>both of the operands are integers, </a:t>
            </a:r>
            <a:r>
              <a:rPr lang="en-US" sz="1800" dirty="0" smtClean="0">
                <a:solidFill>
                  <a:schemeClr val="tx1"/>
                </a:solidFill>
              </a:rPr>
              <a:t>the </a:t>
            </a:r>
            <a:r>
              <a:rPr lang="en-US" sz="1800" dirty="0">
                <a:solidFill>
                  <a:schemeClr val="tx1"/>
                </a:solidFill>
              </a:rPr>
              <a:t>result must also be an </a:t>
            </a:r>
            <a:r>
              <a:rPr lang="en-US" sz="1800" dirty="0" smtClean="0">
                <a:solidFill>
                  <a:schemeClr val="tx1"/>
                </a:solidFill>
              </a:rPr>
              <a:t>integer. It is referred to as </a:t>
            </a:r>
            <a:r>
              <a:rPr lang="en-US" sz="1800" dirty="0">
                <a:solidFill>
                  <a:schemeClr val="tx1"/>
                </a:solidFill>
              </a:rPr>
              <a:t>integer </a:t>
            </a:r>
            <a:r>
              <a:rPr lang="en-US" sz="1800" dirty="0" smtClean="0">
                <a:solidFill>
                  <a:schemeClr val="tx1"/>
                </a:solidFill>
              </a:rPr>
              <a:t>division.</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If we want floating-point division, referred to as true division, at least one of the inputs must be a floating-point number.</a:t>
            </a:r>
            <a:r>
              <a:rPr lang="en-US" sz="1800" dirty="0">
                <a:solidFill>
                  <a:schemeClr val="tx1"/>
                </a:solidFill>
              </a:rPr>
              <a:t/>
            </a:r>
            <a:br>
              <a:rPr lang="en-US" sz="1800" dirty="0">
                <a:solidFill>
                  <a:schemeClr val="tx1"/>
                </a:solidFill>
              </a:rPr>
            </a:br>
            <a:r>
              <a:rPr lang="en-US" sz="1800" dirty="0"/>
              <a:t/>
            </a:r>
            <a:br>
              <a:rPr lang="en-US" sz="1800" dirty="0"/>
            </a:br>
            <a:r>
              <a:rPr lang="en-US" sz="1800" dirty="0"/>
              <a:t/>
            </a:r>
            <a:br>
              <a:rPr lang="en-US" sz="1800" dirty="0"/>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4191000" y="4495800"/>
            <a:ext cx="1057275" cy="1971675"/>
          </a:xfrm>
          <a:prstGeom prst="rect">
            <a:avLst/>
          </a:prstGeom>
        </p:spPr>
      </p:pic>
    </p:spTree>
    <p:extLst>
      <p:ext uri="{BB962C8B-B14F-4D97-AF65-F5344CB8AC3E}">
        <p14:creationId xmlns:p14="http://schemas.microsoft.com/office/powerpoint/2010/main" val="77272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Order of Operations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5486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When </a:t>
            </a:r>
            <a:r>
              <a:rPr lang="en-US" sz="1800" dirty="0">
                <a:solidFill>
                  <a:schemeClr val="tx1"/>
                </a:solidFill>
              </a:rPr>
              <a:t>more than one operator appears in an expression, the order of evaluation depends on the rules of precedence. Python follows the same precedence rules for its mathematical operators that mathematics does.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acronym PEMDAS is a useful way to remember the order of </a:t>
            </a:r>
            <a:r>
              <a:rPr lang="en-US" sz="1800" dirty="0" smtClean="0">
                <a:solidFill>
                  <a:schemeClr val="tx1"/>
                </a:solidFill>
              </a:rPr>
              <a:t>operations:</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P </a:t>
            </a:r>
            <a:r>
              <a:rPr lang="en-US" sz="1800" dirty="0">
                <a:solidFill>
                  <a:schemeClr val="tx1"/>
                </a:solidFill>
              </a:rPr>
              <a:t>- Parentheses have the highest precedence and can be used to force an </a:t>
            </a:r>
            <a:r>
              <a:rPr lang="en-US" sz="1800" dirty="0" smtClean="0">
                <a:solidFill>
                  <a:schemeClr val="tx1"/>
                </a:solidFill>
              </a:rPr>
              <a:t>expression</a:t>
            </a:r>
            <a:br>
              <a:rPr lang="en-US" sz="1800" dirty="0" smtClean="0">
                <a:solidFill>
                  <a:schemeClr val="tx1"/>
                </a:solidFill>
              </a:rPr>
            </a:br>
            <a:r>
              <a:rPr lang="en-US" sz="1800" dirty="0" smtClean="0">
                <a:solidFill>
                  <a:schemeClr val="tx1"/>
                </a:solidFill>
              </a:rPr>
              <a:t>      to </a:t>
            </a:r>
            <a:r>
              <a:rPr lang="en-US" sz="1800" dirty="0">
                <a:solidFill>
                  <a:schemeClr val="tx1"/>
                </a:solidFill>
              </a:rPr>
              <a:t>evaluate in the order you want. </a:t>
            </a:r>
          </a:p>
          <a:p>
            <a:pPr lvl="1" algn="l">
              <a:spcBef>
                <a:spcPts val="0"/>
              </a:spcBef>
            </a:pPr>
            <a:r>
              <a:rPr lang="en-US" sz="1800" dirty="0" smtClean="0">
                <a:solidFill>
                  <a:schemeClr val="tx1"/>
                </a:solidFill>
              </a:rPr>
              <a:t>  You </a:t>
            </a:r>
            <a:r>
              <a:rPr lang="en-US" sz="1800" dirty="0">
                <a:solidFill>
                  <a:schemeClr val="tx1"/>
                </a:solidFill>
              </a:rPr>
              <a:t>can also use parentheses to make an expression easier to read, </a:t>
            </a:r>
            <a:r>
              <a:rPr lang="en-US" sz="1800" dirty="0" smtClean="0">
                <a:solidFill>
                  <a:schemeClr val="tx1"/>
                </a:solidFill>
              </a:rPr>
              <a:t>even when </a:t>
            </a:r>
            <a:r>
              <a:rPr lang="en-US" sz="1800" dirty="0">
                <a:solidFill>
                  <a:schemeClr val="tx1"/>
                </a:solidFill>
              </a:rPr>
              <a:t>it </a:t>
            </a:r>
            <a:br>
              <a:rPr lang="en-US" sz="1800" dirty="0">
                <a:solidFill>
                  <a:schemeClr val="tx1"/>
                </a:solidFill>
              </a:rPr>
            </a:br>
            <a:r>
              <a:rPr lang="en-US" sz="1800" dirty="0" smtClean="0">
                <a:solidFill>
                  <a:schemeClr val="tx1"/>
                </a:solidFill>
              </a:rPr>
              <a:t>  doesn’t </a:t>
            </a:r>
            <a:r>
              <a:rPr lang="en-US" sz="1800" dirty="0">
                <a:solidFill>
                  <a:schemeClr val="tx1"/>
                </a:solidFill>
              </a:rPr>
              <a:t>change the </a:t>
            </a:r>
            <a:r>
              <a:rPr lang="en-US" sz="1800" dirty="0" smtClean="0">
                <a:solidFill>
                  <a:schemeClr val="tx1"/>
                </a:solidFill>
              </a:rPr>
              <a:t>result.</a:t>
            </a:r>
            <a:r>
              <a:rPr lang="en-US" sz="1800" dirty="0">
                <a:solidFill>
                  <a:schemeClr val="tx1"/>
                </a:solidFill>
              </a:rPr>
              <a:t/>
            </a:r>
            <a:br>
              <a:rPr lang="en-US" sz="1800" dirty="0">
                <a:solidFill>
                  <a:schemeClr val="tx1"/>
                </a:solidFill>
              </a:rPr>
            </a:b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E </a:t>
            </a:r>
            <a:r>
              <a:rPr lang="en-US" sz="1800" dirty="0">
                <a:solidFill>
                  <a:schemeClr val="tx1"/>
                </a:solidFill>
              </a:rPr>
              <a:t>- Exponentiation has the next highest </a:t>
            </a:r>
            <a:r>
              <a:rPr lang="en-US" sz="1800" dirty="0" smtClean="0">
                <a:solidFill>
                  <a:schemeClr val="tx1"/>
                </a:solidFill>
              </a:rPr>
              <a:t>precedence.</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M </a:t>
            </a:r>
            <a:r>
              <a:rPr lang="en-US" sz="1800" dirty="0">
                <a:solidFill>
                  <a:schemeClr val="tx1"/>
                </a:solidFill>
              </a:rPr>
              <a:t>- Multiplication and </a:t>
            </a:r>
            <a:r>
              <a:rPr lang="en-US" sz="1800" dirty="0" smtClean="0">
                <a:solidFill>
                  <a:schemeClr val="tx1"/>
                </a:solidFill>
              </a:rPr>
              <a:t/>
            </a:r>
            <a:br>
              <a:rPr lang="en-US" sz="1800" dirty="0" smtClean="0">
                <a:solidFill>
                  <a:schemeClr val="tx1"/>
                </a:solidFill>
              </a:rPr>
            </a:br>
            <a:r>
              <a:rPr lang="en-US" sz="1800" dirty="0" smtClean="0">
                <a:solidFill>
                  <a:schemeClr val="tx1"/>
                </a:solidFill>
              </a:rPr>
              <a:t>D </a:t>
            </a:r>
            <a:r>
              <a:rPr lang="en-US" sz="1800" dirty="0">
                <a:solidFill>
                  <a:schemeClr val="tx1"/>
                </a:solidFill>
              </a:rPr>
              <a:t>- Division have the same precedence, </a:t>
            </a:r>
            <a:r>
              <a:rPr lang="en-US" sz="1800" dirty="0" smtClean="0">
                <a:solidFill>
                  <a:schemeClr val="tx1"/>
                </a:solidFill>
              </a:rPr>
              <a:t>which </a:t>
            </a:r>
            <a:r>
              <a:rPr lang="en-US" sz="1800" dirty="0">
                <a:solidFill>
                  <a:schemeClr val="tx1"/>
                </a:solidFill>
              </a:rPr>
              <a:t>is higher than </a:t>
            </a:r>
            <a:r>
              <a:rPr lang="en-US" sz="1800" dirty="0" smtClean="0">
                <a:solidFill>
                  <a:schemeClr val="tx1"/>
                </a:solidFill>
              </a:rPr>
              <a:t/>
            </a:r>
            <a:br>
              <a:rPr lang="en-US" sz="1800" dirty="0" smtClean="0">
                <a:solidFill>
                  <a:schemeClr val="tx1"/>
                </a:solidFill>
              </a:rPr>
            </a:br>
            <a:r>
              <a:rPr lang="en-US" sz="1800" dirty="0" smtClean="0">
                <a:solidFill>
                  <a:schemeClr val="tx1"/>
                </a:solidFill>
              </a:rPr>
              <a:t>A </a:t>
            </a:r>
            <a:r>
              <a:rPr lang="en-US" sz="1800" dirty="0">
                <a:solidFill>
                  <a:schemeClr val="tx1"/>
                </a:solidFill>
              </a:rPr>
              <a:t>- Addition and </a:t>
            </a:r>
            <a:r>
              <a:rPr lang="en-US" sz="1800" dirty="0" smtClean="0">
                <a:solidFill>
                  <a:schemeClr val="tx1"/>
                </a:solidFill>
              </a:rPr>
              <a:t/>
            </a:r>
            <a:br>
              <a:rPr lang="en-US" sz="1800" dirty="0" smtClean="0">
                <a:solidFill>
                  <a:schemeClr val="tx1"/>
                </a:solidFill>
              </a:rPr>
            </a:br>
            <a:r>
              <a:rPr lang="en-US" sz="1800" dirty="0" smtClean="0">
                <a:solidFill>
                  <a:schemeClr val="tx1"/>
                </a:solidFill>
              </a:rPr>
              <a:t>S </a:t>
            </a:r>
            <a:r>
              <a:rPr lang="en-US" sz="1800" dirty="0">
                <a:solidFill>
                  <a:schemeClr val="tx1"/>
                </a:solidFill>
              </a:rPr>
              <a:t>- Subtraction,  </a:t>
            </a:r>
            <a:r>
              <a:rPr lang="en-US" sz="1800" dirty="0" smtClean="0">
                <a:solidFill>
                  <a:schemeClr val="tx1"/>
                </a:solidFill>
              </a:rPr>
              <a:t>which </a:t>
            </a:r>
            <a:r>
              <a:rPr lang="en-US" sz="1800" dirty="0">
                <a:solidFill>
                  <a:schemeClr val="tx1"/>
                </a:solidFill>
              </a:rPr>
              <a:t>also have the same </a:t>
            </a:r>
            <a:r>
              <a:rPr lang="en-US" sz="1800" dirty="0" smtClean="0">
                <a:solidFill>
                  <a:schemeClr val="tx1"/>
                </a:solidFill>
              </a:rPr>
              <a:t>precedence.</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Operators </a:t>
            </a:r>
            <a:r>
              <a:rPr lang="en-US" sz="1800" dirty="0">
                <a:solidFill>
                  <a:schemeClr val="tx1"/>
                </a:solidFill>
              </a:rPr>
              <a:t>with the same precedence are evaluated from left to right</a:t>
            </a:r>
            <a:r>
              <a:rPr lang="en-US" sz="1800" dirty="0" smtClean="0">
                <a:solidFill>
                  <a:schemeClr val="tx1"/>
                </a:solidFill>
              </a:rPr>
              <a:t>.</a:t>
            </a: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7315200" y="3810000"/>
            <a:ext cx="1333500" cy="2295525"/>
          </a:xfrm>
          <a:prstGeom prst="rect">
            <a:avLst/>
          </a:prstGeom>
        </p:spPr>
      </p:pic>
    </p:spTree>
    <p:extLst>
      <p:ext uri="{BB962C8B-B14F-4D97-AF65-F5344CB8AC3E}">
        <p14:creationId xmlns:p14="http://schemas.microsoft.com/office/powerpoint/2010/main" val="198542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a:ea typeface="Tahoma" pitchFamily="34" charset="0"/>
                <a:cs typeface="Times New Roman" pitchFamily="18" charset="0"/>
              </a:rPr>
              <a:t>String </a:t>
            </a:r>
            <a:r>
              <a:rPr lang="en-US" sz="3200" dirty="0" smtClean="0">
                <a:ea typeface="Tahoma" pitchFamily="34" charset="0"/>
                <a:cs typeface="Times New Roman" pitchFamily="18" charset="0"/>
              </a:rPr>
              <a:t>Operations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143000"/>
            <a:ext cx="8534400" cy="4724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In </a:t>
            </a:r>
            <a:r>
              <a:rPr lang="en-US" sz="1800" dirty="0">
                <a:solidFill>
                  <a:schemeClr val="tx1"/>
                </a:solidFill>
              </a:rPr>
              <a:t>general, you cannot perform mathematical operations on strings, even if the strings look like </a:t>
            </a:r>
            <a:r>
              <a:rPr lang="en-US" sz="1800" dirty="0" smtClean="0">
                <a:solidFill>
                  <a:schemeClr val="tx1"/>
                </a:solidFill>
              </a:rPr>
              <a:t>numbers.</a:t>
            </a:r>
          </a:p>
          <a:p>
            <a:pPr marL="742950" lvl="1" indent="-285750" algn="l">
              <a:spcBef>
                <a:spcPts val="0"/>
              </a:spcBef>
              <a:buFontTx/>
              <a:buChar char="-"/>
            </a:pPr>
            <a:r>
              <a:rPr lang="en-US" sz="1800" dirty="0" smtClean="0">
                <a:solidFill>
                  <a:schemeClr val="tx1"/>
                </a:solidFill>
              </a:rPr>
              <a:t>'3</a:t>
            </a:r>
            <a:r>
              <a:rPr lang="en-US" sz="1800" dirty="0">
                <a:solidFill>
                  <a:schemeClr val="tx1"/>
                </a:solidFill>
              </a:rPr>
              <a:t>' * </a:t>
            </a:r>
            <a:r>
              <a:rPr lang="en-US" sz="1800" dirty="0" smtClean="0">
                <a:solidFill>
                  <a:schemeClr val="tx1"/>
                </a:solidFill>
              </a:rPr>
              <a:t>'2‘</a:t>
            </a:r>
          </a:p>
          <a:p>
            <a:pPr marL="742950" lvl="1" indent="-285750" algn="l">
              <a:spcBef>
                <a:spcPts val="0"/>
              </a:spcBef>
              <a:buFontTx/>
              <a:buChar char="-"/>
            </a:pPr>
            <a:r>
              <a:rPr lang="en-US" sz="1800" dirty="0">
                <a:solidFill>
                  <a:schemeClr val="tx1"/>
                </a:solidFill>
              </a:rPr>
              <a:t>'Python' / </a:t>
            </a:r>
            <a:r>
              <a:rPr lang="en-US" sz="1800" dirty="0" smtClean="0">
                <a:solidFill>
                  <a:schemeClr val="tx1"/>
                </a:solidFill>
              </a:rPr>
              <a:t>'Programming‘</a:t>
            </a:r>
          </a:p>
          <a:p>
            <a:pPr marL="742950" lvl="1" indent="-285750" algn="l">
              <a:spcBef>
                <a:spcPts val="0"/>
              </a:spcBef>
              <a:buFontTx/>
              <a:buChar char="-"/>
            </a:pPr>
            <a:r>
              <a:rPr lang="en-US" sz="1800" dirty="0">
                <a:solidFill>
                  <a:schemeClr val="tx1"/>
                </a:solidFill>
              </a:rPr>
              <a:t>'Python' * 'Programming'</a:t>
            </a:r>
            <a:endParaRPr lang="en-US" sz="1800" dirty="0" smtClean="0">
              <a:solidFill>
                <a:schemeClr val="tx1"/>
              </a:solidFill>
            </a:endParaRPr>
          </a:p>
          <a:p>
            <a:pPr marL="742950" lvl="1"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For </a:t>
            </a:r>
            <a:r>
              <a:rPr lang="en-US" sz="1800" dirty="0">
                <a:solidFill>
                  <a:schemeClr val="tx1"/>
                </a:solidFill>
              </a:rPr>
              <a:t>strings, the + operator represents concatenation, which means joining the two operands by linking them </a:t>
            </a:r>
            <a:r>
              <a:rPr lang="en-US" sz="1800" dirty="0" smtClean="0">
                <a:solidFill>
                  <a:schemeClr val="tx1"/>
                </a:solidFill>
              </a:rPr>
              <a:t>end-to-end.</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algn="l">
              <a:spcBef>
                <a:spcPts val="0"/>
              </a:spcBef>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 operator also works on strings; it performs repetition. One of the operands has to be a string; the other has to be an integer</a:t>
            </a:r>
            <a:r>
              <a:rPr lang="en-US" sz="1800" dirty="0" smtClean="0">
                <a:solidFill>
                  <a:schemeClr val="tx1"/>
                </a:solidFill>
              </a:rPr>
              <a:t>.</a:t>
            </a: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762000" y="3571875"/>
            <a:ext cx="4600575" cy="1533525"/>
          </a:xfrm>
          <a:prstGeom prst="rect">
            <a:avLst/>
          </a:prstGeom>
        </p:spPr>
      </p:pic>
      <p:pic>
        <p:nvPicPr>
          <p:cNvPr id="5" name="Picture 4"/>
          <p:cNvPicPr>
            <a:picLocks noChangeAspect="1"/>
          </p:cNvPicPr>
          <p:nvPr/>
        </p:nvPicPr>
        <p:blipFill>
          <a:blip r:embed="rId3"/>
          <a:stretch>
            <a:fillRect/>
          </a:stretch>
        </p:blipFill>
        <p:spPr>
          <a:xfrm>
            <a:off x="800100" y="6086475"/>
            <a:ext cx="1257300" cy="466725"/>
          </a:xfrm>
          <a:prstGeom prst="rect">
            <a:avLst/>
          </a:prstGeom>
        </p:spPr>
      </p:pic>
    </p:spTree>
    <p:extLst>
      <p:ext uri="{BB962C8B-B14F-4D97-AF65-F5344CB8AC3E}">
        <p14:creationId xmlns:p14="http://schemas.microsoft.com/office/powerpoint/2010/main" val="98249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Comments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143000"/>
            <a:ext cx="8534400" cy="50292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It is a good practice to add notes to your programs to explain to other users what the program is doing or as a reminder to yourself how the code works when you need to edit it at a later time.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These </a:t>
            </a:r>
            <a:r>
              <a:rPr lang="en-US" sz="1800" dirty="0">
                <a:solidFill>
                  <a:schemeClr val="tx1"/>
                </a:solidFill>
              </a:rPr>
              <a:t>notes are called comments, and they are marked with the # </a:t>
            </a:r>
            <a:r>
              <a:rPr lang="en-US" sz="1800" dirty="0" smtClean="0">
                <a:solidFill>
                  <a:schemeClr val="tx1"/>
                </a:solidFill>
              </a:rPr>
              <a:t>symbol</a:t>
            </a:r>
            <a:r>
              <a:rPr lang="en-US" sz="1800" dirty="0">
                <a:solidFill>
                  <a:schemeClr val="tx1"/>
                </a:solidFill>
              </a:rPr>
              <a:t>. </a:t>
            </a:r>
            <a:r>
              <a:rPr lang="en-US" sz="1800" dirty="0" smtClean="0">
                <a:solidFill>
                  <a:schemeClr val="tx1"/>
                </a:solidFill>
              </a:rPr>
              <a:t/>
            </a:r>
            <a:br>
              <a:rPr lang="en-US" sz="1800" dirty="0" smtClean="0">
                <a:solidFill>
                  <a:schemeClr val="tx1"/>
                </a:solidFill>
              </a:rPr>
            </a:br>
            <a:r>
              <a:rPr lang="en-US" sz="1800" dirty="0" smtClean="0">
                <a:solidFill>
                  <a:schemeClr val="tx1"/>
                </a:solidFill>
              </a:rPr>
              <a:t>Everything </a:t>
            </a:r>
            <a:r>
              <a:rPr lang="en-US" sz="1800" dirty="0">
                <a:solidFill>
                  <a:schemeClr val="tx1"/>
                </a:solidFill>
              </a:rPr>
              <a:t>from the # to the end of the line is ignored—it has no effect on the program.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comment can be on a line by itself or at the end of a line.</a:t>
            </a:r>
            <a:br>
              <a:rPr lang="en-US" sz="1800" dirty="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Comments can also be included at the top of the script to provide general information about the author, date, what the script does and other necessary information that will help the user understand how the script works.</a:t>
            </a: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spTree>
    <p:extLst>
      <p:ext uri="{BB962C8B-B14F-4D97-AF65-F5344CB8AC3E}">
        <p14:creationId xmlns:p14="http://schemas.microsoft.com/office/powerpoint/2010/main" val="302953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467600" cy="609600"/>
          </a:xfrm>
        </p:spPr>
        <p:txBody>
          <a:bodyPr>
            <a:normAutofit/>
          </a:bodyPr>
          <a:lstStyle/>
          <a:p>
            <a:r>
              <a:rPr lang="en-US" sz="3200" dirty="0" smtClean="0">
                <a:ea typeface="Tahoma" pitchFamily="34" charset="0"/>
                <a:cs typeface="Times New Roman" pitchFamily="18" charset="0"/>
              </a:rPr>
              <a:t>Built-in Functions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762000"/>
            <a:ext cx="8534400" cy="5867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A function is a named group of code that is used to carry out a certain action. Using a function in a program is referred to as calling the function.</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Python provides a set of core functions, referred to as the built-in functions, which we can call and use directly in any line of code. </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We can view these functions within Python using </a:t>
            </a:r>
            <a:r>
              <a:rPr lang="en-US" sz="1800" dirty="0">
                <a:solidFill>
                  <a:schemeClr val="tx1"/>
                </a:solidFill>
              </a:rPr>
              <a:t>the statement: print </a:t>
            </a:r>
            <a:r>
              <a:rPr lang="en-US" sz="1800" dirty="0" err="1">
                <a:solidFill>
                  <a:schemeClr val="tx1"/>
                </a:solidFill>
              </a:rPr>
              <a:t>dir</a:t>
            </a:r>
            <a:r>
              <a:rPr lang="en-US" sz="1800" dirty="0">
                <a:solidFill>
                  <a:schemeClr val="tx1"/>
                </a:solidFill>
              </a:rPr>
              <a:t>(__</a:t>
            </a:r>
            <a:r>
              <a:rPr lang="en-US" sz="1800" dirty="0" err="1">
                <a:solidFill>
                  <a:schemeClr val="tx1"/>
                </a:solidFill>
              </a:rPr>
              <a:t>builtins</a:t>
            </a:r>
            <a:r>
              <a:rPr lang="en-US" sz="1800" dirty="0" smtClean="0">
                <a:solidFill>
                  <a:schemeClr val="tx1"/>
                </a:solidFill>
              </a:rPr>
              <a:t>__)</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A more detailed description is provided in Python documentation</a:t>
            </a:r>
            <a:r>
              <a:rPr lang="en-US" sz="1800" dirty="0">
                <a:solidFill>
                  <a:schemeClr val="tx1"/>
                </a:solidFill>
              </a:rPr>
              <a:t>:</a:t>
            </a:r>
            <a:br>
              <a:rPr lang="en-US" sz="1800" dirty="0">
                <a:solidFill>
                  <a:schemeClr val="tx1"/>
                </a:solidFill>
              </a:rPr>
            </a:br>
            <a:r>
              <a:rPr lang="en-US" sz="1800" dirty="0">
                <a:solidFill>
                  <a:schemeClr val="tx1"/>
                </a:solidFill>
                <a:hlinkClick r:id="rId2"/>
              </a:rPr>
              <a:t>https://docs.python.org/2/library/functions.html</a:t>
            </a:r>
            <a:r>
              <a:rPr lang="en-US" sz="1800" dirty="0" smtClean="0">
                <a:solidFill>
                  <a:schemeClr val="tx1"/>
                </a:solidFill>
                <a:hlinkClick r:id="rId2"/>
              </a:rPr>
              <a:t>#</a:t>
            </a:r>
            <a:r>
              <a:rPr lang="en-US" sz="1800" dirty="0" smtClean="0">
                <a:solidFill>
                  <a:schemeClr val="tx1"/>
                </a:solidFill>
              </a:rPr>
              <a:t>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Function </a:t>
            </a:r>
            <a:r>
              <a:rPr lang="en-US" sz="1800" dirty="0">
                <a:solidFill>
                  <a:schemeClr val="tx1"/>
                </a:solidFill>
              </a:rPr>
              <a:t>call. The name of the function is type, and </a:t>
            </a:r>
            <a:r>
              <a:rPr lang="en-US" sz="1800" dirty="0" smtClean="0">
                <a:solidFill>
                  <a:schemeClr val="tx1"/>
                </a:solidFill>
              </a:rPr>
              <a:t> it </a:t>
            </a:r>
            <a:br>
              <a:rPr lang="en-US" sz="1800" dirty="0" smtClean="0">
                <a:solidFill>
                  <a:schemeClr val="tx1"/>
                </a:solidFill>
              </a:rPr>
            </a:br>
            <a:r>
              <a:rPr lang="en-US" sz="1800" dirty="0" smtClean="0">
                <a:solidFill>
                  <a:schemeClr val="tx1"/>
                </a:solidFill>
              </a:rPr>
              <a:t>displays </a:t>
            </a:r>
            <a:r>
              <a:rPr lang="en-US" sz="1800" dirty="0">
                <a:solidFill>
                  <a:schemeClr val="tx1"/>
                </a:solidFill>
              </a:rPr>
              <a:t>the type of a value or variable.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value or variable, which is called the argument of </a:t>
            </a:r>
            <a:r>
              <a:rPr lang="en-US" sz="1800" dirty="0" smtClean="0">
                <a:solidFill>
                  <a:schemeClr val="tx1"/>
                </a:solidFill>
              </a:rPr>
              <a:t/>
            </a:r>
            <a:br>
              <a:rPr lang="en-US" sz="1800" dirty="0" smtClean="0">
                <a:solidFill>
                  <a:schemeClr val="tx1"/>
                </a:solidFill>
              </a:rPr>
            </a:br>
            <a:r>
              <a:rPr lang="en-US" sz="1800" dirty="0" smtClean="0">
                <a:solidFill>
                  <a:schemeClr val="tx1"/>
                </a:solidFill>
              </a:rPr>
              <a:t>the </a:t>
            </a:r>
            <a:r>
              <a:rPr lang="en-US" sz="1800" dirty="0">
                <a:solidFill>
                  <a:schemeClr val="tx1"/>
                </a:solidFill>
              </a:rPr>
              <a:t>function, has to be enclosed in parentheses.</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It is common to say that a function “takes” an argument and “returns” a result. The result is called the return value.</a:t>
            </a:r>
          </a:p>
          <a:p>
            <a:pPr marL="742950" lvl="1" indent="-285750" algn="l">
              <a:spcBef>
                <a:spcPts val="0"/>
              </a:spcBef>
              <a:buFontTx/>
              <a:buChar char="-"/>
            </a:pPr>
            <a:r>
              <a:rPr lang="en-US" sz="1800" dirty="0">
                <a:solidFill>
                  <a:schemeClr val="tx1"/>
                </a:solidFill>
              </a:rPr>
              <a:t>Instead of printing the return value, we could assign it to a variable.</a:t>
            </a:r>
            <a:r>
              <a:rPr lang="en-US" sz="1800" dirty="0"/>
              <a:t/>
            </a:r>
            <a:br>
              <a:rPr lang="en-US" sz="1800" dirty="0"/>
            </a:b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p:txBody>
      </p:sp>
      <p:pic>
        <p:nvPicPr>
          <p:cNvPr id="5" name="Picture 4"/>
          <p:cNvPicPr>
            <a:picLocks noChangeAspect="1"/>
          </p:cNvPicPr>
          <p:nvPr/>
        </p:nvPicPr>
        <p:blipFill>
          <a:blip r:embed="rId3"/>
          <a:stretch>
            <a:fillRect/>
          </a:stretch>
        </p:blipFill>
        <p:spPr>
          <a:xfrm>
            <a:off x="6324600" y="3810000"/>
            <a:ext cx="2200275" cy="1390650"/>
          </a:xfrm>
          <a:prstGeom prst="rect">
            <a:avLst/>
          </a:prstGeom>
        </p:spPr>
      </p:pic>
    </p:spTree>
    <p:extLst>
      <p:ext uri="{BB962C8B-B14F-4D97-AF65-F5344CB8AC3E}">
        <p14:creationId xmlns:p14="http://schemas.microsoft.com/office/powerpoint/2010/main" val="191059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Type Conversion Functions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32766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Python </a:t>
            </a:r>
            <a:r>
              <a:rPr lang="en-US" sz="1800" dirty="0">
                <a:solidFill>
                  <a:schemeClr val="tx1"/>
                </a:solidFill>
              </a:rPr>
              <a:t>provides a collection of built-in functions that convert values from one type to another. </a:t>
            </a:r>
          </a:p>
          <a:p>
            <a:pPr marL="742950" lvl="1" indent="-285750" algn="l">
              <a:spcBef>
                <a:spcPts val="0"/>
              </a:spcBef>
              <a:buFontTx/>
              <a:buChar char="-"/>
            </a:pPr>
            <a:r>
              <a:rPr lang="en-US" sz="1800" dirty="0" smtClean="0">
                <a:solidFill>
                  <a:schemeClr val="tx1"/>
                </a:solidFill>
              </a:rPr>
              <a:t>The </a:t>
            </a:r>
            <a:r>
              <a:rPr lang="en-US" sz="1800" dirty="0" err="1">
                <a:solidFill>
                  <a:schemeClr val="tx1"/>
                </a:solidFill>
              </a:rPr>
              <a:t>int</a:t>
            </a:r>
            <a:r>
              <a:rPr lang="en-US" sz="1800" dirty="0">
                <a:solidFill>
                  <a:schemeClr val="tx1"/>
                </a:solidFill>
              </a:rPr>
              <a:t> function takes any value (that is stored as string) and converts it to an integer, if possible, or complains otherwise (if the argument is a text string</a:t>
            </a:r>
            <a:r>
              <a:rPr lang="en-US" sz="1800" dirty="0" smtClean="0">
                <a:solidFill>
                  <a:schemeClr val="tx1"/>
                </a:solidFill>
              </a:rPr>
              <a:t>).</a:t>
            </a:r>
            <a:br>
              <a:rPr lang="en-US" sz="1800" dirty="0" smtClean="0">
                <a:solidFill>
                  <a:schemeClr val="tx1"/>
                </a:solidFill>
              </a:rPr>
            </a:br>
            <a:endParaRPr lang="en-US" sz="1800" dirty="0" smtClean="0">
              <a:solidFill>
                <a:schemeClr val="tx1"/>
              </a:solidFill>
            </a:endParaRPr>
          </a:p>
          <a:p>
            <a:pPr marL="742950" lvl="1" indent="-285750" algn="l">
              <a:spcBef>
                <a:spcPts val="0"/>
              </a:spcBef>
              <a:buFontTx/>
              <a:buChar char="-"/>
            </a:pPr>
            <a:r>
              <a:rPr lang="en-US" sz="1800" dirty="0" smtClean="0">
                <a:solidFill>
                  <a:schemeClr val="tx1"/>
                </a:solidFill>
              </a:rPr>
              <a:t>The </a:t>
            </a:r>
            <a:r>
              <a:rPr lang="en-US" sz="1800" dirty="0" err="1" smtClean="0">
                <a:solidFill>
                  <a:schemeClr val="tx1"/>
                </a:solidFill>
              </a:rPr>
              <a:t>int</a:t>
            </a:r>
            <a:r>
              <a:rPr lang="en-US" sz="1800" dirty="0" smtClean="0">
                <a:solidFill>
                  <a:schemeClr val="tx1"/>
                </a:solidFill>
              </a:rPr>
              <a:t> function can </a:t>
            </a:r>
            <a:r>
              <a:rPr lang="en-US" sz="1800" dirty="0">
                <a:solidFill>
                  <a:schemeClr val="tx1"/>
                </a:solidFill>
              </a:rPr>
              <a:t>also convert floating-point values to integers, but </a:t>
            </a:r>
            <a:r>
              <a:rPr lang="en-US" sz="1800" dirty="0" smtClean="0">
                <a:solidFill>
                  <a:schemeClr val="tx1"/>
                </a:solidFill>
              </a:rPr>
              <a:t>it </a:t>
            </a:r>
            <a:r>
              <a:rPr lang="en-US" sz="1800" dirty="0">
                <a:solidFill>
                  <a:schemeClr val="tx1"/>
                </a:solidFill>
              </a:rPr>
              <a:t>truncates the fractional </a:t>
            </a:r>
            <a:r>
              <a:rPr lang="en-US" sz="1800" dirty="0" smtClean="0">
                <a:solidFill>
                  <a:schemeClr val="tx1"/>
                </a:solidFill>
              </a:rPr>
              <a:t>part.</a:t>
            </a:r>
          </a:p>
          <a:p>
            <a:pPr marL="742950" lvl="1" indent="-285750" algn="l">
              <a:spcBef>
                <a:spcPts val="0"/>
              </a:spcBef>
              <a:buFontTx/>
              <a:buChar char="-"/>
            </a:pPr>
            <a:endParaRPr lang="en-US" sz="1800" dirty="0" smtClean="0">
              <a:solidFill>
                <a:schemeClr val="tx1"/>
              </a:solidFill>
            </a:endParaRPr>
          </a:p>
          <a:p>
            <a:pPr marL="742950" lvl="1" indent="-285750" algn="l">
              <a:spcBef>
                <a:spcPts val="0"/>
              </a:spcBef>
              <a:buFontTx/>
              <a:buChar char="-"/>
            </a:pPr>
            <a:r>
              <a:rPr lang="en-US" sz="1800" dirty="0" smtClean="0">
                <a:solidFill>
                  <a:schemeClr val="tx1"/>
                </a:solidFill>
              </a:rPr>
              <a:t>The </a:t>
            </a:r>
            <a:r>
              <a:rPr lang="en-US" sz="1800" dirty="0">
                <a:solidFill>
                  <a:schemeClr val="tx1"/>
                </a:solidFill>
              </a:rPr>
              <a:t>float function converts integers and strings to floating-point </a:t>
            </a:r>
            <a:r>
              <a:rPr lang="en-US" sz="1800" dirty="0" smtClean="0">
                <a:solidFill>
                  <a:schemeClr val="tx1"/>
                </a:solidFill>
              </a:rPr>
              <a:t>numbers.</a:t>
            </a:r>
          </a:p>
          <a:p>
            <a:pPr marL="742950" lvl="1" indent="-285750" algn="l">
              <a:spcBef>
                <a:spcPts val="0"/>
              </a:spcBef>
              <a:buFontTx/>
              <a:buChar char="-"/>
            </a:pPr>
            <a:endParaRPr lang="en-US" sz="1800" dirty="0" smtClean="0">
              <a:solidFill>
                <a:schemeClr val="tx1"/>
              </a:solidFill>
            </a:endParaRPr>
          </a:p>
          <a:p>
            <a:pPr marL="742950" lvl="1" indent="-285750" algn="l">
              <a:spcBef>
                <a:spcPts val="0"/>
              </a:spcBef>
              <a:buFontTx/>
              <a:buChar char="-"/>
            </a:pPr>
            <a:r>
              <a:rPr lang="en-US" sz="1800" dirty="0">
                <a:solidFill>
                  <a:schemeClr val="tx1"/>
                </a:solidFill>
              </a:rPr>
              <a:t>T</a:t>
            </a:r>
            <a:r>
              <a:rPr lang="en-US" sz="1800" dirty="0" smtClean="0">
                <a:solidFill>
                  <a:schemeClr val="tx1"/>
                </a:solidFill>
              </a:rPr>
              <a:t>he </a:t>
            </a:r>
            <a:r>
              <a:rPr lang="en-US" sz="1800" dirty="0" err="1">
                <a:solidFill>
                  <a:schemeClr val="tx1"/>
                </a:solidFill>
              </a:rPr>
              <a:t>str</a:t>
            </a:r>
            <a:r>
              <a:rPr lang="en-US" sz="1800" dirty="0">
                <a:solidFill>
                  <a:schemeClr val="tx1"/>
                </a:solidFill>
              </a:rPr>
              <a:t> function </a:t>
            </a:r>
            <a:r>
              <a:rPr lang="en-US" sz="1800" dirty="0" smtClean="0">
                <a:solidFill>
                  <a:schemeClr val="tx1"/>
                </a:solidFill>
              </a:rPr>
              <a:t/>
            </a:r>
            <a:br>
              <a:rPr lang="en-US" sz="1800" dirty="0" smtClean="0">
                <a:solidFill>
                  <a:schemeClr val="tx1"/>
                </a:solidFill>
              </a:rPr>
            </a:br>
            <a:r>
              <a:rPr lang="en-US" sz="1800" dirty="0" smtClean="0">
                <a:solidFill>
                  <a:schemeClr val="tx1"/>
                </a:solidFill>
              </a:rPr>
              <a:t>converts </a:t>
            </a:r>
            <a:r>
              <a:rPr lang="en-US" sz="1800" dirty="0">
                <a:solidFill>
                  <a:schemeClr val="tx1"/>
                </a:solidFill>
              </a:rPr>
              <a:t>to type </a:t>
            </a:r>
            <a:r>
              <a:rPr lang="en-US" sz="1800" dirty="0" smtClean="0">
                <a:solidFill>
                  <a:schemeClr val="tx1"/>
                </a:solidFill>
              </a:rPr>
              <a:t>string.</a:t>
            </a:r>
            <a:endParaRPr lang="en-US" sz="1800" dirty="0">
              <a:solidFill>
                <a:schemeClr val="tx1"/>
              </a:solidFill>
            </a:endParaRPr>
          </a:p>
          <a:p>
            <a:pPr algn="l">
              <a:spcBef>
                <a:spcPts val="0"/>
              </a:spcBef>
            </a:pP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4038600" y="3581400"/>
            <a:ext cx="4572000" cy="3209925"/>
          </a:xfrm>
          <a:prstGeom prst="rect">
            <a:avLst/>
          </a:prstGeom>
        </p:spPr>
      </p:pic>
    </p:spTree>
    <p:extLst>
      <p:ext uri="{BB962C8B-B14F-4D97-AF65-F5344CB8AC3E}">
        <p14:creationId xmlns:p14="http://schemas.microsoft.com/office/powerpoint/2010/main" val="746406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Type </a:t>
            </a:r>
            <a:r>
              <a:rPr lang="en-US" sz="3200" dirty="0" err="1" smtClean="0">
                <a:ea typeface="Tahoma" pitchFamily="34" charset="0"/>
                <a:cs typeface="Times New Roman" pitchFamily="18" charset="0"/>
              </a:rPr>
              <a:t>Coersion</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219200"/>
            <a:ext cx="8534400" cy="16002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To perform true division we </a:t>
            </a:r>
            <a:r>
              <a:rPr lang="en-US" sz="1800" dirty="0">
                <a:solidFill>
                  <a:schemeClr val="tx1"/>
                </a:solidFill>
              </a:rPr>
              <a:t>can take advantage of the rules for automatic type </a:t>
            </a:r>
            <a:r>
              <a:rPr lang="en-US" sz="1800" dirty="0" smtClean="0">
                <a:solidFill>
                  <a:schemeClr val="tx1"/>
                </a:solidFill>
              </a:rPr>
              <a:t>conversion, which </a:t>
            </a:r>
            <a:r>
              <a:rPr lang="en-US" sz="1800" dirty="0">
                <a:solidFill>
                  <a:schemeClr val="tx1"/>
                </a:solidFill>
              </a:rPr>
              <a:t>is called type coercion.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For </a:t>
            </a:r>
            <a:r>
              <a:rPr lang="en-US" sz="1800" dirty="0">
                <a:solidFill>
                  <a:schemeClr val="tx1"/>
                </a:solidFill>
              </a:rPr>
              <a:t>the mathematical operators, if either </a:t>
            </a:r>
            <a:r>
              <a:rPr lang="en-US" sz="1800" dirty="0" smtClean="0">
                <a:solidFill>
                  <a:schemeClr val="tx1"/>
                </a:solidFill>
              </a:rPr>
              <a:t>operand is </a:t>
            </a:r>
            <a:r>
              <a:rPr lang="en-US" sz="1800" dirty="0">
                <a:solidFill>
                  <a:schemeClr val="tx1"/>
                </a:solidFill>
              </a:rPr>
              <a:t>a float, the other is automatically converted to a float:</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685800" y="2952750"/>
            <a:ext cx="1800225" cy="1257300"/>
          </a:xfrm>
          <a:prstGeom prst="rect">
            <a:avLst/>
          </a:prstGeom>
        </p:spPr>
      </p:pic>
    </p:spTree>
    <p:extLst>
      <p:ext uri="{BB962C8B-B14F-4D97-AF65-F5344CB8AC3E}">
        <p14:creationId xmlns:p14="http://schemas.microsoft.com/office/powerpoint/2010/main" val="315898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Python Programming Language</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219200"/>
            <a:ext cx="8534400" cy="46482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Python </a:t>
            </a:r>
            <a:r>
              <a:rPr lang="en-US" sz="1800" dirty="0">
                <a:solidFill>
                  <a:schemeClr val="tx1"/>
                </a:solidFill>
              </a:rPr>
              <a:t>is </a:t>
            </a:r>
            <a:r>
              <a:rPr lang="en-US" sz="1800" dirty="0" smtClean="0">
                <a:solidFill>
                  <a:schemeClr val="tx1"/>
                </a:solidFill>
              </a:rPr>
              <a:t>an open-source and </a:t>
            </a:r>
            <a:r>
              <a:rPr lang="en-US" sz="1800" dirty="0">
                <a:solidFill>
                  <a:schemeClr val="tx1"/>
                </a:solidFill>
              </a:rPr>
              <a:t>increasingly popular, general-purpose language</a:t>
            </a:r>
            <a:r>
              <a:rPr lang="en-US" sz="1800" dirty="0" smtClean="0">
                <a:solidFill>
                  <a:schemeClr val="tx1"/>
                </a:solidFill>
              </a:rPr>
              <a:t>.</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It is a high-level and interpreted language.</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Almost all programs are written </a:t>
            </a:r>
            <a:r>
              <a:rPr lang="en-US" sz="1800" dirty="0">
                <a:solidFill>
                  <a:schemeClr val="tx1"/>
                </a:solidFill>
              </a:rPr>
              <a:t>in </a:t>
            </a:r>
            <a:r>
              <a:rPr lang="en-US" sz="1800" dirty="0" smtClean="0">
                <a:solidFill>
                  <a:schemeClr val="tx1"/>
                </a:solidFill>
              </a:rPr>
              <a:t>high-level languages. </a:t>
            </a:r>
          </a:p>
          <a:p>
            <a:pPr marL="742950" lvl="1" indent="-285750" algn="l">
              <a:spcBef>
                <a:spcPts val="0"/>
              </a:spcBef>
              <a:buFontTx/>
              <a:buChar char="-"/>
            </a:pPr>
            <a:r>
              <a:rPr lang="en-US" sz="1800" dirty="0" smtClean="0">
                <a:solidFill>
                  <a:schemeClr val="tx1"/>
                </a:solidFill>
              </a:rPr>
              <a:t>Examples </a:t>
            </a:r>
            <a:r>
              <a:rPr lang="en-US" sz="1800" dirty="0">
                <a:solidFill>
                  <a:schemeClr val="tx1"/>
                </a:solidFill>
              </a:rPr>
              <a:t>of a high-level </a:t>
            </a:r>
            <a:r>
              <a:rPr lang="en-US" sz="1800" dirty="0" smtClean="0">
                <a:solidFill>
                  <a:schemeClr val="tx1"/>
                </a:solidFill>
              </a:rPr>
              <a:t>languages: </a:t>
            </a:r>
            <a:r>
              <a:rPr lang="en-US" sz="1800" dirty="0">
                <a:solidFill>
                  <a:schemeClr val="tx1"/>
                </a:solidFill>
              </a:rPr>
              <a:t>C, C++, Perl, and Java</a:t>
            </a:r>
            <a:r>
              <a:rPr lang="en-US" sz="1800" dirty="0" smtClean="0">
                <a:solidFill>
                  <a:schemeClr val="tx1"/>
                </a:solidFill>
              </a:rPr>
              <a:t>.</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Computers </a:t>
            </a:r>
            <a:r>
              <a:rPr lang="en-US" sz="1800" dirty="0">
                <a:solidFill>
                  <a:schemeClr val="tx1"/>
                </a:solidFill>
              </a:rPr>
              <a:t>can only execute programs written in l</a:t>
            </a:r>
            <a:r>
              <a:rPr lang="en-US" sz="1800" dirty="0" smtClean="0">
                <a:solidFill>
                  <a:schemeClr val="tx1"/>
                </a:solidFill>
              </a:rPr>
              <a:t>ow-level </a:t>
            </a:r>
            <a:r>
              <a:rPr lang="en-US" sz="1800" dirty="0">
                <a:solidFill>
                  <a:schemeClr val="tx1"/>
                </a:solidFill>
              </a:rPr>
              <a:t>languages, sometimes referred to as “machine languages” or “assembly languages</a:t>
            </a:r>
            <a:r>
              <a:rPr lang="en-US" sz="1800" dirty="0" smtClean="0">
                <a:solidFill>
                  <a:schemeClr val="tx1"/>
                </a:solidFill>
              </a:rPr>
              <a:t>”.</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Thus</a:t>
            </a:r>
            <a:r>
              <a:rPr lang="en-US" sz="1800" dirty="0">
                <a:solidFill>
                  <a:schemeClr val="tx1"/>
                </a:solidFill>
              </a:rPr>
              <a:t>, programs written in a high-level language have to be processed before they can run. This extra processing takes some </a:t>
            </a:r>
            <a:r>
              <a:rPr lang="en-US" sz="1800" dirty="0" smtClean="0">
                <a:solidFill>
                  <a:schemeClr val="tx1"/>
                </a:solidFill>
              </a:rPr>
              <a:t>time, but it is </a:t>
            </a:r>
            <a:r>
              <a:rPr lang="en-US" sz="1800" dirty="0">
                <a:solidFill>
                  <a:schemeClr val="tx1"/>
                </a:solidFill>
              </a:rPr>
              <a:t>a small disadvantage of high-level </a:t>
            </a:r>
            <a:r>
              <a:rPr lang="en-US" sz="1800" dirty="0" smtClean="0">
                <a:solidFill>
                  <a:schemeClr val="tx1"/>
                </a:solidFill>
              </a:rPr>
              <a:t>languages compare to enormous advantages:</a:t>
            </a:r>
          </a:p>
          <a:p>
            <a:pPr marL="742950" lvl="1" indent="-285750" algn="l">
              <a:spcBef>
                <a:spcPts val="0"/>
              </a:spcBef>
              <a:buFontTx/>
              <a:buChar char="-"/>
            </a:pPr>
            <a:r>
              <a:rPr lang="en-US" sz="1800" dirty="0" smtClean="0">
                <a:solidFill>
                  <a:schemeClr val="tx1"/>
                </a:solidFill>
              </a:rPr>
              <a:t>Easier to program and read. In </a:t>
            </a:r>
            <a:r>
              <a:rPr lang="en-US" sz="1800" dirty="0">
                <a:solidFill>
                  <a:schemeClr val="tx1"/>
                </a:solidFill>
              </a:rPr>
              <a:t>a high-level language, very few words represent many lines of </a:t>
            </a:r>
            <a:r>
              <a:rPr lang="en-US" sz="1800" dirty="0" smtClean="0">
                <a:solidFill>
                  <a:schemeClr val="tx1"/>
                </a:solidFill>
              </a:rPr>
              <a:t>low-level language.</a:t>
            </a:r>
          </a:p>
          <a:p>
            <a:pPr marL="742950" lvl="1" indent="-285750" algn="l">
              <a:spcBef>
                <a:spcPts val="0"/>
              </a:spcBef>
              <a:buFontTx/>
              <a:buChar char="-"/>
            </a:pPr>
            <a:r>
              <a:rPr lang="en-US" sz="1800" dirty="0">
                <a:solidFill>
                  <a:schemeClr val="tx1"/>
                </a:solidFill>
              </a:rPr>
              <a:t>Programs written in high-level languages are portable.</a:t>
            </a:r>
            <a:endParaRPr lang="en-US" sz="1800" dirty="0">
              <a:solidFill>
                <a:schemeClr val="tx1"/>
              </a:solidFill>
              <a:cs typeface="Times New Roman" pitchFamily="18" charset="0"/>
            </a:endParaRPr>
          </a:p>
        </p:txBody>
      </p:sp>
    </p:spTree>
    <p:extLst>
      <p:ext uri="{BB962C8B-B14F-4D97-AF65-F5344CB8AC3E}">
        <p14:creationId xmlns:p14="http://schemas.microsoft.com/office/powerpoint/2010/main" val="98677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467600" cy="609600"/>
          </a:xfrm>
        </p:spPr>
        <p:txBody>
          <a:bodyPr>
            <a:normAutofit/>
          </a:bodyPr>
          <a:lstStyle/>
          <a:p>
            <a:r>
              <a:rPr lang="en-US" sz="3200" dirty="0" smtClean="0">
                <a:ea typeface="Tahoma" pitchFamily="34" charset="0"/>
                <a:cs typeface="Times New Roman" pitchFamily="18" charset="0"/>
              </a:rPr>
              <a:t>Math Module</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685800"/>
            <a:ext cx="8534400" cy="5791200"/>
          </a:xfrm>
        </p:spPr>
        <p:txBody>
          <a:bodyPr>
            <a:noAutofit/>
          </a:bodyPr>
          <a:lstStyle/>
          <a:p>
            <a:pPr marL="285750" indent="-285750" algn="l">
              <a:spcBef>
                <a:spcPts val="0"/>
              </a:spcBef>
              <a:buFont typeface="Arial" panose="020B0604020202020204" pitchFamily="34" charset="0"/>
              <a:buChar char="•"/>
            </a:pPr>
            <a:r>
              <a:rPr lang="en-US" sz="1800" dirty="0">
                <a:solidFill>
                  <a:schemeClr val="tx1"/>
                </a:solidFill>
              </a:rPr>
              <a:t>A module is a file that contains a collection of related functions grouped </a:t>
            </a:r>
            <a:r>
              <a:rPr lang="en-US" sz="1800" dirty="0" smtClean="0">
                <a:solidFill>
                  <a:schemeClr val="tx1"/>
                </a:solidFill>
              </a:rPr>
              <a:t>together.</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Python </a:t>
            </a:r>
            <a:r>
              <a:rPr lang="en-US" sz="1800" dirty="0">
                <a:solidFill>
                  <a:schemeClr val="tx1"/>
                </a:solidFill>
              </a:rPr>
              <a:t>has a math module that provides most of the familiar mathematical functions.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Before </a:t>
            </a:r>
            <a:r>
              <a:rPr lang="en-US" sz="1800" dirty="0">
                <a:solidFill>
                  <a:schemeClr val="tx1"/>
                </a:solidFill>
              </a:rPr>
              <a:t>we can use the functions from a module, we have to import </a:t>
            </a:r>
            <a:r>
              <a:rPr lang="en-US" sz="1800" dirty="0" smtClean="0">
                <a:solidFill>
                  <a:schemeClr val="tx1"/>
                </a:solidFill>
              </a:rPr>
              <a:t>the module using a special statement called import.</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To </a:t>
            </a:r>
            <a:r>
              <a:rPr lang="en-US" sz="1800" dirty="0">
                <a:solidFill>
                  <a:schemeClr val="tx1"/>
                </a:solidFill>
              </a:rPr>
              <a:t>call one of the functions, we have to specify the name of the module and the name of the function, separated by a dot, also known as a period.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This </a:t>
            </a:r>
            <a:r>
              <a:rPr lang="en-US" sz="1800" dirty="0">
                <a:solidFill>
                  <a:schemeClr val="tx1"/>
                </a:solidFill>
              </a:rPr>
              <a:t>format is called dot notation.</a:t>
            </a:r>
            <a:br>
              <a:rPr lang="en-US" sz="1800" dirty="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sin and the other trigonometric functions (cos, tan, etc.) take arguments in radians.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To </a:t>
            </a:r>
            <a:r>
              <a:rPr lang="en-US" sz="1800" dirty="0">
                <a:solidFill>
                  <a:schemeClr val="tx1"/>
                </a:solidFill>
              </a:rPr>
              <a:t>convert from degrees to radians, </a:t>
            </a:r>
            <a:r>
              <a:rPr lang="en-US" sz="1800" dirty="0" smtClean="0">
                <a:solidFill>
                  <a:schemeClr val="tx1"/>
                </a:solidFill>
              </a:rPr>
              <a:t/>
            </a:r>
            <a:br>
              <a:rPr lang="en-US" sz="1800" dirty="0" smtClean="0">
                <a:solidFill>
                  <a:schemeClr val="tx1"/>
                </a:solidFill>
              </a:rPr>
            </a:br>
            <a:r>
              <a:rPr lang="en-US" sz="1800" dirty="0" smtClean="0">
                <a:solidFill>
                  <a:schemeClr val="tx1"/>
                </a:solidFill>
              </a:rPr>
              <a:t>divide </a:t>
            </a:r>
            <a:r>
              <a:rPr lang="en-US" sz="1800" dirty="0">
                <a:solidFill>
                  <a:schemeClr val="tx1"/>
                </a:solidFill>
              </a:rPr>
              <a:t>by 360 and multiply by 2*pi. </a:t>
            </a: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constant pi is also part of the </a:t>
            </a:r>
            <a:r>
              <a:rPr lang="en-US" sz="1800" dirty="0" smtClean="0">
                <a:solidFill>
                  <a:schemeClr val="tx1"/>
                </a:solidFill>
              </a:rPr>
              <a:t/>
            </a:r>
            <a:br>
              <a:rPr lang="en-US" sz="1800" dirty="0" smtClean="0">
                <a:solidFill>
                  <a:schemeClr val="tx1"/>
                </a:solidFill>
              </a:rPr>
            </a:br>
            <a:r>
              <a:rPr lang="en-US" sz="1800" dirty="0" smtClean="0">
                <a:solidFill>
                  <a:schemeClr val="tx1"/>
                </a:solidFill>
              </a:rPr>
              <a:t>math </a:t>
            </a:r>
            <a:r>
              <a:rPr lang="en-US" sz="1800" dirty="0">
                <a:solidFill>
                  <a:schemeClr val="tx1"/>
                </a:solidFill>
              </a:rPr>
              <a:t>module</a:t>
            </a:r>
            <a:r>
              <a:rPr lang="en-US" sz="1800" dirty="0" smtClean="0">
                <a:solidFill>
                  <a:schemeClr val="tx1"/>
                </a:solidFill>
              </a:rPr>
              <a:t>.</a:t>
            </a:r>
            <a:br>
              <a:rPr lang="en-US" sz="1800" dirty="0" smtClean="0">
                <a:solidFill>
                  <a:schemeClr val="tx1"/>
                </a:solidFill>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4695825" y="4676775"/>
            <a:ext cx="3838575" cy="1800225"/>
          </a:xfrm>
          <a:prstGeom prst="rect">
            <a:avLst/>
          </a:prstGeom>
        </p:spPr>
      </p:pic>
    </p:spTree>
    <p:extLst>
      <p:ext uri="{BB962C8B-B14F-4D97-AF65-F5344CB8AC3E}">
        <p14:creationId xmlns:p14="http://schemas.microsoft.com/office/powerpoint/2010/main" val="88040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467600" cy="609600"/>
          </a:xfrm>
        </p:spPr>
        <p:txBody>
          <a:bodyPr>
            <a:normAutofit/>
          </a:bodyPr>
          <a:lstStyle/>
          <a:p>
            <a:r>
              <a:rPr lang="en-US" sz="3200" dirty="0" smtClean="0">
                <a:ea typeface="Tahoma" pitchFamily="34" charset="0"/>
                <a:cs typeface="Times New Roman" pitchFamily="18" charset="0"/>
              </a:rPr>
              <a:t>Function Definition</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685800"/>
            <a:ext cx="8534400" cy="5867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So far, we have only been using the </a:t>
            </a:r>
            <a:r>
              <a:rPr lang="en-US" sz="1800" dirty="0">
                <a:solidFill>
                  <a:schemeClr val="tx1"/>
                </a:solidFill>
              </a:rPr>
              <a:t>functions that come with Python, but it is also</a:t>
            </a:r>
            <a:br>
              <a:rPr lang="en-US" sz="1800" dirty="0">
                <a:solidFill>
                  <a:schemeClr val="tx1"/>
                </a:solidFill>
              </a:rPr>
            </a:br>
            <a:r>
              <a:rPr lang="en-US" sz="1800" dirty="0">
                <a:solidFill>
                  <a:schemeClr val="tx1"/>
                </a:solidFill>
              </a:rPr>
              <a:t>possible to add new functions</a:t>
            </a:r>
            <a:r>
              <a:rPr lang="en-US" sz="1800" dirty="0" smtClean="0">
                <a:solidFill>
                  <a:schemeClr val="tx1"/>
                </a:solidFill>
              </a:rPr>
              <a:t>.</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A </a:t>
            </a:r>
            <a:r>
              <a:rPr lang="en-US" sz="1800" dirty="0">
                <a:solidFill>
                  <a:schemeClr val="tx1"/>
                </a:solidFill>
              </a:rPr>
              <a:t>function is a named sequence of statements that performs a computation. </a:t>
            </a:r>
            <a:br>
              <a:rPr lang="en-US" sz="1800" dirty="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The syntax for a function definition </a:t>
            </a:r>
            <a:r>
              <a:rPr lang="en-US" sz="1800" dirty="0" smtClean="0">
                <a:solidFill>
                  <a:schemeClr val="tx1"/>
                </a:solidFill>
              </a:rPr>
              <a:t>is:</a:t>
            </a:r>
            <a:br>
              <a:rPr lang="en-US" sz="1800" dirty="0" smtClean="0">
                <a:solidFill>
                  <a:schemeClr val="tx1"/>
                </a:solidFill>
              </a:rPr>
            </a:br>
            <a:r>
              <a:rPr lang="en-US" sz="1800" dirty="0" err="1" smtClean="0">
                <a:solidFill>
                  <a:schemeClr val="tx1"/>
                </a:solidFill>
              </a:rPr>
              <a:t>def</a:t>
            </a:r>
            <a:r>
              <a:rPr lang="en-US" sz="1800" dirty="0" smtClean="0">
                <a:solidFill>
                  <a:schemeClr val="tx1"/>
                </a:solidFill>
              </a:rPr>
              <a:t> Name( List of Parameters </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smtClean="0">
                <a:solidFill>
                  <a:schemeClr val="tx1"/>
                </a:solidFill>
              </a:rPr>
              <a:t>Statements</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first line </a:t>
            </a:r>
            <a:r>
              <a:rPr lang="en-US" sz="1800" dirty="0" smtClean="0">
                <a:solidFill>
                  <a:schemeClr val="tx1"/>
                </a:solidFill>
              </a:rPr>
              <a:t>of the function definition is called </a:t>
            </a:r>
            <a:r>
              <a:rPr lang="en-US" sz="1800" dirty="0">
                <a:solidFill>
                  <a:schemeClr val="tx1"/>
                </a:solidFill>
              </a:rPr>
              <a:t>the </a:t>
            </a:r>
            <a:r>
              <a:rPr lang="en-US" sz="1800" dirty="0" smtClean="0">
                <a:solidFill>
                  <a:schemeClr val="tx1"/>
                </a:solidFill>
              </a:rPr>
              <a:t>header and has to end with a colon:</a:t>
            </a:r>
          </a:p>
          <a:p>
            <a:pPr marL="742950" lvl="1" indent="-285750" algn="l">
              <a:spcBef>
                <a:spcPts val="0"/>
              </a:spcBef>
              <a:buFontTx/>
              <a:buChar char="-"/>
            </a:pPr>
            <a:r>
              <a:rPr lang="en-US" sz="1800" dirty="0" err="1" smtClean="0">
                <a:solidFill>
                  <a:schemeClr val="tx1"/>
                </a:solidFill>
              </a:rPr>
              <a:t>def</a:t>
            </a:r>
            <a:r>
              <a:rPr lang="en-US" sz="1800" dirty="0" smtClean="0">
                <a:solidFill>
                  <a:schemeClr val="tx1"/>
                </a:solidFill>
              </a:rPr>
              <a:t> </a:t>
            </a:r>
            <a:r>
              <a:rPr lang="en-US" sz="1800" dirty="0">
                <a:solidFill>
                  <a:schemeClr val="tx1"/>
                </a:solidFill>
              </a:rPr>
              <a:t>is a keyword that indicates that this is a function </a:t>
            </a:r>
            <a:r>
              <a:rPr lang="en-US" sz="1800" dirty="0" smtClean="0">
                <a:solidFill>
                  <a:schemeClr val="tx1"/>
                </a:solidFill>
              </a:rPr>
              <a:t>definition.</a:t>
            </a:r>
            <a:endParaRPr lang="en-US" sz="1800" dirty="0">
              <a:solidFill>
                <a:schemeClr val="tx1"/>
              </a:solidFill>
            </a:endParaRPr>
          </a:p>
          <a:p>
            <a:pPr marL="742950" lvl="1" indent="-285750" algn="l">
              <a:spcBef>
                <a:spcPts val="0"/>
              </a:spcBef>
              <a:buFontTx/>
              <a:buChar char="-"/>
            </a:pPr>
            <a:r>
              <a:rPr lang="en-US" sz="1800" dirty="0" smtClean="0">
                <a:solidFill>
                  <a:schemeClr val="tx1"/>
                </a:solidFill>
              </a:rPr>
              <a:t>Name of the function is specified following the same rules applied to naming variables.</a:t>
            </a:r>
          </a:p>
          <a:p>
            <a:pPr marL="742950" lvl="1" indent="-285750" algn="l">
              <a:spcBef>
                <a:spcPts val="0"/>
              </a:spcBef>
              <a:buFontTx/>
              <a:buChar char="-"/>
            </a:pPr>
            <a:r>
              <a:rPr lang="en-US" sz="1800" dirty="0">
                <a:solidFill>
                  <a:schemeClr val="tx1"/>
                </a:solidFill>
              </a:rPr>
              <a:t>L</a:t>
            </a:r>
            <a:r>
              <a:rPr lang="en-US" sz="1800" dirty="0" smtClean="0">
                <a:solidFill>
                  <a:schemeClr val="tx1"/>
                </a:solidFill>
              </a:rPr>
              <a:t>ist </a:t>
            </a:r>
            <a:r>
              <a:rPr lang="en-US" sz="1800" dirty="0">
                <a:solidFill>
                  <a:schemeClr val="tx1"/>
                </a:solidFill>
              </a:rPr>
              <a:t>of </a:t>
            </a:r>
            <a:r>
              <a:rPr lang="en-US" sz="1800" dirty="0" smtClean="0">
                <a:solidFill>
                  <a:schemeClr val="tx1"/>
                </a:solidFill>
              </a:rPr>
              <a:t>Parameters </a:t>
            </a:r>
            <a:r>
              <a:rPr lang="en-US" sz="1800" dirty="0">
                <a:solidFill>
                  <a:schemeClr val="tx1"/>
                </a:solidFill>
              </a:rPr>
              <a:t>specifies what information, if any, </a:t>
            </a:r>
            <a:r>
              <a:rPr lang="en-US" sz="1800" dirty="0" smtClean="0">
                <a:solidFill>
                  <a:schemeClr val="tx1"/>
                </a:solidFill>
              </a:rPr>
              <a:t>the user has </a:t>
            </a:r>
            <a:r>
              <a:rPr lang="en-US" sz="1800" dirty="0">
                <a:solidFill>
                  <a:schemeClr val="tx1"/>
                </a:solidFill>
              </a:rPr>
              <a:t>to provide in order to use the new </a:t>
            </a:r>
            <a:r>
              <a:rPr lang="en-US" sz="1800" dirty="0" smtClean="0">
                <a:solidFill>
                  <a:schemeClr val="tx1"/>
                </a:solidFill>
              </a:rPr>
              <a:t>function.</a:t>
            </a:r>
            <a:endParaRPr lang="en-US" sz="1800" dirty="0">
              <a:solidFill>
                <a:schemeClr val="tx1"/>
              </a:solidFill>
            </a:endParaRPr>
          </a:p>
          <a:p>
            <a:pPr algn="l">
              <a:spcBef>
                <a:spcPts val="0"/>
              </a:spcBef>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T</a:t>
            </a:r>
            <a:r>
              <a:rPr lang="en-US" sz="1800" dirty="0" smtClean="0">
                <a:solidFill>
                  <a:schemeClr val="tx1"/>
                </a:solidFill>
              </a:rPr>
              <a:t>he rest of the function is called the body and contains the sequence </a:t>
            </a:r>
            <a:r>
              <a:rPr lang="en-US" sz="1800" dirty="0">
                <a:solidFill>
                  <a:schemeClr val="tx1"/>
                </a:solidFill>
              </a:rPr>
              <a:t>of </a:t>
            </a:r>
            <a:r>
              <a:rPr lang="en-US" sz="1800" dirty="0" smtClean="0">
                <a:solidFill>
                  <a:schemeClr val="tx1"/>
                </a:solidFill>
              </a:rPr>
              <a:t>statements </a:t>
            </a:r>
            <a:r>
              <a:rPr lang="en-US" sz="1800" dirty="0">
                <a:solidFill>
                  <a:schemeClr val="tx1"/>
                </a:solidFill>
              </a:rPr>
              <a:t>that </a:t>
            </a:r>
            <a:r>
              <a:rPr lang="en-US" sz="1800" dirty="0" smtClean="0">
                <a:solidFill>
                  <a:schemeClr val="tx1"/>
                </a:solidFill>
              </a:rPr>
              <a:t>execute </a:t>
            </a:r>
            <a:r>
              <a:rPr lang="en-US" sz="1800" dirty="0">
                <a:solidFill>
                  <a:schemeClr val="tx1"/>
                </a:solidFill>
              </a:rPr>
              <a:t>when the function is </a:t>
            </a:r>
            <a:r>
              <a:rPr lang="en-US" sz="1800" dirty="0" smtClean="0">
                <a:solidFill>
                  <a:schemeClr val="tx1"/>
                </a:solidFill>
              </a:rPr>
              <a:t>called. </a:t>
            </a:r>
          </a:p>
          <a:p>
            <a:pPr marL="742950" lvl="1" indent="-285750" algn="l">
              <a:spcBef>
                <a:spcPts val="0"/>
              </a:spcBef>
              <a:buFontTx/>
              <a:buChar char="-"/>
            </a:pPr>
            <a:r>
              <a:rPr lang="en-US" sz="1800" dirty="0" smtClean="0">
                <a:solidFill>
                  <a:schemeClr val="tx1"/>
                </a:solidFill>
              </a:rPr>
              <a:t>There is no limitation in the number of statements. </a:t>
            </a:r>
          </a:p>
          <a:p>
            <a:pPr marL="742950" lvl="1" indent="-285750" algn="l">
              <a:spcBef>
                <a:spcPts val="0"/>
              </a:spcBef>
              <a:buFontTx/>
              <a:buChar char="-"/>
            </a:pPr>
            <a:r>
              <a:rPr lang="en-US" sz="1800" dirty="0" smtClean="0">
                <a:solidFill>
                  <a:schemeClr val="tx1"/>
                </a:solidFill>
              </a:rPr>
              <a:t>The </a:t>
            </a:r>
            <a:r>
              <a:rPr lang="en-US" sz="1800" dirty="0">
                <a:solidFill>
                  <a:schemeClr val="tx1"/>
                </a:solidFill>
              </a:rPr>
              <a:t>body has to be indented. </a:t>
            </a: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spTree>
    <p:extLst>
      <p:ext uri="{BB962C8B-B14F-4D97-AF65-F5344CB8AC3E}">
        <p14:creationId xmlns:p14="http://schemas.microsoft.com/office/powerpoint/2010/main" val="400979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467600" cy="609600"/>
          </a:xfrm>
        </p:spPr>
        <p:txBody>
          <a:bodyPr>
            <a:normAutofit/>
          </a:bodyPr>
          <a:lstStyle/>
          <a:p>
            <a:r>
              <a:rPr lang="en-US" sz="3200" dirty="0" smtClean="0">
                <a:ea typeface="Tahoma" pitchFamily="34" charset="0"/>
                <a:cs typeface="Times New Roman" pitchFamily="18" charset="0"/>
              </a:rPr>
              <a:t>Example of Function Definition</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762000"/>
            <a:ext cx="8534400" cy="3810000"/>
          </a:xfrm>
        </p:spPr>
        <p:txBody>
          <a:bodyPr>
            <a:noAutofit/>
          </a:bodyPr>
          <a:lstStyle/>
          <a:p>
            <a:pPr marL="285750" indent="-285750" algn="l">
              <a:spcBef>
                <a:spcPts val="0"/>
              </a:spcBef>
              <a:buFont typeface="Arial" panose="020B0604020202020204" pitchFamily="34" charset="0"/>
              <a:buChar char="•"/>
            </a:pPr>
            <a:r>
              <a:rPr lang="en-US" sz="1700" dirty="0">
                <a:solidFill>
                  <a:schemeClr val="tx1"/>
                </a:solidFill>
              </a:rPr>
              <a:t>This function is named </a:t>
            </a:r>
            <a:r>
              <a:rPr lang="en-US" sz="1700" dirty="0" err="1">
                <a:solidFill>
                  <a:schemeClr val="tx1"/>
                </a:solidFill>
              </a:rPr>
              <a:t>newLine</a:t>
            </a:r>
            <a:r>
              <a:rPr lang="en-US" sz="1700" dirty="0">
                <a:solidFill>
                  <a:schemeClr val="tx1"/>
                </a:solidFill>
              </a:rPr>
              <a:t>. </a:t>
            </a:r>
            <a:endParaRPr lang="en-US" sz="1700" dirty="0" smtClean="0">
              <a:solidFill>
                <a:schemeClr val="tx1"/>
              </a:solidFill>
            </a:endParaRPr>
          </a:p>
          <a:p>
            <a:pPr marL="285750" indent="-285750" algn="l">
              <a:spcBef>
                <a:spcPts val="0"/>
              </a:spcBef>
              <a:buFont typeface="Arial" panose="020B0604020202020204" pitchFamily="34" charset="0"/>
              <a:buChar char="•"/>
            </a:pPr>
            <a:endParaRPr lang="en-US" sz="1700" dirty="0" smtClean="0">
              <a:solidFill>
                <a:schemeClr val="tx1"/>
              </a:solidFill>
            </a:endParaRPr>
          </a:p>
          <a:p>
            <a:pPr marL="285750" indent="-285750" algn="l">
              <a:spcBef>
                <a:spcPts val="0"/>
              </a:spcBef>
              <a:buFont typeface="Arial" panose="020B0604020202020204" pitchFamily="34" charset="0"/>
              <a:buChar char="•"/>
            </a:pPr>
            <a:r>
              <a:rPr lang="en-US" sz="1700" dirty="0" smtClean="0">
                <a:solidFill>
                  <a:schemeClr val="tx1"/>
                </a:solidFill>
              </a:rPr>
              <a:t>The </a:t>
            </a:r>
            <a:r>
              <a:rPr lang="en-US" sz="1700" dirty="0">
                <a:solidFill>
                  <a:schemeClr val="tx1"/>
                </a:solidFill>
              </a:rPr>
              <a:t>empty parentheses indicate that it </a:t>
            </a:r>
            <a:r>
              <a:rPr lang="en-US" sz="1700" dirty="0" smtClean="0">
                <a:solidFill>
                  <a:schemeClr val="tx1"/>
                </a:solidFill>
              </a:rPr>
              <a:t>has no </a:t>
            </a:r>
            <a:r>
              <a:rPr lang="en-US" sz="1700" dirty="0">
                <a:solidFill>
                  <a:schemeClr val="tx1"/>
                </a:solidFill>
              </a:rPr>
              <a:t>parameters. </a:t>
            </a:r>
            <a:endParaRPr lang="en-US" sz="1700" dirty="0" smtClean="0">
              <a:solidFill>
                <a:schemeClr val="tx1"/>
              </a:solidFill>
            </a:endParaRPr>
          </a:p>
          <a:p>
            <a:pPr marL="285750" indent="-285750" algn="l">
              <a:spcBef>
                <a:spcPts val="0"/>
              </a:spcBef>
              <a:buFont typeface="Arial" panose="020B0604020202020204" pitchFamily="34" charset="0"/>
              <a:buChar char="•"/>
            </a:pPr>
            <a:endParaRPr lang="en-US" sz="1700" dirty="0">
              <a:solidFill>
                <a:schemeClr val="tx1"/>
              </a:solidFill>
            </a:endParaRPr>
          </a:p>
          <a:p>
            <a:pPr marL="285750" indent="-285750" algn="l">
              <a:spcBef>
                <a:spcPts val="0"/>
              </a:spcBef>
              <a:buFont typeface="Arial" panose="020B0604020202020204" pitchFamily="34" charset="0"/>
              <a:buChar char="•"/>
            </a:pPr>
            <a:r>
              <a:rPr lang="en-US" sz="1700" dirty="0" smtClean="0">
                <a:solidFill>
                  <a:schemeClr val="tx1"/>
                </a:solidFill>
              </a:rPr>
              <a:t>It </a:t>
            </a:r>
            <a:r>
              <a:rPr lang="en-US" sz="1700" dirty="0">
                <a:solidFill>
                  <a:schemeClr val="tx1"/>
                </a:solidFill>
              </a:rPr>
              <a:t>contains only a single statement, which outputs a </a:t>
            </a:r>
            <a:r>
              <a:rPr lang="en-US" sz="1700" dirty="0" smtClean="0">
                <a:solidFill>
                  <a:schemeClr val="tx1"/>
                </a:solidFill>
              </a:rPr>
              <a:t>newline  character</a:t>
            </a:r>
            <a:r>
              <a:rPr lang="en-US" sz="1700" dirty="0">
                <a:solidFill>
                  <a:schemeClr val="tx1"/>
                </a:solidFill>
              </a:rPr>
              <a:t>. </a:t>
            </a:r>
            <a:endParaRPr lang="en-US" sz="1700" dirty="0" smtClean="0">
              <a:solidFill>
                <a:schemeClr val="tx1"/>
              </a:solidFill>
            </a:endParaRPr>
          </a:p>
          <a:p>
            <a:pPr marL="285750" indent="-285750" algn="l">
              <a:spcBef>
                <a:spcPts val="0"/>
              </a:spcBef>
              <a:buFont typeface="Arial" panose="020B0604020202020204" pitchFamily="34" charset="0"/>
              <a:buChar char="•"/>
            </a:pPr>
            <a:endParaRPr lang="en-US" sz="1700" dirty="0" smtClean="0">
              <a:solidFill>
                <a:schemeClr val="tx1"/>
              </a:solidFill>
            </a:endParaRPr>
          </a:p>
          <a:p>
            <a:pPr marL="285750" indent="-285750" algn="l">
              <a:spcBef>
                <a:spcPts val="0"/>
              </a:spcBef>
              <a:buFont typeface="Arial" panose="020B0604020202020204" pitchFamily="34" charset="0"/>
              <a:buChar char="•"/>
            </a:pPr>
            <a:r>
              <a:rPr lang="en-US" sz="1700" dirty="0" smtClean="0">
                <a:solidFill>
                  <a:schemeClr val="tx1"/>
                </a:solidFill>
              </a:rPr>
              <a:t>The </a:t>
            </a:r>
            <a:r>
              <a:rPr lang="en-US" sz="1700" dirty="0">
                <a:solidFill>
                  <a:schemeClr val="tx1"/>
                </a:solidFill>
              </a:rPr>
              <a:t>function definition has to be executed before the first time it </a:t>
            </a:r>
            <a:r>
              <a:rPr lang="en-US" sz="1700" dirty="0" smtClean="0">
                <a:solidFill>
                  <a:schemeClr val="tx1"/>
                </a:solidFill>
              </a:rPr>
              <a:t>is called, but </a:t>
            </a:r>
            <a:r>
              <a:rPr lang="en-US" sz="1800" dirty="0">
                <a:solidFill>
                  <a:schemeClr val="tx1"/>
                </a:solidFill>
              </a:rPr>
              <a:t>statements inside the function are not executed until the </a:t>
            </a:r>
            <a:r>
              <a:rPr lang="en-US" sz="1800" dirty="0" smtClean="0">
                <a:solidFill>
                  <a:schemeClr val="tx1"/>
                </a:solidFill>
              </a:rPr>
              <a:t>function is called.</a:t>
            </a:r>
            <a:endParaRPr lang="en-US" sz="1700" dirty="0">
              <a:solidFill>
                <a:schemeClr val="tx1"/>
              </a:solidFill>
            </a:endParaRPr>
          </a:p>
          <a:p>
            <a:pPr marL="285750" indent="-285750" algn="l">
              <a:spcBef>
                <a:spcPts val="0"/>
              </a:spcBef>
              <a:buFont typeface="Arial" panose="020B0604020202020204" pitchFamily="34" charset="0"/>
              <a:buChar char="•"/>
            </a:pPr>
            <a:endParaRPr lang="en-US" sz="1700" dirty="0">
              <a:solidFill>
                <a:schemeClr val="tx1"/>
              </a:solidFill>
            </a:endParaRPr>
          </a:p>
          <a:p>
            <a:pPr marL="285750" indent="-285750" algn="l">
              <a:spcBef>
                <a:spcPts val="0"/>
              </a:spcBef>
              <a:buFont typeface="Arial" panose="020B0604020202020204" pitchFamily="34" charset="0"/>
              <a:buChar char="•"/>
            </a:pPr>
            <a:r>
              <a:rPr lang="en-US" sz="1700" dirty="0" smtClean="0">
                <a:solidFill>
                  <a:schemeClr val="tx1"/>
                </a:solidFill>
              </a:rPr>
              <a:t>The </a:t>
            </a:r>
            <a:r>
              <a:rPr lang="en-US" sz="1700" dirty="0">
                <a:solidFill>
                  <a:schemeClr val="tx1"/>
                </a:solidFill>
              </a:rPr>
              <a:t>syntax for calling the new function is the same as the syntax for </a:t>
            </a:r>
            <a:r>
              <a:rPr lang="en-US" sz="1700" dirty="0" smtClean="0">
                <a:solidFill>
                  <a:schemeClr val="tx1"/>
                </a:solidFill>
              </a:rPr>
              <a:t>built-in functions.</a:t>
            </a:r>
          </a:p>
          <a:p>
            <a:pPr marL="285750" indent="-285750" algn="l">
              <a:spcBef>
                <a:spcPts val="0"/>
              </a:spcBef>
              <a:buFont typeface="Arial" panose="020B0604020202020204" pitchFamily="34" charset="0"/>
              <a:buChar char="•"/>
            </a:pPr>
            <a:endParaRPr lang="en-US" sz="1700" dirty="0">
              <a:solidFill>
                <a:schemeClr val="tx1"/>
              </a:solidFill>
            </a:endParaRPr>
          </a:p>
          <a:p>
            <a:pPr marL="285750" indent="-285750" algn="l">
              <a:spcBef>
                <a:spcPts val="0"/>
              </a:spcBef>
              <a:buFont typeface="Arial" panose="020B0604020202020204" pitchFamily="34" charset="0"/>
              <a:buChar char="•"/>
            </a:pPr>
            <a:r>
              <a:rPr lang="en-US" sz="1700" dirty="0">
                <a:solidFill>
                  <a:schemeClr val="tx1"/>
                </a:solidFill>
              </a:rPr>
              <a:t>You can call the same </a:t>
            </a:r>
            <a:r>
              <a:rPr lang="en-US" sz="1700" dirty="0" smtClean="0">
                <a:solidFill>
                  <a:schemeClr val="tx1"/>
                </a:solidFill>
              </a:rPr>
              <a:t>function </a:t>
            </a:r>
            <a:r>
              <a:rPr lang="en-US" sz="1700" dirty="0">
                <a:solidFill>
                  <a:schemeClr val="tx1"/>
                </a:solidFill>
              </a:rPr>
              <a:t>repeatedly. </a:t>
            </a:r>
            <a:endParaRPr lang="en-US" sz="1700" dirty="0" smtClean="0">
              <a:solidFill>
                <a:schemeClr val="tx1"/>
              </a:solidFill>
            </a:endParaRPr>
          </a:p>
          <a:p>
            <a:pPr marL="285750" indent="-285750" algn="l">
              <a:spcBef>
                <a:spcPts val="0"/>
              </a:spcBef>
              <a:buFont typeface="Arial" panose="020B0604020202020204" pitchFamily="34" charset="0"/>
              <a:buChar char="•"/>
            </a:pPr>
            <a:endParaRPr lang="en-US" sz="1700" dirty="0">
              <a:solidFill>
                <a:schemeClr val="tx1"/>
              </a:solidFill>
            </a:endParaRPr>
          </a:p>
          <a:p>
            <a:pPr marL="285750" indent="-285750" algn="l">
              <a:spcBef>
                <a:spcPts val="0"/>
              </a:spcBef>
              <a:buFont typeface="Arial" panose="020B0604020202020204" pitchFamily="34" charset="0"/>
              <a:buChar char="•"/>
            </a:pPr>
            <a:r>
              <a:rPr lang="en-US" sz="1700" dirty="0">
                <a:solidFill>
                  <a:schemeClr val="tx1"/>
                </a:solidFill>
              </a:rPr>
              <a:t>You can have one function call another function; in this case </a:t>
            </a:r>
            <a:r>
              <a:rPr lang="en-US" sz="1700" dirty="0" err="1" smtClean="0">
                <a:solidFill>
                  <a:schemeClr val="tx1"/>
                </a:solidFill>
              </a:rPr>
              <a:t>threeLines</a:t>
            </a:r>
            <a:r>
              <a:rPr lang="en-US" sz="1700" dirty="0">
                <a:solidFill>
                  <a:schemeClr val="tx1"/>
                </a:solidFill>
              </a:rPr>
              <a:t> </a:t>
            </a:r>
            <a:r>
              <a:rPr lang="en-US" sz="1700" dirty="0" smtClean="0">
                <a:solidFill>
                  <a:schemeClr val="tx1"/>
                </a:solidFill>
              </a:rPr>
              <a:t>calls </a:t>
            </a:r>
            <a:r>
              <a:rPr lang="en-US" sz="1700" dirty="0" err="1">
                <a:solidFill>
                  <a:schemeClr val="tx1"/>
                </a:solidFill>
              </a:rPr>
              <a:t>newLine</a:t>
            </a:r>
            <a:r>
              <a:rPr lang="en-US" sz="1700" dirty="0" smtClean="0">
                <a:solidFill>
                  <a:schemeClr val="tx1"/>
                </a:solidFill>
              </a:rPr>
              <a:t>.</a:t>
            </a:r>
            <a:endParaRPr lang="en-US" sz="17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1905000" y="4686300"/>
            <a:ext cx="1647825" cy="2019300"/>
          </a:xfrm>
          <a:prstGeom prst="rect">
            <a:avLst/>
          </a:prstGeom>
        </p:spPr>
      </p:pic>
      <p:pic>
        <p:nvPicPr>
          <p:cNvPr id="5" name="Picture 4"/>
          <p:cNvPicPr>
            <a:picLocks noChangeAspect="1"/>
          </p:cNvPicPr>
          <p:nvPr/>
        </p:nvPicPr>
        <p:blipFill>
          <a:blip r:embed="rId3"/>
          <a:stretch>
            <a:fillRect/>
          </a:stretch>
        </p:blipFill>
        <p:spPr>
          <a:xfrm>
            <a:off x="5334000" y="5105400"/>
            <a:ext cx="1628775" cy="1295400"/>
          </a:xfrm>
          <a:prstGeom prst="rect">
            <a:avLst/>
          </a:prstGeom>
        </p:spPr>
      </p:pic>
    </p:spTree>
    <p:extLst>
      <p:ext uri="{BB962C8B-B14F-4D97-AF65-F5344CB8AC3E}">
        <p14:creationId xmlns:p14="http://schemas.microsoft.com/office/powerpoint/2010/main" val="298617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Flow of Execution</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143000"/>
            <a:ext cx="8534400" cy="3200400"/>
          </a:xfrm>
        </p:spPr>
        <p:txBody>
          <a:bodyPr>
            <a:noAutofit/>
          </a:bodyPr>
          <a:lstStyle/>
          <a:p>
            <a:pPr marL="285750" indent="-285750" algn="l">
              <a:buFont typeface="Arial" panose="020B0604020202020204" pitchFamily="34" charset="0"/>
              <a:buChar char="•"/>
            </a:pPr>
            <a:r>
              <a:rPr lang="en-US" sz="1800" dirty="0" smtClean="0">
                <a:solidFill>
                  <a:schemeClr val="tx1"/>
                </a:solidFill>
              </a:rPr>
              <a:t>Execution </a:t>
            </a:r>
            <a:r>
              <a:rPr lang="en-US" sz="1800" dirty="0">
                <a:solidFill>
                  <a:schemeClr val="tx1"/>
                </a:solidFill>
              </a:rPr>
              <a:t>always begins at the first statement of the program. Statements are executed one at a time, in order from top to </a:t>
            </a:r>
            <a:r>
              <a:rPr lang="en-US" sz="1800" dirty="0" smtClean="0">
                <a:solidFill>
                  <a:schemeClr val="tx1"/>
                </a:solidFill>
              </a:rPr>
              <a:t>bottom.</a:t>
            </a:r>
          </a:p>
          <a:p>
            <a:pPr marL="285750" indent="-285750" algn="l">
              <a:buFont typeface="Arial" panose="020B0604020202020204" pitchFamily="34" charset="0"/>
              <a:buChar char="•"/>
            </a:pP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Although it is not common, you can define one function inside another.</a:t>
            </a:r>
            <a:br>
              <a:rPr lang="en-US" sz="1800" dirty="0" smtClean="0">
                <a:solidFill>
                  <a:schemeClr val="tx1"/>
                </a:solidFill>
              </a:rPr>
            </a:br>
            <a:r>
              <a:rPr lang="en-US" sz="1800" dirty="0" smtClean="0">
                <a:solidFill>
                  <a:schemeClr val="tx1"/>
                </a:solidFill>
              </a:rPr>
              <a:t>In this case, the inner definition isn’t executed until the outer function is called.</a:t>
            </a:r>
          </a:p>
          <a:p>
            <a:pPr marL="285750" indent="-285750" algn="l">
              <a:buFont typeface="Arial" panose="020B0604020202020204" pitchFamily="34" charset="0"/>
              <a:buChar char="•"/>
            </a:pP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Function </a:t>
            </a:r>
            <a:r>
              <a:rPr lang="en-US" sz="1800" dirty="0">
                <a:solidFill>
                  <a:schemeClr val="tx1"/>
                </a:solidFill>
              </a:rPr>
              <a:t>calls are like a detour in the flow of execution. </a:t>
            </a:r>
            <a:r>
              <a:rPr lang="en-US" sz="1800" dirty="0" smtClean="0">
                <a:solidFill>
                  <a:schemeClr val="tx1"/>
                </a:solidFill>
              </a:rPr>
              <a:t/>
            </a:r>
            <a:br>
              <a:rPr lang="en-US" sz="1800" dirty="0" smtClean="0">
                <a:solidFill>
                  <a:schemeClr val="tx1"/>
                </a:solidFill>
              </a:rPr>
            </a:b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When </a:t>
            </a:r>
            <a:r>
              <a:rPr lang="en-US" sz="1800" dirty="0">
                <a:solidFill>
                  <a:schemeClr val="tx1"/>
                </a:solidFill>
              </a:rPr>
              <a:t>you read a program, don’t read from top to bottom. Instead, follow the flow of execution.</a:t>
            </a:r>
          </a:p>
          <a:p>
            <a:pPr algn="l"/>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2238375" y="4419600"/>
            <a:ext cx="1647825" cy="2019300"/>
          </a:xfrm>
          <a:prstGeom prst="rect">
            <a:avLst/>
          </a:prstGeom>
        </p:spPr>
      </p:pic>
      <p:pic>
        <p:nvPicPr>
          <p:cNvPr id="5" name="Picture 4"/>
          <p:cNvPicPr>
            <a:picLocks noChangeAspect="1"/>
          </p:cNvPicPr>
          <p:nvPr/>
        </p:nvPicPr>
        <p:blipFill>
          <a:blip r:embed="rId3"/>
          <a:stretch>
            <a:fillRect/>
          </a:stretch>
        </p:blipFill>
        <p:spPr>
          <a:xfrm>
            <a:off x="4848225" y="4800600"/>
            <a:ext cx="1628775" cy="1295400"/>
          </a:xfrm>
          <a:prstGeom prst="rect">
            <a:avLst/>
          </a:prstGeom>
        </p:spPr>
      </p:pic>
    </p:spTree>
    <p:extLst>
      <p:ext uri="{BB962C8B-B14F-4D97-AF65-F5344CB8AC3E}">
        <p14:creationId xmlns:p14="http://schemas.microsoft.com/office/powerpoint/2010/main" val="204147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467600" cy="609600"/>
          </a:xfrm>
        </p:spPr>
        <p:txBody>
          <a:bodyPr>
            <a:normAutofit/>
          </a:bodyPr>
          <a:lstStyle/>
          <a:p>
            <a:r>
              <a:rPr lang="en-US" sz="3200" dirty="0" smtClean="0">
                <a:ea typeface="Tahoma" pitchFamily="34" charset="0"/>
                <a:cs typeface="Times New Roman" pitchFamily="18" charset="0"/>
              </a:rPr>
              <a:t>Parameters and Arguments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838200"/>
            <a:ext cx="8686800" cy="5867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Some of the built-in functions require </a:t>
            </a:r>
            <a:r>
              <a:rPr lang="en-US" sz="1800" dirty="0">
                <a:solidFill>
                  <a:schemeClr val="tx1"/>
                </a:solidFill>
              </a:rPr>
              <a:t>arguments, the values that control how the function does its job</a:t>
            </a:r>
            <a:r>
              <a:rPr lang="en-US" sz="1800" dirty="0" smtClean="0">
                <a:solidFill>
                  <a:schemeClr val="tx1"/>
                </a:solidFill>
              </a:rPr>
              <a:t>. </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Some </a:t>
            </a:r>
            <a:r>
              <a:rPr lang="en-US" sz="1800" dirty="0">
                <a:solidFill>
                  <a:schemeClr val="tx1"/>
                </a:solidFill>
              </a:rPr>
              <a:t>functions take more than one </a:t>
            </a:r>
            <a:r>
              <a:rPr lang="en-US" sz="1800" dirty="0" smtClean="0">
                <a:solidFill>
                  <a:schemeClr val="tx1"/>
                </a:solidFill>
              </a:rPr>
              <a:t>argument,</a:t>
            </a:r>
            <a:br>
              <a:rPr lang="en-US" sz="1800" dirty="0" smtClean="0">
                <a:solidFill>
                  <a:schemeClr val="tx1"/>
                </a:solidFill>
              </a:rPr>
            </a:br>
            <a:r>
              <a:rPr lang="en-US" sz="1800" dirty="0" smtClean="0">
                <a:solidFill>
                  <a:schemeClr val="tx1"/>
                </a:solidFill>
              </a:rPr>
              <a:t>such </a:t>
            </a:r>
            <a:r>
              <a:rPr lang="en-US" sz="1800" dirty="0">
                <a:solidFill>
                  <a:schemeClr val="tx1"/>
                </a:solidFill>
              </a:rPr>
              <a:t>as </a:t>
            </a:r>
            <a:r>
              <a:rPr lang="en-US" sz="1800" dirty="0" smtClean="0">
                <a:solidFill>
                  <a:schemeClr val="tx1"/>
                </a:solidFill>
              </a:rPr>
              <a:t>pow() </a:t>
            </a:r>
            <a:r>
              <a:rPr lang="en-US" sz="1800" dirty="0">
                <a:solidFill>
                  <a:schemeClr val="tx1"/>
                </a:solidFill>
              </a:rPr>
              <a:t>built-in function</a:t>
            </a:r>
            <a:r>
              <a:rPr lang="en-US" sz="1800" dirty="0" smtClean="0">
                <a:solidFill>
                  <a:schemeClr val="tx1"/>
                </a:solidFill>
              </a:rPr>
              <a:t>.</a:t>
            </a: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Any </a:t>
            </a:r>
            <a:r>
              <a:rPr lang="en-US" sz="1800" dirty="0">
                <a:solidFill>
                  <a:schemeClr val="tx1"/>
                </a:solidFill>
              </a:rPr>
              <a:t>kind of expression </a:t>
            </a:r>
            <a:r>
              <a:rPr lang="en-US" sz="1800" dirty="0" smtClean="0">
                <a:solidFill>
                  <a:schemeClr val="tx1"/>
                </a:solidFill>
              </a:rPr>
              <a:t>can be used as an </a:t>
            </a:r>
            <a:br>
              <a:rPr lang="en-US" sz="1800" dirty="0" smtClean="0">
                <a:solidFill>
                  <a:schemeClr val="tx1"/>
                </a:solidFill>
              </a:rPr>
            </a:br>
            <a:r>
              <a:rPr lang="en-US" sz="1800" dirty="0" smtClean="0">
                <a:solidFill>
                  <a:schemeClr val="tx1"/>
                </a:solidFill>
              </a:rPr>
              <a:t>argument, such as one used for </a:t>
            </a:r>
            <a:r>
              <a:rPr lang="en-US" sz="1800" dirty="0" err="1" smtClean="0">
                <a:solidFill>
                  <a:schemeClr val="tx1"/>
                </a:solidFill>
              </a:rPr>
              <a:t>math.sin</a:t>
            </a:r>
            <a:r>
              <a:rPr lang="en-US" sz="1800" dirty="0" smtClean="0">
                <a:solidFill>
                  <a:schemeClr val="tx1"/>
                </a:solidFill>
              </a:rPr>
              <a:t>()</a:t>
            </a:r>
            <a:br>
              <a:rPr lang="en-US" sz="1800" dirty="0" smtClean="0">
                <a:solidFill>
                  <a:schemeClr val="tx1"/>
                </a:solidFill>
              </a:rPr>
            </a:br>
            <a:r>
              <a:rPr lang="en-US" sz="1800" dirty="0" smtClean="0">
                <a:solidFill>
                  <a:schemeClr val="tx1"/>
                </a:solidFill>
              </a:rPr>
              <a:t>built-in function.</a:t>
            </a: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Inside </a:t>
            </a:r>
            <a:r>
              <a:rPr lang="en-US" sz="1800" dirty="0">
                <a:solidFill>
                  <a:schemeClr val="tx1"/>
                </a:solidFill>
              </a:rPr>
              <a:t>the function, the values that are passed </a:t>
            </a:r>
            <a:r>
              <a:rPr lang="en-US" sz="1800" dirty="0" smtClean="0">
                <a:solidFill>
                  <a:schemeClr val="tx1"/>
                </a:solidFill>
              </a:rPr>
              <a:t/>
            </a:r>
            <a:br>
              <a:rPr lang="en-US" sz="1800" dirty="0" smtClean="0">
                <a:solidFill>
                  <a:schemeClr val="tx1"/>
                </a:solidFill>
              </a:rPr>
            </a:br>
            <a:r>
              <a:rPr lang="en-US" sz="1800" dirty="0" smtClean="0">
                <a:solidFill>
                  <a:schemeClr val="tx1"/>
                </a:solidFill>
              </a:rPr>
              <a:t>get </a:t>
            </a:r>
            <a:r>
              <a:rPr lang="en-US" sz="1800" dirty="0">
                <a:solidFill>
                  <a:schemeClr val="tx1"/>
                </a:solidFill>
              </a:rPr>
              <a:t>assigned to variables </a:t>
            </a:r>
            <a:r>
              <a:rPr lang="en-US" sz="1800" dirty="0" smtClean="0">
                <a:solidFill>
                  <a:schemeClr val="tx1"/>
                </a:solidFill>
              </a:rPr>
              <a:t>called parameters.</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name of the variable we pass as an </a:t>
            </a:r>
            <a:r>
              <a:rPr lang="en-US" sz="1800" dirty="0" smtClean="0">
                <a:solidFill>
                  <a:schemeClr val="tx1"/>
                </a:solidFill>
              </a:rPr>
              <a:t/>
            </a:r>
            <a:br>
              <a:rPr lang="en-US" sz="1800" dirty="0" smtClean="0">
                <a:solidFill>
                  <a:schemeClr val="tx1"/>
                </a:solidFill>
              </a:rPr>
            </a:br>
            <a:r>
              <a:rPr lang="en-US" sz="1800" dirty="0" smtClean="0">
                <a:solidFill>
                  <a:schemeClr val="tx1"/>
                </a:solidFill>
              </a:rPr>
              <a:t>argument (</a:t>
            </a:r>
            <a:r>
              <a:rPr lang="en-US" sz="1800" dirty="0" err="1" smtClean="0">
                <a:solidFill>
                  <a:schemeClr val="tx1"/>
                </a:solidFill>
              </a:rPr>
              <a:t>angle_radians</a:t>
            </a:r>
            <a:r>
              <a:rPr lang="en-US" sz="1800" dirty="0" smtClean="0">
                <a:solidFill>
                  <a:schemeClr val="tx1"/>
                </a:solidFill>
              </a:rPr>
              <a:t>) to the function we </a:t>
            </a:r>
            <a:br>
              <a:rPr lang="en-US" sz="1800" dirty="0" smtClean="0">
                <a:solidFill>
                  <a:schemeClr val="tx1"/>
                </a:solidFill>
              </a:rPr>
            </a:br>
            <a:r>
              <a:rPr lang="en-US" sz="1800" dirty="0" smtClean="0">
                <a:solidFill>
                  <a:schemeClr val="tx1"/>
                </a:solidFill>
              </a:rPr>
              <a:t>defined (</a:t>
            </a:r>
            <a:r>
              <a:rPr lang="en-US" sz="1800" dirty="0" err="1" smtClean="0">
                <a:solidFill>
                  <a:schemeClr val="tx1"/>
                </a:solidFill>
              </a:rPr>
              <a:t>printTwice</a:t>
            </a:r>
            <a:r>
              <a:rPr lang="en-US" sz="1800" dirty="0" smtClean="0">
                <a:solidFill>
                  <a:schemeClr val="tx1"/>
                </a:solidFill>
              </a:rPr>
              <a:t>) has </a:t>
            </a:r>
            <a:r>
              <a:rPr lang="en-US" sz="1800" dirty="0">
                <a:solidFill>
                  <a:schemeClr val="tx1"/>
                </a:solidFill>
              </a:rPr>
              <a:t>nothing to do </a:t>
            </a:r>
            <a:r>
              <a:rPr lang="en-US" sz="1800" dirty="0" smtClean="0">
                <a:solidFill>
                  <a:schemeClr val="tx1"/>
                </a:solidFill>
              </a:rPr>
              <a:t>with </a:t>
            </a:r>
            <a:br>
              <a:rPr lang="en-US" sz="1800" dirty="0" smtClean="0">
                <a:solidFill>
                  <a:schemeClr val="tx1"/>
                </a:solidFill>
              </a:rPr>
            </a:br>
            <a:r>
              <a:rPr lang="en-US" sz="1800" dirty="0" smtClean="0">
                <a:solidFill>
                  <a:schemeClr val="tx1"/>
                </a:solidFill>
              </a:rPr>
              <a:t>the </a:t>
            </a:r>
            <a:r>
              <a:rPr lang="en-US" sz="1800" dirty="0">
                <a:solidFill>
                  <a:schemeClr val="tx1"/>
                </a:solidFill>
              </a:rPr>
              <a:t>name of the parameter </a:t>
            </a:r>
            <a:r>
              <a:rPr lang="en-US" sz="1800" dirty="0" smtClean="0">
                <a:solidFill>
                  <a:schemeClr val="tx1"/>
                </a:solidFill>
              </a:rPr>
              <a:t>(</a:t>
            </a:r>
            <a:r>
              <a:rPr lang="en-US" sz="1800" dirty="0" err="1" smtClean="0">
                <a:solidFill>
                  <a:schemeClr val="tx1"/>
                </a:solidFill>
              </a:rPr>
              <a:t>parameterName</a:t>
            </a:r>
            <a:r>
              <a:rPr lang="en-US" sz="1800" dirty="0" smtClean="0">
                <a:solidFill>
                  <a:schemeClr val="tx1"/>
                </a:solidFill>
              </a:rPr>
              <a:t>). </a:t>
            </a:r>
            <a:r>
              <a:rPr lang="en-US" sz="1800" dirty="0">
                <a:solidFill>
                  <a:schemeClr val="tx1"/>
                </a:solidFill>
              </a:rPr>
              <a:t/>
            </a:r>
            <a:br>
              <a:rPr lang="en-US" sz="1800" dirty="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5181600" y="1604962"/>
            <a:ext cx="3810000" cy="1514475"/>
          </a:xfrm>
          <a:prstGeom prst="rect">
            <a:avLst/>
          </a:prstGeom>
        </p:spPr>
      </p:pic>
      <p:pic>
        <p:nvPicPr>
          <p:cNvPr id="5" name="Picture 4"/>
          <p:cNvPicPr>
            <a:picLocks noChangeAspect="1"/>
          </p:cNvPicPr>
          <p:nvPr/>
        </p:nvPicPr>
        <p:blipFill>
          <a:blip r:embed="rId3"/>
          <a:stretch>
            <a:fillRect/>
          </a:stretch>
        </p:blipFill>
        <p:spPr>
          <a:xfrm>
            <a:off x="5119007" y="3564731"/>
            <a:ext cx="3905250" cy="3076575"/>
          </a:xfrm>
          <a:prstGeom prst="rect">
            <a:avLst/>
          </a:prstGeom>
        </p:spPr>
      </p:pic>
    </p:spTree>
    <p:extLst>
      <p:ext uri="{BB962C8B-B14F-4D97-AF65-F5344CB8AC3E}">
        <p14:creationId xmlns:p14="http://schemas.microsoft.com/office/powerpoint/2010/main" val="348716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Python Programming Language Cont.</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5486400"/>
          </a:xfrm>
        </p:spPr>
        <p:txBody>
          <a:bodyPr>
            <a:noAutofit/>
          </a:bodyPr>
          <a:lstStyle/>
          <a:p>
            <a:pPr marL="285750" indent="-285750" algn="l">
              <a:buFont typeface="Arial" panose="020B0604020202020204" pitchFamily="34" charset="0"/>
              <a:buChar char="•"/>
            </a:pPr>
            <a:r>
              <a:rPr lang="en-US" sz="1800" dirty="0">
                <a:solidFill>
                  <a:schemeClr val="tx1"/>
                </a:solidFill>
              </a:rPr>
              <a:t>Two kinds of programs process high-level languages into low-level languages: interpreters and compilers</a:t>
            </a:r>
            <a:r>
              <a:rPr lang="en-US" sz="1800" dirty="0" smtClean="0">
                <a:solidFill>
                  <a:schemeClr val="tx1"/>
                </a:solidFill>
              </a:rPr>
              <a:t>.</a:t>
            </a:r>
            <a:br>
              <a:rPr lang="en-US" sz="1800" dirty="0" smtClean="0">
                <a:solidFill>
                  <a:schemeClr val="tx1"/>
                </a:solidFill>
              </a:rPr>
            </a:br>
            <a:endParaRPr lang="en-US" sz="1800" dirty="0">
              <a:solidFill>
                <a:schemeClr val="tx1"/>
              </a:solidFill>
            </a:endParaRPr>
          </a:p>
          <a:p>
            <a:pPr marL="285750" indent="-285750" algn="l">
              <a:buFont typeface="Arial" panose="020B0604020202020204" pitchFamily="34" charset="0"/>
              <a:buChar char="•"/>
            </a:pPr>
            <a:r>
              <a:rPr lang="en-US" sz="1800" dirty="0">
                <a:solidFill>
                  <a:schemeClr val="tx1"/>
                </a:solidFill>
              </a:rPr>
              <a:t>An interpreter reads a high-level program and </a:t>
            </a:r>
            <a:r>
              <a:rPr lang="en-US" sz="1800" dirty="0" smtClean="0">
                <a:solidFill>
                  <a:schemeClr val="tx1"/>
                </a:solidFill>
              </a:rPr>
              <a:t>translates it into system commands on the fly. </a:t>
            </a:r>
          </a:p>
          <a:p>
            <a:pPr marL="285750" indent="-285750" algn="l">
              <a:buFont typeface="Arial" panose="020B0604020202020204" pitchFamily="34" charset="0"/>
              <a:buChar char="•"/>
            </a:pPr>
            <a:endParaRPr lang="en-US" sz="1800" dirty="0">
              <a:solidFill>
                <a:schemeClr val="tx1"/>
              </a:solidFill>
            </a:endParaRPr>
          </a:p>
          <a:p>
            <a:pPr marL="285750" indent="-285750" algn="l">
              <a:buFont typeface="Arial" panose="020B0604020202020204" pitchFamily="34" charset="0"/>
              <a:buChar char="•"/>
            </a:pPr>
            <a:endParaRPr lang="en-US" sz="1800" dirty="0" smtClean="0">
              <a:solidFill>
                <a:schemeClr val="tx1"/>
              </a:solidFill>
            </a:endParaRPr>
          </a:p>
          <a:p>
            <a:pPr algn="l"/>
            <a:endParaRPr lang="en-US" sz="1800" dirty="0">
              <a:solidFill>
                <a:schemeClr val="tx1"/>
              </a:solidFill>
            </a:endParaRPr>
          </a:p>
          <a:p>
            <a:pPr marL="285750" indent="-285750" algn="l">
              <a:buFont typeface="Arial" panose="020B0604020202020204" pitchFamily="34" charset="0"/>
              <a:buChar char="•"/>
            </a:pPr>
            <a:r>
              <a:rPr lang="en-US" sz="1800" dirty="0" smtClean="0">
                <a:solidFill>
                  <a:schemeClr val="tx1"/>
                </a:solidFill>
              </a:rPr>
              <a:t>Most </a:t>
            </a:r>
            <a:r>
              <a:rPr lang="en-US" sz="1800" dirty="0">
                <a:solidFill>
                  <a:schemeClr val="tx1"/>
                </a:solidFill>
              </a:rPr>
              <a:t>scripting languages, like Python and JavaScript, are interpreted</a:t>
            </a:r>
            <a:r>
              <a:rPr lang="en-US" sz="1800" dirty="0" smtClean="0">
                <a:solidFill>
                  <a:schemeClr val="tx1"/>
                </a:solidFill>
              </a:rPr>
              <a:t>.</a:t>
            </a:r>
          </a:p>
          <a:p>
            <a:pPr marL="285750" indent="-285750" algn="l">
              <a:buFont typeface="Arial" panose="020B0604020202020204" pitchFamily="34" charset="0"/>
              <a:buChar char="•"/>
            </a:pP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A </a:t>
            </a:r>
            <a:r>
              <a:rPr lang="en-US" sz="1800" dirty="0">
                <a:solidFill>
                  <a:schemeClr val="tx1"/>
                </a:solidFill>
              </a:rPr>
              <a:t>compiler reads the program and translates it completely before the program starts running. </a:t>
            </a:r>
            <a:r>
              <a:rPr lang="en-US" sz="1800" dirty="0" smtClean="0">
                <a:solidFill>
                  <a:schemeClr val="tx1"/>
                </a:solidFill>
              </a:rPr>
              <a:t>The </a:t>
            </a:r>
            <a:r>
              <a:rPr lang="en-US" sz="1800" dirty="0">
                <a:solidFill>
                  <a:schemeClr val="tx1"/>
                </a:solidFill>
              </a:rPr>
              <a:t>translated program is called the object code or the executable. Once a program is compiled, you can execute it repeatedly without further translation</a:t>
            </a:r>
            <a:r>
              <a:rPr lang="en-US" sz="1800" dirty="0" smtClean="0">
                <a:solidFill>
                  <a:schemeClr val="tx1"/>
                </a:solidFill>
              </a:rPr>
              <a:t>.</a:t>
            </a:r>
          </a:p>
          <a:p>
            <a:pPr marL="285750" indent="-285750" algn="l">
              <a:buFont typeface="Arial" panose="020B0604020202020204" pitchFamily="34" charset="0"/>
              <a:buChar char="•"/>
            </a:pPr>
            <a:endParaRPr lang="en-US" sz="1800" dirty="0">
              <a:solidFill>
                <a:schemeClr val="tx1"/>
              </a:solidFill>
            </a:endParaRPr>
          </a:p>
          <a:p>
            <a:pPr marL="285750" indent="-285750" algn="l">
              <a:buFont typeface="Arial" panose="020B0604020202020204" pitchFamily="34" charset="0"/>
              <a:buChar char="•"/>
            </a:pPr>
            <a:endParaRPr lang="en-US" sz="1800" dirty="0">
              <a:solidFill>
                <a:schemeClr val="tx1"/>
              </a:solidFill>
            </a:endParaRPr>
          </a:p>
          <a:p>
            <a:pPr marL="285750" indent="-285750" algn="l">
              <a:buFont typeface="Arial" panose="020B0604020202020204" pitchFamily="34" charset="0"/>
              <a:buChar char="•"/>
            </a:pPr>
            <a:endParaRPr lang="en-US" sz="1800" dirty="0" smtClean="0">
              <a:solidFill>
                <a:schemeClr val="tx1"/>
              </a:solidFill>
            </a:endParaRPr>
          </a:p>
          <a:p>
            <a:pPr algn="l"/>
            <a:endParaRPr lang="en-US" sz="1800" dirty="0">
              <a:solidFill>
                <a:schemeClr val="tx1"/>
              </a:solidFill>
            </a:endParaRPr>
          </a:p>
          <a:p>
            <a:pPr marL="285750" indent="-285750" algn="l">
              <a:buFont typeface="Arial" panose="020B0604020202020204" pitchFamily="34" charset="0"/>
              <a:buChar char="•"/>
            </a:pPr>
            <a:endParaRPr lang="en-US" sz="1800" dirty="0" smtClean="0">
              <a:solidFill>
                <a:schemeClr val="tx1"/>
              </a:solidFill>
            </a:endParaRPr>
          </a:p>
        </p:txBody>
      </p:sp>
      <p:pic>
        <p:nvPicPr>
          <p:cNvPr id="4" name="Picture 3"/>
          <p:cNvPicPr>
            <a:picLocks noChangeAspect="1"/>
          </p:cNvPicPr>
          <p:nvPr/>
        </p:nvPicPr>
        <p:blipFill>
          <a:blip r:embed="rId2"/>
          <a:stretch>
            <a:fillRect/>
          </a:stretch>
        </p:blipFill>
        <p:spPr>
          <a:xfrm>
            <a:off x="2286000" y="2250213"/>
            <a:ext cx="3781425" cy="1026387"/>
          </a:xfrm>
          <a:prstGeom prst="rect">
            <a:avLst/>
          </a:prstGeom>
        </p:spPr>
      </p:pic>
      <p:pic>
        <p:nvPicPr>
          <p:cNvPr id="5" name="Picture 4"/>
          <p:cNvPicPr>
            <a:picLocks noChangeAspect="1"/>
          </p:cNvPicPr>
          <p:nvPr/>
        </p:nvPicPr>
        <p:blipFill>
          <a:blip r:embed="rId3"/>
          <a:stretch>
            <a:fillRect/>
          </a:stretch>
        </p:blipFill>
        <p:spPr>
          <a:xfrm>
            <a:off x="1676400" y="5146838"/>
            <a:ext cx="5715000" cy="1025362"/>
          </a:xfrm>
          <a:prstGeom prst="rect">
            <a:avLst/>
          </a:prstGeom>
        </p:spPr>
      </p:pic>
    </p:spTree>
    <p:extLst>
      <p:ext uri="{BB962C8B-B14F-4D97-AF65-F5344CB8AC3E}">
        <p14:creationId xmlns:p14="http://schemas.microsoft.com/office/powerpoint/2010/main" val="24131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Python IDE</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2438400"/>
          </a:xfrm>
        </p:spPr>
        <p:txBody>
          <a:bodyPr>
            <a:noAutofit/>
          </a:bodyPr>
          <a:lstStyle/>
          <a:p>
            <a:pPr marL="285750" indent="-285750" algn="l">
              <a:buFont typeface="Arial" panose="020B0604020202020204" pitchFamily="34" charset="0"/>
              <a:buChar char="•"/>
            </a:pPr>
            <a:r>
              <a:rPr lang="en-US" sz="1800" dirty="0" smtClean="0">
                <a:solidFill>
                  <a:schemeClr val="tx1"/>
                </a:solidFill>
              </a:rPr>
              <a:t>You can write Python code on any Python editor known as integrated development environments (IDEs). </a:t>
            </a:r>
            <a:br>
              <a:rPr lang="en-US" sz="1800" dirty="0" smtClean="0">
                <a:solidFill>
                  <a:schemeClr val="tx1"/>
                </a:solidFill>
              </a:rPr>
            </a:br>
            <a:r>
              <a:rPr lang="en-US" sz="1800" dirty="0" smtClean="0">
                <a:solidFill>
                  <a:schemeClr val="tx1"/>
                </a:solidFill>
              </a:rPr>
              <a:t>A list of Python editors can be found on the Python </a:t>
            </a:r>
            <a:r>
              <a:rPr lang="en-US" sz="1800" dirty="0">
                <a:solidFill>
                  <a:schemeClr val="tx1"/>
                </a:solidFill>
              </a:rPr>
              <a:t>wiki page:</a:t>
            </a:r>
            <a:br>
              <a:rPr lang="en-US" sz="1800" dirty="0">
                <a:solidFill>
                  <a:schemeClr val="tx1"/>
                </a:solidFill>
              </a:rPr>
            </a:br>
            <a:r>
              <a:rPr lang="en-US" sz="1800" dirty="0">
                <a:solidFill>
                  <a:schemeClr val="tx1"/>
                </a:solidFill>
                <a:hlinkClick r:id="rId2"/>
              </a:rPr>
              <a:t>https://</a:t>
            </a:r>
            <a:r>
              <a:rPr lang="en-US" sz="1800" dirty="0" smtClean="0">
                <a:solidFill>
                  <a:schemeClr val="tx1"/>
                </a:solidFill>
                <a:hlinkClick r:id="rId2"/>
              </a:rPr>
              <a:t>wiki.python.org/moin/IntegratedDevelopmentEnvironments</a:t>
            </a:r>
            <a:r>
              <a:rPr lang="en-US" sz="1800" dirty="0" smtClean="0">
                <a:solidFill>
                  <a:schemeClr val="tx1"/>
                </a:solidFill>
              </a:rPr>
              <a:t> </a:t>
            </a:r>
            <a:br>
              <a:rPr lang="en-US" sz="1800" dirty="0" smtClean="0">
                <a:solidFill>
                  <a:schemeClr val="tx1"/>
                </a:solidFill>
              </a:rPr>
            </a:br>
            <a:endParaRPr lang="en-US" sz="1800" dirty="0" smtClean="0">
              <a:solidFill>
                <a:schemeClr val="tx1"/>
              </a:solidFill>
            </a:endParaRPr>
          </a:p>
          <a:p>
            <a:pPr marL="285750" indent="-285750" algn="l">
              <a:buFont typeface="Arial" panose="020B0604020202020204" pitchFamily="34" charset="0"/>
              <a:buChar char="•"/>
            </a:pPr>
            <a:r>
              <a:rPr lang="en-US" sz="1800" dirty="0">
                <a:solidFill>
                  <a:schemeClr val="tx1"/>
                </a:solidFill>
              </a:rPr>
              <a:t>IDLE (Integrated </a:t>
            </a:r>
            <a:r>
              <a:rPr lang="en-US" sz="1800" dirty="0" err="1">
                <a:solidFill>
                  <a:schemeClr val="tx1"/>
                </a:solidFill>
              </a:rPr>
              <a:t>DeveLopment</a:t>
            </a:r>
            <a:r>
              <a:rPr lang="en-US" sz="1800" dirty="0">
                <a:solidFill>
                  <a:schemeClr val="tx1"/>
                </a:solidFill>
              </a:rPr>
              <a:t> Environment</a:t>
            </a:r>
            <a:r>
              <a:rPr lang="en-US" sz="1800" dirty="0" smtClean="0">
                <a:solidFill>
                  <a:schemeClr val="tx1"/>
                </a:solidFill>
              </a:rPr>
              <a:t>) is the default Python IDE and is installed with the ArcGIS installation: IDLE (Python GUI). GUI stands for graphical user interface.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6" name="Picture 5"/>
          <p:cNvPicPr>
            <a:picLocks noChangeAspect="1"/>
          </p:cNvPicPr>
          <p:nvPr/>
        </p:nvPicPr>
        <p:blipFill>
          <a:blip r:embed="rId3"/>
          <a:stretch>
            <a:fillRect/>
          </a:stretch>
        </p:blipFill>
        <p:spPr>
          <a:xfrm>
            <a:off x="457200" y="3733800"/>
            <a:ext cx="2114550" cy="2562225"/>
          </a:xfrm>
          <a:prstGeom prst="rect">
            <a:avLst/>
          </a:prstGeom>
        </p:spPr>
      </p:pic>
      <p:pic>
        <p:nvPicPr>
          <p:cNvPr id="7" name="Picture 6"/>
          <p:cNvPicPr>
            <a:picLocks noChangeAspect="1"/>
          </p:cNvPicPr>
          <p:nvPr/>
        </p:nvPicPr>
        <p:blipFill>
          <a:blip r:embed="rId4"/>
          <a:stretch>
            <a:fillRect/>
          </a:stretch>
        </p:blipFill>
        <p:spPr>
          <a:xfrm>
            <a:off x="3048000" y="3429000"/>
            <a:ext cx="5181600" cy="3065171"/>
          </a:xfrm>
          <a:prstGeom prst="rect">
            <a:avLst/>
          </a:prstGeom>
        </p:spPr>
      </p:pic>
      <p:sp>
        <p:nvSpPr>
          <p:cNvPr id="8" name="TextBox 7"/>
          <p:cNvSpPr txBox="1"/>
          <p:nvPr/>
        </p:nvSpPr>
        <p:spPr>
          <a:xfrm>
            <a:off x="4191000" y="4645580"/>
            <a:ext cx="2590800" cy="369332"/>
          </a:xfrm>
          <a:prstGeom prst="rect">
            <a:avLst/>
          </a:prstGeom>
          <a:noFill/>
        </p:spPr>
        <p:txBody>
          <a:bodyPr wrap="square" rtlCol="0">
            <a:spAutoFit/>
          </a:bodyPr>
          <a:lstStyle/>
          <a:p>
            <a:r>
              <a:rPr lang="en-US" dirty="0"/>
              <a:t>The Python shell </a:t>
            </a:r>
            <a:r>
              <a:rPr lang="en-US" dirty="0" smtClean="0"/>
              <a:t>window.</a:t>
            </a:r>
            <a:endParaRPr lang="en-US" dirty="0"/>
          </a:p>
        </p:txBody>
      </p:sp>
    </p:spTree>
    <p:extLst>
      <p:ext uri="{BB962C8B-B14F-4D97-AF65-F5344CB8AC3E}">
        <p14:creationId xmlns:p14="http://schemas.microsoft.com/office/powerpoint/2010/main" val="71806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Python Shell Window</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4876800"/>
          </a:xfrm>
        </p:spPr>
        <p:txBody>
          <a:bodyPr>
            <a:noAutofit/>
          </a:bodyPr>
          <a:lstStyle/>
          <a:p>
            <a:pPr marL="285750" indent="-285750" algn="l">
              <a:buFont typeface="Arial" panose="020B0604020202020204" pitchFamily="34" charset="0"/>
              <a:buChar char="•"/>
            </a:pPr>
            <a:r>
              <a:rPr lang="en-US" sz="1800" dirty="0" smtClean="0">
                <a:solidFill>
                  <a:schemeClr val="tx1"/>
                </a:solidFill>
              </a:rPr>
              <a:t>There </a:t>
            </a:r>
            <a:r>
              <a:rPr lang="en-US" sz="1800" dirty="0">
                <a:solidFill>
                  <a:schemeClr val="tx1"/>
                </a:solidFill>
              </a:rPr>
              <a:t>are two ways to use the interpreter: command-line mode and script mode</a:t>
            </a:r>
            <a:r>
              <a:rPr lang="en-US" sz="1800" dirty="0" smtClean="0">
                <a:solidFill>
                  <a:schemeClr val="tx1"/>
                </a:solidFill>
              </a:rPr>
              <a:t>.</a:t>
            </a:r>
            <a:br>
              <a:rPr lang="en-US" sz="1800" dirty="0" smtClean="0">
                <a:solidFill>
                  <a:schemeClr val="tx1"/>
                </a:solidFill>
              </a:rPr>
            </a:br>
            <a:endParaRPr lang="en-US" sz="1800" dirty="0">
              <a:solidFill>
                <a:schemeClr val="tx1"/>
              </a:solidFill>
            </a:endParaRPr>
          </a:p>
          <a:p>
            <a:pPr marL="285750" indent="-285750" algn="l">
              <a:buFont typeface="Arial" panose="020B0604020202020204" pitchFamily="34" charset="0"/>
              <a:buChar char="•"/>
            </a:pPr>
            <a:r>
              <a:rPr lang="en-US" sz="1800" dirty="0">
                <a:solidFill>
                  <a:schemeClr val="tx1"/>
                </a:solidFill>
              </a:rPr>
              <a:t>In command-line mode, you type Python </a:t>
            </a:r>
            <a:r>
              <a:rPr lang="en-US" sz="1800" dirty="0" smtClean="0">
                <a:solidFill>
                  <a:schemeClr val="tx1"/>
                </a:solidFill>
              </a:rPr>
              <a:t>code in the Python Shell window after the prompt of the interactive Python interpreter &gt;&gt;&gt;.</a:t>
            </a:r>
            <a:br>
              <a:rPr lang="en-US" sz="1800" dirty="0" smtClean="0">
                <a:solidFill>
                  <a:schemeClr val="tx1"/>
                </a:solidFill>
              </a:rPr>
            </a:b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When you are done writing the code, press Enter and Python interpreter will execute your command.</a:t>
            </a:r>
            <a:br>
              <a:rPr lang="en-US" sz="1800" dirty="0" smtClean="0">
                <a:solidFill>
                  <a:schemeClr val="tx1"/>
                </a:solidFill>
              </a:rPr>
            </a:br>
            <a:endParaRPr lang="en-US" sz="1800" dirty="0" smtClean="0">
              <a:solidFill>
                <a:schemeClr val="tx1"/>
              </a:solidFill>
            </a:endParaRPr>
          </a:p>
          <a:p>
            <a:pPr marL="285750" indent="-285750" algn="l">
              <a:buFont typeface="Arial" panose="020B0604020202020204" pitchFamily="34" charset="0"/>
              <a:buChar char="•"/>
            </a:pPr>
            <a:r>
              <a:rPr lang="en-US" sz="1800" dirty="0" smtClean="0">
                <a:solidFill>
                  <a:schemeClr val="tx1"/>
                </a:solidFill>
              </a:rPr>
              <a:t>Python Shell window is used to:</a:t>
            </a:r>
          </a:p>
          <a:p>
            <a:pPr marL="742950" lvl="1" indent="-285750" algn="l">
              <a:buFontTx/>
              <a:buChar char="-"/>
            </a:pPr>
            <a:r>
              <a:rPr lang="en-US" sz="1800" dirty="0" smtClean="0">
                <a:solidFill>
                  <a:schemeClr val="tx1"/>
                </a:solidFill>
              </a:rPr>
              <a:t>quickly test lines of codes without saving that code</a:t>
            </a:r>
          </a:p>
          <a:p>
            <a:pPr marL="742950" lvl="1" indent="-285750" algn="l">
              <a:buFontTx/>
              <a:buChar char="-"/>
            </a:pPr>
            <a:r>
              <a:rPr lang="en-US" sz="1800" dirty="0">
                <a:solidFill>
                  <a:schemeClr val="tx1"/>
                </a:solidFill>
              </a:rPr>
              <a:t>v</a:t>
            </a:r>
            <a:r>
              <a:rPr lang="en-US" sz="1800" dirty="0" smtClean="0">
                <a:solidFill>
                  <a:schemeClr val="tx1"/>
                </a:solidFill>
              </a:rPr>
              <a:t>iew error messages from scripts</a:t>
            </a:r>
          </a:p>
          <a:p>
            <a:pPr marL="742950" lvl="1" indent="-285750" algn="l">
              <a:buFontTx/>
              <a:buChar char="-"/>
            </a:pPr>
            <a:r>
              <a:rPr lang="en-US" sz="1800" dirty="0">
                <a:solidFill>
                  <a:schemeClr val="tx1"/>
                </a:solidFill>
              </a:rPr>
              <a:t>v</a:t>
            </a:r>
            <a:r>
              <a:rPr lang="en-US" sz="1800" dirty="0" smtClean="0">
                <a:solidFill>
                  <a:schemeClr val="tx1"/>
                </a:solidFill>
              </a:rPr>
              <a:t>iew the output from print statements</a:t>
            </a:r>
          </a:p>
          <a:p>
            <a:pPr marL="742950" lvl="1" indent="-285750" algn="l">
              <a:buFontTx/>
              <a:buChar char="-"/>
            </a:pPr>
            <a:endParaRPr lang="en-US" sz="1800" dirty="0">
              <a:solidFill>
                <a:schemeClr val="tx1"/>
              </a:solidFill>
            </a:endParaRPr>
          </a:p>
          <a:p>
            <a:pPr marL="285750" indent="-285750" algn="l">
              <a:buFont typeface="Arial" panose="020B0604020202020204" pitchFamily="34" charset="0"/>
              <a:buChar char="•"/>
            </a:pPr>
            <a:r>
              <a:rPr lang="en-US" sz="1800" dirty="0" smtClean="0">
                <a:solidFill>
                  <a:schemeClr val="tx1"/>
                </a:solidFill>
              </a:rPr>
              <a:t>Code written to Python </a:t>
            </a:r>
            <a:r>
              <a:rPr lang="en-US" sz="1800" dirty="0">
                <a:solidFill>
                  <a:schemeClr val="tx1"/>
                </a:solidFill>
              </a:rPr>
              <a:t>Shell window is </a:t>
            </a:r>
            <a:r>
              <a:rPr lang="en-US" sz="1800" dirty="0" smtClean="0">
                <a:solidFill>
                  <a:schemeClr val="tx1"/>
                </a:solidFill>
              </a:rPr>
              <a:t>not meant to be saved.</a:t>
            </a:r>
            <a:endParaRPr lang="en-US" sz="1800" dirty="0">
              <a:solidFill>
                <a:schemeClr val="tx1"/>
              </a:solidFill>
            </a:endParaRPr>
          </a:p>
        </p:txBody>
      </p:sp>
    </p:spTree>
    <p:extLst>
      <p:ext uri="{BB962C8B-B14F-4D97-AF65-F5344CB8AC3E}">
        <p14:creationId xmlns:p14="http://schemas.microsoft.com/office/powerpoint/2010/main" val="473845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a:ea typeface="Tahoma" pitchFamily="34" charset="0"/>
                <a:cs typeface="Times New Roman" pitchFamily="18" charset="0"/>
              </a:rPr>
              <a:t>Python Shell </a:t>
            </a:r>
            <a:r>
              <a:rPr lang="en-US" sz="3200" dirty="0" smtClean="0">
                <a:ea typeface="Tahoma" pitchFamily="34" charset="0"/>
                <a:cs typeface="Times New Roman" pitchFamily="18" charset="0"/>
              </a:rPr>
              <a:t>Window Cont.</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3276600"/>
            <a:ext cx="8534400" cy="30480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Python interpreter highlights the code you type based on how it is interpreting your input.</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Orange is for statements and green is for strings.</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This is called syntax highlighting and it is helpful during error checking.</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Syntax highlighting conventions vary between Python editors.</a:t>
            </a:r>
          </a:p>
          <a:p>
            <a:pPr algn="l">
              <a:spcBef>
                <a:spcPts val="0"/>
              </a:spcBef>
            </a:pP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762000" y="1266825"/>
            <a:ext cx="6477000" cy="1704975"/>
          </a:xfrm>
          <a:prstGeom prst="rect">
            <a:avLst/>
          </a:prstGeom>
        </p:spPr>
      </p:pic>
    </p:spTree>
    <p:extLst>
      <p:ext uri="{BB962C8B-B14F-4D97-AF65-F5344CB8AC3E}">
        <p14:creationId xmlns:p14="http://schemas.microsoft.com/office/powerpoint/2010/main" val="180908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Python Scripts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914400"/>
            <a:ext cx="8534400" cy="2362200"/>
          </a:xfrm>
        </p:spPr>
        <p:txBody>
          <a:bodyPr>
            <a:noAutofit/>
          </a:bodyPr>
          <a:lstStyle/>
          <a:p>
            <a:pPr marL="285750" indent="-285750" algn="l">
              <a:spcBef>
                <a:spcPts val="0"/>
              </a:spcBef>
              <a:buFont typeface="Arial" panose="020B0604020202020204" pitchFamily="34" charset="0"/>
              <a:buChar char="•"/>
            </a:pPr>
            <a:r>
              <a:rPr lang="en-US" sz="1800" dirty="0">
                <a:solidFill>
                  <a:schemeClr val="tx1"/>
                </a:solidFill>
              </a:rPr>
              <a:t>A program is a sequence of instructions that specifies how to perform a computation</a:t>
            </a:r>
            <a:r>
              <a:rPr lang="en-US" sz="1800" dirty="0" smtClean="0">
                <a:solidFill>
                  <a:schemeClr val="tx1"/>
                </a:solidFill>
              </a:rPr>
              <a:t>.</a:t>
            </a:r>
            <a:br>
              <a:rPr lang="en-US" sz="1800" dirty="0" smtClean="0">
                <a:solidFill>
                  <a:schemeClr val="tx1"/>
                </a:solidFill>
              </a:rPr>
            </a:b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In script mode, </a:t>
            </a:r>
            <a:r>
              <a:rPr lang="en-US" sz="1800" dirty="0">
                <a:solidFill>
                  <a:schemeClr val="tx1"/>
                </a:solidFill>
              </a:rPr>
              <a:t>you can write a program in a file and use the interpreter to execute the contents of the file. </a:t>
            </a:r>
            <a:r>
              <a:rPr lang="en-US" sz="1800" dirty="0" smtClean="0">
                <a:solidFill>
                  <a:schemeClr val="tx1"/>
                </a:solidFill>
              </a:rPr>
              <a:t>Such a file is called a script. By convention, files that contain Python programs have names that end with .</a:t>
            </a:r>
            <a:r>
              <a:rPr lang="en-US" sz="1800" dirty="0" err="1" smtClean="0">
                <a:solidFill>
                  <a:schemeClr val="tx1"/>
                </a:solidFill>
              </a:rPr>
              <a:t>py</a:t>
            </a:r>
            <a:r>
              <a:rPr lang="en-US" sz="1800" dirty="0" smtClean="0">
                <a:solidFill>
                  <a:schemeClr val="tx1"/>
                </a:solidFill>
              </a:rPr>
              <a:t>.  </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Your </a:t>
            </a:r>
            <a:r>
              <a:rPr lang="en-US" sz="1800" dirty="0">
                <a:solidFill>
                  <a:schemeClr val="tx1"/>
                </a:solidFill>
              </a:rPr>
              <a:t>scripts will be written in IDLE inside a separate window known as the Python </a:t>
            </a:r>
            <a:r>
              <a:rPr lang="en-US" sz="1800" dirty="0" smtClean="0">
                <a:solidFill>
                  <a:schemeClr val="tx1"/>
                </a:solidFill>
              </a:rPr>
              <a:t>script window</a:t>
            </a:r>
            <a:r>
              <a:rPr lang="en-US" sz="1800" dirty="0">
                <a:solidFill>
                  <a:schemeClr val="tx1"/>
                </a:solidFill>
              </a:rPr>
              <a:t>. </a:t>
            </a:r>
            <a:r>
              <a:rPr lang="en-US" sz="1800" dirty="0" smtClean="0">
                <a:solidFill>
                  <a:schemeClr val="tx1"/>
                </a:solidFill>
              </a:rPr>
              <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Before you run a script, you need to save it. </a:t>
            </a:r>
            <a:r>
              <a:rPr lang="en-US" sz="1800" dirty="0"/>
              <a:t/>
            </a:r>
            <a:br>
              <a:rPr lang="en-US" sz="1800" dirty="0"/>
            </a:br>
            <a:r>
              <a:rPr lang="en-US" sz="1800" dirty="0"/>
              <a:t/>
            </a:r>
            <a:br>
              <a:rPr lang="en-US" sz="1800" dirty="0"/>
            </a:br>
            <a:r>
              <a:rPr lang="en-US" sz="1800" dirty="0">
                <a:solidFill>
                  <a:schemeClr val="tx1"/>
                </a:solidFill>
              </a:rPr>
              <a:t/>
            </a:r>
            <a:br>
              <a:rPr lang="en-US" sz="1800" dirty="0">
                <a:solidFill>
                  <a:schemeClr val="tx1"/>
                </a:solidFill>
              </a:rPr>
            </a:br>
            <a:r>
              <a:rPr lang="en-US" sz="1800" dirty="0"/>
              <a:t/>
            </a:r>
            <a:br>
              <a:rPr lang="en-US" sz="1800" dirty="0"/>
            </a:br>
            <a:r>
              <a:rPr lang="en-US" sz="1800" dirty="0"/>
              <a:t/>
            </a:r>
            <a:br>
              <a:rPr lang="en-US" sz="1800" dirty="0"/>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5" name="Picture 4"/>
          <p:cNvPicPr>
            <a:picLocks noChangeAspect="1"/>
          </p:cNvPicPr>
          <p:nvPr/>
        </p:nvPicPr>
        <p:blipFill>
          <a:blip r:embed="rId2"/>
          <a:stretch>
            <a:fillRect/>
          </a:stretch>
        </p:blipFill>
        <p:spPr>
          <a:xfrm>
            <a:off x="609600" y="3963401"/>
            <a:ext cx="4267200" cy="2665999"/>
          </a:xfrm>
          <a:prstGeom prst="rect">
            <a:avLst/>
          </a:prstGeom>
        </p:spPr>
      </p:pic>
      <p:pic>
        <p:nvPicPr>
          <p:cNvPr id="7" name="Picture 6"/>
          <p:cNvPicPr>
            <a:picLocks noChangeAspect="1"/>
          </p:cNvPicPr>
          <p:nvPr/>
        </p:nvPicPr>
        <p:blipFill>
          <a:blip r:embed="rId3"/>
          <a:stretch>
            <a:fillRect/>
          </a:stretch>
        </p:blipFill>
        <p:spPr>
          <a:xfrm>
            <a:off x="3986893" y="4495800"/>
            <a:ext cx="4819650" cy="2028825"/>
          </a:xfrm>
          <a:prstGeom prst="rect">
            <a:avLst/>
          </a:prstGeom>
        </p:spPr>
      </p:pic>
      <p:sp>
        <p:nvSpPr>
          <p:cNvPr id="8" name="TextBox 7"/>
          <p:cNvSpPr txBox="1"/>
          <p:nvPr/>
        </p:nvSpPr>
        <p:spPr>
          <a:xfrm>
            <a:off x="5215618" y="5638800"/>
            <a:ext cx="2362200" cy="369332"/>
          </a:xfrm>
          <a:prstGeom prst="rect">
            <a:avLst/>
          </a:prstGeom>
          <a:noFill/>
        </p:spPr>
        <p:txBody>
          <a:bodyPr wrap="square" rtlCol="0">
            <a:spAutoFit/>
          </a:bodyPr>
          <a:lstStyle/>
          <a:p>
            <a:r>
              <a:rPr lang="en-US" dirty="0"/>
              <a:t>Python script window</a:t>
            </a:r>
          </a:p>
        </p:txBody>
      </p:sp>
    </p:spTree>
    <p:extLst>
      <p:ext uri="{BB962C8B-B14F-4D97-AF65-F5344CB8AC3E}">
        <p14:creationId xmlns:p14="http://schemas.microsoft.com/office/powerpoint/2010/main" val="204062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467600" cy="609600"/>
          </a:xfrm>
        </p:spPr>
        <p:txBody>
          <a:bodyPr>
            <a:normAutofit/>
          </a:bodyPr>
          <a:lstStyle/>
          <a:p>
            <a:r>
              <a:rPr lang="en-US" sz="3200" dirty="0" smtClean="0">
                <a:ea typeface="Tahoma" pitchFamily="34" charset="0"/>
                <a:cs typeface="Times New Roman" pitchFamily="18" charset="0"/>
              </a:rPr>
              <a:t>Data Types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1219200"/>
            <a:ext cx="8534400" cy="52578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Python uses a number of different data types, including strings and numbers. </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Strings contain one or more characters, which can include letters, numbers, or other types of characters.</a:t>
            </a:r>
          </a:p>
          <a:p>
            <a:pPr marL="742950" lvl="1" indent="-285750" algn="l">
              <a:spcBef>
                <a:spcPts val="0"/>
              </a:spcBef>
              <a:buFontTx/>
              <a:buChar char="-"/>
            </a:pPr>
            <a:r>
              <a:rPr lang="en-US" sz="1800" dirty="0" smtClean="0">
                <a:solidFill>
                  <a:schemeClr val="tx1"/>
                </a:solidFill>
              </a:rPr>
              <a:t>You </a:t>
            </a:r>
            <a:r>
              <a:rPr lang="en-US" sz="1800" dirty="0">
                <a:solidFill>
                  <a:schemeClr val="tx1"/>
                </a:solidFill>
              </a:rPr>
              <a:t>(and the interpreter) can identify strings because they are enclosed in quotation </a:t>
            </a:r>
            <a:r>
              <a:rPr lang="en-US" sz="1800" dirty="0" smtClean="0">
                <a:solidFill>
                  <a:schemeClr val="tx1"/>
                </a:solidFill>
              </a:rPr>
              <a:t>marks, even if they are numbers.</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a:solidFill>
                  <a:schemeClr val="tx1"/>
                </a:solidFill>
              </a:rPr>
              <a:t> </a:t>
            </a:r>
            <a:r>
              <a:rPr lang="en-US" sz="1800" dirty="0" smtClean="0">
                <a:solidFill>
                  <a:schemeClr val="tx1"/>
                </a:solidFill>
              </a:rPr>
              <a:t>Numbers can be:</a:t>
            </a:r>
          </a:p>
          <a:p>
            <a:pPr marL="742950" lvl="1" indent="-285750" algn="l">
              <a:spcBef>
                <a:spcPts val="0"/>
              </a:spcBef>
              <a:buFontTx/>
              <a:buChar char="-"/>
            </a:pPr>
            <a:r>
              <a:rPr lang="en-US" sz="1800" dirty="0" smtClean="0">
                <a:solidFill>
                  <a:schemeClr val="tx1"/>
                </a:solidFill>
              </a:rPr>
              <a:t>integers (whole numbers that have no fractional part)</a:t>
            </a:r>
          </a:p>
          <a:p>
            <a:pPr marL="742950" lvl="1" indent="-285750" algn="l">
              <a:spcBef>
                <a:spcPts val="0"/>
              </a:spcBef>
              <a:buFontTx/>
              <a:buChar char="-"/>
            </a:pPr>
            <a:r>
              <a:rPr lang="en-US" sz="1800" dirty="0" smtClean="0">
                <a:solidFill>
                  <a:schemeClr val="tx1"/>
                </a:solidFill>
              </a:rPr>
              <a:t>floats (have a decimal point)</a:t>
            </a: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4" name="Picture 3"/>
          <p:cNvPicPr>
            <a:picLocks noChangeAspect="1"/>
          </p:cNvPicPr>
          <p:nvPr/>
        </p:nvPicPr>
        <p:blipFill>
          <a:blip r:embed="rId2"/>
          <a:stretch>
            <a:fillRect/>
          </a:stretch>
        </p:blipFill>
        <p:spPr>
          <a:xfrm>
            <a:off x="685800" y="4343400"/>
            <a:ext cx="2295525" cy="1800225"/>
          </a:xfrm>
          <a:prstGeom prst="rect">
            <a:avLst/>
          </a:prstGeom>
        </p:spPr>
      </p:pic>
    </p:spTree>
    <p:extLst>
      <p:ext uri="{BB962C8B-B14F-4D97-AF65-F5344CB8AC3E}">
        <p14:creationId xmlns:p14="http://schemas.microsoft.com/office/powerpoint/2010/main" val="3306784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467600" cy="609600"/>
          </a:xfrm>
        </p:spPr>
        <p:txBody>
          <a:bodyPr>
            <a:normAutofit/>
          </a:bodyPr>
          <a:lstStyle/>
          <a:p>
            <a:r>
              <a:rPr lang="en-US" sz="3200" dirty="0" smtClean="0">
                <a:ea typeface="Tahoma" pitchFamily="34" charset="0"/>
                <a:cs typeface="Times New Roman" pitchFamily="18" charset="0"/>
              </a:rPr>
              <a:t>Variables</a:t>
            </a:r>
            <a:endParaRPr lang="en-US" sz="3200" dirty="0">
              <a:ea typeface="Tahoma" pitchFamily="34" charset="0"/>
              <a:cs typeface="Times New Roman" pitchFamily="18" charset="0"/>
            </a:endParaRPr>
          </a:p>
        </p:txBody>
      </p:sp>
      <p:sp>
        <p:nvSpPr>
          <p:cNvPr id="3" name="Subtitle 2"/>
          <p:cNvSpPr>
            <a:spLocks noGrp="1"/>
          </p:cNvSpPr>
          <p:nvPr>
            <p:ph type="subTitle" idx="1"/>
          </p:nvPr>
        </p:nvSpPr>
        <p:spPr>
          <a:xfrm>
            <a:off x="304800" y="762000"/>
            <a:ext cx="8534400" cy="3581400"/>
          </a:xfrm>
        </p:spPr>
        <p:txBody>
          <a:bodyPr>
            <a:noAutofit/>
          </a:bodyPr>
          <a:lstStyle/>
          <a:p>
            <a:pPr marL="285750" indent="-285750" algn="l">
              <a:spcBef>
                <a:spcPts val="0"/>
              </a:spcBef>
              <a:buFont typeface="Arial" panose="020B0604020202020204" pitchFamily="34" charset="0"/>
              <a:buChar char="•"/>
            </a:pPr>
            <a:r>
              <a:rPr lang="en-US" sz="1800" dirty="0" smtClean="0">
                <a:solidFill>
                  <a:schemeClr val="tx1"/>
                </a:solidFill>
              </a:rPr>
              <a:t>A </a:t>
            </a:r>
            <a:r>
              <a:rPr lang="en-US" sz="1800" dirty="0">
                <a:solidFill>
                  <a:schemeClr val="tx1"/>
                </a:solidFill>
              </a:rPr>
              <a:t>variable is a name that refers to a </a:t>
            </a:r>
            <a:r>
              <a:rPr lang="en-US" sz="1800" dirty="0" smtClean="0">
                <a:solidFill>
                  <a:schemeClr val="tx1"/>
                </a:solidFill>
              </a:rPr>
              <a:t>value. Variables are used to store information.</a:t>
            </a:r>
            <a:br>
              <a:rPr lang="en-US" sz="1800" dirty="0" smtClean="0">
                <a:solidFill>
                  <a:schemeClr val="tx1"/>
                </a:solidFill>
              </a:rPr>
            </a:b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The </a:t>
            </a:r>
            <a:r>
              <a:rPr lang="en-US" sz="1800" dirty="0">
                <a:solidFill>
                  <a:schemeClr val="tx1"/>
                </a:solidFill>
              </a:rPr>
              <a:t>assignment statement creates new variables and gives them </a:t>
            </a:r>
            <a:r>
              <a:rPr lang="en-US" sz="1800" dirty="0" smtClean="0">
                <a:solidFill>
                  <a:schemeClr val="tx1"/>
                </a:solidFill>
              </a:rPr>
              <a:t>values. </a:t>
            </a:r>
            <a:br>
              <a:rPr lang="en-US" sz="1800" dirty="0" smtClean="0">
                <a:solidFill>
                  <a:schemeClr val="tx1"/>
                </a:solidFill>
              </a:rPr>
            </a:br>
            <a:r>
              <a:rPr lang="en-US" sz="1800" dirty="0" smtClean="0">
                <a:solidFill>
                  <a:schemeClr val="tx1"/>
                </a:solidFill>
              </a:rPr>
              <a:t>Once you assign a value to a variable, you can use the variable in an expression.</a:t>
            </a:r>
          </a:p>
          <a:p>
            <a:pPr marL="285750" indent="-285750" algn="l">
              <a:spcBef>
                <a:spcPts val="0"/>
              </a:spcBef>
              <a:buFont typeface="Arial" panose="020B0604020202020204" pitchFamily="34" charset="0"/>
              <a:buChar char="•"/>
            </a:pPr>
            <a:endParaRPr lang="en-US" sz="1800" dirty="0" smtClean="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In </a:t>
            </a:r>
            <a:r>
              <a:rPr lang="en-US" sz="1800" dirty="0">
                <a:solidFill>
                  <a:schemeClr val="tx1"/>
                </a:solidFill>
              </a:rPr>
              <a:t>general, single and double quotes do the same thing, but if the string contains a single quote (or an apostrophe, which is the same character), you have to use double quotes to enclose it.</a:t>
            </a:r>
          </a:p>
          <a:p>
            <a:pPr algn="l">
              <a:spcBef>
                <a:spcPts val="0"/>
              </a:spcBef>
            </a:pPr>
            <a:endParaRPr lang="en-US" sz="1800" dirty="0">
              <a:solidFill>
                <a:schemeClr val="tx1"/>
              </a:solidFill>
            </a:endParaRPr>
          </a:p>
          <a:p>
            <a:pPr marL="285750" indent="-285750" algn="l">
              <a:spcBef>
                <a:spcPts val="0"/>
              </a:spcBef>
              <a:buFont typeface="Arial" panose="020B0604020202020204" pitchFamily="34" charset="0"/>
              <a:buChar char="•"/>
            </a:pPr>
            <a:r>
              <a:rPr lang="en-US" sz="1800" dirty="0" smtClean="0">
                <a:solidFill>
                  <a:schemeClr val="tx1"/>
                </a:solidFill>
              </a:rPr>
              <a:t>Python does not require you to declare a variable and define its type, before you can assign a value to it. </a:t>
            </a:r>
            <a:br>
              <a:rPr lang="en-US" sz="1800" dirty="0" smtClean="0">
                <a:solidFill>
                  <a:schemeClr val="tx1"/>
                </a:solidFill>
              </a:rPr>
            </a:br>
            <a:r>
              <a:rPr lang="en-US" sz="1800" dirty="0" smtClean="0">
                <a:solidFill>
                  <a:schemeClr val="tx1"/>
                </a:solidFill>
              </a:rPr>
              <a:t>You can change the type of a variable by assigning it a new value. This is known as dynamic assignment.</a:t>
            </a:r>
            <a:endParaRPr lang="en-US" sz="1800" dirty="0">
              <a:solidFill>
                <a:schemeClr val="tx1"/>
              </a:solidFill>
            </a:endParaRPr>
          </a:p>
          <a:p>
            <a:pPr marL="285750" indent="-285750" algn="l">
              <a:spcBef>
                <a:spcPts val="0"/>
              </a:spcBef>
              <a:buFont typeface="Arial" panose="020B0604020202020204" pitchFamily="34" charset="0"/>
              <a:buChar char="•"/>
            </a:pPr>
            <a:endParaRPr lang="en-US" sz="1800" dirty="0" smtClean="0">
              <a:solidFill>
                <a:schemeClr val="tx1"/>
              </a:solidFill>
            </a:endParaRPr>
          </a:p>
          <a:p>
            <a:pPr algn="l">
              <a:spcBef>
                <a:spcPts val="0"/>
              </a:spcBef>
            </a:pP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t/>
            </a:r>
            <a:br>
              <a:rPr lang="en-US" sz="1800" dirty="0"/>
            </a:br>
            <a:r>
              <a:rPr lang="en-US" sz="1800" dirty="0"/>
              <a:t/>
            </a:r>
            <a:br>
              <a:rPr lang="en-US" sz="1800" dirty="0"/>
            </a:br>
            <a:r>
              <a:rPr lang="en-US" sz="1800" dirty="0" smtClean="0">
                <a:solidFill>
                  <a:schemeClr val="tx1"/>
                </a:solidFill>
                <a:cs typeface="Times New Roman" pitchFamily="18" charset="0"/>
              </a:rPr>
              <a:t/>
            </a:r>
            <a:br>
              <a:rPr lang="en-US" sz="1800" dirty="0" smtClean="0">
                <a:solidFill>
                  <a:schemeClr val="tx1"/>
                </a:solidFill>
                <a:cs typeface="Times New Roman" pitchFamily="18" charset="0"/>
              </a:rPr>
            </a:br>
            <a:endParaRPr lang="en-US" sz="1800" dirty="0">
              <a:solidFill>
                <a:schemeClr val="tx1"/>
              </a:solidFill>
              <a:cs typeface="Times New Roman" pitchFamily="18" charset="0"/>
            </a:endParaRPr>
          </a:p>
        </p:txBody>
      </p:sp>
      <p:pic>
        <p:nvPicPr>
          <p:cNvPr id="7" name="Picture 6"/>
          <p:cNvPicPr>
            <a:picLocks noChangeAspect="1"/>
          </p:cNvPicPr>
          <p:nvPr/>
        </p:nvPicPr>
        <p:blipFill>
          <a:blip r:embed="rId2"/>
          <a:stretch>
            <a:fillRect/>
          </a:stretch>
        </p:blipFill>
        <p:spPr>
          <a:xfrm>
            <a:off x="3200400" y="4267200"/>
            <a:ext cx="4000500" cy="2428875"/>
          </a:xfrm>
          <a:prstGeom prst="rect">
            <a:avLst/>
          </a:prstGeom>
        </p:spPr>
      </p:pic>
    </p:spTree>
    <p:extLst>
      <p:ext uri="{BB962C8B-B14F-4D97-AF65-F5344CB8AC3E}">
        <p14:creationId xmlns:p14="http://schemas.microsoft.com/office/powerpoint/2010/main" val="3412837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14174</TotalTime>
  <Words>1184</Words>
  <Application>Microsoft Office PowerPoint</Application>
  <PresentationFormat>On-screen Show (4:3)</PresentationFormat>
  <Paragraphs>233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Tahoma</vt:lpstr>
      <vt:lpstr>Times New Roman</vt:lpstr>
      <vt:lpstr>Office Theme</vt:lpstr>
      <vt:lpstr>     Chapters 1, 2 and 3  Variables, Expressions, Statements, Functions</vt:lpstr>
      <vt:lpstr>Python Programming Language</vt:lpstr>
      <vt:lpstr>Python Programming Language Cont.</vt:lpstr>
      <vt:lpstr>Python IDE</vt:lpstr>
      <vt:lpstr>Python Shell Window</vt:lpstr>
      <vt:lpstr>Python Shell Window Cont.</vt:lpstr>
      <vt:lpstr>Python Scripts</vt:lpstr>
      <vt:lpstr>Data Types</vt:lpstr>
      <vt:lpstr>Variables</vt:lpstr>
      <vt:lpstr>Variable Names</vt:lpstr>
      <vt:lpstr>Keywords</vt:lpstr>
      <vt:lpstr>Statements and Expressions</vt:lpstr>
      <vt:lpstr>Operators and Operands</vt:lpstr>
      <vt:lpstr>Order of Operations</vt:lpstr>
      <vt:lpstr>String Operations</vt:lpstr>
      <vt:lpstr>Comments</vt:lpstr>
      <vt:lpstr>Built-in Functions</vt:lpstr>
      <vt:lpstr>Type Conversion Functions</vt:lpstr>
      <vt:lpstr>Type Coersion</vt:lpstr>
      <vt:lpstr>Math Module</vt:lpstr>
      <vt:lpstr>Function Definition</vt:lpstr>
      <vt:lpstr>Example of Function Definition</vt:lpstr>
      <vt:lpstr>Flow of Execution</vt:lpstr>
      <vt:lpstr>Parameters and Arguments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Moran’s I Cont.</dc:title>
  <dc:creator>Ylli</dc:creator>
  <cp:lastModifiedBy>Ylli Kellici</cp:lastModifiedBy>
  <cp:revision>1095</cp:revision>
  <dcterms:created xsi:type="dcterms:W3CDTF">2015-08-08T23:07:54Z</dcterms:created>
  <dcterms:modified xsi:type="dcterms:W3CDTF">2016-01-20T13:39:10Z</dcterms:modified>
</cp:coreProperties>
</file>