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453" r:id="rId3"/>
    <p:sldId id="490" r:id="rId4"/>
    <p:sldId id="459" r:id="rId5"/>
    <p:sldId id="461" r:id="rId6"/>
    <p:sldId id="457" r:id="rId7"/>
    <p:sldId id="464" r:id="rId8"/>
    <p:sldId id="467" r:id="rId9"/>
    <p:sldId id="468" r:id="rId10"/>
    <p:sldId id="469" r:id="rId11"/>
    <p:sldId id="470" r:id="rId12"/>
    <p:sldId id="473" r:id="rId13"/>
    <p:sldId id="478" r:id="rId14"/>
    <p:sldId id="479" r:id="rId15"/>
    <p:sldId id="481" r:id="rId16"/>
    <p:sldId id="483" r:id="rId17"/>
    <p:sldId id="484" r:id="rId18"/>
    <p:sldId id="4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6889-EE14-482F-B7E7-EF1A1BAD2E01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6BA7-E930-440A-B2E8-5024E87A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438F-A9F6-4A2A-99E3-9117BEDFA59C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24200"/>
            <a:ext cx="73152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Chapters 6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Iterations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Len Function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1"/>
            <a:ext cx="8534400" cy="5638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 function returns the number of characters in a string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>
                <a:solidFill>
                  <a:schemeClr val="tx1"/>
                </a:solidFill>
              </a:rPr>
              <a:t>get the last </a:t>
            </a:r>
            <a:r>
              <a:rPr lang="en-US" sz="1800" dirty="0" smtClean="0">
                <a:solidFill>
                  <a:schemeClr val="tx1"/>
                </a:solidFill>
              </a:rPr>
              <a:t>character, we </a:t>
            </a:r>
            <a:r>
              <a:rPr lang="en-US" sz="1800" dirty="0">
                <a:solidFill>
                  <a:schemeClr val="tx1"/>
                </a:solidFill>
              </a:rPr>
              <a:t>have to subtract 1 from length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US" sz="1800" dirty="0" smtClean="0">
                <a:solidFill>
                  <a:schemeClr val="tx1"/>
                </a:solidFill>
              </a:rPr>
              <a:t>e </a:t>
            </a:r>
            <a:r>
              <a:rPr lang="en-US" sz="1800" dirty="0">
                <a:solidFill>
                  <a:schemeClr val="tx1"/>
                </a:solidFill>
              </a:rPr>
              <a:t>can use negative indices, which count backward from the end </a:t>
            </a:r>
            <a:r>
              <a:rPr lang="en-US" sz="1800" dirty="0" smtClean="0">
                <a:solidFill>
                  <a:schemeClr val="tx1"/>
                </a:solidFill>
              </a:rPr>
              <a:t>of the </a:t>
            </a:r>
            <a:r>
              <a:rPr lang="en-US" sz="1800" dirty="0">
                <a:solidFill>
                  <a:schemeClr val="tx1"/>
                </a:solidFill>
              </a:rPr>
              <a:t>string.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5881"/>
            <a:ext cx="325755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05200"/>
            <a:ext cx="2981325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5105400"/>
            <a:ext cx="114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The For Loop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562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lot of computations involve processing a string one character at a time.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for loop has a simpler syntax: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Each </a:t>
            </a:r>
            <a:r>
              <a:rPr lang="en-US" sz="1800" dirty="0">
                <a:solidFill>
                  <a:schemeClr val="tx1"/>
                </a:solidFill>
              </a:rPr>
              <a:t>time through the loop, the next character in the string is assigned to the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variable char. The loop continues until no characters are left.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20383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52800"/>
            <a:ext cx="1495425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86" y="5105400"/>
            <a:ext cx="2019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String Slices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715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segment of a string is called a slice.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operator [</a:t>
            </a:r>
            <a:r>
              <a:rPr lang="en-US" sz="1800" dirty="0" err="1">
                <a:solidFill>
                  <a:schemeClr val="tx1"/>
                </a:solidFill>
              </a:rPr>
              <a:t>n:m</a:t>
            </a:r>
            <a:r>
              <a:rPr lang="en-US" sz="1800" dirty="0">
                <a:solidFill>
                  <a:schemeClr val="tx1"/>
                </a:solidFill>
              </a:rPr>
              <a:t>] returns the part of the string from the “n-eth” character to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“m-eth” character, including the first but excluding the last.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you omit the first index (before the colon), the slice starts at the beginning of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string. If you omit the second index, the slice goes to the end of the string.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Thus: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647950"/>
            <a:ext cx="250507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5105400"/>
            <a:ext cx="1752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0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Strings are Immutable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105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Strings are immutable, which means you can’t change an existing string.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As shown below, you </a:t>
            </a:r>
            <a:r>
              <a:rPr lang="en-US" sz="1800" dirty="0">
                <a:solidFill>
                  <a:schemeClr val="tx1"/>
                </a:solidFill>
              </a:rPr>
              <a:t>can </a:t>
            </a:r>
            <a:r>
              <a:rPr lang="en-US" sz="1800" dirty="0" smtClean="0">
                <a:solidFill>
                  <a:schemeClr val="tx1"/>
                </a:solidFill>
              </a:rPr>
              <a:t>create </a:t>
            </a:r>
            <a:r>
              <a:rPr lang="en-US" sz="1800" dirty="0">
                <a:solidFill>
                  <a:schemeClr val="tx1"/>
                </a:solidFill>
              </a:rPr>
              <a:t>a new string </a:t>
            </a:r>
            <a:r>
              <a:rPr lang="en-US" sz="1800" dirty="0" smtClean="0">
                <a:solidFill>
                  <a:schemeClr val="tx1"/>
                </a:solidFill>
              </a:rPr>
              <a:t>by concatenating </a:t>
            </a:r>
            <a:r>
              <a:rPr lang="en-US" sz="1800" dirty="0">
                <a:solidFill>
                  <a:schemeClr val="tx1"/>
                </a:solidFill>
              </a:rPr>
              <a:t>a new first letter onto a slice of greeting.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This operation has no effect on the original string.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1609725"/>
            <a:ext cx="438150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4295775"/>
            <a:ext cx="2771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3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Find Function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534400" cy="4038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It takes </a:t>
            </a:r>
            <a:r>
              <a:rPr lang="en-US" sz="1800" dirty="0">
                <a:solidFill>
                  <a:schemeClr val="tx1"/>
                </a:solidFill>
              </a:rPr>
              <a:t>a character and finds the </a:t>
            </a:r>
            <a:r>
              <a:rPr lang="en-US" sz="1800" dirty="0" smtClean="0">
                <a:solidFill>
                  <a:schemeClr val="tx1"/>
                </a:solidFill>
              </a:rPr>
              <a:t>index where </a:t>
            </a:r>
            <a:r>
              <a:rPr lang="en-US" sz="1800" dirty="0">
                <a:solidFill>
                  <a:schemeClr val="tx1"/>
                </a:solidFill>
              </a:rPr>
              <a:t>that character </a:t>
            </a:r>
            <a:r>
              <a:rPr lang="en-US" sz="1800" dirty="0" smtClean="0">
                <a:solidFill>
                  <a:schemeClr val="tx1"/>
                </a:solidFill>
              </a:rPr>
              <a:t>appears in the string.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 character is </a:t>
            </a:r>
            <a:r>
              <a:rPr lang="en-US" sz="1800" dirty="0" smtClean="0">
                <a:solidFill>
                  <a:schemeClr val="tx1"/>
                </a:solidFill>
              </a:rPr>
              <a:t>found</a:t>
            </a:r>
            <a:r>
              <a:rPr lang="en-US" sz="1800" dirty="0">
                <a:solidFill>
                  <a:schemeClr val="tx1"/>
                </a:solidFill>
              </a:rPr>
              <a:t>, the function returns </a:t>
            </a:r>
            <a:r>
              <a:rPr lang="en-US" sz="1800" dirty="0" smtClean="0">
                <a:solidFill>
                  <a:schemeClr val="tx1"/>
                </a:solidFill>
              </a:rPr>
              <a:t>the index and breaks out of the loop prematurely.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 character is not found, </a:t>
            </a:r>
            <a:r>
              <a:rPr lang="en-US" sz="1800" dirty="0" smtClean="0">
                <a:solidFill>
                  <a:schemeClr val="tx1"/>
                </a:solidFill>
              </a:rPr>
              <a:t>then </a:t>
            </a:r>
            <a:r>
              <a:rPr lang="en-US" sz="1800" dirty="0">
                <a:solidFill>
                  <a:schemeClr val="tx1"/>
                </a:solidFill>
              </a:rPr>
              <a:t>the program exits the </a:t>
            </a:r>
            <a:r>
              <a:rPr lang="en-US" sz="1800" dirty="0" smtClean="0">
                <a:solidFill>
                  <a:schemeClr val="tx1"/>
                </a:solidFill>
              </a:rPr>
              <a:t>loop normally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tx1"/>
                </a:solidFill>
              </a:rPr>
              <a:t>the function returns </a:t>
            </a:r>
            <a:r>
              <a:rPr lang="en-US" sz="1800" dirty="0">
                <a:solidFill>
                  <a:schemeClr val="tx1"/>
                </a:solidFill>
              </a:rPr>
              <a:t>-1.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2324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Looping and </a:t>
            </a:r>
            <a:r>
              <a:rPr lang="en-US" sz="3200" dirty="0" smtClean="0"/>
              <a:t>counting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4648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following program counts the number of times the letter a appears in a string: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program demonstrates another pattern of computation called a </a:t>
            </a:r>
            <a:r>
              <a:rPr lang="en-US" sz="1800" dirty="0" smtClean="0">
                <a:solidFill>
                  <a:schemeClr val="tx1"/>
                </a:solidFill>
              </a:rPr>
              <a:t>counter.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variable count is initialized to 0 and then incremented each time an </a:t>
            </a:r>
            <a:r>
              <a:rPr lang="en-US" sz="1800" dirty="0" smtClean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a” </a:t>
            </a:r>
            <a:r>
              <a:rPr lang="en-US" sz="1800" dirty="0" smtClean="0">
                <a:solidFill>
                  <a:schemeClr val="tx1"/>
                </a:solidFill>
              </a:rPr>
              <a:t>is found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the loop exits, </a:t>
            </a:r>
            <a:r>
              <a:rPr lang="en-US" sz="1800" dirty="0" smtClean="0">
                <a:solidFill>
                  <a:schemeClr val="tx1"/>
                </a:solidFill>
              </a:rPr>
              <a:t>count contains </a:t>
            </a:r>
            <a:r>
              <a:rPr lang="en-US" sz="1800" dirty="0">
                <a:solidFill>
                  <a:schemeClr val="tx1"/>
                </a:solidFill>
              </a:rPr>
              <a:t>the result—the total number of a’s.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7850"/>
            <a:ext cx="20478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6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The String Module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172200"/>
          </a:xfrm>
        </p:spPr>
        <p:txBody>
          <a:bodyPr>
            <a:no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string module contains useful functions that manipulate strings.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string module includes a function named find that does the same thing </a:t>
            </a:r>
            <a:r>
              <a:rPr lang="en-US" sz="1800" dirty="0" smtClean="0">
                <a:solidFill>
                  <a:schemeClr val="tx1"/>
                </a:solidFill>
              </a:rPr>
              <a:t>as the </a:t>
            </a:r>
            <a:r>
              <a:rPr lang="en-US" sz="1800" dirty="0">
                <a:solidFill>
                  <a:schemeClr val="tx1"/>
                </a:solidFill>
              </a:rPr>
              <a:t>function we wrote.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use dot notation to call a function from a module.  Even though the built-in function has the same name as the function we wrote, by using dot notation we can </a:t>
            </a:r>
            <a:r>
              <a:rPr lang="en-US" sz="1800" dirty="0">
                <a:solidFill>
                  <a:schemeClr val="tx1"/>
                </a:solidFill>
              </a:rPr>
              <a:t>specify which version of find we want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Actually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string.find</a:t>
            </a:r>
            <a:r>
              <a:rPr lang="en-US" sz="1800" dirty="0">
                <a:solidFill>
                  <a:schemeClr val="tx1"/>
                </a:solidFill>
              </a:rPr>
              <a:t> is more general than our version. 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t </a:t>
            </a:r>
            <a:r>
              <a:rPr lang="en-US" sz="1800" dirty="0">
                <a:solidFill>
                  <a:schemeClr val="tx1"/>
                </a:solidFill>
              </a:rPr>
              <a:t>can find substrings, not just characters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algn="l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Also</a:t>
            </a:r>
            <a:r>
              <a:rPr lang="en-US" sz="1800" dirty="0">
                <a:solidFill>
                  <a:schemeClr val="tx1"/>
                </a:solidFill>
              </a:rPr>
              <a:t>, it takes an additional argument that specifies the index it should start </a:t>
            </a:r>
            <a:r>
              <a:rPr lang="en-US" sz="1800" dirty="0" smtClean="0">
                <a:solidFill>
                  <a:schemeClr val="tx1"/>
                </a:solidFill>
              </a:rPr>
              <a:t>at: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tx1"/>
                </a:solidFill>
              </a:rPr>
              <a:t>it can take two additional arguments that specify a range of indices: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971675"/>
            <a:ext cx="242887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4648200"/>
            <a:ext cx="238125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28" y="5505450"/>
            <a:ext cx="310515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4" y="6315075"/>
            <a:ext cx="3324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5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Character </a:t>
            </a:r>
            <a:r>
              <a:rPr lang="en-US" sz="3200" dirty="0" smtClean="0"/>
              <a:t>classification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5867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 smtClean="0">
                <a:solidFill>
                  <a:schemeClr val="tx1"/>
                </a:solidFill>
              </a:rPr>
              <a:t>string.lowercase</a:t>
            </a:r>
            <a:r>
              <a:rPr lang="en-US" sz="1800" dirty="0" smtClean="0">
                <a:solidFill>
                  <a:schemeClr val="tx1"/>
                </a:solidFill>
              </a:rPr>
              <a:t> constant contains </a:t>
            </a:r>
            <a:r>
              <a:rPr lang="en-US" sz="1800" dirty="0">
                <a:solidFill>
                  <a:schemeClr val="tx1"/>
                </a:solidFill>
              </a:rPr>
              <a:t>all of the letters that the system considers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to be lowercase.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string.uppercase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constant contains </a:t>
            </a:r>
            <a:r>
              <a:rPr lang="en-US" sz="1800" dirty="0">
                <a:solidFill>
                  <a:schemeClr val="tx1"/>
                </a:solidFill>
              </a:rPr>
              <a:t>all of the uppercase letters.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can use these constants and find to classify characters. I</a:t>
            </a:r>
            <a:r>
              <a:rPr lang="en-US" sz="1800" dirty="0" smtClean="0">
                <a:solidFill>
                  <a:schemeClr val="tx1"/>
                </a:solidFill>
              </a:rPr>
              <a:t>f find returns </a:t>
            </a:r>
            <a:r>
              <a:rPr lang="en-US" sz="1800" dirty="0">
                <a:solidFill>
                  <a:schemeClr val="tx1"/>
                </a:solidFill>
              </a:rPr>
              <a:t>a value other than -1, then </a:t>
            </a:r>
            <a:r>
              <a:rPr lang="en-US" sz="1800" dirty="0" err="1">
                <a:solidFill>
                  <a:schemeClr val="tx1"/>
                </a:solidFill>
              </a:rPr>
              <a:t>ch</a:t>
            </a:r>
            <a:r>
              <a:rPr lang="en-US" sz="1800" dirty="0">
                <a:solidFill>
                  <a:schemeClr val="tx1"/>
                </a:solidFill>
              </a:rPr>
              <a:t> must be </a:t>
            </a:r>
            <a:r>
              <a:rPr lang="en-US" sz="1800" dirty="0" smtClean="0">
                <a:solidFill>
                  <a:schemeClr val="tx1"/>
                </a:solidFill>
              </a:rPr>
              <a:t>lowercase: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91175"/>
            <a:ext cx="384810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1371600"/>
            <a:ext cx="50196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2324100"/>
            <a:ext cx="471487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89" y="2844232"/>
            <a:ext cx="1895475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18" y="4227062"/>
            <a:ext cx="3486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Character </a:t>
            </a:r>
            <a:r>
              <a:rPr lang="en-US" sz="3200" dirty="0" smtClean="0"/>
              <a:t>classification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2514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he </a:t>
            </a:r>
            <a:r>
              <a:rPr lang="en-US" sz="1800" dirty="0">
                <a:solidFill>
                  <a:schemeClr val="tx1"/>
                </a:solidFill>
              </a:rPr>
              <a:t>in operator, which determines </a:t>
            </a:r>
            <a:r>
              <a:rPr lang="en-US" sz="1800" dirty="0" smtClean="0">
                <a:solidFill>
                  <a:schemeClr val="tx1"/>
                </a:solidFill>
              </a:rPr>
              <a:t>whether a </a:t>
            </a:r>
            <a:r>
              <a:rPr lang="en-US" sz="1800" dirty="0">
                <a:solidFill>
                  <a:schemeClr val="tx1"/>
                </a:solidFill>
              </a:rPr>
              <a:t>character appears in a string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tx1"/>
                </a:solidFill>
              </a:rPr>
              <a:t>use the comparison </a:t>
            </a:r>
            <a:r>
              <a:rPr lang="en-US" sz="1800" dirty="0" smtClean="0">
                <a:solidFill>
                  <a:schemeClr val="tx1"/>
                </a:solidFill>
              </a:rPr>
              <a:t>operator. If </a:t>
            </a:r>
            <a:r>
              <a:rPr lang="en-US" sz="1800" dirty="0" err="1">
                <a:solidFill>
                  <a:schemeClr val="tx1"/>
                </a:solidFill>
              </a:rPr>
              <a:t>ch</a:t>
            </a:r>
            <a:r>
              <a:rPr lang="en-US" sz="1800" dirty="0">
                <a:solidFill>
                  <a:schemeClr val="tx1"/>
                </a:solidFill>
              </a:rPr>
              <a:t> is between a and z, it must be a lowercase </a:t>
            </a:r>
            <a:r>
              <a:rPr lang="en-US" sz="1800" dirty="0" smtClean="0">
                <a:solidFill>
                  <a:schemeClr val="tx1"/>
                </a:solidFill>
              </a:rPr>
              <a:t>letter.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2961"/>
            <a:ext cx="272415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81250"/>
            <a:ext cx="2133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While Statement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562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repetition structure, </a:t>
            </a:r>
            <a:r>
              <a:rPr lang="en-US" sz="1800" dirty="0" smtClean="0">
                <a:solidFill>
                  <a:schemeClr val="tx1"/>
                </a:solidFill>
              </a:rPr>
              <a:t>also </a:t>
            </a:r>
            <a:r>
              <a:rPr lang="en-US" sz="1800" dirty="0">
                <a:solidFill>
                  <a:schemeClr val="tx1"/>
                </a:solidFill>
              </a:rPr>
              <a:t>called </a:t>
            </a:r>
            <a:r>
              <a:rPr lang="en-US" sz="1800" dirty="0" smtClean="0">
                <a:solidFill>
                  <a:schemeClr val="tx1"/>
                </a:solidFill>
              </a:rPr>
              <a:t>iteration, </a:t>
            </a:r>
            <a:r>
              <a:rPr lang="en-US" sz="1800" dirty="0" smtClean="0">
                <a:solidFill>
                  <a:schemeClr val="tx1"/>
                </a:solidFill>
              </a:rPr>
              <a:t>allows </a:t>
            </a:r>
            <a:r>
              <a:rPr lang="en-US" sz="1800" dirty="0" smtClean="0">
                <a:solidFill>
                  <a:schemeClr val="tx1"/>
                </a:solidFill>
              </a:rPr>
              <a:t>us to repeat a block of statements while some condition remains true</a:t>
            </a:r>
            <a:r>
              <a:rPr lang="en-US" sz="1800" dirty="0">
                <a:solidFill>
                  <a:schemeClr val="tx1"/>
                </a:solidFill>
              </a:rPr>
              <a:t>. This type of flow is called a loop.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body of the loop should change the value of one or more variables so that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eventually the condition becomes false and the loop terminates.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first line initializes a variable named 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chemeClr val="tx1"/>
                </a:solidFill>
              </a:rPr>
              <a:t>which acts as a counter or </a:t>
            </a:r>
            <a:r>
              <a:rPr lang="en-US" sz="1800" dirty="0" smtClean="0">
                <a:solidFill>
                  <a:schemeClr val="tx1"/>
                </a:solidFill>
              </a:rPr>
              <a:t>loop variable</a:t>
            </a:r>
            <a:r>
              <a:rPr lang="en-US" sz="1800" dirty="0">
                <a:solidFill>
                  <a:schemeClr val="tx1"/>
                </a:solidFill>
              </a:rPr>
              <a:t>. As the loop executes, the value of </a:t>
            </a:r>
            <a:r>
              <a:rPr lang="en-US" sz="1800" dirty="0" smtClean="0">
                <a:solidFill>
                  <a:schemeClr val="tx1"/>
                </a:solidFill>
              </a:rPr>
              <a:t>n increases </a:t>
            </a:r>
            <a:r>
              <a:rPr lang="en-US" sz="1800" dirty="0" smtClean="0">
                <a:solidFill>
                  <a:schemeClr val="tx1"/>
                </a:solidFill>
              </a:rPr>
              <a:t>by 1 from </a:t>
            </a:r>
            <a:r>
              <a:rPr lang="en-US" sz="1800" dirty="0" smtClean="0">
                <a:solidFill>
                  <a:schemeClr val="tx1"/>
                </a:solidFill>
              </a:rPr>
              <a:t>0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dirty="0" smtClean="0">
                <a:solidFill>
                  <a:schemeClr val="tx1"/>
                </a:solidFill>
              </a:rPr>
              <a:t>10.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the condition is always true, the loop </a:t>
            </a:r>
            <a:r>
              <a:rPr lang="en-US" sz="1800" dirty="0">
                <a:solidFill>
                  <a:schemeClr val="tx1"/>
                </a:solidFill>
              </a:rPr>
              <a:t>will repeat forever, which is called an infinite loop</a:t>
            </a:r>
            <a:r>
              <a:rPr lang="en-US" sz="1800" dirty="0" smtClean="0">
                <a:solidFill>
                  <a:schemeClr val="tx1"/>
                </a:solidFill>
              </a:rPr>
              <a:t>. Ctrl-C to stop an infinite loop.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the condition is false the first time through the loop, </a:t>
            </a:r>
            <a:r>
              <a:rPr lang="en-US" sz="1800" dirty="0" smtClean="0">
                <a:solidFill>
                  <a:schemeClr val="tx1"/>
                </a:solidFill>
              </a:rPr>
              <a:t>the statements </a:t>
            </a:r>
            <a:r>
              <a:rPr lang="en-US" sz="1800" dirty="0">
                <a:solidFill>
                  <a:schemeClr val="tx1"/>
                </a:solidFill>
              </a:rPr>
              <a:t>inside the loop are never executed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131362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Remember the </a:t>
            </a:r>
            <a:r>
              <a:rPr lang="en-US" sz="3200" dirty="0" err="1" smtClean="0">
                <a:ea typeface="Tahoma" pitchFamily="34" charset="0"/>
                <a:cs typeface="Times New Roman" pitchFamily="18" charset="0"/>
              </a:rPr>
              <a:t>newLine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() Function?!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534400" cy="609600"/>
          </a:xfrm>
        </p:spPr>
        <p:txBody>
          <a:bodyPr>
            <a:no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tx1"/>
                </a:solidFill>
              </a:rPr>
              <a:t>Achieve the same result using a while loop.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164782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19600"/>
            <a:ext cx="1628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Escape Sequences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791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Escape sequences are used to represent </a:t>
            </a:r>
            <a:r>
              <a:rPr lang="en-US" sz="1800" dirty="0" smtClean="0">
                <a:solidFill>
                  <a:schemeClr val="tx1"/>
                </a:solidFill>
              </a:rPr>
              <a:t>different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characters </a:t>
            </a:r>
            <a:r>
              <a:rPr lang="en-US" sz="1800" dirty="0" smtClean="0">
                <a:solidFill>
                  <a:schemeClr val="tx1"/>
                </a:solidFill>
              </a:rPr>
              <a:t>such as</a:t>
            </a:r>
            <a:r>
              <a:rPr lang="en-US" sz="1800" dirty="0" smtClean="0">
                <a:solidFill>
                  <a:schemeClr val="tx1"/>
                </a:solidFill>
              </a:rPr>
              <a:t> tabs, newlines, single-quote or double-quote. </a:t>
            </a:r>
            <a:r>
              <a:rPr lang="en-US" sz="1800" dirty="0">
                <a:solidFill>
                  <a:schemeClr val="tx1"/>
                </a:solidFill>
              </a:rPr>
              <a:t>An escape sequence can appear anywhere in a string; in the example, the tab escape sequence is the only thing in the string.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Modify the </a:t>
            </a:r>
            <a:r>
              <a:rPr lang="en-US" sz="1800" dirty="0">
                <a:solidFill>
                  <a:schemeClr val="tx1"/>
                </a:solidFill>
              </a:rPr>
              <a:t>program so that it </a:t>
            </a:r>
            <a:r>
              <a:rPr lang="en-US" sz="1800" dirty="0" smtClean="0">
                <a:solidFill>
                  <a:schemeClr val="tx1"/>
                </a:solidFill>
              </a:rPr>
              <a:t>outputs the </a:t>
            </a:r>
            <a:r>
              <a:rPr lang="en-US" sz="1800" dirty="0">
                <a:solidFill>
                  <a:schemeClr val="tx1"/>
                </a:solidFill>
              </a:rPr>
              <a:t>powers of two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up </a:t>
            </a:r>
            <a:r>
              <a:rPr lang="en-US" sz="1800" dirty="0">
                <a:solidFill>
                  <a:schemeClr val="tx1"/>
                </a:solidFill>
              </a:rPr>
              <a:t>to 65,536 (that’s 216).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sequence \n represents a </a:t>
            </a:r>
            <a:r>
              <a:rPr lang="en-US" sz="1800" dirty="0" smtClean="0">
                <a:solidFill>
                  <a:schemeClr val="tx1"/>
                </a:solidFill>
              </a:rPr>
              <a:t>newline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\’ escapes a single-quote and \” escapes a double-quote 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4505325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009900"/>
            <a:ext cx="1228725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24500"/>
            <a:ext cx="1962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9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Encapsulation and Generalization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486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Encapsulation is the process of wrapping a piece of code in a </a:t>
            </a:r>
            <a:r>
              <a:rPr lang="en-US" sz="1800" dirty="0" smtClean="0">
                <a:solidFill>
                  <a:schemeClr val="tx1"/>
                </a:solidFill>
              </a:rPr>
              <a:t>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Generalization means taking something specific, such as printing the multiples </a:t>
            </a:r>
            <a:r>
              <a:rPr lang="en-US" sz="1800" dirty="0" smtClean="0">
                <a:solidFill>
                  <a:schemeClr val="tx1"/>
                </a:solidFill>
              </a:rPr>
              <a:t>of 2</a:t>
            </a:r>
            <a:r>
              <a:rPr lang="en-US" sz="1800" dirty="0">
                <a:solidFill>
                  <a:schemeClr val="tx1"/>
                </a:solidFill>
              </a:rPr>
              <a:t>, and making it more general, such as printing the multiples of any </a:t>
            </a:r>
            <a:r>
              <a:rPr lang="en-US" sz="1800" dirty="0" smtClean="0">
                <a:solidFill>
                  <a:schemeClr val="tx1"/>
                </a:solidFill>
              </a:rPr>
              <a:t>integer.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function </a:t>
            </a:r>
            <a:r>
              <a:rPr lang="en-US" sz="1800" dirty="0" err="1" smtClean="0">
                <a:solidFill>
                  <a:schemeClr val="tx1"/>
                </a:solidFill>
              </a:rPr>
              <a:t>printMultiples</a:t>
            </a:r>
            <a:r>
              <a:rPr lang="en-US" sz="1800" dirty="0" smtClean="0">
                <a:solidFill>
                  <a:schemeClr val="tx1"/>
                </a:solidFill>
              </a:rPr>
              <a:t>(n) encapsulates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while loop above and </a:t>
            </a:r>
            <a:r>
              <a:rPr lang="en-US" sz="1800" dirty="0">
                <a:solidFill>
                  <a:schemeClr val="tx1"/>
                </a:solidFill>
              </a:rPr>
              <a:t>generalizes it to print </a:t>
            </a:r>
            <a:r>
              <a:rPr lang="en-US" sz="1800" dirty="0" smtClean="0">
                <a:solidFill>
                  <a:schemeClr val="tx1"/>
                </a:solidFill>
              </a:rPr>
              <a:t>multiples of 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Replace </a:t>
            </a:r>
            <a:r>
              <a:rPr lang="en-US" sz="1800" dirty="0">
                <a:solidFill>
                  <a:schemeClr val="tx1"/>
                </a:solidFill>
              </a:rPr>
              <a:t>the print statement with a function </a:t>
            </a:r>
            <a:r>
              <a:rPr lang="en-US" sz="1800" dirty="0" smtClean="0">
                <a:solidFill>
                  <a:schemeClr val="tx1"/>
                </a:solidFill>
              </a:rPr>
              <a:t>call </a:t>
            </a:r>
            <a:r>
              <a:rPr lang="en-US" sz="1800" dirty="0">
                <a:solidFill>
                  <a:schemeClr val="tx1"/>
                </a:solidFill>
              </a:rPr>
              <a:t>to print a multiplication table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0" y="5181600"/>
            <a:ext cx="177165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257800"/>
            <a:ext cx="198120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704" y="3105150"/>
            <a:ext cx="2066925" cy="1390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04" y="3257550"/>
            <a:ext cx="1666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Local Variables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1676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Variables </a:t>
            </a:r>
            <a:r>
              <a:rPr lang="en-US" sz="1800" dirty="0">
                <a:solidFill>
                  <a:schemeClr val="tx1"/>
                </a:solidFill>
              </a:rPr>
              <a:t>created inside a function definition are local; you can’t access a local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variable from outside its “home” function.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can have multiple </a:t>
            </a:r>
            <a:r>
              <a:rPr lang="en-US" sz="1800" dirty="0">
                <a:solidFill>
                  <a:schemeClr val="tx1"/>
                </a:solidFill>
              </a:rPr>
              <a:t>variables with the same name as long as they are not in the same function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54086"/>
            <a:ext cx="2838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More Generalization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534400" cy="6096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Print </a:t>
            </a:r>
            <a:r>
              <a:rPr lang="en-US" sz="1800" dirty="0">
                <a:solidFill>
                  <a:schemeClr val="tx1"/>
                </a:solidFill>
              </a:rPr>
              <a:t>a multiplication table of any size, not just the six-by-six table.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For the </a:t>
            </a:r>
            <a:r>
              <a:rPr lang="en-US" sz="1800" dirty="0">
                <a:solidFill>
                  <a:schemeClr val="tx1"/>
                </a:solidFill>
              </a:rPr>
              <a:t>table to be </a:t>
            </a:r>
            <a:r>
              <a:rPr lang="en-US" sz="1800" dirty="0" smtClean="0">
                <a:solidFill>
                  <a:schemeClr val="tx1"/>
                </a:solidFill>
              </a:rPr>
              <a:t>square - with the same </a:t>
            </a:r>
            <a:r>
              <a:rPr lang="en-US" sz="1800" dirty="0">
                <a:solidFill>
                  <a:schemeClr val="tx1"/>
                </a:solidFill>
              </a:rPr>
              <a:t>number of rows and </a:t>
            </a:r>
            <a:r>
              <a:rPr lang="en-US" sz="1800" dirty="0" smtClean="0">
                <a:solidFill>
                  <a:schemeClr val="tx1"/>
                </a:solidFill>
              </a:rPr>
              <a:t>columns - add </a:t>
            </a:r>
            <a:r>
              <a:rPr lang="en-US" sz="1800" dirty="0">
                <a:solidFill>
                  <a:schemeClr val="tx1"/>
                </a:solidFill>
              </a:rPr>
              <a:t>another parameter </a:t>
            </a: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dirty="0" err="1" smtClean="0">
                <a:solidFill>
                  <a:schemeClr val="tx1"/>
                </a:solidFill>
              </a:rPr>
              <a:t>printMultiples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to specify how many columns the table should have.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447800"/>
            <a:ext cx="3324225" cy="15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800600"/>
            <a:ext cx="449580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19200"/>
            <a:ext cx="2114550" cy="241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4419600"/>
            <a:ext cx="2447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2004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Chapter 7 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Strings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2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Compound Data Types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019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Data types </a:t>
            </a:r>
            <a:r>
              <a:rPr lang="en-US" sz="1800" dirty="0">
                <a:solidFill>
                  <a:schemeClr val="tx1"/>
                </a:solidFill>
              </a:rPr>
              <a:t>that comprise smaller pieces are called compound data types.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Strings </a:t>
            </a:r>
            <a:r>
              <a:rPr lang="en-US" sz="1800" dirty="0">
                <a:solidFill>
                  <a:schemeClr val="tx1"/>
                </a:solidFill>
              </a:rPr>
              <a:t>are qualitatively different from </a:t>
            </a:r>
            <a:r>
              <a:rPr lang="en-US" sz="1800" dirty="0" smtClean="0">
                <a:solidFill>
                  <a:schemeClr val="tx1"/>
                </a:solidFill>
              </a:rPr>
              <a:t>integer and float because they </a:t>
            </a:r>
            <a:r>
              <a:rPr lang="en-US" sz="1800" dirty="0">
                <a:solidFill>
                  <a:schemeClr val="tx1"/>
                </a:solidFill>
              </a:rPr>
              <a:t>are made up of smaller pieces—characters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bracket operator selects a single character from a string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get the first letter of a string, you just put 0, or any expression with the </a:t>
            </a:r>
            <a:r>
              <a:rPr lang="en-US" sz="1800" dirty="0" smtClean="0">
                <a:solidFill>
                  <a:schemeClr val="tx1"/>
                </a:solidFill>
              </a:rPr>
              <a:t>value 0</a:t>
            </a:r>
            <a:r>
              <a:rPr lang="en-US" sz="1800" dirty="0">
                <a:solidFill>
                  <a:schemeClr val="tx1"/>
                </a:solidFill>
              </a:rPr>
              <a:t>, in the </a:t>
            </a:r>
            <a:r>
              <a:rPr lang="en-US" sz="1800" dirty="0" smtClean="0">
                <a:solidFill>
                  <a:schemeClr val="tx1"/>
                </a:solidFill>
              </a:rPr>
              <a:t>brackets.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expression in brackets is called an index. An index specifies a member of an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ordered set, in this case the set of characters in the string.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index </a:t>
            </a:r>
            <a:r>
              <a:rPr lang="en-US" sz="1800" dirty="0" smtClean="0">
                <a:solidFill>
                  <a:schemeClr val="tx1"/>
                </a:solidFill>
              </a:rPr>
              <a:t>indicates which </a:t>
            </a:r>
            <a:r>
              <a:rPr lang="en-US" sz="1800" dirty="0">
                <a:solidFill>
                  <a:schemeClr val="tx1"/>
                </a:solidFill>
              </a:rPr>
              <a:t>one you want, hence the name. It can be any integer expression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286000"/>
            <a:ext cx="1724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2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14842</TotalTime>
  <Words>479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Office Theme</vt:lpstr>
      <vt:lpstr> Chapters 6 Iterations</vt:lpstr>
      <vt:lpstr>While Statement</vt:lpstr>
      <vt:lpstr> Remember the newLine() Function?!</vt:lpstr>
      <vt:lpstr>Escape Sequences</vt:lpstr>
      <vt:lpstr>Encapsulation and Generalization</vt:lpstr>
      <vt:lpstr>Local Variables</vt:lpstr>
      <vt:lpstr>More Generalization</vt:lpstr>
      <vt:lpstr>Chapter 7  Strings</vt:lpstr>
      <vt:lpstr>Compound Data Types</vt:lpstr>
      <vt:lpstr>Len Function</vt:lpstr>
      <vt:lpstr>The For Loop</vt:lpstr>
      <vt:lpstr>String Slices</vt:lpstr>
      <vt:lpstr>Strings are Immutable</vt:lpstr>
      <vt:lpstr>Find Function</vt:lpstr>
      <vt:lpstr>Looping and counting</vt:lpstr>
      <vt:lpstr>The String Module</vt:lpstr>
      <vt:lpstr>Character classification</vt:lpstr>
      <vt:lpstr>Character classification Cont.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Moran’s I Cont.</dc:title>
  <dc:creator>Ylli</dc:creator>
  <cp:lastModifiedBy>Ylli Kellici</cp:lastModifiedBy>
  <cp:revision>1126</cp:revision>
  <dcterms:created xsi:type="dcterms:W3CDTF">2015-08-08T23:07:54Z</dcterms:created>
  <dcterms:modified xsi:type="dcterms:W3CDTF">2016-02-03T13:35:22Z</dcterms:modified>
</cp:coreProperties>
</file>