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9" r:id="rId2"/>
    <p:sldId id="487" r:id="rId3"/>
    <p:sldId id="488" r:id="rId4"/>
    <p:sldId id="490" r:id="rId5"/>
    <p:sldId id="492" r:id="rId6"/>
    <p:sldId id="494" r:id="rId7"/>
    <p:sldId id="495" r:id="rId8"/>
    <p:sldId id="497" r:id="rId9"/>
    <p:sldId id="498" r:id="rId10"/>
    <p:sldId id="499" r:id="rId11"/>
    <p:sldId id="501" r:id="rId12"/>
    <p:sldId id="502" r:id="rId13"/>
    <p:sldId id="504" r:id="rId14"/>
    <p:sldId id="505" r:id="rId15"/>
    <p:sldId id="506" r:id="rId16"/>
    <p:sldId id="508" r:id="rId17"/>
    <p:sldId id="509" r:id="rId18"/>
    <p:sldId id="510" r:id="rId19"/>
    <p:sldId id="537" r:id="rId20"/>
    <p:sldId id="512" r:id="rId21"/>
    <p:sldId id="513" r:id="rId22"/>
    <p:sldId id="515" r:id="rId23"/>
    <p:sldId id="516" r:id="rId24"/>
    <p:sldId id="51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>
      <p:cViewPr varScale="1">
        <p:scale>
          <a:sx n="88" d="100"/>
          <a:sy n="88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A6889-EE14-482F-B7E7-EF1A1BAD2E01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6BA7-E930-440A-B2E8-5024E87A3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438F-A9F6-4A2A-99E3-9117BEDFA59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438F-A9F6-4A2A-99E3-9117BEDFA59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16DF-6C26-492C-AEA4-602387F91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895600"/>
            <a:ext cx="20574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Chapter 8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/>
            </a:r>
            <a:br>
              <a:rPr lang="en-US" sz="3200" dirty="0" smtClean="0">
                <a:ea typeface="Tahoma" pitchFamily="34" charset="0"/>
                <a:cs typeface="Times New Roman" pitchFamily="18" charset="0"/>
              </a:rPr>
            </a:b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      Lists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Lists are Mutable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5943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Unlike strings, lists are mutable, which means we can change their elements.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Using </a:t>
            </a:r>
            <a:r>
              <a:rPr lang="en-US" sz="1800" dirty="0">
                <a:solidFill>
                  <a:schemeClr val="tx1"/>
                </a:solidFill>
              </a:rPr>
              <a:t>the slice </a:t>
            </a:r>
            <a:r>
              <a:rPr lang="en-US" sz="1800" dirty="0" smtClean="0">
                <a:solidFill>
                  <a:schemeClr val="tx1"/>
                </a:solidFill>
              </a:rPr>
              <a:t>operator, we </a:t>
            </a:r>
            <a:r>
              <a:rPr lang="en-US" sz="1800" dirty="0">
                <a:solidFill>
                  <a:schemeClr val="tx1"/>
                </a:solidFill>
              </a:rPr>
              <a:t>can update several elements at </a:t>
            </a:r>
            <a:r>
              <a:rPr lang="en-US" sz="1800" dirty="0" smtClean="0">
                <a:solidFill>
                  <a:schemeClr val="tx1"/>
                </a:solidFill>
              </a:rPr>
              <a:t>once: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or </a:t>
            </a:r>
            <a:r>
              <a:rPr lang="en-US" sz="1800" dirty="0">
                <a:solidFill>
                  <a:schemeClr val="tx1"/>
                </a:solidFill>
              </a:rPr>
              <a:t>remove elements from a list by assigning the empty list to </a:t>
            </a:r>
            <a:r>
              <a:rPr lang="en-US" sz="1800" dirty="0" smtClean="0">
                <a:solidFill>
                  <a:schemeClr val="tx1"/>
                </a:solidFill>
              </a:rPr>
              <a:t>them: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</a:t>
            </a:r>
            <a:r>
              <a:rPr lang="en-US" sz="1800" dirty="0" smtClean="0">
                <a:solidFill>
                  <a:schemeClr val="tx1"/>
                </a:solidFill>
              </a:rPr>
              <a:t>dd </a:t>
            </a:r>
            <a:r>
              <a:rPr lang="en-US" sz="1800" dirty="0">
                <a:solidFill>
                  <a:schemeClr val="tx1"/>
                </a:solidFill>
              </a:rPr>
              <a:t>elements to a list by squeezing them </a:t>
            </a:r>
            <a:r>
              <a:rPr lang="en-US" sz="1800" dirty="0" smtClean="0">
                <a:solidFill>
                  <a:schemeClr val="tx1"/>
                </a:solidFill>
              </a:rPr>
              <a:t>into </a:t>
            </a:r>
            <a:r>
              <a:rPr lang="en-US" sz="1800" dirty="0">
                <a:solidFill>
                  <a:schemeClr val="tx1"/>
                </a:solidFill>
              </a:rPr>
              <a:t>an empty slice at </a:t>
            </a:r>
            <a:r>
              <a:rPr lang="en-US" sz="1800" dirty="0" smtClean="0">
                <a:solidFill>
                  <a:schemeClr val="tx1"/>
                </a:solidFill>
              </a:rPr>
              <a:t>the desired </a:t>
            </a:r>
            <a:r>
              <a:rPr lang="en-US" sz="1800" dirty="0">
                <a:solidFill>
                  <a:schemeClr val="tx1"/>
                </a:solidFill>
              </a:rPr>
              <a:t>location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78" y="1219200"/>
            <a:ext cx="3209925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78" y="2590802"/>
            <a:ext cx="32480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78" y="3819527"/>
            <a:ext cx="3171825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07" y="5229225"/>
            <a:ext cx="23812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2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List Deletion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3200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Using del </a:t>
            </a:r>
            <a:r>
              <a:rPr lang="en-US" sz="1800" dirty="0" smtClean="0">
                <a:solidFill>
                  <a:schemeClr val="tx1"/>
                </a:solidFill>
              </a:rPr>
              <a:t>is another way to remove </a:t>
            </a:r>
            <a:r>
              <a:rPr lang="en-US" sz="1800" dirty="0">
                <a:solidFill>
                  <a:schemeClr val="tx1"/>
                </a:solidFill>
              </a:rPr>
              <a:t>an element from a list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We can </a:t>
            </a: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smtClean="0">
                <a:solidFill>
                  <a:schemeClr val="tx1"/>
                </a:solidFill>
              </a:rPr>
              <a:t>negative integers or a </a:t>
            </a:r>
            <a:r>
              <a:rPr lang="en-US" sz="1800" dirty="0">
                <a:solidFill>
                  <a:schemeClr val="tx1"/>
                </a:solidFill>
              </a:rPr>
              <a:t>slice as an index for del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676400"/>
            <a:ext cx="2428875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3267075"/>
            <a:ext cx="32480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Objects and Values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4648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An </a:t>
            </a:r>
            <a:r>
              <a:rPr lang="en-US" sz="1800" dirty="0">
                <a:solidFill>
                  <a:schemeClr val="tx1"/>
                </a:solidFill>
              </a:rPr>
              <a:t>object is something a variable can refer to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Every </a:t>
            </a:r>
            <a:r>
              <a:rPr lang="en-US" sz="1800" dirty="0">
                <a:solidFill>
                  <a:schemeClr val="tx1"/>
                </a:solidFill>
              </a:rPr>
              <a:t>object has a unique identifier, which we can obtain with the id function.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By printing the identifier of a and b, we can tell whether they refer to the same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object.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</a:t>
            </a:r>
            <a:r>
              <a:rPr lang="en-US" sz="1800" dirty="0" smtClean="0">
                <a:solidFill>
                  <a:schemeClr val="tx1"/>
                </a:solidFill>
              </a:rPr>
              <a:t>ists </a:t>
            </a:r>
            <a:r>
              <a:rPr lang="en-US" sz="1800" dirty="0">
                <a:solidFill>
                  <a:schemeClr val="tx1"/>
                </a:solidFill>
              </a:rPr>
              <a:t>behave differently. When we create two lists, we get two objects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1362075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18932"/>
            <a:ext cx="1428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Aliasing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2819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When </a:t>
            </a:r>
            <a:r>
              <a:rPr lang="en-US" sz="1800" dirty="0">
                <a:solidFill>
                  <a:schemeClr val="tx1"/>
                </a:solidFill>
              </a:rPr>
              <a:t>the same list has two different names, a and b, </a:t>
            </a:r>
            <a:r>
              <a:rPr lang="en-US" sz="1800" dirty="0" smtClean="0">
                <a:solidFill>
                  <a:schemeClr val="tx1"/>
                </a:solidFill>
              </a:rPr>
              <a:t>it </a:t>
            </a:r>
            <a:r>
              <a:rPr lang="en-US" sz="1800" dirty="0">
                <a:solidFill>
                  <a:schemeClr val="tx1"/>
                </a:solidFill>
              </a:rPr>
              <a:t>is </a:t>
            </a:r>
            <a:r>
              <a:rPr lang="en-US" sz="1800" dirty="0" smtClean="0">
                <a:solidFill>
                  <a:schemeClr val="tx1"/>
                </a:solidFill>
              </a:rPr>
              <a:t>aliased.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Changes </a:t>
            </a:r>
            <a:r>
              <a:rPr lang="en-US" sz="1800" dirty="0">
                <a:solidFill>
                  <a:schemeClr val="tx1"/>
                </a:solidFill>
              </a:rPr>
              <a:t>made with one alias affect the other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Although this behavior can be useful, it is sometimes unexpected or undesirable.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In general, it is safer to avoid aliasing when you are working with mutable </a:t>
            </a:r>
            <a:r>
              <a:rPr lang="en-US" sz="1800" dirty="0" smtClean="0">
                <a:solidFill>
                  <a:schemeClr val="tx1"/>
                </a:solidFill>
              </a:rPr>
              <a:t>objects.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85950"/>
            <a:ext cx="1352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5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Cloning Lists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534400" cy="5486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We can make a copy of a list, clone it</a:t>
            </a:r>
            <a:r>
              <a:rPr lang="en-US" sz="1800" dirty="0">
                <a:solidFill>
                  <a:schemeClr val="tx1"/>
                </a:solidFill>
              </a:rPr>
              <a:t>, using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slice </a:t>
            </a:r>
            <a:r>
              <a:rPr lang="en-US" sz="1800" dirty="0" smtClean="0">
                <a:solidFill>
                  <a:schemeClr val="tx1"/>
                </a:solidFill>
              </a:rPr>
              <a:t>operator. </a:t>
            </a:r>
            <a:r>
              <a:rPr lang="en-US" sz="1800" dirty="0">
                <a:solidFill>
                  <a:schemeClr val="tx1"/>
                </a:solidFill>
              </a:rPr>
              <a:t>Taking any slice of a </a:t>
            </a:r>
            <a:r>
              <a:rPr lang="en-US" sz="1800" dirty="0" smtClean="0">
                <a:solidFill>
                  <a:schemeClr val="tx1"/>
                </a:solidFill>
              </a:rPr>
              <a:t>list creates </a:t>
            </a:r>
            <a:r>
              <a:rPr lang="en-US" sz="1800" dirty="0">
                <a:solidFill>
                  <a:schemeClr val="tx1"/>
                </a:solidFill>
              </a:rPr>
              <a:t>a new list.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Any changes on the cloned list don’t affect the original one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137160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16036"/>
            <a:ext cx="1133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1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List Parameters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5791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Passing a list as an argument actually passes a reference to the list, not a copy of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list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>
                <a:solidFill>
                  <a:schemeClr val="tx1"/>
                </a:solidFill>
              </a:rPr>
              <a:t>The parameter list and the variable numbers are aliases for the same object. 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a function modifies a list parameter, the caller sees the change.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a function returns a list, it returns a reference to the list. Because the return value was created with the slice operator, it is a new list.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00200"/>
            <a:ext cx="1638300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209925"/>
            <a:ext cx="1704975" cy="1019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43" y="5257800"/>
            <a:ext cx="16287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4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Nested Lists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3200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nested list is a list that appears as an element in another list.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Bracket operators evaluate from left to </a:t>
            </a:r>
            <a:r>
              <a:rPr lang="en-US" sz="1800" dirty="0" smtClean="0">
                <a:solidFill>
                  <a:schemeClr val="tx1"/>
                </a:solidFill>
              </a:rPr>
              <a:t>right.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29337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9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Matrices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38100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Nested lists are often used to represent matrices.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matrix </a:t>
            </a:r>
            <a:r>
              <a:rPr lang="en-US" sz="1800" dirty="0">
                <a:solidFill>
                  <a:schemeClr val="tx1"/>
                </a:solidFill>
              </a:rPr>
              <a:t>variable is a list with three elements, where each element is a row of the matrix.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chemeClr val="tx1"/>
                </a:solidFill>
              </a:rPr>
              <a:t>can select an entire row from the matrix </a:t>
            </a:r>
            <a:r>
              <a:rPr lang="en-US" sz="1800" dirty="0" smtClean="0">
                <a:solidFill>
                  <a:schemeClr val="tx1"/>
                </a:solidFill>
              </a:rPr>
              <a:t>using the index or </a:t>
            </a:r>
            <a:r>
              <a:rPr lang="en-US" sz="1800" dirty="0">
                <a:solidFill>
                  <a:schemeClr val="tx1"/>
                </a:solidFill>
              </a:rPr>
              <a:t>we can extract a single element from the matrix using the double-index </a:t>
            </a:r>
            <a:r>
              <a:rPr lang="en-US" sz="1800" dirty="0" smtClean="0">
                <a:solidFill>
                  <a:schemeClr val="tx1"/>
                </a:solidFill>
              </a:rPr>
              <a:t>form.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first index selects the row, and the second index selects the column.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71675"/>
            <a:ext cx="3581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7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Strings and Lists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60198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split function </a:t>
            </a:r>
            <a:r>
              <a:rPr lang="en-US" sz="1800" dirty="0" smtClean="0">
                <a:solidFill>
                  <a:schemeClr val="tx1"/>
                </a:solidFill>
              </a:rPr>
              <a:t>in the string module breaks </a:t>
            </a:r>
            <a:r>
              <a:rPr lang="en-US" sz="1800" dirty="0">
                <a:solidFill>
                  <a:schemeClr val="tx1"/>
                </a:solidFill>
              </a:rPr>
              <a:t>a string into a list of words.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By </a:t>
            </a:r>
            <a:r>
              <a:rPr lang="en-US" sz="1800" dirty="0">
                <a:solidFill>
                  <a:schemeClr val="tx1"/>
                </a:solidFill>
              </a:rPr>
              <a:t>default, any </a:t>
            </a:r>
            <a:r>
              <a:rPr lang="en-US" sz="1800" dirty="0" smtClean="0">
                <a:solidFill>
                  <a:schemeClr val="tx1"/>
                </a:solidFill>
              </a:rPr>
              <a:t>number of </a:t>
            </a:r>
            <a:r>
              <a:rPr lang="en-US" sz="1800" dirty="0">
                <a:solidFill>
                  <a:schemeClr val="tx1"/>
                </a:solidFill>
              </a:rPr>
              <a:t>whitespace characters is considered a word boundary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 optional argument called a delimiter can be used to specify which characters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to use as word boundaries.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join function is the inverse of split. It takes a list of strings and concatenates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elements with a space between each pair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join function also takes </a:t>
            </a:r>
            <a:r>
              <a:rPr lang="en-US" sz="1800" dirty="0">
                <a:solidFill>
                  <a:schemeClr val="tx1"/>
                </a:solidFill>
              </a:rPr>
              <a:t>an optional delimiter that is inserted between elements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7" y="1541689"/>
            <a:ext cx="2686050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05150"/>
            <a:ext cx="23431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572000"/>
            <a:ext cx="3581400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989864"/>
            <a:ext cx="2209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82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List Methods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534400" cy="5181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Python provides methods that operate on lists.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append </a:t>
            </a:r>
            <a:r>
              <a:rPr lang="en-US" sz="1800" dirty="0" smtClean="0">
                <a:solidFill>
                  <a:schemeClr val="tx1"/>
                </a:solidFill>
              </a:rPr>
              <a:t>method adds </a:t>
            </a:r>
            <a:r>
              <a:rPr lang="en-US" sz="1800" dirty="0">
                <a:solidFill>
                  <a:schemeClr val="tx1"/>
                </a:solidFill>
              </a:rPr>
              <a:t>a new </a:t>
            </a:r>
            <a:r>
              <a:rPr lang="en-US" sz="1800" dirty="0" smtClean="0">
                <a:solidFill>
                  <a:schemeClr val="tx1"/>
                </a:solidFill>
              </a:rPr>
              <a:t>element to </a:t>
            </a:r>
            <a:r>
              <a:rPr lang="en-US" sz="1800" dirty="0">
                <a:solidFill>
                  <a:schemeClr val="tx1"/>
                </a:solidFill>
              </a:rPr>
              <a:t>the end of a list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extend </a:t>
            </a:r>
            <a:r>
              <a:rPr lang="en-US" sz="1800" dirty="0">
                <a:solidFill>
                  <a:schemeClr val="tx1"/>
                </a:solidFill>
              </a:rPr>
              <a:t>takes a list as an argument and appends all of the elements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sort arranges the elements of the list from low to high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List methods are all void; they modify the list and return None.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905000"/>
            <a:ext cx="1504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124200"/>
            <a:ext cx="1647825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524375"/>
            <a:ext cx="2266950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64" y="5534025"/>
            <a:ext cx="19145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Lists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2895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list is an ordered set of values, where each value is identified by an index.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values </a:t>
            </a:r>
            <a:r>
              <a:rPr lang="en-US" sz="1800" dirty="0">
                <a:solidFill>
                  <a:schemeClr val="tx1"/>
                </a:solidFill>
              </a:rPr>
              <a:t>that make up a list are called its elements.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Lists and </a:t>
            </a:r>
            <a:r>
              <a:rPr lang="en-US" sz="1800" dirty="0" smtClean="0">
                <a:solidFill>
                  <a:schemeClr val="tx1"/>
                </a:solidFill>
              </a:rPr>
              <a:t>strings are </a:t>
            </a:r>
            <a:r>
              <a:rPr lang="en-US" sz="1800" dirty="0">
                <a:solidFill>
                  <a:schemeClr val="tx1"/>
                </a:solidFill>
              </a:rPr>
              <a:t>called sequences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Lists </a:t>
            </a:r>
            <a:r>
              <a:rPr lang="en-US" sz="1800" dirty="0">
                <a:solidFill>
                  <a:schemeClr val="tx1"/>
                </a:solidFill>
              </a:rPr>
              <a:t>are similar to </a:t>
            </a:r>
            <a:r>
              <a:rPr lang="en-US" sz="1800" dirty="0" smtClean="0">
                <a:solidFill>
                  <a:schemeClr val="tx1"/>
                </a:solidFill>
              </a:rPr>
              <a:t>strings, except </a:t>
            </a:r>
            <a:r>
              <a:rPr lang="en-US" sz="1800" dirty="0">
                <a:solidFill>
                  <a:schemeClr val="tx1"/>
                </a:solidFill>
              </a:rPr>
              <a:t>that the elements of a list can </a:t>
            </a:r>
            <a:r>
              <a:rPr lang="en-US" sz="1800" dirty="0" smtClean="0">
                <a:solidFill>
                  <a:schemeClr val="tx1"/>
                </a:solidFill>
              </a:rPr>
              <a:t>have any </a:t>
            </a:r>
            <a:r>
              <a:rPr lang="en-US" sz="1800" dirty="0">
                <a:solidFill>
                  <a:schemeClr val="tx1"/>
                </a:solidFill>
              </a:rPr>
              <a:t>type.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37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Chapter 9 </a:t>
            </a:r>
            <a:br>
              <a:rPr lang="en-US" sz="3200" dirty="0" smtClean="0">
                <a:ea typeface="Tahoma" pitchFamily="34" charset="0"/>
                <a:cs typeface="Times New Roman" pitchFamily="18" charset="0"/>
              </a:rPr>
            </a:b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Tuples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28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Mutability and Tuples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60198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ompound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types: </a:t>
            </a:r>
          </a:p>
          <a:p>
            <a:pPr marL="742950" lvl="1" indent="-285750" algn="l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of characters,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immutable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of elements of any type,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mutable </a:t>
            </a:r>
          </a:p>
          <a:p>
            <a:pPr marL="742950" lvl="1" indent="-285750" algn="l"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uples, similar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lists, immutable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Syntactically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tuple is a comma-separated list of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values. Although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not necessary, it is conventional to enclose tuples in parentheses: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a tuple with a single element, we have to include the final comma: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the comma, Python treats (’a’) as a string in parentheses: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tuples are the same as the operations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lists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86100"/>
            <a:ext cx="28956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62400"/>
            <a:ext cx="1381125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953000"/>
            <a:ext cx="1190625" cy="466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8" y="5863318"/>
            <a:ext cx="28670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7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>
                <a:ea typeface="Tahoma" pitchFamily="34" charset="0"/>
                <a:cs typeface="Times New Roman" pitchFamily="18" charset="0"/>
              </a:rPr>
              <a:t>Mutability and </a:t>
            </a:r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Tuples Cont.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3886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try to modify one of the elements of the tuple, we get an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can’t modify the elements of a tuple, we can replace it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tuple: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36939"/>
            <a:ext cx="4467225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3567793"/>
            <a:ext cx="2476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3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Tuple Assignment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534400" cy="50292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of tuple </a:t>
            </a:r>
            <a:r>
              <a:rPr lang="en-US" sz="1800" dirty="0" smtClean="0">
                <a:solidFill>
                  <a:schemeClr val="tx1"/>
                </a:solidFill>
              </a:rPr>
              <a:t>assignment: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left side is a tuple of variables; the right side is a tuple of values.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Each value is </a:t>
            </a:r>
            <a:r>
              <a:rPr lang="en-US" sz="1800" dirty="0">
                <a:solidFill>
                  <a:schemeClr val="tx1"/>
                </a:solidFill>
              </a:rPr>
              <a:t>assigned to its respective variable.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All </a:t>
            </a:r>
            <a:r>
              <a:rPr lang="en-US" sz="1800" dirty="0">
                <a:solidFill>
                  <a:schemeClr val="tx1"/>
                </a:solidFill>
              </a:rPr>
              <a:t>the expressions on the right side </a:t>
            </a:r>
            <a:r>
              <a:rPr lang="en-US" sz="1800" dirty="0" smtClean="0">
                <a:solidFill>
                  <a:schemeClr val="tx1"/>
                </a:solidFill>
              </a:rPr>
              <a:t>are evaluated </a:t>
            </a:r>
            <a:r>
              <a:rPr lang="en-US" sz="1800" dirty="0">
                <a:solidFill>
                  <a:schemeClr val="tx1"/>
                </a:solidFill>
              </a:rPr>
              <a:t>before any of the assignments.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</a:t>
            </a:r>
            <a:r>
              <a:rPr lang="en-US" sz="1800" dirty="0" smtClean="0">
                <a:solidFill>
                  <a:schemeClr val="tx1"/>
                </a:solidFill>
              </a:rPr>
              <a:t>he </a:t>
            </a:r>
            <a:r>
              <a:rPr lang="en-US" sz="1800" dirty="0">
                <a:solidFill>
                  <a:schemeClr val="tx1"/>
                </a:solidFill>
              </a:rPr>
              <a:t>number of variables on the left and the number of values on </a:t>
            </a:r>
            <a:r>
              <a:rPr lang="en-US" sz="1800" dirty="0" smtClean="0">
                <a:solidFill>
                  <a:schemeClr val="tx1"/>
                </a:solidFill>
              </a:rPr>
              <a:t>the right </a:t>
            </a:r>
            <a:r>
              <a:rPr lang="en-US" sz="1800" dirty="0">
                <a:solidFill>
                  <a:schemeClr val="tx1"/>
                </a:solidFill>
              </a:rPr>
              <a:t>have to be the same: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2200275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4210050"/>
            <a:ext cx="3543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Tuples as return </a:t>
            </a:r>
            <a:r>
              <a:rPr lang="en-US" sz="3200" dirty="0" smtClean="0"/>
              <a:t>values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534400" cy="60960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Strictly speaking, a function can only return one value, but if the value is a tuple, the </a:t>
            </a:r>
            <a:r>
              <a:rPr lang="en-US" sz="1800" dirty="0" smtClean="0">
                <a:solidFill>
                  <a:schemeClr val="tx1"/>
                </a:solidFill>
              </a:rPr>
              <a:t>effect is </a:t>
            </a:r>
            <a:r>
              <a:rPr lang="en-US" sz="1800" dirty="0">
                <a:solidFill>
                  <a:schemeClr val="tx1"/>
                </a:solidFill>
              </a:rPr>
              <a:t>the same as returning multiple values.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built-in function </a:t>
            </a:r>
            <a:r>
              <a:rPr lang="en-US" sz="1800" dirty="0" err="1">
                <a:solidFill>
                  <a:schemeClr val="tx1"/>
                </a:solidFill>
              </a:rPr>
              <a:t>divmod</a:t>
            </a:r>
            <a:r>
              <a:rPr lang="en-US" sz="1800" dirty="0">
                <a:solidFill>
                  <a:schemeClr val="tx1"/>
                </a:solidFill>
              </a:rPr>
              <a:t> takes two arguments and returns a tuple of two values, </a:t>
            </a:r>
            <a:r>
              <a:rPr lang="en-US" sz="1800" dirty="0" smtClean="0">
                <a:solidFill>
                  <a:schemeClr val="tx1"/>
                </a:solidFill>
              </a:rPr>
              <a:t>the quotient </a:t>
            </a:r>
            <a:r>
              <a:rPr lang="en-US" sz="1800" dirty="0">
                <a:solidFill>
                  <a:schemeClr val="tx1"/>
                </a:solidFill>
              </a:rPr>
              <a:t>and remainder. You can store the result as a tuple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Or </a:t>
            </a:r>
            <a:r>
              <a:rPr lang="en-US" sz="1800" dirty="0">
                <a:solidFill>
                  <a:schemeClr val="tx1"/>
                </a:solidFill>
              </a:rPr>
              <a:t>use tuple assignment to store the elements separately: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Here </a:t>
            </a:r>
            <a:r>
              <a:rPr lang="en-US" sz="1800" dirty="0">
                <a:solidFill>
                  <a:schemeClr val="tx1"/>
                </a:solidFill>
              </a:rPr>
              <a:t>is an example of a function that returns a tuple: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199"/>
            <a:ext cx="16668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736644"/>
            <a:ext cx="2209800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5562600"/>
            <a:ext cx="21431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0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List Values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60960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simplest </a:t>
            </a:r>
            <a:r>
              <a:rPr lang="en-US" sz="1800" dirty="0" smtClean="0">
                <a:solidFill>
                  <a:schemeClr val="tx1"/>
                </a:solidFill>
              </a:rPr>
              <a:t>way </a:t>
            </a:r>
            <a:r>
              <a:rPr lang="en-US" sz="1800" dirty="0">
                <a:solidFill>
                  <a:schemeClr val="tx1"/>
                </a:solidFill>
              </a:rPr>
              <a:t>to create a new list </a:t>
            </a:r>
            <a:r>
              <a:rPr lang="en-US" sz="1800" dirty="0" smtClean="0">
                <a:solidFill>
                  <a:schemeClr val="tx1"/>
                </a:solidFill>
              </a:rPr>
              <a:t>is to </a:t>
            </a:r>
            <a:r>
              <a:rPr lang="en-US" sz="1800" dirty="0">
                <a:solidFill>
                  <a:schemeClr val="tx1"/>
                </a:solidFill>
              </a:rPr>
              <a:t>enclose the </a:t>
            </a:r>
            <a:r>
              <a:rPr lang="en-US" sz="1800" dirty="0" smtClean="0">
                <a:solidFill>
                  <a:schemeClr val="tx1"/>
                </a:solidFill>
              </a:rPr>
              <a:t>elements in square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brackets </a:t>
            </a:r>
            <a:r>
              <a:rPr lang="en-US" sz="1800" dirty="0">
                <a:solidFill>
                  <a:schemeClr val="tx1"/>
                </a:solidFill>
              </a:rPr>
              <a:t>([ and </a:t>
            </a:r>
            <a:r>
              <a:rPr lang="en-US" sz="1800" dirty="0" smtClean="0">
                <a:solidFill>
                  <a:schemeClr val="tx1"/>
                </a:solidFill>
              </a:rPr>
              <a:t>]):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list within another list is said to be nested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range function takes two arguments and returns a list that contains all the integers from the first to the second, including the first but not including the second</a:t>
            </a:r>
            <a:r>
              <a:rPr lang="en-US" sz="1800" dirty="0" smtClean="0">
                <a:solidFill>
                  <a:schemeClr val="tx1"/>
                </a:solidFill>
              </a:rPr>
              <a:t>!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With </a:t>
            </a:r>
            <a:r>
              <a:rPr lang="en-US" sz="1800" dirty="0">
                <a:solidFill>
                  <a:schemeClr val="tx1"/>
                </a:solidFill>
              </a:rPr>
              <a:t>a single argument, </a:t>
            </a:r>
            <a:r>
              <a:rPr lang="en-US" sz="1800" dirty="0" smtClean="0">
                <a:solidFill>
                  <a:schemeClr val="tx1"/>
                </a:solidFill>
              </a:rPr>
              <a:t>range function </a:t>
            </a:r>
            <a:r>
              <a:rPr lang="en-US" sz="1800" dirty="0">
                <a:solidFill>
                  <a:schemeClr val="tx1"/>
                </a:solidFill>
              </a:rPr>
              <a:t>creates a list that starts at 0: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there is a third argument, it specifies the space between successive values, which is called the step size.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Empty </a:t>
            </a:r>
            <a:r>
              <a:rPr lang="en-US" sz="1800" dirty="0">
                <a:solidFill>
                  <a:schemeClr val="tx1"/>
                </a:solidFill>
              </a:rPr>
              <a:t>list </a:t>
            </a:r>
            <a:r>
              <a:rPr lang="en-US" sz="1800" dirty="0" smtClean="0">
                <a:solidFill>
                  <a:schemeClr val="tx1"/>
                </a:solidFill>
              </a:rPr>
              <a:t>is a </a:t>
            </a:r>
            <a:r>
              <a:rPr lang="en-US" sz="1800" dirty="0">
                <a:solidFill>
                  <a:schemeClr val="tx1"/>
                </a:solidFill>
              </a:rPr>
              <a:t>special list that contains no </a:t>
            </a:r>
            <a:r>
              <a:rPr lang="en-US" sz="1800" dirty="0" smtClean="0">
                <a:solidFill>
                  <a:schemeClr val="tx1"/>
                </a:solidFill>
              </a:rPr>
              <a:t>elements. It </a:t>
            </a:r>
            <a:r>
              <a:rPr lang="en-US" sz="1800" dirty="0">
                <a:solidFill>
                  <a:schemeClr val="tx1"/>
                </a:solidFill>
              </a:rPr>
              <a:t>is denoted </a:t>
            </a:r>
            <a:r>
              <a:rPr lang="en-US" sz="1800" dirty="0" smtClean="0">
                <a:solidFill>
                  <a:schemeClr val="tx1"/>
                </a:solidFill>
              </a:rPr>
              <a:t>[].</a:t>
            </a: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72633"/>
            <a:ext cx="3105150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6" y="2508564"/>
            <a:ext cx="306705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657600"/>
            <a:ext cx="1209675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14" y="4684004"/>
            <a:ext cx="2352675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6019800"/>
            <a:ext cx="1571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9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Accessing Elements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534400" cy="6248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syntax for accessing the elements of a list is the same as the syntax </a:t>
            </a:r>
            <a:r>
              <a:rPr lang="en-US" sz="1800" dirty="0" smtClean="0">
                <a:solidFill>
                  <a:schemeClr val="tx1"/>
                </a:solidFill>
              </a:rPr>
              <a:t>for accessing </a:t>
            </a:r>
            <a:r>
              <a:rPr lang="en-US" sz="1800" dirty="0">
                <a:solidFill>
                  <a:schemeClr val="tx1"/>
                </a:solidFill>
              </a:rPr>
              <a:t>the characters of a string—the bracket operator </a:t>
            </a:r>
            <a:r>
              <a:rPr lang="en-US" sz="1800" dirty="0" smtClean="0">
                <a:solidFill>
                  <a:schemeClr val="tx1"/>
                </a:solidFill>
              </a:rPr>
              <a:t>([]).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expression inside </a:t>
            </a:r>
            <a:r>
              <a:rPr lang="en-US" sz="1800" dirty="0">
                <a:solidFill>
                  <a:schemeClr val="tx1"/>
                </a:solidFill>
              </a:rPr>
              <a:t>the brackets specifies the index.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Any </a:t>
            </a:r>
            <a:r>
              <a:rPr lang="en-US" sz="1800" dirty="0">
                <a:solidFill>
                  <a:schemeClr val="tx1"/>
                </a:solidFill>
              </a:rPr>
              <a:t>integer expression can be used as an </a:t>
            </a:r>
            <a:r>
              <a:rPr lang="en-US" sz="1800" dirty="0" smtClean="0">
                <a:solidFill>
                  <a:schemeClr val="tx1"/>
                </a:solidFill>
              </a:rPr>
              <a:t>index.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If </a:t>
            </a:r>
            <a:r>
              <a:rPr lang="en-US" sz="1800" dirty="0">
                <a:solidFill>
                  <a:schemeClr val="tx1"/>
                </a:solidFill>
              </a:rPr>
              <a:t>you try to read or write an element that does not exist, you get a runtime </a:t>
            </a:r>
            <a:r>
              <a:rPr lang="en-US" sz="1800" dirty="0" smtClean="0">
                <a:solidFill>
                  <a:schemeClr val="tx1"/>
                </a:solidFill>
              </a:rPr>
              <a:t>error: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Loop variable used as list index: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016273"/>
            <a:ext cx="360045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32479"/>
            <a:ext cx="1819275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80" y="3160259"/>
            <a:ext cx="3952875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137" y="5962650"/>
            <a:ext cx="40100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5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List Length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534400" cy="58674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function 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 returns the length of a list. </a:t>
            </a:r>
            <a:r>
              <a:rPr lang="en-US" sz="1800" dirty="0" smtClean="0">
                <a:solidFill>
                  <a:schemeClr val="tx1"/>
                </a:solidFill>
              </a:rPr>
              <a:t>We can use it as the </a:t>
            </a:r>
            <a:r>
              <a:rPr lang="en-US" sz="1800" dirty="0">
                <a:solidFill>
                  <a:schemeClr val="tx1"/>
                </a:solidFill>
              </a:rPr>
              <a:t>upper bound of a loop instead of a </a:t>
            </a:r>
            <a:r>
              <a:rPr lang="en-US" sz="1800" dirty="0" smtClean="0">
                <a:solidFill>
                  <a:schemeClr val="tx1"/>
                </a:solidFill>
              </a:rPr>
              <a:t>constant. 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Although </a:t>
            </a:r>
            <a:r>
              <a:rPr lang="en-US" sz="1800" dirty="0">
                <a:solidFill>
                  <a:schemeClr val="tx1"/>
                </a:solidFill>
              </a:rPr>
              <a:t>a list can contain another list, the nested list still counts as a </a:t>
            </a:r>
            <a:r>
              <a:rPr lang="en-US" sz="1800" dirty="0" smtClean="0">
                <a:solidFill>
                  <a:schemeClr val="tx1"/>
                </a:solidFill>
              </a:rPr>
              <a:t>single element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Write </a:t>
            </a:r>
            <a:r>
              <a:rPr lang="en-US" sz="1800" dirty="0">
                <a:solidFill>
                  <a:schemeClr val="tx1"/>
                </a:solidFill>
              </a:rPr>
              <a:t>a loop that traverses the previous list and </a:t>
            </a:r>
            <a:r>
              <a:rPr lang="en-US" sz="1800" dirty="0" smtClean="0">
                <a:solidFill>
                  <a:schemeClr val="tx1"/>
                </a:solidFill>
              </a:rPr>
              <a:t>prints the </a:t>
            </a:r>
            <a:r>
              <a:rPr lang="en-US" sz="1800" dirty="0">
                <a:solidFill>
                  <a:schemeClr val="tx1"/>
                </a:solidFill>
              </a:rPr>
              <a:t>length of each </a:t>
            </a:r>
            <a:r>
              <a:rPr lang="en-US" sz="1800" dirty="0" smtClean="0">
                <a:solidFill>
                  <a:schemeClr val="tx1"/>
                </a:solidFill>
              </a:rPr>
              <a:t>element.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393382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369808"/>
            <a:ext cx="5924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7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List Membership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2895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 is a </a:t>
            </a:r>
            <a:r>
              <a:rPr lang="en-US" sz="1800" dirty="0" err="1">
                <a:solidFill>
                  <a:schemeClr val="tx1"/>
                </a:solidFill>
              </a:rPr>
              <a:t>boolean</a:t>
            </a:r>
            <a:r>
              <a:rPr lang="en-US" sz="1800" dirty="0">
                <a:solidFill>
                  <a:schemeClr val="tx1"/>
                </a:solidFill>
              </a:rPr>
              <a:t> operator that tests membership in a </a:t>
            </a:r>
            <a:r>
              <a:rPr lang="en-US" sz="1800" dirty="0" smtClean="0">
                <a:solidFill>
                  <a:schemeClr val="tx1"/>
                </a:solidFill>
              </a:rPr>
              <a:t>sequence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such as strings and lists.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4267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Lists and For Loops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534400" cy="56388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generalized </a:t>
            </a:r>
            <a:r>
              <a:rPr lang="en-US" sz="1800" dirty="0" smtClean="0">
                <a:solidFill>
                  <a:schemeClr val="tx1"/>
                </a:solidFill>
              </a:rPr>
              <a:t>syntax of </a:t>
            </a:r>
            <a:r>
              <a:rPr lang="en-US" sz="1800" dirty="0">
                <a:solidFill>
                  <a:schemeClr val="tx1"/>
                </a:solidFill>
              </a:rPr>
              <a:t>a for loop </a:t>
            </a:r>
            <a:r>
              <a:rPr lang="en-US" sz="1800" dirty="0" smtClean="0">
                <a:solidFill>
                  <a:schemeClr val="tx1"/>
                </a:solidFill>
              </a:rPr>
              <a:t>is: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for </a:t>
            </a:r>
            <a:r>
              <a:rPr lang="en-US" sz="1800" dirty="0">
                <a:solidFill>
                  <a:schemeClr val="tx1"/>
                </a:solidFill>
              </a:rPr>
              <a:t>VARIABLE in LIST: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BODY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This </a:t>
            </a:r>
            <a:r>
              <a:rPr lang="en-US" sz="1800" dirty="0">
                <a:solidFill>
                  <a:schemeClr val="tx1"/>
                </a:solidFill>
              </a:rPr>
              <a:t>statement is equivalent to: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 smtClean="0">
                <a:solidFill>
                  <a:schemeClr val="tx1"/>
                </a:solidFill>
              </a:rPr>
              <a:t>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0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while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&lt; 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(LIST):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VARIABLE </a:t>
            </a:r>
            <a:r>
              <a:rPr lang="en-US" sz="1800" dirty="0">
                <a:solidFill>
                  <a:schemeClr val="tx1"/>
                </a:solidFill>
              </a:rPr>
              <a:t>= LIST[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BODY</a:t>
            </a: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+ 1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Any </a:t>
            </a:r>
            <a:r>
              <a:rPr lang="en-US" sz="1800" dirty="0">
                <a:solidFill>
                  <a:schemeClr val="tx1"/>
                </a:solidFill>
              </a:rPr>
              <a:t>list expression can be used in a for loop:</a:t>
            </a: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7" y="1600200"/>
            <a:ext cx="2009775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971800"/>
            <a:ext cx="3933825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4922044"/>
            <a:ext cx="1924050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" y="5769769"/>
            <a:ext cx="33528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6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List Operations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41910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+ operator concatenates lists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Similarly, the * operator repeats a list a given number of times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15240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6600"/>
            <a:ext cx="2066925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962400"/>
            <a:ext cx="3476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2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4676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a typeface="Tahoma" pitchFamily="34" charset="0"/>
                <a:cs typeface="Times New Roman" pitchFamily="18" charset="0"/>
              </a:rPr>
              <a:t>List Slices</a:t>
            </a:r>
            <a:endParaRPr lang="en-US" sz="3200" dirty="0"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1816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slice operations </a:t>
            </a:r>
            <a:r>
              <a:rPr lang="en-US" sz="1800" dirty="0" smtClean="0">
                <a:solidFill>
                  <a:schemeClr val="tx1"/>
                </a:solidFill>
              </a:rPr>
              <a:t>also </a:t>
            </a:r>
            <a:r>
              <a:rPr lang="en-US" sz="1800" dirty="0">
                <a:solidFill>
                  <a:schemeClr val="tx1"/>
                </a:solidFill>
              </a:rPr>
              <a:t>work on lists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3305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5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15175</TotalTime>
  <Words>604</Words>
  <Application>Microsoft Office PowerPoint</Application>
  <PresentationFormat>On-screen Show (4:3)</PresentationFormat>
  <Paragraphs>221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Tahoma</vt:lpstr>
      <vt:lpstr>Times New Roman</vt:lpstr>
      <vt:lpstr>Office Theme</vt:lpstr>
      <vt:lpstr> Chapter 8       Lists</vt:lpstr>
      <vt:lpstr>Lists</vt:lpstr>
      <vt:lpstr>List Values</vt:lpstr>
      <vt:lpstr>Accessing Elements</vt:lpstr>
      <vt:lpstr>List Length</vt:lpstr>
      <vt:lpstr>List Membership</vt:lpstr>
      <vt:lpstr>Lists and For Loops</vt:lpstr>
      <vt:lpstr>List Operations</vt:lpstr>
      <vt:lpstr>List Slices</vt:lpstr>
      <vt:lpstr>Lists are Mutable</vt:lpstr>
      <vt:lpstr>List Deletion</vt:lpstr>
      <vt:lpstr>Objects and Values</vt:lpstr>
      <vt:lpstr>Aliasing</vt:lpstr>
      <vt:lpstr>Cloning Lists</vt:lpstr>
      <vt:lpstr>List Parameters</vt:lpstr>
      <vt:lpstr>Nested Lists</vt:lpstr>
      <vt:lpstr>Matrices</vt:lpstr>
      <vt:lpstr>Strings and Lists</vt:lpstr>
      <vt:lpstr>List Methods</vt:lpstr>
      <vt:lpstr>Chapter 9  Tuples</vt:lpstr>
      <vt:lpstr>Mutability and Tuples</vt:lpstr>
      <vt:lpstr>Mutability and Tuples Cont.</vt:lpstr>
      <vt:lpstr>Tuple Assignment</vt:lpstr>
      <vt:lpstr>Tuples as return values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Moran’s I Cont.</dc:title>
  <dc:creator>Ylli</dc:creator>
  <cp:lastModifiedBy>Ylli Kellici</cp:lastModifiedBy>
  <cp:revision>1225</cp:revision>
  <dcterms:created xsi:type="dcterms:W3CDTF">2015-08-08T23:07:54Z</dcterms:created>
  <dcterms:modified xsi:type="dcterms:W3CDTF">2016-02-10T13:40:43Z</dcterms:modified>
</cp:coreProperties>
</file>