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522" r:id="rId3"/>
    <p:sldId id="527" r:id="rId4"/>
    <p:sldId id="528" r:id="rId5"/>
    <p:sldId id="551" r:id="rId6"/>
    <p:sldId id="537" r:id="rId7"/>
    <p:sldId id="538" r:id="rId8"/>
    <p:sldId id="539" r:id="rId9"/>
    <p:sldId id="541" r:id="rId10"/>
    <p:sldId id="542" r:id="rId11"/>
    <p:sldId id="543" r:id="rId12"/>
    <p:sldId id="544" r:id="rId13"/>
    <p:sldId id="54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A6889-EE14-482F-B7E7-EF1A1BAD2E01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6BA7-E930-440A-B2E8-5024E87A3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6438F-A9F6-4A2A-99E3-9117BEDFA59C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2590800"/>
            <a:ext cx="2438400" cy="18288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 Chapter 10</a:t>
            </a:r>
            <a:br>
              <a:rPr lang="en-US" sz="3200" dirty="0" smtClean="0">
                <a:ea typeface="Tahoma" pitchFamily="34" charset="0"/>
                <a:cs typeface="Times New Roman" pitchFamily="18" charset="0"/>
              </a:rPr>
            </a:b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Dictionaries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>
                <a:ea typeface="Tahoma" pitchFamily="34" charset="0"/>
                <a:cs typeface="Times New Roman" pitchFamily="18" charset="0"/>
              </a:rPr>
              <a:t>Text 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Files Cont.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534400" cy="60960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An </a:t>
            </a:r>
            <a:r>
              <a:rPr lang="en-US" sz="1800" dirty="0">
                <a:solidFill>
                  <a:schemeClr val="tx1"/>
                </a:solidFill>
              </a:rPr>
              <a:t>example of a line-processing program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err="1" smtClean="0">
                <a:solidFill>
                  <a:schemeClr val="tx1"/>
                </a:solidFill>
              </a:rPr>
              <a:t>filterFile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makes </a:t>
            </a: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 err="1" smtClean="0">
                <a:solidFill>
                  <a:schemeClr val="tx1"/>
                </a:solidFill>
              </a:rPr>
              <a:t>newFile</a:t>
            </a:r>
            <a:r>
              <a:rPr lang="en-US" sz="1800" dirty="0">
                <a:solidFill>
                  <a:schemeClr val="tx1"/>
                </a:solidFill>
              </a:rPr>
              <a:t> omitting any lines that begin with </a:t>
            </a:r>
            <a:r>
              <a:rPr lang="en-US" sz="1800" dirty="0" smtClean="0">
                <a:solidFill>
                  <a:schemeClr val="tx1"/>
                </a:solidFill>
              </a:rPr>
              <a:t># in the </a:t>
            </a:r>
            <a:r>
              <a:rPr lang="en-US" sz="1800" dirty="0" err="1" smtClean="0">
                <a:solidFill>
                  <a:schemeClr val="tx1"/>
                </a:solidFill>
              </a:rPr>
              <a:t>oldFile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while loop is infinite because </a:t>
            </a:r>
            <a:r>
              <a:rPr lang="en-US" sz="1800" dirty="0">
                <a:solidFill>
                  <a:schemeClr val="tx1"/>
                </a:solidFill>
              </a:rPr>
              <a:t>the value True is always true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only way to get out of the loop is to execute </a:t>
            </a:r>
            <a:r>
              <a:rPr lang="en-US" sz="1800" dirty="0" smtClean="0">
                <a:solidFill>
                  <a:schemeClr val="tx1"/>
                </a:solidFill>
              </a:rPr>
              <a:t>break statement, </a:t>
            </a:r>
            <a:r>
              <a:rPr lang="en-US" sz="1800" dirty="0">
                <a:solidFill>
                  <a:schemeClr val="tx1"/>
                </a:solidFill>
              </a:rPr>
              <a:t>which happens </a:t>
            </a:r>
            <a:r>
              <a:rPr lang="en-US" sz="1800" dirty="0" smtClean="0">
                <a:solidFill>
                  <a:schemeClr val="tx1"/>
                </a:solidFill>
              </a:rPr>
              <a:t>when text </a:t>
            </a:r>
            <a:r>
              <a:rPr lang="en-US" sz="1800" dirty="0">
                <a:solidFill>
                  <a:schemeClr val="tx1"/>
                </a:solidFill>
              </a:rPr>
              <a:t>is the empty string, which happens when we get to the end of the file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If </a:t>
            </a:r>
            <a:r>
              <a:rPr lang="en-US" sz="1800" dirty="0">
                <a:solidFill>
                  <a:schemeClr val="tx1"/>
                </a:solidFill>
              </a:rPr>
              <a:t>the first character of </a:t>
            </a:r>
            <a:r>
              <a:rPr lang="en-US" sz="1800" dirty="0" smtClean="0">
                <a:solidFill>
                  <a:schemeClr val="tx1"/>
                </a:solidFill>
              </a:rPr>
              <a:t>text is </a:t>
            </a:r>
            <a:r>
              <a:rPr lang="en-US" sz="1800" dirty="0">
                <a:solidFill>
                  <a:schemeClr val="tx1"/>
                </a:solidFill>
              </a:rPr>
              <a:t>a hash mark, the </a:t>
            </a:r>
            <a:r>
              <a:rPr lang="en-US" sz="1800" dirty="0" smtClean="0">
                <a:solidFill>
                  <a:schemeClr val="tx1"/>
                </a:solidFill>
              </a:rPr>
              <a:t>continue </a:t>
            </a:r>
            <a:r>
              <a:rPr lang="en-US" sz="1800" dirty="0">
                <a:solidFill>
                  <a:schemeClr val="tx1"/>
                </a:solidFill>
              </a:rPr>
              <a:t>statement </a:t>
            </a:r>
            <a:r>
              <a:rPr lang="en-US" sz="1800" dirty="0" smtClean="0">
                <a:solidFill>
                  <a:schemeClr val="tx1"/>
                </a:solidFill>
              </a:rPr>
              <a:t>is executed which ends </a:t>
            </a:r>
            <a:r>
              <a:rPr lang="en-US" sz="1800" dirty="0">
                <a:solidFill>
                  <a:schemeClr val="tx1"/>
                </a:solidFill>
              </a:rPr>
              <a:t>the current iteration of the loop, but </a:t>
            </a:r>
            <a:r>
              <a:rPr lang="en-US" sz="1800" dirty="0" smtClean="0">
                <a:solidFill>
                  <a:schemeClr val="tx1"/>
                </a:solidFill>
              </a:rPr>
              <a:t>continues looping and the </a:t>
            </a:r>
            <a:r>
              <a:rPr lang="en-US" sz="1800" dirty="0">
                <a:solidFill>
                  <a:schemeClr val="tx1"/>
                </a:solidFill>
              </a:rPr>
              <a:t>flow of execution moves to the top of the </a:t>
            </a:r>
            <a:r>
              <a:rPr lang="en-US" sz="1800" dirty="0" smtClean="0">
                <a:solidFill>
                  <a:schemeClr val="tx1"/>
                </a:solidFill>
              </a:rPr>
              <a:t>while loop.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Only </a:t>
            </a:r>
            <a:r>
              <a:rPr lang="en-US" sz="1800" dirty="0">
                <a:solidFill>
                  <a:schemeClr val="tx1"/>
                </a:solidFill>
              </a:rPr>
              <a:t>if </a:t>
            </a:r>
            <a:r>
              <a:rPr lang="en-US" sz="1800" dirty="0" smtClean="0">
                <a:solidFill>
                  <a:schemeClr val="tx1"/>
                </a:solidFill>
              </a:rPr>
              <a:t>both conditions </a:t>
            </a:r>
            <a:r>
              <a:rPr lang="en-US" sz="1800" dirty="0">
                <a:solidFill>
                  <a:schemeClr val="tx1"/>
                </a:solidFill>
              </a:rPr>
              <a:t>fail do we copy text into the new file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2857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Writing Variables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534400" cy="61722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argument of write </a:t>
            </a:r>
            <a:r>
              <a:rPr lang="en-US" sz="1800" dirty="0" smtClean="0">
                <a:solidFill>
                  <a:schemeClr val="tx1"/>
                </a:solidFill>
              </a:rPr>
              <a:t>method has </a:t>
            </a:r>
            <a:r>
              <a:rPr lang="en-US" sz="1800" dirty="0">
                <a:solidFill>
                  <a:schemeClr val="tx1"/>
                </a:solidFill>
              </a:rPr>
              <a:t>to be a string, so if we want to </a:t>
            </a:r>
            <a:r>
              <a:rPr lang="en-US" sz="1800" dirty="0" smtClean="0">
                <a:solidFill>
                  <a:schemeClr val="tx1"/>
                </a:solidFill>
              </a:rPr>
              <a:t>store </a:t>
            </a:r>
            <a:r>
              <a:rPr lang="en-US" sz="1800" dirty="0">
                <a:solidFill>
                  <a:schemeClr val="tx1"/>
                </a:solidFill>
              </a:rPr>
              <a:t>other values in </a:t>
            </a:r>
            <a:r>
              <a:rPr lang="en-US" sz="1800" dirty="0" smtClean="0">
                <a:solidFill>
                  <a:schemeClr val="tx1"/>
                </a:solidFill>
              </a:rPr>
              <a:t>a file</a:t>
            </a:r>
            <a:r>
              <a:rPr lang="en-US" sz="1800" dirty="0">
                <a:solidFill>
                  <a:schemeClr val="tx1"/>
                </a:solidFill>
              </a:rPr>
              <a:t>, we have to convert them to strings first. 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easiest way to do that is </a:t>
            </a:r>
            <a:r>
              <a:rPr lang="en-US" sz="1800" dirty="0" smtClean="0">
                <a:solidFill>
                  <a:schemeClr val="tx1"/>
                </a:solidFill>
              </a:rPr>
              <a:t>with</a:t>
            </a:r>
            <a:r>
              <a:rPr lang="en-US" sz="1800" dirty="0">
                <a:solidFill>
                  <a:schemeClr val="tx1"/>
                </a:solidFill>
              </a:rPr>
              <a:t> the </a:t>
            </a:r>
            <a:r>
              <a:rPr lang="en-US" sz="1800" dirty="0" err="1">
                <a:solidFill>
                  <a:schemeClr val="tx1"/>
                </a:solidFill>
              </a:rPr>
              <a:t>str</a:t>
            </a:r>
            <a:r>
              <a:rPr lang="en-US" sz="1800" dirty="0">
                <a:solidFill>
                  <a:schemeClr val="tx1"/>
                </a:solidFill>
              </a:rPr>
              <a:t> function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An </a:t>
            </a:r>
            <a:r>
              <a:rPr lang="en-US" sz="1800" dirty="0">
                <a:solidFill>
                  <a:schemeClr val="tx1"/>
                </a:solidFill>
              </a:rPr>
              <a:t>alternative is to use the format operator %. When applied to integers, </a:t>
            </a:r>
            <a:r>
              <a:rPr lang="en-US" sz="1800" dirty="0" smtClean="0">
                <a:solidFill>
                  <a:schemeClr val="tx1"/>
                </a:solidFill>
              </a:rPr>
              <a:t>% is </a:t>
            </a:r>
            <a:r>
              <a:rPr lang="en-US" sz="1800" dirty="0">
                <a:solidFill>
                  <a:schemeClr val="tx1"/>
                </a:solidFill>
              </a:rPr>
              <a:t>the modulus operator. But when the first operand is a string, % is the </a:t>
            </a:r>
            <a:r>
              <a:rPr lang="en-US" sz="1800" dirty="0" smtClean="0">
                <a:solidFill>
                  <a:schemeClr val="tx1"/>
                </a:solidFill>
              </a:rPr>
              <a:t>format operator.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</a:rPr>
              <a:t>format sequence can appear anywhere in the format string, so we can embed a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value in a </a:t>
            </a:r>
            <a:r>
              <a:rPr lang="en-US" sz="1800" dirty="0" smtClean="0">
                <a:solidFill>
                  <a:schemeClr val="tx1"/>
                </a:solidFill>
              </a:rPr>
              <a:t>sentence. </a:t>
            </a:r>
            <a:r>
              <a:rPr lang="en-US" sz="1800" dirty="0">
                <a:solidFill>
                  <a:schemeClr val="tx1"/>
                </a:solidFill>
              </a:rPr>
              <a:t>The letter d stands for “decimal</a:t>
            </a:r>
            <a:r>
              <a:rPr lang="en-US" sz="1800" dirty="0" smtClean="0">
                <a:solidFill>
                  <a:schemeClr val="tx1"/>
                </a:solidFill>
              </a:rPr>
              <a:t>”: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first operand is the format string, and the second operand is a tuple of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expressions. The result is a string that contains the values of the expressions,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formatted according to the format </a:t>
            </a:r>
            <a:r>
              <a:rPr lang="en-US" sz="1800" dirty="0" smtClean="0">
                <a:solidFill>
                  <a:schemeClr val="tx1"/>
                </a:solidFill>
              </a:rPr>
              <a:t>string.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1933575" cy="704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50179"/>
            <a:ext cx="2886075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995308"/>
            <a:ext cx="4676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>
                <a:ea typeface="Tahoma" pitchFamily="34" charset="0"/>
                <a:cs typeface="Times New Roman" pitchFamily="18" charset="0"/>
              </a:rPr>
              <a:t>Writing 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Variables Cont.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85800"/>
            <a:ext cx="8534400" cy="59436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number of expressions in the tuple has to match the number of format sequences in the string. Also, the types of the expressions have to match the format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sequences: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We have more </a:t>
            </a:r>
            <a:r>
              <a:rPr lang="en-US" sz="1800" dirty="0">
                <a:solidFill>
                  <a:schemeClr val="tx1"/>
                </a:solidFill>
              </a:rPr>
              <a:t>control over the format of </a:t>
            </a:r>
            <a:r>
              <a:rPr lang="en-US" sz="1800" dirty="0" smtClean="0">
                <a:solidFill>
                  <a:schemeClr val="tx1"/>
                </a:solidFill>
              </a:rPr>
              <a:t>numbers. We </a:t>
            </a:r>
            <a:r>
              <a:rPr lang="en-US" sz="1800" dirty="0">
                <a:solidFill>
                  <a:schemeClr val="tx1"/>
                </a:solidFill>
              </a:rPr>
              <a:t>can specify the number of </a:t>
            </a:r>
            <a:r>
              <a:rPr lang="en-US" sz="1800" dirty="0" smtClean="0">
                <a:solidFill>
                  <a:schemeClr val="tx1"/>
                </a:solidFill>
              </a:rPr>
              <a:t>digits as </a:t>
            </a:r>
            <a:r>
              <a:rPr lang="en-US" sz="1800" dirty="0">
                <a:solidFill>
                  <a:schemeClr val="tx1"/>
                </a:solidFill>
              </a:rPr>
              <a:t>part of the format.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number after the percent sign is the minimum number of spaces the </a:t>
            </a:r>
            <a:r>
              <a:rPr lang="en-US" sz="1800" dirty="0" smtClean="0">
                <a:solidFill>
                  <a:schemeClr val="tx1"/>
                </a:solidFill>
              </a:rPr>
              <a:t>number will </a:t>
            </a:r>
            <a:r>
              <a:rPr lang="en-US" sz="1800" dirty="0">
                <a:solidFill>
                  <a:schemeClr val="tx1"/>
                </a:solidFill>
              </a:rPr>
              <a:t>take up.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</a:rPr>
              <a:t>If </a:t>
            </a:r>
            <a:r>
              <a:rPr lang="en-US" sz="1800" dirty="0">
                <a:solidFill>
                  <a:schemeClr val="tx1"/>
                </a:solidFill>
              </a:rPr>
              <a:t>the value provided takes fewer digits, leading spaces are added.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4000500" cy="1971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791200"/>
            <a:ext cx="11811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4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>
                <a:ea typeface="Tahoma" pitchFamily="34" charset="0"/>
                <a:cs typeface="Times New Roman" pitchFamily="18" charset="0"/>
              </a:rPr>
              <a:t>Writing Variables Cont.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38100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If the </a:t>
            </a:r>
            <a:r>
              <a:rPr lang="en-US" sz="1800" dirty="0">
                <a:solidFill>
                  <a:schemeClr val="tx1"/>
                </a:solidFill>
              </a:rPr>
              <a:t>number of spaces is negative, trailing spaces are added: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For floating-point numbers, we can also specify the number of digits after the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decimal point: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1" y="1621972"/>
            <a:ext cx="1247775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71" y="3124200"/>
            <a:ext cx="1457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7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Create Dictionaries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85800"/>
            <a:ext cx="8534400" cy="60198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Dictionaries </a:t>
            </a:r>
            <a:r>
              <a:rPr lang="en-US" sz="1800" dirty="0">
                <a:solidFill>
                  <a:schemeClr val="tx1"/>
                </a:solidFill>
              </a:rPr>
              <a:t>are similar to other compound types except </a:t>
            </a:r>
            <a:r>
              <a:rPr lang="en-US" sz="1800" dirty="0" smtClean="0">
                <a:solidFill>
                  <a:schemeClr val="tx1"/>
                </a:solidFill>
              </a:rPr>
              <a:t>that, instead of using integers as indices, </a:t>
            </a:r>
            <a:r>
              <a:rPr lang="en-US" sz="1800" dirty="0">
                <a:solidFill>
                  <a:schemeClr val="tx1"/>
                </a:solidFill>
              </a:rPr>
              <a:t>they can use </a:t>
            </a:r>
            <a:r>
              <a:rPr lang="en-US" sz="1800" dirty="0" smtClean="0">
                <a:solidFill>
                  <a:schemeClr val="tx1"/>
                </a:solidFill>
              </a:rPr>
              <a:t>any immutable </a:t>
            </a:r>
            <a:r>
              <a:rPr lang="en-US" sz="1800" dirty="0">
                <a:solidFill>
                  <a:schemeClr val="tx1"/>
                </a:solidFill>
              </a:rPr>
              <a:t>type as an index.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elements of a dictionary appear in a comma-separated list. </a:t>
            </a:r>
            <a:r>
              <a:rPr lang="en-US" sz="1800" dirty="0" smtClean="0">
                <a:solidFill>
                  <a:schemeClr val="tx1"/>
                </a:solidFill>
              </a:rPr>
              <a:t>Each </a:t>
            </a:r>
            <a:r>
              <a:rPr lang="en-US" sz="1800" dirty="0">
                <a:solidFill>
                  <a:schemeClr val="tx1"/>
                </a:solidFill>
              </a:rPr>
              <a:t>entry contains an index and a value separated by a colon.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 a dictionary, the indices are called keys, so 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elements are called key-value pairs.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Another way to create a dictionary is to provide a list of key-value </a:t>
            </a:r>
            <a:r>
              <a:rPr lang="en-US" sz="1800" dirty="0" smtClean="0">
                <a:solidFill>
                  <a:schemeClr val="tx1"/>
                </a:solidFill>
              </a:rPr>
              <a:t>pairs: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</a:t>
            </a:r>
            <a:r>
              <a:rPr lang="en-US" sz="1800" dirty="0" smtClean="0">
                <a:solidFill>
                  <a:schemeClr val="tx1"/>
                </a:solidFill>
              </a:rPr>
              <a:t>e </a:t>
            </a:r>
            <a:r>
              <a:rPr lang="en-US" sz="1800" dirty="0">
                <a:solidFill>
                  <a:schemeClr val="tx1"/>
                </a:solidFill>
              </a:rPr>
              <a:t>use the keys to look up the corresponding </a:t>
            </a:r>
            <a:r>
              <a:rPr lang="en-US" sz="1800" dirty="0" smtClean="0">
                <a:solidFill>
                  <a:schemeClr val="tx1"/>
                </a:solidFill>
              </a:rPr>
              <a:t>values: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74" y="2286000"/>
            <a:ext cx="2112418" cy="1209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74" y="4465864"/>
            <a:ext cx="4667250" cy="676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03" y="5791200"/>
            <a:ext cx="1809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7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/>
              <a:t>Dictionary </a:t>
            </a:r>
            <a:r>
              <a:rPr lang="en-US" sz="3200" dirty="0" smtClean="0"/>
              <a:t>operations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534400" cy="58674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del statement removes a key-value pair from a </a:t>
            </a:r>
            <a:r>
              <a:rPr lang="en-US" sz="1800" dirty="0" smtClean="0">
                <a:solidFill>
                  <a:schemeClr val="tx1"/>
                </a:solidFill>
              </a:rPr>
              <a:t>dictionary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Dictionaries are mutable: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 function </a:t>
            </a:r>
            <a:r>
              <a:rPr lang="en-US" sz="1800" dirty="0" smtClean="0">
                <a:solidFill>
                  <a:schemeClr val="tx1"/>
                </a:solidFill>
              </a:rPr>
              <a:t>can be used with </a:t>
            </a:r>
            <a:r>
              <a:rPr lang="en-US" sz="1800" dirty="0">
                <a:solidFill>
                  <a:schemeClr val="tx1"/>
                </a:solidFill>
              </a:rPr>
              <a:t>dictionaries; it returns the number of key-value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pairs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in operator works on dictionaries; it </a:t>
            </a:r>
            <a:r>
              <a:rPr lang="en-US" sz="1800" dirty="0" smtClean="0">
                <a:solidFill>
                  <a:schemeClr val="tx1"/>
                </a:solidFill>
              </a:rPr>
              <a:t>checks </a:t>
            </a:r>
            <a:r>
              <a:rPr lang="en-US" sz="1800" dirty="0">
                <a:solidFill>
                  <a:schemeClr val="tx1"/>
                </a:solidFill>
              </a:rPr>
              <a:t>whether something appears as a </a:t>
            </a:r>
            <a:r>
              <a:rPr lang="en-US" sz="1800" i="1" dirty="0">
                <a:solidFill>
                  <a:schemeClr val="tx1"/>
                </a:solidFill>
              </a:rPr>
              <a:t>key </a:t>
            </a:r>
            <a:r>
              <a:rPr lang="en-US" sz="1800" dirty="0" smtClean="0">
                <a:solidFill>
                  <a:schemeClr val="tx1"/>
                </a:solidFill>
              </a:rPr>
              <a:t>in the dictionary.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57" y="2819400"/>
            <a:ext cx="4638675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7" y="4038600"/>
            <a:ext cx="16002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57" y="1295400"/>
            <a:ext cx="60579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57" y="5067300"/>
            <a:ext cx="46005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8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/>
              <a:t>Dictionary </a:t>
            </a:r>
            <a:r>
              <a:rPr lang="en-US" sz="3200" dirty="0" smtClean="0"/>
              <a:t>methods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534400" cy="619193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method is similar to a function—it takes arguments and returns a </a:t>
            </a:r>
            <a:r>
              <a:rPr lang="en-US" sz="1800" dirty="0" smtClean="0">
                <a:solidFill>
                  <a:schemeClr val="tx1"/>
                </a:solidFill>
              </a:rPr>
              <a:t>value—but </a:t>
            </a:r>
            <a:r>
              <a:rPr lang="en-US" sz="1800" dirty="0">
                <a:solidFill>
                  <a:schemeClr val="tx1"/>
                </a:solidFill>
              </a:rPr>
              <a:t>the syntax is different. 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Instead </a:t>
            </a:r>
            <a:r>
              <a:rPr lang="en-US" sz="1800" dirty="0">
                <a:solidFill>
                  <a:schemeClr val="tx1"/>
                </a:solidFill>
              </a:rPr>
              <a:t>of the function </a:t>
            </a:r>
            <a:r>
              <a:rPr lang="en-US" sz="1800" dirty="0" smtClean="0">
                <a:solidFill>
                  <a:schemeClr val="tx1"/>
                </a:solidFill>
              </a:rPr>
              <a:t>syntax keys(eng2sp</a:t>
            </a:r>
            <a:r>
              <a:rPr lang="en-US" sz="1800" dirty="0">
                <a:solidFill>
                  <a:schemeClr val="tx1"/>
                </a:solidFill>
              </a:rPr>
              <a:t>), we use the method syntax eng2sp.keys</a:t>
            </a:r>
            <a:r>
              <a:rPr lang="en-US" sz="1800" dirty="0" smtClean="0">
                <a:solidFill>
                  <a:schemeClr val="tx1"/>
                </a:solidFill>
              </a:rPr>
              <a:t>():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This </a:t>
            </a:r>
            <a:r>
              <a:rPr lang="en-US" sz="1800" dirty="0">
                <a:solidFill>
                  <a:schemeClr val="tx1"/>
                </a:solidFill>
              </a:rPr>
              <a:t>form of dot notation specifies the name of the </a:t>
            </a:r>
            <a:r>
              <a:rPr lang="en-US" sz="1800" dirty="0" smtClean="0">
                <a:solidFill>
                  <a:schemeClr val="tx1"/>
                </a:solidFill>
              </a:rPr>
              <a:t>function, keys in this case, </a:t>
            </a:r>
            <a:r>
              <a:rPr lang="en-US" sz="1800" dirty="0">
                <a:solidFill>
                  <a:schemeClr val="tx1"/>
                </a:solidFill>
              </a:rPr>
              <a:t>and the </a:t>
            </a:r>
            <a:r>
              <a:rPr lang="en-US" sz="1800" dirty="0" smtClean="0">
                <a:solidFill>
                  <a:schemeClr val="tx1"/>
                </a:solidFill>
              </a:rPr>
              <a:t>name of </a:t>
            </a:r>
            <a:r>
              <a:rPr lang="en-US" sz="1800" dirty="0">
                <a:solidFill>
                  <a:schemeClr val="tx1"/>
                </a:solidFill>
              </a:rPr>
              <a:t>the object to apply the function to, eng2sp.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This method </a:t>
            </a:r>
            <a:r>
              <a:rPr lang="en-US" sz="1800" dirty="0">
                <a:solidFill>
                  <a:schemeClr val="tx1"/>
                </a:solidFill>
              </a:rPr>
              <a:t>returns a list of the </a:t>
            </a:r>
            <a:r>
              <a:rPr lang="en-US" sz="1800" dirty="0" smtClean="0">
                <a:solidFill>
                  <a:schemeClr val="tx1"/>
                </a:solidFill>
              </a:rPr>
              <a:t>keys in the dictionary.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values method is similar; it returns a list of the values in the </a:t>
            </a:r>
            <a:r>
              <a:rPr lang="en-US" sz="1800" dirty="0" smtClean="0">
                <a:solidFill>
                  <a:schemeClr val="tx1"/>
                </a:solidFill>
              </a:rPr>
              <a:t>dictionary: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a method takes an argument, it uses the same syntax as a function </a:t>
            </a:r>
            <a:r>
              <a:rPr lang="en-US" sz="1800" dirty="0" smtClean="0">
                <a:solidFill>
                  <a:schemeClr val="tx1"/>
                </a:solidFill>
              </a:rPr>
              <a:t>call: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items method returns both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in the form of a list of tuples—one for </a:t>
            </a:r>
            <a:r>
              <a:rPr lang="en-US" sz="1800" dirty="0" smtClean="0">
                <a:solidFill>
                  <a:schemeClr val="tx1"/>
                </a:solidFill>
              </a:rPr>
              <a:t>each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key-value </a:t>
            </a:r>
            <a:r>
              <a:rPr lang="en-US" sz="1800" dirty="0">
                <a:solidFill>
                  <a:schemeClr val="tx1"/>
                </a:solidFill>
              </a:rPr>
              <a:t>pair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03" y="1602582"/>
            <a:ext cx="1895475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89" y="3631917"/>
            <a:ext cx="1743075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03" y="4615881"/>
            <a:ext cx="2495550" cy="790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4615881"/>
            <a:ext cx="2085975" cy="6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046" y="6229350"/>
            <a:ext cx="39909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3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Example Using Dictionary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534400" cy="55626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Count </a:t>
            </a:r>
            <a:r>
              <a:rPr lang="en-US" sz="1800" dirty="0">
                <a:solidFill>
                  <a:schemeClr val="tx1"/>
                </a:solidFill>
              </a:rPr>
              <a:t>how many times each letter </a:t>
            </a:r>
            <a:r>
              <a:rPr lang="en-US" sz="1800" dirty="0" smtClean="0">
                <a:solidFill>
                  <a:schemeClr val="tx1"/>
                </a:solidFill>
              </a:rPr>
              <a:t>appears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in a string. Using dictionary we don’t </a:t>
            </a:r>
            <a:r>
              <a:rPr lang="en-US" sz="1800" dirty="0">
                <a:solidFill>
                  <a:schemeClr val="tx1"/>
                </a:solidFill>
              </a:rPr>
              <a:t>have to know ahead of time which letters appear in the string and we only have </a:t>
            </a:r>
            <a:r>
              <a:rPr lang="en-US" sz="1800" dirty="0" smtClean="0">
                <a:solidFill>
                  <a:schemeClr val="tx1"/>
                </a:solidFill>
              </a:rPr>
              <a:t>to make </a:t>
            </a:r>
            <a:r>
              <a:rPr lang="en-US" sz="1800" dirty="0">
                <a:solidFill>
                  <a:schemeClr val="tx1"/>
                </a:solidFill>
              </a:rPr>
              <a:t>room for the letters that do </a:t>
            </a:r>
            <a:r>
              <a:rPr lang="en-US" sz="1800" dirty="0" smtClean="0">
                <a:solidFill>
                  <a:schemeClr val="tx1"/>
                </a:solidFill>
              </a:rPr>
              <a:t>appear: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get is a dictionary method that takes as the </a:t>
            </a:r>
            <a:r>
              <a:rPr lang="en-US" sz="1800" dirty="0">
                <a:solidFill>
                  <a:schemeClr val="tx1"/>
                </a:solidFill>
              </a:rPr>
              <a:t>first argument </a:t>
            </a:r>
            <a:r>
              <a:rPr lang="en-US" sz="1800" dirty="0" smtClean="0">
                <a:solidFill>
                  <a:schemeClr val="tx1"/>
                </a:solidFill>
              </a:rPr>
              <a:t>the key and </a:t>
            </a:r>
            <a:r>
              <a:rPr lang="en-US" sz="1800" dirty="0">
                <a:solidFill>
                  <a:schemeClr val="tx1"/>
                </a:solidFill>
              </a:rPr>
              <a:t>the second </a:t>
            </a:r>
            <a:r>
              <a:rPr lang="en-US" sz="1800" dirty="0" smtClean="0">
                <a:solidFill>
                  <a:schemeClr val="tx1"/>
                </a:solidFill>
              </a:rPr>
              <a:t>argument the </a:t>
            </a:r>
            <a:r>
              <a:rPr lang="en-US" sz="1800" dirty="0">
                <a:solidFill>
                  <a:schemeClr val="tx1"/>
                </a:solidFill>
              </a:rPr>
              <a:t>value </a:t>
            </a:r>
            <a:r>
              <a:rPr lang="en-US" sz="1800" dirty="0" smtClean="0">
                <a:solidFill>
                  <a:schemeClr val="tx1"/>
                </a:solidFill>
              </a:rPr>
              <a:t>it </a:t>
            </a:r>
            <a:r>
              <a:rPr lang="en-US" sz="1800" dirty="0">
                <a:solidFill>
                  <a:schemeClr val="tx1"/>
                </a:solidFill>
              </a:rPr>
              <a:t>should </a:t>
            </a:r>
            <a:r>
              <a:rPr lang="en-US" sz="1800" dirty="0" smtClean="0">
                <a:solidFill>
                  <a:schemeClr val="tx1"/>
                </a:solidFill>
              </a:rPr>
              <a:t>return if </a:t>
            </a:r>
            <a:r>
              <a:rPr lang="en-US" sz="1800" dirty="0">
                <a:solidFill>
                  <a:schemeClr val="tx1"/>
                </a:solidFill>
              </a:rPr>
              <a:t>the key is not in the </a:t>
            </a:r>
            <a:r>
              <a:rPr lang="en-US" sz="1800" dirty="0" smtClean="0">
                <a:solidFill>
                  <a:schemeClr val="tx1"/>
                </a:solidFill>
              </a:rPr>
              <a:t>dictionary.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We can display </a:t>
            </a: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smtClean="0">
                <a:solidFill>
                  <a:schemeClr val="tx1"/>
                </a:solidFill>
              </a:rPr>
              <a:t>letters in </a:t>
            </a:r>
            <a:r>
              <a:rPr lang="en-US" sz="1800" dirty="0">
                <a:solidFill>
                  <a:schemeClr val="tx1"/>
                </a:solidFill>
              </a:rPr>
              <a:t>alphabetical </a:t>
            </a:r>
            <a:r>
              <a:rPr lang="en-US" sz="1800" dirty="0" smtClean="0">
                <a:solidFill>
                  <a:schemeClr val="tx1"/>
                </a:solidFill>
              </a:rPr>
              <a:t>order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using the </a:t>
            </a:r>
            <a:r>
              <a:rPr lang="en-US" sz="1800" dirty="0">
                <a:solidFill>
                  <a:schemeClr val="tx1"/>
                </a:solidFill>
              </a:rPr>
              <a:t>items and sort </a:t>
            </a:r>
            <a:r>
              <a:rPr lang="en-US" sz="1800" dirty="0" smtClean="0">
                <a:solidFill>
                  <a:schemeClr val="tx1"/>
                </a:solidFill>
              </a:rPr>
              <a:t>methods. </a:t>
            </a:r>
            <a:r>
              <a:rPr lang="en-US" sz="1800" smtClean="0">
                <a:solidFill>
                  <a:schemeClr val="tx1"/>
                </a:solidFill>
              </a:rPr>
              <a:t>items </a:t>
            </a:r>
            <a:r>
              <a:rPr lang="en-US" sz="1800" dirty="0" smtClean="0">
                <a:solidFill>
                  <a:schemeClr val="tx1"/>
                </a:solidFill>
              </a:rPr>
              <a:t>method returns a list which we order using the sort method.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Create a function that gets a strings and returns a sorted dictionary.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461962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724400"/>
            <a:ext cx="26860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9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362200"/>
            <a:ext cx="3657600" cy="18288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       Chapter 11</a:t>
            </a:r>
            <a:br>
              <a:rPr lang="en-US" sz="3200" dirty="0" smtClean="0">
                <a:ea typeface="Tahoma" pitchFamily="34" charset="0"/>
                <a:cs typeface="Times New Roman" pitchFamily="18" charset="0"/>
              </a:rPr>
            </a:b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             </a:t>
            </a:r>
            <a:r>
              <a:rPr lang="en-US" sz="3200" dirty="0" smtClean="0"/>
              <a:t>Files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9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Reading and Writing Files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2578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To </a:t>
            </a:r>
            <a:r>
              <a:rPr lang="en-US" sz="1800" dirty="0">
                <a:solidFill>
                  <a:schemeClr val="tx1"/>
                </a:solidFill>
              </a:rPr>
              <a:t>open a file, </a:t>
            </a:r>
            <a:r>
              <a:rPr lang="en-US" sz="1800" dirty="0" smtClean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chemeClr val="tx1"/>
                </a:solidFill>
              </a:rPr>
              <a:t>specify its name and </a:t>
            </a:r>
            <a:r>
              <a:rPr lang="en-US" sz="1800" dirty="0" smtClean="0">
                <a:solidFill>
                  <a:schemeClr val="tx1"/>
                </a:solidFill>
              </a:rPr>
              <a:t>indicate whether we </a:t>
            </a:r>
            <a:r>
              <a:rPr lang="en-US" sz="1800" dirty="0">
                <a:solidFill>
                  <a:schemeClr val="tx1"/>
                </a:solidFill>
              </a:rPr>
              <a:t>want to read or </a:t>
            </a:r>
            <a:r>
              <a:rPr lang="en-US" sz="1800" dirty="0" smtClean="0">
                <a:solidFill>
                  <a:schemeClr val="tx1"/>
                </a:solidFill>
              </a:rPr>
              <a:t>write: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Opening </a:t>
            </a:r>
            <a:r>
              <a:rPr lang="en-US" sz="1800" dirty="0">
                <a:solidFill>
                  <a:schemeClr val="tx1"/>
                </a:solidFill>
              </a:rPr>
              <a:t>a file creates a file </a:t>
            </a:r>
            <a:r>
              <a:rPr lang="en-US" sz="1800" dirty="0" smtClean="0">
                <a:solidFill>
                  <a:schemeClr val="tx1"/>
                </a:solidFill>
              </a:rPr>
              <a:t>data type. The </a:t>
            </a:r>
            <a:r>
              <a:rPr lang="en-US" sz="1800" dirty="0">
                <a:solidFill>
                  <a:schemeClr val="tx1"/>
                </a:solidFill>
              </a:rPr>
              <a:t>variable f refers to </a:t>
            </a:r>
            <a:r>
              <a:rPr lang="en-US" sz="1800" dirty="0" smtClean="0">
                <a:solidFill>
                  <a:schemeClr val="tx1"/>
                </a:solidFill>
              </a:rPr>
              <a:t>this new </a:t>
            </a:r>
            <a:r>
              <a:rPr lang="en-US" sz="1800" dirty="0">
                <a:solidFill>
                  <a:schemeClr val="tx1"/>
                </a:solidFill>
              </a:rPr>
              <a:t>file object.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open function takes two </a:t>
            </a:r>
            <a:r>
              <a:rPr lang="en-US" sz="1800" dirty="0" smtClean="0">
                <a:solidFill>
                  <a:schemeClr val="tx1"/>
                </a:solidFill>
              </a:rPr>
              <a:t>arguments:</a:t>
            </a:r>
          </a:p>
          <a:p>
            <a:pPr marL="742950" lvl="1" indent="-285750" algn="l"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first is the name of the file, and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</a:rPr>
              <a:t>the second </a:t>
            </a:r>
            <a:r>
              <a:rPr lang="en-US" sz="1800" dirty="0">
                <a:solidFill>
                  <a:schemeClr val="tx1"/>
                </a:solidFill>
              </a:rPr>
              <a:t>is the mode. Mode "w" means that we are opening the file for writing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there is no file named test.dat, it will be created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If </a:t>
            </a:r>
            <a:r>
              <a:rPr lang="en-US" sz="1800" dirty="0">
                <a:solidFill>
                  <a:schemeClr val="tx1"/>
                </a:solidFill>
              </a:rPr>
              <a:t>there </a:t>
            </a:r>
            <a:r>
              <a:rPr lang="en-US" sz="1800" dirty="0" smtClean="0">
                <a:solidFill>
                  <a:schemeClr val="tx1"/>
                </a:solidFill>
              </a:rPr>
              <a:t>is already a file named </a:t>
            </a:r>
            <a:r>
              <a:rPr lang="en-US" sz="1800" dirty="0">
                <a:solidFill>
                  <a:schemeClr val="tx1"/>
                </a:solidFill>
              </a:rPr>
              <a:t>test.dat, </a:t>
            </a:r>
            <a:r>
              <a:rPr lang="en-US" sz="1800" dirty="0" smtClean="0">
                <a:solidFill>
                  <a:schemeClr val="tx1"/>
                </a:solidFill>
              </a:rPr>
              <a:t>it will </a:t>
            </a:r>
            <a:r>
              <a:rPr lang="en-US" sz="1800" dirty="0">
                <a:solidFill>
                  <a:schemeClr val="tx1"/>
                </a:solidFill>
              </a:rPr>
              <a:t>be replaced by the file we are writing.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66875"/>
            <a:ext cx="3619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9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>
                <a:ea typeface="Tahoma" pitchFamily="34" charset="0"/>
                <a:cs typeface="Times New Roman" pitchFamily="18" charset="0"/>
              </a:rPr>
              <a:t>Reading and Writing 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Files Cont.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534400" cy="61722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dirty="0" smtClean="0">
                <a:solidFill>
                  <a:schemeClr val="tx1"/>
                </a:solidFill>
              </a:rPr>
              <a:t>store </a:t>
            </a:r>
            <a:r>
              <a:rPr lang="en-US" sz="1800" dirty="0">
                <a:solidFill>
                  <a:schemeClr val="tx1"/>
                </a:solidFill>
              </a:rPr>
              <a:t>data in the file we invoke the write method on the file object: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Closing </a:t>
            </a:r>
            <a:r>
              <a:rPr lang="en-US" sz="1800" dirty="0">
                <a:solidFill>
                  <a:schemeClr val="tx1"/>
                </a:solidFill>
              </a:rPr>
              <a:t>the file tells the system that we are done writing and makes the file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available for reading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</a:t>
            </a:r>
            <a:r>
              <a:rPr lang="en-US" sz="1800" dirty="0" smtClean="0">
                <a:solidFill>
                  <a:schemeClr val="tx1"/>
                </a:solidFill>
              </a:rPr>
              <a:t>e </a:t>
            </a:r>
            <a:r>
              <a:rPr lang="en-US" sz="1800" dirty="0">
                <a:solidFill>
                  <a:schemeClr val="tx1"/>
                </a:solidFill>
              </a:rPr>
              <a:t>can open the file again, this time for reading, and read the contents into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a string. 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mode argument for reading is "r"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With </a:t>
            </a:r>
            <a:r>
              <a:rPr lang="en-US" sz="1800" dirty="0">
                <a:solidFill>
                  <a:schemeClr val="tx1"/>
                </a:solidFill>
              </a:rPr>
              <a:t>no </a:t>
            </a:r>
            <a:r>
              <a:rPr lang="en-US" sz="1800" dirty="0" smtClean="0">
                <a:solidFill>
                  <a:schemeClr val="tx1"/>
                </a:solidFill>
              </a:rPr>
              <a:t>arguments, it </a:t>
            </a:r>
            <a:r>
              <a:rPr lang="en-US" sz="1800" dirty="0">
                <a:solidFill>
                  <a:schemeClr val="tx1"/>
                </a:solidFill>
              </a:rPr>
              <a:t>reads the entire contents of the </a:t>
            </a:r>
            <a:r>
              <a:rPr lang="en-US" sz="1800" dirty="0" smtClean="0">
                <a:solidFill>
                  <a:schemeClr val="tx1"/>
                </a:solidFill>
              </a:rPr>
              <a:t>file.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read </a:t>
            </a:r>
            <a:r>
              <a:rPr lang="en-US" sz="1800" dirty="0" smtClean="0">
                <a:solidFill>
                  <a:schemeClr val="tx1"/>
                </a:solidFill>
              </a:rPr>
              <a:t>method can </a:t>
            </a:r>
            <a:r>
              <a:rPr lang="en-US" sz="1800" dirty="0">
                <a:solidFill>
                  <a:schemeClr val="tx1"/>
                </a:solidFill>
              </a:rPr>
              <a:t>also take an argument that indicates how many characters to read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4" y="1143000"/>
            <a:ext cx="2409825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39" y="4167235"/>
            <a:ext cx="2219325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26" y="6096000"/>
            <a:ext cx="2190750" cy="5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14" y="2514600"/>
            <a:ext cx="1839686" cy="87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Text Files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534400" cy="51816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text file is </a:t>
            </a:r>
            <a:r>
              <a:rPr lang="en-US" sz="1800" dirty="0" smtClean="0">
                <a:solidFill>
                  <a:schemeClr val="tx1"/>
                </a:solidFill>
              </a:rPr>
              <a:t>contains </a:t>
            </a:r>
            <a:r>
              <a:rPr lang="en-US" sz="1800" dirty="0">
                <a:solidFill>
                  <a:schemeClr val="tx1"/>
                </a:solidFill>
              </a:rPr>
              <a:t>printable characters and whitespace, </a:t>
            </a:r>
            <a:r>
              <a:rPr lang="en-US" sz="1800" dirty="0" smtClean="0">
                <a:solidFill>
                  <a:schemeClr val="tx1"/>
                </a:solidFill>
              </a:rPr>
              <a:t>organized into </a:t>
            </a:r>
            <a:r>
              <a:rPr lang="en-US" sz="1800" dirty="0">
                <a:solidFill>
                  <a:schemeClr val="tx1"/>
                </a:solidFill>
              </a:rPr>
              <a:t>lines separated by newline characters.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readline</a:t>
            </a:r>
            <a:r>
              <a:rPr lang="en-US" sz="1800" dirty="0">
                <a:solidFill>
                  <a:schemeClr val="tx1"/>
                </a:solidFill>
              </a:rPr>
              <a:t> method reads all the characters </a:t>
            </a:r>
            <a:r>
              <a:rPr lang="en-US" sz="1800" dirty="0" smtClean="0">
                <a:solidFill>
                  <a:schemeClr val="tx1"/>
                </a:solidFill>
              </a:rPr>
              <a:t>in a line up </a:t>
            </a:r>
            <a:r>
              <a:rPr lang="en-US" sz="1800" dirty="0">
                <a:solidFill>
                  <a:schemeClr val="tx1"/>
                </a:solidFill>
              </a:rPr>
              <a:t>to and including the next newline character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readlines</a:t>
            </a:r>
            <a:r>
              <a:rPr lang="en-US" sz="1800" dirty="0">
                <a:solidFill>
                  <a:schemeClr val="tx1"/>
                </a:solidFill>
              </a:rPr>
              <a:t> returns all of the remaining lines as a list of strings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4" y="1666875"/>
            <a:ext cx="3333750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28975"/>
            <a:ext cx="2181225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681537"/>
            <a:ext cx="24574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15393</TotalTime>
  <Words>458</Words>
  <Application>Microsoft Office PowerPoint</Application>
  <PresentationFormat>On-screen Show (4:3)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Office Theme</vt:lpstr>
      <vt:lpstr> Chapter 10 Dictionaries</vt:lpstr>
      <vt:lpstr>Create Dictionaries</vt:lpstr>
      <vt:lpstr>Dictionary operations</vt:lpstr>
      <vt:lpstr>Dictionary methods</vt:lpstr>
      <vt:lpstr>Example Using Dictionary</vt:lpstr>
      <vt:lpstr>       Chapter 11              Files</vt:lpstr>
      <vt:lpstr>Reading and Writing Files</vt:lpstr>
      <vt:lpstr>Reading and Writing Files Cont.</vt:lpstr>
      <vt:lpstr>Text Files</vt:lpstr>
      <vt:lpstr>Text Files Cont.</vt:lpstr>
      <vt:lpstr>Writing Variables</vt:lpstr>
      <vt:lpstr>Writing Variables Cont.</vt:lpstr>
      <vt:lpstr>Writing Variables Cont.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Moran’s I Cont.</dc:title>
  <dc:creator>Ylli</dc:creator>
  <cp:lastModifiedBy>Ouyang, Tiancheng</cp:lastModifiedBy>
  <cp:revision>1243</cp:revision>
  <dcterms:created xsi:type="dcterms:W3CDTF">2015-08-08T23:07:54Z</dcterms:created>
  <dcterms:modified xsi:type="dcterms:W3CDTF">2016-02-17T14:38:23Z</dcterms:modified>
</cp:coreProperties>
</file>