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427" r:id="rId3"/>
    <p:sldId id="429" r:id="rId4"/>
    <p:sldId id="453" r:id="rId5"/>
    <p:sldId id="454" r:id="rId6"/>
    <p:sldId id="430" r:id="rId7"/>
    <p:sldId id="431" r:id="rId8"/>
    <p:sldId id="433" r:id="rId9"/>
    <p:sldId id="434" r:id="rId10"/>
    <p:sldId id="435" r:id="rId11"/>
    <p:sldId id="440" r:id="rId12"/>
    <p:sldId id="438" r:id="rId13"/>
    <p:sldId id="439" r:id="rId14"/>
    <p:sldId id="442" r:id="rId15"/>
    <p:sldId id="444" r:id="rId16"/>
    <p:sldId id="44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6889-EE14-482F-B7E7-EF1A1BAD2E0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6BA7-E930-440A-B2E8-5024E87A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66BA7-E930-440A-B2E8-5024E87A3E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1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438F-A9F6-4A2A-99E3-9117BEDFA59C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590800"/>
            <a:ext cx="6096000" cy="1219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		Chapters 4, 5</a:t>
            </a:r>
            <a:br>
              <a:rPr lang="en-US" sz="3200" dirty="0" smtClean="0"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/>
              <a:t>Conditionals and Fruitful </a:t>
            </a:r>
            <a:r>
              <a:rPr lang="en-US" sz="3200" dirty="0" smtClean="0">
                <a:cs typeface="Times New Roman" pitchFamily="18" charset="0"/>
              </a:rPr>
              <a:t>Functions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Logical Operators Again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Logical </a:t>
            </a:r>
            <a:r>
              <a:rPr lang="en-US" sz="1800" dirty="0">
                <a:solidFill>
                  <a:schemeClr val="tx1"/>
                </a:solidFill>
              </a:rPr>
              <a:t>operators often provide a way to simplify nested conditional </a:t>
            </a:r>
            <a:r>
              <a:rPr lang="en-US" sz="1800" dirty="0" smtClean="0">
                <a:solidFill>
                  <a:schemeClr val="tx1"/>
                </a:solidFill>
              </a:rPr>
              <a:t>statements.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26670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print statement is executed only if we make it past both the conditionals,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so we can use the and </a:t>
            </a:r>
            <a:r>
              <a:rPr lang="en-US" sz="1800" dirty="0" smtClean="0">
                <a:solidFill>
                  <a:schemeClr val="tx1"/>
                </a:solidFill>
              </a:rPr>
              <a:t>operator in one conditional statement: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348615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3200400" cy="4572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81000" y="44196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These kinds of conditions are common, so Python provides an alternative syntax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that is similar to mathematical notation: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57800"/>
            <a:ext cx="32480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Return Statement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4114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return statement allows you to terminate the execution of a function before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you reach the end. One reason to use it is if you detect an error condition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When the return statement is executed the </a:t>
            </a:r>
            <a:r>
              <a:rPr lang="en-US" sz="1800" dirty="0">
                <a:solidFill>
                  <a:schemeClr val="tx1"/>
                </a:solidFill>
              </a:rPr>
              <a:t>flow of execution immediately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returns to the caller, and the remaining lines of the function are not executed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05025"/>
            <a:ext cx="36099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3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Keyboard </a:t>
            </a:r>
            <a:r>
              <a:rPr lang="en-US" sz="3200" dirty="0" smtClean="0"/>
              <a:t>input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5105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Python provides built-in functions that get input from the keyboard. The simplest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is called </a:t>
            </a:r>
            <a:r>
              <a:rPr lang="en-US" sz="1800" dirty="0" err="1" smtClean="0">
                <a:solidFill>
                  <a:schemeClr val="tx1"/>
                </a:solidFill>
              </a:rPr>
              <a:t>raw_input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which </a:t>
            </a:r>
            <a:r>
              <a:rPr lang="en-US" sz="1800" dirty="0">
                <a:solidFill>
                  <a:schemeClr val="tx1"/>
                </a:solidFill>
              </a:rPr>
              <a:t>returns what the user </a:t>
            </a:r>
            <a:r>
              <a:rPr lang="en-US" sz="1800" dirty="0" smtClean="0">
                <a:solidFill>
                  <a:schemeClr val="tx1"/>
                </a:solidFill>
              </a:rPr>
              <a:t>types </a:t>
            </a:r>
            <a:r>
              <a:rPr lang="en-US" sz="1800" dirty="0">
                <a:solidFill>
                  <a:schemeClr val="tx1"/>
                </a:solidFill>
              </a:rPr>
              <a:t>as a </a:t>
            </a:r>
            <a:r>
              <a:rPr lang="en-US" sz="1800" dirty="0" smtClean="0">
                <a:solidFill>
                  <a:schemeClr val="tx1"/>
                </a:solidFill>
              </a:rPr>
              <a:t>string.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message </a:t>
            </a:r>
            <a:r>
              <a:rPr lang="en-US" sz="1800" dirty="0">
                <a:solidFill>
                  <a:schemeClr val="tx1"/>
                </a:solidFill>
              </a:rPr>
              <a:t>telling the </a:t>
            </a:r>
            <a:r>
              <a:rPr lang="en-US" sz="1800" dirty="0" smtClean="0">
                <a:solidFill>
                  <a:schemeClr val="tx1"/>
                </a:solidFill>
              </a:rPr>
              <a:t>user what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 smtClean="0">
                <a:solidFill>
                  <a:schemeClr val="tx1"/>
                </a:solidFill>
              </a:rPr>
              <a:t>input is called a prompt and is supplied </a:t>
            </a:r>
            <a:r>
              <a:rPr lang="en-US" sz="1800" dirty="0">
                <a:solidFill>
                  <a:schemeClr val="tx1"/>
                </a:solidFill>
              </a:rPr>
              <a:t>as </a:t>
            </a:r>
            <a:r>
              <a:rPr lang="en-US" sz="1800" dirty="0" smtClean="0">
                <a:solidFill>
                  <a:schemeClr val="tx1"/>
                </a:solidFill>
              </a:rPr>
              <a:t>an argument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 err="1" smtClean="0">
                <a:solidFill>
                  <a:schemeClr val="tx1"/>
                </a:solidFill>
              </a:rPr>
              <a:t>raw_input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This function can be used to get other data types such as integer, but we need to convert the string to that data type first.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10125"/>
            <a:ext cx="4516862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" y="2895600"/>
            <a:ext cx="446484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Fruitful F</a:t>
            </a:r>
            <a:r>
              <a:rPr lang="en-US" sz="3200" dirty="0" smtClean="0"/>
              <a:t>unctions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5943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</a:rPr>
              <a:t>Functions can be defined to </a:t>
            </a:r>
            <a:r>
              <a:rPr lang="en-US" sz="1700" dirty="0">
                <a:solidFill>
                  <a:schemeClr val="tx1"/>
                </a:solidFill>
              </a:rPr>
              <a:t>return </a:t>
            </a:r>
            <a:r>
              <a:rPr lang="en-US" sz="1700" dirty="0" smtClean="0">
                <a:solidFill>
                  <a:schemeClr val="tx1"/>
                </a:solidFill>
              </a:rPr>
              <a:t>values.</a:t>
            </a:r>
            <a:br>
              <a:rPr lang="en-US" sz="1700" dirty="0" smtClean="0">
                <a:solidFill>
                  <a:schemeClr val="tx1"/>
                </a:solidFill>
              </a:rPr>
            </a:b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</a:rPr>
              <a:t>The function below returns </a:t>
            </a:r>
            <a:r>
              <a:rPr lang="en-US" sz="1700" dirty="0">
                <a:solidFill>
                  <a:schemeClr val="tx1"/>
                </a:solidFill>
              </a:rPr>
              <a:t>the </a:t>
            </a:r>
            <a:r>
              <a:rPr lang="en-US" sz="1700" dirty="0" smtClean="0">
                <a:solidFill>
                  <a:schemeClr val="tx1"/>
                </a:solidFill>
              </a:rPr>
              <a:t>perimeter </a:t>
            </a:r>
            <a:r>
              <a:rPr lang="en-US" sz="1700" dirty="0">
                <a:solidFill>
                  <a:schemeClr val="tx1"/>
                </a:solidFill>
              </a:rPr>
              <a:t>of a circle with the given </a:t>
            </a:r>
            <a:r>
              <a:rPr lang="en-US" sz="1700" dirty="0" smtClean="0">
                <a:solidFill>
                  <a:schemeClr val="tx1"/>
                </a:solidFill>
              </a:rPr>
              <a:t>radius: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algn="l"/>
            <a:r>
              <a:rPr lang="en-US" sz="1700" dirty="0" smtClean="0">
                <a:solidFill>
                  <a:schemeClr val="tx1"/>
                </a:solidFill>
              </a:rPr>
              <a:t/>
            </a:r>
            <a:br>
              <a:rPr lang="en-US" sz="1700" dirty="0" smtClean="0">
                <a:solidFill>
                  <a:schemeClr val="tx1"/>
                </a:solidFill>
              </a:rPr>
            </a:b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</a:rPr>
              <a:t>In </a:t>
            </a:r>
            <a:r>
              <a:rPr lang="en-US" sz="1700" dirty="0">
                <a:solidFill>
                  <a:schemeClr val="tx1"/>
                </a:solidFill>
              </a:rPr>
              <a:t>a fruitful function the </a:t>
            </a:r>
            <a:r>
              <a:rPr lang="en-US" sz="1700" dirty="0" smtClean="0">
                <a:solidFill>
                  <a:schemeClr val="tx1"/>
                </a:solidFill>
              </a:rPr>
              <a:t>return statement </a:t>
            </a:r>
            <a:r>
              <a:rPr lang="en-US" sz="1700" dirty="0">
                <a:solidFill>
                  <a:schemeClr val="tx1"/>
                </a:solidFill>
              </a:rPr>
              <a:t>includes a return value. </a:t>
            </a:r>
            <a:r>
              <a:rPr lang="en-US" sz="1700" dirty="0" smtClean="0">
                <a:solidFill>
                  <a:schemeClr val="tx1"/>
                </a:solidFill>
              </a:rPr>
              <a:t/>
            </a:r>
            <a:br>
              <a:rPr lang="en-US" sz="1700" dirty="0" smtClean="0">
                <a:solidFill>
                  <a:schemeClr val="tx1"/>
                </a:solidFill>
              </a:rPr>
            </a:br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</a:rPr>
              <a:t>We can have multiple </a:t>
            </a:r>
            <a:r>
              <a:rPr lang="en-US" sz="1700" dirty="0">
                <a:solidFill>
                  <a:schemeClr val="tx1"/>
                </a:solidFill>
              </a:rPr>
              <a:t>return statements, one in each branch </a:t>
            </a:r>
            <a:r>
              <a:rPr lang="en-US" sz="1700" dirty="0" smtClean="0">
                <a:solidFill>
                  <a:schemeClr val="tx1"/>
                </a:solidFill>
              </a:rPr>
              <a:t>of a conditional, but only one will be executed: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algn="l"/>
            <a:endParaRPr lang="en-US" sz="17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</a:rPr>
              <a:t>The function below does not provide a return statement when x happens to be 0. </a:t>
            </a:r>
            <a:r>
              <a:rPr lang="en-US" sz="1700" dirty="0">
                <a:solidFill>
                  <a:schemeClr val="tx1"/>
                </a:solidFill>
              </a:rPr>
              <a:t>In this case, </a:t>
            </a:r>
            <a:r>
              <a:rPr lang="en-US" sz="1700" dirty="0" smtClean="0">
                <a:solidFill>
                  <a:schemeClr val="tx1"/>
                </a:solidFill>
              </a:rPr>
              <a:t>the return </a:t>
            </a:r>
            <a:r>
              <a:rPr lang="en-US" sz="1700" dirty="0">
                <a:solidFill>
                  <a:schemeClr val="tx1"/>
                </a:solidFill>
              </a:rPr>
              <a:t>value is a special value called None: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/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/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 smtClean="0">
                <a:solidFill>
                  <a:schemeClr val="tx1"/>
                </a:solidFill>
              </a:rPr>
              <a:t/>
            </a:r>
            <a:br>
              <a:rPr lang="en-US" sz="1700" dirty="0" smtClean="0">
                <a:solidFill>
                  <a:schemeClr val="tx1"/>
                </a:solidFill>
              </a:rPr>
            </a:br>
            <a:r>
              <a:rPr lang="en-US" sz="1700" dirty="0" smtClean="0">
                <a:solidFill>
                  <a:schemeClr val="tx1"/>
                </a:solidFill>
              </a:rPr>
              <a:t/>
            </a:r>
            <a:br>
              <a:rPr lang="en-US" sz="1700" dirty="0" smtClean="0">
                <a:solidFill>
                  <a:schemeClr val="tx1"/>
                </a:solidFill>
              </a:rPr>
            </a:br>
            <a:endParaRPr lang="en-US" sz="17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02" y="1905000"/>
            <a:ext cx="2683327" cy="590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752850"/>
            <a:ext cx="1962150" cy="89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3" y="5429250"/>
            <a:ext cx="18383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4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Program Development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5029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goal of incremental development is </a:t>
            </a:r>
            <a:r>
              <a:rPr lang="en-US" sz="1800" dirty="0" smtClean="0">
                <a:solidFill>
                  <a:schemeClr val="tx1"/>
                </a:solidFill>
              </a:rPr>
              <a:t>to</a:t>
            </a:r>
            <a:r>
              <a:rPr lang="en-US" sz="1800" dirty="0">
                <a:solidFill>
                  <a:schemeClr val="tx1"/>
                </a:solidFill>
              </a:rPr>
              <a:t> avoid long debugging sessions by adding and testing only a small amount of </a:t>
            </a:r>
            <a:r>
              <a:rPr lang="en-US" sz="1800" dirty="0" smtClean="0">
                <a:solidFill>
                  <a:schemeClr val="tx1"/>
                </a:solidFill>
              </a:rPr>
              <a:t>code at 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chemeClr val="tx1"/>
                </a:solidFill>
              </a:rPr>
              <a:t>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When </a:t>
            </a:r>
            <a:r>
              <a:rPr lang="en-US" sz="1800" dirty="0">
                <a:solidFill>
                  <a:schemeClr val="tx1"/>
                </a:solidFill>
              </a:rPr>
              <a:t>testing a function, it is useful to know the right answer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The </a:t>
            </a:r>
            <a:r>
              <a:rPr lang="en-US" sz="1800" dirty="0">
                <a:solidFill>
                  <a:schemeClr val="tx1"/>
                </a:solidFill>
              </a:rPr>
              <a:t>key aspects of the process </a:t>
            </a:r>
            <a:r>
              <a:rPr lang="en-US" sz="1800" dirty="0" smtClean="0">
                <a:solidFill>
                  <a:schemeClr val="tx1"/>
                </a:solidFill>
              </a:rPr>
              <a:t>are: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. Start with a working program and make small incremental changes. At </a:t>
            </a:r>
            <a:r>
              <a:rPr lang="en-US" sz="1800" dirty="0" smtClean="0">
                <a:solidFill>
                  <a:schemeClr val="tx1"/>
                </a:solidFill>
              </a:rPr>
              <a:t>any point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smtClean="0">
                <a:solidFill>
                  <a:schemeClr val="tx1"/>
                </a:solidFill>
              </a:rPr>
              <a:t>if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 there </a:t>
            </a:r>
            <a:r>
              <a:rPr lang="en-US" sz="1800" dirty="0">
                <a:solidFill>
                  <a:schemeClr val="tx1"/>
                </a:solidFill>
              </a:rPr>
              <a:t>is an error, you will know exactly where it is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. Use temporary variables to hold intermediate values so you can output </a:t>
            </a:r>
            <a:r>
              <a:rPr lang="en-US" sz="1800" dirty="0" smtClean="0">
                <a:solidFill>
                  <a:schemeClr val="tx1"/>
                </a:solidFill>
              </a:rPr>
              <a:t>and check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them.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en-US" sz="1800" dirty="0">
                <a:solidFill>
                  <a:schemeClr val="tx1"/>
                </a:solidFill>
              </a:rPr>
              <a:t>. Once the program is working, you might want to remove some of the scaffolding </a:t>
            </a:r>
            <a:r>
              <a:rPr lang="en-US" sz="1800" dirty="0" smtClean="0">
                <a:solidFill>
                  <a:schemeClr val="tx1"/>
                </a:solidFill>
              </a:rPr>
              <a:t>or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consolidate </a:t>
            </a:r>
            <a:r>
              <a:rPr lang="en-US" sz="1800" dirty="0">
                <a:solidFill>
                  <a:schemeClr val="tx1"/>
                </a:solidFill>
              </a:rPr>
              <a:t>multiple statements into compound expressions, </a:t>
            </a:r>
            <a:r>
              <a:rPr lang="en-US" sz="1800" dirty="0" smtClean="0">
                <a:solidFill>
                  <a:schemeClr val="tx1"/>
                </a:solidFill>
              </a:rPr>
              <a:t>but only </a:t>
            </a:r>
            <a:r>
              <a:rPr lang="en-US" sz="1800" dirty="0">
                <a:solidFill>
                  <a:schemeClr val="tx1"/>
                </a:solidFill>
              </a:rPr>
              <a:t>if it does </a:t>
            </a:r>
            <a:r>
              <a:rPr lang="en-US" sz="1800" dirty="0" smtClean="0">
                <a:solidFill>
                  <a:schemeClr val="tx1"/>
                </a:solidFill>
              </a:rPr>
              <a:t>not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make </a:t>
            </a:r>
            <a:r>
              <a:rPr lang="en-US" sz="1800" dirty="0">
                <a:solidFill>
                  <a:schemeClr val="tx1"/>
                </a:solidFill>
              </a:rPr>
              <a:t>the program difficult to read.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Composition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410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can </a:t>
            </a:r>
            <a:r>
              <a:rPr lang="en-US" sz="1800" dirty="0">
                <a:solidFill>
                  <a:schemeClr val="tx1"/>
                </a:solidFill>
              </a:rPr>
              <a:t>call one function from within another. </a:t>
            </a:r>
            <a:r>
              <a:rPr lang="en-US" sz="1800" dirty="0" smtClean="0">
                <a:solidFill>
                  <a:schemeClr val="tx1"/>
                </a:solidFill>
              </a:rPr>
              <a:t>This ability </a:t>
            </a:r>
            <a:r>
              <a:rPr lang="en-US" sz="1800" dirty="0">
                <a:solidFill>
                  <a:schemeClr val="tx1"/>
                </a:solidFill>
              </a:rPr>
              <a:t>is called composition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By </a:t>
            </a:r>
            <a:r>
              <a:rPr lang="en-US" sz="1800" dirty="0">
                <a:solidFill>
                  <a:schemeClr val="tx1"/>
                </a:solidFill>
              </a:rPr>
              <a:t>the Pythagorean theorem,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distance between two points, given </a:t>
            </a:r>
            <a:r>
              <a:rPr lang="en-US" sz="1800" dirty="0" smtClean="0">
                <a:solidFill>
                  <a:schemeClr val="tx1"/>
                </a:solidFill>
              </a:rPr>
              <a:t>by the </a:t>
            </a:r>
            <a:r>
              <a:rPr lang="en-US" sz="1800" dirty="0">
                <a:solidFill>
                  <a:schemeClr val="tx1"/>
                </a:solidFill>
              </a:rPr>
              <a:t>coordinates (x1, y1) and (x2, y2</a:t>
            </a:r>
            <a:r>
              <a:rPr lang="en-US" sz="1800" dirty="0" smtClean="0">
                <a:solidFill>
                  <a:schemeClr val="tx1"/>
                </a:solidFill>
              </a:rPr>
              <a:t>) 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Write </a:t>
            </a:r>
            <a:r>
              <a:rPr lang="en-US" sz="1800" dirty="0">
                <a:solidFill>
                  <a:schemeClr val="tx1"/>
                </a:solidFill>
              </a:rPr>
              <a:t>a function that takes two points, the center of the </a:t>
            </a:r>
            <a:r>
              <a:rPr lang="en-US" sz="1800" dirty="0" smtClean="0">
                <a:solidFill>
                  <a:schemeClr val="tx1"/>
                </a:solidFill>
              </a:rPr>
              <a:t>circle and </a:t>
            </a:r>
            <a:r>
              <a:rPr lang="en-US" sz="1800" dirty="0">
                <a:solidFill>
                  <a:schemeClr val="tx1"/>
                </a:solidFill>
              </a:rPr>
              <a:t>a point on the perimeter, and computes the </a:t>
            </a:r>
            <a:r>
              <a:rPr lang="en-US" sz="1800" dirty="0" smtClean="0">
                <a:solidFill>
                  <a:schemeClr val="tx1"/>
                </a:solidFill>
              </a:rPr>
              <a:t>perimeter </a:t>
            </a:r>
            <a:r>
              <a:rPr lang="en-US" sz="1800" dirty="0">
                <a:solidFill>
                  <a:schemeClr val="tx1"/>
                </a:solidFill>
              </a:rPr>
              <a:t>of the circle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first step is to find the radius of the circle, which </a:t>
            </a:r>
            <a:r>
              <a:rPr lang="en-US" sz="1800" dirty="0" smtClean="0">
                <a:solidFill>
                  <a:schemeClr val="tx1"/>
                </a:solidFill>
              </a:rPr>
              <a:t>is the </a:t>
            </a:r>
            <a:r>
              <a:rPr lang="en-US" sz="1800" dirty="0">
                <a:solidFill>
                  <a:schemeClr val="tx1"/>
                </a:solidFill>
              </a:rPr>
              <a:t>distance between the two </a:t>
            </a:r>
            <a:r>
              <a:rPr lang="en-US" sz="1800" dirty="0" smtClean="0">
                <a:solidFill>
                  <a:schemeClr val="tx1"/>
                </a:solidFill>
              </a:rPr>
              <a:t>points.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	radius = distance(xc, </a:t>
            </a:r>
            <a:r>
              <a:rPr lang="en-US" sz="1800" dirty="0" err="1" smtClean="0">
                <a:solidFill>
                  <a:schemeClr val="tx1"/>
                </a:solidFill>
              </a:rPr>
              <a:t>yc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xp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yp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second step is to find the </a:t>
            </a:r>
            <a:r>
              <a:rPr lang="en-US" sz="1800" dirty="0" smtClean="0">
                <a:solidFill>
                  <a:schemeClr val="tx1"/>
                </a:solidFill>
              </a:rPr>
              <a:t>perimeter </a:t>
            </a:r>
            <a:r>
              <a:rPr lang="en-US" sz="1800" dirty="0">
                <a:solidFill>
                  <a:schemeClr val="tx1"/>
                </a:solidFill>
              </a:rPr>
              <a:t>of a circle with that radius and return it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	result = perimeter(radius)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0800"/>
            <a:ext cx="3520587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Boolean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Functions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83406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Functions can return </a:t>
            </a:r>
            <a:r>
              <a:rPr lang="en-US" sz="1800" dirty="0" smtClean="0">
                <a:solidFill>
                  <a:schemeClr val="tx1"/>
                </a:solidFill>
              </a:rPr>
              <a:t>Boolean </a:t>
            </a:r>
            <a:r>
              <a:rPr lang="en-US" sz="1800" dirty="0">
                <a:solidFill>
                  <a:schemeClr val="tx1"/>
                </a:solidFill>
              </a:rPr>
              <a:t>values, which is often convenient for hiding complicated tests inside functions.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name of this function is </a:t>
            </a:r>
            <a:r>
              <a:rPr lang="en-US" sz="1800" dirty="0" err="1">
                <a:solidFill>
                  <a:schemeClr val="tx1"/>
                </a:solidFill>
              </a:rPr>
              <a:t>isDivisible</a:t>
            </a:r>
            <a:r>
              <a:rPr lang="en-US" sz="1800" dirty="0">
                <a:solidFill>
                  <a:schemeClr val="tx1"/>
                </a:solidFill>
              </a:rPr>
              <a:t>. It is common to give </a:t>
            </a:r>
            <a:r>
              <a:rPr lang="en-US" sz="1800" dirty="0" smtClean="0">
                <a:solidFill>
                  <a:schemeClr val="tx1"/>
                </a:solidFill>
              </a:rPr>
              <a:t>Boolean </a:t>
            </a:r>
            <a:r>
              <a:rPr lang="en-US" sz="1800" dirty="0">
                <a:solidFill>
                  <a:schemeClr val="tx1"/>
                </a:solidFill>
              </a:rPr>
              <a:t>functions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names that sound like yes/no questions.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condition </a:t>
            </a:r>
            <a:r>
              <a:rPr lang="en-US" sz="1800" dirty="0">
                <a:solidFill>
                  <a:schemeClr val="tx1"/>
                </a:solidFill>
              </a:rPr>
              <a:t>of the if statement is itself a </a:t>
            </a:r>
            <a:r>
              <a:rPr lang="en-US" sz="1800" dirty="0" smtClean="0">
                <a:solidFill>
                  <a:schemeClr val="tx1"/>
                </a:solidFill>
              </a:rPr>
              <a:t>Boolean </a:t>
            </a:r>
            <a:r>
              <a:rPr lang="en-US" sz="1800" dirty="0">
                <a:solidFill>
                  <a:schemeClr val="tx1"/>
                </a:solidFill>
              </a:rPr>
              <a:t>expression. We can return it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directly, avoiding the if statement altogether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Boolean </a:t>
            </a:r>
            <a:r>
              <a:rPr lang="en-US" sz="1800" dirty="0">
                <a:solidFill>
                  <a:schemeClr val="tx1"/>
                </a:solidFill>
              </a:rPr>
              <a:t>functions are often used in conditional statements: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78" y="2438400"/>
            <a:ext cx="1819275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7" y="4114800"/>
            <a:ext cx="193357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715000"/>
            <a:ext cx="2857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Modulus Operator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638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modulus operator works on integers (and integer expressions) and yields the remainder when the first operand is divided by the second.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Python, the modulus operator is a percent sign </a:t>
            </a:r>
            <a:r>
              <a:rPr lang="en-US" sz="1800" dirty="0" smtClean="0">
                <a:solidFill>
                  <a:schemeClr val="tx1"/>
                </a:solidFill>
              </a:rPr>
              <a:t>(%).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syntax is the same as for other </a:t>
            </a:r>
            <a:r>
              <a:rPr lang="en-US" sz="1800" dirty="0" smtClean="0">
                <a:solidFill>
                  <a:schemeClr val="tx1"/>
                </a:solidFill>
              </a:rPr>
              <a:t>operators.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heck </a:t>
            </a:r>
            <a:r>
              <a:rPr lang="en-US" sz="1800" dirty="0">
                <a:solidFill>
                  <a:schemeClr val="tx1"/>
                </a:solidFill>
              </a:rPr>
              <a:t>whether one number is divisible by another—if x % y is zero, then x is divisible by </a:t>
            </a:r>
            <a:r>
              <a:rPr lang="en-US" sz="1800" dirty="0" smtClean="0">
                <a:solidFill>
                  <a:schemeClr val="tx1"/>
                </a:solidFill>
              </a:rPr>
              <a:t>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sz="1800" dirty="0" smtClean="0">
                <a:solidFill>
                  <a:schemeClr val="tx1"/>
                </a:solidFill>
              </a:rPr>
              <a:t>xtract </a:t>
            </a:r>
            <a:r>
              <a:rPr lang="en-US" sz="1800" dirty="0">
                <a:solidFill>
                  <a:schemeClr val="tx1"/>
                </a:solidFill>
              </a:rPr>
              <a:t>the right-most digit or digits from a number. 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x </a:t>
            </a:r>
            <a:r>
              <a:rPr lang="en-US" sz="1800" dirty="0">
                <a:solidFill>
                  <a:schemeClr val="tx1"/>
                </a:solidFill>
              </a:rPr>
              <a:t>% 10 yields the right-most digit of x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x </a:t>
            </a:r>
            <a:r>
              <a:rPr lang="en-US" sz="1800" dirty="0">
                <a:solidFill>
                  <a:schemeClr val="tx1"/>
                </a:solidFill>
              </a:rPr>
              <a:t>% 100 yields the last two digits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62300"/>
            <a:ext cx="1762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9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Boolean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Expressions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1828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chemeClr val="tx1"/>
                </a:solidFill>
              </a:rPr>
              <a:t>Boolean </a:t>
            </a:r>
            <a:r>
              <a:rPr lang="en-US" sz="1800" dirty="0">
                <a:solidFill>
                  <a:schemeClr val="tx1"/>
                </a:solidFill>
              </a:rPr>
              <a:t>expression is an expression that is either </a:t>
            </a:r>
            <a:r>
              <a:rPr lang="en-US" sz="1800" dirty="0" smtClean="0">
                <a:solidFill>
                  <a:schemeClr val="tx1"/>
                </a:solidFill>
              </a:rPr>
              <a:t>TRUE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1800" dirty="0" smtClean="0">
                <a:solidFill>
                  <a:schemeClr val="tx1"/>
                </a:solidFill>
              </a:rPr>
              <a:t>FALSE.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TRUE or FALSE</a:t>
            </a:r>
            <a:r>
              <a:rPr lang="en-US" sz="1800" dirty="0" smtClean="0">
                <a:solidFill>
                  <a:schemeClr val="tx1"/>
                </a:solidFill>
              </a:rPr>
              <a:t> are </a:t>
            </a:r>
            <a:r>
              <a:rPr lang="en-US" sz="1800" dirty="0">
                <a:solidFill>
                  <a:schemeClr val="tx1"/>
                </a:solidFill>
              </a:rPr>
              <a:t>special values that are built into </a:t>
            </a:r>
            <a:r>
              <a:rPr lang="en-US" sz="1800" dirty="0" smtClean="0">
                <a:solidFill>
                  <a:schemeClr val="tx1"/>
                </a:solidFill>
              </a:rPr>
              <a:t>Python.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They </a:t>
            </a:r>
            <a:r>
              <a:rPr lang="en-US" sz="1800" dirty="0">
                <a:solidFill>
                  <a:schemeClr val="tx1"/>
                </a:solidFill>
              </a:rPr>
              <a:t>belong to the type bool; they are not strings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81350"/>
            <a:ext cx="33242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2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Comparison Operators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457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Comparison operator produce </a:t>
            </a:r>
            <a:r>
              <a:rPr lang="en-US" sz="1800" dirty="0" smtClean="0">
                <a:solidFill>
                  <a:schemeClr val="tx1"/>
                </a:solidFill>
              </a:rPr>
              <a:t>Boolean </a:t>
            </a:r>
            <a:r>
              <a:rPr lang="en-US" sz="1800" dirty="0" smtClean="0">
                <a:solidFill>
                  <a:schemeClr val="tx1"/>
                </a:solidFill>
              </a:rPr>
              <a:t>values.</a:t>
            </a: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981200"/>
            <a:ext cx="3876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3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Logical Operators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1143000"/>
          </a:xfrm>
        </p:spPr>
        <p:txBody>
          <a:bodyPr>
            <a:no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Logical operators combine </a:t>
            </a:r>
            <a:r>
              <a:rPr lang="en-US" sz="1800" dirty="0" smtClean="0">
                <a:solidFill>
                  <a:schemeClr val="tx1"/>
                </a:solidFill>
              </a:rPr>
              <a:t>Boolean </a:t>
            </a:r>
            <a:r>
              <a:rPr lang="en-US" sz="1800" dirty="0" smtClean="0">
                <a:solidFill>
                  <a:schemeClr val="tx1"/>
                </a:solidFill>
              </a:rPr>
              <a:t>expressions.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There </a:t>
            </a:r>
            <a:r>
              <a:rPr lang="en-US" sz="1800" dirty="0">
                <a:solidFill>
                  <a:schemeClr val="tx1"/>
                </a:solidFill>
              </a:rPr>
              <a:t>are three logical operators: and, or, and not.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62275"/>
            <a:ext cx="17049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962275"/>
            <a:ext cx="1647825" cy="1971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161" y="2971800"/>
            <a:ext cx="138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1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Conditional Statements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486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conditional statement lets you execute parts of your code only when some condition is met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simplest form is the if </a:t>
            </a:r>
            <a:r>
              <a:rPr lang="en-US" sz="1800" dirty="0" smtClean="0">
                <a:solidFill>
                  <a:schemeClr val="tx1"/>
                </a:solidFill>
              </a:rPr>
              <a:t>statement.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</a:t>
            </a:r>
            <a:r>
              <a:rPr lang="en-US" sz="1800" dirty="0" smtClean="0">
                <a:solidFill>
                  <a:schemeClr val="tx1"/>
                </a:solidFill>
              </a:rPr>
              <a:t>Boolean </a:t>
            </a:r>
            <a:r>
              <a:rPr lang="en-US" sz="1800" dirty="0">
                <a:solidFill>
                  <a:schemeClr val="tx1"/>
                </a:solidFill>
              </a:rPr>
              <a:t>Expression: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Statements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is a keyword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Boolean </a:t>
            </a:r>
            <a:r>
              <a:rPr lang="en-US" sz="1800" dirty="0">
                <a:solidFill>
                  <a:schemeClr val="tx1"/>
                </a:solidFill>
              </a:rPr>
              <a:t>expression after the if statement is called the condition. If it is true, then the indented statement gets executed. If not, nothing </a:t>
            </a:r>
            <a:r>
              <a:rPr lang="en-US" sz="1800" dirty="0" smtClean="0">
                <a:solidFill>
                  <a:schemeClr val="tx1"/>
                </a:solidFill>
              </a:rPr>
              <a:t>happens.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statements have the same structure as function definitions: a header followed by an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indented body.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Statements like this are called compound statements.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018306"/>
            <a:ext cx="2743200" cy="19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If else Statement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534400" cy="990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second form of the if statement is alternative execution, in which there are two possibilities and the condition determines which one gets executed.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syntax looks like </a:t>
            </a:r>
            <a:r>
              <a:rPr lang="en-US" sz="1800" dirty="0" smtClean="0">
                <a:solidFill>
                  <a:schemeClr val="tx1"/>
                </a:solidFill>
              </a:rPr>
              <a:t>this: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3962400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Since the condition must be true or false, exactly one of the alternatives will be executed.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alternatives are called branches, because they are branches in the flow of execution.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0" y="2514600"/>
            <a:ext cx="205817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9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Chained Conditionals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914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Sometimes </a:t>
            </a:r>
            <a:r>
              <a:rPr lang="en-US" sz="1800" dirty="0">
                <a:solidFill>
                  <a:schemeClr val="tx1"/>
                </a:solidFill>
              </a:rPr>
              <a:t>there are more than two possibilities and we need more than two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branches. One way to express a computation like that is a chained conditional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2705100" cy="10096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81000" y="2895600"/>
            <a:ext cx="85344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elif</a:t>
            </a:r>
            <a:r>
              <a:rPr lang="en-US" sz="1800" dirty="0">
                <a:solidFill>
                  <a:schemeClr val="tx1"/>
                </a:solidFill>
              </a:rPr>
              <a:t> is an abbreviation of “else </a:t>
            </a:r>
            <a:r>
              <a:rPr lang="en-US" sz="1800" dirty="0" smtClean="0">
                <a:solidFill>
                  <a:schemeClr val="tx1"/>
                </a:solidFill>
              </a:rPr>
              <a:t>if” 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There </a:t>
            </a:r>
            <a:r>
              <a:rPr lang="en-US" sz="1800" dirty="0">
                <a:solidFill>
                  <a:schemeClr val="tx1"/>
                </a:solidFill>
              </a:rPr>
              <a:t>is no limit of the number of </a:t>
            </a:r>
            <a:r>
              <a:rPr lang="en-US" sz="1800" dirty="0" err="1">
                <a:solidFill>
                  <a:schemeClr val="tx1"/>
                </a:solidFill>
              </a:rPr>
              <a:t>elif</a:t>
            </a:r>
            <a:r>
              <a:rPr lang="en-US" sz="1800" dirty="0">
                <a:solidFill>
                  <a:schemeClr val="tx1"/>
                </a:solidFill>
              </a:rPr>
              <a:t> statements, but the last branch has to be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an else </a:t>
            </a:r>
            <a:r>
              <a:rPr lang="en-US" sz="1800" dirty="0" smtClean="0">
                <a:solidFill>
                  <a:schemeClr val="tx1"/>
                </a:solidFill>
              </a:rPr>
              <a:t>statement.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condition is checked in order. If the first is false, the next is checked, and so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on.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dirty="0">
                <a:solidFill>
                  <a:schemeClr val="tx1"/>
                </a:solidFill>
              </a:rPr>
              <a:t>one of them is true, the corresponding branch executes, and the statement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ends.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Even </a:t>
            </a:r>
            <a:r>
              <a:rPr lang="en-US" sz="1800" dirty="0">
                <a:solidFill>
                  <a:schemeClr val="tx1"/>
                </a:solidFill>
              </a:rPr>
              <a:t>if more than one condition is true, only the first true branch executes.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8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Nested Conditionals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457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conditional can also be nested within another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2971800" cy="12192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57200" y="3124200"/>
            <a:ext cx="85344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outer conditional contains two branches. The first branch contains a simple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output </a:t>
            </a:r>
            <a:r>
              <a:rPr lang="en-US" sz="1800" dirty="0">
                <a:solidFill>
                  <a:schemeClr val="tx1"/>
                </a:solidFill>
              </a:rPr>
              <a:t>statement.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second branch contains another if statement, which </a:t>
            </a:r>
            <a:r>
              <a:rPr lang="en-US" sz="1800" dirty="0" smtClean="0">
                <a:solidFill>
                  <a:schemeClr val="tx1"/>
                </a:solidFill>
              </a:rPr>
              <a:t>has two </a:t>
            </a:r>
            <a:r>
              <a:rPr lang="en-US" sz="1800" dirty="0">
                <a:solidFill>
                  <a:schemeClr val="tx1"/>
                </a:solidFill>
              </a:rPr>
              <a:t>branches of its own.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Although </a:t>
            </a:r>
            <a:r>
              <a:rPr lang="en-US" sz="1800" dirty="0">
                <a:solidFill>
                  <a:schemeClr val="tx1"/>
                </a:solidFill>
              </a:rPr>
              <a:t>the indentation of the statements makes the structure apparent, nested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conditionals become difficult to read very quickly.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general, it is a good idea </a:t>
            </a:r>
            <a:r>
              <a:rPr lang="en-US" sz="1800" dirty="0" smtClean="0">
                <a:solidFill>
                  <a:schemeClr val="tx1"/>
                </a:solidFill>
              </a:rPr>
              <a:t>to avoid </a:t>
            </a:r>
            <a:r>
              <a:rPr lang="en-US" sz="1800" dirty="0">
                <a:solidFill>
                  <a:schemeClr val="tx1"/>
                </a:solidFill>
              </a:rPr>
              <a:t>them when you can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1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14039</TotalTime>
  <Words>501</Words>
  <Application>Microsoft Office PowerPoint</Application>
  <PresentationFormat>On-screen Show (4:3)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Office Theme</vt:lpstr>
      <vt:lpstr>  Chapters 4, 5 Conditionals and Fruitful Functions</vt:lpstr>
      <vt:lpstr>Modulus Operator</vt:lpstr>
      <vt:lpstr>Boolean Expressions</vt:lpstr>
      <vt:lpstr>Comparison Operators</vt:lpstr>
      <vt:lpstr>Logical Operators</vt:lpstr>
      <vt:lpstr>Conditional Statements</vt:lpstr>
      <vt:lpstr>If else Statement</vt:lpstr>
      <vt:lpstr>Chained Conditionals</vt:lpstr>
      <vt:lpstr>Nested Conditionals</vt:lpstr>
      <vt:lpstr>Logical Operators Again</vt:lpstr>
      <vt:lpstr>Return Statement</vt:lpstr>
      <vt:lpstr>Keyboard input</vt:lpstr>
      <vt:lpstr>Fruitful Functions</vt:lpstr>
      <vt:lpstr>Program Development</vt:lpstr>
      <vt:lpstr>Composition</vt:lpstr>
      <vt:lpstr>Boolean Functions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Moran’s I Cont.</dc:title>
  <dc:creator>Ylli</dc:creator>
  <cp:lastModifiedBy>Ouyang, Tiancheng</cp:lastModifiedBy>
  <cp:revision>1004</cp:revision>
  <dcterms:created xsi:type="dcterms:W3CDTF">2015-08-08T23:07:54Z</dcterms:created>
  <dcterms:modified xsi:type="dcterms:W3CDTF">2016-01-27T14:20:01Z</dcterms:modified>
</cp:coreProperties>
</file>