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722"/>
    <a:srgbClr val="E87772"/>
    <a:srgbClr val="86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906A-F6F9-AEBA-D90C-C38009B7C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0ED23-2166-4182-D419-0A4DDB547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9A3F3-68A5-D21E-A5A3-69064D30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C9A5F-21C0-0705-EF7B-B86CB96C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D160-34C4-DE24-D6B3-E88B322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4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0248-78AE-4139-1D84-A2BAD941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E67C6-BA21-6495-967D-B6D407AE7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F2DD-980B-0FEF-8235-C3F140EF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D715C-6C8A-04EB-3409-DCFD600D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36A8-5D35-54D8-12FB-789FD7A9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6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1FDC7-6435-3833-F927-2F33F6A82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A3F6E-145E-DFC4-A7AC-B23B2189C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F70C-FF63-574C-E9C7-BB6A2C40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ECB3A-790B-CE9C-474A-1CDF50F7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4418B-77B5-EC65-CDF6-F625D9DB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5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655C-F856-A14D-53EC-56F662C9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CFC5-6EE2-5C36-F4F8-2BA6963E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5F756-D306-9179-18F0-B6D2F654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1F5B-9EFD-E1DD-B680-01D6768A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05BE-7BC3-E64C-FB29-159DF7E7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6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17A8-C6EF-AA1D-EE13-757EEA02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82BB9-4348-2E47-246E-E0A00950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9B4F-7352-2D54-CB06-F1FBA2DE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A692-3019-E5CC-7C6F-A271C939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7BBB-70C0-568A-99BA-FAB824A2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8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F34F-465C-7958-9436-AB0BD840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FE0F-F57A-4D33-31E3-CC1E81B2E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24619-74F9-28DD-E1F4-6C0BC0299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3EDD3-30DC-B0C6-561A-3AB07459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91AD-23AC-1681-F6AD-B5AF3026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CDBDC-F6A2-80B0-84FB-15D7FB2E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3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9B16-2CFB-53A8-9510-DE70C82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3D92B-6661-A9BB-E78E-4CEEDC06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A7DBE-91A9-09DF-8A57-5989F1607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34CAB-E74E-446E-DCD0-DD27E42DB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A0AAA-0EE5-03F7-2228-39108E050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7768B-A13F-A966-1349-BD2C0646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74358-8A11-27FC-C3BD-CF9EB5CC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D809F-8632-8EBB-280E-1E3D8D61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AC47-37E0-F137-9456-B136FD87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01D-6F39-2B78-14A3-ED3954F6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D704E-24FA-6D79-1B32-3C4DBEEB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F1274-465E-829B-34FB-5F7E6EB4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0AA65-2E40-1885-A80D-F3B3CE89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05E51-BF98-67B6-8A9D-C34A5E73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D621A-ECE9-EBCD-12F6-8C502497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1590-8D80-6148-5660-1401ED33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CD45-3C41-B68F-8358-4E7FC53F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D2578-D17F-825F-F1A2-E48B53351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31BF6-F955-45DD-E655-AE6B97F3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E1A1A-8856-B95B-63D5-34D883D5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C2BB5-582E-058C-C6C7-D4D9129E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6D76-B1D2-9C10-C0C0-B88381DD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A3650-325B-1666-B2FC-47F62D998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C67DF-676B-3C25-FCF4-FCCEA412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DA355-5CFE-7A89-21A5-B840FEEC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BAD07-4753-6C91-D01F-06938CA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8061C-02C8-5998-43BD-07D1D94F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2DDAB-64B3-3272-5ECE-DEF67C6F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6B699-1341-E69D-23AD-558176AD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8F9E-1F91-FB88-98C5-84232B11D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E6F5-55F3-4C2D-AF33-FEDFEABAD336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D97F1-00DD-1997-8CCA-6E085E777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429B-2031-A010-0D73-C2E3AB204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9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240521-2DFE-F165-8C44-6C866322605D}"/>
              </a:ext>
            </a:extLst>
          </p:cNvPr>
          <p:cNvSpPr txBox="1"/>
          <p:nvPr/>
        </p:nvSpPr>
        <p:spPr>
          <a:xfrm>
            <a:off x="461638" y="266330"/>
            <a:ext cx="8704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87722"/>
                </a:solidFill>
              </a:rPr>
              <a:t>Moving </a:t>
            </a:r>
            <a:r>
              <a:rPr lang="en-US" sz="3200" b="1" dirty="0" err="1">
                <a:solidFill>
                  <a:srgbClr val="E87722"/>
                </a:solidFill>
              </a:rPr>
              <a:t>eBPF</a:t>
            </a:r>
            <a:r>
              <a:rPr lang="en-US" sz="3200" b="1" dirty="0">
                <a:solidFill>
                  <a:srgbClr val="E87722"/>
                </a:solidFill>
              </a:rPr>
              <a:t> Verification Out of the Kernel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B6C4A-26B1-701B-185E-42A0687EB901}"/>
              </a:ext>
            </a:extLst>
          </p:cNvPr>
          <p:cNvSpPr txBox="1"/>
          <p:nvPr/>
        </p:nvSpPr>
        <p:spPr>
          <a:xfrm>
            <a:off x="615546" y="1837291"/>
            <a:ext cx="31972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 err="1"/>
              <a:t>eBPF</a:t>
            </a:r>
            <a:r>
              <a:rPr lang="en-US" sz="1400" dirty="0"/>
              <a:t> aims to allow loading verified and safe programs into the kernel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Verification and JIT is done in kernel space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 err="1"/>
              <a:t>eBPF</a:t>
            </a:r>
            <a:r>
              <a:rPr lang="en-US" sz="1400" dirty="0"/>
              <a:t> vulnerabilities often target the verifier and the JIT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Lack of a rigid testing framework for the verifier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Verification is slow on embedded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0CC50-1E1E-55C4-1642-130931CB3A43}"/>
              </a:ext>
            </a:extLst>
          </p:cNvPr>
          <p:cNvSpPr txBox="1"/>
          <p:nvPr/>
        </p:nvSpPr>
        <p:spPr>
          <a:xfrm>
            <a:off x="610951" y="5876569"/>
            <a:ext cx="3201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The verifier and JIT should be moved outside of the host kernel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Use signing to confirm authenticity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C6006-32BA-ECCB-D7C3-6071FEFF2671}"/>
              </a:ext>
            </a:extLst>
          </p:cNvPr>
          <p:cNvSpPr txBox="1"/>
          <p:nvPr/>
        </p:nvSpPr>
        <p:spPr>
          <a:xfrm>
            <a:off x="4490479" y="1858384"/>
            <a:ext cx="320185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Provide a VM with a minimal kernel that performs verification and JIT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1400" dirty="0"/>
              <a:t>Pointer leaks only affect guest kernel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1400" dirty="0" err="1"/>
              <a:t>eBPF</a:t>
            </a:r>
            <a:r>
              <a:rPr lang="en-US" sz="1400" dirty="0"/>
              <a:t> doesn’t run inside VM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1400" dirty="0"/>
              <a:t>VM restarts from fresh state for every </a:t>
            </a:r>
            <a:r>
              <a:rPr lang="en-US" sz="1400" dirty="0" err="1"/>
              <a:t>eBPF</a:t>
            </a:r>
            <a:r>
              <a:rPr lang="en-US" sz="1400" dirty="0"/>
              <a:t> load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1400" dirty="0"/>
              <a:t>Output: Signed native machine code (e.g., x86_64)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Placeholders are made for </a:t>
            </a:r>
            <a:r>
              <a:rPr lang="en-US" sz="1400" dirty="0" err="1"/>
              <a:t>relocs</a:t>
            </a:r>
            <a:endParaRPr lang="en-US" sz="1400" dirty="0"/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Host checks and runs output from VM in kernel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1400" dirty="0"/>
              <a:t>Safety is provided through signing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1400" dirty="0"/>
              <a:t>Only need to verify program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9BFAD-3391-D94D-19D1-8843C85F9C11}"/>
              </a:ext>
            </a:extLst>
          </p:cNvPr>
          <p:cNvSpPr/>
          <p:nvPr/>
        </p:nvSpPr>
        <p:spPr>
          <a:xfrm>
            <a:off x="615551" y="1375403"/>
            <a:ext cx="3201851" cy="376443"/>
          </a:xfrm>
          <a:prstGeom prst="rect">
            <a:avLst/>
          </a:prstGeom>
          <a:solidFill>
            <a:srgbClr val="861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8B625-C0A8-B881-ED25-48E7D4FAEE6A}"/>
              </a:ext>
            </a:extLst>
          </p:cNvPr>
          <p:cNvSpPr/>
          <p:nvPr/>
        </p:nvSpPr>
        <p:spPr>
          <a:xfrm>
            <a:off x="4556126" y="1372812"/>
            <a:ext cx="3201851" cy="376443"/>
          </a:xfrm>
          <a:prstGeom prst="rect">
            <a:avLst/>
          </a:prstGeom>
          <a:solidFill>
            <a:srgbClr val="861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3A1D1-5D70-3AE8-EE81-78B7E0504457}"/>
              </a:ext>
            </a:extLst>
          </p:cNvPr>
          <p:cNvSpPr/>
          <p:nvPr/>
        </p:nvSpPr>
        <p:spPr>
          <a:xfrm>
            <a:off x="606357" y="5500126"/>
            <a:ext cx="3201851" cy="376443"/>
          </a:xfrm>
          <a:prstGeom prst="rect">
            <a:avLst/>
          </a:prstGeom>
          <a:solidFill>
            <a:srgbClr val="861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4B7405-3733-F411-3B7B-20A414DB94CF}"/>
              </a:ext>
            </a:extLst>
          </p:cNvPr>
          <p:cNvSpPr/>
          <p:nvPr/>
        </p:nvSpPr>
        <p:spPr>
          <a:xfrm>
            <a:off x="8374600" y="2269123"/>
            <a:ext cx="3201851" cy="376443"/>
          </a:xfrm>
          <a:prstGeom prst="rect">
            <a:avLst/>
          </a:prstGeom>
          <a:solidFill>
            <a:srgbClr val="861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verifier doesn’t only verify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AFB9D6-BB70-90D4-3E5B-2D7B1A40FC4B}"/>
              </a:ext>
            </a:extLst>
          </p:cNvPr>
          <p:cNvSpPr txBox="1"/>
          <p:nvPr/>
        </p:nvSpPr>
        <p:spPr>
          <a:xfrm>
            <a:off x="8370007" y="2641360"/>
            <a:ext cx="3201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Verifier fills in address to file descriptor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Verifier and BTF are tightly coupled</a:t>
            </a:r>
          </a:p>
          <a:p>
            <a:pPr marL="742950" lvl="1" indent="-182880">
              <a:buFont typeface="Arial" panose="020B0604020202020204" pitchFamily="34" charset="0"/>
              <a:buChar char="•"/>
            </a:pPr>
            <a:r>
              <a:rPr lang="en-US" sz="1400" dirty="0"/>
              <a:t>Type-checking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Verifier rewrites structs members to kernel structs</a:t>
            </a:r>
          </a:p>
          <a:p>
            <a:pPr marL="742950" lvl="1" indent="-182880">
              <a:buFont typeface="Arial" panose="020B0604020202020204" pitchFamily="34" charset="0"/>
              <a:buChar char="•"/>
            </a:pPr>
            <a:r>
              <a:rPr lang="en-US" sz="1400" dirty="0"/>
              <a:t>Two versions of structs are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6" name="Picture 35" descr="Text, logo&#10;&#10;Description automatically generated">
            <a:extLst>
              <a:ext uri="{FF2B5EF4-FFF2-40B4-BE49-F238E27FC236}">
                <a16:creationId xmlns:a16="http://schemas.microsoft.com/office/drawing/2014/main" id="{71B68806-102A-439C-33D9-1F85CAC25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78" y="-6565"/>
            <a:ext cx="2143247" cy="1130563"/>
          </a:xfrm>
          <a:prstGeom prst="rect">
            <a:avLst/>
          </a:prstGeom>
        </p:spPr>
      </p:pic>
      <p:pic>
        <p:nvPicPr>
          <p:cNvPr id="38" name="Picture 3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CA6171FF-2C48-E3C6-5964-BCE182D7A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238" y="336802"/>
            <a:ext cx="1431961" cy="37644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5F0CBF-C0D7-F54B-4806-A0CB3DBBEE82}"/>
              </a:ext>
            </a:extLst>
          </p:cNvPr>
          <p:cNvSpPr txBox="1"/>
          <p:nvPr/>
        </p:nvSpPr>
        <p:spPr>
          <a:xfrm>
            <a:off x="461637" y="766969"/>
            <a:ext cx="8704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Adam Oswald, Raj </a:t>
            </a:r>
            <a:r>
              <a:rPr lang="en-US" sz="2000" dirty="0" err="1"/>
              <a:t>Sahu</a:t>
            </a:r>
            <a:r>
              <a:rPr lang="en-US" sz="2000" dirty="0"/>
              <a:t>, </a:t>
            </a:r>
            <a:r>
              <a:rPr lang="en-US" sz="2000" dirty="0" err="1"/>
              <a:t>Jinghao</a:t>
            </a:r>
            <a:r>
              <a:rPr lang="en-US" sz="2000" dirty="0"/>
              <a:t> Jia, Dan Williams, Michael V. Le, </a:t>
            </a:r>
            <a:r>
              <a:rPr lang="en-US" sz="2000" dirty="0" err="1"/>
              <a:t>Tianyin</a:t>
            </a:r>
            <a:r>
              <a:rPr lang="en-US" sz="2000" dirty="0"/>
              <a:t> Xu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DAF17-ED6B-50BB-2318-448A970CE9AF}"/>
              </a:ext>
            </a:extLst>
          </p:cNvPr>
          <p:cNvSpPr txBox="1"/>
          <p:nvPr/>
        </p:nvSpPr>
        <p:spPr>
          <a:xfrm>
            <a:off x="8365415" y="1379681"/>
            <a:ext cx="3201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4310">
              <a:buFont typeface="Arial" panose="020B0604020202020204" pitchFamily="34" charset="0"/>
              <a:buChar char="•"/>
            </a:pPr>
            <a:r>
              <a:rPr lang="en-US" sz="1400" dirty="0"/>
              <a:t>Design allows for offloading verification to a separate machine</a:t>
            </a:r>
          </a:p>
          <a:p>
            <a:pPr marL="560070" lvl="1" indent="-194310">
              <a:buFont typeface="Arial" panose="020B0604020202020204" pitchFamily="34" charset="0"/>
              <a:buChar char="•"/>
            </a:pPr>
            <a:r>
              <a:rPr lang="en-US" sz="1400" dirty="0"/>
              <a:t>Embedded devices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947F7-D146-0983-6C8D-89B0BD0DE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93" y="5688138"/>
            <a:ext cx="3201850" cy="961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E3C47E-9DA5-F311-DC28-02ADBE1F1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885" y="5076832"/>
            <a:ext cx="3201850" cy="1572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76A39C-A673-6A23-D78D-0FD57C64D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544" y="4135945"/>
            <a:ext cx="3197256" cy="12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DC6D0D6DD534F987A68198828F7AE" ma:contentTypeVersion="7" ma:contentTypeDescription="Create a new document." ma:contentTypeScope="" ma:versionID="df5c037c7c763f998669d7315debe441">
  <xsd:schema xmlns:xsd="http://www.w3.org/2001/XMLSchema" xmlns:xs="http://www.w3.org/2001/XMLSchema" xmlns:p="http://schemas.microsoft.com/office/2006/metadata/properties" xmlns:ns3="46df0ce7-9fa5-4404-8a82-57946f5fd57e" xmlns:ns4="1cab4861-3e3f-4ffb-bf7e-5da1d460f436" targetNamespace="http://schemas.microsoft.com/office/2006/metadata/properties" ma:root="true" ma:fieldsID="d68b6a65819b2a103ec6892aaf6c70c0" ns3:_="" ns4:_="">
    <xsd:import namespace="46df0ce7-9fa5-4404-8a82-57946f5fd57e"/>
    <xsd:import namespace="1cab4861-3e3f-4ffb-bf7e-5da1d460f4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df0ce7-9fa5-4404-8a82-57946f5fd5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ab4861-3e3f-4ffb-bf7e-5da1d460f43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7D3F80-637A-4E79-B988-4BEAA98752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df0ce7-9fa5-4404-8a82-57946f5fd57e"/>
    <ds:schemaRef ds:uri="1cab4861-3e3f-4ffb-bf7e-5da1d460f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07A8B0-0CA1-47B3-8BF6-5DB401902AFC}">
  <ds:schemaRefs>
    <ds:schemaRef ds:uri="http://www.w3.org/XML/1998/namespace"/>
    <ds:schemaRef ds:uri="1cab4861-3e3f-4ffb-bf7e-5da1d460f436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46df0ce7-9fa5-4404-8a82-57946f5fd57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50E64AF-699E-4BC7-949A-633EBCF1A8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203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Oswald, Adam</dc:creator>
  <cp:lastModifiedBy>Oswald, Adam</cp:lastModifiedBy>
  <cp:revision>7</cp:revision>
  <dcterms:created xsi:type="dcterms:W3CDTF">2023-03-01T13:34:51Z</dcterms:created>
  <dcterms:modified xsi:type="dcterms:W3CDTF">2023-03-01T18:18:05Z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0x01010001ADC6D0D6DD534F987A68198828F7AE</vt:lpwstr>
  </property>
</Properties>
</file>