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3"/>
    <p:restoredTop sz="94679"/>
  </p:normalViewPr>
  <p:slideViewPr>
    <p:cSldViewPr snapToGrid="0">
      <p:cViewPr varScale="1">
        <p:scale>
          <a:sx n="153" d="100"/>
          <a:sy n="153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CE3FB-CB61-C74A-B02F-BB578FE08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3F9F4-010D-184D-9FFA-52656A08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 and Rust together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 with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3F9F4-010D-184D-9FFA-52656A08AC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CF0-D41D-10E5-4590-F2F2BF5CE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A4A12-DFA2-D0DF-B80F-97F7BC4D4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5C60-02B8-EAE8-EC9A-935208CE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A604-515C-74DD-2FF9-468FEDA5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045A-5405-0B95-E605-27266026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F347-89C6-DE43-541D-75A2461E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7E72-C67E-68DA-A5D8-BBA17D053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57AB-6CB1-6D72-7BC6-6E288449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0C17-B21D-9F99-4F1B-E351B461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5112-A566-3286-8730-E1FC2CFE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EE3BA-B205-5284-AD35-D4D908743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E0ABA-BD4C-4CE1-00ED-F58957785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73D3-1CEF-7687-EFA0-422CF591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4587-9BE8-5951-A475-786ADB49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270C2-B4E1-C8F7-D491-27EB2251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06AB-079F-D2EC-0974-117E6421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F360-D049-9BA1-8C2F-112C4C05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C81A-D5CA-A00E-561A-B7E9DD88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A1EF-7E71-3C54-0676-AA188E6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B0C5-C619-9F21-4E26-9E0B64B8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AC95-1C90-4831-15D9-78981755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27807-E534-7EF3-9BA3-FE580CBA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314B-23CA-A6BA-FA31-1F29C993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FDC3-4573-6F4F-1F57-49691FF8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ACE5-AD87-7F57-7252-151B295F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1011-7CDF-8CB1-E427-5279971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9EDB-7B1D-5FD3-779C-CEBFB56C2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E370-C3EF-2CCE-F7D8-6983731CE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9B73-C33C-5949-5EC0-ED6F5258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A0FD3-0A91-8D60-E316-871FB828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C2EB-3524-E2A4-DEC3-151B7FEF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9B93-310A-0C4F-DD61-2E7D7A5B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4DE2D-3B30-74BE-D5D9-AEC9CE194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AE34F-292B-6C0B-C1BD-DBD9E52C3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6F8F1-5B9C-7884-C8CF-BF9C4477C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B1EB2-0CFB-45E2-31E7-8B2661982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D83B4-79C3-AAAE-F37F-9994C3E5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BF763-C303-4068-C8AD-1521B842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06D49-B5FC-AF18-E43A-8372B7A8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EFFA-6B3E-EAFE-DE1B-1EFD0E5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63706-2192-12DB-6204-FB7A4E5E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BBFF-03F6-691F-4189-16C2A47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40B07-97F6-6355-3039-BD830DD9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E509F-DDA6-56DD-9844-274A9BCD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97BF2-DD51-4630-C5D2-6D7C3819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7CA85-D9F3-22B4-CCC9-F60A16A7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57A7-04A4-E699-0852-808AEB5B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1281-F61D-2AAA-63D2-8AB41659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4C8F7-5A93-0850-278C-36BACBC2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595D-6CFD-F8D7-115C-84C1E3DB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B1CF-9FC6-1670-3E06-5B605E6B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C363-6CE4-CAC7-A603-5D6283AD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BCAE-42E0-0113-43AA-9C94E7B8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E7CCD-62AC-53C3-66BA-579666C72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8CED-D1CE-20F9-59C7-3A6483FA1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87D75-F884-382D-1097-CE7C9FCD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5DBB-1B67-722C-41DB-AD151534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6DF1B-1003-DB50-1BFE-B9952C26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353B1-77F2-1E3F-C235-109AF28C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87CE-A516-70C6-0F15-4895A769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09A8-4804-94D0-7DF9-86F6FC016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9763-85D6-3E47-9685-BADF73EB501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AFD7-CBA9-00EF-667B-E6EA1E1D6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4A93-085F-5A78-1938-5D53F4D7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676-DE42-241C-E7E0-A57C6300B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20230215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770C-019D-4FBB-FDD6-3C357BD43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C7F3-5DC8-0F51-4A79-12AE49A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4669-7389-1746-2187-E14DAE96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Parse loadable sections of the program and maps them onto kernel memory</a:t>
            </a:r>
          </a:p>
          <a:p>
            <a:r>
              <a:rPr lang="en-US" dirty="0"/>
              <a:t>Fixup relocations</a:t>
            </a:r>
          </a:p>
          <a:p>
            <a:pPr lvl="1"/>
            <a:r>
              <a:rPr lang="en-US" dirty="0"/>
              <a:t>maps to the in-kernel maps structure</a:t>
            </a:r>
          </a:p>
          <a:p>
            <a:pPr lvl="1"/>
            <a:r>
              <a:rPr lang="en-US" dirty="0"/>
              <a:t>global data to program start address + symbol offset</a:t>
            </a:r>
          </a:p>
          <a:p>
            <a:r>
              <a:rPr lang="en-US" dirty="0"/>
              <a:t>Signature verification</a:t>
            </a:r>
          </a:p>
          <a:p>
            <a:pPr lvl="1"/>
            <a:r>
              <a:rPr lang="en-US" dirty="0"/>
              <a:t>WIP by Adam</a:t>
            </a:r>
          </a:p>
          <a:p>
            <a:r>
              <a:rPr lang="en-US" dirty="0"/>
              <a:t>Runtime mechanism</a:t>
            </a:r>
          </a:p>
          <a:p>
            <a:pPr lvl="1"/>
            <a:r>
              <a:rPr lang="en-US" dirty="0"/>
              <a:t>watch dog timer</a:t>
            </a:r>
          </a:p>
          <a:p>
            <a:pPr lvl="1"/>
            <a:r>
              <a:rPr lang="en-US" dirty="0"/>
              <a:t>stack protection</a:t>
            </a:r>
          </a:p>
          <a:p>
            <a:pPr lvl="1"/>
            <a:r>
              <a:rPr lang="en-US" dirty="0"/>
              <a:t>WIP by Raj</a:t>
            </a:r>
          </a:p>
        </p:txBody>
      </p:sp>
    </p:spTree>
    <p:extLst>
      <p:ext uri="{BB962C8B-B14F-4D97-AF65-F5344CB8AC3E}">
        <p14:creationId xmlns:p14="http://schemas.microsoft.com/office/powerpoint/2010/main" val="212656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676-DE42-241C-E7E0-A57C6300B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20230223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770C-019D-4FBB-FDD6-3C357BD43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2577-4886-0F73-FF31-9FB83186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AD1-1A06-2C49-6FCE-7D4F5B2F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3 more helper functions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/>
              <a:t>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strncmp</a:t>
            </a:r>
            <a:r>
              <a:rPr lang="en-US" dirty="0"/>
              <a:t>, and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override_return</a:t>
            </a:r>
            <a:endParaRPr lang="en-US" sz="2300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Minor update on RT crate and samples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new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bpf_printk</a:t>
            </a:r>
            <a:r>
              <a:rPr lang="en-US" dirty="0">
                <a:cs typeface="Consolas" panose="020B0609020204030204" pitchFamily="49" charset="0"/>
              </a:rPr>
              <a:t> macro for convenience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sync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trace_event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tracex5</a:t>
            </a:r>
            <a:r>
              <a:rPr lang="en-US" dirty="0">
                <a:cs typeface="Consolas" panose="020B0609020204030204" pitchFamily="49" charset="0"/>
              </a:rPr>
              <a:t> with changes in RT crate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mark all kernel addresses as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endParaRPr lang="en-US" sz="2300" dirty="0">
              <a:cs typeface="Consolas" panose="020B0609020204030204" pitchFamily="49" charset="0"/>
            </a:endParaRPr>
          </a:p>
          <a:p>
            <a:r>
              <a:rPr lang="en-US" sz="2700" dirty="0">
                <a:cs typeface="Consolas" panose="020B0609020204030204" pitchFamily="49" charset="0"/>
              </a:rPr>
              <a:t>Discussion on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264606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0413-775D-D816-C992-FCEF908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E014-5255-C6E5-6466-119633B8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Helpers that can be purely implemented in Rust</a:t>
            </a:r>
          </a:p>
          <a:p>
            <a:pPr lvl="1"/>
            <a:r>
              <a:rPr lang="en-US" dirty="0"/>
              <a:t>safe, can be implemented by user in other libraries</a:t>
            </a:r>
          </a:p>
          <a:p>
            <a:r>
              <a:rPr lang="en-US" dirty="0"/>
              <a:t>Helpers that interacts with the kernel</a:t>
            </a:r>
          </a:p>
          <a:p>
            <a:pPr lvl="1"/>
            <a:r>
              <a:rPr lang="en-US" dirty="0"/>
              <a:t>via FFI interface, i.e. calls a kernel function</a:t>
            </a:r>
          </a:p>
          <a:p>
            <a:pPr lvl="1"/>
            <a:r>
              <a:rPr lang="en-US" dirty="0"/>
              <a:t>Directly manipulate kernel objects</a:t>
            </a:r>
          </a:p>
          <a:p>
            <a:pPr lvl="1"/>
            <a:r>
              <a:rPr lang="en-US" dirty="0"/>
              <a:t>Deals with raw kernel addresses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8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1214-1D96-C696-A409-7DBEC29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2943-3F3B-3815-17A0-E40CA244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type – pure safe Rust implementation</a:t>
            </a:r>
          </a:p>
          <a:p>
            <a:r>
              <a:rPr lang="en-US" dirty="0"/>
              <a:t>Could be directly replaced by </a:t>
            </a:r>
            <a:r>
              <a:rPr lang="en-US" sz="2700" dirty="0">
                <a:latin typeface="Consolas" panose="020B0609020204030204" pitchFamily="49" charset="0"/>
                <a:cs typeface="Consolas" panose="020B0609020204030204" pitchFamily="49" charset="0"/>
              </a:rPr>
              <a:t>core::str::</a:t>
            </a:r>
            <a:r>
              <a:rPr lang="en-US" sz="27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endParaRPr lang="en-US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string slices implements the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/>
              <a:t> trait and is available in the core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4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47B1-EE4E-543D-F8BF-93BCE7FC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override_return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6020-2652-05F3-E14D-84734CF3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uses </a:t>
            </a:r>
            <a:r>
              <a:rPr lang="en-US" sz="2400" dirty="0" err="1"/>
              <a:t>kprobes</a:t>
            </a:r>
            <a:r>
              <a:rPr lang="en-US" sz="2400" dirty="0"/>
              <a:t> to override the return value of the probed function.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Sets RAX to the return code and RIP to a return instruction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Observation: inherently unsafe, though able to be expressed in safe Rust</a:t>
            </a:r>
          </a:p>
          <a:p>
            <a:pPr lvl="1"/>
            <a:r>
              <a:rPr lang="en-US" sz="2000" dirty="0"/>
              <a:t>writing to a task’s instruction pointer is dangerous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CAC11-C1CA-B59C-3B41-1B2CCB781F3D}"/>
              </a:ext>
            </a:extLst>
          </p:cNvPr>
          <p:cNvSpPr txBox="1"/>
          <p:nvPr/>
        </p:nvSpPr>
        <p:spPr>
          <a:xfrm>
            <a:off x="6096000" y="1803862"/>
            <a:ext cx="5579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bpf_override_return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self,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regs: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pt_regs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u64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i32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regs.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regs.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stub::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just_return_func_addr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49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1F29-176E-6E1F-34C1-D43D317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1060-2163-F35C-4410-ECEC3BEA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should be considered unsafe?</a:t>
            </a:r>
          </a:p>
          <a:p>
            <a:r>
              <a:rPr lang="en-US" dirty="0"/>
              <a:t>Current answer: anything that directly manipulates kernel objects / raw kernel addresses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override_return</a:t>
            </a:r>
            <a:r>
              <a:rPr lang="en-US" dirty="0"/>
              <a:t> modifies in-kernel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pt_regs</a:t>
            </a:r>
            <a:r>
              <a:rPr lang="en-US" dirty="0"/>
              <a:t> and uses raw kernel addresses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trace_printk</a:t>
            </a:r>
            <a:r>
              <a:rPr lang="en-US" dirty="0"/>
              <a:t> invokes in-kernel functions</a:t>
            </a:r>
          </a:p>
          <a:p>
            <a:r>
              <a:rPr lang="en-US" dirty="0"/>
              <a:t>Such operations have to reside in the RT crate</a:t>
            </a:r>
          </a:p>
          <a:p>
            <a:pPr lvl="1"/>
            <a:r>
              <a:rPr lang="en-US" dirty="0"/>
              <a:t>all kernel raw addresses are also marked as unsafe</a:t>
            </a:r>
          </a:p>
        </p:txBody>
      </p:sp>
    </p:spTree>
    <p:extLst>
      <p:ext uri="{BB962C8B-B14F-4D97-AF65-F5344CB8AC3E}">
        <p14:creationId xmlns:p14="http://schemas.microsoft.com/office/powerpoint/2010/main" val="10714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78F0-AD02-58AE-F38D-AAB9C6CA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3B66-15FB-DF4B-604F-D8F2354A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mechanism</a:t>
            </a:r>
          </a:p>
          <a:p>
            <a:pPr lvl="1"/>
            <a:r>
              <a:rPr lang="en-US" dirty="0"/>
              <a:t>Apart from timer, also hook the panic handler from Rust, i.e. panic in Rust triggers kill</a:t>
            </a:r>
          </a:p>
          <a:p>
            <a:pPr lvl="1"/>
            <a:r>
              <a:rPr lang="en-US" dirty="0"/>
              <a:t>can implement overflow checking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memory allocation</a:t>
            </a:r>
          </a:p>
          <a:p>
            <a:pPr lvl="1"/>
            <a:r>
              <a:rPr lang="en-US" dirty="0"/>
              <a:t>Maybe needed in </a:t>
            </a:r>
            <a:r>
              <a:rPr lang="en-US"/>
              <a:t>helper functions</a:t>
            </a:r>
            <a:endParaRPr lang="en-US" dirty="0"/>
          </a:p>
          <a:p>
            <a:pPr lvl="1"/>
            <a:r>
              <a:rPr lang="en-US" dirty="0"/>
              <a:t>possible to hook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kmalloc</a:t>
            </a:r>
            <a:r>
              <a:rPr lang="en-US" dirty="0"/>
              <a:t> and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kfree</a:t>
            </a:r>
            <a:r>
              <a:rPr lang="en-US" dirty="0"/>
              <a:t> from Rust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/>
              <a:t> crate</a:t>
            </a:r>
          </a:p>
        </p:txBody>
      </p:sp>
    </p:spTree>
    <p:extLst>
      <p:ext uri="{BB962C8B-B14F-4D97-AF65-F5344CB8AC3E}">
        <p14:creationId xmlns:p14="http://schemas.microsoft.com/office/powerpoint/2010/main" val="33217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C72E-D5B9-4EA4-19AA-BACDBC4D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AC117-6B51-8991-717A-01C4CBD67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089944"/>
            <a:ext cx="8077200" cy="3822700"/>
          </a:xfr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E29B988-3676-1998-5A78-D60E72F84B95}"/>
              </a:ext>
            </a:extLst>
          </p:cNvPr>
          <p:cNvSpPr/>
          <p:nvPr/>
        </p:nvSpPr>
        <p:spPr>
          <a:xfrm>
            <a:off x="1159329" y="1477736"/>
            <a:ext cx="2118127" cy="854498"/>
          </a:xfrm>
          <a:prstGeom prst="wedgeRectCallout">
            <a:avLst>
              <a:gd name="adj1" fmla="val 37332"/>
              <a:gd name="adj2" fmla="val 764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LLVM Pass: Mostly done but have known bugs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5C035B60-A000-2505-9DAB-70C77002A341}"/>
              </a:ext>
            </a:extLst>
          </p:cNvPr>
          <p:cNvSpPr/>
          <p:nvPr/>
        </p:nvSpPr>
        <p:spPr>
          <a:xfrm>
            <a:off x="5596655" y="1248770"/>
            <a:ext cx="1930349" cy="641546"/>
          </a:xfrm>
          <a:prstGeom prst="wedgeRectCallout">
            <a:avLst>
              <a:gd name="adj1" fmla="val -32454"/>
              <a:gd name="adj2" fmla="val 77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Loader library (</a:t>
            </a:r>
            <a:r>
              <a:rPr lang="en-US" dirty="0" err="1"/>
              <a:t>libiu</a:t>
            </a:r>
            <a:r>
              <a:rPr lang="en-US" dirty="0"/>
              <a:t>): Done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5AD9CFD-17F3-08D8-2D16-5D8CD999553C}"/>
              </a:ext>
            </a:extLst>
          </p:cNvPr>
          <p:cNvSpPr/>
          <p:nvPr/>
        </p:nvSpPr>
        <p:spPr>
          <a:xfrm>
            <a:off x="2057400" y="3438809"/>
            <a:ext cx="1930349" cy="641546"/>
          </a:xfrm>
          <a:prstGeom prst="wedgeRectCallout">
            <a:avLst>
              <a:gd name="adj1" fmla="val 70321"/>
              <a:gd name="adj2" fmla="val 255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progress @</a:t>
            </a:r>
            <a:r>
              <a:rPr lang="en-US" dirty="0" err="1"/>
              <a:t>adam</a:t>
            </a:r>
            <a:endParaRPr lang="en-US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10D1EEB-DFBE-1B4B-716D-3F58E2CECAAD}"/>
              </a:ext>
            </a:extLst>
          </p:cNvPr>
          <p:cNvSpPr/>
          <p:nvPr/>
        </p:nvSpPr>
        <p:spPr>
          <a:xfrm>
            <a:off x="2833007" y="4479611"/>
            <a:ext cx="1154741" cy="641546"/>
          </a:xfrm>
          <a:prstGeom prst="wedgeRectCallout">
            <a:avLst>
              <a:gd name="adj1" fmla="val 88843"/>
              <a:gd name="adj2" fmla="val 77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A79E3974-0BC1-0D55-F4F0-7D84F7B81536}"/>
              </a:ext>
            </a:extLst>
          </p:cNvPr>
          <p:cNvSpPr/>
          <p:nvPr/>
        </p:nvSpPr>
        <p:spPr>
          <a:xfrm>
            <a:off x="6530495" y="2574333"/>
            <a:ext cx="1993019" cy="641546"/>
          </a:xfrm>
          <a:prstGeom prst="wedgeRectCallout">
            <a:avLst>
              <a:gd name="adj1" fmla="val -16503"/>
              <a:gd name="adj2" fmla="val 866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progress @raj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197DB8A-942F-5835-729D-DBC935C054DF}"/>
              </a:ext>
            </a:extLst>
          </p:cNvPr>
          <p:cNvSpPr/>
          <p:nvPr/>
        </p:nvSpPr>
        <p:spPr>
          <a:xfrm>
            <a:off x="7047176" y="5503270"/>
            <a:ext cx="1930349" cy="641546"/>
          </a:xfrm>
          <a:prstGeom prst="wedgeRectCallout">
            <a:avLst>
              <a:gd name="adj1" fmla="val -2848"/>
              <a:gd name="adj2" fmla="val -1143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RT crate: In progress</a:t>
            </a:r>
          </a:p>
        </p:txBody>
      </p:sp>
    </p:spTree>
    <p:extLst>
      <p:ext uri="{BB962C8B-B14F-4D97-AF65-F5344CB8AC3E}">
        <p14:creationId xmlns:p14="http://schemas.microsoft.com/office/powerpoint/2010/main" val="20151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FD0E-249D-32B8-18D5-C5AEBF7F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E8F5-4453-5907-62A6-44E2E1FB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Users define programs as a program object</a:t>
            </a:r>
          </a:p>
          <a:p>
            <a:pPr lvl="1"/>
            <a:r>
              <a:rPr lang="en-US" sz="2000" dirty="0"/>
              <a:t>The object determines the </a:t>
            </a:r>
            <a:r>
              <a:rPr lang="en-US" sz="2000" i="1" dirty="0"/>
              <a:t>program type </a:t>
            </a:r>
            <a:r>
              <a:rPr lang="en-US" sz="2000" dirty="0"/>
              <a:t>and</a:t>
            </a:r>
            <a:r>
              <a:rPr lang="en-US" sz="2000" i="1" dirty="0"/>
              <a:t> program name</a:t>
            </a:r>
            <a:endParaRPr lang="en-US" sz="2000" dirty="0"/>
          </a:p>
          <a:p>
            <a:pPr lvl="1"/>
            <a:r>
              <a:rPr lang="en-US" sz="2000" dirty="0"/>
              <a:t>link section determines hook point</a:t>
            </a:r>
          </a:p>
          <a:p>
            <a:r>
              <a:rPr lang="en-US" sz="2400" dirty="0"/>
              <a:t>The object encapsulates a function that contains program code</a:t>
            </a:r>
          </a:p>
          <a:p>
            <a:pPr lvl="1"/>
            <a:r>
              <a:rPr lang="en-US" sz="2000" dirty="0"/>
              <a:t>function takes in a </a:t>
            </a:r>
            <a:r>
              <a:rPr lang="en-US" sz="2000" i="1" dirty="0"/>
              <a:t>program object</a:t>
            </a:r>
            <a:r>
              <a:rPr lang="en-US" sz="2000" dirty="0"/>
              <a:t> and context as argument</a:t>
            </a:r>
          </a:p>
          <a:p>
            <a:pPr lvl="1"/>
            <a:r>
              <a:rPr lang="en-US" sz="2000" dirty="0"/>
              <a:t>Helpers called via program object (implements helper access control)</a:t>
            </a:r>
          </a:p>
          <a:p>
            <a:r>
              <a:rPr lang="en-US" sz="2400" dirty="0"/>
              <a:t>RT Crate performs context conversion and LLVM pass generates entry point</a:t>
            </a:r>
          </a:p>
          <a:p>
            <a:pPr lvl="1"/>
            <a:r>
              <a:rPr lang="en-US" sz="2000" dirty="0"/>
              <a:t>more on these later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EF92F-88F4-48C8-E721-B00589EF1836}"/>
              </a:ext>
            </a:extLst>
          </p:cNvPr>
          <p:cNvSpPr txBox="1"/>
          <p:nvPr/>
        </p:nvSpPr>
        <p:spPr>
          <a:xfrm>
            <a:off x="6096001" y="1825625"/>
            <a:ext cx="5864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no_std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no_main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inner_unikernel_rt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rlibc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inner_unikernel_rt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iu_prog1_fn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(obj: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tp_ctx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u32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bpf_get_current_pid_tgid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u32;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bpf_trace_printk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from PID %u.\n"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u64,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link_section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syscalls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sys_enter_dup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PROG: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(iu_prog1_fn,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"iu_prog1"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9F273A-938B-B2CE-4B5D-F98C0FC00038}"/>
              </a:ext>
            </a:extLst>
          </p:cNvPr>
          <p:cNvCxnSpPr>
            <a:cxnSpLocks/>
          </p:cNvCxnSpPr>
          <p:nvPr/>
        </p:nvCxnSpPr>
        <p:spPr>
          <a:xfrm>
            <a:off x="5829972" y="4622821"/>
            <a:ext cx="266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F399C-A94A-2E8D-DF59-B8CE859C10FC}"/>
              </a:ext>
            </a:extLst>
          </p:cNvPr>
          <p:cNvCxnSpPr>
            <a:cxnSpLocks/>
          </p:cNvCxnSpPr>
          <p:nvPr/>
        </p:nvCxnSpPr>
        <p:spPr>
          <a:xfrm>
            <a:off x="5829972" y="3429000"/>
            <a:ext cx="266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DD76D4-D0A3-E6AA-0C46-23D7142E21A2}"/>
              </a:ext>
            </a:extLst>
          </p:cNvPr>
          <p:cNvCxnSpPr>
            <a:cxnSpLocks/>
          </p:cNvCxnSpPr>
          <p:nvPr/>
        </p:nvCxnSpPr>
        <p:spPr>
          <a:xfrm>
            <a:off x="5829972" y="3786883"/>
            <a:ext cx="266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9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A492-1A48-19AE-34EB-E378DAAA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251F-90E5-29A7-864B-1059C8BE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151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Defines program types</a:t>
            </a:r>
          </a:p>
          <a:p>
            <a:pPr lvl="1"/>
            <a:r>
              <a:rPr lang="en-US" sz="2000" dirty="0"/>
              <a:t>Context conversion</a:t>
            </a:r>
          </a:p>
          <a:p>
            <a:pPr lvl="1"/>
            <a:r>
              <a:rPr lang="en-US" sz="2000" dirty="0"/>
              <a:t>set of helper functions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Implements the safe interface for IU programs to interact with the kernel</a:t>
            </a:r>
          </a:p>
          <a:p>
            <a:endParaRPr lang="en-US" sz="2400" dirty="0"/>
          </a:p>
          <a:p>
            <a:r>
              <a:rPr lang="en-US" sz="2400" b="1" dirty="0"/>
              <a:t>Finished:</a:t>
            </a:r>
            <a:r>
              <a:rPr lang="en-US" sz="2400" dirty="0"/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kprobe</a:t>
            </a:r>
            <a:r>
              <a:rPr lang="en-US" sz="2400" dirty="0"/>
              <a:t>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2400" dirty="0"/>
              <a:t>, and </a:t>
            </a:r>
            <a:r>
              <a:rPr lang="en-US" sz="2300" dirty="0" err="1"/>
              <a:t>perf_event</a:t>
            </a:r>
            <a:r>
              <a:rPr lang="en-US" sz="2400" dirty="0"/>
              <a:t> program types</a:t>
            </a:r>
          </a:p>
          <a:p>
            <a:endParaRPr lang="en-US" sz="2400" dirty="0"/>
          </a:p>
          <a:p>
            <a:r>
              <a:rPr lang="en-US" sz="2400" b="1" dirty="0"/>
              <a:t>TODO:</a:t>
            </a:r>
            <a:r>
              <a:rPr lang="en-US" sz="2400" dirty="0"/>
              <a:t> Other program types, move unsafe code to safe code for helpers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E93577-32B1-895B-FAAB-EE774BD8CC79}"/>
              </a:ext>
            </a:extLst>
          </p:cNvPr>
          <p:cNvSpPr/>
          <p:nvPr/>
        </p:nvSpPr>
        <p:spPr>
          <a:xfrm>
            <a:off x="6698751" y="2068958"/>
            <a:ext cx="4171308" cy="500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IU program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3C2B1C-8E30-E852-415E-8E54CC94462F}"/>
              </a:ext>
            </a:extLst>
          </p:cNvPr>
          <p:cNvGrpSpPr/>
          <p:nvPr/>
        </p:nvGrpSpPr>
        <p:grpSpPr>
          <a:xfrm>
            <a:off x="6694043" y="3000277"/>
            <a:ext cx="4171308" cy="1163548"/>
            <a:chOff x="6698751" y="2847226"/>
            <a:chExt cx="4171308" cy="11635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DD160E-8E8B-6B10-C4CE-E7C139917810}"/>
                </a:ext>
              </a:extLst>
            </p:cNvPr>
            <p:cNvSpPr/>
            <p:nvPr/>
          </p:nvSpPr>
          <p:spPr>
            <a:xfrm>
              <a:off x="6698751" y="2847226"/>
              <a:ext cx="4171308" cy="11635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RT Crate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7576A4-3A21-32C6-86D0-F41C1024CEBA}"/>
                </a:ext>
              </a:extLst>
            </p:cNvPr>
            <p:cNvSpPr/>
            <p:nvPr/>
          </p:nvSpPr>
          <p:spPr>
            <a:xfrm>
              <a:off x="6780943" y="3291581"/>
              <a:ext cx="1304818" cy="61644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 conversion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9059951-CCD3-D45D-3725-83CBE6340B14}"/>
                </a:ext>
              </a:extLst>
            </p:cNvPr>
            <p:cNvSpPr/>
            <p:nvPr/>
          </p:nvSpPr>
          <p:spPr>
            <a:xfrm>
              <a:off x="9440239" y="3291583"/>
              <a:ext cx="1304818" cy="61644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 Bindings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FB1B4D4-F988-C492-65BA-11222CD287FF}"/>
                </a:ext>
              </a:extLst>
            </p:cNvPr>
            <p:cNvSpPr/>
            <p:nvPr/>
          </p:nvSpPr>
          <p:spPr>
            <a:xfrm>
              <a:off x="8160677" y="3291582"/>
              <a:ext cx="1204646" cy="61644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Helpers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3BB155-401A-B46B-5D42-92D54B35F9AE}"/>
              </a:ext>
            </a:extLst>
          </p:cNvPr>
          <p:cNvSpPr/>
          <p:nvPr/>
        </p:nvSpPr>
        <p:spPr>
          <a:xfrm>
            <a:off x="6698751" y="4594689"/>
            <a:ext cx="4171308" cy="500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03B536-5C27-45AE-59BC-B34A1AF1E964}"/>
              </a:ext>
            </a:extLst>
          </p:cNvPr>
          <p:cNvCxnSpPr/>
          <p:nvPr/>
        </p:nvCxnSpPr>
        <p:spPr>
          <a:xfrm>
            <a:off x="7983020" y="2569413"/>
            <a:ext cx="0" cy="430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6E9FB4-0CDF-7898-46CF-812FB207A8DA}"/>
              </a:ext>
            </a:extLst>
          </p:cNvPr>
          <p:cNvCxnSpPr/>
          <p:nvPr/>
        </p:nvCxnSpPr>
        <p:spPr>
          <a:xfrm>
            <a:off x="7981307" y="4163825"/>
            <a:ext cx="0" cy="430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B4907-3AE6-A96C-5E78-8FAD07BA289F}"/>
              </a:ext>
            </a:extLst>
          </p:cNvPr>
          <p:cNvCxnSpPr>
            <a:cxnSpLocks/>
          </p:cNvCxnSpPr>
          <p:nvPr/>
        </p:nvCxnSpPr>
        <p:spPr>
          <a:xfrm flipV="1">
            <a:off x="9553254" y="2569413"/>
            <a:ext cx="0" cy="4293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31D24-7485-4F5F-A92F-407F7F813A4C}"/>
              </a:ext>
            </a:extLst>
          </p:cNvPr>
          <p:cNvCxnSpPr>
            <a:cxnSpLocks/>
          </p:cNvCxnSpPr>
          <p:nvPr/>
        </p:nvCxnSpPr>
        <p:spPr>
          <a:xfrm flipV="1">
            <a:off x="9553254" y="4165315"/>
            <a:ext cx="0" cy="4293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6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4F8F-933B-424A-9EF7-77D8C306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1F57-ABDB-A4B5-CBD0-B55E8917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79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Currently wraps around unsafe kernel code</a:t>
            </a:r>
          </a:p>
          <a:p>
            <a:pPr lvl="1"/>
            <a:r>
              <a:rPr lang="en-US" sz="2000" dirty="0"/>
              <a:t>calls in-kernel helper function</a:t>
            </a:r>
          </a:p>
          <a:p>
            <a:r>
              <a:rPr lang="en-US" sz="2400" dirty="0"/>
              <a:t>The wrapper code is designed to be safe</a:t>
            </a:r>
          </a:p>
          <a:p>
            <a:pPr lvl="1"/>
            <a:r>
              <a:rPr lang="en-US" sz="2000" dirty="0"/>
              <a:t>e.g.,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bpf_get_current_comm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cs typeface="Consolas" panose="020B0609020204030204" pitchFamily="49" charset="0"/>
              </a:rPr>
              <a:t> wrapper uses const generics to ensure validity of buffer size</a:t>
            </a:r>
          </a:p>
          <a:p>
            <a:r>
              <a:rPr lang="en-US" sz="2400" dirty="0">
                <a:cs typeface="Consolas" panose="020B0609020204030204" pitchFamily="49" charset="0"/>
              </a:rPr>
              <a:t>Helper wrappers are defined as crate-private and re-exported from each program type as methods</a:t>
            </a:r>
          </a:p>
          <a:p>
            <a:r>
              <a:rPr lang="en-US" sz="2400" dirty="0">
                <a:cs typeface="Consolas" panose="020B0609020204030204" pitchFamily="49" charset="0"/>
              </a:rPr>
              <a:t>As per previous discussion we need to move more code to safe Rust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BCFC2-AE62-8633-F839-8682D2B5E54E}"/>
              </a:ext>
            </a:extLst>
          </p:cNvPr>
          <p:cNvSpPr txBox="1"/>
          <p:nvPr/>
        </p:nvSpPr>
        <p:spPr>
          <a:xfrm>
            <a:off x="6976153" y="1859340"/>
            <a:ext cx="50035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Helper wrapper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bpf_get_current_comm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[u8;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i64 {</a:t>
            </a: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stub::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STUB_BPF_GET_CURRENT_COMM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const (); </a:t>
            </a: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code: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u8, u32) -&gt; i64 = </a:t>
            </a: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core::mem::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transmute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};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as_ptr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u32)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Helper exported as as method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bpf_get_current_comm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&amp;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[u8;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i64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base_helper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bpf_get_current_comm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::&lt;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9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591F-362E-B6FC-E535-BAFA9867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AFDE-4658-B28A-4A39-2CEF552F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578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Some </a:t>
            </a:r>
            <a:r>
              <a:rPr lang="en-US" sz="2400" dirty="0" err="1"/>
              <a:t>eBPF</a:t>
            </a:r>
            <a:r>
              <a:rPr lang="en-US" sz="2400" dirty="0"/>
              <a:t> program types hide kernel data by providing a fake context interface</a:t>
            </a:r>
          </a:p>
          <a:p>
            <a:pPr lvl="1"/>
            <a:r>
              <a:rPr lang="en-US" sz="2000" dirty="0"/>
              <a:t>e.g.,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2000" dirty="0"/>
              <a:t> </a:t>
            </a:r>
            <a:r>
              <a:rPr lang="en-US" sz="2000" dirty="0" err="1"/>
              <a:t>v.s</a:t>
            </a:r>
            <a:r>
              <a:rPr lang="en-US" sz="2000" dirty="0"/>
              <a:t>.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bpf_perf_event_data_kern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only a subset of data is accessible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400" dirty="0" err="1">
                <a:cs typeface="Consolas" panose="020B0609020204030204" pitchFamily="49" charset="0"/>
              </a:rPr>
              <a:t>Impl</a:t>
            </a:r>
            <a:r>
              <a:rPr lang="en-US" sz="2400" dirty="0">
                <a:cs typeface="Consolas" panose="020B0609020204030204" pitchFamily="49" charset="0"/>
              </a:rPr>
              <a:t> in IU: Generate bindings of real kernel struct and fill-in the fake struct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happens before program execution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program still sees fake struct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fake struct may not need a binding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overhead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FAED0-05C5-F487-9459-BF413344B442}"/>
              </a:ext>
            </a:extLst>
          </p:cNvPr>
          <p:cNvSpPr txBox="1"/>
          <p:nvPr/>
        </p:nvSpPr>
        <p:spPr>
          <a:xfrm>
            <a:off x="6303981" y="3116542"/>
            <a:ext cx="56047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a&gt;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()) -&gt;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bpf_perf_event_data_kern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&amp;*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bpf_perf_event_data_kern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regs =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kern_ctx.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data: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perf_sample_data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kern_ctx.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regs,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41255-414A-C3C7-3314-ECF42CCB9DEF}"/>
              </a:ext>
            </a:extLst>
          </p:cNvPr>
          <p:cNvSpPr txBox="1"/>
          <p:nvPr/>
        </p:nvSpPr>
        <p:spPr>
          <a:xfrm>
            <a:off x="6303981" y="1825625"/>
            <a:ext cx="256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bpf_user_pt_regs_t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regs;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__u64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__u64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6F7EF-066D-DD5A-349E-90089BFF79E0}"/>
              </a:ext>
            </a:extLst>
          </p:cNvPr>
          <p:cNvSpPr txBox="1"/>
          <p:nvPr/>
        </p:nvSpPr>
        <p:spPr>
          <a:xfrm>
            <a:off x="8864300" y="1825625"/>
            <a:ext cx="304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bpf_perf_event_data_kern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bpf_user_pt_regs_t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*regs;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perf_sample_data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*data;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*event;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2752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9CA8-EF34-D513-23D1-FB2F626D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6250-559F-0114-A799-07FA311C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eBPF</a:t>
            </a:r>
            <a:r>
              <a:rPr lang="en-US" sz="2400" dirty="0"/>
              <a:t> programs are called as a function by the kernel</a:t>
            </a:r>
          </a:p>
          <a:p>
            <a:pPr lvl="1"/>
            <a:r>
              <a:rPr lang="en-US" sz="2000" dirty="0"/>
              <a:t>C function call interface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Context conversion is an inherently unsafe operation</a:t>
            </a:r>
          </a:p>
          <a:p>
            <a:pPr lvl="1"/>
            <a:r>
              <a:rPr lang="en-US" sz="2000" dirty="0"/>
              <a:t>should not be done by user (to prevent possible context mismatch / data leak)</a:t>
            </a:r>
          </a:p>
          <a:p>
            <a:pPr lvl="1"/>
            <a:r>
              <a:rPr lang="en-US" sz="2000" dirty="0"/>
              <a:t>Call chain: kernel -&gt; entry point (C </a:t>
            </a:r>
            <a:r>
              <a:rPr lang="en-US" sz="2000" dirty="0" err="1"/>
              <a:t>func</a:t>
            </a:r>
            <a:r>
              <a:rPr lang="en-US" sz="2000" dirty="0"/>
              <a:t> interface) -&gt; context conversion -&gt; user-supplied code</a:t>
            </a:r>
          </a:p>
          <a:p>
            <a:pPr lvl="1"/>
            <a:r>
              <a:rPr lang="en-US" sz="2000" dirty="0"/>
              <a:t>Needs to hide everything above (and including) context conversion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Solution: Ask compiler to generate entry point code</a:t>
            </a:r>
          </a:p>
          <a:p>
            <a:pPr lvl="1"/>
            <a:r>
              <a:rPr lang="en-US" sz="2000" dirty="0"/>
              <a:t>Takes advantage of </a:t>
            </a:r>
            <a:r>
              <a:rPr lang="en-US" sz="2000" dirty="0" err="1"/>
              <a:t>Rustc</a:t>
            </a:r>
            <a:r>
              <a:rPr lang="en-US" sz="2000" dirty="0"/>
              <a:t> LLVM </a:t>
            </a:r>
            <a:r>
              <a:rPr lang="en-US" sz="2000" dirty="0" err="1"/>
              <a:t>CodeGen</a:t>
            </a:r>
            <a:r>
              <a:rPr lang="en-US" sz="2000" dirty="0"/>
              <a:t> backend</a:t>
            </a:r>
          </a:p>
          <a:p>
            <a:pPr lvl="1"/>
            <a:r>
              <a:rPr lang="en-US" sz="2000" dirty="0"/>
              <a:t>Supports multiple programs in the same source file (generate code per program), better than putting a single, fixed entry point in RT crate</a:t>
            </a:r>
          </a:p>
        </p:txBody>
      </p:sp>
    </p:spTree>
    <p:extLst>
      <p:ext uri="{BB962C8B-B14F-4D97-AF65-F5344CB8AC3E}">
        <p14:creationId xmlns:p14="http://schemas.microsoft.com/office/powerpoint/2010/main" val="32155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2122-51FC-3410-6A86-BFFCC9B1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A36C-0024-E8A1-5DEE-111A35BC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Identifies static program objects</a:t>
            </a:r>
          </a:p>
          <a:p>
            <a:pPr lvl="1"/>
            <a:r>
              <a:rPr lang="en-US" sz="2000" dirty="0"/>
              <a:t>Has a layout contract with the RT crate</a:t>
            </a:r>
          </a:p>
          <a:p>
            <a:pPr lvl="1"/>
            <a:r>
              <a:rPr lang="en-US" sz="2000" dirty="0"/>
              <a:t>Parses the </a:t>
            </a:r>
            <a:r>
              <a:rPr lang="en-US" sz="2000" dirty="0" err="1"/>
              <a:t>constexpr</a:t>
            </a:r>
            <a:r>
              <a:rPr lang="en-US" sz="2000" dirty="0"/>
              <a:t> initializer of prog obj</a:t>
            </a:r>
          </a:p>
          <a:p>
            <a:r>
              <a:rPr lang="en-US" sz="2400" dirty="0"/>
              <a:t>Generates an entry function</a:t>
            </a:r>
          </a:p>
          <a:p>
            <a:pPr lvl="1"/>
            <a:r>
              <a:rPr lang="en-US" sz="2000" dirty="0"/>
              <a:t>in the same section as the prog obj</a:t>
            </a:r>
          </a:p>
          <a:p>
            <a:pPr lvl="1"/>
            <a:r>
              <a:rPr lang="en-US" sz="2000" dirty="0"/>
              <a:t>with the specified name</a:t>
            </a:r>
          </a:p>
          <a:p>
            <a:pPr lvl="1"/>
            <a:r>
              <a:rPr lang="en-US" sz="2000" dirty="0"/>
              <a:t>calls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iu_entry_XXX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 which calls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prog_run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 method for the program type</a:t>
            </a:r>
          </a:p>
          <a:p>
            <a:r>
              <a:rPr lang="en-US" sz="2400" dirty="0"/>
              <a:t>Also prevents symbols from being GC-ed by the linker</a:t>
            </a:r>
          </a:p>
          <a:p>
            <a:pPr lvl="1"/>
            <a:r>
              <a:rPr lang="en-US" sz="2000" dirty="0"/>
              <a:t>Utilize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llvm.used</a:t>
            </a:r>
            <a:r>
              <a:rPr lang="en-US" sz="2000" dirty="0"/>
              <a:t> and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SHF_GNU_RETAIN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372DD-1DFF-31FB-2646-4A75D1F2957E}"/>
              </a:ext>
            </a:extLst>
          </p:cNvPr>
          <p:cNvSpPr txBox="1"/>
          <p:nvPr/>
        </p:nvSpPr>
        <p:spPr>
          <a:xfrm>
            <a:off x="6562165" y="1825625"/>
            <a:ext cx="5217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a&gt;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type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rtti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u64,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actual code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Self,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u32,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name to be used by loader library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str,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no_mangle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iu_entry_perf_event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prog: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u32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prog_run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prog_run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self,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()) -&gt; u32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)(self,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6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5071-30DE-6CA4-68D6-FA83F26D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libiu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34E6-D4E3-A207-B8B2-5EBC7C88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Loader library for inner-</a:t>
            </a:r>
            <a:r>
              <a:rPr lang="en-US" dirty="0" err="1"/>
              <a:t>unikernel</a:t>
            </a:r>
            <a:r>
              <a:rPr lang="en-US" dirty="0"/>
              <a:t> programs</a:t>
            </a:r>
          </a:p>
          <a:p>
            <a:r>
              <a:rPr lang="en-US" dirty="0"/>
              <a:t>Parses the output ELF executable from Rust toolchain</a:t>
            </a:r>
          </a:p>
          <a:p>
            <a:pPr lvl="1"/>
            <a:r>
              <a:rPr lang="en-US" dirty="0"/>
              <a:t>wraps around </a:t>
            </a:r>
            <a:r>
              <a:rPr lang="en-US" dirty="0" err="1"/>
              <a:t>syscall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creates maps and loads programs based on symbols and sections</a:t>
            </a:r>
          </a:p>
          <a:p>
            <a:r>
              <a:rPr lang="en-US" dirty="0"/>
              <a:t>Currently closely coupled with </a:t>
            </a:r>
            <a:r>
              <a:rPr lang="en-US" dirty="0" err="1"/>
              <a:t>libbpf</a:t>
            </a:r>
            <a:endParaRPr lang="en-US" dirty="0"/>
          </a:p>
          <a:p>
            <a:pPr lvl="1"/>
            <a:r>
              <a:rPr lang="en-US" dirty="0"/>
              <a:t>directly reuse </a:t>
            </a:r>
            <a:r>
              <a:rPr lang="en-US" dirty="0" err="1"/>
              <a:t>libbpf</a:t>
            </a:r>
            <a:r>
              <a:rPr lang="en-US" dirty="0"/>
              <a:t> attachment APIs</a:t>
            </a:r>
          </a:p>
          <a:p>
            <a:pPr lvl="1"/>
            <a:r>
              <a:rPr lang="en-US" dirty="0"/>
              <a:t>On the other hand, the intertwined code needs refactoring (but low priority)</a:t>
            </a:r>
          </a:p>
          <a:p>
            <a:r>
              <a:rPr lang="en-US" dirty="0"/>
              <a:t>To summarize, the code just works as expected ;)</a:t>
            </a:r>
          </a:p>
        </p:txBody>
      </p:sp>
    </p:spTree>
    <p:extLst>
      <p:ext uri="{BB962C8B-B14F-4D97-AF65-F5344CB8AC3E}">
        <p14:creationId xmlns:p14="http://schemas.microsoft.com/office/powerpoint/2010/main" val="36913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1649</Words>
  <Application>Microsoft Macintosh PowerPoint</Application>
  <PresentationFormat>Widescreen</PresentationFormat>
  <Paragraphs>224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Progress 20230215</vt:lpstr>
      <vt:lpstr>Progress overview</vt:lpstr>
      <vt:lpstr>User program</vt:lpstr>
      <vt:lpstr>RT Crate</vt:lpstr>
      <vt:lpstr>Helper function</vt:lpstr>
      <vt:lpstr>Context conversion</vt:lpstr>
      <vt:lpstr>Entry point insertion</vt:lpstr>
      <vt:lpstr>LLVM Pass</vt:lpstr>
      <vt:lpstr>libiu</vt:lpstr>
      <vt:lpstr>Kernel component</vt:lpstr>
      <vt:lpstr>Progress 20230223</vt:lpstr>
      <vt:lpstr>Progress</vt:lpstr>
      <vt:lpstr>2 Types of helpers</vt:lpstr>
      <vt:lpstr>strcmp and strncmp</vt:lpstr>
      <vt:lpstr>override_return</vt:lpstr>
      <vt:lpstr>Safety?</vt:lpstr>
      <vt:lpstr>Other discussion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 of IU</dc:title>
  <dc:creator>Jia, Jinghao</dc:creator>
  <cp:lastModifiedBy>Jia, Jinghao</cp:lastModifiedBy>
  <cp:revision>12</cp:revision>
  <dcterms:created xsi:type="dcterms:W3CDTF">2023-02-15T00:58:48Z</dcterms:created>
  <dcterms:modified xsi:type="dcterms:W3CDTF">2023-02-23T18:53:27Z</dcterms:modified>
</cp:coreProperties>
</file>