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8"/>
    <p:restoredTop sz="94679"/>
  </p:normalViewPr>
  <p:slideViewPr>
    <p:cSldViewPr snapToGrid="0" snapToObjects="1">
      <p:cViewPr>
        <p:scale>
          <a:sx n="119" d="100"/>
          <a:sy n="119" d="100"/>
        </p:scale>
        <p:origin x="52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4EE0-917F-7847-8B13-2F6580A9D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40A94-0021-064C-A918-B66D9A71B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865BC-833B-FB44-8C0E-DA16BE56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8C158-F970-F84C-8B43-E2FCCB05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1D8B8-1155-C048-A550-5D2D7C2C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E4B3-49A6-7C4A-8753-993EBDE0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4B1E1-27DD-424B-B043-8206DF156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8BE9-97D3-974B-961E-3CFC342E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82E19-6735-0641-9A03-B442B945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812DD-7A66-DA4C-A5CE-CDB13127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5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C9EA3-7BDC-BE47-AA42-0BCBC968E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021C4-C26B-6B44-8797-E384733B5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19207-AA95-5345-8C01-9BEDB91F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4C0C5-166F-BD4E-AA52-95847CE4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414E6-36C1-184E-88D8-912180DF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29DF-AE0E-CA45-917F-201480EB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11E7-EEE1-134C-BB84-5ABC5226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B068-7ECE-EC4B-80D1-3C71707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19E92-AE95-C647-BB9C-9F97ABCA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C3B1B-F692-8244-A9CA-4BEB17F3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0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FB4B-DC04-5145-9C53-357D8074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13B01-5145-EF43-941D-F77B0D9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4CAD-C7CF-B744-8769-C62F5898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9A9C9-AD21-7148-B219-E57FB881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190FD-719D-DE49-911B-97D4471D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5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095D-AB86-A644-93A0-E9A22833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79D4-A73E-E643-977C-7DAF9C08E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FAE50-797C-BD4F-918B-EDFEAC9D6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91AEB-80B2-9F4E-AB6F-05F86C1A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5799D-F87E-C94B-A7E5-477024A2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75F67-3907-7340-B427-9DA6955C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5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7C03-8F8D-D149-B7C4-9120DA29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00B6A-A5EB-6640-ABE8-D04D72EAD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46E9C-C9ED-2444-9FCA-9719582AB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DA217-9752-904A-8307-D016D6E21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86390-A72C-E24B-9378-7564839A5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2DE1B-EFB9-E646-BEC8-B9BA48BB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3F821-712C-764B-9254-8FF9B6F2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B8ACA-9A06-A543-8304-35C8BCCE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4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38C1-6735-1B42-B9F2-6B22C35F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B0D9A-29EF-3643-AA0A-C55C6CB1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97ADB-5031-554B-B07A-483A2CA0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75899-5ACF-FE41-8E43-7F2481CE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5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EC53F-2AB4-F143-A59C-AB527A57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BEE95-E5F5-0B46-9644-F454D477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8D0D3-FE8F-CC43-A7D8-3F11DBAE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4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4A76-14BB-B446-958D-DC3063EC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3CF4E-9C71-F943-81E2-2C7A4196C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04C08-75BE-EC49-8D9F-86BF38FDE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94AE0-B00E-CE44-93C9-AEA72EFE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389A2-5CDB-4E44-924E-BB2CAE18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5B48D-B0F9-4645-BE51-7C765508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0940-3A96-7D45-82C9-8B628BF5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A4AF2-F25A-7C48-BE6F-91C567CBB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B9A42-3BB1-E745-9D7C-266070680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5040A-1DC3-5C47-BF6C-C487B8D6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8C38-E4E1-EA49-ADBB-AA4E034D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9406E-D76E-8A4D-B9DC-71346C65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2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40D51-6D73-7240-8098-EB2C83D9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9ABED-917D-A44B-8F33-354C5B8DE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7144-4378-CD4B-8985-B19A32496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72A81-3490-7E45-BCFD-E5C4421ADE95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09662-31DB-4046-8A2B-966292208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1FD5D-9654-8542-9509-B38622DB7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0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EF53-A523-4E4A-8FAD-1668BF45C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Inner-</a:t>
            </a:r>
            <a:r>
              <a:rPr lang="en-US" dirty="0" err="1"/>
              <a:t>unikernel</a:t>
            </a:r>
            <a:r>
              <a:rPr lang="en-US" dirty="0"/>
              <a:t>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254C2-7C75-1540-8A51-3F4F6BE26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9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ument 3">
            <a:extLst>
              <a:ext uri="{FF2B5EF4-FFF2-40B4-BE49-F238E27FC236}">
                <a16:creationId xmlns:a16="http://schemas.microsoft.com/office/drawing/2014/main" id="{12A7DD74-3FC5-0248-AD58-34662CF8B045}"/>
              </a:ext>
            </a:extLst>
          </p:cNvPr>
          <p:cNvSpPr/>
          <p:nvPr/>
        </p:nvSpPr>
        <p:spPr>
          <a:xfrm>
            <a:off x="193495" y="213197"/>
            <a:ext cx="3482940" cy="321580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__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uint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(type, BPF_MAP_TYPE_ARRAY);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__type(key, __u32);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__type(value, __u64);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__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uint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max_entries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64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m SEC(</a:t>
            </a:r>
            <a:r>
              <a:rPr lang="en-US" sz="1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“.map”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SEC(</a:t>
            </a:r>
            <a:r>
              <a:rPr lang="en-US" sz="1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</a:t>
            </a:r>
            <a:r>
              <a:rPr lang="en-US" sz="10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kprobe</a:t>
            </a:r>
            <a:r>
              <a:rPr lang="en-US" sz="1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0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ksys_unshare</a:t>
            </a:r>
            <a:r>
              <a:rPr lang="en-US" sz="1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f1(</a:t>
            </a:r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pt_regs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ctx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unsigned int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k =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unsigned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 =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ctx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rdi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Store </a:t>
            </a:r>
            <a:r>
              <a:rPr lang="en-US" sz="1000" dirty="0" err="1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unshare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flags (</a:t>
            </a:r>
            <a:r>
              <a:rPr lang="en-US" sz="1000" dirty="0" err="1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rdi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to m[0]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bpf_map_update_elem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(m,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k,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v, BPF_ANY);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E79778-3DEE-AC4F-A039-9A3B7BB19AE0}"/>
              </a:ext>
            </a:extLst>
          </p:cNvPr>
          <p:cNvSpPr txBox="1"/>
          <p:nvPr/>
        </p:nvSpPr>
        <p:spPr>
          <a:xfrm>
            <a:off x="1580504" y="2712378"/>
            <a:ext cx="708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kern.c</a:t>
            </a:r>
            <a:endParaRPr lang="en-US" sz="1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D81454-9440-9241-A2C7-2C4D1D91806B}"/>
              </a:ext>
            </a:extLst>
          </p:cNvPr>
          <p:cNvGrpSpPr/>
          <p:nvPr/>
        </p:nvGrpSpPr>
        <p:grpSpPr>
          <a:xfrm>
            <a:off x="193495" y="4017196"/>
            <a:ext cx="2724366" cy="2142161"/>
            <a:chOff x="193495" y="4715839"/>
            <a:chExt cx="3482940" cy="2142161"/>
          </a:xfrm>
        </p:grpSpPr>
        <p:sp>
          <p:nvSpPr>
            <p:cNvPr id="22" name="Document 21">
              <a:extLst>
                <a:ext uri="{FF2B5EF4-FFF2-40B4-BE49-F238E27FC236}">
                  <a16:creationId xmlns:a16="http://schemas.microsoft.com/office/drawing/2014/main" id="{671FA2BF-DD4C-A04C-874C-E0D10599D476}"/>
                </a:ext>
              </a:extLst>
            </p:cNvPr>
            <p:cNvSpPr/>
            <p:nvPr/>
          </p:nvSpPr>
          <p:spPr>
            <a:xfrm>
              <a:off x="193495" y="4715839"/>
              <a:ext cx="3482940" cy="2142161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int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main(</a:t>
              </a:r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void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struct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bpf_object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000" dirty="0">
                  <a:solidFill>
                    <a:schemeClr val="accent3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*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obj;</a:t>
              </a:r>
            </a:p>
            <a:p>
              <a:r>
                <a:rPr lang="en-US" sz="10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int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endPara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bpf_prog_load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  <a:r>
                <a:rPr lang="en-US" sz="10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“</a:t>
              </a:r>
              <a:r>
                <a:rPr lang="en-US" sz="1000" dirty="0" err="1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kern.o</a:t>
              </a:r>
              <a:r>
                <a:rPr lang="en-US" sz="10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”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</a:t>
              </a:r>
              <a:r>
                <a:rPr lang="en-US" sz="1000" dirty="0">
                  <a:solidFill>
                    <a:schemeClr val="accent3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&amp;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obj,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  BPF_PROG_TYPE_KPROBE, </a:t>
              </a:r>
              <a:r>
                <a:rPr lang="en-US" sz="1000" dirty="0">
                  <a:solidFill>
                    <a:schemeClr val="accent3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&amp;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);</a:t>
              </a:r>
            </a:p>
            <a:p>
              <a:endPara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bpf_program__attach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(...);</a:t>
              </a:r>
            </a:p>
            <a:p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return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000" dirty="0">
                  <a:solidFill>
                    <a:srgbClr val="00B0F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CC2040-A42D-4F40-BBF2-466ACF1B3AF6}"/>
                </a:ext>
              </a:extLst>
            </p:cNvPr>
            <p:cNvSpPr txBox="1"/>
            <p:nvPr/>
          </p:nvSpPr>
          <p:spPr>
            <a:xfrm>
              <a:off x="1543744" y="6319047"/>
              <a:ext cx="845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user.c</a:t>
              </a:r>
              <a:endParaRPr lang="en-US" sz="1400" dirty="0"/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B9AC5C5-83C7-CF4C-A4D3-05EC3C0704F2}"/>
              </a:ext>
            </a:extLst>
          </p:cNvPr>
          <p:cNvSpPr/>
          <p:nvPr/>
        </p:nvSpPr>
        <p:spPr>
          <a:xfrm>
            <a:off x="8515565" y="213197"/>
            <a:ext cx="3482940" cy="6398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8FC595-C1AF-E14D-8483-7897E5A6362C}"/>
              </a:ext>
            </a:extLst>
          </p:cNvPr>
          <p:cNvSpPr txBox="1"/>
          <p:nvPr/>
        </p:nvSpPr>
        <p:spPr>
          <a:xfrm>
            <a:off x="9902576" y="246178"/>
            <a:ext cx="708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Kernel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A79644-7AFF-A44A-8563-216E0FF91963}"/>
              </a:ext>
            </a:extLst>
          </p:cNvPr>
          <p:cNvGrpSpPr/>
          <p:nvPr/>
        </p:nvGrpSpPr>
        <p:grpSpPr>
          <a:xfrm>
            <a:off x="2774022" y="4017196"/>
            <a:ext cx="3482938" cy="2142161"/>
            <a:chOff x="2774022" y="4017196"/>
            <a:chExt cx="3482938" cy="214216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A4B6A11-1579-8748-BC22-D61566D3C937}"/>
                </a:ext>
              </a:extLst>
            </p:cNvPr>
            <p:cNvGrpSpPr/>
            <p:nvPr/>
          </p:nvGrpSpPr>
          <p:grpSpPr>
            <a:xfrm>
              <a:off x="3392181" y="4017196"/>
              <a:ext cx="2864779" cy="2142161"/>
              <a:chOff x="193494" y="4798031"/>
              <a:chExt cx="3662450" cy="2059969"/>
            </a:xfrm>
          </p:grpSpPr>
          <p:sp>
            <p:nvSpPr>
              <p:cNvPr id="32" name="Document 31">
                <a:extLst>
                  <a:ext uri="{FF2B5EF4-FFF2-40B4-BE49-F238E27FC236}">
                    <a16:creationId xmlns:a16="http://schemas.microsoft.com/office/drawing/2014/main" id="{83CDD810-262E-2C46-B2AC-B2C5A5C0FB37}"/>
                  </a:ext>
                </a:extLst>
              </p:cNvPr>
              <p:cNvSpPr/>
              <p:nvPr/>
            </p:nvSpPr>
            <p:spPr>
              <a:xfrm>
                <a:off x="193494" y="4798031"/>
                <a:ext cx="3662450" cy="2059969"/>
              </a:xfrm>
              <a:prstGeom prst="flowChart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...</a:t>
                </a:r>
              </a:p>
              <a:p>
                <a:r>
                  <a:rPr lang="en-US" sz="1000" dirty="0">
                    <a:solidFill>
                      <a:schemeClr val="accent2">
                        <a:lumMod val="50000"/>
                      </a:schemeClr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</a:t>
                </a:r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bpf_object__</a:t>
                </a:r>
                <a:r>
                  <a:rPr lang="en-US" sz="1000" dirty="0" err="1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create_map</a:t>
                </a:r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(obj);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</a:t>
                </a:r>
                <a:r>
                  <a:rPr lang="en-US" sz="1000" dirty="0" err="1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bpf_object__relocate</a:t>
                </a:r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(obj, ...);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bpf_object__</a:t>
                </a:r>
                <a:r>
                  <a:rPr lang="en-US" sz="1000" dirty="0" err="1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load_progs</a:t>
                </a:r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(obj, ...);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...</a:t>
                </a:r>
                <a:endPara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C45216-4679-3D45-AC99-404F8AFE1DF6}"/>
                  </a:ext>
                </a:extLst>
              </p:cNvPr>
              <p:cNvSpPr txBox="1"/>
              <p:nvPr/>
            </p:nvSpPr>
            <p:spPr>
              <a:xfrm>
                <a:off x="1577470" y="6327917"/>
                <a:ext cx="9571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libbpf.a</a:t>
                </a:r>
                <a:endParaRPr lang="en-US" sz="1400" dirty="0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5609F3-CAD6-9049-B7B1-75E5E9411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4022" y="4017196"/>
              <a:ext cx="618159" cy="9246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ED498D5-A724-024E-A874-212AE8B95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4022" y="5149921"/>
              <a:ext cx="618159" cy="8501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15B9DE-BCAF-FB43-9656-04B9A4FB5B1C}"/>
              </a:ext>
            </a:extLst>
          </p:cNvPr>
          <p:cNvCxnSpPr/>
          <p:nvPr/>
        </p:nvCxnSpPr>
        <p:spPr>
          <a:xfrm>
            <a:off x="3392181" y="4736163"/>
            <a:ext cx="212333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92A414-0939-D94A-AB05-04200F82F505}"/>
              </a:ext>
            </a:extLst>
          </p:cNvPr>
          <p:cNvCxnSpPr/>
          <p:nvPr/>
        </p:nvCxnSpPr>
        <p:spPr>
          <a:xfrm>
            <a:off x="3392180" y="4884127"/>
            <a:ext cx="212333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1E0296-BD23-F141-B554-F5968926F577}"/>
              </a:ext>
            </a:extLst>
          </p:cNvPr>
          <p:cNvCxnSpPr/>
          <p:nvPr/>
        </p:nvCxnSpPr>
        <p:spPr>
          <a:xfrm>
            <a:off x="3392180" y="5030044"/>
            <a:ext cx="212333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185CF8-D6D5-0645-A914-8691958DEE4C}"/>
              </a:ext>
            </a:extLst>
          </p:cNvPr>
          <p:cNvGrpSpPr/>
          <p:nvPr/>
        </p:nvGrpSpPr>
        <p:grpSpPr>
          <a:xfrm>
            <a:off x="6256960" y="4462561"/>
            <a:ext cx="2258605" cy="273602"/>
            <a:chOff x="6256960" y="4462561"/>
            <a:chExt cx="2258605" cy="27360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5B5716C-97CD-EF40-990D-3C6C778B4C8C}"/>
                </a:ext>
              </a:extLst>
            </p:cNvPr>
            <p:cNvCxnSpPr/>
            <p:nvPr/>
          </p:nvCxnSpPr>
          <p:spPr>
            <a:xfrm>
              <a:off x="6256960" y="4736163"/>
              <a:ext cx="225860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5A18A7F-2811-7A41-81FE-0B0717D1F5A6}"/>
                </a:ext>
              </a:extLst>
            </p:cNvPr>
            <p:cNvSpPr txBox="1"/>
            <p:nvPr/>
          </p:nvSpPr>
          <p:spPr>
            <a:xfrm>
              <a:off x="6308502" y="4462561"/>
              <a:ext cx="2155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(BPF_MAP_CREATE, ...);</a:t>
              </a:r>
            </a:p>
          </p:txBody>
        </p:sp>
      </p:grpSp>
      <p:sp>
        <p:nvSpPr>
          <p:cNvPr id="52" name="Card 51">
            <a:extLst>
              <a:ext uri="{FF2B5EF4-FFF2-40B4-BE49-F238E27FC236}">
                <a16:creationId xmlns:a16="http://schemas.microsoft.com/office/drawing/2014/main" id="{E818537F-6B3A-9E4A-A8B7-53F989E40FF3}"/>
              </a:ext>
            </a:extLst>
          </p:cNvPr>
          <p:cNvSpPr/>
          <p:nvPr/>
        </p:nvSpPr>
        <p:spPr>
          <a:xfrm>
            <a:off x="9922896" y="2206678"/>
            <a:ext cx="955040" cy="985520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</a:t>
            </a:r>
          </a:p>
          <a:p>
            <a:pPr algn="ctr"/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refcnt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8B1D10-3EDE-3E46-A630-13E3B3526A56}"/>
              </a:ext>
            </a:extLst>
          </p:cNvPr>
          <p:cNvGrpSpPr/>
          <p:nvPr/>
        </p:nvGrpSpPr>
        <p:grpSpPr>
          <a:xfrm>
            <a:off x="6256959" y="4448870"/>
            <a:ext cx="2258606" cy="273602"/>
            <a:chOff x="5921621" y="3276234"/>
            <a:chExt cx="2258606" cy="273602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6944367-990B-A14F-AE37-EEA1CE461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622" y="3549836"/>
              <a:ext cx="225860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F0A04D3-3E87-8945-BB0F-30BF20A000D7}"/>
                </a:ext>
              </a:extLst>
            </p:cNvPr>
            <p:cNvSpPr txBox="1"/>
            <p:nvPr/>
          </p:nvSpPr>
          <p:spPr>
            <a:xfrm>
              <a:off x="5921621" y="3276234"/>
              <a:ext cx="2258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= 3, w/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refcnt</a:t>
              </a:r>
              <a:endPara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58" name="Cloud Callout 57">
            <a:extLst>
              <a:ext uri="{FF2B5EF4-FFF2-40B4-BE49-F238E27FC236}">
                <a16:creationId xmlns:a16="http://schemas.microsoft.com/office/drawing/2014/main" id="{9F018A4D-E08F-914C-B6E6-4E60098A970B}"/>
              </a:ext>
            </a:extLst>
          </p:cNvPr>
          <p:cNvSpPr/>
          <p:nvPr/>
        </p:nvSpPr>
        <p:spPr>
          <a:xfrm>
            <a:off x="6537902" y="3312970"/>
            <a:ext cx="1696720" cy="88392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Creates the </a:t>
            </a:r>
            <a:r>
              <a:rPr lang="en-US" sz="1000" dirty="0" err="1"/>
              <a:t>bpf</a:t>
            </a:r>
            <a:r>
              <a:rPr lang="en-US" sz="1000" dirty="0"/>
              <a:t> map “m” in the kernel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BF5643-6B64-8942-B94A-1D757B1174AC}"/>
              </a:ext>
            </a:extLst>
          </p:cNvPr>
          <p:cNvSpPr txBox="1"/>
          <p:nvPr/>
        </p:nvSpPr>
        <p:spPr>
          <a:xfrm>
            <a:off x="193492" y="2212162"/>
            <a:ext cx="3482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bpf_map_update_elem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k,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v, BPF_ANY);</a:t>
            </a:r>
          </a:p>
        </p:txBody>
      </p:sp>
      <p:sp>
        <p:nvSpPr>
          <p:cNvPr id="60" name="Cloud Callout 59">
            <a:extLst>
              <a:ext uri="{FF2B5EF4-FFF2-40B4-BE49-F238E27FC236}">
                <a16:creationId xmlns:a16="http://schemas.microsoft.com/office/drawing/2014/main" id="{40FB2992-E8F7-BE47-B77D-5536F5C57E6F}"/>
              </a:ext>
            </a:extLst>
          </p:cNvPr>
          <p:cNvSpPr/>
          <p:nvPr/>
        </p:nvSpPr>
        <p:spPr>
          <a:xfrm>
            <a:off x="3727978" y="698643"/>
            <a:ext cx="2662312" cy="1438880"/>
          </a:xfrm>
          <a:prstGeom prst="cloudCallout">
            <a:avLst>
              <a:gd name="adj1" fmla="val -48191"/>
              <a:gd name="adj2" fmla="val 581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bpf_object__relocate</a:t>
            </a:r>
            <a:r>
              <a:rPr lang="en-US" sz="10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rewrites the byte code and replace the origin map reference with the </a:t>
            </a:r>
            <a:r>
              <a:rPr lang="en-US" sz="1200" dirty="0" err="1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fd</a:t>
            </a:r>
            <a:r>
              <a:rPr lang="en-US" sz="12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 in helper calls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27ABCEB-20BA-884B-BA8E-6CB207B13560}"/>
              </a:ext>
            </a:extLst>
          </p:cNvPr>
          <p:cNvGrpSpPr/>
          <p:nvPr/>
        </p:nvGrpSpPr>
        <p:grpSpPr>
          <a:xfrm>
            <a:off x="6256959" y="4818759"/>
            <a:ext cx="2258605" cy="246221"/>
            <a:chOff x="5843752" y="6285186"/>
            <a:chExt cx="2258605" cy="246221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CF2882-D479-2242-939A-967644C63A79}"/>
                </a:ext>
              </a:extLst>
            </p:cNvPr>
            <p:cNvCxnSpPr/>
            <p:nvPr/>
          </p:nvCxnSpPr>
          <p:spPr>
            <a:xfrm>
              <a:off x="5843752" y="6519512"/>
              <a:ext cx="225860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CCAB54-B0B0-CC4B-81DC-F5BB7863D18F}"/>
                </a:ext>
              </a:extLst>
            </p:cNvPr>
            <p:cNvSpPr txBox="1"/>
            <p:nvPr/>
          </p:nvSpPr>
          <p:spPr>
            <a:xfrm>
              <a:off x="5843752" y="6285186"/>
              <a:ext cx="2258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(BPF_PROG_LOAD, ...);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6796072-F581-2D4A-A690-299623861CE4}"/>
              </a:ext>
            </a:extLst>
          </p:cNvPr>
          <p:cNvGrpSpPr/>
          <p:nvPr/>
        </p:nvGrpSpPr>
        <p:grpSpPr>
          <a:xfrm>
            <a:off x="6238155" y="4818758"/>
            <a:ext cx="2296211" cy="246221"/>
            <a:chOff x="5059134" y="3074062"/>
            <a:chExt cx="2296211" cy="246221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F884980-05C6-AC47-BF9D-0E6C2159E533}"/>
                </a:ext>
              </a:extLst>
            </p:cNvPr>
            <p:cNvCxnSpPr/>
            <p:nvPr/>
          </p:nvCxnSpPr>
          <p:spPr>
            <a:xfrm flipH="1">
              <a:off x="5059134" y="3302084"/>
              <a:ext cx="225860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AE59359-76EF-454C-BB5A-21F78E435CFE}"/>
                </a:ext>
              </a:extLst>
            </p:cNvPr>
            <p:cNvSpPr txBox="1"/>
            <p:nvPr/>
          </p:nvSpPr>
          <p:spPr>
            <a:xfrm>
              <a:off x="5096740" y="3074062"/>
              <a:ext cx="2258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= 4, w/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refcnt</a:t>
              </a:r>
              <a:endPara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74" name="Document 73">
            <a:extLst>
              <a:ext uri="{FF2B5EF4-FFF2-40B4-BE49-F238E27FC236}">
                <a16:creationId xmlns:a16="http://schemas.microsoft.com/office/drawing/2014/main" id="{FD642C90-64A8-C146-9480-4ACF16520C3D}"/>
              </a:ext>
            </a:extLst>
          </p:cNvPr>
          <p:cNvSpPr/>
          <p:nvPr/>
        </p:nvSpPr>
        <p:spPr>
          <a:xfrm>
            <a:off x="9102933" y="4088327"/>
            <a:ext cx="2803806" cy="1340121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SEC(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</a:t>
            </a:r>
            <a:r>
              <a:rPr lang="en-US" sz="8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kprobe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8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ksys_unshare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f1(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pt_regs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ctx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unsigned int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k = </a:t>
            </a:r>
            <a:r>
              <a:rPr lang="en-US" sz="8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unsigned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 = 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ctx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rdi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Store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unshare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flags (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rdi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to m[0]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bpf_map_update_elem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v, BPF_ANY);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79F363-C976-1A45-A34C-5CA059B1D84E}"/>
              </a:ext>
            </a:extLst>
          </p:cNvPr>
          <p:cNvSpPr txBox="1"/>
          <p:nvPr/>
        </p:nvSpPr>
        <p:spPr>
          <a:xfrm>
            <a:off x="9105872" y="4834146"/>
            <a:ext cx="30112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bpf_map_update_elem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v, BPF_ANY);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5F1E22-8456-2A40-B877-B90C06D3199B}"/>
              </a:ext>
            </a:extLst>
          </p:cNvPr>
          <p:cNvCxnSpPr>
            <a:cxnSpLocks/>
          </p:cNvCxnSpPr>
          <p:nvPr/>
        </p:nvCxnSpPr>
        <p:spPr>
          <a:xfrm flipV="1">
            <a:off x="10418589" y="3205138"/>
            <a:ext cx="0" cy="8831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F29935E-367B-9F40-9062-0A7B75EDA6CA}"/>
              </a:ext>
            </a:extLst>
          </p:cNvPr>
          <p:cNvSpPr txBox="1"/>
          <p:nvPr/>
        </p:nvSpPr>
        <p:spPr>
          <a:xfrm>
            <a:off x="9922896" y="2830705"/>
            <a:ext cx="1404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refcnt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</a:t>
            </a:r>
          </a:p>
        </p:txBody>
      </p:sp>
      <p:sp>
        <p:nvSpPr>
          <p:cNvPr id="79" name="Cloud Callout 78">
            <a:extLst>
              <a:ext uri="{FF2B5EF4-FFF2-40B4-BE49-F238E27FC236}">
                <a16:creationId xmlns:a16="http://schemas.microsoft.com/office/drawing/2014/main" id="{8B338484-D1C9-5741-BE3F-98A4E25BDD21}"/>
              </a:ext>
            </a:extLst>
          </p:cNvPr>
          <p:cNvSpPr/>
          <p:nvPr/>
        </p:nvSpPr>
        <p:spPr>
          <a:xfrm>
            <a:off x="6275761" y="5416668"/>
            <a:ext cx="2469203" cy="1195154"/>
          </a:xfrm>
          <a:prstGeom prst="cloudCallout">
            <a:avLst>
              <a:gd name="adj1" fmla="val 57079"/>
              <a:gd name="adj2" fmla="val -6170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The verifier will rewrite the byte code again, changing the map </a:t>
            </a:r>
            <a:r>
              <a:rPr lang="en-US" sz="1000" dirty="0" err="1"/>
              <a:t>fd</a:t>
            </a:r>
            <a:r>
              <a:rPr lang="en-US" sz="1000" dirty="0"/>
              <a:t> to the actually map address and take </a:t>
            </a:r>
            <a:r>
              <a:rPr lang="en-US" sz="1000" dirty="0" err="1"/>
              <a:t>refcnt</a:t>
            </a:r>
            <a:r>
              <a:rPr lang="en-US" sz="1000" dirty="0"/>
              <a:t> of the map</a:t>
            </a:r>
          </a:p>
        </p:txBody>
      </p:sp>
      <p:sp>
        <p:nvSpPr>
          <p:cNvPr id="80" name="Cloud Callout 79">
            <a:extLst>
              <a:ext uri="{FF2B5EF4-FFF2-40B4-BE49-F238E27FC236}">
                <a16:creationId xmlns:a16="http://schemas.microsoft.com/office/drawing/2014/main" id="{23861362-C2A9-C54C-BBFF-85EF94D60B9C}"/>
              </a:ext>
            </a:extLst>
          </p:cNvPr>
          <p:cNvSpPr/>
          <p:nvPr/>
        </p:nvSpPr>
        <p:spPr>
          <a:xfrm>
            <a:off x="2743614" y="4248365"/>
            <a:ext cx="2256432" cy="1160706"/>
          </a:xfrm>
          <a:prstGeom prst="cloudCallout">
            <a:avLst>
              <a:gd name="adj1" fmla="val -63989"/>
              <a:gd name="adj2" fmla="val 461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Attaches the </a:t>
            </a:r>
            <a:r>
              <a:rPr lang="en-US" sz="1200" dirty="0" err="1"/>
              <a:t>bpf</a:t>
            </a:r>
            <a:r>
              <a:rPr lang="en-US" sz="1200" dirty="0"/>
              <a:t> program to the hook point, in our case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ksys_unshare</a:t>
            </a: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9C0A2BC-1CE0-7E4E-A3B5-474FCA62A1C0}"/>
              </a:ext>
            </a:extLst>
          </p:cNvPr>
          <p:cNvSpPr/>
          <p:nvPr/>
        </p:nvSpPr>
        <p:spPr>
          <a:xfrm>
            <a:off x="8821991" y="836345"/>
            <a:ext cx="2407429" cy="405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ksys_unshare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(...)</a:t>
            </a:r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2A0A857A-475B-5145-8983-F3B1836636AA}"/>
              </a:ext>
            </a:extLst>
          </p:cNvPr>
          <p:cNvCxnSpPr/>
          <p:nvPr/>
        </p:nvCxnSpPr>
        <p:spPr>
          <a:xfrm rot="16200000" flipV="1">
            <a:off x="8140988" y="2352314"/>
            <a:ext cx="2846782" cy="625244"/>
          </a:xfrm>
          <a:prstGeom prst="curvedConnector3">
            <a:avLst>
              <a:gd name="adj1" fmla="val 2747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9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8" grpId="0" animBg="1"/>
      <p:bldP spid="58" grpId="1" animBg="1"/>
      <p:bldP spid="59" grpId="0"/>
      <p:bldP spid="60" grpId="0" animBg="1"/>
      <p:bldP spid="60" grpId="1" animBg="1"/>
      <p:bldP spid="74" grpId="0" animBg="1"/>
      <p:bldP spid="75" grpId="0"/>
      <p:bldP spid="78" grpId="0"/>
      <p:bldP spid="79" grpId="0" animBg="1"/>
      <p:bldP spid="79" grpId="1" animBg="1"/>
      <p:bldP spid="80" grpId="0" animBg="1"/>
      <p:bldP spid="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9A20B675-BFF1-054A-A4DD-A70CA1F697F8}"/>
              </a:ext>
            </a:extLst>
          </p:cNvPr>
          <p:cNvSpPr txBox="1"/>
          <p:nvPr/>
        </p:nvSpPr>
        <p:spPr>
          <a:xfrm>
            <a:off x="3911600" y="4677378"/>
            <a:ext cx="3031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Load rust program into the kernel</a:t>
            </a:r>
          </a:p>
        </p:txBody>
      </p:sp>
      <p:sp>
        <p:nvSpPr>
          <p:cNvPr id="4" name="Document 3">
            <a:extLst>
              <a:ext uri="{FF2B5EF4-FFF2-40B4-BE49-F238E27FC236}">
                <a16:creationId xmlns:a16="http://schemas.microsoft.com/office/drawing/2014/main" id="{809F5833-7A0A-0E4E-B67D-3B3253DA5C85}"/>
              </a:ext>
            </a:extLst>
          </p:cNvPr>
          <p:cNvSpPr/>
          <p:nvPr/>
        </p:nvSpPr>
        <p:spPr>
          <a:xfrm>
            <a:off x="193494" y="213197"/>
            <a:ext cx="3318449" cy="1583234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fn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f1(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ctx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pt_regs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u64 {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let</a:t>
            </a:r>
            <a:r>
              <a:rPr lang="en-US" sz="1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u32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let</a:t>
            </a:r>
            <a:r>
              <a:rPr lang="en-US" sz="1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u64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ctx</a:t>
            </a:r>
            <a:r>
              <a:rPr lang="en-US" sz="1000" dirty="0" err="1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rdi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m: </a:t>
            </a:r>
            <a:r>
              <a:rPr lang="en-US" sz="1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u32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Store </a:t>
            </a:r>
            <a:r>
              <a:rPr lang="en-US" sz="1000" dirty="0" err="1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unshare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flags (</a:t>
            </a:r>
            <a:r>
              <a:rPr lang="en-US" sz="1000" dirty="0" err="1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rdi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to m[0]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bpf_map_update_elem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k, v, BPF_ANY);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326453-A81E-B64C-90DD-4F6F5D7CEBC4}"/>
              </a:ext>
            </a:extLst>
          </p:cNvPr>
          <p:cNvGrpSpPr/>
          <p:nvPr/>
        </p:nvGrpSpPr>
        <p:grpSpPr>
          <a:xfrm>
            <a:off x="193494" y="3560203"/>
            <a:ext cx="3718106" cy="3181782"/>
            <a:chOff x="193495" y="3676219"/>
            <a:chExt cx="3712306" cy="3181782"/>
          </a:xfrm>
        </p:grpSpPr>
        <p:sp>
          <p:nvSpPr>
            <p:cNvPr id="6" name="Document 5">
              <a:extLst>
                <a:ext uri="{FF2B5EF4-FFF2-40B4-BE49-F238E27FC236}">
                  <a16:creationId xmlns:a16="http://schemas.microsoft.com/office/drawing/2014/main" id="{9227C2B2-9881-A042-BBBC-CDB11E00C306}"/>
                </a:ext>
              </a:extLst>
            </p:cNvPr>
            <p:cNvSpPr/>
            <p:nvPr/>
          </p:nvSpPr>
          <p:spPr>
            <a:xfrm>
              <a:off x="193495" y="3676219"/>
              <a:ext cx="3712306" cy="3181782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int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main(</a:t>
              </a:r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void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</a:t>
              </a:r>
            </a:p>
            <a:p>
              <a:r>
                <a:rPr lang="en-US" sz="10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int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p_fd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m_fd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f_fd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union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bpf_attr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m_attr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p_attr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endPara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f_fd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= open(</a:t>
              </a:r>
              <a:r>
                <a:rPr lang="en-US" sz="10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“</a:t>
              </a:r>
              <a:r>
                <a:rPr lang="en-US" sz="1000" dirty="0" err="1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kern.o</a:t>
              </a:r>
              <a:r>
                <a:rPr lang="en-US" sz="10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”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O_RDONLY);</a:t>
              </a:r>
            </a:p>
            <a:p>
              <a:endPara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m_fd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=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</a:t>
              </a:r>
              <a:r>
                <a:rPr lang="en-US" sz="10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(BPF_MAP_CREATE, </a:t>
              </a:r>
              <a:r>
                <a:rPr lang="en-US" sz="1000" dirty="0">
                  <a:solidFill>
                    <a:schemeClr val="accent3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&amp;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m_attr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...);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p_fd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=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(BPF_PROG_LOAD_DJW, </a:t>
              </a:r>
              <a:r>
                <a:rPr lang="en-US" sz="1000" dirty="0">
                  <a:solidFill>
                    <a:schemeClr val="accent3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&amp;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p_attr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...);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// equivalent to </a:t>
              </a:r>
              <a:r>
                <a:rPr lang="en-US" sz="1000" dirty="0" err="1">
                  <a:solidFill>
                    <a:schemeClr val="bg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bpf_program__attach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perf_event_open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(...);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ioctl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(...);</a:t>
              </a:r>
            </a:p>
            <a:p>
              <a:endPara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return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000" dirty="0">
                  <a:solidFill>
                    <a:srgbClr val="00B0F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104B79-C068-4447-BB3B-B44739ECCBF3}"/>
                </a:ext>
              </a:extLst>
            </p:cNvPr>
            <p:cNvSpPr txBox="1"/>
            <p:nvPr/>
          </p:nvSpPr>
          <p:spPr>
            <a:xfrm>
              <a:off x="1512004" y="6238127"/>
              <a:ext cx="845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user.c</a:t>
              </a:r>
              <a:endParaRPr lang="en-US" sz="14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1CD4EFD-B330-9E46-9A35-683C44F7565A}"/>
              </a:ext>
            </a:extLst>
          </p:cNvPr>
          <p:cNvSpPr/>
          <p:nvPr/>
        </p:nvSpPr>
        <p:spPr>
          <a:xfrm>
            <a:off x="1511534" y="1310337"/>
            <a:ext cx="682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/>
              <a:t>kern.rs</a:t>
            </a:r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2DC9824-C3B4-6C45-ADE1-D83D65D7D015}"/>
              </a:ext>
            </a:extLst>
          </p:cNvPr>
          <p:cNvSpPr/>
          <p:nvPr/>
        </p:nvSpPr>
        <p:spPr>
          <a:xfrm>
            <a:off x="193494" y="1919963"/>
            <a:ext cx="2768192" cy="1404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m_attr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map_type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BPF_MAP_TYPE_HASH,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key_size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value_size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max_entries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64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is_iu_map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new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iu_idx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new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61D56F1-0EEB-F240-9723-FC4BCB922E95}"/>
              </a:ext>
            </a:extLst>
          </p:cNvPr>
          <p:cNvSpPr/>
          <p:nvPr/>
        </p:nvSpPr>
        <p:spPr>
          <a:xfrm>
            <a:off x="193494" y="1919962"/>
            <a:ext cx="3081081" cy="1404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p_attr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prog_type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BPF_PROG_TYPE_KPROBE,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rust_fd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f_fd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iu_maps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{ </a:t>
            </a:r>
            <a:r>
              <a:rPr lang="en-US" sz="1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m_fd</a:t>
            </a:r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},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// new</a:t>
            </a:r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iu_maps_len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new</a:t>
            </a: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E3024F8-EA10-EB47-95A6-452159664F6B}"/>
              </a:ext>
            </a:extLst>
          </p:cNvPr>
          <p:cNvSpPr/>
          <p:nvPr/>
        </p:nvSpPr>
        <p:spPr>
          <a:xfrm>
            <a:off x="6943412" y="125566"/>
            <a:ext cx="4700634" cy="6398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AF973-42B8-5944-A150-047247348A8F}"/>
              </a:ext>
            </a:extLst>
          </p:cNvPr>
          <p:cNvSpPr txBox="1"/>
          <p:nvPr/>
        </p:nvSpPr>
        <p:spPr>
          <a:xfrm>
            <a:off x="8939270" y="213197"/>
            <a:ext cx="708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Kernel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05FF60-9F94-B940-9F86-0CC8CB044550}"/>
              </a:ext>
            </a:extLst>
          </p:cNvPr>
          <p:cNvCxnSpPr>
            <a:cxnSpLocks/>
          </p:cNvCxnSpPr>
          <p:nvPr/>
        </p:nvCxnSpPr>
        <p:spPr>
          <a:xfrm>
            <a:off x="193494" y="4766209"/>
            <a:ext cx="20301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3C2EB5D-71E2-4E4F-A806-08A22F1858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74425" y="3893174"/>
            <a:ext cx="1357649" cy="22106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>
            <a:extLst>
              <a:ext uri="{FF2B5EF4-FFF2-40B4-BE49-F238E27FC236}">
                <a16:creationId xmlns:a16="http://schemas.microsoft.com/office/drawing/2014/main" id="{C663EEF2-32C0-C44A-A8E6-A2F71E0E63F4}"/>
              </a:ext>
            </a:extLst>
          </p:cNvPr>
          <p:cNvSpPr/>
          <p:nvPr/>
        </p:nvSpPr>
        <p:spPr>
          <a:xfrm>
            <a:off x="3366199" y="1618114"/>
            <a:ext cx="1949380" cy="112508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prog and user loader choose the same map index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CD3999-264D-3B49-83E2-F210A4A82B4A}"/>
              </a:ext>
            </a:extLst>
          </p:cNvPr>
          <p:cNvCxnSpPr>
            <a:cxnSpLocks/>
          </p:cNvCxnSpPr>
          <p:nvPr/>
        </p:nvCxnSpPr>
        <p:spPr>
          <a:xfrm flipH="1" flipV="1">
            <a:off x="1562563" y="794877"/>
            <a:ext cx="1949380" cy="11250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17E6E3-8EB3-0B48-AA37-F51E6FD4E936}"/>
              </a:ext>
            </a:extLst>
          </p:cNvPr>
          <p:cNvCxnSpPr/>
          <p:nvPr/>
        </p:nvCxnSpPr>
        <p:spPr>
          <a:xfrm flipH="1">
            <a:off x="1406769" y="2592475"/>
            <a:ext cx="2105174" cy="4119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93057F-53B1-D542-84DF-859EF65127FD}"/>
              </a:ext>
            </a:extLst>
          </p:cNvPr>
          <p:cNvCxnSpPr>
            <a:cxnSpLocks/>
          </p:cNvCxnSpPr>
          <p:nvPr/>
        </p:nvCxnSpPr>
        <p:spPr>
          <a:xfrm>
            <a:off x="3908664" y="4765089"/>
            <a:ext cx="3034748" cy="11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5D09702-FC6F-324F-8D71-BDD223D0A1A5}"/>
              </a:ext>
            </a:extLst>
          </p:cNvPr>
          <p:cNvSpPr txBox="1"/>
          <p:nvPr/>
        </p:nvSpPr>
        <p:spPr>
          <a:xfrm>
            <a:off x="3681874" y="4471516"/>
            <a:ext cx="326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Creates the </a:t>
            </a:r>
            <a:r>
              <a:rPr lang="en-US" sz="1200" dirty="0" err="1"/>
              <a:t>bpf</a:t>
            </a:r>
            <a:r>
              <a:rPr lang="en-US" sz="1200" dirty="0"/>
              <a:t> map “m” in the kernel</a:t>
            </a:r>
          </a:p>
        </p:txBody>
      </p:sp>
      <p:sp>
        <p:nvSpPr>
          <p:cNvPr id="39" name="Card 38">
            <a:extLst>
              <a:ext uri="{FF2B5EF4-FFF2-40B4-BE49-F238E27FC236}">
                <a16:creationId xmlns:a16="http://schemas.microsoft.com/office/drawing/2014/main" id="{4550A54C-43E6-824D-B53D-31AD5D998159}"/>
              </a:ext>
            </a:extLst>
          </p:cNvPr>
          <p:cNvSpPr/>
          <p:nvPr/>
        </p:nvSpPr>
        <p:spPr>
          <a:xfrm>
            <a:off x="10133973" y="2180657"/>
            <a:ext cx="955040" cy="985520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</a:t>
            </a:r>
          </a:p>
          <a:p>
            <a:pPr algn="ctr"/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refcnt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iu_idx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4</a:t>
            </a:r>
          </a:p>
          <a:p>
            <a:pPr algn="ctr"/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EA411561-E517-D747-A596-14B7F463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15321"/>
              </p:ext>
            </p:extLst>
          </p:nvPr>
        </p:nvGraphicFramePr>
        <p:xfrm>
          <a:off x="8380055" y="1093385"/>
          <a:ext cx="292979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2979">
                  <a:extLst>
                    <a:ext uri="{9D8B030D-6E8A-4147-A177-3AD203B41FA5}">
                      <a16:colId xmlns:a16="http://schemas.microsoft.com/office/drawing/2014/main" val="3569173469"/>
                    </a:ext>
                  </a:extLst>
                </a:gridCol>
                <a:gridCol w="292979">
                  <a:extLst>
                    <a:ext uri="{9D8B030D-6E8A-4147-A177-3AD203B41FA5}">
                      <a16:colId xmlns:a16="http://schemas.microsoft.com/office/drawing/2014/main" val="4221256583"/>
                    </a:ext>
                  </a:extLst>
                </a:gridCol>
                <a:gridCol w="292979">
                  <a:extLst>
                    <a:ext uri="{9D8B030D-6E8A-4147-A177-3AD203B41FA5}">
                      <a16:colId xmlns:a16="http://schemas.microsoft.com/office/drawing/2014/main" val="891447973"/>
                    </a:ext>
                  </a:extLst>
                </a:gridCol>
                <a:gridCol w="292979">
                  <a:extLst>
                    <a:ext uri="{9D8B030D-6E8A-4147-A177-3AD203B41FA5}">
                      <a16:colId xmlns:a16="http://schemas.microsoft.com/office/drawing/2014/main" val="1332849947"/>
                    </a:ext>
                  </a:extLst>
                </a:gridCol>
                <a:gridCol w="292979">
                  <a:extLst>
                    <a:ext uri="{9D8B030D-6E8A-4147-A177-3AD203B41FA5}">
                      <a16:colId xmlns:a16="http://schemas.microsoft.com/office/drawing/2014/main" val="1554009826"/>
                    </a:ext>
                  </a:extLst>
                </a:gridCol>
                <a:gridCol w="292979">
                  <a:extLst>
                    <a:ext uri="{9D8B030D-6E8A-4147-A177-3AD203B41FA5}">
                      <a16:colId xmlns:a16="http://schemas.microsoft.com/office/drawing/2014/main" val="4053734110"/>
                    </a:ext>
                  </a:extLst>
                </a:gridCol>
                <a:gridCol w="292979">
                  <a:extLst>
                    <a:ext uri="{9D8B030D-6E8A-4147-A177-3AD203B41FA5}">
                      <a16:colId xmlns:a16="http://schemas.microsoft.com/office/drawing/2014/main" val="2029412556"/>
                    </a:ext>
                  </a:extLst>
                </a:gridCol>
                <a:gridCol w="292979">
                  <a:extLst>
                    <a:ext uri="{9D8B030D-6E8A-4147-A177-3AD203B41FA5}">
                      <a16:colId xmlns:a16="http://schemas.microsoft.com/office/drawing/2014/main" val="2276891093"/>
                    </a:ext>
                  </a:extLst>
                </a:gridCol>
                <a:gridCol w="292979">
                  <a:extLst>
                    <a:ext uri="{9D8B030D-6E8A-4147-A177-3AD203B41FA5}">
                      <a16:colId xmlns:a16="http://schemas.microsoft.com/office/drawing/2014/main" val="1128923319"/>
                    </a:ext>
                  </a:extLst>
                </a:gridCol>
                <a:gridCol w="292979">
                  <a:extLst>
                    <a:ext uri="{9D8B030D-6E8A-4147-A177-3AD203B41FA5}">
                      <a16:colId xmlns:a16="http://schemas.microsoft.com/office/drawing/2014/main" val="4288637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6384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899B15E6-0E72-0C4F-ACD0-949AD46D80D1}"/>
              </a:ext>
            </a:extLst>
          </p:cNvPr>
          <p:cNvSpPr txBox="1"/>
          <p:nvPr/>
        </p:nvSpPr>
        <p:spPr>
          <a:xfrm>
            <a:off x="8331583" y="847164"/>
            <a:ext cx="3081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iu_maps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32768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3CBDE34-8E0A-AB4B-B953-8BB6F55EE505}"/>
              </a:ext>
            </a:extLst>
          </p:cNvPr>
          <p:cNvCxnSpPr>
            <a:endCxn id="39" idx="1"/>
          </p:cNvCxnSpPr>
          <p:nvPr/>
        </p:nvCxnSpPr>
        <p:spPr>
          <a:xfrm rot="16200000" flipH="1">
            <a:off x="9286484" y="1825928"/>
            <a:ext cx="1209192" cy="485786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1B1B70-8C34-C84B-A51A-F271D28BB763}"/>
              </a:ext>
            </a:extLst>
          </p:cNvPr>
          <p:cNvCxnSpPr>
            <a:cxnSpLocks/>
          </p:cNvCxnSpPr>
          <p:nvPr/>
        </p:nvCxnSpPr>
        <p:spPr>
          <a:xfrm flipH="1">
            <a:off x="3911600" y="4765089"/>
            <a:ext cx="3031812" cy="11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AB3CE87-B202-614E-8D2D-9414178F5951}"/>
              </a:ext>
            </a:extLst>
          </p:cNvPr>
          <p:cNvSpPr txBox="1"/>
          <p:nvPr/>
        </p:nvSpPr>
        <p:spPr>
          <a:xfrm>
            <a:off x="3911600" y="4471516"/>
            <a:ext cx="303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fd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4, w/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refcnt</a:t>
            </a: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6D546F-B58D-5645-A164-AFBACE24AEE2}"/>
              </a:ext>
            </a:extLst>
          </p:cNvPr>
          <p:cNvCxnSpPr>
            <a:cxnSpLocks/>
          </p:cNvCxnSpPr>
          <p:nvPr/>
        </p:nvCxnSpPr>
        <p:spPr>
          <a:xfrm>
            <a:off x="193494" y="4918609"/>
            <a:ext cx="20301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472160F-96A3-2C40-9E88-3EBDD6EDEB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56968" y="3979077"/>
            <a:ext cx="1590736" cy="28233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loud 50">
            <a:extLst>
              <a:ext uri="{FF2B5EF4-FFF2-40B4-BE49-F238E27FC236}">
                <a16:creationId xmlns:a16="http://schemas.microsoft.com/office/drawing/2014/main" id="{91BF098E-1201-814E-919E-B6EBD84230F9}"/>
              </a:ext>
            </a:extLst>
          </p:cNvPr>
          <p:cNvSpPr/>
          <p:nvPr/>
        </p:nvSpPr>
        <p:spPr>
          <a:xfrm>
            <a:off x="3627644" y="1670216"/>
            <a:ext cx="2032000" cy="133424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Specify the </a:t>
            </a:r>
            <a:r>
              <a:rPr lang="en-US" sz="1200" dirty="0" err="1"/>
              <a:t>fd</a:t>
            </a:r>
            <a:r>
              <a:rPr lang="en-US" sz="1200" dirty="0"/>
              <a:t> of map the program uses (as an array)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9D2382-60DC-BA45-9C9F-5C7B81946D10}"/>
              </a:ext>
            </a:extLst>
          </p:cNvPr>
          <p:cNvCxnSpPr/>
          <p:nvPr/>
        </p:nvCxnSpPr>
        <p:spPr>
          <a:xfrm flipH="1">
            <a:off x="1991498" y="2484581"/>
            <a:ext cx="1520445" cy="1888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325F7A-FF87-4B46-9CAB-26A7C5AA7EC8}"/>
              </a:ext>
            </a:extLst>
          </p:cNvPr>
          <p:cNvCxnSpPr>
            <a:cxnSpLocks/>
          </p:cNvCxnSpPr>
          <p:nvPr/>
        </p:nvCxnSpPr>
        <p:spPr>
          <a:xfrm flipV="1">
            <a:off x="3911600" y="4953060"/>
            <a:ext cx="3031812" cy="1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cument 56">
            <a:extLst>
              <a:ext uri="{FF2B5EF4-FFF2-40B4-BE49-F238E27FC236}">
                <a16:creationId xmlns:a16="http://schemas.microsoft.com/office/drawing/2014/main" id="{5B305EB2-366A-F244-AF75-CDD3FF5FDEC7}"/>
              </a:ext>
            </a:extLst>
          </p:cNvPr>
          <p:cNvSpPr/>
          <p:nvPr/>
        </p:nvSpPr>
        <p:spPr>
          <a:xfrm>
            <a:off x="8787331" y="4317138"/>
            <a:ext cx="2693283" cy="127447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fn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f1(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ctx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pt_regs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u64 {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let</a:t>
            </a:r>
            <a:r>
              <a:rPr lang="en-US" sz="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u32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let</a:t>
            </a:r>
            <a:r>
              <a:rPr lang="en-US" sz="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u64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ctx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rdi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let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m: </a:t>
            </a:r>
            <a:r>
              <a:rPr lang="en-US" sz="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u32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Store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unshare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flags (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rdi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to m[0]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bpf_map_update_elem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8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k, v, BPF_ANY);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8" name="Cloud Callout 57">
            <a:extLst>
              <a:ext uri="{FF2B5EF4-FFF2-40B4-BE49-F238E27FC236}">
                <a16:creationId xmlns:a16="http://schemas.microsoft.com/office/drawing/2014/main" id="{1558ACC9-A5F3-0641-9AC8-A21A7031CAB1}"/>
              </a:ext>
            </a:extLst>
          </p:cNvPr>
          <p:cNvSpPr/>
          <p:nvPr/>
        </p:nvSpPr>
        <p:spPr>
          <a:xfrm>
            <a:off x="8078501" y="2800325"/>
            <a:ext cx="1978302" cy="1384259"/>
          </a:xfrm>
          <a:prstGeom prst="cloudCallout">
            <a:avLst>
              <a:gd name="adj1" fmla="val 72738"/>
              <a:gd name="adj2" fmla="val 305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sets up map </a:t>
            </a:r>
            <a:r>
              <a:rPr lang="en-US" sz="1200" dirty="0" err="1"/>
              <a:t>refcnts</a:t>
            </a:r>
            <a:r>
              <a:rPr lang="en-US" sz="1200" dirty="0"/>
              <a:t> based on the map </a:t>
            </a:r>
            <a:r>
              <a:rPr lang="en-US" sz="1200" dirty="0" err="1"/>
              <a:t>fd</a:t>
            </a:r>
            <a:r>
              <a:rPr lang="en-US" sz="1200" dirty="0"/>
              <a:t> array specified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3EA3F0-3961-034F-BE24-6290296C8950}"/>
              </a:ext>
            </a:extLst>
          </p:cNvPr>
          <p:cNvCxnSpPr/>
          <p:nvPr/>
        </p:nvCxnSpPr>
        <p:spPr>
          <a:xfrm flipV="1">
            <a:off x="10611293" y="3166177"/>
            <a:ext cx="0" cy="11509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5BF00CE-C439-A549-88C0-636F1F6DF1C0}"/>
              </a:ext>
            </a:extLst>
          </p:cNvPr>
          <p:cNvSpPr txBox="1"/>
          <p:nvPr/>
        </p:nvSpPr>
        <p:spPr>
          <a:xfrm>
            <a:off x="10129313" y="2644460"/>
            <a:ext cx="95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refcnt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</a:t>
            </a:r>
          </a:p>
          <a:p>
            <a:pPr algn="ctr"/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iu_idx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61A0B80-5C83-3549-A910-650E821C7FC4}"/>
              </a:ext>
            </a:extLst>
          </p:cNvPr>
          <p:cNvCxnSpPr/>
          <p:nvPr/>
        </p:nvCxnSpPr>
        <p:spPr>
          <a:xfrm flipH="1">
            <a:off x="3893956" y="4951743"/>
            <a:ext cx="303474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7B02263-9725-FB45-9B89-91BF098A3503}"/>
              </a:ext>
            </a:extLst>
          </p:cNvPr>
          <p:cNvSpPr txBox="1"/>
          <p:nvPr/>
        </p:nvSpPr>
        <p:spPr>
          <a:xfrm>
            <a:off x="3906926" y="4700480"/>
            <a:ext cx="303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fd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5, w/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refcnt</a:t>
            </a: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9EC4C90-7467-AA4B-B799-5AD22DA66B22}"/>
              </a:ext>
            </a:extLst>
          </p:cNvPr>
          <p:cNvCxnSpPr>
            <a:cxnSpLocks/>
          </p:cNvCxnSpPr>
          <p:nvPr/>
        </p:nvCxnSpPr>
        <p:spPr>
          <a:xfrm>
            <a:off x="193494" y="5529370"/>
            <a:ext cx="20301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9E79E58-BAB1-C843-9BEF-82BBA52B6224}"/>
              </a:ext>
            </a:extLst>
          </p:cNvPr>
          <p:cNvSpPr/>
          <p:nvPr/>
        </p:nvSpPr>
        <p:spPr>
          <a:xfrm>
            <a:off x="7100699" y="1938788"/>
            <a:ext cx="2407429" cy="405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ksys_unshare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(...)</a:t>
            </a:r>
          </a:p>
        </p:txBody>
      </p: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BEF33A1A-BB6B-1E44-B1B8-503D16EF59DA}"/>
              </a:ext>
            </a:extLst>
          </p:cNvPr>
          <p:cNvCxnSpPr>
            <a:cxnSpLocks/>
            <a:stCxn id="57" idx="1"/>
          </p:cNvCxnSpPr>
          <p:nvPr/>
        </p:nvCxnSpPr>
        <p:spPr>
          <a:xfrm rot="10800000">
            <a:off x="7530465" y="2343991"/>
            <a:ext cx="1256866" cy="2610387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9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  <p:bldP spid="12" grpId="0" animBg="1"/>
      <p:bldP spid="12" grpId="1" animBg="1"/>
      <p:bldP spid="13" grpId="0" animBg="1"/>
      <p:bldP spid="13" grpId="1" animBg="1"/>
      <p:bldP spid="26" grpId="0" animBg="1"/>
      <p:bldP spid="26" grpId="1" animBg="1"/>
      <p:bldP spid="38" grpId="0"/>
      <p:bldP spid="38" grpId="1"/>
      <p:bldP spid="39" grpId="0" animBg="1"/>
      <p:bldP spid="47" grpId="0"/>
      <p:bldP spid="47" grpId="1"/>
      <p:bldP spid="51" grpId="0" animBg="1"/>
      <p:bldP spid="51" grpId="1" animBg="1"/>
      <p:bldP spid="57" grpId="0" animBg="1"/>
      <p:bldP spid="58" grpId="0" animBg="1"/>
      <p:bldP spid="58" grpId="1" animBg="1"/>
      <p:bldP spid="67" grpId="0"/>
      <p:bldP spid="71" grpId="0"/>
      <p:bldP spid="71" grpId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8759-483A-844D-94FE-5C1204A1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map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EAFE-C852-3C4D-BE87-A1A8AA78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Re-implemented map helpers for rust programs</a:t>
            </a:r>
          </a:p>
          <a:p>
            <a:r>
              <a:rPr lang="en-US" dirty="0"/>
              <a:t>Upon invocation the helpers finds the actual BPF map in </a:t>
            </a:r>
            <a:r>
              <a:rPr lang="en-US" sz="2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iu_maps</a:t>
            </a:r>
            <a:r>
              <a:rPr lang="en-US" dirty="0"/>
              <a:t>  array using the index</a:t>
            </a:r>
          </a:p>
          <a:p>
            <a:pPr lvl="1"/>
            <a:r>
              <a:rPr lang="en-US" dirty="0"/>
              <a:t>An extra step with constant time</a:t>
            </a:r>
          </a:p>
        </p:txBody>
      </p:sp>
    </p:spTree>
    <p:extLst>
      <p:ext uri="{BB962C8B-B14F-4D97-AF65-F5344CB8AC3E}">
        <p14:creationId xmlns:p14="http://schemas.microsoft.com/office/powerpoint/2010/main" val="347245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998</Words>
  <Application>Microsoft Macintosh PowerPoint</Application>
  <PresentationFormat>Widescreen</PresentationFormat>
  <Paragraphs>139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Menlo</vt:lpstr>
      <vt:lpstr>Office Theme</vt:lpstr>
      <vt:lpstr>Inner-unikernel Maps</vt:lpstr>
      <vt:lpstr>PowerPoint Presentation</vt:lpstr>
      <vt:lpstr>PowerPoint Presentation</vt:lpstr>
      <vt:lpstr>New map helpers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Jinghao Jia</dc:creator>
  <cp:lastModifiedBy>Jinghao Jia</cp:lastModifiedBy>
  <cp:revision>46</cp:revision>
  <dcterms:created xsi:type="dcterms:W3CDTF">2022-03-22T22:24:40Z</dcterms:created>
  <dcterms:modified xsi:type="dcterms:W3CDTF">2022-03-25T01:51:31Z</dcterms:modified>
</cp:coreProperties>
</file>