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32918400" cy="21945600"/>
  <p:notesSz cx="6858000" cy="9144000"/>
  <p:defaultTextStyle>
    <a:defPPr>
      <a:defRPr lang="en-US"/>
    </a:defPPr>
    <a:lvl1pPr marL="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0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5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2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16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61" algn="l" defTabSz="45714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C3D"/>
    <a:srgbClr val="7B2841"/>
    <a:srgbClr val="D97C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1"/>
    <p:restoredTop sz="94679"/>
  </p:normalViewPr>
  <p:slideViewPr>
    <p:cSldViewPr snapToGrid="0">
      <p:cViewPr varScale="1">
        <p:scale>
          <a:sx n="49" d="100"/>
          <a:sy n="49" d="100"/>
        </p:scale>
        <p:origin x="1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8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8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0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8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8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2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9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6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3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3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78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95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4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9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9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01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6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8F962-8E8D-684D-837B-07C1B0C5F52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08EC-132E-7F41-8FE6-0D0CD072A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FD535-9195-E4BC-AA58-6B8C53A6A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45CC2-01B4-C1BD-A831-5573FA4B5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01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FE2D34-E928-E0E2-6024-4D2937DBF09D}"/>
              </a:ext>
            </a:extLst>
          </p:cNvPr>
          <p:cNvSpPr txBox="1"/>
          <p:nvPr/>
        </p:nvSpPr>
        <p:spPr>
          <a:xfrm>
            <a:off x="12731263" y="1889987"/>
            <a:ext cx="16605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Jinghao Jia, Raj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Sahu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Adam Oswald,  Dan Williams, Michael V. Le, </a:t>
            </a:r>
            <a:r>
              <a:rPr lang="en-US" sz="5400" dirty="0" err="1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Tianyin</a:t>
            </a:r>
            <a:r>
              <a:rPr lang="en-US" sz="5400" dirty="0">
                <a:solidFill>
                  <a:srgbClr val="1D1D1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Xu</a:t>
            </a:r>
            <a:endParaRPr lang="en-US" sz="5400" baseline="30000" dirty="0">
              <a:solidFill>
                <a:srgbClr val="1D1D1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2FEB6-15BE-8676-290A-E6319EB5741E}"/>
              </a:ext>
            </a:extLst>
          </p:cNvPr>
          <p:cNvSpPr txBox="1"/>
          <p:nvPr/>
        </p:nvSpPr>
        <p:spPr>
          <a:xfrm>
            <a:off x="2722418" y="368901"/>
            <a:ext cx="274735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Inner-</a:t>
            </a:r>
            <a:r>
              <a:rPr lang="en-US" sz="8800" b="1" dirty="0" err="1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8800" b="1" dirty="0">
                <a:solidFill>
                  <a:srgbClr val="D97C3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rethinking safe kernel extensions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E5A0E-283D-56EB-3726-55AFD7D39F8C}"/>
              </a:ext>
            </a:extLst>
          </p:cNvPr>
          <p:cNvSpPr/>
          <p:nvPr/>
        </p:nvSpPr>
        <p:spPr>
          <a:xfrm>
            <a:off x="1064779" y="3845329"/>
            <a:ext cx="30788841" cy="112539"/>
          </a:xfrm>
          <a:prstGeom prst="rect">
            <a:avLst/>
          </a:prstGeom>
          <a:solidFill>
            <a:srgbClr val="3A3C3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EEC754-8D2D-83CD-6AC2-909D0D3BDFA8}"/>
              </a:ext>
            </a:extLst>
          </p:cNvPr>
          <p:cNvGrpSpPr/>
          <p:nvPr/>
        </p:nvGrpSpPr>
        <p:grpSpPr>
          <a:xfrm>
            <a:off x="1064779" y="4251217"/>
            <a:ext cx="9842710" cy="962661"/>
            <a:chOff x="2050473" y="5070762"/>
            <a:chExt cx="7509164" cy="96266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C290F6-1BF2-26C0-CC4B-9E4CE1CE6EB4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6ADCD-8934-1582-E323-DFE8B3A7FA6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Problem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886DF36-A29D-4CB6-92E1-9F109676C106}"/>
              </a:ext>
            </a:extLst>
          </p:cNvPr>
          <p:cNvSpPr txBox="1"/>
          <p:nvPr/>
        </p:nvSpPr>
        <p:spPr>
          <a:xfrm>
            <a:off x="1064779" y="5213876"/>
            <a:ext cx="9842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emergence of verified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bytecode ushers in a new era of safe kernel extensions.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ad-hoc nature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undermines the safety guarantees: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Verifier bugs and vulnerabilities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Kernel helpers as escape hatches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492B1A-878B-CB8E-1B44-404AA0C2A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779" y="9711690"/>
            <a:ext cx="9842710" cy="573628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2B786-4E90-7B03-188A-5CC6B1792303}"/>
              </a:ext>
            </a:extLst>
          </p:cNvPr>
          <p:cNvGrpSpPr/>
          <p:nvPr/>
        </p:nvGrpSpPr>
        <p:grpSpPr>
          <a:xfrm>
            <a:off x="1064779" y="15769065"/>
            <a:ext cx="9842710" cy="962661"/>
            <a:chOff x="2050473" y="5070762"/>
            <a:chExt cx="7509164" cy="962661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9EC2411-1C3E-4B7A-A977-A0A49F0645BF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FE3796-FBD8-F02B-748C-2698376924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High-level proposal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76BF112-F9F8-7C83-1E84-2E4CF7C4E33A}"/>
              </a:ext>
            </a:extLst>
          </p:cNvPr>
          <p:cNvSpPr txBox="1"/>
          <p:nvPr/>
        </p:nvSpPr>
        <p:spPr>
          <a:xfrm>
            <a:off x="1064779" y="16731724"/>
            <a:ext cx="98427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extension language should be more expressive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Static code analysis should be decoupled from the kernel.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Static analyses and runtime mechanisms should work together.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68100-AB7E-12AB-A2DC-267C94B99E48}"/>
              </a:ext>
            </a:extLst>
          </p:cNvPr>
          <p:cNvGrpSpPr/>
          <p:nvPr/>
        </p:nvGrpSpPr>
        <p:grpSpPr>
          <a:xfrm>
            <a:off x="11537845" y="4251217"/>
            <a:ext cx="9842710" cy="962661"/>
            <a:chOff x="2050473" y="5070762"/>
            <a:chExt cx="7509164" cy="96266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7E85DF-CACB-FEF6-0700-5662AB5FFED1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08EA86-778B-F0B0-81D6-C668E47BE318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Approach: Inner-</a:t>
              </a:r>
              <a:r>
                <a:rPr lang="en-US" sz="44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unikernels</a:t>
              </a:r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8254756-BB88-A5C1-E7B4-B5504AE0C800}"/>
              </a:ext>
            </a:extLst>
          </p:cNvPr>
          <p:cNvSpPr txBox="1"/>
          <p:nvPr/>
        </p:nvSpPr>
        <p:spPr>
          <a:xfrm>
            <a:off x="11537845" y="5213876"/>
            <a:ext cx="984271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Rust as the kernel extension language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Safety guarantees from language: UB, memory, kernel resource management, etc.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Expressiveness: e.g., more complex loop constructs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Trusted kernel crate handles interaction between extension program and kernel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Leverage trusted compiler toolchain 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checks safety properties out of kernel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signs the program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Runtime protection mechanisms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Watch dog timers to prevent infinite loops, deadlocks, etc.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Stack protection again kernel stack overflow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4082F5-E028-F55D-AE3B-0C9A27A12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845" y="15865674"/>
            <a:ext cx="9842710" cy="465826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24F67D2-74E1-0563-9FE8-065567FFB696}"/>
              </a:ext>
            </a:extLst>
          </p:cNvPr>
          <p:cNvGrpSpPr/>
          <p:nvPr/>
        </p:nvGrpSpPr>
        <p:grpSpPr>
          <a:xfrm>
            <a:off x="22010911" y="4251217"/>
            <a:ext cx="9842710" cy="962661"/>
            <a:chOff x="2050473" y="5070762"/>
            <a:chExt cx="7509164" cy="96266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BEFFE97-D0D4-0980-A4D5-B1E286237A45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FBDEE9-1555-F85C-5892-266581D4D8FB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Safety without escape hatches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7DB1B64-7F4D-087F-1F00-1C6090A39376}"/>
              </a:ext>
            </a:extLst>
          </p:cNvPr>
          <p:cNvSpPr txBox="1"/>
          <p:nvPr/>
        </p:nvSpPr>
        <p:spPr>
          <a:xfrm>
            <a:off x="22010911" y="5213876"/>
            <a:ext cx="9842710" cy="1055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Helpers introduced to compensate the lack of expressiveness in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 be retired 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</a:t>
            </a:r>
            <a:r>
              <a:rPr lang="en-US" sz="4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bpf_strtol</a:t>
            </a:r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can be replaced by </a:t>
            </a:r>
            <a:r>
              <a:rPr lang="en-US" sz="4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core::str::parse()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in Rust and no longer needs to call into unsafe C code in kernel.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Complex, error-prone C helper code can be simplified by moving certain code to safe Rust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Use RAII pattern to safely manage kernel resources, e.g., ref-counts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Integer overflow checking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Safe interface on top of unsafe code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Sanitizes input into unsafe C helpers</a:t>
            </a:r>
          </a:p>
          <a:p>
            <a:pPr marL="1028645" lvl="1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e.g., Use Rust reference to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gurantee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a non-null pointer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4E6EFB-DA07-EA0F-607C-218C3B5BA750}"/>
              </a:ext>
            </a:extLst>
          </p:cNvPr>
          <p:cNvGrpSpPr/>
          <p:nvPr/>
        </p:nvGrpSpPr>
        <p:grpSpPr>
          <a:xfrm>
            <a:off x="22010911" y="15775625"/>
            <a:ext cx="9842710" cy="962661"/>
            <a:chOff x="2050473" y="5070762"/>
            <a:chExt cx="7509164" cy="96266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8B2D6E8-DB3F-5A31-4787-6837107FFB17}"/>
                </a:ext>
              </a:extLst>
            </p:cNvPr>
            <p:cNvSpPr/>
            <p:nvPr/>
          </p:nvSpPr>
          <p:spPr>
            <a:xfrm>
              <a:off x="2050473" y="5070762"/>
              <a:ext cx="7509164" cy="962661"/>
            </a:xfrm>
            <a:prstGeom prst="rect">
              <a:avLst/>
            </a:prstGeom>
            <a:solidFill>
              <a:srgbClr val="7B284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01A33B2-A8D1-ED93-8B21-2F49DD404D01}"/>
                </a:ext>
              </a:extLst>
            </p:cNvPr>
            <p:cNvSpPr txBox="1"/>
            <p:nvPr/>
          </p:nvSpPr>
          <p:spPr>
            <a:xfrm>
              <a:off x="2050473" y="5167371"/>
              <a:ext cx="750916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Conclusion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4E134CD-AD90-1DCF-277B-5154147BC430}"/>
              </a:ext>
            </a:extLst>
          </p:cNvPr>
          <p:cNvSpPr txBox="1"/>
          <p:nvPr/>
        </p:nvSpPr>
        <p:spPr>
          <a:xfrm>
            <a:off x="22010911" y="16738284"/>
            <a:ext cx="98427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The problem of the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eBPF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verifier makes kernel verification untenable.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We propose the Inner-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unikernels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which uses Rust as the programming language and leverages a combination of language properties and runtime mechanisms to guarantee safety.</a:t>
            </a:r>
          </a:p>
        </p:txBody>
      </p:sp>
      <p:pic>
        <p:nvPicPr>
          <p:cNvPr id="2" name="Picture 14" descr="University logo and wordmark – Office of Strategic Marketing and Branding">
            <a:extLst>
              <a:ext uri="{FF2B5EF4-FFF2-40B4-BE49-F238E27FC236}">
                <a16:creationId xmlns:a16="http://schemas.microsoft.com/office/drawing/2014/main" id="{27FA17D0-C94C-5FC6-207A-7D2F51DC5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9" y="1963719"/>
            <a:ext cx="3501263" cy="144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9BF2021-03AF-38AD-BCC4-3FE1F17E9B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32587" b="28434"/>
          <a:stretch/>
        </p:blipFill>
        <p:spPr>
          <a:xfrm>
            <a:off x="8728480" y="1984572"/>
            <a:ext cx="3654527" cy="1424476"/>
          </a:xfrm>
          <a:prstGeom prst="rect">
            <a:avLst/>
          </a:prstGeom>
        </p:spPr>
      </p:pic>
      <p:pic>
        <p:nvPicPr>
          <p:cNvPr id="4" name="Picture 26" descr="Standard_CMYK">
            <a:extLst>
              <a:ext uri="{FF2B5EF4-FFF2-40B4-BE49-F238E27FC236}">
                <a16:creationId xmlns:a16="http://schemas.microsoft.com/office/drawing/2014/main" id="{5A04A0B8-16DB-7895-79C0-D3C4E6A225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6" t="25463" r="11825" b="20325"/>
          <a:stretch/>
        </p:blipFill>
        <p:spPr bwMode="auto">
          <a:xfrm>
            <a:off x="5114749" y="2007644"/>
            <a:ext cx="3065023" cy="142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3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184</TotalTime>
  <Words>320</Words>
  <Application>Microsoft Macintosh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Jia, Jinghao</dc:creator>
  <cp:lastModifiedBy>Jia, Jinghao</cp:lastModifiedBy>
  <cp:revision>25</cp:revision>
  <dcterms:created xsi:type="dcterms:W3CDTF">2023-02-28T17:02:51Z</dcterms:created>
  <dcterms:modified xsi:type="dcterms:W3CDTF">2023-02-28T20:10:49Z</dcterms:modified>
</cp:coreProperties>
</file>