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2918400" cy="21945600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C3A"/>
    <a:srgbClr val="3A3C3D"/>
    <a:srgbClr val="7B2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4"/>
    <p:restoredTop sz="94679"/>
  </p:normalViewPr>
  <p:slideViewPr>
    <p:cSldViewPr snapToGrid="0">
      <p:cViewPr varScale="1">
        <p:scale>
          <a:sx n="48" d="100"/>
          <a:sy n="48" d="100"/>
        </p:scale>
        <p:origin x="24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E1385-8EF7-1C45-B54D-17258D0E10F1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F7CDE-DFD3-8B46-BDD3-F3CB76B01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1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8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8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8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6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3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3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6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D535-9195-E4BC-AA58-6B8C53A6A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45CC2-01B4-C1BD-A831-5573FA4B5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FE2D34-E928-E0E2-6024-4D2937DBF09D}"/>
              </a:ext>
            </a:extLst>
          </p:cNvPr>
          <p:cNvSpPr txBox="1"/>
          <p:nvPr/>
        </p:nvSpPr>
        <p:spPr>
          <a:xfrm>
            <a:off x="12731263" y="1889987"/>
            <a:ext cx="16605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Jinghao Jia, Raj </a:t>
            </a:r>
            <a:r>
              <a:rPr lang="en-US" sz="5400" dirty="0" err="1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Sahu</a:t>
            </a:r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Adam Oswald,  Dan Williams, Michael V. Le, </a:t>
            </a:r>
            <a:r>
              <a:rPr lang="en-US" sz="5400" dirty="0" err="1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Tianyin</a:t>
            </a:r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Xu</a:t>
            </a:r>
            <a:endParaRPr lang="en-US" sz="5400" baseline="30000" dirty="0">
              <a:solidFill>
                <a:srgbClr val="1D1D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2FEB6-15BE-8676-290A-E6319EB5741E}"/>
              </a:ext>
            </a:extLst>
          </p:cNvPr>
          <p:cNvSpPr txBox="1"/>
          <p:nvPr/>
        </p:nvSpPr>
        <p:spPr>
          <a:xfrm>
            <a:off x="2722418" y="368901"/>
            <a:ext cx="27473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Inner-</a:t>
            </a:r>
            <a:r>
              <a:rPr lang="en-US" sz="8800" b="1" dirty="0" err="1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unikernels</a:t>
            </a:r>
            <a:r>
              <a:rPr lang="en-US" sz="88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rethinking safe kernel extensions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6E5A0E-283D-56EB-3726-55AFD7D39F8C}"/>
              </a:ext>
            </a:extLst>
          </p:cNvPr>
          <p:cNvSpPr/>
          <p:nvPr/>
        </p:nvSpPr>
        <p:spPr>
          <a:xfrm>
            <a:off x="1064779" y="3845329"/>
            <a:ext cx="30788841" cy="112539"/>
          </a:xfrm>
          <a:prstGeom prst="rect">
            <a:avLst/>
          </a:prstGeom>
          <a:solidFill>
            <a:srgbClr val="3A3C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EEC754-8D2D-83CD-6AC2-909D0D3BDFA8}"/>
              </a:ext>
            </a:extLst>
          </p:cNvPr>
          <p:cNvGrpSpPr/>
          <p:nvPr/>
        </p:nvGrpSpPr>
        <p:grpSpPr>
          <a:xfrm>
            <a:off x="1064779" y="4251217"/>
            <a:ext cx="9842710" cy="962661"/>
            <a:chOff x="2050473" y="5070762"/>
            <a:chExt cx="7509164" cy="96266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C290F6-1BF2-26C0-CC4B-9E4CE1CE6EB4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36ADCD-8934-1582-E323-DFE8B3A7FA68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Problem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86DF36-A29D-4CB6-92E1-9F109676C106}"/>
              </a:ext>
            </a:extLst>
          </p:cNvPr>
          <p:cNvSpPr txBox="1"/>
          <p:nvPr/>
        </p:nvSpPr>
        <p:spPr>
          <a:xfrm>
            <a:off x="1064779" y="5213876"/>
            <a:ext cx="98427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emergence of verified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bytecode ushers in a new era of safe kernel extensions.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0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ad-hoc nature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verifier undermines the safety guarantees: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Verifier bugs and vulnerabilities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Kernel helpers as escape hatches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492B1A-878B-CB8E-1B44-404AA0C2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79" y="9711690"/>
            <a:ext cx="9842710" cy="573628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332B786-4E90-7B03-188A-5CC6B1792303}"/>
              </a:ext>
            </a:extLst>
          </p:cNvPr>
          <p:cNvGrpSpPr/>
          <p:nvPr/>
        </p:nvGrpSpPr>
        <p:grpSpPr>
          <a:xfrm>
            <a:off x="11537845" y="4251215"/>
            <a:ext cx="9842710" cy="962661"/>
            <a:chOff x="2050473" y="5070762"/>
            <a:chExt cx="7509164" cy="9626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EC2411-1C3E-4B7A-A977-A0A49F0645BF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FE3796-FBD8-F02B-748C-2698376924FB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High-level proposal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76BF112-F9F8-7C83-1E84-2E4CF7C4E33A}"/>
              </a:ext>
            </a:extLst>
          </p:cNvPr>
          <p:cNvSpPr txBox="1"/>
          <p:nvPr/>
        </p:nvSpPr>
        <p:spPr>
          <a:xfrm>
            <a:off x="11537845" y="5213874"/>
            <a:ext cx="9842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 a </a:t>
            </a:r>
            <a:r>
              <a:rPr lang="en-US" sz="40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expressive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static code analysis from the kernel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Complement static analyses with </a:t>
            </a:r>
            <a:r>
              <a:rPr lang="en-US" sz="40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mechanisms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D68100-AB7E-12AB-A2DC-267C94B99E48}"/>
              </a:ext>
            </a:extLst>
          </p:cNvPr>
          <p:cNvGrpSpPr/>
          <p:nvPr/>
        </p:nvGrpSpPr>
        <p:grpSpPr>
          <a:xfrm>
            <a:off x="11537845" y="8558542"/>
            <a:ext cx="9842710" cy="962661"/>
            <a:chOff x="2050473" y="5070762"/>
            <a:chExt cx="7509164" cy="9626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7E85DF-CACB-FEF6-0700-5662AB5FFED1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08EA86-778B-F0B0-81D6-C668E47BE318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Approach: Inner-</a:t>
              </a:r>
              <a:r>
                <a:rPr lang="en-US" sz="4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unikernels</a:t>
              </a:r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254756-BB88-A5C1-E7B4-B5504AE0C800}"/>
              </a:ext>
            </a:extLst>
          </p:cNvPr>
          <p:cNvSpPr txBox="1"/>
          <p:nvPr/>
        </p:nvSpPr>
        <p:spPr>
          <a:xfrm>
            <a:off x="11537845" y="9521201"/>
            <a:ext cx="984271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Rust as the kernel extension language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Language-based safety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Expressiveness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Trusted kernel interface in safe (and some unsafe) Rust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Trusted Rust toolchain to check and sign the program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Runtime protection mechanisms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Watch dog timers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Stack protection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Simplify/eliminate unsafe helper code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4082F5-E028-F55D-AE3B-0C9A27A1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845" y="16731726"/>
            <a:ext cx="9842710" cy="465826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24F67D2-74E1-0563-9FE8-065567FFB696}"/>
              </a:ext>
            </a:extLst>
          </p:cNvPr>
          <p:cNvGrpSpPr/>
          <p:nvPr/>
        </p:nvGrpSpPr>
        <p:grpSpPr>
          <a:xfrm>
            <a:off x="22010911" y="4251217"/>
            <a:ext cx="9842710" cy="962661"/>
            <a:chOff x="2050473" y="5070762"/>
            <a:chExt cx="7509164" cy="9626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EFFE97-D0D4-0980-A4D5-B1E286237A45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FBDEE9-1555-F85C-5892-266581D4D8FB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Case study: RAII for safety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7DB1B64-7F4D-087F-1F00-1C6090A39376}"/>
              </a:ext>
            </a:extLst>
          </p:cNvPr>
          <p:cNvSpPr txBox="1"/>
          <p:nvPr/>
        </p:nvSpPr>
        <p:spPr>
          <a:xfrm>
            <a:off x="22010911" y="5213876"/>
            <a:ext cx="9842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verifies resources management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e.g., ensure spinlock release</a:t>
            </a:r>
            <a:r>
              <a:rPr lang="en-US" sz="40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all execution path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9BF2021-03AF-38AD-BCC4-3FE1F17E9B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587" b="28434"/>
          <a:stretch/>
        </p:blipFill>
        <p:spPr>
          <a:xfrm>
            <a:off x="8862951" y="1929532"/>
            <a:ext cx="3654527" cy="1424476"/>
          </a:xfrm>
          <a:prstGeom prst="rect">
            <a:avLst/>
          </a:prstGeom>
        </p:spPr>
      </p:pic>
      <p:pic>
        <p:nvPicPr>
          <p:cNvPr id="2" name="Picture 14" descr="University logo and wordmark – Office of Strategic Marketing and Branding">
            <a:extLst>
              <a:ext uri="{FF2B5EF4-FFF2-40B4-BE49-F238E27FC236}">
                <a16:creationId xmlns:a16="http://schemas.microsoft.com/office/drawing/2014/main" id="{27FA17D0-C94C-5FC6-207A-7D2F51DC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425" y="1719901"/>
            <a:ext cx="4388660" cy="181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Standard_CMYK">
            <a:extLst>
              <a:ext uri="{FF2B5EF4-FFF2-40B4-BE49-F238E27FC236}">
                <a16:creationId xmlns:a16="http://schemas.microsoft.com/office/drawing/2014/main" id="{5A04A0B8-16DB-7895-79C0-D3C4E6A22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6" t="25463" r="11825" b="20325"/>
          <a:stretch/>
        </p:blipFill>
        <p:spPr bwMode="auto">
          <a:xfrm>
            <a:off x="1574617" y="1979072"/>
            <a:ext cx="3065023" cy="142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035F9B-8BBF-E8E6-24BF-86105B721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79" y="15209823"/>
            <a:ext cx="5094868" cy="305692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10F56D5-C0E8-5341-692B-39053814DD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6134" y="15209823"/>
            <a:ext cx="5094868" cy="305692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0EBA10A-C9EC-BFCD-32A6-C795E938DC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779" y="18131750"/>
            <a:ext cx="9842710" cy="344494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ED10CD2-0170-039C-32EB-C9ACABCC72F0}"/>
              </a:ext>
            </a:extLst>
          </p:cNvPr>
          <p:cNvSpPr txBox="1"/>
          <p:nvPr/>
        </p:nvSpPr>
        <p:spPr>
          <a:xfrm>
            <a:off x="22010910" y="7347100"/>
            <a:ext cx="98427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bpf_prog1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(void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bpf_spin_lock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(l);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some_cond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bpf_spin_unlock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Not unlocked, rejected */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A59987-E99E-DD40-3979-10C78C7BB251}"/>
              </a:ext>
            </a:extLst>
          </p:cNvPr>
          <p:cNvSpPr txBox="1"/>
          <p:nvPr/>
        </p:nvSpPr>
        <p:spPr>
          <a:xfrm>
            <a:off x="22010909" y="13085664"/>
            <a:ext cx="9842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Resource-acquisition-is-initialization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(RAII) in Rust automatically ensures correct resource management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Released upon object destruction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e.g., when object goes out-of-scope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36671E-8D8F-7F19-7D8D-1D3A2FA56E9C}"/>
              </a:ext>
            </a:extLst>
          </p:cNvPr>
          <p:cNvSpPr txBox="1"/>
          <p:nvPr/>
        </p:nvSpPr>
        <p:spPr>
          <a:xfrm>
            <a:off x="22010909" y="16706315"/>
            <a:ext cx="98427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iu_prog1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()) -&gt; i32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guard =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spin_lock_guard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(l);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guard.</a:t>
            </a:r>
            <a:r>
              <a:rPr lang="en-US" sz="3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some_cond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3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Always unlocked when `guard` goes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 out-of-scope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*/</a:t>
            </a:r>
          </a:p>
          <a:p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133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513</TotalTime>
  <Words>293</Words>
  <Application>Microsoft Macintosh PowerPoint</Application>
  <PresentationFormat>Custom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Jia, Jinghao</dc:creator>
  <cp:lastModifiedBy>Jia, Jinghao</cp:lastModifiedBy>
  <cp:revision>60</cp:revision>
  <dcterms:created xsi:type="dcterms:W3CDTF">2023-02-28T17:02:51Z</dcterms:created>
  <dcterms:modified xsi:type="dcterms:W3CDTF">2023-03-01T21:42:05Z</dcterms:modified>
</cp:coreProperties>
</file>