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4EE0-917F-7847-8B13-2F6580A9D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40A94-0021-064C-A918-B66D9A71B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865BC-833B-FB44-8C0E-DA16BE56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8C158-F970-F84C-8B43-E2FCCB05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D8B8-1155-C048-A550-5D2D7C2C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4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9E4B3-49A6-7C4A-8753-993EBDE0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4B1E1-27DD-424B-B043-8206DF15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8BE9-97D3-974B-961E-3CFC342E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82E19-6735-0641-9A03-B442B945D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812DD-7A66-DA4C-A5CE-CDB13127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FC9EA3-7BDC-BE47-AA42-0BCBC968E1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021C4-C26B-6B44-8797-E384733B5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19207-AA95-5345-8C01-9BEDB91F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C0C5-166F-BD4E-AA52-95847CE4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14E6-36C1-184E-88D8-912180DF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29DF-AE0E-CA45-917F-201480EB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11E7-EEE1-134C-BB84-5ABC5226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B068-7ECE-EC4B-80D1-3C717077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19E92-AE95-C647-BB9C-9F97ABCAC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C3B1B-F692-8244-A9CA-4BEB17F3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0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FB4B-DC04-5145-9C53-357D8074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13B01-5145-EF43-941D-F77B0D9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74CAD-C7CF-B744-8769-C62F5898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9A9C9-AD21-7148-B219-E57FB881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190FD-719D-DE49-911B-97D4471D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5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4095D-AB86-A644-93A0-E9A22833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579D4-A73E-E643-977C-7DAF9C08EF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FAE50-797C-BD4F-918B-EDFEAC9D6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91AEB-80B2-9F4E-AB6F-05F86C1A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5799D-F87E-C94B-A7E5-477024A2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75F67-3907-7340-B427-9DA6955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5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07C03-8F8D-D149-B7C4-9120DA29D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00B6A-A5EB-6640-ABE8-D04D72EAD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46E9C-C9ED-2444-9FCA-9719582AB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EDA217-9752-904A-8307-D016D6E21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186390-A72C-E24B-9378-7564839A5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2DE1B-EFB9-E646-BEC8-B9BA48BB8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3F821-712C-764B-9254-8FF9B6F2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CB8ACA-9A06-A543-8304-35C8BCCE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838C1-6735-1B42-B9F2-6B22C35F9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B0D9A-29EF-3643-AA0A-C55C6CB1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97ADB-5031-554B-B07A-483A2CA0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75899-5ACF-FE41-8E43-7F2481CE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5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EC53F-2AB4-F143-A59C-AB527A57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BEE95-E5F5-0B46-9644-F454D4773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8D0D3-FE8F-CC43-A7D8-3F11DBAE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94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4A76-14BB-B446-958D-DC3063EC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3CF4E-9C71-F943-81E2-2C7A4196C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04C08-75BE-EC49-8D9F-86BF38FDE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4AE0-B00E-CE44-93C9-AEA72EFE6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389A2-5CDB-4E44-924E-BB2CAE18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5B48D-B0F9-4645-BE51-7C765508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F0940-3A96-7D45-82C9-8B628BF5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A4AF2-F25A-7C48-BE6F-91C567CBB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B9A42-3BB1-E745-9D7C-26607068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5040A-1DC3-5C47-BF6C-C487B8D6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8C38-E4E1-EA49-ADBB-AA4E034D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9406E-D76E-8A4D-B9DC-71346C65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40D51-6D73-7240-8098-EB2C83D9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9ABED-917D-A44B-8F33-354C5B8DE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07144-4378-CD4B-8985-B19A32496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72A81-3490-7E45-BCFD-E5C4421ADE95}" type="datetimeFigureOut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09662-31DB-4046-8A2B-966292208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FD5D-9654-8542-9509-B38622DB7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73485-C8B3-1047-81A9-C2DE9470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0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4EF53-A523-4E4A-8FAD-1668BF45C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Inner-</a:t>
            </a:r>
            <a:r>
              <a:rPr lang="en-US" dirty="0" err="1"/>
              <a:t>unikernel</a:t>
            </a:r>
            <a:r>
              <a:rPr lang="en-US" dirty="0"/>
              <a:t> Maps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C254C2-7C75-1540-8A51-3F4F6BE26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0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ument 3">
            <a:extLst>
              <a:ext uri="{FF2B5EF4-FFF2-40B4-BE49-F238E27FC236}">
                <a16:creationId xmlns:a16="http://schemas.microsoft.com/office/drawing/2014/main" id="{12A7DD74-3FC5-0248-AD58-34662CF8B045}"/>
              </a:ext>
            </a:extLst>
          </p:cNvPr>
          <p:cNvSpPr/>
          <p:nvPr/>
        </p:nvSpPr>
        <p:spPr>
          <a:xfrm>
            <a:off x="193495" y="213197"/>
            <a:ext cx="3482940" cy="3215803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(type, BPF_MAP_TYPE_ARRAY);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__type(key, __u32);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__type(value, __u64);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__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max_entries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m SEC(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“.map”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);</a:t>
            </a:r>
          </a:p>
          <a:p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SEC(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sz="1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kprobe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0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r>
              <a:rPr lang="en-US" sz="10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f1(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pt_regs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 int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k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 =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Store 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unshare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flags (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to m[0]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(m,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E79778-3DEE-AC4F-A039-9A3B7BB19AE0}"/>
              </a:ext>
            </a:extLst>
          </p:cNvPr>
          <p:cNvSpPr txBox="1"/>
          <p:nvPr/>
        </p:nvSpPr>
        <p:spPr>
          <a:xfrm>
            <a:off x="1580504" y="2712378"/>
            <a:ext cx="70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kern.c</a:t>
            </a:r>
            <a:endParaRPr lang="en-US" sz="14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9D81454-9440-9241-A2C7-2C4D1D91806B}"/>
              </a:ext>
            </a:extLst>
          </p:cNvPr>
          <p:cNvGrpSpPr/>
          <p:nvPr/>
        </p:nvGrpSpPr>
        <p:grpSpPr>
          <a:xfrm>
            <a:off x="193495" y="4017196"/>
            <a:ext cx="2724366" cy="2142161"/>
            <a:chOff x="193495" y="4715839"/>
            <a:chExt cx="3482940" cy="2142161"/>
          </a:xfrm>
        </p:grpSpPr>
        <p:sp>
          <p:nvSpPr>
            <p:cNvPr id="22" name="Document 21">
              <a:extLst>
                <a:ext uri="{FF2B5EF4-FFF2-40B4-BE49-F238E27FC236}">
                  <a16:creationId xmlns:a16="http://schemas.microsoft.com/office/drawing/2014/main" id="{671FA2BF-DD4C-A04C-874C-E0D10599D476}"/>
                </a:ext>
              </a:extLst>
            </p:cNvPr>
            <p:cNvSpPr/>
            <p:nvPr/>
          </p:nvSpPr>
          <p:spPr>
            <a:xfrm>
              <a:off x="193495" y="4715839"/>
              <a:ext cx="3482940" cy="2142161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main(</a:t>
              </a:r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void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struct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bpf_object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*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obj;</a:t>
              </a:r>
            </a:p>
            <a:p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int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bpf_prog_load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</a:t>
              </a:r>
              <a:r>
                <a:rPr lang="en-US" sz="10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“</a:t>
              </a:r>
              <a:r>
                <a:rPr lang="en-US" sz="1000" dirty="0" err="1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kern.o</a:t>
              </a:r>
              <a:r>
                <a:rPr lang="en-US" sz="10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&amp;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obj,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    BPF_PROG_TYPE_KPROBE,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&amp;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bpf_program__attach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(...);</a:t>
              </a:r>
            </a:p>
            <a:p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return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>
                  <a:solidFill>
                    <a:srgbClr val="00B0F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CC2040-A42D-4F40-BBF2-466ACF1B3AF6}"/>
                </a:ext>
              </a:extLst>
            </p:cNvPr>
            <p:cNvSpPr txBox="1"/>
            <p:nvPr/>
          </p:nvSpPr>
          <p:spPr>
            <a:xfrm>
              <a:off x="1543744" y="6319047"/>
              <a:ext cx="845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user.c</a:t>
              </a:r>
              <a:endParaRPr lang="en-US" sz="1400" dirty="0"/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B9AC5C5-83C7-CF4C-A4D3-05EC3C0704F2}"/>
              </a:ext>
            </a:extLst>
          </p:cNvPr>
          <p:cNvSpPr/>
          <p:nvPr/>
        </p:nvSpPr>
        <p:spPr>
          <a:xfrm>
            <a:off x="8515565" y="213197"/>
            <a:ext cx="3482940" cy="6398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8FC595-C1AF-E14D-8483-7897E5A6362C}"/>
              </a:ext>
            </a:extLst>
          </p:cNvPr>
          <p:cNvSpPr txBox="1"/>
          <p:nvPr/>
        </p:nvSpPr>
        <p:spPr>
          <a:xfrm>
            <a:off x="9902576" y="246178"/>
            <a:ext cx="70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Kernel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A79644-7AFF-A44A-8563-216E0FF91963}"/>
              </a:ext>
            </a:extLst>
          </p:cNvPr>
          <p:cNvGrpSpPr/>
          <p:nvPr/>
        </p:nvGrpSpPr>
        <p:grpSpPr>
          <a:xfrm>
            <a:off x="2774022" y="4017196"/>
            <a:ext cx="3482938" cy="2142161"/>
            <a:chOff x="2774022" y="4017196"/>
            <a:chExt cx="3482938" cy="214216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A4B6A11-1579-8748-BC22-D61566D3C937}"/>
                </a:ext>
              </a:extLst>
            </p:cNvPr>
            <p:cNvGrpSpPr/>
            <p:nvPr/>
          </p:nvGrpSpPr>
          <p:grpSpPr>
            <a:xfrm>
              <a:off x="3392181" y="4017196"/>
              <a:ext cx="2864779" cy="2142161"/>
              <a:chOff x="193494" y="4798031"/>
              <a:chExt cx="3662450" cy="2059969"/>
            </a:xfrm>
          </p:grpSpPr>
          <p:sp>
            <p:nvSpPr>
              <p:cNvPr id="32" name="Document 31">
                <a:extLst>
                  <a:ext uri="{FF2B5EF4-FFF2-40B4-BE49-F238E27FC236}">
                    <a16:creationId xmlns:a16="http://schemas.microsoft.com/office/drawing/2014/main" id="{83CDD810-262E-2C46-B2AC-B2C5A5C0FB37}"/>
                  </a:ext>
                </a:extLst>
              </p:cNvPr>
              <p:cNvSpPr/>
              <p:nvPr/>
            </p:nvSpPr>
            <p:spPr>
              <a:xfrm>
                <a:off x="193494" y="4798031"/>
                <a:ext cx="3662450" cy="2059969"/>
              </a:xfrm>
              <a:prstGeom prst="flowChartDocumen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...</a:t>
                </a:r>
              </a:p>
              <a:p>
                <a:r>
                  <a:rPr lang="en-US" sz="1000" dirty="0">
                    <a:solidFill>
                      <a:schemeClr val="accent2">
                        <a:lumMod val="50000"/>
                      </a:schemeClr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bpf_object__</a:t>
                </a:r>
                <a:r>
                  <a:rPr lang="en-US" sz="10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create_map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(obj);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</a:t>
                </a:r>
                <a:r>
                  <a:rPr lang="en-US" sz="10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bpf_object__relocate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(obj, ...);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bpf_object__</a:t>
                </a:r>
                <a:r>
                  <a:rPr lang="en-US" sz="10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load_progs</a:t>
                </a:r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(obj, ...);</a:t>
                </a:r>
              </a:p>
              <a:p>
                <a:r>
                  <a:rPr lang="en-US" sz="10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 ...</a:t>
                </a:r>
                <a:endPara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CC45216-4679-3D45-AC99-404F8AFE1DF6}"/>
                  </a:ext>
                </a:extLst>
              </p:cNvPr>
              <p:cNvSpPr txBox="1"/>
              <p:nvPr/>
            </p:nvSpPr>
            <p:spPr>
              <a:xfrm>
                <a:off x="1577470" y="6327917"/>
                <a:ext cx="9571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/>
                  <a:t>libbpf.a</a:t>
                </a:r>
                <a:endParaRPr lang="en-US" sz="1400" dirty="0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55609F3-CAD6-9049-B7B1-75E5E9411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4022" y="4017196"/>
              <a:ext cx="618159" cy="92467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D498D5-A724-024E-A874-212AE8B95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4022" y="5149921"/>
              <a:ext cx="618159" cy="850187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215B9DE-BCAF-FB43-9656-04B9A4FB5B1C}"/>
              </a:ext>
            </a:extLst>
          </p:cNvPr>
          <p:cNvCxnSpPr/>
          <p:nvPr/>
        </p:nvCxnSpPr>
        <p:spPr>
          <a:xfrm>
            <a:off x="3392181" y="4736163"/>
            <a:ext cx="212333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F92A414-0939-D94A-AB05-04200F82F505}"/>
              </a:ext>
            </a:extLst>
          </p:cNvPr>
          <p:cNvCxnSpPr/>
          <p:nvPr/>
        </p:nvCxnSpPr>
        <p:spPr>
          <a:xfrm>
            <a:off x="3392180" y="4884127"/>
            <a:ext cx="212333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1E0296-BD23-F141-B554-F5968926F577}"/>
              </a:ext>
            </a:extLst>
          </p:cNvPr>
          <p:cNvCxnSpPr/>
          <p:nvPr/>
        </p:nvCxnSpPr>
        <p:spPr>
          <a:xfrm>
            <a:off x="3392180" y="5030044"/>
            <a:ext cx="212333" cy="0"/>
          </a:xfrm>
          <a:prstGeom prst="straightConnector1">
            <a:avLst/>
          </a:prstGeom>
          <a:ln w="158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185CF8-D6D5-0645-A914-8691958DEE4C}"/>
              </a:ext>
            </a:extLst>
          </p:cNvPr>
          <p:cNvGrpSpPr/>
          <p:nvPr/>
        </p:nvGrpSpPr>
        <p:grpSpPr>
          <a:xfrm>
            <a:off x="6256960" y="4462561"/>
            <a:ext cx="2258605" cy="273602"/>
            <a:chOff x="6256960" y="4462561"/>
            <a:chExt cx="2258605" cy="27360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5B5716C-97CD-EF40-990D-3C6C778B4C8C}"/>
                </a:ext>
              </a:extLst>
            </p:cNvPr>
            <p:cNvCxnSpPr/>
            <p:nvPr/>
          </p:nvCxnSpPr>
          <p:spPr>
            <a:xfrm>
              <a:off x="6256960" y="4736163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5A18A7F-2811-7A41-81FE-0B0717D1F5A6}"/>
                </a:ext>
              </a:extLst>
            </p:cNvPr>
            <p:cNvSpPr txBox="1"/>
            <p:nvPr/>
          </p:nvSpPr>
          <p:spPr>
            <a:xfrm>
              <a:off x="6308502" y="4462561"/>
              <a:ext cx="21555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(BPF_MAP_CREATE, ...);</a:t>
              </a:r>
            </a:p>
          </p:txBody>
        </p:sp>
      </p:grpSp>
      <p:sp>
        <p:nvSpPr>
          <p:cNvPr id="52" name="Card 51">
            <a:extLst>
              <a:ext uri="{FF2B5EF4-FFF2-40B4-BE49-F238E27FC236}">
                <a16:creationId xmlns:a16="http://schemas.microsoft.com/office/drawing/2014/main" id="{E818537F-6B3A-9E4A-A8B7-53F989E40FF3}"/>
              </a:ext>
            </a:extLst>
          </p:cNvPr>
          <p:cNvSpPr/>
          <p:nvPr/>
        </p:nvSpPr>
        <p:spPr>
          <a:xfrm>
            <a:off x="9922896" y="2206678"/>
            <a:ext cx="955040" cy="985520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</a:t>
            </a:r>
          </a:p>
          <a:p>
            <a:pPr algn="ctr"/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F8B1D10-3EDE-3E46-A630-13E3B3526A56}"/>
              </a:ext>
            </a:extLst>
          </p:cNvPr>
          <p:cNvGrpSpPr/>
          <p:nvPr/>
        </p:nvGrpSpPr>
        <p:grpSpPr>
          <a:xfrm>
            <a:off x="6256959" y="4448870"/>
            <a:ext cx="2258606" cy="273602"/>
            <a:chOff x="5921621" y="3276234"/>
            <a:chExt cx="2258606" cy="273602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F6944367-990B-A14F-AE37-EEA1CE461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622" y="3549836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F0A04D3-3E87-8945-BB0F-30BF20A000D7}"/>
                </a:ext>
              </a:extLst>
            </p:cNvPr>
            <p:cNvSpPr txBox="1"/>
            <p:nvPr/>
          </p:nvSpPr>
          <p:spPr>
            <a:xfrm>
              <a:off x="5921621" y="3276234"/>
              <a:ext cx="2258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3, w/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refcnt</a:t>
              </a:r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58" name="Cloud Callout 57">
            <a:extLst>
              <a:ext uri="{FF2B5EF4-FFF2-40B4-BE49-F238E27FC236}">
                <a16:creationId xmlns:a16="http://schemas.microsoft.com/office/drawing/2014/main" id="{9F018A4D-E08F-914C-B6E6-4E60098A970B}"/>
              </a:ext>
            </a:extLst>
          </p:cNvPr>
          <p:cNvSpPr/>
          <p:nvPr/>
        </p:nvSpPr>
        <p:spPr>
          <a:xfrm>
            <a:off x="6537902" y="3312970"/>
            <a:ext cx="1696720" cy="883920"/>
          </a:xfrm>
          <a:prstGeom prst="cloud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Creates the </a:t>
            </a:r>
            <a:r>
              <a:rPr lang="en-US" sz="1000" dirty="0" err="1"/>
              <a:t>bpf</a:t>
            </a:r>
            <a:r>
              <a:rPr lang="en-US" sz="1000" dirty="0"/>
              <a:t> map “m” in the kernel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BF5643-6B64-8942-B94A-1D757B1174AC}"/>
              </a:ext>
            </a:extLst>
          </p:cNvPr>
          <p:cNvSpPr txBox="1"/>
          <p:nvPr/>
        </p:nvSpPr>
        <p:spPr>
          <a:xfrm>
            <a:off x="193492" y="2212162"/>
            <a:ext cx="3482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</p:txBody>
      </p:sp>
      <p:sp>
        <p:nvSpPr>
          <p:cNvPr id="60" name="Cloud Callout 59">
            <a:extLst>
              <a:ext uri="{FF2B5EF4-FFF2-40B4-BE49-F238E27FC236}">
                <a16:creationId xmlns:a16="http://schemas.microsoft.com/office/drawing/2014/main" id="{40FB2992-E8F7-BE47-B77D-5536F5C57E6F}"/>
              </a:ext>
            </a:extLst>
          </p:cNvPr>
          <p:cNvSpPr/>
          <p:nvPr/>
        </p:nvSpPr>
        <p:spPr>
          <a:xfrm>
            <a:off x="3727978" y="698643"/>
            <a:ext cx="2662312" cy="1438880"/>
          </a:xfrm>
          <a:prstGeom prst="cloudCallout">
            <a:avLst>
              <a:gd name="adj1" fmla="val -48191"/>
              <a:gd name="adj2" fmla="val 5811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bpf_object__relocate</a:t>
            </a:r>
            <a:r>
              <a:rPr lang="en-US" sz="10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rewrites the byte code and replace the origin map reference with the </a:t>
            </a:r>
            <a:r>
              <a:rPr lang="en-US" sz="1200" dirty="0" err="1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r>
              <a:rPr lang="en-US" sz="1200" dirty="0">
                <a:solidFill>
                  <a:schemeClr val="tx1"/>
                </a:solidFill>
                <a:ea typeface="Menlo" panose="020B0609030804020204" pitchFamily="49" charset="0"/>
                <a:cs typeface="Menlo" panose="020B0609030804020204" pitchFamily="49" charset="0"/>
              </a:rPr>
              <a:t> in helper calls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27ABCEB-20BA-884B-BA8E-6CB207B13560}"/>
              </a:ext>
            </a:extLst>
          </p:cNvPr>
          <p:cNvGrpSpPr/>
          <p:nvPr/>
        </p:nvGrpSpPr>
        <p:grpSpPr>
          <a:xfrm>
            <a:off x="6256959" y="4818759"/>
            <a:ext cx="2258605" cy="246221"/>
            <a:chOff x="5843752" y="6285186"/>
            <a:chExt cx="2258605" cy="246221"/>
          </a:xfrm>
        </p:grpSpPr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CF2882-D479-2242-939A-967644C63A79}"/>
                </a:ext>
              </a:extLst>
            </p:cNvPr>
            <p:cNvCxnSpPr/>
            <p:nvPr/>
          </p:nvCxnSpPr>
          <p:spPr>
            <a:xfrm>
              <a:off x="5843752" y="6519512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6CCAB54-B0B0-CC4B-81DC-F5BB7863D18F}"/>
                </a:ext>
              </a:extLst>
            </p:cNvPr>
            <p:cNvSpPr txBox="1"/>
            <p:nvPr/>
          </p:nvSpPr>
          <p:spPr>
            <a:xfrm>
              <a:off x="5843752" y="6285186"/>
              <a:ext cx="2258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(BPF_PROG_LOAD, ...);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6796072-F581-2D4A-A690-299623861CE4}"/>
              </a:ext>
            </a:extLst>
          </p:cNvPr>
          <p:cNvGrpSpPr/>
          <p:nvPr/>
        </p:nvGrpSpPr>
        <p:grpSpPr>
          <a:xfrm>
            <a:off x="6238155" y="4818758"/>
            <a:ext cx="2296211" cy="246221"/>
            <a:chOff x="5059134" y="3074062"/>
            <a:chExt cx="2296211" cy="246221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7F884980-05C6-AC47-BF9D-0E6C2159E533}"/>
                </a:ext>
              </a:extLst>
            </p:cNvPr>
            <p:cNvCxnSpPr/>
            <p:nvPr/>
          </p:nvCxnSpPr>
          <p:spPr>
            <a:xfrm flipH="1">
              <a:off x="5059134" y="3302084"/>
              <a:ext cx="225860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AE59359-76EF-454C-BB5A-21F78E435CFE}"/>
                </a:ext>
              </a:extLst>
            </p:cNvPr>
            <p:cNvSpPr txBox="1"/>
            <p:nvPr/>
          </p:nvSpPr>
          <p:spPr>
            <a:xfrm>
              <a:off x="5096740" y="3074062"/>
              <a:ext cx="22586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4, w/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refcnt</a:t>
              </a:r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74" name="Document 73">
            <a:extLst>
              <a:ext uri="{FF2B5EF4-FFF2-40B4-BE49-F238E27FC236}">
                <a16:creationId xmlns:a16="http://schemas.microsoft.com/office/drawing/2014/main" id="{FD642C90-64A8-C146-9480-4ACF16520C3D}"/>
              </a:ext>
            </a:extLst>
          </p:cNvPr>
          <p:cNvSpPr/>
          <p:nvPr/>
        </p:nvSpPr>
        <p:spPr>
          <a:xfrm>
            <a:off x="9102933" y="4088327"/>
            <a:ext cx="2803806" cy="1340121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SEC(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“</a:t>
            </a:r>
            <a:r>
              <a:rPr lang="en-US" sz="8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kprobe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800" dirty="0" err="1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r>
              <a:rPr lang="en-US" sz="8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f1(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pt_regs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 int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k =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unsigned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long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 =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Store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unshare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flags (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to m[0]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79F363-C976-1A45-A34C-5CA059B1D84E}"/>
              </a:ext>
            </a:extLst>
          </p:cNvPr>
          <p:cNvSpPr txBox="1"/>
          <p:nvPr/>
        </p:nvSpPr>
        <p:spPr>
          <a:xfrm>
            <a:off x="9105872" y="4834146"/>
            <a:ext cx="30112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k,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v, BPF_ANY);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5F1E22-8456-2A40-B877-B90C06D3199B}"/>
              </a:ext>
            </a:extLst>
          </p:cNvPr>
          <p:cNvCxnSpPr>
            <a:cxnSpLocks/>
          </p:cNvCxnSpPr>
          <p:nvPr/>
        </p:nvCxnSpPr>
        <p:spPr>
          <a:xfrm flipV="1">
            <a:off x="10418589" y="3205138"/>
            <a:ext cx="0" cy="8831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F29935E-367B-9F40-9062-0A7B75EDA6CA}"/>
              </a:ext>
            </a:extLst>
          </p:cNvPr>
          <p:cNvSpPr txBox="1"/>
          <p:nvPr/>
        </p:nvSpPr>
        <p:spPr>
          <a:xfrm>
            <a:off x="9922896" y="2830705"/>
            <a:ext cx="1404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</a:t>
            </a:r>
          </a:p>
        </p:txBody>
      </p:sp>
      <p:sp>
        <p:nvSpPr>
          <p:cNvPr id="79" name="Cloud Callout 78">
            <a:extLst>
              <a:ext uri="{FF2B5EF4-FFF2-40B4-BE49-F238E27FC236}">
                <a16:creationId xmlns:a16="http://schemas.microsoft.com/office/drawing/2014/main" id="{8B338484-D1C9-5741-BE3F-98A4E25BDD21}"/>
              </a:ext>
            </a:extLst>
          </p:cNvPr>
          <p:cNvSpPr/>
          <p:nvPr/>
        </p:nvSpPr>
        <p:spPr>
          <a:xfrm>
            <a:off x="6275761" y="5416668"/>
            <a:ext cx="2469203" cy="1195154"/>
          </a:xfrm>
          <a:prstGeom prst="cloudCallout">
            <a:avLst>
              <a:gd name="adj1" fmla="val 57079"/>
              <a:gd name="adj2" fmla="val -6170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The verifier will rewrite the byte code again, changing the map </a:t>
            </a:r>
            <a:r>
              <a:rPr lang="en-US" sz="1000" dirty="0" err="1"/>
              <a:t>fd</a:t>
            </a:r>
            <a:r>
              <a:rPr lang="en-US" sz="1000" dirty="0"/>
              <a:t> to the actually map address and take </a:t>
            </a:r>
            <a:r>
              <a:rPr lang="en-US" sz="1000" dirty="0" err="1"/>
              <a:t>refcnt</a:t>
            </a:r>
            <a:r>
              <a:rPr lang="en-US" sz="1000" dirty="0"/>
              <a:t> of the map</a:t>
            </a:r>
          </a:p>
        </p:txBody>
      </p:sp>
      <p:sp>
        <p:nvSpPr>
          <p:cNvPr id="80" name="Cloud Callout 79">
            <a:extLst>
              <a:ext uri="{FF2B5EF4-FFF2-40B4-BE49-F238E27FC236}">
                <a16:creationId xmlns:a16="http://schemas.microsoft.com/office/drawing/2014/main" id="{23861362-C2A9-C54C-BBFF-85EF94D60B9C}"/>
              </a:ext>
            </a:extLst>
          </p:cNvPr>
          <p:cNvSpPr/>
          <p:nvPr/>
        </p:nvSpPr>
        <p:spPr>
          <a:xfrm>
            <a:off x="2743614" y="4248365"/>
            <a:ext cx="2256432" cy="1160706"/>
          </a:xfrm>
          <a:prstGeom prst="cloudCallout">
            <a:avLst>
              <a:gd name="adj1" fmla="val -63989"/>
              <a:gd name="adj2" fmla="val 461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Attaches the </a:t>
            </a:r>
            <a:r>
              <a:rPr lang="en-US" sz="1200" dirty="0" err="1"/>
              <a:t>bpf</a:t>
            </a:r>
            <a:r>
              <a:rPr lang="en-US" sz="1200" dirty="0"/>
              <a:t> program to the hook point, in our case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09C0A2BC-1CE0-7E4E-A3B5-474FCA62A1C0}"/>
              </a:ext>
            </a:extLst>
          </p:cNvPr>
          <p:cNvSpPr/>
          <p:nvPr/>
        </p:nvSpPr>
        <p:spPr>
          <a:xfrm>
            <a:off x="8821991" y="836345"/>
            <a:ext cx="2407429" cy="405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(...)</a:t>
            </a:r>
          </a:p>
        </p:txBody>
      </p: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2A0A857A-475B-5145-8983-F3B1836636AA}"/>
              </a:ext>
            </a:extLst>
          </p:cNvPr>
          <p:cNvCxnSpPr/>
          <p:nvPr/>
        </p:nvCxnSpPr>
        <p:spPr>
          <a:xfrm rot="16200000" flipV="1">
            <a:off x="8140988" y="2352314"/>
            <a:ext cx="2846782" cy="625244"/>
          </a:xfrm>
          <a:prstGeom prst="curvedConnector3">
            <a:avLst>
              <a:gd name="adj1" fmla="val 2747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79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8" grpId="0" animBg="1"/>
      <p:bldP spid="58" grpId="1" animBg="1"/>
      <p:bldP spid="59" grpId="0"/>
      <p:bldP spid="60" grpId="0" animBg="1"/>
      <p:bldP spid="60" grpId="1" animBg="1"/>
      <p:bldP spid="74" grpId="0" animBg="1"/>
      <p:bldP spid="75" grpId="0"/>
      <p:bldP spid="78" grpId="0"/>
      <p:bldP spid="79" grpId="0" animBg="1"/>
      <p:bldP spid="79" grpId="1" animBg="1"/>
      <p:bldP spid="80" grpId="0" animBg="1"/>
      <p:bldP spid="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9A20B675-BFF1-054A-A4DD-A70CA1F697F8}"/>
              </a:ext>
            </a:extLst>
          </p:cNvPr>
          <p:cNvSpPr txBox="1"/>
          <p:nvPr/>
        </p:nvSpPr>
        <p:spPr>
          <a:xfrm>
            <a:off x="3911600" y="4677378"/>
            <a:ext cx="3031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Load rust program into the kernel</a:t>
            </a:r>
          </a:p>
        </p:txBody>
      </p:sp>
      <p:sp>
        <p:nvSpPr>
          <p:cNvPr id="4" name="Document 3">
            <a:extLst>
              <a:ext uri="{FF2B5EF4-FFF2-40B4-BE49-F238E27FC236}">
                <a16:creationId xmlns:a16="http://schemas.microsoft.com/office/drawing/2014/main" id="{809F5833-7A0A-0E4E-B67D-3B3253DA5C85}"/>
              </a:ext>
            </a:extLst>
          </p:cNvPr>
          <p:cNvSpPr/>
          <p:nvPr/>
        </p:nvSpPr>
        <p:spPr>
          <a:xfrm>
            <a:off x="193494" y="213197"/>
            <a:ext cx="3318449" cy="1583234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fn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f1(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pt_regs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u64 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u32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u64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1000" dirty="0" err="1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m: </a:t>
            </a:r>
            <a:r>
              <a:rPr lang="en-US" sz="10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u32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Store 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unshare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flags (</a:t>
            </a:r>
            <a:r>
              <a:rPr lang="en-US" sz="10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to m[0]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k, v, BPF_ANY);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326453-A81E-B64C-90DD-4F6F5D7CEBC4}"/>
              </a:ext>
            </a:extLst>
          </p:cNvPr>
          <p:cNvGrpSpPr/>
          <p:nvPr/>
        </p:nvGrpSpPr>
        <p:grpSpPr>
          <a:xfrm>
            <a:off x="193494" y="3560203"/>
            <a:ext cx="3718106" cy="3181782"/>
            <a:chOff x="193495" y="3676219"/>
            <a:chExt cx="3712306" cy="3181782"/>
          </a:xfrm>
        </p:grpSpPr>
        <p:sp>
          <p:nvSpPr>
            <p:cNvPr id="6" name="Document 5">
              <a:extLst>
                <a:ext uri="{FF2B5EF4-FFF2-40B4-BE49-F238E27FC236}">
                  <a16:creationId xmlns:a16="http://schemas.microsoft.com/office/drawing/2014/main" id="{9227C2B2-9881-A042-BBBC-CDB11E00C306}"/>
                </a:ext>
              </a:extLst>
            </p:cNvPr>
            <p:cNvSpPr/>
            <p:nvPr/>
          </p:nvSpPr>
          <p:spPr>
            <a:xfrm>
              <a:off x="193495" y="3676219"/>
              <a:ext cx="3712306" cy="3181782"/>
            </a:xfrm>
            <a:prstGeom prst="flowChartDocumen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int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main(</a:t>
              </a:r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void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)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</a:t>
              </a:r>
            </a:p>
            <a:p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int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>
                  <a:solidFill>
                    <a:srgbClr val="7030A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union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bpf_attr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m_attr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p_attr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f_fd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open(</a:t>
              </a:r>
              <a:r>
                <a:rPr lang="en-US" sz="10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“</a:t>
              </a:r>
              <a:r>
                <a:rPr lang="en-US" sz="1000" dirty="0" err="1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kern.o</a:t>
              </a:r>
              <a:r>
                <a:rPr lang="en-US" sz="1000" dirty="0">
                  <a:solidFill>
                    <a:srgbClr val="FF0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O_RDONLY);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</a:t>
              </a:r>
              <a:r>
                <a:rPr lang="en-US" sz="10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(BPF_MAP_CREATE,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&amp;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m_attr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...);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p_fd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=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(BPF_PROG_LOAD_DJW, </a:t>
              </a:r>
              <a:r>
                <a:rPr lang="en-US" sz="1000" dirty="0">
                  <a:solidFill>
                    <a:schemeClr val="accent3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&amp;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p_attr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...);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>
                  <a:solidFill>
                    <a:schemeClr val="bg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// equivalent to </a:t>
              </a:r>
              <a:r>
                <a:rPr lang="en-US" sz="1000" dirty="0" err="1">
                  <a:solidFill>
                    <a:schemeClr val="bg2">
                      <a:lumMod val="75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bpf_program__attach</a:t>
              </a:r>
              <a:endPara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perf_event_open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(...);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</a:t>
              </a:r>
              <a:r>
                <a:rPr lang="en-US" sz="10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ioctl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(...);</a:t>
              </a:r>
            </a:p>
            <a:p>
              <a:endPara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  <a:p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 return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 </a:t>
              </a:r>
              <a:r>
                <a:rPr lang="en-US" sz="1000" dirty="0">
                  <a:solidFill>
                    <a:srgbClr val="00B0F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</a:t>
              </a:r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;</a:t>
              </a:r>
            </a:p>
            <a:p>
              <a:r>
                <a:rPr lang="en-US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104B79-C068-4447-BB3B-B44739ECCBF3}"/>
                </a:ext>
              </a:extLst>
            </p:cNvPr>
            <p:cNvSpPr txBox="1"/>
            <p:nvPr/>
          </p:nvSpPr>
          <p:spPr>
            <a:xfrm>
              <a:off x="1512004" y="6238127"/>
              <a:ext cx="8459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/>
                <a:t>user.c</a:t>
              </a:r>
              <a:endParaRPr lang="en-US" sz="1400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1CD4EFD-B330-9E46-9A35-683C44F7565A}"/>
              </a:ext>
            </a:extLst>
          </p:cNvPr>
          <p:cNvSpPr/>
          <p:nvPr/>
        </p:nvSpPr>
        <p:spPr>
          <a:xfrm>
            <a:off x="1511534" y="1310337"/>
            <a:ext cx="6823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 err="1"/>
              <a:t>kern.rs</a:t>
            </a:r>
            <a:endParaRPr lang="en-US" sz="14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2DC9824-C3B4-6C45-ADE1-D83D65D7D015}"/>
              </a:ext>
            </a:extLst>
          </p:cNvPr>
          <p:cNvSpPr/>
          <p:nvPr/>
        </p:nvSpPr>
        <p:spPr>
          <a:xfrm>
            <a:off x="193494" y="1919963"/>
            <a:ext cx="2768192" cy="1404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m_attr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map_type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BPF_MAP_TYPE_HASH,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key_size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value_size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max_entries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is_iu_map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new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iu_idx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new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61D56F1-0EEB-F240-9723-FC4BCB922E95}"/>
              </a:ext>
            </a:extLst>
          </p:cNvPr>
          <p:cNvSpPr/>
          <p:nvPr/>
        </p:nvSpPr>
        <p:spPr>
          <a:xfrm>
            <a:off x="193494" y="1919962"/>
            <a:ext cx="3081081" cy="140491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p_attr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prog_type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BPF_PROG_TYPE_KPROBE,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rust_fd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f_fd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iu_maps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{ </a:t>
            </a:r>
            <a:r>
              <a:rPr lang="en-US" sz="1000" dirty="0" err="1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m_fd</a:t>
            </a:r>
            <a:r>
              <a:rPr lang="en-US" sz="10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},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// new</a:t>
            </a:r>
            <a:endParaRPr lang="en-US" sz="1000" dirty="0">
              <a:solidFill>
                <a:schemeClr val="tx1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iu_maps_len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0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new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E3024F8-EA10-EB47-95A6-452159664F6B}"/>
              </a:ext>
            </a:extLst>
          </p:cNvPr>
          <p:cNvSpPr/>
          <p:nvPr/>
        </p:nvSpPr>
        <p:spPr>
          <a:xfrm>
            <a:off x="6943412" y="125566"/>
            <a:ext cx="4700634" cy="63986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1AF973-42B8-5944-A150-047247348A8F}"/>
              </a:ext>
            </a:extLst>
          </p:cNvPr>
          <p:cNvSpPr txBox="1"/>
          <p:nvPr/>
        </p:nvSpPr>
        <p:spPr>
          <a:xfrm>
            <a:off x="8939270" y="213197"/>
            <a:ext cx="7089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Kernel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05FF60-9F94-B940-9F86-0CC8CB044550}"/>
              </a:ext>
            </a:extLst>
          </p:cNvPr>
          <p:cNvCxnSpPr>
            <a:cxnSpLocks/>
          </p:cNvCxnSpPr>
          <p:nvPr/>
        </p:nvCxnSpPr>
        <p:spPr>
          <a:xfrm>
            <a:off x="193494" y="4766209"/>
            <a:ext cx="2030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13C2EB5D-71E2-4E4F-A806-08A22F185854}"/>
              </a:ext>
            </a:extLst>
          </p:cNvPr>
          <p:cNvCxnSpPr>
            <a:cxnSpLocks/>
          </p:cNvCxnSpPr>
          <p:nvPr/>
        </p:nvCxnSpPr>
        <p:spPr>
          <a:xfrm rot="16200000" flipH="1">
            <a:off x="2074425" y="3893174"/>
            <a:ext cx="1357649" cy="22106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C663EEF2-32C0-C44A-A8E6-A2F71E0E63F4}"/>
              </a:ext>
            </a:extLst>
          </p:cNvPr>
          <p:cNvSpPr/>
          <p:nvPr/>
        </p:nvSpPr>
        <p:spPr>
          <a:xfrm>
            <a:off x="3366199" y="1618114"/>
            <a:ext cx="1949380" cy="1125086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Rust prog and user loader choose the same map index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CD3999-264D-3B49-83E2-F210A4A82B4A}"/>
              </a:ext>
            </a:extLst>
          </p:cNvPr>
          <p:cNvCxnSpPr>
            <a:cxnSpLocks/>
          </p:cNvCxnSpPr>
          <p:nvPr/>
        </p:nvCxnSpPr>
        <p:spPr>
          <a:xfrm flipH="1" flipV="1">
            <a:off x="1562563" y="794877"/>
            <a:ext cx="1949380" cy="112508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517E6E3-8EB3-0B48-AA37-F51E6FD4E936}"/>
              </a:ext>
            </a:extLst>
          </p:cNvPr>
          <p:cNvCxnSpPr/>
          <p:nvPr/>
        </p:nvCxnSpPr>
        <p:spPr>
          <a:xfrm flipH="1">
            <a:off x="1406769" y="2592475"/>
            <a:ext cx="2105174" cy="41198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93057F-53B1-D542-84DF-859EF65127FD}"/>
              </a:ext>
            </a:extLst>
          </p:cNvPr>
          <p:cNvCxnSpPr>
            <a:cxnSpLocks/>
          </p:cNvCxnSpPr>
          <p:nvPr/>
        </p:nvCxnSpPr>
        <p:spPr>
          <a:xfrm>
            <a:off x="3908664" y="4765089"/>
            <a:ext cx="3034748" cy="1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D09702-FC6F-324F-8D71-BDD223D0A1A5}"/>
              </a:ext>
            </a:extLst>
          </p:cNvPr>
          <p:cNvSpPr txBox="1"/>
          <p:nvPr/>
        </p:nvSpPr>
        <p:spPr>
          <a:xfrm>
            <a:off x="3681874" y="4471516"/>
            <a:ext cx="326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Creates the </a:t>
            </a:r>
            <a:r>
              <a:rPr lang="en-US" sz="1200" dirty="0" err="1"/>
              <a:t>bpf</a:t>
            </a:r>
            <a:r>
              <a:rPr lang="en-US" sz="1200" dirty="0"/>
              <a:t> map “m” in the kernel</a:t>
            </a:r>
          </a:p>
        </p:txBody>
      </p:sp>
      <p:sp>
        <p:nvSpPr>
          <p:cNvPr id="39" name="Card 38">
            <a:extLst>
              <a:ext uri="{FF2B5EF4-FFF2-40B4-BE49-F238E27FC236}">
                <a16:creationId xmlns:a16="http://schemas.microsoft.com/office/drawing/2014/main" id="{4550A54C-43E6-824D-B53D-31AD5D998159}"/>
              </a:ext>
            </a:extLst>
          </p:cNvPr>
          <p:cNvSpPr/>
          <p:nvPr/>
        </p:nvSpPr>
        <p:spPr>
          <a:xfrm>
            <a:off x="10133973" y="2180657"/>
            <a:ext cx="955040" cy="985520"/>
          </a:xfrm>
          <a:prstGeom prst="flowChartPunchedCar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</a:t>
            </a:r>
          </a:p>
          <a:p>
            <a:pPr algn="ctr"/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1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iu_idx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4</a:t>
            </a:r>
          </a:p>
          <a:p>
            <a:pPr algn="ctr"/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EA411561-E517-D747-A596-14B7F4634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15321"/>
              </p:ext>
            </p:extLst>
          </p:nvPr>
        </p:nvGraphicFramePr>
        <p:xfrm>
          <a:off x="8380055" y="1093385"/>
          <a:ext cx="2929790" cy="3708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92979">
                  <a:extLst>
                    <a:ext uri="{9D8B030D-6E8A-4147-A177-3AD203B41FA5}">
                      <a16:colId xmlns:a16="http://schemas.microsoft.com/office/drawing/2014/main" val="3569173469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4221256583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891447973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1332849947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1554009826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4053734110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2029412556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2276891093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1128923319"/>
                    </a:ext>
                  </a:extLst>
                </a:gridCol>
                <a:gridCol w="292979">
                  <a:extLst>
                    <a:ext uri="{9D8B030D-6E8A-4147-A177-3AD203B41FA5}">
                      <a16:colId xmlns:a16="http://schemas.microsoft.com/office/drawing/2014/main" val="4288637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6384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899B15E6-0E72-0C4F-ACD0-949AD46D80D1}"/>
              </a:ext>
            </a:extLst>
          </p:cNvPr>
          <p:cNvSpPr txBox="1"/>
          <p:nvPr/>
        </p:nvSpPr>
        <p:spPr>
          <a:xfrm>
            <a:off x="8331583" y="847164"/>
            <a:ext cx="30810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0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iu_maps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</a:t>
            </a:r>
            <a:r>
              <a:rPr lang="en-US" sz="10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32768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43CBDE34-8E0A-AB4B-B953-8BB6F55EE505}"/>
              </a:ext>
            </a:extLst>
          </p:cNvPr>
          <p:cNvCxnSpPr>
            <a:endCxn id="39" idx="1"/>
          </p:cNvCxnSpPr>
          <p:nvPr/>
        </p:nvCxnSpPr>
        <p:spPr>
          <a:xfrm rot="16200000" flipH="1">
            <a:off x="9286484" y="1825928"/>
            <a:ext cx="1209192" cy="485786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1B1B70-8C34-C84B-A51A-F271D28BB763}"/>
              </a:ext>
            </a:extLst>
          </p:cNvPr>
          <p:cNvCxnSpPr>
            <a:cxnSpLocks/>
          </p:cNvCxnSpPr>
          <p:nvPr/>
        </p:nvCxnSpPr>
        <p:spPr>
          <a:xfrm flipH="1">
            <a:off x="3911600" y="4765089"/>
            <a:ext cx="3031812" cy="112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AB3CE87-B202-614E-8D2D-9414178F5951}"/>
              </a:ext>
            </a:extLst>
          </p:cNvPr>
          <p:cNvSpPr txBox="1"/>
          <p:nvPr/>
        </p:nvSpPr>
        <p:spPr>
          <a:xfrm>
            <a:off x="3911600" y="4471516"/>
            <a:ext cx="30318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4, w/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76D546F-B58D-5645-A164-AFBACE24AEE2}"/>
              </a:ext>
            </a:extLst>
          </p:cNvPr>
          <p:cNvCxnSpPr>
            <a:cxnSpLocks/>
          </p:cNvCxnSpPr>
          <p:nvPr/>
        </p:nvCxnSpPr>
        <p:spPr>
          <a:xfrm>
            <a:off x="193494" y="4918609"/>
            <a:ext cx="2030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5472160F-96A3-2C40-9E88-3EBDD6EDEB1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156968" y="3979077"/>
            <a:ext cx="1590736" cy="28233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loud 50">
            <a:extLst>
              <a:ext uri="{FF2B5EF4-FFF2-40B4-BE49-F238E27FC236}">
                <a16:creationId xmlns:a16="http://schemas.microsoft.com/office/drawing/2014/main" id="{91BF098E-1201-814E-919E-B6EBD84230F9}"/>
              </a:ext>
            </a:extLst>
          </p:cNvPr>
          <p:cNvSpPr/>
          <p:nvPr/>
        </p:nvSpPr>
        <p:spPr>
          <a:xfrm>
            <a:off x="3627644" y="1670216"/>
            <a:ext cx="2032000" cy="1334241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Specify the </a:t>
            </a:r>
            <a:r>
              <a:rPr lang="en-US" sz="1200" dirty="0" err="1"/>
              <a:t>fd</a:t>
            </a:r>
            <a:r>
              <a:rPr lang="en-US" sz="1200" dirty="0"/>
              <a:t> of map the program uses (as an array)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D2382-60DC-BA45-9C9F-5C7B81946D10}"/>
              </a:ext>
            </a:extLst>
          </p:cNvPr>
          <p:cNvCxnSpPr/>
          <p:nvPr/>
        </p:nvCxnSpPr>
        <p:spPr>
          <a:xfrm flipH="1">
            <a:off x="1991498" y="2484581"/>
            <a:ext cx="1520445" cy="1888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9325F7A-FF87-4B46-9CAB-26A7C5AA7EC8}"/>
              </a:ext>
            </a:extLst>
          </p:cNvPr>
          <p:cNvCxnSpPr>
            <a:cxnSpLocks/>
          </p:cNvCxnSpPr>
          <p:nvPr/>
        </p:nvCxnSpPr>
        <p:spPr>
          <a:xfrm flipV="1">
            <a:off x="3911600" y="4953060"/>
            <a:ext cx="3031812" cy="13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Document 56">
            <a:extLst>
              <a:ext uri="{FF2B5EF4-FFF2-40B4-BE49-F238E27FC236}">
                <a16:creationId xmlns:a16="http://schemas.microsoft.com/office/drawing/2014/main" id="{5B305EB2-366A-F244-AF75-CDD3FF5FDEC7}"/>
              </a:ext>
            </a:extLst>
          </p:cNvPr>
          <p:cNvSpPr/>
          <p:nvPr/>
        </p:nvSpPr>
        <p:spPr>
          <a:xfrm>
            <a:off x="8787331" y="4317138"/>
            <a:ext cx="2693283" cy="1274478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800" dirty="0" err="1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fn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f1(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pt_regs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u64 {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u32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</a:t>
            </a:r>
            <a:r>
              <a:rPr lang="en-US" sz="800" dirty="0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u64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ctx</a:t>
            </a:r>
            <a:r>
              <a:rPr lang="en-US" sz="800" dirty="0" err="1">
                <a:solidFill>
                  <a:schemeClr val="accent3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let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m: </a:t>
            </a:r>
            <a:r>
              <a:rPr lang="en-US" sz="8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u32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Store 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unshare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flags (</a:t>
            </a:r>
            <a:r>
              <a:rPr lang="en-US" sz="800" dirty="0" err="1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rdi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to m[0]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bpf_map_update_elem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800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k, v, BPF_ANY);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800" dirty="0">
                <a:solidFill>
                  <a:schemeClr val="accent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800" dirty="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58" name="Cloud Callout 57">
            <a:extLst>
              <a:ext uri="{FF2B5EF4-FFF2-40B4-BE49-F238E27FC236}">
                <a16:creationId xmlns:a16="http://schemas.microsoft.com/office/drawing/2014/main" id="{1558ACC9-A5F3-0641-9AC8-A21A7031CAB1}"/>
              </a:ext>
            </a:extLst>
          </p:cNvPr>
          <p:cNvSpPr/>
          <p:nvPr/>
        </p:nvSpPr>
        <p:spPr>
          <a:xfrm>
            <a:off x="8078501" y="2800325"/>
            <a:ext cx="1978302" cy="1384259"/>
          </a:xfrm>
          <a:prstGeom prst="cloudCallout">
            <a:avLst>
              <a:gd name="adj1" fmla="val 72738"/>
              <a:gd name="adj2" fmla="val 305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sets up map </a:t>
            </a:r>
            <a:r>
              <a:rPr lang="en-US" sz="1200" dirty="0" err="1"/>
              <a:t>refcnts</a:t>
            </a:r>
            <a:r>
              <a:rPr lang="en-US" sz="1200" dirty="0"/>
              <a:t> based on the map </a:t>
            </a:r>
            <a:r>
              <a:rPr lang="en-US" sz="1200" dirty="0" err="1"/>
              <a:t>fd</a:t>
            </a:r>
            <a:r>
              <a:rPr lang="en-US" sz="1200" dirty="0"/>
              <a:t> array specified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03EA3F0-3961-034F-BE24-6290296C8950}"/>
              </a:ext>
            </a:extLst>
          </p:cNvPr>
          <p:cNvCxnSpPr/>
          <p:nvPr/>
        </p:nvCxnSpPr>
        <p:spPr>
          <a:xfrm flipV="1">
            <a:off x="10611293" y="3166177"/>
            <a:ext cx="0" cy="11509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5BF00CE-C439-A549-88C0-636F1F6DF1C0}"/>
              </a:ext>
            </a:extLst>
          </p:cNvPr>
          <p:cNvSpPr txBox="1"/>
          <p:nvPr/>
        </p:nvSpPr>
        <p:spPr>
          <a:xfrm>
            <a:off x="10129313" y="2644460"/>
            <a:ext cx="95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2</a:t>
            </a:r>
          </a:p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iu_idx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4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61A0B80-5C83-3549-A910-650E821C7FC4}"/>
              </a:ext>
            </a:extLst>
          </p:cNvPr>
          <p:cNvCxnSpPr/>
          <p:nvPr/>
        </p:nvCxnSpPr>
        <p:spPr>
          <a:xfrm flipH="1">
            <a:off x="3893956" y="4951743"/>
            <a:ext cx="30347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A7B02263-9725-FB45-9B89-91BF098A3503}"/>
              </a:ext>
            </a:extLst>
          </p:cNvPr>
          <p:cNvSpPr txBox="1"/>
          <p:nvPr/>
        </p:nvSpPr>
        <p:spPr>
          <a:xfrm>
            <a:off x="3906926" y="4700480"/>
            <a:ext cx="3034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fd</a:t>
            </a:r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5, w/ </a:t>
            </a:r>
            <a:r>
              <a:rPr lang="en-US" sz="1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refcnt</a:t>
            </a:r>
            <a:endParaRPr lang="en-US" sz="1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9EC4C90-7467-AA4B-B799-5AD22DA66B22}"/>
              </a:ext>
            </a:extLst>
          </p:cNvPr>
          <p:cNvCxnSpPr>
            <a:cxnSpLocks/>
          </p:cNvCxnSpPr>
          <p:nvPr/>
        </p:nvCxnSpPr>
        <p:spPr>
          <a:xfrm>
            <a:off x="193494" y="5529370"/>
            <a:ext cx="20301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9E79E58-BAB1-C843-9BEF-82BBA52B6224}"/>
              </a:ext>
            </a:extLst>
          </p:cNvPr>
          <p:cNvSpPr/>
          <p:nvPr/>
        </p:nvSpPr>
        <p:spPr>
          <a:xfrm>
            <a:off x="7100699" y="1938788"/>
            <a:ext cx="2407429" cy="4052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ksys_unshare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(...)</a:t>
            </a:r>
          </a:p>
        </p:txBody>
      </p: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BEF33A1A-BB6B-1E44-B1B8-503D16EF59DA}"/>
              </a:ext>
            </a:extLst>
          </p:cNvPr>
          <p:cNvCxnSpPr>
            <a:cxnSpLocks/>
            <a:stCxn id="57" idx="1"/>
          </p:cNvCxnSpPr>
          <p:nvPr/>
        </p:nvCxnSpPr>
        <p:spPr>
          <a:xfrm rot="10800000">
            <a:off x="7530465" y="2343991"/>
            <a:ext cx="1256866" cy="2610387"/>
          </a:xfrm>
          <a:prstGeom prst="curved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69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  <p:bldP spid="12" grpId="0" animBg="1"/>
      <p:bldP spid="12" grpId="1" animBg="1"/>
      <p:bldP spid="13" grpId="0" animBg="1"/>
      <p:bldP spid="13" grpId="1" animBg="1"/>
      <p:bldP spid="26" grpId="0" animBg="1"/>
      <p:bldP spid="26" grpId="1" animBg="1"/>
      <p:bldP spid="38" grpId="0"/>
      <p:bldP spid="38" grpId="1"/>
      <p:bldP spid="39" grpId="0" animBg="1"/>
      <p:bldP spid="47" grpId="0"/>
      <p:bldP spid="47" grpId="1"/>
      <p:bldP spid="51" grpId="0" animBg="1"/>
      <p:bldP spid="51" grpId="1" animBg="1"/>
      <p:bldP spid="57" grpId="0" animBg="1"/>
      <p:bldP spid="58" grpId="0" animBg="1"/>
      <p:bldP spid="58" grpId="1" animBg="1"/>
      <p:bldP spid="67" grpId="0"/>
      <p:bldP spid="71" grpId="0"/>
      <p:bldP spid="71" grpId="1"/>
      <p:bldP spid="7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78759-483A-844D-94FE-5C1204A1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map helpers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EAFE-C852-3C4D-BE87-A1A8AA78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Re-implemented map helpers for rust programs</a:t>
            </a:r>
          </a:p>
          <a:p>
            <a:r>
              <a:rPr lang="en-US" dirty="0"/>
              <a:t>Upon invocation the helpers finds the actual BPF map in </a:t>
            </a:r>
            <a:r>
              <a:rPr lang="en-US" sz="2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iu_maps</a:t>
            </a:r>
            <a:r>
              <a:rPr lang="en-US" dirty="0"/>
              <a:t>  array using the index</a:t>
            </a:r>
          </a:p>
          <a:p>
            <a:pPr lvl="1"/>
            <a:r>
              <a:rPr lang="en-US" dirty="0"/>
              <a:t>An extra step with constant time</a:t>
            </a:r>
          </a:p>
        </p:txBody>
      </p:sp>
    </p:spTree>
    <p:extLst>
      <p:ext uri="{BB962C8B-B14F-4D97-AF65-F5344CB8AC3E}">
        <p14:creationId xmlns:p14="http://schemas.microsoft.com/office/powerpoint/2010/main" val="347245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F695-BE3D-A97C-7B69-F571835A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inner-</a:t>
            </a:r>
            <a:r>
              <a:rPr lang="en-US" dirty="0" err="1"/>
              <a:t>unikernel</a:t>
            </a:r>
            <a:r>
              <a:rPr lang="en-US" dirty="0"/>
              <a:t>-rt crate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9B13F2-968C-C978-ED70-A356A0DDC93A}"/>
              </a:ext>
            </a:extLst>
          </p:cNvPr>
          <p:cNvGrpSpPr/>
          <p:nvPr/>
        </p:nvGrpSpPr>
        <p:grpSpPr>
          <a:xfrm>
            <a:off x="209832" y="1346963"/>
            <a:ext cx="11697245" cy="4795420"/>
            <a:chOff x="209832" y="1346963"/>
            <a:chExt cx="11697245" cy="47954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8A393A-4F54-E918-3266-79BF3EF312E7}"/>
                </a:ext>
              </a:extLst>
            </p:cNvPr>
            <p:cNvSpPr/>
            <p:nvPr/>
          </p:nvSpPr>
          <p:spPr>
            <a:xfrm>
              <a:off x="10298302" y="2078707"/>
              <a:ext cx="1608774" cy="5367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uapi</a:t>
              </a:r>
              <a:r>
                <a:rPr lang="en-US" dirty="0"/>
                <a:t> headers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E5D684-6CA2-4458-1C3B-895566AB411E}"/>
                </a:ext>
              </a:extLst>
            </p:cNvPr>
            <p:cNvSpPr/>
            <p:nvPr/>
          </p:nvSpPr>
          <p:spPr>
            <a:xfrm>
              <a:off x="10298302" y="3154795"/>
              <a:ext cx="1608775" cy="5367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kernel headers</a:t>
              </a:r>
            </a:p>
          </p:txBody>
        </p:sp>
        <p:sp>
          <p:nvSpPr>
            <p:cNvPr id="7" name="Snip Diagonal Corner Rectangle 6">
              <a:extLst>
                <a:ext uri="{FF2B5EF4-FFF2-40B4-BE49-F238E27FC236}">
                  <a16:creationId xmlns:a16="http://schemas.microsoft.com/office/drawing/2014/main" id="{9312529A-E67F-4A93-340C-F99ACCEB0C22}"/>
                </a:ext>
              </a:extLst>
            </p:cNvPr>
            <p:cNvSpPr/>
            <p:nvPr/>
          </p:nvSpPr>
          <p:spPr>
            <a:xfrm>
              <a:off x="8140586" y="2078706"/>
              <a:ext cx="1553379" cy="536713"/>
            </a:xfrm>
            <a:prstGeom prst="snip2Diag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bindgen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Snip Diagonal Corner Rectangle 7">
              <a:extLst>
                <a:ext uri="{FF2B5EF4-FFF2-40B4-BE49-F238E27FC236}">
                  <a16:creationId xmlns:a16="http://schemas.microsoft.com/office/drawing/2014/main" id="{16747F22-4590-1D90-580E-594D45A78DD8}"/>
                </a:ext>
              </a:extLst>
            </p:cNvPr>
            <p:cNvSpPr/>
            <p:nvPr/>
          </p:nvSpPr>
          <p:spPr>
            <a:xfrm>
              <a:off x="8140587" y="3154796"/>
              <a:ext cx="1553378" cy="536713"/>
            </a:xfrm>
            <a:prstGeom prst="snip2Diag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bindgen</a:t>
              </a:r>
              <a:r>
                <a:rPr lang="en-US" dirty="0"/>
                <a:t> + </a:t>
              </a:r>
            </a:p>
            <a:p>
              <a:pPr algn="ctr"/>
              <a:r>
                <a:rPr lang="en-US" dirty="0"/>
                <a:t>manual work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411AE1D-D02A-4946-D45D-D9C8BF675A33}"/>
                </a:ext>
              </a:extLst>
            </p:cNvPr>
            <p:cNvSpPr/>
            <p:nvPr/>
          </p:nvSpPr>
          <p:spPr>
            <a:xfrm>
              <a:off x="3051313" y="1789043"/>
              <a:ext cx="4915729" cy="3279914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8E80DF-5409-9F82-C2CB-5249B9F6E4E6}"/>
                </a:ext>
              </a:extLst>
            </p:cNvPr>
            <p:cNvSpPr/>
            <p:nvPr/>
          </p:nvSpPr>
          <p:spPr>
            <a:xfrm>
              <a:off x="10298302" y="4094051"/>
              <a:ext cx="1608774" cy="5367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helper functions</a:t>
              </a:r>
            </a:p>
          </p:txBody>
        </p:sp>
        <p:sp>
          <p:nvSpPr>
            <p:cNvPr id="11" name="Snip Diagonal Corner Rectangle 10">
              <a:extLst>
                <a:ext uri="{FF2B5EF4-FFF2-40B4-BE49-F238E27FC236}">
                  <a16:creationId xmlns:a16="http://schemas.microsoft.com/office/drawing/2014/main" id="{0A219C4B-4821-37F9-94FA-0D4BA73B9564}"/>
                </a:ext>
              </a:extLst>
            </p:cNvPr>
            <p:cNvSpPr/>
            <p:nvPr/>
          </p:nvSpPr>
          <p:spPr>
            <a:xfrm>
              <a:off x="8140588" y="4094050"/>
              <a:ext cx="1552886" cy="536713"/>
            </a:xfrm>
            <a:prstGeom prst="snip2Diag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nm / </a:t>
              </a:r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System.map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D569C6-90F2-FF4A-F019-61C3DEDD256C}"/>
                </a:ext>
              </a:extLst>
            </p:cNvPr>
            <p:cNvCxnSpPr>
              <a:cxnSpLocks/>
              <a:stCxn id="4" idx="1"/>
              <a:endCxn id="7" idx="0"/>
            </p:cNvCxnSpPr>
            <p:nvPr/>
          </p:nvCxnSpPr>
          <p:spPr>
            <a:xfrm flipH="1" flipV="1">
              <a:off x="9693965" y="2347063"/>
              <a:ext cx="604337" cy="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6CDD6E1-3791-44FF-6C1E-F011A8A18BB8}"/>
                </a:ext>
              </a:extLst>
            </p:cNvPr>
            <p:cNvCxnSpPr>
              <a:cxnSpLocks/>
              <a:stCxn id="5" idx="1"/>
              <a:endCxn id="8" idx="0"/>
            </p:cNvCxnSpPr>
            <p:nvPr/>
          </p:nvCxnSpPr>
          <p:spPr>
            <a:xfrm flipH="1">
              <a:off x="9693965" y="3423152"/>
              <a:ext cx="604337" cy="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D0D3C8-45E2-18A1-F1FB-AE53F7DF03C8}"/>
                </a:ext>
              </a:extLst>
            </p:cNvPr>
            <p:cNvCxnSpPr>
              <a:cxnSpLocks/>
              <a:stCxn id="10" idx="1"/>
              <a:endCxn id="11" idx="0"/>
            </p:cNvCxnSpPr>
            <p:nvPr/>
          </p:nvCxnSpPr>
          <p:spPr>
            <a:xfrm flipH="1" flipV="1">
              <a:off x="9693474" y="4362407"/>
              <a:ext cx="604828" cy="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065D86-10F1-8575-B982-E17E0093B2F7}"/>
                </a:ext>
              </a:extLst>
            </p:cNvPr>
            <p:cNvCxnSpPr>
              <a:cxnSpLocks/>
              <a:stCxn id="7" idx="2"/>
              <a:endCxn id="29" idx="3"/>
            </p:cNvCxnSpPr>
            <p:nvPr/>
          </p:nvCxnSpPr>
          <p:spPr>
            <a:xfrm flipH="1">
              <a:off x="4580941" y="2347063"/>
              <a:ext cx="3559645" cy="1842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7457F4F-65B1-F0D6-16B5-C732827A4231}"/>
                </a:ext>
              </a:extLst>
            </p:cNvPr>
            <p:cNvCxnSpPr>
              <a:cxnSpLocks/>
              <a:stCxn id="8" idx="2"/>
              <a:endCxn id="33" idx="3"/>
            </p:cNvCxnSpPr>
            <p:nvPr/>
          </p:nvCxnSpPr>
          <p:spPr>
            <a:xfrm flipH="1">
              <a:off x="7783947" y="3423153"/>
              <a:ext cx="356640" cy="292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92FD756-7793-AB06-916C-05632099E920}"/>
                </a:ext>
              </a:extLst>
            </p:cNvPr>
            <p:cNvCxnSpPr>
              <a:cxnSpLocks/>
              <a:stCxn id="11" idx="2"/>
              <a:endCxn id="38" idx="3"/>
            </p:cNvCxnSpPr>
            <p:nvPr/>
          </p:nvCxnSpPr>
          <p:spPr>
            <a:xfrm flipH="1" flipV="1">
              <a:off x="7796419" y="4362406"/>
              <a:ext cx="344169" cy="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F7D88D2F-F18F-7B77-68E1-8B23B698B50B}"/>
                </a:ext>
              </a:extLst>
            </p:cNvPr>
            <p:cNvSpPr/>
            <p:nvPr/>
          </p:nvSpPr>
          <p:spPr>
            <a:xfrm>
              <a:off x="3227366" y="2097134"/>
              <a:ext cx="1353575" cy="53671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uapi</a:t>
              </a:r>
              <a:r>
                <a:rPr lang="en-US" dirty="0"/>
                <a:t> binding</a:t>
              </a: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CF0A77D5-2F7D-2699-FE73-79A9EAA22354}"/>
                </a:ext>
              </a:extLst>
            </p:cNvPr>
            <p:cNvSpPr/>
            <p:nvPr/>
          </p:nvSpPr>
          <p:spPr>
            <a:xfrm>
              <a:off x="6427452" y="3157720"/>
              <a:ext cx="1356495" cy="53671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kernel binding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98CC1AE5-D388-90AD-3522-0B133747AA3B}"/>
                </a:ext>
              </a:extLst>
            </p:cNvPr>
            <p:cNvSpPr/>
            <p:nvPr/>
          </p:nvSpPr>
          <p:spPr>
            <a:xfrm>
              <a:off x="6439923" y="4094049"/>
              <a:ext cx="1356496" cy="53671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helper stub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4A4956-7201-8944-4BB6-FF5B3F19C4D3}"/>
                </a:ext>
              </a:extLst>
            </p:cNvPr>
            <p:cNvCxnSpPr>
              <a:cxnSpLocks/>
              <a:stCxn id="38" idx="1"/>
              <a:endCxn id="62" idx="0"/>
            </p:cNvCxnSpPr>
            <p:nvPr/>
          </p:nvCxnSpPr>
          <p:spPr>
            <a:xfrm flipH="1" flipV="1">
              <a:off x="6187645" y="4362398"/>
              <a:ext cx="252278" cy="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0679C773-B4FC-A86C-B9D4-EE2DD328320F}"/>
                </a:ext>
              </a:extLst>
            </p:cNvPr>
            <p:cNvSpPr/>
            <p:nvPr/>
          </p:nvSpPr>
          <p:spPr>
            <a:xfrm>
              <a:off x="3233381" y="4093665"/>
              <a:ext cx="1353575" cy="53671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IU helper interface</a:t>
              </a:r>
            </a:p>
          </p:txBody>
        </p:sp>
        <p:sp>
          <p:nvSpPr>
            <p:cNvPr id="62" name="Snip Diagonal Corner Rectangle 61">
              <a:extLst>
                <a:ext uri="{FF2B5EF4-FFF2-40B4-BE49-F238E27FC236}">
                  <a16:creationId xmlns:a16="http://schemas.microsoft.com/office/drawing/2014/main" id="{AC89A4DA-5D0C-6460-7673-57C026354FC7}"/>
                </a:ext>
              </a:extLst>
            </p:cNvPr>
            <p:cNvSpPr/>
            <p:nvPr/>
          </p:nvSpPr>
          <p:spPr>
            <a:xfrm>
              <a:off x="4834070" y="4094041"/>
              <a:ext cx="1353575" cy="536713"/>
            </a:xfrm>
            <a:prstGeom prst="snip2Diag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transmute + wrap 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CF6B027-BA73-EB48-EC86-7AC4A699420E}"/>
                </a:ext>
              </a:extLst>
            </p:cNvPr>
            <p:cNvCxnSpPr>
              <a:cxnSpLocks/>
              <a:endCxn id="61" idx="3"/>
            </p:cNvCxnSpPr>
            <p:nvPr/>
          </p:nvCxnSpPr>
          <p:spPr>
            <a:xfrm flipH="1">
              <a:off x="4586956" y="4362022"/>
              <a:ext cx="252278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DCEDF8-AC51-8752-4F82-745CB537CA33}"/>
                </a:ext>
              </a:extLst>
            </p:cNvPr>
            <p:cNvSpPr txBox="1"/>
            <p:nvPr/>
          </p:nvSpPr>
          <p:spPr>
            <a:xfrm>
              <a:off x="4723972" y="2596230"/>
              <a:ext cx="19908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IU runtime crate</a:t>
              </a:r>
            </a:p>
            <a:p>
              <a:pPr algn="ctr"/>
              <a:r>
                <a:rPr lang="en-US" sz="20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abstraction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29E03F4-5BAC-B050-C6C5-1C68C00D512D}"/>
                </a:ext>
              </a:extLst>
            </p:cNvPr>
            <p:cNvCxnSpPr>
              <a:cxnSpLocks/>
            </p:cNvCxnSpPr>
            <p:nvPr/>
          </p:nvCxnSpPr>
          <p:spPr>
            <a:xfrm>
              <a:off x="4707080" y="1426248"/>
              <a:ext cx="0" cy="4716135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A19C308-AD62-2E82-9B27-312C9153DA8C}"/>
                </a:ext>
              </a:extLst>
            </p:cNvPr>
            <p:cNvSpPr txBox="1"/>
            <p:nvPr/>
          </p:nvSpPr>
          <p:spPr>
            <a:xfrm>
              <a:off x="4833219" y="1350840"/>
              <a:ext cx="101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unsafe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2EC9EF5-5594-0F1D-99C9-0882239CD417}"/>
                </a:ext>
              </a:extLst>
            </p:cNvPr>
            <p:cNvSpPr txBox="1"/>
            <p:nvPr/>
          </p:nvSpPr>
          <p:spPr>
            <a:xfrm>
              <a:off x="3977420" y="1364398"/>
              <a:ext cx="101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safe</a:t>
              </a:r>
            </a:p>
          </p:txBody>
        </p:sp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88A2A266-214E-DFF4-1203-2ABB6FA571CE}"/>
                </a:ext>
              </a:extLst>
            </p:cNvPr>
            <p:cNvSpPr/>
            <p:nvPr/>
          </p:nvSpPr>
          <p:spPr>
            <a:xfrm>
              <a:off x="3233381" y="3154797"/>
              <a:ext cx="1353575" cy="536713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rgbClr val="FF9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IU map interface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8DC8778-AE3C-C475-3BD3-D85324F6182E}"/>
                </a:ext>
              </a:extLst>
            </p:cNvPr>
            <p:cNvCxnSpPr>
              <a:cxnSpLocks/>
              <a:stCxn id="33" idx="2"/>
              <a:endCxn id="62" idx="3"/>
            </p:cNvCxnSpPr>
            <p:nvPr/>
          </p:nvCxnSpPr>
          <p:spPr>
            <a:xfrm flipH="1">
              <a:off x="5510858" y="3694433"/>
              <a:ext cx="1594842" cy="39960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D0AD0CF3-E8A3-E92A-A150-AEF905E45F07}"/>
                </a:ext>
              </a:extLst>
            </p:cNvPr>
            <p:cNvSpPr/>
            <p:nvPr/>
          </p:nvSpPr>
          <p:spPr>
            <a:xfrm>
              <a:off x="209832" y="1789043"/>
              <a:ext cx="1878495" cy="32799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inner-</a:t>
              </a:r>
              <a:r>
                <a:rPr lang="en-US" dirty="0" err="1"/>
                <a:t>unikernel</a:t>
              </a:r>
              <a:endParaRPr lang="en-US" dirty="0"/>
            </a:p>
            <a:p>
              <a:pPr algn="ctr"/>
              <a:r>
                <a:rPr lang="en-US" dirty="0"/>
                <a:t>program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567E17C8-E0B8-727A-9A3E-2AE1081D5B89}"/>
                </a:ext>
              </a:extLst>
            </p:cNvPr>
            <p:cNvCxnSpPr>
              <a:stCxn id="29" idx="1"/>
            </p:cNvCxnSpPr>
            <p:nvPr/>
          </p:nvCxnSpPr>
          <p:spPr>
            <a:xfrm flipH="1" flipV="1">
              <a:off x="2085355" y="2365490"/>
              <a:ext cx="1142011" cy="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EEC93E2-3B4E-83B6-A9B6-C9D3F9B49237}"/>
                </a:ext>
              </a:extLst>
            </p:cNvPr>
            <p:cNvCxnSpPr>
              <a:cxnSpLocks/>
              <a:stCxn id="79" idx="1"/>
              <a:endCxn id="88" idx="3"/>
            </p:cNvCxnSpPr>
            <p:nvPr/>
          </p:nvCxnSpPr>
          <p:spPr>
            <a:xfrm flipH="1">
              <a:off x="2088327" y="3423154"/>
              <a:ext cx="1145054" cy="584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2F6EE67-B74F-E976-EAEE-434FDAAAD089}"/>
                </a:ext>
              </a:extLst>
            </p:cNvPr>
            <p:cNvCxnSpPr>
              <a:cxnSpLocks/>
            </p:cNvCxnSpPr>
            <p:nvPr/>
          </p:nvCxnSpPr>
          <p:spPr>
            <a:xfrm>
              <a:off x="9966333" y="1488824"/>
              <a:ext cx="0" cy="4653559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C45A353-36CD-F9E0-02C8-950C0181374B}"/>
                </a:ext>
              </a:extLst>
            </p:cNvPr>
            <p:cNvSpPr txBox="1"/>
            <p:nvPr/>
          </p:nvSpPr>
          <p:spPr>
            <a:xfrm>
              <a:off x="10092471" y="1425554"/>
              <a:ext cx="101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kernel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EB24BC0F-1576-B24B-15D1-80585798A570}"/>
                </a:ext>
              </a:extLst>
            </p:cNvPr>
            <p:cNvSpPr txBox="1"/>
            <p:nvPr/>
          </p:nvSpPr>
          <p:spPr>
            <a:xfrm>
              <a:off x="9236673" y="1426974"/>
              <a:ext cx="101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B978114A-B787-06E7-3694-0618E4ECC2A2}"/>
                </a:ext>
              </a:extLst>
            </p:cNvPr>
            <p:cNvCxnSpPr>
              <a:cxnSpLocks/>
            </p:cNvCxnSpPr>
            <p:nvPr/>
          </p:nvCxnSpPr>
          <p:spPr>
            <a:xfrm>
              <a:off x="2562936" y="1422371"/>
              <a:ext cx="0" cy="4720012"/>
            </a:xfrm>
            <a:prstGeom prst="lin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88EEA6-D504-E0FB-4AA0-B4436C900766}"/>
                </a:ext>
              </a:extLst>
            </p:cNvPr>
            <p:cNvSpPr txBox="1"/>
            <p:nvPr/>
          </p:nvSpPr>
          <p:spPr>
            <a:xfrm>
              <a:off x="2689075" y="1346963"/>
              <a:ext cx="1013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trusted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F41CD1-7E85-881B-BE7D-1FCEB2C17506}"/>
                </a:ext>
              </a:extLst>
            </p:cNvPr>
            <p:cNvSpPr txBox="1"/>
            <p:nvPr/>
          </p:nvSpPr>
          <p:spPr>
            <a:xfrm>
              <a:off x="1317418" y="1360521"/>
              <a:ext cx="15296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untrusted</a:t>
              </a: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3BF9F92-7EBB-452B-FDAB-C6B62BAC9EA8}"/>
                </a:ext>
              </a:extLst>
            </p:cNvPr>
            <p:cNvCxnSpPr>
              <a:cxnSpLocks/>
              <a:stCxn id="61" idx="1"/>
            </p:cNvCxnSpPr>
            <p:nvPr/>
          </p:nvCxnSpPr>
          <p:spPr>
            <a:xfrm flipH="1">
              <a:off x="2091370" y="4362022"/>
              <a:ext cx="1142011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Elbow Connector 124">
              <a:extLst>
                <a:ext uri="{FF2B5EF4-FFF2-40B4-BE49-F238E27FC236}">
                  <a16:creationId xmlns:a16="http://schemas.microsoft.com/office/drawing/2014/main" id="{6604FE83-B75E-5256-FDC2-71EA616DEE3A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rot="16200000" flipH="1">
              <a:off x="3790726" y="2427310"/>
              <a:ext cx="685799" cy="5969091"/>
            </a:xfrm>
            <a:prstGeom prst="bentConnector2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E4F8A60-AD8E-E538-D405-B509B771E1DA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7118171" y="4630762"/>
              <a:ext cx="0" cy="1123995"/>
            </a:xfrm>
            <a:prstGeom prst="straightConnector1">
              <a:avLst/>
            </a:prstGeom>
            <a:ln w="1905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775D37A1-CC92-E1B4-55ED-8B087A9F3F5F}"/>
                </a:ext>
              </a:extLst>
            </p:cNvPr>
            <p:cNvSpPr txBox="1"/>
            <p:nvPr/>
          </p:nvSpPr>
          <p:spPr>
            <a:xfrm>
              <a:off x="4510432" y="5605294"/>
              <a:ext cx="4273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❌</a:t>
              </a:r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E3DC124-9C87-5D2F-C794-7E5809ED04E7}"/>
                </a:ext>
              </a:extLst>
            </p:cNvPr>
            <p:cNvCxnSpPr>
              <a:cxnSpLocks/>
              <a:stCxn id="29" idx="2"/>
              <a:endCxn id="62" idx="3"/>
            </p:cNvCxnSpPr>
            <p:nvPr/>
          </p:nvCxnSpPr>
          <p:spPr>
            <a:xfrm>
              <a:off x="3904154" y="2633847"/>
              <a:ext cx="1606704" cy="146019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B8591E0-7568-F2C3-9566-0F00D7E06A9F}"/>
                </a:ext>
              </a:extLst>
            </p:cNvPr>
            <p:cNvCxnSpPr>
              <a:cxnSpLocks/>
              <a:stCxn id="29" idx="2"/>
              <a:endCxn id="79" idx="0"/>
            </p:cNvCxnSpPr>
            <p:nvPr/>
          </p:nvCxnSpPr>
          <p:spPr>
            <a:xfrm>
              <a:off x="3904154" y="2633847"/>
              <a:ext cx="6015" cy="52095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858380D5-0701-EFE7-933C-857618CD10BE}"/>
                </a:ext>
              </a:extLst>
            </p:cNvPr>
            <p:cNvCxnSpPr>
              <a:cxnSpLocks/>
              <a:stCxn id="79" idx="2"/>
              <a:endCxn id="61" idx="0"/>
            </p:cNvCxnSpPr>
            <p:nvPr/>
          </p:nvCxnSpPr>
          <p:spPr>
            <a:xfrm>
              <a:off x="3910169" y="3691510"/>
              <a:ext cx="0" cy="40215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615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1044</Words>
  <Application>Microsoft Macintosh PowerPoint</Application>
  <PresentationFormat>Widescreen</PresentationFormat>
  <Paragraphs>164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Menlo</vt:lpstr>
      <vt:lpstr>Office Theme</vt:lpstr>
      <vt:lpstr>Inner-unikernel Maps</vt:lpstr>
      <vt:lpstr>PowerPoint Presentation</vt:lpstr>
      <vt:lpstr>PowerPoint Presentation</vt:lpstr>
      <vt:lpstr>New map helpers</vt:lpstr>
      <vt:lpstr>inner-unikernel-rt crate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Jinghao Jia</dc:creator>
  <cp:lastModifiedBy>Jinghao Jia</cp:lastModifiedBy>
  <cp:revision>53</cp:revision>
  <dcterms:created xsi:type="dcterms:W3CDTF">2022-03-22T22:24:40Z</dcterms:created>
  <dcterms:modified xsi:type="dcterms:W3CDTF">2022-09-15T05:51:13Z</dcterms:modified>
</cp:coreProperties>
</file>