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32918400" cy="21945600"/>
  <p:notesSz cx="6858000" cy="9144000"/>
  <p:defaultTextStyle>
    <a:defPPr>
      <a:defRPr lang="en-US"/>
    </a:defPPr>
    <a:lvl1pPr marL="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E5"/>
    <a:srgbClr val="283237"/>
    <a:srgbClr val="15323D"/>
    <a:srgbClr val="0D2A35"/>
    <a:srgbClr val="D97C3A"/>
    <a:srgbClr val="3A3C3D"/>
    <a:srgbClr val="7B2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33"/>
    <p:restoredTop sz="94694"/>
  </p:normalViewPr>
  <p:slideViewPr>
    <p:cSldViewPr snapToGrid="0">
      <p:cViewPr>
        <p:scale>
          <a:sx n="50" d="100"/>
          <a:sy n="50" d="100"/>
        </p:scale>
        <p:origin x="4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E1385-8EF7-1C45-B54D-17258D0E10F1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F7CDE-DFD3-8B46-BDD3-F3CB76B01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1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8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8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8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8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8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6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3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3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7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4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0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6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8F962-8E8D-684D-837B-07C1B0C5F522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sv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D535-9195-E4BC-AA58-6B8C53A6A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45CC2-01B4-C1BD-A831-5573FA4B5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FE2D34-E928-E0E2-6024-4D2937DBF09D}"/>
              </a:ext>
            </a:extLst>
          </p:cNvPr>
          <p:cNvSpPr txBox="1"/>
          <p:nvPr/>
        </p:nvSpPr>
        <p:spPr>
          <a:xfrm>
            <a:off x="13590244" y="1936465"/>
            <a:ext cx="16605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Jinghao Jia, Raj </a:t>
            </a:r>
            <a:r>
              <a:rPr lang="en-US" sz="5400" dirty="0" err="1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Sahu</a:t>
            </a:r>
            <a:r>
              <a:rPr lang="en-US" sz="54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Adam Oswald,  Dan Williams, Michael V. Le, </a:t>
            </a:r>
            <a:r>
              <a:rPr lang="en-US" sz="5400" dirty="0" err="1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Tianyin</a:t>
            </a:r>
            <a:r>
              <a:rPr lang="en-US" sz="54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Xu</a:t>
            </a:r>
            <a:endParaRPr lang="en-US" sz="5400" baseline="30000" dirty="0">
              <a:solidFill>
                <a:srgbClr val="1D1D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2FEB6-15BE-8676-290A-E6319EB5741E}"/>
              </a:ext>
            </a:extLst>
          </p:cNvPr>
          <p:cNvSpPr txBox="1"/>
          <p:nvPr/>
        </p:nvSpPr>
        <p:spPr>
          <a:xfrm>
            <a:off x="2722418" y="368901"/>
            <a:ext cx="27473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Inner-</a:t>
            </a:r>
            <a:r>
              <a:rPr lang="en-US" sz="8800" b="1" dirty="0" err="1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unikernels</a:t>
            </a:r>
            <a:r>
              <a:rPr lang="en-US" sz="88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rethinking safe kernel extensions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6E5A0E-283D-56EB-3726-55AFD7D39F8C}"/>
              </a:ext>
            </a:extLst>
          </p:cNvPr>
          <p:cNvSpPr/>
          <p:nvPr/>
        </p:nvSpPr>
        <p:spPr>
          <a:xfrm>
            <a:off x="1064779" y="3845329"/>
            <a:ext cx="30788841" cy="112539"/>
          </a:xfrm>
          <a:prstGeom prst="rect">
            <a:avLst/>
          </a:prstGeom>
          <a:solidFill>
            <a:srgbClr val="3A3C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EEC754-8D2D-83CD-6AC2-909D0D3BDFA8}"/>
              </a:ext>
            </a:extLst>
          </p:cNvPr>
          <p:cNvGrpSpPr/>
          <p:nvPr/>
        </p:nvGrpSpPr>
        <p:grpSpPr>
          <a:xfrm>
            <a:off x="1064779" y="4251217"/>
            <a:ext cx="9842710" cy="962661"/>
            <a:chOff x="2050473" y="5070762"/>
            <a:chExt cx="7509164" cy="96266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C290F6-1BF2-26C0-CC4B-9E4CE1CE6EB4}"/>
                </a:ext>
              </a:extLst>
            </p:cNvPr>
            <p:cNvSpPr/>
            <p:nvPr/>
          </p:nvSpPr>
          <p:spPr>
            <a:xfrm>
              <a:off x="2050473" y="5070762"/>
              <a:ext cx="7509164" cy="962661"/>
            </a:xfrm>
            <a:prstGeom prst="rect">
              <a:avLst/>
            </a:prstGeom>
            <a:solidFill>
              <a:srgbClr val="7B28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36ADCD-8934-1582-E323-DFE8B3A7FA68}"/>
                </a:ext>
              </a:extLst>
            </p:cNvPr>
            <p:cNvSpPr txBox="1"/>
            <p:nvPr/>
          </p:nvSpPr>
          <p:spPr>
            <a:xfrm>
              <a:off x="2050473" y="5167371"/>
              <a:ext cx="7509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Problem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86DF36-A29D-4CB6-92E1-9F109676C106}"/>
              </a:ext>
            </a:extLst>
          </p:cNvPr>
          <p:cNvSpPr txBox="1"/>
          <p:nvPr/>
        </p:nvSpPr>
        <p:spPr>
          <a:xfrm>
            <a:off x="1064779" y="5213876"/>
            <a:ext cx="98427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0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ad-hoc nature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verifier undermines the safety guarantees: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Verifier bugs and vulnerabilities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Kernel helpers as escape hatches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32B786-4E90-7B03-188A-5CC6B1792303}"/>
              </a:ext>
            </a:extLst>
          </p:cNvPr>
          <p:cNvGrpSpPr/>
          <p:nvPr/>
        </p:nvGrpSpPr>
        <p:grpSpPr>
          <a:xfrm>
            <a:off x="11537845" y="4251215"/>
            <a:ext cx="9842710" cy="962661"/>
            <a:chOff x="2050473" y="5070762"/>
            <a:chExt cx="7509164" cy="9626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9EC2411-1C3E-4B7A-A977-A0A49F0645BF}"/>
                </a:ext>
              </a:extLst>
            </p:cNvPr>
            <p:cNvSpPr/>
            <p:nvPr/>
          </p:nvSpPr>
          <p:spPr>
            <a:xfrm>
              <a:off x="2050473" y="5070762"/>
              <a:ext cx="7509164" cy="962661"/>
            </a:xfrm>
            <a:prstGeom prst="rect">
              <a:avLst/>
            </a:prstGeom>
            <a:solidFill>
              <a:srgbClr val="7B28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FE3796-FBD8-F02B-748C-2698376924FB}"/>
                </a:ext>
              </a:extLst>
            </p:cNvPr>
            <p:cNvSpPr txBox="1"/>
            <p:nvPr/>
          </p:nvSpPr>
          <p:spPr>
            <a:xfrm>
              <a:off x="2050473" y="5167371"/>
              <a:ext cx="7509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High-level proposal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76BF112-F9F8-7C83-1E84-2E4CF7C4E33A}"/>
              </a:ext>
            </a:extLst>
          </p:cNvPr>
          <p:cNvSpPr txBox="1"/>
          <p:nvPr/>
        </p:nvSpPr>
        <p:spPr>
          <a:xfrm>
            <a:off x="11537845" y="5213874"/>
            <a:ext cx="98427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 a </a:t>
            </a:r>
            <a:r>
              <a:rPr lang="en-US" sz="40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expressive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language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Decouple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static code analysis from the kernel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Complement static analyses with </a:t>
            </a:r>
            <a:r>
              <a:rPr lang="en-US" sz="40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 mechanisms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D68100-AB7E-12AB-A2DC-267C94B99E48}"/>
              </a:ext>
            </a:extLst>
          </p:cNvPr>
          <p:cNvGrpSpPr/>
          <p:nvPr/>
        </p:nvGrpSpPr>
        <p:grpSpPr>
          <a:xfrm>
            <a:off x="11537845" y="8558542"/>
            <a:ext cx="9842710" cy="962661"/>
            <a:chOff x="2050473" y="5070762"/>
            <a:chExt cx="7509164" cy="9626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7E85DF-CACB-FEF6-0700-5662AB5FFED1}"/>
                </a:ext>
              </a:extLst>
            </p:cNvPr>
            <p:cNvSpPr/>
            <p:nvPr/>
          </p:nvSpPr>
          <p:spPr>
            <a:xfrm>
              <a:off x="2050473" y="5070762"/>
              <a:ext cx="7509164" cy="962661"/>
            </a:xfrm>
            <a:prstGeom prst="rect">
              <a:avLst/>
            </a:prstGeom>
            <a:solidFill>
              <a:srgbClr val="7B28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08EA86-778B-F0B0-81D6-C668E47BE318}"/>
                </a:ext>
              </a:extLst>
            </p:cNvPr>
            <p:cNvSpPr txBox="1"/>
            <p:nvPr/>
          </p:nvSpPr>
          <p:spPr>
            <a:xfrm>
              <a:off x="2050473" y="5167371"/>
              <a:ext cx="7509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Approach: Inner-</a:t>
              </a:r>
              <a:r>
                <a:rPr lang="en-US" sz="4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unikernels</a:t>
              </a:r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8254756-BB88-A5C1-E7B4-B5504AE0C800}"/>
              </a:ext>
            </a:extLst>
          </p:cNvPr>
          <p:cNvSpPr txBox="1"/>
          <p:nvPr/>
        </p:nvSpPr>
        <p:spPr>
          <a:xfrm>
            <a:off x="11537845" y="9521201"/>
            <a:ext cx="984271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Rust as the kernel extension language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Language-based safety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Expressiveness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Trusted kernel interface in safe (and some unsafe) Rust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Trusted Rust toolchain to check and sign the program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Runtime protection mechanisms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Watch dog timers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Stack protection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Simplify/eliminate unsafe helper code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B4082F5-E028-F55D-AE3B-0C9A27A1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7845" y="16731726"/>
            <a:ext cx="9842710" cy="465826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24F67D2-74E1-0563-9FE8-065567FFB696}"/>
              </a:ext>
            </a:extLst>
          </p:cNvPr>
          <p:cNvGrpSpPr/>
          <p:nvPr/>
        </p:nvGrpSpPr>
        <p:grpSpPr>
          <a:xfrm>
            <a:off x="22010911" y="4251217"/>
            <a:ext cx="9842710" cy="962661"/>
            <a:chOff x="2050473" y="5070762"/>
            <a:chExt cx="7509164" cy="9626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EFFE97-D0D4-0980-A4D5-B1E286237A45}"/>
                </a:ext>
              </a:extLst>
            </p:cNvPr>
            <p:cNvSpPr/>
            <p:nvPr/>
          </p:nvSpPr>
          <p:spPr>
            <a:xfrm>
              <a:off x="2050473" y="5070762"/>
              <a:ext cx="7509164" cy="962661"/>
            </a:xfrm>
            <a:prstGeom prst="rect">
              <a:avLst/>
            </a:prstGeom>
            <a:solidFill>
              <a:srgbClr val="7B28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FBDEE9-1555-F85C-5892-266581D4D8FB}"/>
                </a:ext>
              </a:extLst>
            </p:cNvPr>
            <p:cNvSpPr txBox="1"/>
            <p:nvPr/>
          </p:nvSpPr>
          <p:spPr>
            <a:xfrm>
              <a:off x="2050473" y="5167371"/>
              <a:ext cx="7509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Case study: RAII for safety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7DB1B64-7F4D-087F-1F00-1C6090A39376}"/>
              </a:ext>
            </a:extLst>
          </p:cNvPr>
          <p:cNvSpPr txBox="1"/>
          <p:nvPr/>
        </p:nvSpPr>
        <p:spPr>
          <a:xfrm>
            <a:off x="22010911" y="5213876"/>
            <a:ext cx="9842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verifies resources management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e.g., ensure spinlock release</a:t>
            </a:r>
            <a:r>
              <a:rPr lang="en-US" sz="40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all execution path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9BF2021-03AF-38AD-BCC4-3FE1F17E9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2587" b="28434"/>
          <a:stretch/>
        </p:blipFill>
        <p:spPr>
          <a:xfrm>
            <a:off x="9721932" y="1976010"/>
            <a:ext cx="3654527" cy="1424476"/>
          </a:xfrm>
          <a:prstGeom prst="rect">
            <a:avLst/>
          </a:prstGeom>
        </p:spPr>
      </p:pic>
      <p:pic>
        <p:nvPicPr>
          <p:cNvPr id="2" name="Picture 14" descr="University logo and wordmark – Office of Strategic Marketing and Branding">
            <a:extLst>
              <a:ext uri="{FF2B5EF4-FFF2-40B4-BE49-F238E27FC236}">
                <a16:creationId xmlns:a16="http://schemas.microsoft.com/office/drawing/2014/main" id="{27FA17D0-C94C-5FC6-207A-7D2F51DC5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406" y="1766379"/>
            <a:ext cx="4388660" cy="181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6" descr="Standard_CMYK">
            <a:extLst>
              <a:ext uri="{FF2B5EF4-FFF2-40B4-BE49-F238E27FC236}">
                <a16:creationId xmlns:a16="http://schemas.microsoft.com/office/drawing/2014/main" id="{5A04A0B8-16DB-7895-79C0-D3C4E6A22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6" t="25463" r="11825" b="20325"/>
          <a:stretch/>
        </p:blipFill>
        <p:spPr bwMode="auto">
          <a:xfrm>
            <a:off x="2433598" y="2025550"/>
            <a:ext cx="3065023" cy="142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0EBA10A-C9EC-BFCD-32A6-C795E938D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779" y="18293593"/>
            <a:ext cx="9842710" cy="344494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ED10CD2-0170-039C-32EB-C9ACABCC72F0}"/>
              </a:ext>
            </a:extLst>
          </p:cNvPr>
          <p:cNvSpPr txBox="1"/>
          <p:nvPr/>
        </p:nvSpPr>
        <p:spPr>
          <a:xfrm>
            <a:off x="22010910" y="7347100"/>
            <a:ext cx="9842709" cy="5170646"/>
          </a:xfrm>
          <a:prstGeom prst="rect">
            <a:avLst/>
          </a:prstGeom>
          <a:solidFill>
            <a:srgbClr val="FCF6E5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586E75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0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bpf_prog1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3000" b="1" dirty="0">
                <a:solidFill>
                  <a:srgbClr val="586E75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0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3000" b="0" dirty="0" err="1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30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30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bpf_spin_lock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(l);</a:t>
            </a:r>
          </a:p>
          <a:p>
            <a:r>
              <a:rPr lang="en-US" sz="30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3000" b="0" dirty="0" err="1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some_cond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30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sz="30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bpf_spin_unlock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30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0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 } </a:t>
            </a:r>
            <a:r>
              <a:rPr lang="en-US" sz="30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3000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    /* Not unlocked, rejected */</a:t>
            </a:r>
            <a:endParaRPr lang="en-US" sz="3000" b="0" dirty="0">
              <a:solidFill>
                <a:srgbClr val="657B83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30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0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A59987-E99E-DD40-3979-10C78C7BB251}"/>
              </a:ext>
            </a:extLst>
          </p:cNvPr>
          <p:cNvSpPr txBox="1"/>
          <p:nvPr/>
        </p:nvSpPr>
        <p:spPr>
          <a:xfrm>
            <a:off x="22010909" y="13085664"/>
            <a:ext cx="98427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Resource-acquisition-is-initialization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(RAII) in Rust automatically ensures correct resource management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Released upon object destruction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e.g., when object goes out-of-scope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36671E-8D8F-7F19-7D8D-1D3A2FA56E9C}"/>
              </a:ext>
            </a:extLst>
          </p:cNvPr>
          <p:cNvSpPr txBox="1"/>
          <p:nvPr/>
        </p:nvSpPr>
        <p:spPr>
          <a:xfrm>
            <a:off x="22010909" y="16937198"/>
            <a:ext cx="9842709" cy="4247317"/>
          </a:xfrm>
          <a:prstGeom prst="rect">
            <a:avLst/>
          </a:prstGeom>
          <a:solidFill>
            <a:srgbClr val="FCF6E5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000" b="0" dirty="0" err="1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0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iu_prog1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30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ctx</a:t>
            </a:r>
            <a:r>
              <a:rPr lang="en-US" sz="30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0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sz="3000" b="1" dirty="0">
                <a:solidFill>
                  <a:srgbClr val="586E75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()) </a:t>
            </a:r>
            <a:r>
              <a:rPr lang="en-US" sz="30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000" b="0" dirty="0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i32</a:t>
            </a:r>
            <a:endParaRPr lang="en-US" sz="3000" b="0" dirty="0">
              <a:solidFill>
                <a:srgbClr val="657B83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3000" b="1" dirty="0">
                <a:solidFill>
                  <a:srgbClr val="586E75"/>
                </a:solidFill>
                <a:effectLst/>
                <a:latin typeface="Menlo" panose="020B0609030804020204" pitchFamily="49" charset="0"/>
              </a:rPr>
              <a:t>  let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000" b="1" dirty="0">
                <a:solidFill>
                  <a:srgbClr val="586E75"/>
                </a:solidFill>
                <a:effectLst/>
                <a:latin typeface="Menlo" panose="020B0609030804020204" pitchFamily="49" charset="0"/>
              </a:rPr>
              <a:t>mut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0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guard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0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3000" dirty="0">
                <a:solidFill>
                  <a:srgbClr val="657B83"/>
                </a:solidFill>
                <a:latin typeface="Menlo" panose="020B0609030804020204" pitchFamily="49" charset="0"/>
              </a:rPr>
              <a:t> </a:t>
            </a:r>
            <a:r>
              <a:rPr lang="en-US" sz="3000" b="0" dirty="0" err="1">
                <a:solidFill>
                  <a:srgbClr val="CB4B16"/>
                </a:solidFill>
                <a:effectLst/>
                <a:latin typeface="Menlo" panose="020B0609030804020204" pitchFamily="49" charset="0"/>
              </a:rPr>
              <a:t>spin_lock_guard</a:t>
            </a:r>
            <a:r>
              <a:rPr lang="en-US" sz="30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30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30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3000" b="0" dirty="0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30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guard</a:t>
            </a:r>
            <a:r>
              <a:rPr lang="en-US" sz="3000" b="0" dirty="0" err="1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30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lock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US" sz="30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3000" b="0" dirty="0" err="1">
                <a:solidFill>
                  <a:srgbClr val="268BD2"/>
                </a:solidFill>
                <a:effectLst/>
                <a:latin typeface="Menlo" panose="020B0609030804020204" pitchFamily="49" charset="0"/>
              </a:rPr>
              <a:t>some_cond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30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} </a:t>
            </a:r>
            <a:r>
              <a:rPr lang="en-US" sz="3000" b="0" dirty="0">
                <a:solidFill>
                  <a:srgbClr val="85990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{ </a:t>
            </a:r>
            <a:r>
              <a:rPr lang="en-US" sz="3000" b="0" dirty="0">
                <a:solidFill>
                  <a:srgbClr val="D33682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 }</a:t>
            </a:r>
          </a:p>
          <a:p>
            <a:r>
              <a:rPr lang="en-US" sz="3000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  /* Always unlocked when `guard` goes</a:t>
            </a:r>
            <a:endParaRPr lang="en-US" sz="3000" b="0" dirty="0">
              <a:solidFill>
                <a:srgbClr val="657B83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3000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   * out-of-scope</a:t>
            </a:r>
            <a:endParaRPr lang="en-US" sz="3000" b="0" dirty="0">
              <a:solidFill>
                <a:srgbClr val="657B83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3000" b="0" i="1" dirty="0">
                <a:solidFill>
                  <a:srgbClr val="93A1A1"/>
                </a:solidFill>
                <a:effectLst/>
                <a:latin typeface="Menlo" panose="020B0609030804020204" pitchFamily="49" charset="0"/>
              </a:rPr>
              <a:t>   */</a:t>
            </a:r>
            <a:endParaRPr lang="en-US" sz="3000" b="0" dirty="0">
              <a:solidFill>
                <a:srgbClr val="657B83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3000" b="0" dirty="0">
                <a:solidFill>
                  <a:srgbClr val="657B83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8597902-61DB-A411-D710-200C9B5A4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778" y="15340780"/>
            <a:ext cx="9842710" cy="295281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964CF9B-1451-393E-7E20-496457CA38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778" y="12484578"/>
            <a:ext cx="9842710" cy="29528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492B1A-878B-CB8E-1B44-404AA0C2AF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5104" y="7788889"/>
            <a:ext cx="8301720" cy="483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3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933</TotalTime>
  <Words>277</Words>
  <Application>Microsoft Macintosh PowerPoint</Application>
  <PresentationFormat>Custom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Jia, Jinghao</dc:creator>
  <cp:lastModifiedBy>Jia, Jinghao</cp:lastModifiedBy>
  <cp:revision>67</cp:revision>
  <dcterms:created xsi:type="dcterms:W3CDTF">2023-02-28T17:02:51Z</dcterms:created>
  <dcterms:modified xsi:type="dcterms:W3CDTF">2023-03-02T04:53:30Z</dcterms:modified>
</cp:coreProperties>
</file>