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b="0"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1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hyperlink" Target="http://mlwiki.org/index.php/Undo_Logging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mlwiki.org/index.php/Undo_Logging" TargetMode="External"/><Relationship Id="rId3" Type="http://schemas.openxmlformats.org/officeDocument/2006/relationships/image" Target="../media/image1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ibm.com/developerworks/java/library/j-ts1/index.html" TargetMode="External"/><Relationship Id="rId3" Type="http://schemas.openxmlformats.org/officeDocument/2006/relationships/hyperlink" Target="https://community.oracle.com/thread/286094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的声明式事务模型"/>
          <p:cNvSpPr txBox="1"/>
          <p:nvPr/>
        </p:nvSpPr>
        <p:spPr>
          <a:xfrm>
            <a:off x="4762301" y="4609059"/>
            <a:ext cx="3480198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Spring的声明式事务模型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ointCut(where)  TransactionAttributeSourcePointcut"/>
          <p:cNvSpPr txBox="1"/>
          <p:nvPr/>
        </p:nvSpPr>
        <p:spPr>
          <a:xfrm>
            <a:off x="562281" y="822937"/>
            <a:ext cx="79551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PointCut(where)  TransactionAttributeSourcePointcut</a:t>
            </a:r>
          </a:p>
        </p:txBody>
      </p:sp>
      <p:pic>
        <p:nvPicPr>
          <p:cNvPr id="16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00" y="1816759"/>
            <a:ext cx="11049000" cy="222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425" y="1871120"/>
            <a:ext cx="5090441" cy="4925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3607" y="1871120"/>
            <a:ext cx="4943221" cy="492596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dvice(what) TransactionInterceptor"/>
          <p:cNvSpPr txBox="1"/>
          <p:nvPr/>
        </p:nvSpPr>
        <p:spPr>
          <a:xfrm>
            <a:off x="546964" y="1019103"/>
            <a:ext cx="55673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Advice(what) TransactionInterceptor</a:t>
            </a:r>
          </a:p>
        </p:txBody>
      </p:sp>
      <p:sp>
        <p:nvSpPr>
          <p:cNvPr id="170" name="TransactionTemplate"/>
          <p:cNvSpPr txBox="1"/>
          <p:nvPr/>
        </p:nvSpPr>
        <p:spPr>
          <a:xfrm>
            <a:off x="6725596" y="1019103"/>
            <a:ext cx="31740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TransactionTemplate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? 声明式和编程式要怎么选"/>
          <p:cNvSpPr txBox="1"/>
          <p:nvPr/>
        </p:nvSpPr>
        <p:spPr>
          <a:xfrm>
            <a:off x="479725" y="732822"/>
            <a:ext cx="3771752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 声明式和编程式要怎么选</a:t>
            </a:r>
          </a:p>
        </p:txBody>
      </p:sp>
      <p:pic>
        <p:nvPicPr>
          <p:cNvPr id="17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509" y="1433552"/>
            <a:ext cx="11000534" cy="356744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from https://docs.spring.io/spring/docs/5.0.7.RELEASE/spring-framework-reference/data-access.html#tx-decl-vs-prog"/>
          <p:cNvSpPr txBox="1"/>
          <p:nvPr/>
        </p:nvSpPr>
        <p:spPr>
          <a:xfrm>
            <a:off x="677298" y="5048066"/>
            <a:ext cx="106989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from https://docs.spring.io/spring/docs/5.0.7.RELEASE/spring-framework-reference/data-access.html#tx-decl-vs-prog</a:t>
            </a:r>
          </a:p>
        </p:txBody>
      </p:sp>
      <p:sp>
        <p:nvSpPr>
          <p:cNvPr id="175" name="声明式…"/>
          <p:cNvSpPr txBox="1"/>
          <p:nvPr/>
        </p:nvSpPr>
        <p:spPr>
          <a:xfrm>
            <a:off x="704263" y="5639985"/>
            <a:ext cx="5428060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声明式</a:t>
            </a:r>
          </a:p>
          <a:p>
            <a:pPr/>
            <a:r>
              <a:t>优点：简洁，对代码侵入性小</a:t>
            </a:r>
          </a:p>
          <a:p>
            <a:pPr/>
            <a:r>
              <a:t>缺点：隐藏了实现细节，容易导致误用</a:t>
            </a:r>
          </a:p>
          <a:p>
            <a:pPr/>
          </a:p>
          <a:p>
            <a:pPr/>
            <a:r>
              <a:t>编程式</a:t>
            </a:r>
          </a:p>
          <a:p>
            <a:pPr/>
            <a:r>
              <a:t>优点：显式调用，不容易用错</a:t>
            </a:r>
          </a:p>
          <a:p>
            <a:pPr/>
            <a:r>
              <a:t>缺点：侵入代码，使用时要写较多代码</a:t>
            </a:r>
          </a:p>
        </p:txBody>
      </p:sp>
      <p:sp>
        <p:nvSpPr>
          <p:cNvPr id="176" name="？编程式，要怎么修改隔离级别/传播级别"/>
          <p:cNvSpPr txBox="1"/>
          <p:nvPr/>
        </p:nvSpPr>
        <p:spPr>
          <a:xfrm>
            <a:off x="6991331" y="6889894"/>
            <a:ext cx="5756673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？编程式，要怎么修改隔离级别/传播级别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823" y="611622"/>
            <a:ext cx="6921501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373" y="1895256"/>
            <a:ext cx="12052054" cy="333305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ransactionTemplate.setIsolationLevel(TransactionDefinition.ISOLATION_READ_UNCOMMITTED);"/>
          <p:cNvSpPr txBox="1"/>
          <p:nvPr/>
        </p:nvSpPr>
        <p:spPr>
          <a:xfrm>
            <a:off x="487600" y="5683784"/>
            <a:ext cx="125259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transactionTemplate.setIsolationLevel(TransactionDefinition.ISOLATION_READ_UNCOMMITTED);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371167"/>
            <a:ext cx="12827000" cy="485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每次用的时候都要new一个transactionTemplate"/>
          <p:cNvSpPr txBox="1"/>
          <p:nvPr/>
        </p:nvSpPr>
        <p:spPr>
          <a:xfrm>
            <a:off x="5573195" y="5294491"/>
            <a:ext cx="6692058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每次用的时候都要new一个transactionTemplate</a:t>
            </a:r>
          </a:p>
        </p:txBody>
      </p:sp>
      <p:sp>
        <p:nvSpPr>
          <p:cNvPr id="184" name="=…"/>
          <p:cNvSpPr txBox="1"/>
          <p:nvPr/>
        </p:nvSpPr>
        <p:spPr>
          <a:xfrm>
            <a:off x="692445" y="6106355"/>
            <a:ext cx="9235233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  <a:p>
            <a:pPr/>
          </a:p>
          <a:p>
            <a:pPr/>
            <a:r>
              <a:rPr>
                <a:solidFill>
                  <a:srgbClr val="BBB529"/>
                </a:solidFill>
              </a:rPr>
              <a:t>@Transactional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D0D0FF"/>
                </a:solidFill>
              </a:rPr>
              <a:t>isolation </a:t>
            </a:r>
            <a:r>
              <a:rPr>
                <a:solidFill>
                  <a:srgbClr val="A9B7C6"/>
                </a:solidFill>
              </a:rPr>
              <a:t>= Isolation.</a:t>
            </a:r>
            <a:r>
              <a:t>READ_UNCOMMITTED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/>
            <a:r>
              <a:rPr>
                <a:solidFill>
                  <a:srgbClr val="A9B7C6"/>
                </a:solidFill>
              </a:rPr>
              <a:t>…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185" name="from https://docs.spring.io/spring/docs/5.0.7.RELEASE/spring-framework-reference/data-access.html#transaction-programmatic"/>
          <p:cNvSpPr txBox="1"/>
          <p:nvPr/>
        </p:nvSpPr>
        <p:spPr>
          <a:xfrm>
            <a:off x="940619" y="4587171"/>
            <a:ext cx="1151841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from https://docs.spring.io/spring/docs/5.0.7.RELEASE/spring-framework-reference/data-access.html#transaction-programmatic</a:t>
            </a:r>
          </a:p>
        </p:txBody>
      </p:sp>
      <p:sp>
        <p:nvSpPr>
          <p:cNvPr id="186" name="？什么时候需要修改隔离级别/传播级别"/>
          <p:cNvSpPr txBox="1"/>
          <p:nvPr/>
        </p:nvSpPr>
        <p:spPr>
          <a:xfrm>
            <a:off x="704263" y="8367119"/>
            <a:ext cx="5451873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？什么时候需要修改隔离级别/传播级别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事务隔离级别"/>
          <p:cNvSpPr txBox="1"/>
          <p:nvPr/>
        </p:nvSpPr>
        <p:spPr>
          <a:xfrm>
            <a:off x="5530850" y="4616450"/>
            <a:ext cx="19431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事务隔离级别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事务隔离级别"/>
          <p:cNvSpPr txBox="1"/>
          <p:nvPr/>
        </p:nvSpPr>
        <p:spPr>
          <a:xfrm>
            <a:off x="485536" y="431514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事务隔离级别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172" y="1880716"/>
            <a:ext cx="10999651" cy="131128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DataSourceUtils"/>
          <p:cNvSpPr txBox="1"/>
          <p:nvPr/>
        </p:nvSpPr>
        <p:spPr>
          <a:xfrm>
            <a:off x="509637" y="1156115"/>
            <a:ext cx="25056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DataSourceUtils</a:t>
            </a:r>
          </a:p>
        </p:txBody>
      </p:sp>
      <p:pic>
        <p:nvPicPr>
          <p:cNvPr id="19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21746" y="3813617"/>
            <a:ext cx="9858095" cy="2418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事务传播级别"/>
          <p:cNvSpPr txBox="1"/>
          <p:nvPr/>
        </p:nvSpPr>
        <p:spPr>
          <a:xfrm>
            <a:off x="5530850" y="46164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事务传播级别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事务传播级别"/>
          <p:cNvSpPr txBox="1"/>
          <p:nvPr/>
        </p:nvSpPr>
        <p:spPr>
          <a:xfrm>
            <a:off x="809176" y="680106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事务传播级别</a:t>
            </a:r>
          </a:p>
        </p:txBody>
      </p:sp>
      <p:pic>
        <p:nvPicPr>
          <p:cNvPr id="1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013" y="2299264"/>
            <a:ext cx="10958995" cy="1732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事务传播级别"/>
          <p:cNvSpPr txBox="1"/>
          <p:nvPr/>
        </p:nvSpPr>
        <p:spPr>
          <a:xfrm>
            <a:off x="809176" y="680106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事务传播级别</a:t>
            </a:r>
          </a:p>
        </p:txBody>
      </p:sp>
      <p:sp>
        <p:nvSpPr>
          <p:cNvPr id="201" name="PROPAGATION_REQUIRED…"/>
          <p:cNvSpPr txBox="1"/>
          <p:nvPr/>
        </p:nvSpPr>
        <p:spPr>
          <a:xfrm>
            <a:off x="852984" y="1517018"/>
            <a:ext cx="5685087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>
              <a:buSzPct val="145000"/>
              <a:buChar char="•"/>
              <a:defRPr b="0"/>
            </a:pPr>
            <a:r>
              <a:t>PROPAGATION_REQUIRED</a:t>
            </a:r>
          </a:p>
          <a:p>
            <a:pPr marL="333375" indent="-333375">
              <a:buSzPct val="145000"/>
              <a:buChar char="•"/>
              <a:defRPr b="0"/>
            </a:pPr>
            <a:r>
              <a:t>PROPAGATION_SUPPORTS</a:t>
            </a:r>
          </a:p>
          <a:p>
            <a:pPr marL="333375" indent="-333375">
              <a:buSzPct val="145000"/>
              <a:buChar char="•"/>
              <a:defRPr b="0"/>
            </a:pPr>
            <a:r>
              <a:t>PROPAGATION_MANDATORY</a:t>
            </a:r>
          </a:p>
          <a:p>
            <a:pPr marL="333375" indent="-333375">
              <a:buSzPct val="145000"/>
              <a:buChar char="•"/>
              <a:defRPr>
                <a:solidFill>
                  <a:schemeClr val="accent5">
                    <a:hueOff val="-152896"/>
                    <a:lumOff val="12368"/>
                  </a:schemeClr>
                </a:solidFill>
              </a:defRPr>
            </a:pPr>
            <a:r>
              <a:t>PROPAGATION_REQUIRES_NEW</a:t>
            </a:r>
          </a:p>
          <a:p>
            <a:pPr marL="333375" indent="-333375">
              <a:buSzPct val="145000"/>
              <a:buChar char="•"/>
              <a:defRPr b="0"/>
            </a:pPr>
            <a:r>
              <a:t>PROPAGATION_NOT_SUPPORTED</a:t>
            </a:r>
          </a:p>
          <a:p>
            <a:pPr marL="333375" indent="-333375">
              <a:buSzPct val="145000"/>
              <a:buChar char="•"/>
              <a:defRPr b="0"/>
            </a:pPr>
            <a:r>
              <a:t>PROPAGATION_NEVER</a:t>
            </a:r>
          </a:p>
          <a:p>
            <a:pPr marL="333375" indent="-333375">
              <a:buSzPct val="145000"/>
              <a:buChar char="•"/>
              <a:defRPr>
                <a:solidFill>
                  <a:schemeClr val="accent5">
                    <a:hueOff val="-152896"/>
                    <a:lumOff val="12368"/>
                  </a:schemeClr>
                </a:solidFill>
              </a:defRPr>
            </a:pPr>
            <a:r>
              <a:t>PROPAGATION_NESTED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pring事务的知识体系"/>
          <p:cNvSpPr txBox="1"/>
          <p:nvPr/>
        </p:nvSpPr>
        <p:spPr>
          <a:xfrm>
            <a:off x="469701" y="602209"/>
            <a:ext cx="3175398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Spring事务的知识体系</a:t>
            </a:r>
          </a:p>
        </p:txBody>
      </p:sp>
      <p:pic>
        <p:nvPicPr>
          <p:cNvPr id="12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417" y="2226563"/>
            <a:ext cx="10620317" cy="369714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批准"/>
          <p:cNvSpPr/>
          <p:nvPr/>
        </p:nvSpPr>
        <p:spPr>
          <a:xfrm>
            <a:off x="10249333" y="3589066"/>
            <a:ext cx="301401" cy="30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锁"/>
          <p:cNvSpPr/>
          <p:nvPr/>
        </p:nvSpPr>
        <p:spPr>
          <a:xfrm>
            <a:off x="10300741" y="4064053"/>
            <a:ext cx="198584" cy="30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6292" y="0"/>
                  <a:pt x="2626" y="2414"/>
                  <a:pt x="2626" y="5384"/>
                </a:cubicBezTo>
                <a:lnTo>
                  <a:pt x="2626" y="9831"/>
                </a:lnTo>
                <a:cubicBezTo>
                  <a:pt x="989" y="11082"/>
                  <a:pt x="0" y="12705"/>
                  <a:pt x="0" y="14484"/>
                </a:cubicBezTo>
                <a:cubicBezTo>
                  <a:pt x="0" y="18414"/>
                  <a:pt x="4835" y="21600"/>
                  <a:pt x="10800" y="21600"/>
                </a:cubicBezTo>
                <a:cubicBezTo>
                  <a:pt x="16765" y="21600"/>
                  <a:pt x="21600" y="18414"/>
                  <a:pt x="21600" y="14484"/>
                </a:cubicBezTo>
                <a:cubicBezTo>
                  <a:pt x="21600" y="12705"/>
                  <a:pt x="20611" y="11082"/>
                  <a:pt x="18974" y="9831"/>
                </a:cubicBezTo>
                <a:lnTo>
                  <a:pt x="18974" y="5384"/>
                </a:lnTo>
                <a:cubicBezTo>
                  <a:pt x="18974" y="2414"/>
                  <a:pt x="15308" y="0"/>
                  <a:pt x="10800" y="0"/>
                </a:cubicBezTo>
                <a:close/>
                <a:moveTo>
                  <a:pt x="10800" y="2700"/>
                </a:moveTo>
                <a:cubicBezTo>
                  <a:pt x="13050" y="2700"/>
                  <a:pt x="14883" y="3908"/>
                  <a:pt x="14883" y="5391"/>
                </a:cubicBezTo>
                <a:lnTo>
                  <a:pt x="14883" y="7897"/>
                </a:lnTo>
                <a:cubicBezTo>
                  <a:pt x="13623" y="7558"/>
                  <a:pt x="12248" y="7368"/>
                  <a:pt x="10800" y="7368"/>
                </a:cubicBezTo>
                <a:cubicBezTo>
                  <a:pt x="9352" y="7368"/>
                  <a:pt x="7977" y="7558"/>
                  <a:pt x="6717" y="7897"/>
                </a:cubicBezTo>
                <a:lnTo>
                  <a:pt x="6717" y="5391"/>
                </a:lnTo>
                <a:cubicBezTo>
                  <a:pt x="6717" y="3908"/>
                  <a:pt x="8550" y="2700"/>
                  <a:pt x="10800" y="2700"/>
                </a:cubicBezTo>
                <a:close/>
                <a:moveTo>
                  <a:pt x="10800" y="10711"/>
                </a:moveTo>
                <a:cubicBezTo>
                  <a:pt x="13966" y="10711"/>
                  <a:pt x="16527" y="12398"/>
                  <a:pt x="16527" y="14484"/>
                </a:cubicBezTo>
                <a:cubicBezTo>
                  <a:pt x="16527" y="16570"/>
                  <a:pt x="13966" y="18258"/>
                  <a:pt x="10800" y="18258"/>
                </a:cubicBezTo>
                <a:cubicBezTo>
                  <a:pt x="7634" y="18258"/>
                  <a:pt x="5073" y="16570"/>
                  <a:pt x="5073" y="14484"/>
                </a:cubicBezTo>
                <a:cubicBezTo>
                  <a:pt x="5073" y="12398"/>
                  <a:pt x="7634" y="10711"/>
                  <a:pt x="10800" y="10711"/>
                </a:cubicBezTo>
                <a:close/>
                <a:moveTo>
                  <a:pt x="10800" y="11336"/>
                </a:moveTo>
                <a:cubicBezTo>
                  <a:pt x="9577" y="11336"/>
                  <a:pt x="8355" y="11644"/>
                  <a:pt x="7422" y="12259"/>
                </a:cubicBezTo>
                <a:cubicBezTo>
                  <a:pt x="5556" y="13488"/>
                  <a:pt x="5556" y="15480"/>
                  <a:pt x="7422" y="16710"/>
                </a:cubicBezTo>
                <a:cubicBezTo>
                  <a:pt x="9288" y="17939"/>
                  <a:pt x="12312" y="17939"/>
                  <a:pt x="14178" y="16710"/>
                </a:cubicBezTo>
                <a:cubicBezTo>
                  <a:pt x="16044" y="15480"/>
                  <a:pt x="16044" y="13488"/>
                  <a:pt x="14178" y="12259"/>
                </a:cubicBezTo>
                <a:cubicBezTo>
                  <a:pt x="13245" y="11644"/>
                  <a:pt x="12023" y="11336"/>
                  <a:pt x="10800" y="11336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锁"/>
          <p:cNvSpPr/>
          <p:nvPr/>
        </p:nvSpPr>
        <p:spPr>
          <a:xfrm>
            <a:off x="10300741" y="4539041"/>
            <a:ext cx="198584" cy="30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6292" y="0"/>
                  <a:pt x="2626" y="2414"/>
                  <a:pt x="2626" y="5384"/>
                </a:cubicBezTo>
                <a:lnTo>
                  <a:pt x="2626" y="9831"/>
                </a:lnTo>
                <a:cubicBezTo>
                  <a:pt x="989" y="11082"/>
                  <a:pt x="0" y="12705"/>
                  <a:pt x="0" y="14484"/>
                </a:cubicBezTo>
                <a:cubicBezTo>
                  <a:pt x="0" y="18414"/>
                  <a:pt x="4835" y="21600"/>
                  <a:pt x="10800" y="21600"/>
                </a:cubicBezTo>
                <a:cubicBezTo>
                  <a:pt x="16765" y="21600"/>
                  <a:pt x="21600" y="18414"/>
                  <a:pt x="21600" y="14484"/>
                </a:cubicBezTo>
                <a:cubicBezTo>
                  <a:pt x="21600" y="12705"/>
                  <a:pt x="20611" y="11082"/>
                  <a:pt x="18974" y="9831"/>
                </a:cubicBezTo>
                <a:lnTo>
                  <a:pt x="18974" y="5384"/>
                </a:lnTo>
                <a:cubicBezTo>
                  <a:pt x="18974" y="2414"/>
                  <a:pt x="15308" y="0"/>
                  <a:pt x="10800" y="0"/>
                </a:cubicBezTo>
                <a:close/>
                <a:moveTo>
                  <a:pt x="10800" y="2700"/>
                </a:moveTo>
                <a:cubicBezTo>
                  <a:pt x="13050" y="2700"/>
                  <a:pt x="14883" y="3908"/>
                  <a:pt x="14883" y="5391"/>
                </a:cubicBezTo>
                <a:lnTo>
                  <a:pt x="14883" y="7897"/>
                </a:lnTo>
                <a:cubicBezTo>
                  <a:pt x="13623" y="7558"/>
                  <a:pt x="12248" y="7368"/>
                  <a:pt x="10800" y="7368"/>
                </a:cubicBezTo>
                <a:cubicBezTo>
                  <a:pt x="9352" y="7368"/>
                  <a:pt x="7977" y="7558"/>
                  <a:pt x="6717" y="7897"/>
                </a:cubicBezTo>
                <a:lnTo>
                  <a:pt x="6717" y="5391"/>
                </a:lnTo>
                <a:cubicBezTo>
                  <a:pt x="6717" y="3908"/>
                  <a:pt x="8550" y="2700"/>
                  <a:pt x="10800" y="2700"/>
                </a:cubicBezTo>
                <a:close/>
                <a:moveTo>
                  <a:pt x="10800" y="10711"/>
                </a:moveTo>
                <a:cubicBezTo>
                  <a:pt x="13966" y="10711"/>
                  <a:pt x="16527" y="12398"/>
                  <a:pt x="16527" y="14484"/>
                </a:cubicBezTo>
                <a:cubicBezTo>
                  <a:pt x="16527" y="16570"/>
                  <a:pt x="13966" y="18258"/>
                  <a:pt x="10800" y="18258"/>
                </a:cubicBezTo>
                <a:cubicBezTo>
                  <a:pt x="7634" y="18258"/>
                  <a:pt x="5073" y="16570"/>
                  <a:pt x="5073" y="14484"/>
                </a:cubicBezTo>
                <a:cubicBezTo>
                  <a:pt x="5073" y="12398"/>
                  <a:pt x="7634" y="10711"/>
                  <a:pt x="10800" y="10711"/>
                </a:cubicBezTo>
                <a:close/>
                <a:moveTo>
                  <a:pt x="10800" y="11336"/>
                </a:moveTo>
                <a:cubicBezTo>
                  <a:pt x="9577" y="11336"/>
                  <a:pt x="8355" y="11644"/>
                  <a:pt x="7422" y="12259"/>
                </a:cubicBezTo>
                <a:cubicBezTo>
                  <a:pt x="5556" y="13488"/>
                  <a:pt x="5556" y="15480"/>
                  <a:pt x="7422" y="16710"/>
                </a:cubicBezTo>
                <a:cubicBezTo>
                  <a:pt x="9288" y="17939"/>
                  <a:pt x="12312" y="17939"/>
                  <a:pt x="14178" y="16710"/>
                </a:cubicBezTo>
                <a:cubicBezTo>
                  <a:pt x="16044" y="15480"/>
                  <a:pt x="16044" y="13488"/>
                  <a:pt x="14178" y="12259"/>
                </a:cubicBezTo>
                <a:cubicBezTo>
                  <a:pt x="13245" y="11644"/>
                  <a:pt x="12023" y="11336"/>
                  <a:pt x="10800" y="11336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锁"/>
          <p:cNvSpPr/>
          <p:nvPr/>
        </p:nvSpPr>
        <p:spPr>
          <a:xfrm>
            <a:off x="10461875" y="5249187"/>
            <a:ext cx="198584" cy="30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6292" y="0"/>
                  <a:pt x="2626" y="2414"/>
                  <a:pt x="2626" y="5384"/>
                </a:cubicBezTo>
                <a:lnTo>
                  <a:pt x="2626" y="9831"/>
                </a:lnTo>
                <a:cubicBezTo>
                  <a:pt x="989" y="11082"/>
                  <a:pt x="0" y="12705"/>
                  <a:pt x="0" y="14484"/>
                </a:cubicBezTo>
                <a:cubicBezTo>
                  <a:pt x="0" y="18414"/>
                  <a:pt x="4835" y="21600"/>
                  <a:pt x="10800" y="21600"/>
                </a:cubicBezTo>
                <a:cubicBezTo>
                  <a:pt x="16765" y="21600"/>
                  <a:pt x="21600" y="18414"/>
                  <a:pt x="21600" y="14484"/>
                </a:cubicBezTo>
                <a:cubicBezTo>
                  <a:pt x="21600" y="12705"/>
                  <a:pt x="20611" y="11082"/>
                  <a:pt x="18974" y="9831"/>
                </a:cubicBezTo>
                <a:lnTo>
                  <a:pt x="18974" y="5384"/>
                </a:lnTo>
                <a:cubicBezTo>
                  <a:pt x="18974" y="2414"/>
                  <a:pt x="15308" y="0"/>
                  <a:pt x="10800" y="0"/>
                </a:cubicBezTo>
                <a:close/>
                <a:moveTo>
                  <a:pt x="10800" y="2700"/>
                </a:moveTo>
                <a:cubicBezTo>
                  <a:pt x="13050" y="2700"/>
                  <a:pt x="14883" y="3908"/>
                  <a:pt x="14883" y="5391"/>
                </a:cubicBezTo>
                <a:lnTo>
                  <a:pt x="14883" y="7897"/>
                </a:lnTo>
                <a:cubicBezTo>
                  <a:pt x="13623" y="7558"/>
                  <a:pt x="12248" y="7368"/>
                  <a:pt x="10800" y="7368"/>
                </a:cubicBezTo>
                <a:cubicBezTo>
                  <a:pt x="9352" y="7368"/>
                  <a:pt x="7977" y="7558"/>
                  <a:pt x="6717" y="7897"/>
                </a:cubicBezTo>
                <a:lnTo>
                  <a:pt x="6717" y="5391"/>
                </a:lnTo>
                <a:cubicBezTo>
                  <a:pt x="6717" y="3908"/>
                  <a:pt x="8550" y="2700"/>
                  <a:pt x="10800" y="2700"/>
                </a:cubicBezTo>
                <a:close/>
                <a:moveTo>
                  <a:pt x="10800" y="10711"/>
                </a:moveTo>
                <a:cubicBezTo>
                  <a:pt x="13966" y="10711"/>
                  <a:pt x="16527" y="12398"/>
                  <a:pt x="16527" y="14484"/>
                </a:cubicBezTo>
                <a:cubicBezTo>
                  <a:pt x="16527" y="16570"/>
                  <a:pt x="13966" y="18258"/>
                  <a:pt x="10800" y="18258"/>
                </a:cubicBezTo>
                <a:cubicBezTo>
                  <a:pt x="7634" y="18258"/>
                  <a:pt x="5073" y="16570"/>
                  <a:pt x="5073" y="14484"/>
                </a:cubicBezTo>
                <a:cubicBezTo>
                  <a:pt x="5073" y="12398"/>
                  <a:pt x="7634" y="10711"/>
                  <a:pt x="10800" y="10711"/>
                </a:cubicBezTo>
                <a:close/>
                <a:moveTo>
                  <a:pt x="10800" y="11336"/>
                </a:moveTo>
                <a:cubicBezTo>
                  <a:pt x="9577" y="11336"/>
                  <a:pt x="8355" y="11644"/>
                  <a:pt x="7422" y="12259"/>
                </a:cubicBezTo>
                <a:cubicBezTo>
                  <a:pt x="5556" y="13488"/>
                  <a:pt x="5556" y="15480"/>
                  <a:pt x="7422" y="16710"/>
                </a:cubicBezTo>
                <a:cubicBezTo>
                  <a:pt x="9288" y="17939"/>
                  <a:pt x="12312" y="17939"/>
                  <a:pt x="14178" y="16710"/>
                </a:cubicBezTo>
                <a:cubicBezTo>
                  <a:pt x="16044" y="15480"/>
                  <a:pt x="16044" y="13488"/>
                  <a:pt x="14178" y="12259"/>
                </a:cubicBezTo>
                <a:cubicBezTo>
                  <a:pt x="13245" y="11644"/>
                  <a:pt x="12023" y="11336"/>
                  <a:pt x="10800" y="11336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285" y="1822891"/>
            <a:ext cx="9833554" cy="294166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PROPAGATION_NESTED ???"/>
          <p:cNvSpPr txBox="1"/>
          <p:nvPr/>
        </p:nvSpPr>
        <p:spPr>
          <a:xfrm>
            <a:off x="642730" y="733283"/>
            <a:ext cx="45129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PROPAGATION_NESTED 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771" y="1486057"/>
            <a:ext cx="9523074" cy="3218143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这两个方法 分别执行100次 哪个更快？"/>
          <p:cNvSpPr txBox="1"/>
          <p:nvPr/>
        </p:nvSpPr>
        <p:spPr>
          <a:xfrm>
            <a:off x="590535" y="559122"/>
            <a:ext cx="5508725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这两个方法 分别执行100次 哪个更快？</a:t>
            </a:r>
          </a:p>
        </p:txBody>
      </p:sp>
      <p:sp>
        <p:nvSpPr>
          <p:cNvPr id="208" name="nested…"/>
          <p:cNvSpPr txBox="1"/>
          <p:nvPr/>
        </p:nvSpPr>
        <p:spPr>
          <a:xfrm>
            <a:off x="668571" y="5217781"/>
            <a:ext cx="1827809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nested</a:t>
            </a:r>
          </a:p>
          <a:p>
            <a:pPr/>
            <a:r>
              <a:t>	232ms</a:t>
            </a:r>
          </a:p>
          <a:p>
            <a:pPr/>
            <a:r>
              <a:t>req new</a:t>
            </a:r>
          </a:p>
          <a:p>
            <a:pPr/>
            <a:r>
              <a:t>	3256ms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745" y="989629"/>
            <a:ext cx="11106704" cy="6373608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AbstractPlatformTransactionManager getTransaction"/>
          <p:cNvSpPr txBox="1"/>
          <p:nvPr/>
        </p:nvSpPr>
        <p:spPr>
          <a:xfrm>
            <a:off x="577452" y="281516"/>
            <a:ext cx="795858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AbstractPlatformTransactionManager getTransaction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4239" y="514423"/>
            <a:ext cx="7968538" cy="323483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AbstractPlatformTransactionManager handleExistingTransaction"/>
          <p:cNvSpPr txBox="1"/>
          <p:nvPr/>
        </p:nvSpPr>
        <p:spPr>
          <a:xfrm>
            <a:off x="202914" y="3264536"/>
            <a:ext cx="4300517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AbstractPlatformTransactionManager handleExistingTransaction</a:t>
            </a:r>
          </a:p>
        </p:txBody>
      </p:sp>
      <p:pic>
        <p:nvPicPr>
          <p:cNvPr id="21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239" y="3995664"/>
            <a:ext cx="7968538" cy="5285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avepoint vs new transaction"/>
          <p:cNvSpPr txBox="1"/>
          <p:nvPr/>
        </p:nvSpPr>
        <p:spPr>
          <a:xfrm>
            <a:off x="203896" y="212384"/>
            <a:ext cx="43992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Savepoint vs new transaction</a:t>
            </a:r>
          </a:p>
        </p:txBody>
      </p:sp>
      <p:sp>
        <p:nvSpPr>
          <p:cNvPr id="218" name="使用还原点和使用事务相比，有什么好处？"/>
          <p:cNvSpPr txBox="1"/>
          <p:nvPr/>
        </p:nvSpPr>
        <p:spPr>
          <a:xfrm>
            <a:off x="358345" y="910751"/>
            <a:ext cx="5905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使用还原点和使用事务相比，有什么好处？</a:t>
            </a:r>
          </a:p>
        </p:txBody>
      </p:sp>
      <p:sp>
        <p:nvSpPr>
          <p:cNvPr id="219" name="from https://community.oracle.com/thread/286094"/>
          <p:cNvSpPr txBox="1"/>
          <p:nvPr/>
        </p:nvSpPr>
        <p:spPr>
          <a:xfrm>
            <a:off x="4667399" y="7199612"/>
            <a:ext cx="77872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 https://community.oracle.com/thread/286094</a:t>
            </a:r>
          </a:p>
        </p:txBody>
      </p:sp>
      <p:pic>
        <p:nvPicPr>
          <p:cNvPr id="22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117" y="1609119"/>
            <a:ext cx="8643285" cy="567908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avepoint记录的是事务log（redo/undo log）的位置，像指针一样，…"/>
          <p:cNvSpPr txBox="1"/>
          <p:nvPr/>
        </p:nvSpPr>
        <p:spPr>
          <a:xfrm>
            <a:off x="810613" y="7737743"/>
            <a:ext cx="10710417" cy="1807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savepoint记录的是事务log（redo/undo log）的位置，像指针一样，</a:t>
            </a:r>
          </a:p>
          <a:p>
            <a:pPr/>
            <a:r>
              <a:t>因此创建时很快，但是回滚时还是和事务回滚一样，需要照着事务log回滚数据</a:t>
            </a:r>
          </a:p>
          <a:p>
            <a:pPr/>
          </a:p>
          <a:p>
            <a:pPr/>
            <a:r>
              <a:t>不需要创建事务和提交事务，所以相对来说更快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7205" y="1494660"/>
            <a:ext cx="8570390" cy="676428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Undo log"/>
          <p:cNvSpPr txBox="1"/>
          <p:nvPr/>
        </p:nvSpPr>
        <p:spPr>
          <a:xfrm>
            <a:off x="635450" y="476783"/>
            <a:ext cx="13754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Undo log</a:t>
            </a:r>
          </a:p>
        </p:txBody>
      </p:sp>
      <p:sp>
        <p:nvSpPr>
          <p:cNvPr id="225" name="From http://mlwiki.org/index.php/Undo_Logging"/>
          <p:cNvSpPr txBox="1"/>
          <p:nvPr/>
        </p:nvSpPr>
        <p:spPr>
          <a:xfrm>
            <a:off x="2900536" y="8617583"/>
            <a:ext cx="72037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 </a:t>
            </a:r>
            <a:r>
              <a:rPr u="sng">
                <a:hlinkClick r:id="rId3" invalidUrl="" action="" tgtFrame="" tooltip="" history="1" highlightClick="0" endSnd="0"/>
              </a:rPr>
              <a:t>http://mlwiki.org/index.php/Undo_Logging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do log"/>
          <p:cNvSpPr txBox="1"/>
          <p:nvPr/>
        </p:nvSpPr>
        <p:spPr>
          <a:xfrm>
            <a:off x="635450" y="476783"/>
            <a:ext cx="13568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Redo log</a:t>
            </a:r>
          </a:p>
        </p:txBody>
      </p:sp>
      <p:sp>
        <p:nvSpPr>
          <p:cNvPr id="228" name="From http://mlwiki.org/index.php/Redo_Logging"/>
          <p:cNvSpPr txBox="1"/>
          <p:nvPr/>
        </p:nvSpPr>
        <p:spPr>
          <a:xfrm>
            <a:off x="2900536" y="8611072"/>
            <a:ext cx="7185125" cy="53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 </a:t>
            </a:r>
            <a:r>
              <a:rPr u="sng">
                <a:hlinkClick r:id="rId2" invalidUrl="" action="" tgtFrame="" tooltip="" history="1" highlightClick="0" endSnd="0"/>
              </a:rPr>
              <a:t>http://mlwiki.org/index.php/Redo_Logging</a:t>
            </a:r>
          </a:p>
        </p:txBody>
      </p:sp>
      <p:pic>
        <p:nvPicPr>
          <p:cNvPr id="22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0909" y="1480862"/>
            <a:ext cx="8182982" cy="6791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？什么时候需要使用require new"/>
          <p:cNvSpPr txBox="1"/>
          <p:nvPr/>
        </p:nvSpPr>
        <p:spPr>
          <a:xfrm>
            <a:off x="609720" y="543737"/>
            <a:ext cx="4564262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？什么时候需要使用require new</a:t>
            </a:r>
          </a:p>
        </p:txBody>
      </p:sp>
      <p:sp>
        <p:nvSpPr>
          <p:cNvPr id="232" name="Require New：新建事务，单独提交，单独回滚，不受外层事务影响"/>
          <p:cNvSpPr txBox="1"/>
          <p:nvPr/>
        </p:nvSpPr>
        <p:spPr>
          <a:xfrm>
            <a:off x="656992" y="1323712"/>
            <a:ext cx="9273183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Require New：新建事务，单独提交，单独回滚，不受外层事务影响</a:t>
            </a:r>
          </a:p>
        </p:txBody>
      </p:sp>
      <p:sp>
        <p:nvSpPr>
          <p:cNvPr id="233" name="举个栗子：操作记录"/>
          <p:cNvSpPr txBox="1"/>
          <p:nvPr/>
        </p:nvSpPr>
        <p:spPr>
          <a:xfrm>
            <a:off x="786987" y="2080658"/>
            <a:ext cx="240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举个栗子：操作记录</a:t>
            </a:r>
          </a:p>
        </p:txBody>
      </p:sp>
      <p:sp>
        <p:nvSpPr>
          <p:cNvPr id="234" name="@Tx…"/>
          <p:cNvSpPr txBox="1"/>
          <p:nvPr/>
        </p:nvSpPr>
        <p:spPr>
          <a:xfrm>
            <a:off x="1165157" y="3038229"/>
            <a:ext cx="5480076" cy="402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@Tx</a:t>
            </a:r>
          </a:p>
          <a:p>
            <a:pPr>
              <a:defRPr sz="2000"/>
            </a:pPr>
            <a:r>
              <a:t>save(…) {</a:t>
            </a:r>
          </a:p>
          <a:p>
            <a:pPr lvl="1">
              <a:defRPr sz="2000"/>
            </a:pPr>
            <a:r>
              <a:t>…</a:t>
            </a:r>
          </a:p>
          <a:p>
            <a:pPr lvl="1">
              <a:defRPr sz="2000"/>
            </a:pPr>
            <a:r>
              <a:t>logOperation(…); // 往数据库保存操作记录</a:t>
            </a:r>
          </a:p>
          <a:p>
            <a:pPr lvl="1">
              <a:defRPr sz="2000"/>
            </a:pPr>
            <a:r>
              <a:t>…</a:t>
            </a:r>
          </a:p>
          <a:p>
            <a:pPr>
              <a:defRPr sz="2000"/>
            </a:pPr>
            <a:r>
              <a:t>}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@Tx(reqNew)</a:t>
            </a:r>
          </a:p>
          <a:p>
            <a:pPr>
              <a:defRPr sz="2000"/>
            </a:pPr>
            <a:r>
              <a:t>logOperation() {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}</a:t>
            </a:r>
          </a:p>
        </p:txBody>
      </p:sp>
      <p:sp>
        <p:nvSpPr>
          <p:cNvPr id="235" name="如果不使用reqNew，那么当外层事务失败时，也会把操作记录给回滚掉"/>
          <p:cNvSpPr txBox="1"/>
          <p:nvPr/>
        </p:nvSpPr>
        <p:spPr>
          <a:xfrm>
            <a:off x="2441479" y="7203423"/>
            <a:ext cx="8144695" cy="46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如果不使用reqNew，那么当外层事务失败时，也会把操作记录给回滚掉</a:t>
            </a:r>
          </a:p>
        </p:txBody>
      </p:sp>
      <p:sp>
        <p:nvSpPr>
          <p:cNvPr id="236" name="当一个操作，不管外层事务是否成功，都一定要提交，那就用require new"/>
          <p:cNvSpPr txBox="1"/>
          <p:nvPr/>
        </p:nvSpPr>
        <p:spPr>
          <a:xfrm>
            <a:off x="1014724" y="8485297"/>
            <a:ext cx="10050662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当一个操作，不管外层事务是否成功，都一定要提交，那就用require new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4"/>
      <p:bldP build="whole" bldLvl="1" animBg="1" rev="0" advAuto="0" spid="234" grpId="2"/>
      <p:bldP build="whole" bldLvl="1" animBg="1" rev="0" advAuto="0" spid="235" grpId="3"/>
      <p:bldP build="whole" bldLvl="1" animBg="1" rev="0" advAuto="0" spid="23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？什么时候需要使用nested"/>
          <p:cNvSpPr txBox="1"/>
          <p:nvPr/>
        </p:nvSpPr>
        <p:spPr>
          <a:xfrm>
            <a:off x="609720" y="543737"/>
            <a:ext cx="3828903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？什么时候需要使用nested</a:t>
            </a:r>
          </a:p>
        </p:txBody>
      </p:sp>
      <p:sp>
        <p:nvSpPr>
          <p:cNvPr id="239" name="Nested：利用还原点来回滚，没有事务创建和提交，轻量级，性能好"/>
          <p:cNvSpPr txBox="1"/>
          <p:nvPr/>
        </p:nvSpPr>
        <p:spPr>
          <a:xfrm>
            <a:off x="656992" y="1323712"/>
            <a:ext cx="9403557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Nested：利用还原点来回滚，没有事务创建和提交，轻量级，性能好</a:t>
            </a:r>
          </a:p>
        </p:txBody>
      </p:sp>
      <p:sp>
        <p:nvSpPr>
          <p:cNvPr id="240" name="举个栗子：批量数据转换"/>
          <p:cNvSpPr txBox="1"/>
          <p:nvPr/>
        </p:nvSpPr>
        <p:spPr>
          <a:xfrm>
            <a:off x="798805" y="2187018"/>
            <a:ext cx="290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举个栗子：批量数据转换</a:t>
            </a:r>
          </a:p>
        </p:txBody>
      </p:sp>
      <p:sp>
        <p:nvSpPr>
          <p:cNvPr id="241" name="@Tx…"/>
          <p:cNvSpPr txBox="1"/>
          <p:nvPr/>
        </p:nvSpPr>
        <p:spPr>
          <a:xfrm>
            <a:off x="1070614" y="2603431"/>
            <a:ext cx="6225383" cy="6171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@Tx</a:t>
            </a:r>
          </a:p>
          <a:p>
            <a:pPr>
              <a:defRPr sz="2000"/>
            </a:pPr>
            <a:r>
              <a:t>save(…) {</a:t>
            </a:r>
          </a:p>
          <a:p>
            <a:pPr lvl="1">
              <a:defRPr sz="2000"/>
            </a:pPr>
            <a:r>
              <a:t>…</a:t>
            </a:r>
          </a:p>
          <a:p>
            <a:pPr lvl="1">
              <a:defRPr sz="2000"/>
            </a:pPr>
            <a:r>
              <a:t>for(1…n) {</a:t>
            </a:r>
          </a:p>
          <a:p>
            <a:pPr lvl="2">
              <a:defRPr sz="2000"/>
            </a:pPr>
            <a:r>
              <a:t>try {</a:t>
            </a:r>
          </a:p>
          <a:p>
            <a:pPr lvl="3">
              <a:defRPr sz="2000"/>
            </a:pPr>
            <a:r>
              <a:t>transfer(…); // 往数据库保存操作记录</a:t>
            </a:r>
          </a:p>
          <a:p>
            <a:pPr lvl="2">
              <a:defRPr sz="2000"/>
            </a:pPr>
            <a:r>
              <a:t>} catch(e) {</a:t>
            </a:r>
          </a:p>
          <a:p>
            <a:pPr lvl="3">
              <a:defRPr sz="2000"/>
            </a:pPr>
            <a:r>
              <a:t>logFailed(…); // 记录失败操作，方便以后重试</a:t>
            </a:r>
          </a:p>
          <a:p>
            <a:pPr lvl="2">
              <a:defRPr sz="2000"/>
            </a:pPr>
            <a:r>
              <a:t>}</a:t>
            </a:r>
          </a:p>
          <a:p>
            <a:pPr lvl="1">
              <a:defRPr sz="2000"/>
            </a:pPr>
            <a:r>
              <a:t>}</a:t>
            </a:r>
          </a:p>
          <a:p>
            <a:pPr lvl="1">
              <a:defRPr sz="2000"/>
            </a:pPr>
            <a:r>
              <a:t>…</a:t>
            </a:r>
          </a:p>
          <a:p>
            <a:pPr>
              <a:defRPr sz="2000"/>
            </a:pPr>
            <a:r>
              <a:t>}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@Tx(nested)</a:t>
            </a:r>
          </a:p>
          <a:p>
            <a:pPr>
              <a:defRPr sz="2000"/>
            </a:pPr>
            <a:r>
              <a:t>transfer() {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}</a:t>
            </a:r>
          </a:p>
        </p:txBody>
      </p:sp>
      <p:sp>
        <p:nvSpPr>
          <p:cNvPr id="242" name="全部转换完后，再一次性提交事务；…"/>
          <p:cNvSpPr txBox="1"/>
          <p:nvPr/>
        </p:nvSpPr>
        <p:spPr>
          <a:xfrm>
            <a:off x="4793220" y="6805912"/>
            <a:ext cx="654367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>
              <a:buSzPct val="145000"/>
              <a:buChar char="•"/>
            </a:pPr>
            <a:r>
              <a:t>全部转换完后，再一次性提交事务；</a:t>
            </a:r>
          </a:p>
          <a:p>
            <a:pPr marL="333375" indent="-333375">
              <a:buSzPct val="145000"/>
              <a:buChar char="•"/>
            </a:pPr>
            <a:r>
              <a:t>单次转换失败，自行回滚，不影响外层事务；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2"/>
      <p:bldP build="whole" bldLvl="1" animBg="1" rev="0" advAuto="0" spid="242" grpId="3"/>
      <p:bldP build="whole" bldLvl="1" animBg="1" rev="0" advAuto="0" spid="24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总结"/>
          <p:cNvSpPr txBox="1"/>
          <p:nvPr/>
        </p:nvSpPr>
        <p:spPr>
          <a:xfrm>
            <a:off x="501650" y="4191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总结</a:t>
            </a:r>
          </a:p>
        </p:txBody>
      </p:sp>
      <p:sp>
        <p:nvSpPr>
          <p:cNvPr id="245" name="1、ioc + aop 构成了Spring的基础…"/>
          <p:cNvSpPr txBox="1"/>
          <p:nvPr/>
        </p:nvSpPr>
        <p:spPr>
          <a:xfrm>
            <a:off x="662791" y="1269722"/>
            <a:ext cx="11679218" cy="558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1、ioc + aop 构成了Spring的基础</a:t>
            </a:r>
          </a:p>
          <a:p>
            <a:pPr marL="277812" indent="-277812">
              <a:buSzPct val="145000"/>
              <a:buChar char="•"/>
              <a:defRPr sz="2000"/>
            </a:pPr>
            <a:r>
              <a:t>其他的模块，诸如Transaction、DAO support、Spring MVC、对JavaEE应用的集成（JMS/Cache/Email）都是在ioc和aop的基础构建的。</a:t>
            </a:r>
          </a:p>
          <a:p>
            <a:pPr>
              <a:defRPr sz="2000"/>
            </a:pPr>
          </a:p>
          <a:p>
            <a:pPr/>
            <a:r>
              <a:t>2、声明式事务 vs 编程式事务</a:t>
            </a:r>
          </a:p>
          <a:p>
            <a:pPr marL="333375" indent="-333375">
              <a:buSzPct val="145000"/>
              <a:buChar char="•"/>
              <a:defRPr sz="2000"/>
            </a:pPr>
            <a:r>
              <a:t>两者的优缺点</a:t>
            </a:r>
          </a:p>
          <a:p>
            <a:pPr/>
          </a:p>
          <a:p>
            <a:pPr/>
            <a:r>
              <a:t>3、传播级别：REQUIRES_NEW vs NESTED</a:t>
            </a:r>
          </a:p>
          <a:p>
            <a:pPr marL="277812" indent="-277812">
              <a:buSzPct val="145000"/>
              <a:buChar char="•"/>
              <a:defRPr sz="2000"/>
            </a:pPr>
            <a:r>
              <a:t>新建事务 vs Savepoint</a:t>
            </a:r>
          </a:p>
          <a:p>
            <a:pPr>
              <a:defRPr sz="2000"/>
            </a:pPr>
          </a:p>
          <a:p>
            <a:pPr/>
            <a:r>
              <a:t>4、传播级别的使用场景</a:t>
            </a:r>
          </a:p>
          <a:p>
            <a:pPr marL="277812" indent="-277812">
              <a:buSzPct val="145000"/>
              <a:buChar char="•"/>
              <a:defRPr sz="2000"/>
            </a:pPr>
            <a:r>
              <a:t>REQUIRES_NEW，例子：操作记录</a:t>
            </a:r>
          </a:p>
          <a:p>
            <a:pPr marL="277812" indent="-277812">
              <a:buSzPct val="145000"/>
              <a:buChar char="•"/>
              <a:defRPr sz="2000"/>
            </a:pPr>
            <a:r>
              <a:t>NESTED：例子：批量转换操作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声明式事务模型"/>
          <p:cNvSpPr txBox="1"/>
          <p:nvPr/>
        </p:nvSpPr>
        <p:spPr>
          <a:xfrm>
            <a:off x="5378450" y="4616450"/>
            <a:ext cx="2247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声明式事务模型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pring事务官方文档：https://docs.spring.io/spring/docs/5.0.7.RELEASE/spring-framework-reference/data-access.html#transaction…"/>
          <p:cNvSpPr txBox="1"/>
          <p:nvPr/>
        </p:nvSpPr>
        <p:spPr>
          <a:xfrm>
            <a:off x="764449" y="1264698"/>
            <a:ext cx="12174202" cy="3947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>
              <a:buSzPct val="145000"/>
              <a:buChar char="•"/>
              <a:defRPr b="0"/>
            </a:pPr>
            <a:r>
              <a:rPr b="1"/>
              <a:t>Spring事务官方文档</a:t>
            </a:r>
            <a:r>
              <a:t>：https://docs.spring.io/spring/docs/5.0.7.RELEASE/spring-framework-reference/data-access.html#transaction</a:t>
            </a:r>
          </a:p>
          <a:p>
            <a:pPr marL="333375" indent="-333375">
              <a:buSzPct val="145000"/>
              <a:buChar char="•"/>
              <a:defRPr b="0"/>
            </a:pPr>
            <a:r>
              <a:rPr b="1"/>
              <a:t>req new的使用场景</a:t>
            </a:r>
            <a:r>
              <a:t>：</a:t>
            </a:r>
            <a:r>
              <a:rPr u="sng">
                <a:hlinkClick r:id="rId2" invalidUrl="" action="" tgtFrame="" tooltip="" history="1" highlightClick="0" endSnd="0"/>
              </a:rPr>
              <a:t>https://www.ibm.com/developerworks/java/library/j-ts1/index.html</a:t>
            </a:r>
          </a:p>
          <a:p>
            <a:pPr marL="333375" indent="-333375">
              <a:buSzPct val="145000"/>
              <a:buChar char="•"/>
              <a:defRPr b="0"/>
            </a:pPr>
            <a:r>
              <a:rPr b="1"/>
              <a:t>nested的使用场景</a:t>
            </a:r>
            <a:r>
              <a:t>：http://forum.spring.io/forum/spring-projects/data/7372-propagation-nested-versus-propagation-requires-new</a:t>
            </a:r>
          </a:p>
          <a:p>
            <a:pPr marL="333375" indent="-333375">
              <a:buSzPct val="145000"/>
              <a:buChar char="•"/>
              <a:defRPr b="0"/>
            </a:pPr>
            <a:r>
              <a:rPr b="1"/>
              <a:t>savepoint的原理</a:t>
            </a:r>
            <a:r>
              <a:t>：</a:t>
            </a:r>
            <a:r>
              <a:rPr u="sng">
                <a:hlinkClick r:id="rId3" invalidUrl="" action="" tgtFrame="" tooltip="" history="1" highlightClick="0" endSnd="0"/>
              </a:rPr>
              <a:t>https://community.oracle.com/thread/286094</a:t>
            </a:r>
          </a:p>
          <a:p>
            <a:pPr marL="333375" indent="-333375">
              <a:buSzPct val="145000"/>
              <a:buChar char="•"/>
              <a:defRPr b="0"/>
            </a:pPr>
            <a:r>
              <a:rPr b="1"/>
              <a:t>spring事务的一些坑</a:t>
            </a:r>
            <a:r>
              <a:t>：</a:t>
            </a:r>
            <a:r>
              <a:rPr u="sng">
                <a:hlinkClick r:id="rId2" invalidUrl="" action="" tgtFrame="" tooltip="" history="1" highlightClick="0" endSnd="0"/>
              </a:rPr>
              <a:t>https://www.ibm.com/developerworks/java/library/j-ts1/index.html</a:t>
            </a:r>
          </a:p>
        </p:txBody>
      </p:sp>
      <p:sp>
        <p:nvSpPr>
          <p:cNvPr id="248" name="参考"/>
          <p:cNvSpPr txBox="1"/>
          <p:nvPr/>
        </p:nvSpPr>
        <p:spPr>
          <a:xfrm>
            <a:off x="526996" y="409314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参考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声明式事务模型"/>
          <p:cNvSpPr txBox="1"/>
          <p:nvPr/>
        </p:nvSpPr>
        <p:spPr>
          <a:xfrm>
            <a:off x="521931" y="29969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声明式事务模型</a:t>
            </a:r>
          </a:p>
        </p:txBody>
      </p:sp>
      <p:pic>
        <p:nvPicPr>
          <p:cNvPr id="13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486" y="1184413"/>
            <a:ext cx="5716139" cy="1831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4145" y="4599291"/>
            <a:ext cx="8581494" cy="2334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39352" y="7271930"/>
            <a:ext cx="6061267" cy="196214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编程式事务模型"/>
          <p:cNvSpPr txBox="1"/>
          <p:nvPr/>
        </p:nvSpPr>
        <p:spPr>
          <a:xfrm>
            <a:off x="4107788" y="3923867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编程式事务模型</a:t>
            </a:r>
          </a:p>
        </p:txBody>
      </p:sp>
      <p:sp>
        <p:nvSpPr>
          <p:cNvPr id="135" name="VS"/>
          <p:cNvSpPr txBox="1"/>
          <p:nvPr/>
        </p:nvSpPr>
        <p:spPr>
          <a:xfrm>
            <a:off x="2465115" y="3380248"/>
            <a:ext cx="5313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VS</a:t>
            </a:r>
          </a:p>
        </p:txBody>
      </p:sp>
      <p:sp>
        <p:nvSpPr>
          <p:cNvPr id="136" name="How it works?…"/>
          <p:cNvSpPr txBox="1"/>
          <p:nvPr/>
        </p:nvSpPr>
        <p:spPr>
          <a:xfrm>
            <a:off x="7133145" y="442460"/>
            <a:ext cx="542806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How it works? </a:t>
            </a:r>
          </a:p>
          <a:p>
            <a:pPr/>
            <a:r>
              <a:t>为什么加了个注解就有了事务的功能？</a:t>
            </a:r>
          </a:p>
          <a:p>
            <a:pPr/>
          </a:p>
          <a:p>
            <a:pPr/>
            <a:r>
              <a:t>Answer: aop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ow aop works ?"/>
          <p:cNvSpPr txBox="1"/>
          <p:nvPr/>
        </p:nvSpPr>
        <p:spPr>
          <a:xfrm>
            <a:off x="458734" y="571500"/>
            <a:ext cx="26070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How aop works ?</a:t>
            </a:r>
          </a:p>
        </p:txBody>
      </p:sp>
      <p:sp>
        <p:nvSpPr>
          <p:cNvPr id="139" name="AbstractAutowireCapableBeanFactory"/>
          <p:cNvSpPr txBox="1"/>
          <p:nvPr/>
        </p:nvSpPr>
        <p:spPr>
          <a:xfrm>
            <a:off x="349405" y="1427478"/>
            <a:ext cx="56684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AbstractAutowireCapableBeanFactory</a:t>
            </a:r>
          </a:p>
        </p:txBody>
      </p:sp>
      <p:pic>
        <p:nvPicPr>
          <p:cNvPr id="14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747" y="2179493"/>
            <a:ext cx="11492936" cy="3339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407" y="6468965"/>
            <a:ext cx="11439616" cy="230715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AbstractAutoProxyCreator"/>
          <p:cNvSpPr txBox="1"/>
          <p:nvPr/>
        </p:nvSpPr>
        <p:spPr>
          <a:xfrm>
            <a:off x="290425" y="5874302"/>
            <a:ext cx="405407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AbstractAutoProxyCreator</a:t>
            </a:r>
          </a:p>
        </p:txBody>
      </p:sp>
      <p:sp>
        <p:nvSpPr>
          <p:cNvPr id="143" name="线条"/>
          <p:cNvSpPr/>
          <p:nvPr/>
        </p:nvSpPr>
        <p:spPr>
          <a:xfrm flipH="1">
            <a:off x="3001975" y="3995200"/>
            <a:ext cx="1517204" cy="1981747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1510" y="5228380"/>
            <a:ext cx="10561780" cy="201225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如果返回的是Advice，那么切面的Pointcut是啥?"/>
          <p:cNvSpPr txBox="1"/>
          <p:nvPr/>
        </p:nvSpPr>
        <p:spPr>
          <a:xfrm>
            <a:off x="2879086" y="7954015"/>
            <a:ext cx="7019926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</a:lvl1pPr>
          </a:lstStyle>
          <a:p>
            <a:pPr/>
            <a:r>
              <a:t>如果返回的是Advice，那么切面的Pointcut是啥?</a:t>
            </a:r>
          </a:p>
        </p:txBody>
      </p:sp>
      <p:pic>
        <p:nvPicPr>
          <p:cNvPr id="14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55638" y="194110"/>
            <a:ext cx="5943601" cy="4711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Advisor = advice + pointcut"/>
          <p:cNvSpPr txBox="1"/>
          <p:nvPr/>
        </p:nvSpPr>
        <p:spPr>
          <a:xfrm>
            <a:off x="7685426" y="2124613"/>
            <a:ext cx="41853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Advisor = advice + pointcut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efaultAdvisorAdapterRegistry"/>
          <p:cNvSpPr txBox="1"/>
          <p:nvPr/>
        </p:nvSpPr>
        <p:spPr>
          <a:xfrm>
            <a:off x="542562" y="341515"/>
            <a:ext cx="471978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DefaultAdvisorAdapterRegistry</a:t>
            </a:r>
          </a:p>
        </p:txBody>
      </p:sp>
      <p:pic>
        <p:nvPicPr>
          <p:cNvPr id="1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670" y="5259238"/>
            <a:ext cx="9682403" cy="379912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Default Pointcut其实就是处处返回true的Pointcut"/>
          <p:cNvSpPr txBox="1"/>
          <p:nvPr/>
        </p:nvSpPr>
        <p:spPr>
          <a:xfrm>
            <a:off x="2933002" y="7237082"/>
            <a:ext cx="7048798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Default Pointcut其实就是处处返回true的Pointcut</a:t>
            </a:r>
          </a:p>
        </p:txBody>
      </p:sp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434" y="1008782"/>
            <a:ext cx="7372444" cy="3923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OP总结…"/>
          <p:cNvSpPr txBox="1"/>
          <p:nvPr/>
        </p:nvSpPr>
        <p:spPr>
          <a:xfrm>
            <a:off x="606781" y="726892"/>
            <a:ext cx="8876085" cy="5569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AOP总结</a:t>
            </a:r>
          </a:p>
          <a:p>
            <a:pPr/>
          </a:p>
          <a:p>
            <a:pPr/>
            <a:r>
              <a:t>1、获取BPP列表</a:t>
            </a:r>
          </a:p>
          <a:p>
            <a:pPr lvl="1">
              <a:defRPr sz="2000"/>
            </a:pPr>
            <a:r>
              <a:t>在applyBeanPostProcessorsAfterInitialization阶段</a:t>
            </a:r>
          </a:p>
          <a:p>
            <a:pPr lvl="1">
              <a:defRPr sz="2000"/>
            </a:pPr>
            <a:r>
              <a:t>获取BeanPostProcessor列表</a:t>
            </a:r>
          </a:p>
          <a:p>
            <a:pPr/>
            <a:r>
              <a:t>2、执行postProcessAfterInitialization方法</a:t>
            </a:r>
          </a:p>
          <a:p>
            <a:pPr lvl="1">
              <a:defRPr sz="2000"/>
            </a:pPr>
            <a:r>
              <a:t>其中有一个专门为AOP生成代理对象的BPP - AbstractAutoProxyCreator</a:t>
            </a:r>
          </a:p>
          <a:p>
            <a:pPr lvl="1">
              <a:defRPr sz="2000"/>
            </a:pPr>
            <a:r>
              <a:t>执行AbstractAutoProxyCreator的postProcessAfterInitialization方法</a:t>
            </a:r>
          </a:p>
          <a:p>
            <a:pPr lvl="1">
              <a:defRPr sz="2200"/>
            </a:pPr>
            <a:r>
              <a:t>2.1、获取切面列表</a:t>
            </a:r>
          </a:p>
          <a:p>
            <a:pPr lvl="2">
              <a:defRPr sz="2000"/>
            </a:pPr>
            <a:r>
              <a:t>getAdvicesAndAdvisorsForBean</a:t>
            </a:r>
          </a:p>
          <a:p>
            <a:pPr lvl="1">
              <a:defRPr sz="2200"/>
            </a:pPr>
            <a:r>
              <a:t>2.2、利用切面创建代理对象</a:t>
            </a:r>
          </a:p>
          <a:p>
            <a:pPr lvl="2">
              <a:defRPr sz="2000"/>
            </a:pPr>
            <a:r>
              <a:t>createProxy</a:t>
            </a:r>
          </a:p>
          <a:p>
            <a:pPr lvl="1">
              <a:defRPr sz="2200"/>
            </a:pPr>
            <a:r>
              <a:t>2.3、返回代理对象</a:t>
            </a:r>
          </a:p>
        </p:txBody>
      </p:sp>
      <p:sp>
        <p:nvSpPr>
          <p:cNvPr id="156" name="？假设你是Spring的开发人员，你们已经开发了上面这套AOP的功能…"/>
          <p:cNvSpPr txBox="1"/>
          <p:nvPr/>
        </p:nvSpPr>
        <p:spPr>
          <a:xfrm>
            <a:off x="559799" y="6560142"/>
            <a:ext cx="10566798" cy="14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？假设你是Spring的开发人员，你们已经开发了上面这套AOP的功能</a:t>
            </a:r>
          </a:p>
          <a:p>
            <a:pPr/>
            <a:r>
              <a:t>现在要你给标记了@Transational注解的方法，加上事务切面，你会怎么做？</a:t>
            </a:r>
          </a:p>
          <a:p>
            <a:pPr/>
            <a:r>
              <a:t>(提示：利用好已有功能)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你只需要写一个Advisor"/>
          <p:cNvSpPr txBox="1"/>
          <p:nvPr/>
        </p:nvSpPr>
        <p:spPr>
          <a:xfrm>
            <a:off x="552229" y="359587"/>
            <a:ext cx="3338663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你只需要写一个Advisor</a:t>
            </a:r>
          </a:p>
        </p:txBody>
      </p:sp>
      <p:sp>
        <p:nvSpPr>
          <p:cNvPr id="159" name="#Advisor# BeanFactoryTransactionAttributeSourceAdvisor…"/>
          <p:cNvSpPr txBox="1"/>
          <p:nvPr/>
        </p:nvSpPr>
        <p:spPr>
          <a:xfrm>
            <a:off x="63107" y="4583260"/>
            <a:ext cx="3773288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#Advisor# BeanFactoryTransactionAttributeSourceAdvisor</a:t>
            </a:r>
          </a:p>
          <a:p>
            <a:pPr/>
          </a:p>
          <a:p>
            <a:pPr lvl="1">
              <a:defRPr sz="2000"/>
            </a:pPr>
            <a:r>
              <a:t>#PointCut#</a:t>
            </a:r>
          </a:p>
          <a:p>
            <a:pPr lvl="1">
              <a:defRPr sz="2000"/>
            </a:pPr>
            <a:r>
              <a:t>TransactionAttributeSourcePointcut</a:t>
            </a:r>
          </a:p>
          <a:p>
            <a:pPr lvl="1">
              <a:defRPr sz="2000"/>
            </a:pPr>
          </a:p>
          <a:p>
            <a:pPr lvl="1">
              <a:defRPr sz="2000"/>
            </a:pPr>
            <a:r>
              <a:t>#Advice#</a:t>
            </a:r>
          </a:p>
          <a:p>
            <a:pPr lvl="1">
              <a:defRPr sz="2000"/>
            </a:pPr>
            <a:r>
              <a:t>TransactionInterceptor</a:t>
            </a:r>
          </a:p>
        </p:txBody>
      </p:sp>
      <p:pic>
        <p:nvPicPr>
          <p:cNvPr id="16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287" y="1828296"/>
            <a:ext cx="10561779" cy="201225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让这个方法返回你为事务写的Advisor，aop就会为你生成具有事务逻辑的代理类"/>
          <p:cNvSpPr txBox="1"/>
          <p:nvPr/>
        </p:nvSpPr>
        <p:spPr>
          <a:xfrm>
            <a:off x="861335" y="1093942"/>
            <a:ext cx="10841683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让这个方法返回你为事务写的Advisor，aop就会为你生成具有事务逻辑的代理类</a:t>
            </a:r>
          </a:p>
        </p:txBody>
      </p: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3651" y="4270919"/>
            <a:ext cx="8812976" cy="4970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56C1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chemeClr val="accent1">
              <a:lumOff val="1684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chemeClr val="accent1">
                <a:lumOff val="16847"/>
              </a:schemeClr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chemeClr val="accent1">
              <a:lumOff val="1684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chemeClr val="accent1">
                <a:lumOff val="16847"/>
              </a:schemeClr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