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chemeClr val="accent1">
            <a:lumOff val="16847"/>
          </a:schemeClr>
        </a:solidFill>
        <a:effectLst/>
        <a:uFillTx/>
        <a:latin typeface="Comic Sans MS"/>
        <a:ea typeface="Comic Sans MS"/>
        <a:cs typeface="Comic Sans MS"/>
        <a:sym typeface="Comic Sans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7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tif"/><Relationship Id="rId3" Type="http://schemas.openxmlformats.org/officeDocument/2006/relationships/image" Target="../media/image10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的统一事务模型"/>
          <p:cNvSpPr txBox="1"/>
          <p:nvPr/>
        </p:nvSpPr>
        <p:spPr>
          <a:xfrm>
            <a:off x="4013001" y="4234409"/>
            <a:ext cx="3175398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Spring的统一事务模型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ibernateTxManager"/>
          <p:cNvSpPr txBox="1"/>
          <p:nvPr/>
        </p:nvSpPr>
        <p:spPr>
          <a:xfrm>
            <a:off x="349572" y="647700"/>
            <a:ext cx="32124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HibernateTxManager</a:t>
            </a:r>
          </a:p>
        </p:txBody>
      </p:sp>
      <p:sp>
        <p:nvSpPr>
          <p:cNvPr id="161" name="get transaction"/>
          <p:cNvSpPr txBox="1"/>
          <p:nvPr/>
        </p:nvSpPr>
        <p:spPr>
          <a:xfrm>
            <a:off x="390935" y="1569554"/>
            <a:ext cx="23644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 transaction</a:t>
            </a:r>
          </a:p>
        </p:txBody>
      </p:sp>
      <p:sp>
        <p:nvSpPr>
          <p:cNvPr id="162" name="commit"/>
          <p:cNvSpPr txBox="1"/>
          <p:nvPr/>
        </p:nvSpPr>
        <p:spPr>
          <a:xfrm>
            <a:off x="436413" y="4616450"/>
            <a:ext cx="11337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commit</a:t>
            </a:r>
          </a:p>
        </p:txBody>
      </p:sp>
      <p:pic>
        <p:nvPicPr>
          <p:cNvPr id="16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469" y="2287159"/>
            <a:ext cx="8278031" cy="2132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162" y="5334054"/>
            <a:ext cx="8278032" cy="230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026" y="1795276"/>
            <a:ext cx="10468148" cy="243513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pring 配置"/>
          <p:cNvSpPr txBox="1"/>
          <p:nvPr/>
        </p:nvSpPr>
        <p:spPr>
          <a:xfrm>
            <a:off x="346471" y="748259"/>
            <a:ext cx="1783558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 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Q1 如何保证使用同一个connection？"/>
          <p:cNvSpPr txBox="1"/>
          <p:nvPr/>
        </p:nvSpPr>
        <p:spPr>
          <a:xfrm>
            <a:off x="551631" y="640309"/>
            <a:ext cx="5259438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Q1 如何保证使用同一个connection？</a:t>
            </a:r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864" y="1668003"/>
            <a:ext cx="10566401" cy="278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为什么不需要传递Connection给dao?"/>
          <p:cNvSpPr txBox="1"/>
          <p:nvPr/>
        </p:nvSpPr>
        <p:spPr>
          <a:xfrm>
            <a:off x="3923281" y="3804151"/>
            <a:ext cx="5082482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为什么不需要传递Connection给dao?</a:t>
            </a:r>
          </a:p>
        </p:txBody>
      </p:sp>
      <p:sp>
        <p:nvSpPr>
          <p:cNvPr id="172" name="Answer: ThreadLocal"/>
          <p:cNvSpPr txBox="1"/>
          <p:nvPr/>
        </p:nvSpPr>
        <p:spPr>
          <a:xfrm>
            <a:off x="561906" y="4941516"/>
            <a:ext cx="322585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Answer: ThreadLocal</a:t>
            </a:r>
          </a:p>
        </p:txBody>
      </p:sp>
      <p:sp>
        <p:nvSpPr>
          <p:cNvPr id="173" name="要用什么类型的ThreadLocal?"/>
          <p:cNvSpPr txBox="1"/>
          <p:nvPr/>
        </p:nvSpPr>
        <p:spPr>
          <a:xfrm>
            <a:off x="504734" y="5947364"/>
            <a:ext cx="4211391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要用什么类型的ThreadLocal?</a:t>
            </a:r>
          </a:p>
        </p:txBody>
      </p:sp>
      <p:sp>
        <p:nvSpPr>
          <p:cNvPr id="174" name="填空题：ThreadLocal&lt;?&gt; connections = new ThreadLocal&lt;&gt;();"/>
          <p:cNvSpPr txBox="1"/>
          <p:nvPr/>
        </p:nvSpPr>
        <p:spPr>
          <a:xfrm>
            <a:off x="522083" y="6967992"/>
            <a:ext cx="9100841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填空题：ThreadLocal&lt;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?</a:t>
            </a:r>
            <a:r>
              <a:t>&gt; connections = new ThreadLocal&lt;&gt;();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为什么ThreadLocal里面不能直接放Connection对象？"/>
          <p:cNvSpPr txBox="1"/>
          <p:nvPr/>
        </p:nvSpPr>
        <p:spPr>
          <a:xfrm>
            <a:off x="344050" y="726558"/>
            <a:ext cx="7411492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为什么ThreadLocal里面不能直接放Connection对象？</a:t>
            </a:r>
          </a:p>
        </p:txBody>
      </p:sp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864" y="1668003"/>
            <a:ext cx="10566401" cy="278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access db1"/>
          <p:cNvSpPr txBox="1"/>
          <p:nvPr/>
        </p:nvSpPr>
        <p:spPr>
          <a:xfrm>
            <a:off x="5953346" y="2343766"/>
            <a:ext cx="17420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 db1</a:t>
            </a:r>
          </a:p>
        </p:txBody>
      </p:sp>
      <p:sp>
        <p:nvSpPr>
          <p:cNvPr id="179" name="access db2"/>
          <p:cNvSpPr txBox="1"/>
          <p:nvPr/>
        </p:nvSpPr>
        <p:spPr>
          <a:xfrm>
            <a:off x="6099285" y="3275675"/>
            <a:ext cx="17420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 db2</a:t>
            </a:r>
          </a:p>
        </p:txBody>
      </p:sp>
      <p:sp>
        <p:nvSpPr>
          <p:cNvPr id="180" name="不同的数据库要使用不同的connection"/>
          <p:cNvSpPr txBox="1"/>
          <p:nvPr/>
        </p:nvSpPr>
        <p:spPr>
          <a:xfrm>
            <a:off x="536752" y="5063596"/>
            <a:ext cx="5283697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不同的数据库要使用不同的connection</a:t>
            </a:r>
          </a:p>
        </p:txBody>
      </p:sp>
      <p:sp>
        <p:nvSpPr>
          <p:cNvPr id="181" name="Spring事务管理只需要保证在同一个事务中，…"/>
          <p:cNvSpPr txBox="1"/>
          <p:nvPr/>
        </p:nvSpPr>
        <p:spPr>
          <a:xfrm>
            <a:off x="570191" y="5992467"/>
            <a:ext cx="6807697" cy="96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Spring事务管理只需要保证在同一个事务中，</a:t>
            </a:r>
          </a:p>
          <a:p>
            <a:pPr algn="l"/>
            <a:r>
              <a:t>对相同的数据库，采用相同的connection进行访问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977" y="1172018"/>
            <a:ext cx="102616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xSynManager"/>
          <p:cNvSpPr txBox="1"/>
          <p:nvPr/>
        </p:nvSpPr>
        <p:spPr>
          <a:xfrm>
            <a:off x="555528" y="381351"/>
            <a:ext cx="22916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TxSynManager</a:t>
            </a:r>
          </a:p>
        </p:txBody>
      </p:sp>
      <p:sp>
        <p:nvSpPr>
          <p:cNvPr id="185" name="DataSource"/>
          <p:cNvSpPr txBox="1"/>
          <p:nvPr/>
        </p:nvSpPr>
        <p:spPr>
          <a:xfrm>
            <a:off x="4190827" y="3600986"/>
            <a:ext cx="18201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DataSource</a:t>
            </a:r>
          </a:p>
        </p:txBody>
      </p:sp>
      <p:sp>
        <p:nvSpPr>
          <p:cNvPr id="186" name="Connection"/>
          <p:cNvSpPr txBox="1"/>
          <p:nvPr/>
        </p:nvSpPr>
        <p:spPr>
          <a:xfrm>
            <a:off x="6677121" y="3600986"/>
            <a:ext cx="16580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Connection</a:t>
            </a:r>
          </a:p>
        </p:txBody>
      </p:sp>
      <p:sp>
        <p:nvSpPr>
          <p:cNvPr id="187" name="线条"/>
          <p:cNvSpPr/>
          <p:nvPr/>
        </p:nvSpPr>
        <p:spPr>
          <a:xfrm>
            <a:off x="7207669" y="2655884"/>
            <a:ext cx="194952" cy="1032905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线条"/>
          <p:cNvSpPr/>
          <p:nvPr/>
        </p:nvSpPr>
        <p:spPr>
          <a:xfrm flipH="1">
            <a:off x="5258113" y="2661037"/>
            <a:ext cx="811481" cy="1052437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769" y="5133741"/>
            <a:ext cx="9699628" cy="1282183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DataSourceTxManager doBegin()"/>
          <p:cNvSpPr txBox="1"/>
          <p:nvPr/>
        </p:nvSpPr>
        <p:spPr>
          <a:xfrm>
            <a:off x="556522" y="4254382"/>
            <a:ext cx="492219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DataSourceTxManager doBegin()</a:t>
            </a:r>
          </a:p>
        </p:txBody>
      </p:sp>
      <p:sp>
        <p:nvSpPr>
          <p:cNvPr id="191" name="DataSourceUtils"/>
          <p:cNvSpPr txBox="1"/>
          <p:nvPr/>
        </p:nvSpPr>
        <p:spPr>
          <a:xfrm>
            <a:off x="552685" y="6924785"/>
            <a:ext cx="250567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DataSourceUtils</a:t>
            </a:r>
          </a:p>
        </p:txBody>
      </p:sp>
      <p:sp>
        <p:nvSpPr>
          <p:cNvPr id="192" name="doGetConnection()"/>
          <p:cNvSpPr txBox="1"/>
          <p:nvPr/>
        </p:nvSpPr>
        <p:spPr>
          <a:xfrm>
            <a:off x="3199688" y="6924785"/>
            <a:ext cx="27418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doGetConnection()</a:t>
            </a:r>
          </a:p>
        </p:txBody>
      </p:sp>
      <p:pic>
        <p:nvPicPr>
          <p:cNvPr id="19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1661" y="7836192"/>
            <a:ext cx="11010060" cy="1536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Q2 如果需要新开一个事务，怎么办？"/>
          <p:cNvSpPr txBox="1"/>
          <p:nvPr/>
        </p:nvSpPr>
        <p:spPr>
          <a:xfrm>
            <a:off x="545529" y="640309"/>
            <a:ext cx="5271642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Q2 如果需要新开一个事务，怎么办？</a:t>
            </a:r>
          </a:p>
        </p:txBody>
      </p:sp>
      <p:sp>
        <p:nvSpPr>
          <p:cNvPr id="196" name="按照之前的理论，…"/>
          <p:cNvSpPr txBox="1"/>
          <p:nvPr/>
        </p:nvSpPr>
        <p:spPr>
          <a:xfrm>
            <a:off x="586518" y="3006270"/>
            <a:ext cx="6528793" cy="137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按照之前的理论，</a:t>
            </a:r>
          </a:p>
          <a:p>
            <a:pPr algn="l"/>
            <a:r>
              <a:t>如果每次都从threadLocal里获取connection，</a:t>
            </a:r>
          </a:p>
          <a:p>
            <a:pPr algn="l"/>
            <a:r>
              <a:t>那么获取的都是旧的事务的连接</a:t>
            </a:r>
          </a:p>
        </p:txBody>
      </p:sp>
      <p:pic>
        <p:nvPicPr>
          <p:cNvPr id="1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549" y="1654834"/>
            <a:ext cx="7378701" cy="105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圆角矩形"/>
          <p:cNvSpPr/>
          <p:nvPr/>
        </p:nvSpPr>
        <p:spPr>
          <a:xfrm>
            <a:off x="1564319" y="1714327"/>
            <a:ext cx="1728459" cy="4750417"/>
          </a:xfrm>
          <a:prstGeom prst="roundRect">
            <a:avLst>
              <a:gd name="adj" fmla="val 11021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on the beginning"/>
          <p:cNvSpPr txBox="1"/>
          <p:nvPr/>
        </p:nvSpPr>
        <p:spPr>
          <a:xfrm>
            <a:off x="359723" y="544558"/>
            <a:ext cx="25128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 the beginning</a:t>
            </a:r>
          </a:p>
        </p:txBody>
      </p:sp>
      <p:sp>
        <p:nvSpPr>
          <p:cNvPr id="201" name="圆角矩形"/>
          <p:cNvSpPr/>
          <p:nvPr/>
        </p:nvSpPr>
        <p:spPr>
          <a:xfrm>
            <a:off x="1733285" y="2423653"/>
            <a:ext cx="1390527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Old connection"/>
          <p:cNvSpPr txBox="1"/>
          <p:nvPr/>
        </p:nvSpPr>
        <p:spPr>
          <a:xfrm>
            <a:off x="1744366" y="2887203"/>
            <a:ext cx="136836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Old connection</a:t>
            </a:r>
          </a:p>
        </p:txBody>
      </p:sp>
      <p:sp>
        <p:nvSpPr>
          <p:cNvPr id="203" name="Thread"/>
          <p:cNvSpPr txBox="1"/>
          <p:nvPr/>
        </p:nvSpPr>
        <p:spPr>
          <a:xfrm>
            <a:off x="634558" y="1197955"/>
            <a:ext cx="11677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圆角矩形"/>
          <p:cNvSpPr/>
          <p:nvPr/>
        </p:nvSpPr>
        <p:spPr>
          <a:xfrm>
            <a:off x="1564319" y="1714327"/>
            <a:ext cx="1728459" cy="4750417"/>
          </a:xfrm>
          <a:prstGeom prst="roundRect">
            <a:avLst>
              <a:gd name="adj" fmla="val 11021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Unbind resource"/>
          <p:cNvSpPr txBox="1"/>
          <p:nvPr/>
        </p:nvSpPr>
        <p:spPr>
          <a:xfrm>
            <a:off x="369694" y="544558"/>
            <a:ext cx="24928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Unbind resource</a:t>
            </a:r>
          </a:p>
        </p:txBody>
      </p:sp>
      <p:sp>
        <p:nvSpPr>
          <p:cNvPr id="207" name="圆角矩形"/>
          <p:cNvSpPr/>
          <p:nvPr/>
        </p:nvSpPr>
        <p:spPr>
          <a:xfrm>
            <a:off x="4185889" y="2366836"/>
            <a:ext cx="1390527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Old connection"/>
          <p:cNvSpPr txBox="1"/>
          <p:nvPr/>
        </p:nvSpPr>
        <p:spPr>
          <a:xfrm>
            <a:off x="4196970" y="2830386"/>
            <a:ext cx="136836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Old connection</a:t>
            </a:r>
          </a:p>
        </p:txBody>
      </p:sp>
      <p:sp>
        <p:nvSpPr>
          <p:cNvPr id="209" name="Thread"/>
          <p:cNvSpPr txBox="1"/>
          <p:nvPr/>
        </p:nvSpPr>
        <p:spPr>
          <a:xfrm>
            <a:off x="634558" y="1197955"/>
            <a:ext cx="11677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圆角矩形"/>
          <p:cNvSpPr/>
          <p:nvPr/>
        </p:nvSpPr>
        <p:spPr>
          <a:xfrm>
            <a:off x="1564319" y="1714327"/>
            <a:ext cx="1728459" cy="4750417"/>
          </a:xfrm>
          <a:prstGeom prst="roundRect">
            <a:avLst>
              <a:gd name="adj" fmla="val 11021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New transaction"/>
          <p:cNvSpPr txBox="1"/>
          <p:nvPr/>
        </p:nvSpPr>
        <p:spPr>
          <a:xfrm>
            <a:off x="358458" y="544558"/>
            <a:ext cx="25153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 transaction</a:t>
            </a:r>
          </a:p>
        </p:txBody>
      </p:sp>
      <p:sp>
        <p:nvSpPr>
          <p:cNvPr id="213" name="圆角矩形"/>
          <p:cNvSpPr/>
          <p:nvPr/>
        </p:nvSpPr>
        <p:spPr>
          <a:xfrm>
            <a:off x="4185889" y="2366836"/>
            <a:ext cx="1390527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5">
                <a:hueOff val="-152896"/>
                <a:lumOff val="12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New connection"/>
          <p:cNvSpPr txBox="1"/>
          <p:nvPr/>
        </p:nvSpPr>
        <p:spPr>
          <a:xfrm>
            <a:off x="4161723" y="2830386"/>
            <a:ext cx="143885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>
                    <a:hueOff val="-152896"/>
                    <a:lumOff val="12368"/>
                  </a:schemeClr>
                </a:solidFill>
              </a:defRPr>
            </a:lvl1pPr>
          </a:lstStyle>
          <a:p>
            <a:pPr/>
            <a:r>
              <a:t>New connection</a:t>
            </a:r>
          </a:p>
        </p:txBody>
      </p:sp>
      <p:sp>
        <p:nvSpPr>
          <p:cNvPr id="215" name="Thread"/>
          <p:cNvSpPr txBox="1"/>
          <p:nvPr/>
        </p:nvSpPr>
        <p:spPr>
          <a:xfrm>
            <a:off x="634558" y="1197955"/>
            <a:ext cx="11677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Thread</a:t>
            </a:r>
          </a:p>
        </p:txBody>
      </p:sp>
      <p:sp>
        <p:nvSpPr>
          <p:cNvPr id="216" name="圆角矩形"/>
          <p:cNvSpPr/>
          <p:nvPr/>
        </p:nvSpPr>
        <p:spPr>
          <a:xfrm>
            <a:off x="6469527" y="2366836"/>
            <a:ext cx="1390528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Old connection"/>
          <p:cNvSpPr txBox="1"/>
          <p:nvPr/>
        </p:nvSpPr>
        <p:spPr>
          <a:xfrm>
            <a:off x="6480609" y="2830386"/>
            <a:ext cx="136836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Old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圆角矩形"/>
          <p:cNvSpPr/>
          <p:nvPr/>
        </p:nvSpPr>
        <p:spPr>
          <a:xfrm>
            <a:off x="1564319" y="1714327"/>
            <a:ext cx="1728459" cy="4750417"/>
          </a:xfrm>
          <a:prstGeom prst="roundRect">
            <a:avLst>
              <a:gd name="adj" fmla="val 11021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Connecting the old and the new"/>
          <p:cNvSpPr txBox="1"/>
          <p:nvPr/>
        </p:nvSpPr>
        <p:spPr>
          <a:xfrm>
            <a:off x="178185" y="516150"/>
            <a:ext cx="476979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Connecting the old and the new</a:t>
            </a:r>
          </a:p>
        </p:txBody>
      </p:sp>
      <p:sp>
        <p:nvSpPr>
          <p:cNvPr id="221" name="圆角矩形"/>
          <p:cNvSpPr/>
          <p:nvPr/>
        </p:nvSpPr>
        <p:spPr>
          <a:xfrm>
            <a:off x="4185889" y="2366836"/>
            <a:ext cx="1390527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5">
                <a:hueOff val="-152896"/>
                <a:lumOff val="12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New connection"/>
          <p:cNvSpPr txBox="1"/>
          <p:nvPr/>
        </p:nvSpPr>
        <p:spPr>
          <a:xfrm>
            <a:off x="4161723" y="2830386"/>
            <a:ext cx="143885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>
                    <a:hueOff val="-152896"/>
                    <a:lumOff val="12368"/>
                  </a:schemeClr>
                </a:solidFill>
              </a:defRPr>
            </a:lvl1pPr>
          </a:lstStyle>
          <a:p>
            <a:pPr/>
            <a:r>
              <a:t>New connection</a:t>
            </a:r>
          </a:p>
        </p:txBody>
      </p:sp>
      <p:sp>
        <p:nvSpPr>
          <p:cNvPr id="223" name="Thread"/>
          <p:cNvSpPr txBox="1"/>
          <p:nvPr/>
        </p:nvSpPr>
        <p:spPr>
          <a:xfrm>
            <a:off x="634558" y="1197955"/>
            <a:ext cx="11677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Thread</a:t>
            </a:r>
          </a:p>
        </p:txBody>
      </p:sp>
      <p:sp>
        <p:nvSpPr>
          <p:cNvPr id="224" name="圆角矩形"/>
          <p:cNvSpPr/>
          <p:nvPr/>
        </p:nvSpPr>
        <p:spPr>
          <a:xfrm>
            <a:off x="6469527" y="2366836"/>
            <a:ext cx="1390528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Old connection"/>
          <p:cNvSpPr txBox="1"/>
          <p:nvPr/>
        </p:nvSpPr>
        <p:spPr>
          <a:xfrm>
            <a:off x="6480609" y="2830386"/>
            <a:ext cx="136836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Old connection</a:t>
            </a:r>
          </a:p>
        </p:txBody>
      </p:sp>
      <p:sp>
        <p:nvSpPr>
          <p:cNvPr id="226" name="线条"/>
          <p:cNvSpPr/>
          <p:nvPr/>
        </p:nvSpPr>
        <p:spPr>
          <a:xfrm flipV="1">
            <a:off x="5594337" y="3029591"/>
            <a:ext cx="884229" cy="6930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pring事务的知识体系"/>
          <p:cNvSpPr txBox="1"/>
          <p:nvPr/>
        </p:nvSpPr>
        <p:spPr>
          <a:xfrm>
            <a:off x="469701" y="602209"/>
            <a:ext cx="3175398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Spring事务的知识体系</a:t>
            </a:r>
          </a:p>
        </p:txBody>
      </p:sp>
      <p:pic>
        <p:nvPicPr>
          <p:cNvPr id="12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83" y="1885230"/>
            <a:ext cx="10620317" cy="3697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圆角矩形"/>
          <p:cNvSpPr/>
          <p:nvPr/>
        </p:nvSpPr>
        <p:spPr>
          <a:xfrm>
            <a:off x="1564319" y="1714327"/>
            <a:ext cx="1728459" cy="4750417"/>
          </a:xfrm>
          <a:prstGeom prst="roundRect">
            <a:avLst>
              <a:gd name="adj" fmla="val 11021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Bind new connection"/>
          <p:cNvSpPr txBox="1"/>
          <p:nvPr/>
        </p:nvSpPr>
        <p:spPr>
          <a:xfrm>
            <a:off x="396643" y="421455"/>
            <a:ext cx="304502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Bind new connection</a:t>
            </a:r>
          </a:p>
        </p:txBody>
      </p:sp>
      <p:sp>
        <p:nvSpPr>
          <p:cNvPr id="230" name="圆角矩形"/>
          <p:cNvSpPr/>
          <p:nvPr/>
        </p:nvSpPr>
        <p:spPr>
          <a:xfrm>
            <a:off x="1733285" y="2243732"/>
            <a:ext cx="1390527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5">
                <a:hueOff val="-152896"/>
                <a:lumOff val="12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New connection"/>
          <p:cNvSpPr txBox="1"/>
          <p:nvPr/>
        </p:nvSpPr>
        <p:spPr>
          <a:xfrm>
            <a:off x="1709119" y="2707282"/>
            <a:ext cx="143885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>
                    <a:hueOff val="-152896"/>
                    <a:lumOff val="12368"/>
                  </a:schemeClr>
                </a:solidFill>
              </a:defRPr>
            </a:lvl1pPr>
          </a:lstStyle>
          <a:p>
            <a:pPr/>
            <a:r>
              <a:t>New connection</a:t>
            </a:r>
          </a:p>
        </p:txBody>
      </p:sp>
      <p:sp>
        <p:nvSpPr>
          <p:cNvPr id="232" name="Thread"/>
          <p:cNvSpPr txBox="1"/>
          <p:nvPr/>
        </p:nvSpPr>
        <p:spPr>
          <a:xfrm>
            <a:off x="634558" y="1197955"/>
            <a:ext cx="11677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Thread</a:t>
            </a:r>
          </a:p>
        </p:txBody>
      </p:sp>
      <p:sp>
        <p:nvSpPr>
          <p:cNvPr id="233" name="圆角矩形"/>
          <p:cNvSpPr/>
          <p:nvPr/>
        </p:nvSpPr>
        <p:spPr>
          <a:xfrm>
            <a:off x="4016923" y="2243732"/>
            <a:ext cx="1390527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Old connection"/>
          <p:cNvSpPr txBox="1"/>
          <p:nvPr/>
        </p:nvSpPr>
        <p:spPr>
          <a:xfrm>
            <a:off x="4028004" y="2707282"/>
            <a:ext cx="136836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Old connection</a:t>
            </a:r>
          </a:p>
        </p:txBody>
      </p:sp>
      <p:sp>
        <p:nvSpPr>
          <p:cNvPr id="235" name="线条"/>
          <p:cNvSpPr/>
          <p:nvPr/>
        </p:nvSpPr>
        <p:spPr>
          <a:xfrm flipV="1">
            <a:off x="3141733" y="2906487"/>
            <a:ext cx="884229" cy="6930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圆角矩形"/>
          <p:cNvSpPr/>
          <p:nvPr/>
        </p:nvSpPr>
        <p:spPr>
          <a:xfrm>
            <a:off x="1564319" y="1714327"/>
            <a:ext cx="1728459" cy="4750417"/>
          </a:xfrm>
          <a:prstGeom prst="roundRect">
            <a:avLst>
              <a:gd name="adj" fmla="val 11021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After new connection commit or rollback, unbind it"/>
          <p:cNvSpPr txBox="1"/>
          <p:nvPr/>
        </p:nvSpPr>
        <p:spPr>
          <a:xfrm>
            <a:off x="245973" y="374107"/>
            <a:ext cx="76834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 new connection commit or rollback, unbind it</a:t>
            </a:r>
          </a:p>
        </p:txBody>
      </p:sp>
      <p:sp>
        <p:nvSpPr>
          <p:cNvPr id="239" name="圆角矩形"/>
          <p:cNvSpPr/>
          <p:nvPr/>
        </p:nvSpPr>
        <p:spPr>
          <a:xfrm>
            <a:off x="3702944" y="2215323"/>
            <a:ext cx="1390527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5">
                <a:hueOff val="-152896"/>
                <a:lumOff val="12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New connection"/>
          <p:cNvSpPr txBox="1"/>
          <p:nvPr/>
        </p:nvSpPr>
        <p:spPr>
          <a:xfrm>
            <a:off x="3678778" y="2678873"/>
            <a:ext cx="143885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>
                    <a:hueOff val="-152896"/>
                    <a:lumOff val="12368"/>
                  </a:schemeClr>
                </a:solidFill>
              </a:defRPr>
            </a:lvl1pPr>
          </a:lstStyle>
          <a:p>
            <a:pPr/>
            <a:r>
              <a:t>New connection</a:t>
            </a:r>
          </a:p>
        </p:txBody>
      </p:sp>
      <p:sp>
        <p:nvSpPr>
          <p:cNvPr id="241" name="Thread"/>
          <p:cNvSpPr txBox="1"/>
          <p:nvPr/>
        </p:nvSpPr>
        <p:spPr>
          <a:xfrm>
            <a:off x="634558" y="1197955"/>
            <a:ext cx="11677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Thread</a:t>
            </a:r>
          </a:p>
        </p:txBody>
      </p:sp>
      <p:sp>
        <p:nvSpPr>
          <p:cNvPr id="242" name="圆角矩形"/>
          <p:cNvSpPr/>
          <p:nvPr/>
        </p:nvSpPr>
        <p:spPr>
          <a:xfrm>
            <a:off x="5986582" y="2215323"/>
            <a:ext cx="1390527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Old connection"/>
          <p:cNvSpPr txBox="1"/>
          <p:nvPr/>
        </p:nvSpPr>
        <p:spPr>
          <a:xfrm>
            <a:off x="5997664" y="2678873"/>
            <a:ext cx="136836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Old connection</a:t>
            </a:r>
          </a:p>
        </p:txBody>
      </p:sp>
      <p:sp>
        <p:nvSpPr>
          <p:cNvPr id="244" name="线条"/>
          <p:cNvSpPr/>
          <p:nvPr/>
        </p:nvSpPr>
        <p:spPr>
          <a:xfrm flipV="1">
            <a:off x="5111392" y="2878078"/>
            <a:ext cx="884229" cy="693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圆角矩形"/>
          <p:cNvSpPr/>
          <p:nvPr/>
        </p:nvSpPr>
        <p:spPr>
          <a:xfrm>
            <a:off x="1564319" y="1714327"/>
            <a:ext cx="1728459" cy="4750417"/>
          </a:xfrm>
          <a:prstGeom prst="roundRect">
            <a:avLst>
              <a:gd name="adj" fmla="val 11021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Bind the old connection again"/>
          <p:cNvSpPr txBox="1"/>
          <p:nvPr/>
        </p:nvSpPr>
        <p:spPr>
          <a:xfrm>
            <a:off x="213911" y="336229"/>
            <a:ext cx="44292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Bind the old connection again</a:t>
            </a:r>
          </a:p>
        </p:txBody>
      </p:sp>
      <p:sp>
        <p:nvSpPr>
          <p:cNvPr id="248" name="圆角矩形"/>
          <p:cNvSpPr/>
          <p:nvPr/>
        </p:nvSpPr>
        <p:spPr>
          <a:xfrm>
            <a:off x="3702944" y="2215323"/>
            <a:ext cx="1390527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5">
                <a:hueOff val="-152896"/>
                <a:lumOff val="12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New connection"/>
          <p:cNvSpPr txBox="1"/>
          <p:nvPr/>
        </p:nvSpPr>
        <p:spPr>
          <a:xfrm>
            <a:off x="3678778" y="2678873"/>
            <a:ext cx="143885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>
                    <a:hueOff val="-152896"/>
                    <a:lumOff val="12368"/>
                  </a:schemeClr>
                </a:solidFill>
              </a:defRPr>
            </a:lvl1pPr>
          </a:lstStyle>
          <a:p>
            <a:pPr/>
            <a:r>
              <a:t>New connection</a:t>
            </a:r>
          </a:p>
        </p:txBody>
      </p:sp>
      <p:sp>
        <p:nvSpPr>
          <p:cNvPr id="250" name="Thread"/>
          <p:cNvSpPr txBox="1"/>
          <p:nvPr/>
        </p:nvSpPr>
        <p:spPr>
          <a:xfrm>
            <a:off x="634558" y="1197955"/>
            <a:ext cx="11677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Thread</a:t>
            </a:r>
          </a:p>
        </p:txBody>
      </p:sp>
      <p:sp>
        <p:nvSpPr>
          <p:cNvPr id="251" name="圆角矩形"/>
          <p:cNvSpPr/>
          <p:nvPr/>
        </p:nvSpPr>
        <p:spPr>
          <a:xfrm>
            <a:off x="1733285" y="2215323"/>
            <a:ext cx="1390527" cy="1270001"/>
          </a:xfrm>
          <a:prstGeom prst="roundRect">
            <a:avLst>
              <a:gd name="adj" fmla="val 15000"/>
            </a:avLst>
          </a:prstGeom>
          <a:ln w="38100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Old connection"/>
          <p:cNvSpPr txBox="1"/>
          <p:nvPr/>
        </p:nvSpPr>
        <p:spPr>
          <a:xfrm>
            <a:off x="1744366" y="2678873"/>
            <a:ext cx="136836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Old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612" y="1897545"/>
            <a:ext cx="11666463" cy="3650006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AbstractPlatformTransactionManager…"/>
          <p:cNvSpPr txBox="1"/>
          <p:nvPr/>
        </p:nvSpPr>
        <p:spPr>
          <a:xfrm>
            <a:off x="444244" y="352727"/>
            <a:ext cx="5904310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AbstractPlatformTransactionManager </a:t>
            </a:r>
          </a:p>
          <a:p>
            <a:pPr algn="l"/>
            <a:r>
              <a:t>-&gt; getTransaction</a:t>
            </a:r>
          </a:p>
          <a:p>
            <a:pPr algn="l"/>
            <a:r>
              <a:t>-&gt; handleExistingTransaction</a:t>
            </a:r>
          </a:p>
        </p:txBody>
      </p:sp>
      <p:sp>
        <p:nvSpPr>
          <p:cNvPr id="256" name="unbind"/>
          <p:cNvSpPr txBox="1"/>
          <p:nvPr/>
        </p:nvSpPr>
        <p:spPr>
          <a:xfrm>
            <a:off x="7972406" y="2713077"/>
            <a:ext cx="103718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unbind</a:t>
            </a:r>
          </a:p>
        </p:txBody>
      </p:sp>
      <p:sp>
        <p:nvSpPr>
          <p:cNvPr id="257" name="reBind"/>
          <p:cNvSpPr txBox="1"/>
          <p:nvPr/>
        </p:nvSpPr>
        <p:spPr>
          <a:xfrm>
            <a:off x="8289309" y="4616450"/>
            <a:ext cx="10473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reBind</a:t>
            </a:r>
          </a:p>
        </p:txBody>
      </p:sp>
      <p:pic>
        <p:nvPicPr>
          <p:cNvPr id="25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518" y="6751917"/>
            <a:ext cx="6705601" cy="163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-&gt; processCommit"/>
          <p:cNvSpPr txBox="1"/>
          <p:nvPr/>
        </p:nvSpPr>
        <p:spPr>
          <a:xfrm>
            <a:off x="395391" y="6008468"/>
            <a:ext cx="27634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-&gt; processCommit</a:t>
            </a:r>
          </a:p>
        </p:txBody>
      </p:sp>
      <p:sp>
        <p:nvSpPr>
          <p:cNvPr id="260" name="reBind"/>
          <p:cNvSpPr txBox="1"/>
          <p:nvPr/>
        </p:nvSpPr>
        <p:spPr>
          <a:xfrm>
            <a:off x="5884053" y="7504652"/>
            <a:ext cx="10473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reBind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193" y="1822092"/>
            <a:ext cx="9423401" cy="4064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DefaultTransactionStatus"/>
          <p:cNvSpPr txBox="1"/>
          <p:nvPr/>
        </p:nvSpPr>
        <p:spPr>
          <a:xfrm>
            <a:off x="503323" y="842010"/>
            <a:ext cx="39000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DefaultTransactionStatus</a:t>
            </a:r>
          </a:p>
        </p:txBody>
      </p:sp>
      <p:sp>
        <p:nvSpPr>
          <p:cNvPr id="264" name="可以理解为链表结构的next属性"/>
          <p:cNvSpPr txBox="1"/>
          <p:nvPr/>
        </p:nvSpPr>
        <p:spPr>
          <a:xfrm>
            <a:off x="5265057" y="4609059"/>
            <a:ext cx="4425406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可以理解为链表结构的next属性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总结"/>
          <p:cNvSpPr txBox="1"/>
          <p:nvPr/>
        </p:nvSpPr>
        <p:spPr>
          <a:xfrm>
            <a:off x="501650" y="4191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总结</a:t>
            </a:r>
          </a:p>
        </p:txBody>
      </p:sp>
      <p:sp>
        <p:nvSpPr>
          <p:cNvPr id="267" name="1、Spring如何实现统一的事务模型：Template + Strategy…"/>
          <p:cNvSpPr txBox="1"/>
          <p:nvPr/>
        </p:nvSpPr>
        <p:spPr>
          <a:xfrm>
            <a:off x="995089" y="1297589"/>
            <a:ext cx="8436919" cy="183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1、Spring如何实现统一的事务模型：Template + Strategy</a:t>
            </a:r>
          </a:p>
          <a:p>
            <a:pPr algn="l"/>
            <a:r>
              <a:t>2、如何在方法间共享Connection：ThreadLocal</a:t>
            </a:r>
          </a:p>
          <a:p>
            <a:pPr algn="l"/>
            <a:r>
              <a:t>3、如何挂起和恢复线程：链表</a:t>
            </a:r>
          </a:p>
          <a:p>
            <a:pPr algn="l"/>
            <a:r>
              <a:t>4、提到的类：</a:t>
            </a:r>
          </a:p>
        </p:txBody>
      </p:sp>
      <p:sp>
        <p:nvSpPr>
          <p:cNvPr id="268" name="TransactionTemplate 事务模板"/>
          <p:cNvSpPr txBox="1"/>
          <p:nvPr/>
        </p:nvSpPr>
        <p:spPr>
          <a:xfrm>
            <a:off x="1738740" y="3170536"/>
            <a:ext cx="4657577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TransactionTemplate 事务模板 </a:t>
            </a:r>
          </a:p>
        </p:txBody>
      </p:sp>
      <p:sp>
        <p:nvSpPr>
          <p:cNvPr id="269" name="PlatformTransactionManager 事务操作策略接口"/>
          <p:cNvSpPr txBox="1"/>
          <p:nvPr/>
        </p:nvSpPr>
        <p:spPr>
          <a:xfrm>
            <a:off x="1794008" y="3825178"/>
            <a:ext cx="6898780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PlatformTransactionManager 事务操作策略接口</a:t>
            </a:r>
          </a:p>
        </p:txBody>
      </p:sp>
      <p:sp>
        <p:nvSpPr>
          <p:cNvPr id="270" name="DataSourceTxManager 具体策略，适用于JDBC/MyBatis"/>
          <p:cNvSpPr txBox="1"/>
          <p:nvPr/>
        </p:nvSpPr>
        <p:spPr>
          <a:xfrm>
            <a:off x="2229032" y="5195767"/>
            <a:ext cx="8296723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DataSourceTxManager 具体策略，适用于JDBC/MyBatis </a:t>
            </a:r>
          </a:p>
        </p:txBody>
      </p:sp>
      <p:sp>
        <p:nvSpPr>
          <p:cNvPr id="271" name="HibernateTxManager 具体策略，适用于Hibernate"/>
          <p:cNvSpPr txBox="1"/>
          <p:nvPr/>
        </p:nvSpPr>
        <p:spPr>
          <a:xfrm>
            <a:off x="2209640" y="5764772"/>
            <a:ext cx="7243169" cy="5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HibernateTxManager 具体策略，适用于Hibernate</a:t>
            </a:r>
          </a:p>
        </p:txBody>
      </p:sp>
      <p:sp>
        <p:nvSpPr>
          <p:cNvPr id="272" name="TxSynManager 事务同步管理器，在线程中同步数据库连接等信息"/>
          <p:cNvSpPr txBox="1"/>
          <p:nvPr/>
        </p:nvSpPr>
        <p:spPr>
          <a:xfrm>
            <a:off x="1812686" y="6505050"/>
            <a:ext cx="9129416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TxSynManager 事务同步管理器，在线程中同步数据库连接等信息</a:t>
            </a:r>
          </a:p>
        </p:txBody>
      </p:sp>
      <p:sp>
        <p:nvSpPr>
          <p:cNvPr id="273" name="DataSourceUtils 数据库操作Utils"/>
          <p:cNvSpPr txBox="1"/>
          <p:nvPr/>
        </p:nvSpPr>
        <p:spPr>
          <a:xfrm>
            <a:off x="1850635" y="7220997"/>
            <a:ext cx="4847333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DataSourceUtils 数据库操作Utils</a:t>
            </a:r>
          </a:p>
        </p:txBody>
      </p:sp>
      <p:sp>
        <p:nvSpPr>
          <p:cNvPr id="274" name="AbstractPlatformTransactionManager 事务操作策略抽象类"/>
          <p:cNvSpPr txBox="1"/>
          <p:nvPr/>
        </p:nvSpPr>
        <p:spPr>
          <a:xfrm>
            <a:off x="1838659" y="4534269"/>
            <a:ext cx="8515351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AbstractPlatformTransactionManager 事务操作策略抽象类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统一事务模型"/>
          <p:cNvSpPr txBox="1"/>
          <p:nvPr/>
        </p:nvSpPr>
        <p:spPr>
          <a:xfrm>
            <a:off x="520700" y="57150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统一事务模型</a:t>
            </a:r>
          </a:p>
        </p:txBody>
      </p:sp>
      <p:pic>
        <p:nvPicPr>
          <p:cNvPr id="12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653" y="2587157"/>
            <a:ext cx="9079264" cy="296063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1、TransactionManger"/>
          <p:cNvSpPr txBox="1"/>
          <p:nvPr/>
        </p:nvSpPr>
        <p:spPr>
          <a:xfrm>
            <a:off x="469403" y="1872209"/>
            <a:ext cx="3392390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1、TransactionManger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统一事务模型"/>
          <p:cNvSpPr txBox="1"/>
          <p:nvPr/>
        </p:nvSpPr>
        <p:spPr>
          <a:xfrm>
            <a:off x="520700" y="57150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统一事务模型</a:t>
            </a:r>
          </a:p>
        </p:txBody>
      </p:sp>
      <p:sp>
        <p:nvSpPr>
          <p:cNvPr id="129" name="2、TransactionTemplate"/>
          <p:cNvSpPr txBox="1"/>
          <p:nvPr/>
        </p:nvSpPr>
        <p:spPr>
          <a:xfrm>
            <a:off x="469403" y="1872209"/>
            <a:ext cx="3664894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2、TransactionTemplate</a:t>
            </a:r>
          </a:p>
        </p:txBody>
      </p:sp>
      <p:pic>
        <p:nvPicPr>
          <p:cNvPr id="1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369" y="2661463"/>
            <a:ext cx="9137431" cy="2507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ransactionTemplate"/>
          <p:cNvSpPr txBox="1"/>
          <p:nvPr/>
        </p:nvSpPr>
        <p:spPr>
          <a:xfrm>
            <a:off x="400521" y="609600"/>
            <a:ext cx="31740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TransactionTemplate</a:t>
            </a:r>
          </a:p>
        </p:txBody>
      </p: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986" y="1378283"/>
            <a:ext cx="9415577" cy="6124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有点不一样的Template"/>
          <p:cNvSpPr txBox="1"/>
          <p:nvPr/>
        </p:nvSpPr>
        <p:spPr>
          <a:xfrm>
            <a:off x="341436" y="602209"/>
            <a:ext cx="3292228" cy="535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有点不一样的Template</a:t>
            </a:r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111" y="2204239"/>
            <a:ext cx="5943601" cy="615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raditional template"/>
          <p:cNvSpPr txBox="1"/>
          <p:nvPr/>
        </p:nvSpPr>
        <p:spPr>
          <a:xfrm>
            <a:off x="557403" y="1410614"/>
            <a:ext cx="312122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Traditional template</a:t>
            </a:r>
          </a:p>
        </p:txBody>
      </p:sp>
      <p:sp>
        <p:nvSpPr>
          <p:cNvPr id="138" name="Questions:…"/>
          <p:cNvSpPr txBox="1"/>
          <p:nvPr/>
        </p:nvSpPr>
        <p:spPr>
          <a:xfrm>
            <a:off x="6956410" y="3778249"/>
            <a:ext cx="5938094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Questions:</a:t>
            </a:r>
          </a:p>
          <a:p>
            <a:pPr algn="l"/>
          </a:p>
          <a:p>
            <a:pPr lvl="1" algn="l"/>
            <a:r>
              <a:t>Why txTemplate not abstract class?</a:t>
            </a:r>
          </a:p>
          <a:p>
            <a:pPr lvl="1" algn="l"/>
            <a:r>
              <a:t>Why no MyBatisTxTemplate?</a:t>
            </a:r>
          </a:p>
          <a:p>
            <a:pPr lvl="1" algn="l"/>
            <a:r>
              <a:t>Why no HibernateTxTemplate?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trategy Design Pattern"/>
          <p:cNvSpPr txBox="1"/>
          <p:nvPr/>
        </p:nvSpPr>
        <p:spPr>
          <a:xfrm>
            <a:off x="437777" y="609600"/>
            <a:ext cx="37345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Strategy Design Pattern</a:t>
            </a:r>
          </a:p>
        </p:txBody>
      </p:sp>
      <p:pic>
        <p:nvPicPr>
          <p:cNvPr id="14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3555" y="2840465"/>
            <a:ext cx="3734545" cy="1356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115" y="2854056"/>
            <a:ext cx="5232135" cy="2701303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ransactionTemplate"/>
          <p:cNvSpPr txBox="1"/>
          <p:nvPr/>
        </p:nvSpPr>
        <p:spPr>
          <a:xfrm>
            <a:off x="514821" y="2120900"/>
            <a:ext cx="31740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TransactionTemplate</a:t>
            </a:r>
          </a:p>
        </p:txBody>
      </p:sp>
      <p:sp>
        <p:nvSpPr>
          <p:cNvPr id="144" name="PlatformTransactionManager"/>
          <p:cNvSpPr txBox="1"/>
          <p:nvPr/>
        </p:nvSpPr>
        <p:spPr>
          <a:xfrm>
            <a:off x="6166718" y="2120900"/>
            <a:ext cx="432822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PlatformTransactionManager</a:t>
            </a:r>
          </a:p>
        </p:txBody>
      </p:sp>
      <p:sp>
        <p:nvSpPr>
          <p:cNvPr id="146" name="连接线"/>
          <p:cNvSpPr/>
          <p:nvPr/>
        </p:nvSpPr>
        <p:spPr>
          <a:xfrm>
            <a:off x="3844541" y="2282619"/>
            <a:ext cx="3073569" cy="1507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8" fill="norm" stroke="1" extrusionOk="0">
                <a:moveTo>
                  <a:pt x="0" y="16308"/>
                </a:moveTo>
                <a:cubicBezTo>
                  <a:pt x="4129" y="-3667"/>
                  <a:pt x="11329" y="-5292"/>
                  <a:pt x="21600" y="11432"/>
                </a:cubicBezTo>
              </a:path>
            </a:pathLst>
          </a:custGeom>
          <a:ln w="25400">
            <a:solidFill>
              <a:schemeClr val="accent1">
                <a:lumOff val="1684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给不同的厂商提供对应的实现"/>
          <p:cNvSpPr txBox="1"/>
          <p:nvPr/>
        </p:nvSpPr>
        <p:spPr>
          <a:xfrm>
            <a:off x="342899" y="609600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给不同的厂商提供对应的实现</a:t>
            </a:r>
          </a:p>
        </p:txBody>
      </p:sp>
      <p:pic>
        <p:nvPicPr>
          <p:cNvPr id="14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895" y="2072507"/>
            <a:ext cx="9596244" cy="257763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DataSourceTxManager(MyBatis/JDBC)"/>
          <p:cNvSpPr txBox="1"/>
          <p:nvPr/>
        </p:nvSpPr>
        <p:spPr>
          <a:xfrm>
            <a:off x="348927" y="1341053"/>
            <a:ext cx="581724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DataSourceTxManager(MyBatis/JDBC)</a:t>
            </a:r>
          </a:p>
        </p:txBody>
      </p:sp>
      <p:pic>
        <p:nvPicPr>
          <p:cNvPr id="15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531" y="5592346"/>
            <a:ext cx="9987372" cy="222043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HibernateTxManager"/>
          <p:cNvSpPr txBox="1"/>
          <p:nvPr/>
        </p:nvSpPr>
        <p:spPr>
          <a:xfrm>
            <a:off x="292422" y="4860892"/>
            <a:ext cx="32124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HibernateTxManager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437" y="5256654"/>
            <a:ext cx="9598425" cy="2724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437" y="2184124"/>
            <a:ext cx="9598425" cy="205680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DataSourceTxManager"/>
          <p:cNvSpPr txBox="1"/>
          <p:nvPr/>
        </p:nvSpPr>
        <p:spPr>
          <a:xfrm>
            <a:off x="417214" y="647700"/>
            <a:ext cx="34581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DataSourceTxManager</a:t>
            </a:r>
          </a:p>
        </p:txBody>
      </p:sp>
      <p:sp>
        <p:nvSpPr>
          <p:cNvPr id="157" name="get transaction"/>
          <p:cNvSpPr txBox="1"/>
          <p:nvPr/>
        </p:nvSpPr>
        <p:spPr>
          <a:xfrm>
            <a:off x="390935" y="1569554"/>
            <a:ext cx="23644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 transaction</a:t>
            </a:r>
          </a:p>
        </p:txBody>
      </p:sp>
      <p:sp>
        <p:nvSpPr>
          <p:cNvPr id="158" name="commit"/>
          <p:cNvSpPr txBox="1"/>
          <p:nvPr/>
        </p:nvSpPr>
        <p:spPr>
          <a:xfrm>
            <a:off x="436413" y="4616450"/>
            <a:ext cx="11337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56C1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>
          <a:solidFill>
            <a:schemeClr val="accent1">
              <a:lumOff val="1684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chemeClr val="accent1">
                <a:lumOff val="16847"/>
              </a:schemeClr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>
          <a:solidFill>
            <a:schemeClr val="accent1">
              <a:lumOff val="1684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chemeClr val="accent1">
                <a:lumOff val="16847"/>
              </a:schemeClr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