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300" r:id="rId4"/>
    <p:sldId id="286" r:id="rId5"/>
    <p:sldId id="520" r:id="rId6"/>
    <p:sldId id="494" r:id="rId7"/>
    <p:sldId id="495" r:id="rId8"/>
    <p:sldId id="493" r:id="rId9"/>
    <p:sldId id="405" r:id="rId10"/>
    <p:sldId id="435" r:id="rId11"/>
    <p:sldId id="438" r:id="rId12"/>
    <p:sldId id="406" r:id="rId13"/>
    <p:sldId id="408" r:id="rId14"/>
    <p:sldId id="436" r:id="rId15"/>
    <p:sldId id="263" r:id="rId16"/>
    <p:sldId id="383" r:id="rId17"/>
    <p:sldId id="382" r:id="rId18"/>
    <p:sldId id="384" r:id="rId19"/>
    <p:sldId id="411" r:id="rId20"/>
    <p:sldId id="264" r:id="rId21"/>
    <p:sldId id="357" r:id="rId22"/>
    <p:sldId id="361" r:id="rId23"/>
    <p:sldId id="412" r:id="rId24"/>
    <p:sldId id="523" r:id="rId25"/>
    <p:sldId id="360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66FF"/>
    <a:srgbClr val="009900"/>
    <a:srgbClr val="00FF00"/>
    <a:srgbClr val="CCFFFF"/>
    <a:srgbClr val="CCECFF"/>
    <a:srgbClr val="6699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-774" y="-96"/>
      </p:cViewPr>
      <p:guideLst>
        <p:guide orient="horz" pos="21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2289"/>
          <p:cNvGrpSpPr/>
          <p:nvPr/>
        </p:nvGrpSpPr>
        <p:grpSpPr>
          <a:xfrm>
            <a:off x="-7758112" y="1463675"/>
            <a:ext cx="16902112" cy="10795000"/>
            <a:chOff x="-4887" y="922"/>
            <a:chExt cx="10647" cy="6800"/>
          </a:xfrm>
        </p:grpSpPr>
        <p:sp>
          <p:nvSpPr>
            <p:cNvPr id="2051" name="任意多边形 12290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2F5E76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任意多边形 12291"/>
            <p:cNvSpPr/>
            <p:nvPr/>
          </p:nvSpPr>
          <p:spPr>
            <a:xfrm>
              <a:off x="-4887" y="922"/>
              <a:ext cx="8474" cy="6800"/>
            </a:xfrm>
            <a:custGeom>
              <a:avLst/>
              <a:gdLst/>
              <a:ahLst/>
              <a:cxnLst>
                <a:cxn ang="270">
                  <a:pos x="21600" y="0"/>
                </a:cxn>
                <a:cxn ang="0">
                  <a:pos x="24978" y="265"/>
                </a:cxn>
                <a:cxn ang="90">
                  <a:pos x="21600" y="2160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22753" y="0"/>
                    <a:pt x="23884" y="90"/>
                    <a:pt x="24981" y="263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22753" y="0"/>
                    <a:pt x="23884" y="90"/>
                    <a:pt x="24981" y="26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293" name="标题 12292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2294" name="副标题 12293"/>
          <p:cNvSpPr>
            <a:spLocks noGrp="1"/>
          </p:cNvSpPr>
          <p:nvPr>
            <p:ph type="subTitle" sz="quarter" idx="1" hasCustomPrompt="1"/>
          </p:nvPr>
        </p:nvSpPr>
        <p:spPr>
          <a:xfrm>
            <a:off x="3429000" y="2085975"/>
            <a:ext cx="5638800" cy="10382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>
            <a:lvl1pPr marL="0" lvl="0" indent="0">
              <a:lnSpc>
                <a:spcPct val="70000"/>
              </a:lnSpc>
              <a:buNone/>
              <a:defRPr kern="1200"/>
            </a:lvl1pPr>
            <a:lvl2pPr marL="457200" lvl="1" indent="-457200" algn="ctr">
              <a:lnSpc>
                <a:spcPct val="70000"/>
              </a:lnSpc>
              <a:buNone/>
              <a:defRPr kern="1200"/>
            </a:lvl2pPr>
            <a:lvl3pPr marL="914400" lvl="2" indent="-914400" algn="ctr">
              <a:lnSpc>
                <a:spcPct val="70000"/>
              </a:lnSpc>
              <a:buNone/>
              <a:defRPr kern="1200"/>
            </a:lvl3pPr>
            <a:lvl4pPr marL="1371600" lvl="3" indent="-1371600" algn="ctr">
              <a:lnSpc>
                <a:spcPct val="70000"/>
              </a:lnSpc>
              <a:buNone/>
              <a:defRPr kern="1200"/>
            </a:lvl4pPr>
            <a:lvl5pPr marL="1828800" lvl="4" indent="-1828800" algn="ctr">
              <a:lnSpc>
                <a:spcPct val="70000"/>
              </a:lnSpc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单击此处编辑母版样式</a:t>
            </a:r>
            <a:endParaRPr lang="zh-CN" altLang="en-US" strike="noStrike" noProof="1" dirty="0"/>
          </a:p>
        </p:txBody>
      </p:sp>
      <p:sp>
        <p:nvSpPr>
          <p:cNvPr id="12295" name="日期占位符 12294"/>
          <p:cNvSpPr>
            <a:spLocks noGrp="1"/>
          </p:cNvSpPr>
          <p:nvPr>
            <p:ph type="dt" sz="quarter" idx="2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p>
            <a:pPr fontAlgn="base">
              <a:buClr>
                <a:srgbClr val="000000"/>
              </a:buClr>
            </a:pPr>
            <a:endParaRPr lang="zh-CN" altLang="en-US" noProof="1" dirty="0">
              <a:latin typeface="Times New Roman" panose="02020603050405020304" pitchFamily="18" charset="0"/>
            </a:endParaRPr>
          </a:p>
        </p:txBody>
      </p:sp>
      <p:sp>
        <p:nvSpPr>
          <p:cNvPr id="12296" name="页脚占位符 12295"/>
          <p:cNvSpPr>
            <a:spLocks noGrp="1"/>
          </p:cNvSpPr>
          <p:nvPr>
            <p:ph type="ftr" sz="quarter" idx="3"/>
          </p:nvPr>
        </p:nvSpPr>
        <p:spPr>
          <a:xfrm>
            <a:off x="1295400" y="6365875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p>
            <a:pPr fontAlgn="base">
              <a:buClr>
                <a:srgbClr val="000000"/>
              </a:buClr>
            </a:pPr>
            <a:endParaRPr lang="zh-CN" noProof="1" dirty="0">
              <a:latin typeface="Times New Roman" panose="02020603050405020304" pitchFamily="18" charset="0"/>
            </a:endParaRPr>
          </a:p>
        </p:txBody>
      </p:sp>
      <p:sp>
        <p:nvSpPr>
          <p:cNvPr id="12297" name="灯片编号占位符 12296"/>
          <p:cNvSpPr>
            <a:spLocks noGrp="1"/>
          </p:cNvSpPr>
          <p:nvPr>
            <p:ph type="sldNum" sz="quarter" idx="4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2906" y="609600"/>
            <a:ext cx="2020094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43174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549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1265"/>
          <p:cNvGrpSpPr/>
          <p:nvPr/>
        </p:nvGrpSpPr>
        <p:grpSpPr>
          <a:xfrm>
            <a:off x="-8405812" y="4763"/>
            <a:ext cx="17538700" cy="13690600"/>
            <a:chOff x="-5295" y="3"/>
            <a:chExt cx="11048" cy="8624"/>
          </a:xfrm>
        </p:grpSpPr>
        <p:sp>
          <p:nvSpPr>
            <p:cNvPr id="1027" name="任意多边形 11266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2F5E76"/>
                </a:gs>
                <a:gs pos="100000">
                  <a:schemeClr val="fol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任意多边形 11267"/>
            <p:cNvSpPr/>
            <p:nvPr/>
          </p:nvSpPr>
          <p:spPr>
            <a:xfrm>
              <a:off x="-5295" y="3"/>
              <a:ext cx="10596" cy="8624"/>
            </a:xfrm>
            <a:custGeom>
              <a:avLst/>
              <a:gdLst/>
              <a:ahLst/>
              <a:cxnLst>
                <a:cxn ang="270">
                  <a:pos x="21600" y="0"/>
                </a:cxn>
                <a:cxn ang="270">
                  <a:pos x="21600" y="0"/>
                </a:cxn>
                <a:cxn ang="90">
                  <a:pos x="21600" y="21600"/>
                </a:cxn>
              </a:cxnLst>
              <a:pathLst>
                <a:path w="43200" h="43200" fill="none">
                  <a:moveTo>
                    <a:pt x="21600" y="0"/>
                  </a:moveTo>
                  <a:lnTo>
                    <a:pt x="21600" y="0"/>
                  </a:lnTo>
                </a:path>
                <a:path w="43200" h="43200" stroke="0">
                  <a:moveTo>
                    <a:pt x="21600" y="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sq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69" name="标题 11268"/>
          <p:cNvSpPr>
            <a:spLocks noGrp="1"/>
          </p:cNvSpPr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 dirty="0"/>
              <a:t>单击此处编辑母版样式</a:t>
            </a:r>
            <a:endParaRPr lang="zh-CN" altLang="en-US" strike="noStrike" noProof="1" dirty="0"/>
          </a:p>
        </p:txBody>
      </p:sp>
      <p:sp>
        <p:nvSpPr>
          <p:cNvPr id="1030" name="文本占位符 11269"/>
          <p:cNvSpPr>
            <a:spLocks noGrp="1"/>
          </p:cNvSpPr>
          <p:nvPr>
            <p:ph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lvl="0" indent="-342900"/>
            <a:r>
              <a:rPr lang="zh-CN" altLang="en-US" dirty="0"/>
              <a:t>单击此处编辑幻灯片母版样式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第二层</a:t>
            </a:r>
            <a:endParaRPr lang="zh-CN" altLang="en-US" dirty="0"/>
          </a:p>
          <a:p>
            <a:pPr lvl="2" indent="-228600"/>
            <a:r>
              <a:rPr lang="zh-CN" altLang="en-US" dirty="0"/>
              <a:t>第三层</a:t>
            </a:r>
            <a:endParaRPr lang="zh-CN" altLang="en-US" dirty="0"/>
          </a:p>
          <a:p>
            <a:pPr lvl="3" indent="-228600"/>
            <a:r>
              <a:rPr lang="zh-CN" altLang="en-US" dirty="0"/>
              <a:t>第四层</a:t>
            </a:r>
            <a:endParaRPr lang="zh-CN" altLang="en-US" dirty="0"/>
          </a:p>
          <a:p>
            <a:pPr lvl="4" indent="-228600"/>
            <a:r>
              <a:rPr lang="zh-CN" altLang="en-US" dirty="0"/>
              <a:t>第五层</a:t>
            </a:r>
            <a:endParaRPr lang="zh-CN" altLang="en-US" dirty="0"/>
          </a:p>
        </p:txBody>
      </p:sp>
      <p:sp>
        <p:nvSpPr>
          <p:cNvPr id="11271" name="日期占位符 11270"/>
          <p:cNvSpPr>
            <a:spLocks noGrp="1"/>
          </p:cNvSpPr>
          <p:nvPr>
            <p:ph type="dt" sz="half" idx="2"/>
          </p:nvPr>
        </p:nvSpPr>
        <p:spPr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11272" name="页脚占位符 11271"/>
          <p:cNvSpPr>
            <a:spLocks noGrp="1"/>
          </p:cNvSpPr>
          <p:nvPr>
            <p:ph type="ftr" sz="quarter" idx="3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strike="noStrike" noProof="1" dirty="0"/>
          </a:p>
        </p:txBody>
      </p:sp>
      <p:sp>
        <p:nvSpPr>
          <p:cNvPr id="11273" name="灯片编号占位符 11272"/>
          <p:cNvSpPr>
            <a:spLocks noGrp="1"/>
          </p:cNvSpPr>
          <p:nvPr>
            <p:ph type="sldNum" sz="quarter" idx="4"/>
          </p:nvPr>
        </p:nvSpPr>
        <p:spPr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0" rIns="92075" bIns="0" anchor="b"/>
          <a:lstStyle>
            <a:lvl2pPr algn="r">
              <a:defRPr sz="1400"/>
            </a:lvl2pPr>
          </a:lstStyle>
          <a:p>
            <a:pPr lvl="1" fontAlgn="base">
              <a:buClr>
                <a:srgbClr val="000000"/>
              </a:buClr>
            </a:pPr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GIF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control" Target="../activeX/activeX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26627"/>
          <p:cNvSpPr txBox="1"/>
          <p:nvPr/>
        </p:nvSpPr>
        <p:spPr>
          <a:xfrm>
            <a:off x="1633855" y="978535"/>
            <a:ext cx="692975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>
              <a:buClr>
                <a:srgbClr val="000000"/>
              </a:buClr>
            </a:pPr>
            <a:endParaRPr lang="en-US" altLang="zh-CN" sz="3200" b="1" dirty="0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algn="l">
              <a:buClr>
                <a:srgbClr val="000000"/>
              </a:buClr>
            </a:pPr>
            <a:r>
              <a:rPr lang="zh-CN" altLang="en-US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楷体_GB2312" panose="02010609030101010101" pitchFamily="49" charset="-122"/>
                <a:ea typeface="楷体_GB2312" panose="02010609030101010101" pitchFamily="49" charset="-122"/>
              </a:rPr>
              <a:t>第二章第</a:t>
            </a:r>
            <a:r>
              <a:rPr lang="en-US" altLang="zh-CN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楷体_GB2312" panose="02010609030101010101" pitchFamily="49" charset="-122"/>
                <a:ea typeface="楷体_GB2312" panose="02010609030101010101" pitchFamily="49" charset="-122"/>
              </a:rPr>
              <a:t>节 元素与物质的分类</a:t>
            </a:r>
            <a:endParaRPr lang="zh-CN" altLang="en-US" sz="32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75" name="文本框 26630"/>
          <p:cNvSpPr txBox="1"/>
          <p:nvPr/>
        </p:nvSpPr>
        <p:spPr>
          <a:xfrm>
            <a:off x="1312863" y="2889250"/>
            <a:ext cx="8964612" cy="7010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l">
              <a:buClr>
                <a:srgbClr val="000000"/>
              </a:buClr>
            </a:pP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三、一种重要的混合物</a:t>
            </a:r>
            <a:r>
              <a:rPr lang="en-US" altLang="zh-CN" sz="4000" b="1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—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胶体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76" name="文本框 26631"/>
          <p:cNvSpPr txBox="1"/>
          <p:nvPr/>
        </p:nvSpPr>
        <p:spPr>
          <a:xfrm>
            <a:off x="2124075" y="3429000"/>
            <a:ext cx="549275" cy="34290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7" name="文本框 26632"/>
          <p:cNvSpPr txBox="1"/>
          <p:nvPr/>
        </p:nvSpPr>
        <p:spPr>
          <a:xfrm>
            <a:off x="914400" y="5410200"/>
            <a:ext cx="549275" cy="76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8" name="文本框 26633"/>
          <p:cNvSpPr txBox="1"/>
          <p:nvPr/>
        </p:nvSpPr>
        <p:spPr>
          <a:xfrm>
            <a:off x="2987675" y="2997200"/>
            <a:ext cx="549275" cy="2484438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9" name="文本框 26634"/>
          <p:cNvSpPr txBox="1"/>
          <p:nvPr/>
        </p:nvSpPr>
        <p:spPr>
          <a:xfrm>
            <a:off x="1042988" y="5157788"/>
            <a:ext cx="549275" cy="1379537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80" name="图片 26635" descr="19200532983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5229225"/>
            <a:ext cx="1714500" cy="129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174105" y="2692400"/>
            <a:ext cx="31127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3200"/>
              <a:t>如：烟、灰尘</a:t>
            </a:r>
            <a:endParaRPr lang="zh-CN" altLang="en-US" sz="3200"/>
          </a:p>
        </p:txBody>
      </p:sp>
      <p:cxnSp>
        <p:nvCxnSpPr>
          <p:cNvPr id="12" name="直接连接符 11"/>
          <p:cNvCxnSpPr>
            <a:stCxn id="8" idx="3"/>
            <a:endCxn id="9" idx="1"/>
          </p:cNvCxnSpPr>
          <p:nvPr/>
        </p:nvCxnSpPr>
        <p:spPr>
          <a:xfrm flipV="1">
            <a:off x="2595245" y="3016885"/>
            <a:ext cx="2710815" cy="247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250940" y="5186045"/>
            <a:ext cx="27711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3200"/>
              <a:t>如：泡沫塑料</a:t>
            </a:r>
            <a:endParaRPr lang="zh-CN" altLang="en-US" sz="3200"/>
          </a:p>
        </p:txBody>
      </p:sp>
      <p:cxnSp>
        <p:nvCxnSpPr>
          <p:cNvPr id="14" name="直接连接符 13"/>
          <p:cNvCxnSpPr>
            <a:stCxn id="6" idx="3"/>
            <a:endCxn id="11" idx="1"/>
          </p:cNvCxnSpPr>
          <p:nvPr/>
        </p:nvCxnSpPr>
        <p:spPr>
          <a:xfrm>
            <a:off x="2506980" y="3020060"/>
            <a:ext cx="2856865" cy="248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310630" y="5186045"/>
            <a:ext cx="23031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3200"/>
              <a:t>如：珍珠</a:t>
            </a:r>
            <a:endParaRPr lang="zh-CN" altLang="en-US" sz="3200"/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>
            <a:off x="2595880" y="4335145"/>
            <a:ext cx="2767965" cy="117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310630" y="5034915"/>
            <a:ext cx="17970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有色玻璃            合金</a:t>
            </a:r>
            <a:endParaRPr lang="zh-CN" altLang="en-US" sz="2800"/>
          </a:p>
        </p:txBody>
      </p:sp>
      <p:cxnSp>
        <p:nvCxnSpPr>
          <p:cNvPr id="14" name="直接连接符 13"/>
          <p:cNvCxnSpPr>
            <a:stCxn id="8" idx="3"/>
            <a:endCxn id="11" idx="1"/>
          </p:cNvCxnSpPr>
          <p:nvPr/>
        </p:nvCxnSpPr>
        <p:spPr>
          <a:xfrm>
            <a:off x="2595245" y="5490845"/>
            <a:ext cx="276860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5" name="文本框 22548"/>
          <p:cNvSpPr txBox="1"/>
          <p:nvPr/>
        </p:nvSpPr>
        <p:spPr>
          <a:xfrm>
            <a:off x="990600" y="228600"/>
            <a:ext cx="6265863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l">
              <a:buClr>
                <a:srgbClr val="000000"/>
              </a:buClr>
            </a:pPr>
            <a:r>
              <a:rPr lang="en-US" altLang="zh-CN" sz="3200" b="1" dirty="0">
                <a:solidFill>
                  <a:srgbClr val="CCEC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3200" b="1" dirty="0">
                <a:solidFill>
                  <a:srgbClr val="CCEC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、分散系的分类</a:t>
            </a:r>
            <a:endParaRPr lang="en-US" altLang="zh-CN" sz="3200" b="1">
              <a:solidFill>
                <a:srgbClr val="CCEC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196" name="矩形 22549"/>
          <p:cNvSpPr/>
          <p:nvPr/>
        </p:nvSpPr>
        <p:spPr>
          <a:xfrm>
            <a:off x="1113790" y="948690"/>
            <a:ext cx="1720850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>
              <a:buClr>
                <a:srgbClr val="000000"/>
              </a:buClr>
            </a:pPr>
            <a:r>
              <a:rPr lang="zh-CN" altLang="en-US" sz="2800" b="1" dirty="0">
                <a:solidFill>
                  <a:srgbClr val="00CC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分类依据</a:t>
            </a:r>
            <a:r>
              <a:rPr lang="zh-CN" altLang="en-US" sz="3200" b="1" dirty="0">
                <a:solidFill>
                  <a:srgbClr val="00CC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endParaRPr lang="zh-CN" altLang="en-US" sz="3200" b="1" dirty="0">
              <a:solidFill>
                <a:srgbClr val="00CC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2551" name="矩形 22550"/>
          <p:cNvSpPr/>
          <p:nvPr/>
        </p:nvSpPr>
        <p:spPr>
          <a:xfrm>
            <a:off x="2983230" y="970280"/>
            <a:ext cx="5624830" cy="518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l">
              <a:buClr>
                <a:srgbClr val="000000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分散质粒子直径大小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2552" name="组合 22551"/>
          <p:cNvGrpSpPr/>
          <p:nvPr/>
        </p:nvGrpSpPr>
        <p:grpSpPr>
          <a:xfrm>
            <a:off x="585788" y="2667000"/>
            <a:ext cx="7288213" cy="2049463"/>
            <a:chOff x="786" y="2688"/>
            <a:chExt cx="4591" cy="1291"/>
          </a:xfrm>
        </p:grpSpPr>
        <p:sp>
          <p:nvSpPr>
            <p:cNvPr id="8199" name="文本框 22552"/>
            <p:cNvSpPr txBox="1"/>
            <p:nvPr/>
          </p:nvSpPr>
          <p:spPr>
            <a:xfrm>
              <a:off x="4014" y="3294"/>
              <a:ext cx="791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just" eaLnBrk="0" hangingPunct="0">
                <a:buClr>
                  <a:srgbClr val="000000"/>
                </a:buClr>
              </a:pPr>
              <a:r>
                <a:rPr lang="zh-CN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100nm</a:t>
              </a:r>
              <a:endParaRPr lang="en-US" altLang="zh-CN" sz="2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0" name="文本框 22553"/>
            <p:cNvSpPr txBox="1"/>
            <p:nvPr/>
          </p:nvSpPr>
          <p:spPr>
            <a:xfrm>
              <a:off x="2653" y="3294"/>
              <a:ext cx="64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just" eaLnBrk="0" hangingPunct="0">
                <a:buClr>
                  <a:srgbClr val="000000"/>
                </a:buClr>
              </a:pPr>
              <a:r>
                <a:rPr lang="zh-CN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1nm</a:t>
              </a:r>
              <a:endParaRPr lang="en-US" altLang="zh-CN" sz="2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1" name="直接连接符 22554"/>
            <p:cNvSpPr/>
            <p:nvPr/>
          </p:nvSpPr>
          <p:spPr>
            <a:xfrm>
              <a:off x="870" y="3227"/>
              <a:ext cx="4507" cy="2"/>
            </a:xfrm>
            <a:prstGeom prst="line">
              <a:avLst/>
            </a:prstGeom>
            <a:ln w="38100" cap="flat" cmpd="sng">
              <a:solidFill>
                <a:srgbClr val="C8002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02" name="直接连接符 22555"/>
            <p:cNvSpPr/>
            <p:nvPr/>
          </p:nvSpPr>
          <p:spPr>
            <a:xfrm>
              <a:off x="2933" y="3113"/>
              <a:ext cx="0" cy="132"/>
            </a:xfrm>
            <a:prstGeom prst="line">
              <a:avLst/>
            </a:prstGeom>
            <a:ln w="38100" cap="flat" cmpd="sng">
              <a:solidFill>
                <a:srgbClr val="C8002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22556"/>
            <p:cNvSpPr/>
            <p:nvPr/>
          </p:nvSpPr>
          <p:spPr>
            <a:xfrm>
              <a:off x="4338" y="3080"/>
              <a:ext cx="0" cy="150"/>
            </a:xfrm>
            <a:prstGeom prst="line">
              <a:avLst/>
            </a:prstGeom>
            <a:ln w="38100" cap="flat" cmpd="sng">
              <a:solidFill>
                <a:srgbClr val="C8002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4" name="文本框 22557"/>
            <p:cNvSpPr txBox="1"/>
            <p:nvPr/>
          </p:nvSpPr>
          <p:spPr>
            <a:xfrm>
              <a:off x="786" y="3230"/>
              <a:ext cx="1079" cy="7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 algn="ctr">
                <a:buClr>
                  <a:srgbClr val="000000"/>
                </a:buClr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分散质粒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子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lvl="0" indent="0" algn="ctr">
                <a:buClr>
                  <a:srgbClr val="000000"/>
                </a:buClr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直径</a:t>
              </a:r>
              <a:endParaRPr lang="zh-CN" alt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lvl="0" indent="0" algn="ctr">
                <a:buClr>
                  <a:srgbClr val="000000"/>
                </a:buClr>
              </a:pPr>
              <a:endParaRPr lang="zh-CN" alt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5" name="文本框 22558"/>
            <p:cNvSpPr txBox="1"/>
            <p:nvPr/>
          </p:nvSpPr>
          <p:spPr>
            <a:xfrm>
              <a:off x="932" y="2688"/>
              <a:ext cx="69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 algn="ctr">
                <a:buClr>
                  <a:srgbClr val="000000"/>
                </a:buClr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分散系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lvl="0" indent="0" algn="ctr">
                <a:buClr>
                  <a:srgbClr val="000000"/>
                </a:buClr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类别</a:t>
              </a:r>
              <a:endPara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2560" name="文本框 22559"/>
          <p:cNvSpPr txBox="1"/>
          <p:nvPr/>
        </p:nvSpPr>
        <p:spPr>
          <a:xfrm>
            <a:off x="6870700" y="2728595"/>
            <a:ext cx="13700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 eaLnBrk="0" hangingPunct="0">
              <a:buClr>
                <a:srgbClr val="000000"/>
              </a:buClr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浊液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61" name="文本框 22560"/>
          <p:cNvSpPr txBox="1"/>
          <p:nvPr/>
        </p:nvSpPr>
        <p:spPr>
          <a:xfrm>
            <a:off x="2755900" y="2741295"/>
            <a:ext cx="13081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 eaLnBrk="0" hangingPunct="0">
              <a:buClr>
                <a:srgbClr val="000000"/>
              </a:buClr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溶液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62" name="文本框 22561"/>
          <p:cNvSpPr txBox="1"/>
          <p:nvPr/>
        </p:nvSpPr>
        <p:spPr>
          <a:xfrm>
            <a:off x="4572000" y="2728595"/>
            <a:ext cx="14065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just" eaLnBrk="0" hangingPunct="0">
              <a:buClr>
                <a:srgbClr val="000000"/>
              </a:buClr>
            </a:pPr>
            <a:r>
              <a:rPr lang="zh-CN" altLang="en-US" sz="36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胶体</a:t>
            </a:r>
            <a:endParaRPr lang="en-US" altLang="zh-CN" sz="2800" b="1">
              <a:solidFill>
                <a:srgbClr val="00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63" name="下箭头 22562"/>
          <p:cNvSpPr/>
          <p:nvPr/>
        </p:nvSpPr>
        <p:spPr>
          <a:xfrm>
            <a:off x="5410200" y="3716338"/>
            <a:ext cx="304800" cy="936625"/>
          </a:xfrm>
          <a:prstGeom prst="downArrow">
            <a:avLst>
              <a:gd name="adj1" fmla="val 50000"/>
              <a:gd name="adj2" fmla="val 76808"/>
            </a:avLst>
          </a:prstGeom>
          <a:solidFill>
            <a:srgbClr val="00CC00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64" name="圆角矩形标注 22563"/>
          <p:cNvSpPr/>
          <p:nvPr/>
        </p:nvSpPr>
        <p:spPr>
          <a:xfrm>
            <a:off x="1295400" y="4572000"/>
            <a:ext cx="2133600" cy="1066800"/>
          </a:xfrm>
          <a:prstGeom prst="wedgeRoundRectCallout">
            <a:avLst>
              <a:gd name="adj1" fmla="val 39806"/>
              <a:gd name="adj2" fmla="val -148213"/>
              <a:gd name="adj3" fmla="val 16667"/>
            </a:avLst>
          </a:prstGeom>
          <a:solidFill>
            <a:srgbClr val="99CC00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lvl="0" indent="0" algn="ctr">
              <a:buClr>
                <a:srgbClr val="000000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透明、均一稳定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2565" name="圆角矩形标注 22564"/>
          <p:cNvSpPr/>
          <p:nvPr/>
        </p:nvSpPr>
        <p:spPr>
          <a:xfrm>
            <a:off x="6224905" y="4571365"/>
            <a:ext cx="2895600" cy="1008063"/>
          </a:xfrm>
          <a:prstGeom prst="wedgeRoundRectCallout">
            <a:avLst>
              <a:gd name="adj1" fmla="val -6306"/>
              <a:gd name="adj2" fmla="val -160394"/>
              <a:gd name="adj3" fmla="val 16667"/>
            </a:avLst>
          </a:prstGeom>
          <a:solidFill>
            <a:srgbClr val="99CC00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lvl="0" indent="0" algn="ctr">
              <a:buClr>
                <a:srgbClr val="000000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不均一、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0" indent="0" algn="ctr">
              <a:buClr>
                <a:srgbClr val="000000"/>
              </a:buClr>
            </a:pP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不稳定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22566" name="图片 22565" descr="问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4797425"/>
            <a:ext cx="822325" cy="822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152015" y="2067560"/>
            <a:ext cx="21869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ea typeface="+mn-ea"/>
              </a:rPr>
              <a:t>小分子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zh-CN" altLang="en-US" sz="2400" b="1">
                <a:solidFill>
                  <a:schemeClr val="bg1"/>
                </a:solidFill>
                <a:latin typeface="+mn-ea"/>
                <a:ea typeface="+mn-ea"/>
              </a:rPr>
              <a:t>离子</a:t>
            </a:r>
            <a:endParaRPr lang="zh-CN" altLang="en-US" sz="24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0700" y="1830070"/>
            <a:ext cx="198564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巨大数目分子集合体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7980" y="1758950"/>
            <a:ext cx="24104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大分子、小分子或离子的聚集体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3555" y="1844675"/>
            <a:ext cx="17773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uFillTx/>
                <a:ea typeface="楷体_GB2312" panose="02010609030101010101" pitchFamily="49" charset="-122"/>
              </a:rPr>
              <a:t>分散质粒子</a:t>
            </a:r>
            <a:endParaRPr lang="zh-CN" altLang="en-US" sz="2400" b="1">
              <a:solidFill>
                <a:schemeClr val="bg1"/>
              </a:solidFill>
              <a:uFillTx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0" grpId="0"/>
      <p:bldP spid="22561" grpId="0"/>
      <p:bldP spid="22562" grpId="0"/>
      <p:bldP spid="22564" grpId="0" animBg="1"/>
      <p:bldP spid="22565" grpId="0" bldLvl="0" animBg="1"/>
      <p:bldP spid="2" grpId="0"/>
      <p:bldP spid="2" grpId="1"/>
      <p:bldP spid="2" grpId="2"/>
      <p:bldP spid="4" grpId="0"/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2765" y="1508760"/>
            <a:ext cx="85350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如何分离</a:t>
            </a:r>
            <a:r>
              <a:rPr lang="zh-CN" altLang="en-US" sz="3600" b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食盐和泥沙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的混合物？</a:t>
            </a:r>
            <a:endParaRPr lang="zh-CN" altLang="en-US" sz="36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3212465"/>
            <a:ext cx="82188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.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如何分离</a:t>
            </a:r>
            <a:r>
              <a:rPr lang="zh-CN" altLang="en-US" sz="36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食盐和淀粉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的混合物？</a:t>
            </a:r>
            <a:endParaRPr lang="zh-CN" altLang="en-US" sz="36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8370" y="367665"/>
            <a:ext cx="31813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6666FF"/>
                </a:solidFill>
              </a:rPr>
              <a:t>  </a:t>
            </a:r>
            <a:r>
              <a:rPr lang="zh-CN" altLang="en-US" sz="4000" b="1">
                <a:solidFill>
                  <a:srgbClr val="6666FF"/>
                </a:solidFill>
              </a:rPr>
              <a:t>探究活动一</a:t>
            </a:r>
            <a:endParaRPr lang="zh-CN" altLang="en-US" sz="4000" b="1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104449" descr="2"/>
          <p:cNvPicPr>
            <a:picLocks noChangeAspect="1"/>
          </p:cNvPicPr>
          <p:nvPr/>
        </p:nvPicPr>
        <p:blipFill>
          <a:blip r:embed="rId1"/>
          <a:srcRect l="65813" t="9538" r="9402" b="42921"/>
          <a:stretch>
            <a:fillRect/>
          </a:stretch>
        </p:blipFill>
        <p:spPr>
          <a:xfrm>
            <a:off x="2209800" y="0"/>
            <a:ext cx="3429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文本框 104450"/>
          <p:cNvSpPr txBox="1"/>
          <p:nvPr/>
        </p:nvSpPr>
        <p:spPr>
          <a:xfrm>
            <a:off x="1066800" y="838200"/>
            <a:ext cx="915988" cy="44958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</a:pPr>
            <a:r>
              <a:rPr lang="zh-CN" altLang="en-US" sz="4800" b="1" dirty="0">
                <a:latin typeface="Comic Sans MS" panose="030F0702030302020204" pitchFamily="66" charset="0"/>
                <a:ea typeface="宋体" panose="02010600030101010101" pitchFamily="2" charset="-122"/>
              </a:rPr>
              <a:t>渗析原理示意图</a:t>
            </a:r>
            <a:endParaRPr lang="zh-CN" altLang="en-US" sz="48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113667" descr="渗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524000"/>
            <a:ext cx="4164013" cy="386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911860"/>
            <a:ext cx="8080375" cy="1143000"/>
          </a:xfrm>
        </p:spPr>
        <p:txBody>
          <a:bodyPr/>
          <a:p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二、胶体</a:t>
            </a:r>
            <a:r>
              <a:rPr lang="zh-CN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的特点</a:t>
            </a:r>
            <a:br>
              <a:rPr 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endParaRPr lang="zh-CN" altLang="en-US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54505"/>
            <a:ext cx="7772400" cy="4114800"/>
          </a:xfrm>
        </p:spPr>
        <p:txBody>
          <a:bodyPr/>
          <a:p>
            <a:pPr marL="0" indent="0">
              <a:buNone/>
            </a:pPr>
            <a:r>
              <a:rPr lang="zh-CN"/>
              <a:t>   </a:t>
            </a:r>
            <a:endParaRPr lang="zh-CN"/>
          </a:p>
          <a:p>
            <a:pPr marL="0" indent="0">
              <a:buNone/>
            </a:pPr>
            <a:r>
              <a:rPr lang="zh-CN"/>
              <a:t>   </a:t>
            </a:r>
            <a:r>
              <a:rPr lang="zh-CN" b="1"/>
              <a:t>分散质粒子直径介于</a:t>
            </a:r>
            <a:r>
              <a:rPr lang="en-US" altLang="zh-CN" b="1"/>
              <a:t>1~100nm</a:t>
            </a: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     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 提纯胶体</a:t>
            </a:r>
            <a:r>
              <a:rPr lang="en-US" altLang="zh-CN" b="1"/>
              <a:t>——</a:t>
            </a:r>
            <a:r>
              <a:rPr lang="zh-CN" altLang="en-US" b="1"/>
              <a:t>渗析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21505" descr="2-6 光束通过溶液和胶体时的现象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3400" cy="3636963"/>
          </a:xfrm>
          <a:prstGeom prst="rect">
            <a:avLst/>
          </a:prstGeom>
          <a:noFill/>
          <a:ln w="38100" cap="flat" cmpd="sng">
            <a:solidFill>
              <a:srgbClr val="CCFFFF"/>
            </a:solidFill>
            <a:prstDash val="dash"/>
            <a:miter/>
            <a:headEnd type="none" w="med" len="med"/>
            <a:tailEnd type="none" w="med" len="med"/>
          </a:ln>
        </p:spPr>
      </p:pic>
      <p:pic>
        <p:nvPicPr>
          <p:cNvPr id="21507" name="图片 21506" descr="胶体的丁达尔现象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3124200"/>
            <a:ext cx="5340350" cy="3733800"/>
          </a:xfrm>
          <a:prstGeom prst="rect">
            <a:avLst/>
          </a:prstGeom>
          <a:noFill/>
          <a:ln w="38100" cap="flat" cmpd="sng">
            <a:solidFill>
              <a:srgbClr val="CCECFF"/>
            </a:solidFill>
            <a:prstDash val="dash"/>
            <a:miter/>
            <a:headEnd type="none" w="med" len="med"/>
            <a:tailEnd type="none" w="med" len="med"/>
          </a:ln>
        </p:spPr>
      </p:pic>
      <p:grpSp>
        <p:nvGrpSpPr>
          <p:cNvPr id="21515" name="组合 21514"/>
          <p:cNvGrpSpPr/>
          <p:nvPr/>
        </p:nvGrpSpPr>
        <p:grpSpPr>
          <a:xfrm>
            <a:off x="4800600" y="1219200"/>
            <a:ext cx="3657600" cy="701675"/>
            <a:chOff x="3024" y="768"/>
            <a:chExt cx="1968" cy="442"/>
          </a:xfrm>
        </p:grpSpPr>
        <p:sp>
          <p:nvSpPr>
            <p:cNvPr id="11268" name="右箭头 21508"/>
            <p:cNvSpPr/>
            <p:nvPr/>
          </p:nvSpPr>
          <p:spPr>
            <a:xfrm rot="10800000">
              <a:off x="3024" y="912"/>
              <a:ext cx="726" cy="262"/>
            </a:xfrm>
            <a:prstGeom prst="rightArrow">
              <a:avLst>
                <a:gd name="adj1" fmla="val 50000"/>
                <a:gd name="adj2" fmla="val 69261"/>
              </a:avLst>
            </a:prstGeom>
            <a:noFill/>
            <a:ln w="349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indent="0"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文本框 21510"/>
            <p:cNvSpPr txBox="1"/>
            <p:nvPr/>
          </p:nvSpPr>
          <p:spPr>
            <a:xfrm>
              <a:off x="3840" y="768"/>
              <a:ext cx="1152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4000" dirty="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无“光路”</a:t>
              </a:r>
              <a:endParaRPr lang="zh-CN" altLang="en-US" sz="4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21516" name="组合 21515"/>
          <p:cNvGrpSpPr/>
          <p:nvPr/>
        </p:nvGrpSpPr>
        <p:grpSpPr>
          <a:xfrm>
            <a:off x="0" y="4800600"/>
            <a:ext cx="3581400" cy="701675"/>
            <a:chOff x="336" y="3024"/>
            <a:chExt cx="1920" cy="442"/>
          </a:xfrm>
        </p:grpSpPr>
        <p:sp>
          <p:nvSpPr>
            <p:cNvPr id="11271" name="右箭头 21509"/>
            <p:cNvSpPr/>
            <p:nvPr/>
          </p:nvSpPr>
          <p:spPr>
            <a:xfrm>
              <a:off x="1530" y="3168"/>
              <a:ext cx="726" cy="240"/>
            </a:xfrm>
            <a:prstGeom prst="rightArrow">
              <a:avLst>
                <a:gd name="adj1" fmla="val 50000"/>
                <a:gd name="adj2" fmla="val 75625"/>
              </a:avLst>
            </a:prstGeom>
            <a:noFill/>
            <a:ln w="349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indent="0"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文本框 21511"/>
            <p:cNvSpPr txBox="1"/>
            <p:nvPr/>
          </p:nvSpPr>
          <p:spPr>
            <a:xfrm>
              <a:off x="336" y="3024"/>
              <a:ext cx="1152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 lvl="0" indent="0" algn="l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4000" dirty="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有“光路”</a:t>
              </a:r>
              <a:endParaRPr lang="zh-CN" altLang="en-US" sz="4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1513" name="文本框 21512"/>
          <p:cNvSpPr txBox="1"/>
          <p:nvPr/>
        </p:nvSpPr>
        <p:spPr>
          <a:xfrm>
            <a:off x="533400" y="30480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硫酸铜溶液</a:t>
            </a:r>
            <a:endParaRPr lang="zh-CN" altLang="en-US" sz="2400" dirty="0">
              <a:solidFill>
                <a:srgbClr val="FF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1514" name="文本框 21513"/>
          <p:cNvSpPr txBox="1"/>
          <p:nvPr/>
        </p:nvSpPr>
        <p:spPr>
          <a:xfrm>
            <a:off x="4343400" y="6338888"/>
            <a:ext cx="2438400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氢氧化铁胶体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215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90113" descr="y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2285" y="54610"/>
            <a:ext cx="10820400" cy="7491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文本框 103425"/>
          <p:cNvSpPr txBox="1"/>
          <p:nvPr/>
        </p:nvSpPr>
        <p:spPr>
          <a:xfrm>
            <a:off x="1684020" y="448310"/>
            <a:ext cx="1433195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fontAlgn="base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浊 液</a:t>
            </a:r>
            <a:endParaRPr lang="zh-CN" altLang="en-US" sz="40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8" name="椭圆 103427"/>
          <p:cNvSpPr/>
          <p:nvPr/>
        </p:nvSpPr>
        <p:spPr>
          <a:xfrm>
            <a:off x="5508625" y="1341438"/>
            <a:ext cx="865188" cy="86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fontAlgn="base">
              <a:buClr>
                <a:srgbClr val="000000"/>
              </a:buClr>
            </a:pPr>
            <a:endParaRPr sz="4000" strike="noStrike" noProof="1" dirty="0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直接连接符 103428"/>
          <p:cNvSpPr/>
          <p:nvPr/>
        </p:nvSpPr>
        <p:spPr>
          <a:xfrm>
            <a:off x="3851275" y="1700213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5" name="直接连接符 103429"/>
          <p:cNvSpPr/>
          <p:nvPr/>
        </p:nvSpPr>
        <p:spPr>
          <a:xfrm>
            <a:off x="3851275" y="1989138"/>
            <a:ext cx="172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6" name="直接连接符 103430"/>
          <p:cNvSpPr/>
          <p:nvPr/>
        </p:nvSpPr>
        <p:spPr>
          <a:xfrm>
            <a:off x="3851275" y="1412875"/>
            <a:ext cx="187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7" name="直接连接符 103431"/>
          <p:cNvSpPr/>
          <p:nvPr/>
        </p:nvSpPr>
        <p:spPr>
          <a:xfrm flipH="1">
            <a:off x="4067175" y="1773238"/>
            <a:ext cx="144145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8" name="直接连接符 103432"/>
          <p:cNvSpPr/>
          <p:nvPr/>
        </p:nvSpPr>
        <p:spPr>
          <a:xfrm flipH="1">
            <a:off x="4211638" y="1989138"/>
            <a:ext cx="1296987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9" name="直接连接符 103433"/>
          <p:cNvSpPr/>
          <p:nvPr/>
        </p:nvSpPr>
        <p:spPr>
          <a:xfrm flipH="1" flipV="1">
            <a:off x="3924300" y="1125538"/>
            <a:ext cx="1655763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36" name="文本框 103435"/>
          <p:cNvSpPr txBox="1"/>
          <p:nvPr/>
        </p:nvSpPr>
        <p:spPr>
          <a:xfrm>
            <a:off x="3924300" y="2997200"/>
            <a:ext cx="47529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fontAlgn="base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1nm</a:t>
            </a:r>
            <a:r>
              <a:rPr lang="zh-CN" altLang="en-US" sz="32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＜粒子直径＜</a:t>
            </a:r>
            <a:r>
              <a:rPr lang="en-US" altLang="zh-CN" sz="32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100nm</a:t>
            </a:r>
            <a:endParaRPr lang="en-US" altLang="zh-CN" sz="3200" b="1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2" name="椭圆 103436"/>
          <p:cNvSpPr/>
          <p:nvPr/>
        </p:nvSpPr>
        <p:spPr>
          <a:xfrm>
            <a:off x="5580063" y="3933825"/>
            <a:ext cx="647700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直接连接符 103437"/>
          <p:cNvSpPr/>
          <p:nvPr/>
        </p:nvSpPr>
        <p:spPr>
          <a:xfrm>
            <a:off x="3999865" y="4221163"/>
            <a:ext cx="1584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54" name="直接连接符 103438"/>
          <p:cNvSpPr/>
          <p:nvPr/>
        </p:nvSpPr>
        <p:spPr>
          <a:xfrm>
            <a:off x="4071303" y="4361498"/>
            <a:ext cx="1584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55" name="直接连接符 103439"/>
          <p:cNvSpPr/>
          <p:nvPr/>
        </p:nvSpPr>
        <p:spPr>
          <a:xfrm>
            <a:off x="3920173" y="4080828"/>
            <a:ext cx="1728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56" name="直接连接符 103440"/>
          <p:cNvSpPr/>
          <p:nvPr/>
        </p:nvSpPr>
        <p:spPr>
          <a:xfrm flipV="1">
            <a:off x="5871528" y="364077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57" name="直接连接符 103441"/>
          <p:cNvSpPr/>
          <p:nvPr/>
        </p:nvSpPr>
        <p:spPr>
          <a:xfrm flipH="1" flipV="1">
            <a:off x="5522595" y="3792220"/>
            <a:ext cx="21590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63" name="椭圆 103447"/>
          <p:cNvSpPr/>
          <p:nvPr/>
        </p:nvSpPr>
        <p:spPr>
          <a:xfrm>
            <a:off x="5508625" y="6021388"/>
            <a:ext cx="287338" cy="2873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4" name="直接连接符 103448"/>
          <p:cNvSpPr/>
          <p:nvPr/>
        </p:nvSpPr>
        <p:spPr>
          <a:xfrm>
            <a:off x="4067175" y="6021388"/>
            <a:ext cx="21605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65" name="直接连接符 103449"/>
          <p:cNvSpPr/>
          <p:nvPr/>
        </p:nvSpPr>
        <p:spPr>
          <a:xfrm>
            <a:off x="4067175" y="6308725"/>
            <a:ext cx="21605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53" name="文本框 103452"/>
          <p:cNvSpPr txBox="1"/>
          <p:nvPr/>
        </p:nvSpPr>
        <p:spPr>
          <a:xfrm>
            <a:off x="3704590" y="257810"/>
            <a:ext cx="467995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fontAlgn="base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粒子直径＞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100nm</a:t>
            </a:r>
            <a:endParaRPr lang="en-US" altLang="zh-CN" sz="2800" b="1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9" name="直接连接符 103454"/>
          <p:cNvSpPr/>
          <p:nvPr/>
        </p:nvSpPr>
        <p:spPr>
          <a:xfrm>
            <a:off x="3829050" y="1700213"/>
            <a:ext cx="1657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70" name="直接连接符 103455"/>
          <p:cNvSpPr/>
          <p:nvPr/>
        </p:nvSpPr>
        <p:spPr>
          <a:xfrm>
            <a:off x="3829050" y="1989138"/>
            <a:ext cx="17287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71" name="直接连接符 103456"/>
          <p:cNvSpPr/>
          <p:nvPr/>
        </p:nvSpPr>
        <p:spPr>
          <a:xfrm>
            <a:off x="3829050" y="1412875"/>
            <a:ext cx="187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72" name="直接连接符 103457"/>
          <p:cNvSpPr/>
          <p:nvPr/>
        </p:nvSpPr>
        <p:spPr>
          <a:xfrm flipH="1">
            <a:off x="4044950" y="1773238"/>
            <a:ext cx="144145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73" name="直接连接符 103458"/>
          <p:cNvSpPr/>
          <p:nvPr/>
        </p:nvSpPr>
        <p:spPr>
          <a:xfrm flipH="1">
            <a:off x="4189413" y="1989138"/>
            <a:ext cx="1296987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74" name="直接连接符 103459"/>
          <p:cNvSpPr/>
          <p:nvPr/>
        </p:nvSpPr>
        <p:spPr>
          <a:xfrm flipH="1" flipV="1">
            <a:off x="3902075" y="1125538"/>
            <a:ext cx="1655763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61" name="文本框 103460"/>
          <p:cNvSpPr txBox="1"/>
          <p:nvPr/>
        </p:nvSpPr>
        <p:spPr>
          <a:xfrm>
            <a:off x="1754505" y="3027045"/>
            <a:ext cx="1285240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fontAlgn="base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胶体</a:t>
            </a:r>
            <a:endParaRPr lang="zh-CN" altLang="en-US" sz="4000" b="1" strike="noStrike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3" name="直接连接符 103468"/>
          <p:cNvSpPr/>
          <p:nvPr/>
        </p:nvSpPr>
        <p:spPr>
          <a:xfrm flipH="1">
            <a:off x="5580063" y="4437063"/>
            <a:ext cx="144462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84" name="直接连接符 103469"/>
          <p:cNvSpPr/>
          <p:nvPr/>
        </p:nvSpPr>
        <p:spPr>
          <a:xfrm>
            <a:off x="5947093" y="443738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85" name="直接连接符 103470"/>
          <p:cNvSpPr/>
          <p:nvPr/>
        </p:nvSpPr>
        <p:spPr>
          <a:xfrm flipV="1">
            <a:off x="5993765" y="3791903"/>
            <a:ext cx="144463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472" name="文本框 103471"/>
          <p:cNvSpPr txBox="1"/>
          <p:nvPr/>
        </p:nvSpPr>
        <p:spPr>
          <a:xfrm>
            <a:off x="1793240" y="5046345"/>
            <a:ext cx="1210945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fontAlgn="base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溶液</a:t>
            </a:r>
            <a:endParaRPr lang="zh-CN" altLang="en-US" sz="4000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73" name="文本框 103472"/>
          <p:cNvSpPr txBox="1"/>
          <p:nvPr/>
        </p:nvSpPr>
        <p:spPr>
          <a:xfrm>
            <a:off x="3851275" y="5019993"/>
            <a:ext cx="467995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fontAlgn="base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粒子直径＜</a:t>
            </a:r>
            <a:r>
              <a:rPr lang="en-US" altLang="zh-CN" sz="32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1nm</a:t>
            </a:r>
            <a:endParaRPr lang="en-US" altLang="zh-CN" sz="3200" b="1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9" name="直接连接符 103474"/>
          <p:cNvSpPr/>
          <p:nvPr/>
        </p:nvSpPr>
        <p:spPr>
          <a:xfrm>
            <a:off x="4044950" y="6021388"/>
            <a:ext cx="21605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90" name="直接连接符 103475"/>
          <p:cNvSpPr/>
          <p:nvPr/>
        </p:nvSpPr>
        <p:spPr>
          <a:xfrm>
            <a:off x="4044950" y="6308725"/>
            <a:ext cx="21605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662940" y="648335"/>
            <a:ext cx="609600" cy="617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溶液、浊液、胶体的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本质区别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是什么</a:t>
            </a:r>
            <a:endParaRPr lang="zh-CN" altLang="en-US" sz="2800" b="1"/>
          </a:p>
        </p:txBody>
      </p:sp>
      <p:sp>
        <p:nvSpPr>
          <p:cNvPr id="22572" name="爆炸形 2 22571"/>
          <p:cNvSpPr/>
          <p:nvPr/>
        </p:nvSpPr>
        <p:spPr>
          <a:xfrm>
            <a:off x="59055" y="-22860"/>
            <a:ext cx="762000" cy="1524000"/>
          </a:xfrm>
          <a:prstGeom prst="irregularSeal2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p>
            <a:pPr lvl="0" indent="0" algn="ctr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71" name="文本框 22570"/>
          <p:cNvSpPr txBox="1"/>
          <p:nvPr/>
        </p:nvSpPr>
        <p:spPr>
          <a:xfrm>
            <a:off x="31115" y="347980"/>
            <a:ext cx="733425" cy="1219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思考</a:t>
            </a:r>
            <a:endParaRPr lang="zh-CN" altLang="en-US" sz="3600" dirty="0">
              <a:solidFill>
                <a:srgbClr val="FF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4690" name="图片 114689" descr="2-7 树林中的丁达尔效应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">
            <a:off x="838200" y="228600"/>
            <a:ext cx="2360613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691" name="图片 114690" descr="2-8 电影放映时的丁达尔效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0000">
            <a:off x="914400" y="4038600"/>
            <a:ext cx="3048000" cy="20177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pic>
      <p:sp>
        <p:nvSpPr>
          <p:cNvPr id="114692" name="矩形 114691"/>
          <p:cNvSpPr/>
          <p:nvPr/>
        </p:nvSpPr>
        <p:spPr>
          <a:xfrm>
            <a:off x="533400" y="60960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algn="ctr" fontAlgn="base">
              <a:buClr>
                <a:srgbClr val="000000"/>
              </a:buClr>
            </a:pPr>
            <a:r>
              <a:rPr lang="zh-CN" altLang="en-US" sz="2800" b="1" i="1" strike="noStrike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电影放映时的丁达尔现象</a:t>
            </a:r>
            <a:endParaRPr lang="zh-CN" altLang="en-US" sz="2800" b="1" i="1" strike="noStrike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4693" name="文本框 114692"/>
          <p:cNvSpPr txBox="1"/>
          <p:nvPr/>
        </p:nvSpPr>
        <p:spPr>
          <a:xfrm>
            <a:off x="3432175" y="115888"/>
            <a:ext cx="606425" cy="3659188"/>
          </a:xfrm>
          <a:prstGeom prst="rect">
            <a:avLst/>
          </a:prstGeom>
          <a:noFill/>
          <a:ln w="9525">
            <a:noFill/>
          </a:ln>
        </p:spPr>
        <p:txBody>
          <a:bodyPr vert="eaVert" lIns="90000" tIns="46800" rIns="90000" bIns="46800">
            <a:spAutoFit/>
          </a:bodyPr>
          <a:p>
            <a:pPr lvl="0" algn="ctr" fontAlgn="base">
              <a:buClr>
                <a:srgbClr val="000000"/>
              </a:buClr>
            </a:pPr>
            <a:r>
              <a:rPr lang="zh-CN" altLang="en-US" sz="2800" b="1" strike="noStrike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树林中的丁达尔现象</a:t>
            </a:r>
            <a:endParaRPr lang="zh-CN" altLang="en-US" sz="2800" b="1" strike="noStrike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14694" name="图片 114693" descr="14287620071231636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81000"/>
            <a:ext cx="4314825" cy="287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695" name="文本框 114694"/>
          <p:cNvSpPr txBox="1"/>
          <p:nvPr/>
        </p:nvSpPr>
        <p:spPr>
          <a:xfrm rot="-24544953">
            <a:off x="6783388" y="2433638"/>
            <a:ext cx="606425" cy="3660775"/>
          </a:xfrm>
          <a:prstGeom prst="rect">
            <a:avLst/>
          </a:prstGeom>
          <a:noFill/>
          <a:ln w="9525">
            <a:noFill/>
          </a:ln>
        </p:spPr>
        <p:txBody>
          <a:bodyPr vert="eaVert" lIns="90000" tIns="46800" rIns="90000" bIns="46800">
            <a:spAutoFit/>
          </a:bodyPr>
          <a:p>
            <a:pPr lvl="0" algn="ctr" fontAlgn="base">
              <a:buClr>
                <a:srgbClr val="000000"/>
              </a:buClr>
            </a:pPr>
            <a:r>
              <a:rPr lang="zh-CN" altLang="en-US" sz="2800" b="1" strike="noStrike" noProof="1" dirty="0" err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舞台</a:t>
            </a:r>
            <a:r>
              <a:rPr lang="zh-CN" altLang="en-US" sz="2800" b="1" strike="noStrike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上</a:t>
            </a:r>
            <a:r>
              <a:rPr lang="en-US" altLang="x-none" sz="2800" b="1" strike="noStrike" noProof="1" err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的丁达尔现象</a:t>
            </a:r>
            <a:endParaRPr lang="en-US" altLang="x-none" sz="2800" b="1" strike="noStrike" noProof="1" err="1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/>
      <p:bldP spid="1146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8470"/>
            <a:ext cx="8080375" cy="1143000"/>
          </a:xfrm>
        </p:spPr>
        <p:txBody>
          <a:bodyPr/>
          <a:p>
            <a:r>
              <a:rPr lang="en-US" altLang="zh-CN"/>
              <a:t>  </a:t>
            </a:r>
            <a:r>
              <a:rPr lang="zh-CN" altLang="en-US" b="1">
                <a:solidFill>
                  <a:srgbClr val="6666FF"/>
                </a:solidFill>
                <a:sym typeface="+mn-ea"/>
              </a:rPr>
              <a:t>探究活动二：</a:t>
            </a:r>
            <a:r>
              <a:rPr lang="zh-CN" altLang="en-US"/>
              <a:t>胶体稳定吗？</a:t>
            </a: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" name="" r:id="rId1" imgW="6383020" imgH="4441825"/>
        </mc:Choice>
        <mc:Fallback>
          <p:control name="" r:id="rId1" imgW="6383020" imgH="4441825">
            <p:pic>
              <p:nvPicPr>
                <p:cNvPr id="0" name="Host Control  3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71600" y="1653540"/>
                  <a:ext cx="6383020" cy="4441825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</a:t>
            </a:r>
            <a:r>
              <a:rPr lang="zh-CN" altLang="en-US"/>
              <a:t>讨论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/>
              <a:t>1.</a:t>
            </a:r>
            <a:r>
              <a:rPr lang="zh-CN" altLang="en-US" b="1"/>
              <a:t>胶体能稳定存在的原因是？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b="1"/>
              <a:t>2</a:t>
            </a:r>
            <a:r>
              <a:rPr lang="en-US" altLang="zh-CN"/>
              <a:t>.</a:t>
            </a:r>
            <a:r>
              <a:rPr lang="zh-CN" altLang="en-US" b="1"/>
              <a:t>能</a:t>
            </a:r>
            <a:r>
              <a:rPr lang="zh-CN" altLang="en-US" b="1" dirty="0">
                <a:ea typeface="楷体_GB2312" panose="02010609030101010101" pitchFamily="49" charset="-122"/>
                <a:sym typeface="+mn-ea"/>
              </a:rPr>
              <a:t>否使胶粒聚集成较大的颗粒而</a:t>
            </a:r>
            <a:endParaRPr lang="zh-CN" altLang="en-US" b="1" dirty="0">
              <a:ea typeface="楷体_GB2312" panose="02010609030101010101" pitchFamily="49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ea typeface="楷体_GB2312" panose="02010609030101010101" pitchFamily="49" charset="-122"/>
                <a:sym typeface="+mn-ea"/>
              </a:rPr>
              <a:t>   沉淀呢？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108545"/>
          <p:cNvSpPr txBox="1"/>
          <p:nvPr/>
        </p:nvSpPr>
        <p:spPr>
          <a:xfrm>
            <a:off x="2124075" y="3429000"/>
            <a:ext cx="549275" cy="34290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文本框 108546"/>
          <p:cNvSpPr txBox="1"/>
          <p:nvPr/>
        </p:nvSpPr>
        <p:spPr>
          <a:xfrm>
            <a:off x="914400" y="5410200"/>
            <a:ext cx="549275" cy="76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文本框 108547"/>
          <p:cNvSpPr txBox="1"/>
          <p:nvPr/>
        </p:nvSpPr>
        <p:spPr>
          <a:xfrm>
            <a:off x="1042988" y="5157788"/>
            <a:ext cx="549275" cy="1379537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9" name="矩形 108548"/>
          <p:cNvSpPr/>
          <p:nvPr/>
        </p:nvSpPr>
        <p:spPr>
          <a:xfrm>
            <a:off x="152400" y="1219200"/>
            <a:ext cx="8749030" cy="4764405"/>
          </a:xfrm>
          <a:prstGeom prst="rect">
            <a:avLst/>
          </a:prstGeom>
          <a:noFill/>
          <a:ln w="9525">
            <a:noFill/>
          </a:ln>
        </p:spPr>
        <p:txBody>
          <a:bodyPr lIns="182562" tIns="46038" rIns="182562" bIns="46038" anchor="t"/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一、分散系</a:t>
            </a:r>
            <a:endParaRPr lang="zh-CN" altLang="en-US" sz="3200" b="1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1.</a:t>
            </a:r>
            <a:r>
              <a:rPr lang="zh-CN" altLang="en-US" sz="32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概念</a:t>
            </a:r>
            <a:endParaRPr lang="zh-CN" altLang="en-US" sz="3200" b="1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2.</a:t>
            </a:r>
            <a:r>
              <a:rPr lang="zh-CN" altLang="en-US" sz="32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分类</a:t>
            </a:r>
            <a:endParaRPr lang="zh-CN" altLang="en-US" sz="3200" b="1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b="1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二、胶体的</a:t>
            </a:r>
            <a:r>
              <a:rPr 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特点：</a:t>
            </a:r>
            <a:r>
              <a:rPr 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分散质粒子直径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1-100nm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提纯胶体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——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渗析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三、胶体的性质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丁达尔现象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3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鉴别</a:t>
            </a:r>
            <a:r>
              <a:rPr lang="zh-CN" altLang="en-US" sz="32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胶体和溶液</a:t>
            </a:r>
            <a:endParaRPr lang="zh-CN" altLang="en-US" sz="3200" b="1" dirty="0">
              <a:solidFill>
                <a:srgbClr val="CC009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电泳</a:t>
            </a:r>
            <a:endParaRPr lang="zh-CN" altLang="en-US" sz="3200" b="1" dirty="0">
              <a:solidFill>
                <a:srgbClr val="CC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lang="zh-CN" altLang="en-US" sz="3200" b="1" dirty="0">
                <a:solidFill>
                  <a:srgbClr val="CC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聚沉 （条件）   </a:t>
            </a:r>
            <a:endParaRPr lang="zh-CN" altLang="en-US" sz="3200" b="1" dirty="0">
              <a:solidFill>
                <a:srgbClr val="CC00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609600" lvl="0" indent="-609600" algn="l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lang="zh-CN" altLang="en-US" sz="3200" b="1" dirty="0">
              <a:solidFill>
                <a:srgbClr val="CC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8550" name="文本框 108549"/>
          <p:cNvSpPr txBox="1"/>
          <p:nvPr/>
        </p:nvSpPr>
        <p:spPr>
          <a:xfrm>
            <a:off x="3048000" y="304800"/>
            <a:ext cx="2819400" cy="9144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r>
              <a:rPr lang="zh-CN" altLang="en-US" sz="5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小  结</a:t>
            </a:r>
            <a:endParaRPr lang="zh-CN" altLang="en-US" sz="5400" b="1" dirty="0">
              <a:solidFill>
                <a:srgbClr val="FF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23558" name="图片 108550" descr="386"/>
          <p:cNvPicPr>
            <a:picLocks noChangeAspect="1"/>
          </p:cNvPicPr>
          <p:nvPr/>
        </p:nvPicPr>
        <p:blipFill>
          <a:blip r:embed="rId1">
            <a:lum bright="20001" contrast="-30000"/>
          </a:blip>
          <a:stretch>
            <a:fillRect/>
          </a:stretch>
        </p:blipFill>
        <p:spPr>
          <a:xfrm>
            <a:off x="7239000" y="5867400"/>
            <a:ext cx="1600200" cy="814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68609"/>
          <p:cNvSpPr txBox="1"/>
          <p:nvPr/>
        </p:nvSpPr>
        <p:spPr>
          <a:xfrm>
            <a:off x="2124075" y="3429000"/>
            <a:ext cx="549275" cy="34290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文本框 68611"/>
          <p:cNvSpPr txBox="1"/>
          <p:nvPr/>
        </p:nvSpPr>
        <p:spPr>
          <a:xfrm>
            <a:off x="1042988" y="5157788"/>
            <a:ext cx="549275" cy="1379537"/>
          </a:xfrm>
          <a:prstGeom prst="rect">
            <a:avLst/>
          </a:prstGeom>
          <a:noFill/>
          <a:ln w="12700">
            <a:noFill/>
          </a:ln>
        </p:spPr>
        <p:txBody>
          <a:bodyPr vert="eaVert" anchor="t">
            <a:spAutoFit/>
          </a:bodyPr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矩形 68612"/>
          <p:cNvSpPr/>
          <p:nvPr/>
        </p:nvSpPr>
        <p:spPr>
          <a:xfrm>
            <a:off x="304800" y="685800"/>
            <a:ext cx="41148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/>
            <a:r>
              <a:rPr lang="zh-CN" altLang="en-US" sz="4800" b="1" strike="noStrike" noProof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</a:rPr>
              <a:t>一、分散系</a:t>
            </a:r>
            <a:endParaRPr lang="zh-CN" altLang="en-US" sz="4800" b="1" strike="noStrike" noProof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8614" name="文本框 68613"/>
          <p:cNvSpPr txBox="1"/>
          <p:nvPr/>
        </p:nvSpPr>
        <p:spPr>
          <a:xfrm>
            <a:off x="824230" y="1932305"/>
            <a:ext cx="8153400" cy="21291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l">
              <a:lnSpc>
                <a:spcPct val="7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、概念：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algn="l">
              <a:lnSpc>
                <a:spcPct val="7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分散系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一种（或几种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物质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分散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algn="l">
              <a:lnSpc>
                <a:spcPct val="7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另一种物质里所形成的</a:t>
            </a:r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混合物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 indent="0" algn="just">
              <a:lnSpc>
                <a:spcPct val="70000"/>
              </a:lnSpc>
              <a:spcBef>
                <a:spcPct val="50000"/>
              </a:spcBef>
              <a:buClr>
                <a:srgbClr val="000000"/>
              </a:buClr>
            </a:pP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6" name="文本框 68615"/>
          <p:cNvSpPr txBox="1"/>
          <p:nvPr/>
        </p:nvSpPr>
        <p:spPr>
          <a:xfrm>
            <a:off x="914400" y="5026025"/>
            <a:ext cx="4934585" cy="5194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anose="02010609030101010101" pitchFamily="49" charset="-122"/>
              </a:rPr>
              <a:t>分散剂</a:t>
            </a:r>
            <a:r>
              <a:rPr lang="zh-CN" altLang="en-US" sz="2800" b="1" dirty="0">
                <a:latin typeface="Tahoma" panose="020B0604030504040204" pitchFamily="34" charset="0"/>
                <a:ea typeface="楷体_GB2312" panose="02010609030101010101" pitchFamily="49" charset="-122"/>
              </a:rPr>
              <a:t>：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楷体_GB2312" panose="02010609030101010101" pitchFamily="49" charset="-122"/>
              </a:rPr>
              <a:t>容纳分散质</a:t>
            </a:r>
            <a:r>
              <a:rPr lang="zh-CN" altLang="en-US" sz="2800" b="1" dirty="0">
                <a:latin typeface="Tahoma" panose="020B0604030504040204" pitchFamily="34" charset="0"/>
                <a:ea typeface="楷体_GB2312" panose="02010609030101010101" pitchFamily="49" charset="-122"/>
              </a:rPr>
              <a:t>的物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质。</a:t>
            </a:r>
            <a:endParaRPr lang="zh-CN" altLang="en-US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175" name="图片 68616" descr="HaoSc3_146_20052493228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5486400"/>
            <a:ext cx="4535488" cy="121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图片 68617" descr="386"/>
          <p:cNvPicPr>
            <a:picLocks noChangeAspect="1"/>
          </p:cNvPicPr>
          <p:nvPr/>
        </p:nvPicPr>
        <p:blipFill>
          <a:blip r:embed="rId2">
            <a:lum bright="20001" contrast="-30000"/>
          </a:blip>
          <a:stretch>
            <a:fillRect/>
          </a:stretch>
        </p:blipFill>
        <p:spPr>
          <a:xfrm>
            <a:off x="7543800" y="6043613"/>
            <a:ext cx="1600200" cy="814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22" name="文本框 68621"/>
          <p:cNvSpPr txBox="1"/>
          <p:nvPr/>
        </p:nvSpPr>
        <p:spPr>
          <a:xfrm>
            <a:off x="914400" y="3833495"/>
            <a:ext cx="7315200" cy="9906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lvl="0" indent="0"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分散质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被分散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的物质。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0" indent="0" algn="l">
              <a:spcBef>
                <a:spcPct val="50000"/>
              </a:spcBef>
              <a:buClr>
                <a:srgbClr val="000000"/>
              </a:buClr>
            </a:pPr>
            <a:endParaRPr lang="zh-CN" altLang="en-US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022975" y="4052570"/>
            <a:ext cx="28079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2800"/>
              <a:t>如：汽水，泡沫</a:t>
            </a:r>
            <a:endParaRPr lang="zh-CN" altLang="en-US" sz="2800"/>
          </a:p>
        </p:txBody>
      </p:sp>
      <p:cxnSp>
        <p:nvCxnSpPr>
          <p:cNvPr id="14" name="直接连接符 13"/>
          <p:cNvCxnSpPr>
            <a:stCxn id="6" idx="3"/>
            <a:endCxn id="10" idx="1"/>
          </p:cNvCxnSpPr>
          <p:nvPr/>
        </p:nvCxnSpPr>
        <p:spPr>
          <a:xfrm>
            <a:off x="2506980" y="3020060"/>
            <a:ext cx="2813685" cy="1336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235065" y="3599180"/>
            <a:ext cx="2303145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2800"/>
              <a:t>如：酒精的水溶液 油和水的混合物</a:t>
            </a:r>
            <a:endParaRPr lang="en-US" altLang="zh-CN" sz="2800"/>
          </a:p>
        </p:txBody>
      </p:sp>
      <p:cxnSp>
        <p:nvCxnSpPr>
          <p:cNvPr id="14" name="直接连接符 13"/>
          <p:cNvCxnSpPr>
            <a:stCxn id="7" idx="3"/>
            <a:endCxn id="10" idx="1"/>
          </p:cNvCxnSpPr>
          <p:nvPr/>
        </p:nvCxnSpPr>
        <p:spPr>
          <a:xfrm>
            <a:off x="2595880" y="4335145"/>
            <a:ext cx="2724785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235065" y="3750310"/>
            <a:ext cx="230314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2800"/>
              <a:t>如：蔗糖溶液 食盐溶液</a:t>
            </a:r>
            <a:endParaRPr lang="en-US" altLang="zh-CN" sz="2800"/>
          </a:p>
        </p:txBody>
      </p:sp>
      <p:cxnSp>
        <p:nvCxnSpPr>
          <p:cNvPr id="14" name="直接连接符 13"/>
          <p:cNvCxnSpPr>
            <a:stCxn id="8" idx="3"/>
            <a:endCxn id="10" idx="1"/>
          </p:cNvCxnSpPr>
          <p:nvPr/>
        </p:nvCxnSpPr>
        <p:spPr>
          <a:xfrm flipV="1">
            <a:off x="2595245" y="4356100"/>
            <a:ext cx="2725420" cy="113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cxnSp>
        <p:nvCxnSpPr>
          <p:cNvPr id="12" name="直接连接符 11"/>
          <p:cNvCxnSpPr>
            <a:stCxn id="6" idx="3"/>
            <a:endCxn id="9" idx="1"/>
          </p:cNvCxnSpPr>
          <p:nvPr/>
        </p:nvCxnSpPr>
        <p:spPr>
          <a:xfrm flipV="1">
            <a:off x="2506980" y="3016885"/>
            <a:ext cx="279908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386195" y="2692400"/>
            <a:ext cx="23031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3200"/>
              <a:t>如：空气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615950" y="81597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6840" y="1190625"/>
            <a:ext cx="13995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分散质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4213860" y="852805"/>
            <a:ext cx="2971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6975" y="1172845"/>
            <a:ext cx="13989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分散剂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689100" y="2669540"/>
            <a:ext cx="81788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1722755" y="3984625"/>
            <a:ext cx="8731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1725930" y="5140325"/>
            <a:ext cx="869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5306060" y="2666365"/>
            <a:ext cx="9455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气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5320665" y="4005580"/>
            <a:ext cx="77851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液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5363845" y="5154930"/>
            <a:ext cx="65913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固</a:t>
            </a:r>
            <a:endParaRPr lang="zh-CN" altLang="en-US" sz="4000"/>
          </a:p>
        </p:txBody>
      </p:sp>
      <p:sp>
        <p:nvSpPr>
          <p:cNvPr id="13" name="文本框 12"/>
          <p:cNvSpPr txBox="1"/>
          <p:nvPr/>
        </p:nvSpPr>
        <p:spPr>
          <a:xfrm>
            <a:off x="6250305" y="2692400"/>
            <a:ext cx="29413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 </a:t>
            </a:r>
            <a:r>
              <a:rPr lang="zh-CN" altLang="en-US" sz="3200"/>
              <a:t>如：云、雾</a:t>
            </a:r>
            <a:endParaRPr lang="zh-CN" altLang="en-US" sz="3200"/>
          </a:p>
        </p:txBody>
      </p: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2595880" y="3016885"/>
            <a:ext cx="2710180" cy="13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二节 气体摩尔体积">
  <a:themeElements>
    <a:clrScheme name="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00CCCC"/>
      </a:accent2>
      <a:accent3>
        <a:srgbClr val="FFFFFF"/>
      </a:accent3>
      <a:accent4>
        <a:srgbClr val="000000"/>
      </a:accent4>
      <a:accent5>
        <a:srgbClr val="B9CAFF"/>
      </a:accent5>
      <a:accent6>
        <a:srgbClr val="00B7B7"/>
      </a:accent6>
      <a:hlink>
        <a:srgbClr val="CC99FF"/>
      </a:hlink>
      <a:folHlink>
        <a:srgbClr val="66CCFF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CDCDC"/>
        </a:accent4>
        <a:accent5>
          <a:srgbClr val="AAE2FF"/>
        </a:accent5>
        <a:accent6>
          <a:srgbClr val="E5E500"/>
        </a:accent6>
        <a:hlink>
          <a:srgbClr val="FF0033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00B7B7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868686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FFFF00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E5E500"/>
        </a:accent6>
        <a:hlink>
          <a:srgbClr val="6600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E5E500"/>
        </a:accent6>
        <a:hlink>
          <a:srgbClr val="CC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WPS 演示</Application>
  <PresentationFormat>在屏幕上显示</PresentationFormat>
  <Paragraphs>300</Paragraphs>
  <Slides>24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楷体_GB2312</vt:lpstr>
      <vt:lpstr>Tahoma</vt:lpstr>
      <vt:lpstr>微软雅黑</vt:lpstr>
      <vt:lpstr>Arial Unicode MS</vt:lpstr>
      <vt:lpstr>Calibri</vt:lpstr>
      <vt:lpstr>黑体</vt:lpstr>
      <vt:lpstr>Comic Sans MS</vt:lpstr>
      <vt:lpstr>Wingdings</vt:lpstr>
      <vt:lpstr>第二节 气体摩尔体积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二、胶体的特点 </vt:lpstr>
      <vt:lpstr>PowerPoint 演示文稿</vt:lpstr>
      <vt:lpstr>PowerPoint 演示文稿</vt:lpstr>
      <vt:lpstr>PowerPoint 演示文稿</vt:lpstr>
      <vt:lpstr>  探究活动二：胶体稳定吗？</vt:lpstr>
      <vt:lpstr>                    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335</cp:revision>
  <dcterms:created xsi:type="dcterms:W3CDTF">2016-12-29T01:16:00Z</dcterms:created>
  <dcterms:modified xsi:type="dcterms:W3CDTF">2019-10-10T14:23:34Z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2052-11.1.0.9022</vt:lpwstr>
  </property>
</Properties>
</file>