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329" r:id="rId2"/>
    <p:sldId id="372" r:id="rId3"/>
    <p:sldId id="373" r:id="rId4"/>
    <p:sldId id="374" r:id="rId5"/>
    <p:sldId id="375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5" r:id="rId14"/>
    <p:sldId id="388" r:id="rId15"/>
    <p:sldId id="389" r:id="rId16"/>
    <p:sldId id="390" r:id="rId17"/>
    <p:sldId id="386" r:id="rId18"/>
    <p:sldId id="391" r:id="rId19"/>
    <p:sldId id="330" r:id="rId20"/>
  </p:sldIdLst>
  <p:sldSz cx="12192000" cy="6858000"/>
  <p:notesSz cx="7104063" cy="10234613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48BAE"/>
    <a:srgbClr val="C1DEF6"/>
    <a:srgbClr val="B4DEFA"/>
    <a:srgbClr val="EA6E7E"/>
    <a:srgbClr val="EFA0A7"/>
    <a:srgbClr val="F3EFEE"/>
    <a:srgbClr val="F5F1EE"/>
    <a:srgbClr val="FCF8F7"/>
    <a:srgbClr val="F1E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FF941886-F530-4AAA-AB66-3E9AA8C8E71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1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1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49947" y="193251"/>
            <a:ext cx="242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鲁科版必修第一册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6319" y="2407429"/>
            <a:ext cx="110798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dirty="0" smtClean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sz="4000" dirty="0" smtClean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4000" dirty="0" smtClean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节</a:t>
            </a:r>
            <a:r>
              <a:rPr lang="en-US" altLang="zh-CN" sz="4000" dirty="0" smtClean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dirty="0" smtClean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化学中常用的物理量</a:t>
            </a:r>
            <a:r>
              <a:rPr lang="en-US" altLang="zh-CN" sz="4000" dirty="0" smtClean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—</a:t>
            </a:r>
            <a:r>
              <a:rPr lang="zh-CN" altLang="en-US" sz="4000" dirty="0" smtClean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物质的量</a:t>
            </a:r>
            <a:endParaRPr lang="en-US" altLang="zh-CN" sz="4000" dirty="0" smtClean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4800" b="1" dirty="0" smtClean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第二课时 气体摩尔体积</a:t>
            </a:r>
            <a:endParaRPr lang="zh-CN" altLang="en-US" sz="4800" b="1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22623" y="894852"/>
            <a:ext cx="223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创原家独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129314" y="814132"/>
            <a:ext cx="81309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在标准状况下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,2.2gCO</a:t>
            </a:r>
            <a:r>
              <a:rPr lang="en-US" altLang="zh-CN" sz="2800" b="1" baseline="-25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体积是多少？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3007731" y="1633540"/>
            <a:ext cx="3706285" cy="925513"/>
            <a:chOff x="1001" y="796"/>
            <a:chExt cx="1751" cy="583"/>
          </a:xfrm>
        </p:grpSpPr>
        <p:sp>
          <p:nvSpPr>
            <p:cNvPr id="13330" name="Text Box 4"/>
            <p:cNvSpPr txBox="1">
              <a:spLocks noChangeArrowheads="1"/>
            </p:cNvSpPr>
            <p:nvPr/>
          </p:nvSpPr>
          <p:spPr bwMode="auto">
            <a:xfrm>
              <a:off x="1001" y="980"/>
              <a:ext cx="1633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CO</a:t>
              </a:r>
              <a:r>
                <a:rPr lang="en-US" altLang="zh-CN" sz="2400" b="1" baseline="-2500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sz="24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=  </a:t>
              </a:r>
              <a:endPara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31" name="Text Box 5"/>
            <p:cNvSpPr txBox="1">
              <a:spLocks noChangeArrowheads="1"/>
            </p:cNvSpPr>
            <p:nvPr/>
          </p:nvSpPr>
          <p:spPr bwMode="auto">
            <a:xfrm>
              <a:off x="1863" y="796"/>
              <a:ext cx="771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[CO</a:t>
              </a:r>
              <a:r>
                <a:rPr lang="en-US" altLang="zh-CN" sz="2400" b="1" baseline="-25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]</a:t>
              </a:r>
            </a:p>
          </p:txBody>
        </p:sp>
        <p:sp>
          <p:nvSpPr>
            <p:cNvPr id="13332" name="Line 6"/>
            <p:cNvSpPr>
              <a:spLocks noChangeShapeType="1"/>
            </p:cNvSpPr>
            <p:nvPr/>
          </p:nvSpPr>
          <p:spPr bwMode="auto">
            <a:xfrm>
              <a:off x="1785" y="1123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 sz="2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333" name="Text Box 7"/>
            <p:cNvSpPr txBox="1">
              <a:spLocks noChangeArrowheads="1"/>
            </p:cNvSpPr>
            <p:nvPr/>
          </p:nvSpPr>
          <p:spPr bwMode="auto">
            <a:xfrm>
              <a:off x="1891" y="1088"/>
              <a:ext cx="861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[CO</a:t>
              </a:r>
              <a:r>
                <a:rPr lang="en-US" altLang="zh-CN" sz="2400" b="1" baseline="-25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]</a:t>
              </a: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4186713" y="2714866"/>
            <a:ext cx="4929717" cy="950913"/>
            <a:chOff x="1217" y="1862"/>
            <a:chExt cx="2329" cy="599"/>
          </a:xfrm>
        </p:grpSpPr>
        <p:sp>
          <p:nvSpPr>
            <p:cNvPr id="13326" name="Text Box 9"/>
            <p:cNvSpPr txBox="1">
              <a:spLocks noChangeArrowheads="1"/>
            </p:cNvSpPr>
            <p:nvPr/>
          </p:nvSpPr>
          <p:spPr bwMode="auto">
            <a:xfrm>
              <a:off x="1217" y="2029"/>
              <a:ext cx="1089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13327" name="Text Box 10"/>
            <p:cNvSpPr txBox="1">
              <a:spLocks noChangeArrowheads="1"/>
            </p:cNvSpPr>
            <p:nvPr/>
          </p:nvSpPr>
          <p:spPr bwMode="auto">
            <a:xfrm>
              <a:off x="1741" y="1862"/>
              <a:ext cx="594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2.2 </a:t>
              </a:r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3328" name="Line 11"/>
            <p:cNvSpPr>
              <a:spLocks noChangeShapeType="1"/>
            </p:cNvSpPr>
            <p:nvPr/>
          </p:nvSpPr>
          <p:spPr bwMode="auto">
            <a:xfrm>
              <a:off x="1444" y="2174"/>
              <a:ext cx="11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 sz="2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329" name="Text Box 12"/>
            <p:cNvSpPr txBox="1">
              <a:spLocks noChangeArrowheads="1"/>
            </p:cNvSpPr>
            <p:nvPr/>
          </p:nvSpPr>
          <p:spPr bwMode="auto">
            <a:xfrm>
              <a:off x="1550" y="2170"/>
              <a:ext cx="1996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44g</a:t>
              </a:r>
              <a:r>
                <a:rPr lang="en-US" altLang="zh-CN" sz="16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·</a:t>
              </a:r>
              <a:r>
                <a:rPr lang="en-US" altLang="zh-CN" sz="24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mol</a:t>
              </a:r>
              <a:r>
                <a:rPr lang="en-US" altLang="zh-CN" sz="2400" b="1" baseline="3000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baseline="30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－</a:t>
              </a:r>
              <a:r>
                <a:rPr lang="en-US" altLang="zh-CN" sz="2400" b="1" baseline="30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13"/>
          <p:cNvGrpSpPr/>
          <p:nvPr/>
        </p:nvGrpSpPr>
        <p:grpSpPr bwMode="auto">
          <a:xfrm>
            <a:off x="7387113" y="2965454"/>
            <a:ext cx="2675466" cy="476250"/>
            <a:chOff x="2821" y="2002"/>
            <a:chExt cx="1264" cy="300"/>
          </a:xfrm>
        </p:grpSpPr>
        <p:sp>
          <p:nvSpPr>
            <p:cNvPr id="13324" name="Text Box 14"/>
            <p:cNvSpPr txBox="1">
              <a:spLocks noChangeArrowheads="1"/>
            </p:cNvSpPr>
            <p:nvPr/>
          </p:nvSpPr>
          <p:spPr bwMode="auto">
            <a:xfrm>
              <a:off x="2821" y="2011"/>
              <a:ext cx="454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13325" name="Text Box 15"/>
            <p:cNvSpPr txBox="1">
              <a:spLocks noChangeArrowheads="1"/>
            </p:cNvSpPr>
            <p:nvPr/>
          </p:nvSpPr>
          <p:spPr bwMode="auto">
            <a:xfrm>
              <a:off x="2951" y="2002"/>
              <a:ext cx="1134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0.05mol</a:t>
              </a:r>
              <a:endPara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16"/>
          <p:cNvGrpSpPr/>
          <p:nvPr/>
        </p:nvGrpSpPr>
        <p:grpSpPr bwMode="auto">
          <a:xfrm>
            <a:off x="2937880" y="4079880"/>
            <a:ext cx="6815667" cy="503238"/>
            <a:chOff x="991" y="2205"/>
            <a:chExt cx="3220" cy="317"/>
          </a:xfrm>
        </p:grpSpPr>
        <p:sp>
          <p:nvSpPr>
            <p:cNvPr id="13322" name="Text Box 17"/>
            <p:cNvSpPr txBox="1">
              <a:spLocks noChangeArrowheads="1"/>
            </p:cNvSpPr>
            <p:nvPr/>
          </p:nvSpPr>
          <p:spPr bwMode="auto">
            <a:xfrm>
              <a:off x="991" y="2231"/>
              <a:ext cx="1406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CO</a:t>
              </a:r>
              <a:r>
                <a:rPr lang="en-US" altLang="zh-CN" sz="2400" b="1" baseline="-25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） </a:t>
              </a:r>
              <a:r>
                <a:rPr lang="en-US" altLang="zh-CN" sz="24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23" name="Text Box 18"/>
            <p:cNvSpPr txBox="1">
              <a:spLocks noChangeArrowheads="1"/>
            </p:cNvSpPr>
            <p:nvPr/>
          </p:nvSpPr>
          <p:spPr bwMode="auto">
            <a:xfrm>
              <a:off x="1762" y="2205"/>
              <a:ext cx="2449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CO</a:t>
              </a:r>
              <a:r>
                <a:rPr lang="en-US" altLang="zh-CN" sz="2400" b="1" baseline="-25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sz="16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·</a:t>
              </a:r>
              <a:r>
                <a:rPr lang="en-US" altLang="zh-CN" sz="2400" b="1" i="1" dirty="0" err="1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="1" baseline="-25000" dirty="0" err="1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4279903" y="4756216"/>
            <a:ext cx="691303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0.05 mol×22.4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 / mol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4279903" y="5450252"/>
            <a:ext cx="364913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1.12L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2129314" y="1804851"/>
            <a:ext cx="1138767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解：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3" grpId="0"/>
      <p:bldP spid="16404" grpId="0"/>
      <p:bldP spid="1640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/>
          <p:nvPr/>
        </p:nvGrpSpPr>
        <p:grpSpPr bwMode="auto">
          <a:xfrm>
            <a:off x="2158999" y="2249490"/>
            <a:ext cx="2305050" cy="981076"/>
            <a:chOff x="2154" y="2293"/>
            <a:chExt cx="1089" cy="618"/>
          </a:xfrm>
        </p:grpSpPr>
        <p:sp>
          <p:nvSpPr>
            <p:cNvPr id="14354" name="Text Box 7"/>
            <p:cNvSpPr txBox="1">
              <a:spLocks noChangeArrowheads="1"/>
            </p:cNvSpPr>
            <p:nvPr/>
          </p:nvSpPr>
          <p:spPr bwMode="auto">
            <a:xfrm>
              <a:off x="2154" y="2432"/>
              <a:ext cx="1089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=</a:t>
              </a:r>
            </a:p>
          </p:txBody>
        </p:sp>
        <p:sp>
          <p:nvSpPr>
            <p:cNvPr id="14355" name="Text Box 8"/>
            <p:cNvSpPr txBox="1">
              <a:spLocks noChangeArrowheads="1"/>
            </p:cNvSpPr>
            <p:nvPr/>
          </p:nvSpPr>
          <p:spPr bwMode="auto">
            <a:xfrm>
              <a:off x="2607" y="2293"/>
              <a:ext cx="214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4356" name="Line 9"/>
            <p:cNvSpPr>
              <a:spLocks noChangeShapeType="1"/>
            </p:cNvSpPr>
            <p:nvPr/>
          </p:nvSpPr>
          <p:spPr bwMode="auto">
            <a:xfrm>
              <a:off x="2453" y="2588"/>
              <a:ext cx="499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 sz="2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357" name="Text Box 10"/>
            <p:cNvSpPr txBox="1">
              <a:spLocks noChangeArrowheads="1"/>
            </p:cNvSpPr>
            <p:nvPr/>
          </p:nvSpPr>
          <p:spPr bwMode="auto">
            <a:xfrm>
              <a:off x="2599" y="2620"/>
              <a:ext cx="590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="1" baseline="-25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909562" y="2285069"/>
            <a:ext cx="762402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解：</a:t>
            </a:r>
          </a:p>
        </p:txBody>
      </p:sp>
      <p:grpSp>
        <p:nvGrpSpPr>
          <p:cNvPr id="4" name="Group 12"/>
          <p:cNvGrpSpPr/>
          <p:nvPr/>
        </p:nvGrpSpPr>
        <p:grpSpPr bwMode="auto">
          <a:xfrm>
            <a:off x="4040718" y="2233614"/>
            <a:ext cx="6066367" cy="1036638"/>
            <a:chOff x="2680" y="1512"/>
            <a:chExt cx="2866" cy="653"/>
          </a:xfrm>
        </p:grpSpPr>
        <p:sp>
          <p:nvSpPr>
            <p:cNvPr id="14350" name="Text Box 13"/>
            <p:cNvSpPr txBox="1">
              <a:spLocks noChangeArrowheads="1"/>
            </p:cNvSpPr>
            <p:nvPr/>
          </p:nvSpPr>
          <p:spPr bwMode="auto">
            <a:xfrm>
              <a:off x="2680" y="1661"/>
              <a:ext cx="998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14351" name="Text Box 14"/>
            <p:cNvSpPr txBox="1">
              <a:spLocks noChangeArrowheads="1"/>
            </p:cNvSpPr>
            <p:nvPr/>
          </p:nvSpPr>
          <p:spPr bwMode="auto">
            <a:xfrm>
              <a:off x="3448" y="1512"/>
              <a:ext cx="1406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0.112 </a:t>
              </a:r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4352" name="Line 15"/>
            <p:cNvSpPr>
              <a:spLocks noChangeShapeType="1"/>
            </p:cNvSpPr>
            <p:nvPr/>
          </p:nvSpPr>
          <p:spPr bwMode="auto">
            <a:xfrm flipV="1">
              <a:off x="2962" y="1813"/>
              <a:ext cx="153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 sz="2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353" name="Text Box 16"/>
            <p:cNvSpPr txBox="1">
              <a:spLocks noChangeArrowheads="1"/>
            </p:cNvSpPr>
            <p:nvPr/>
          </p:nvSpPr>
          <p:spPr bwMode="auto">
            <a:xfrm>
              <a:off x="3324" y="1874"/>
              <a:ext cx="2222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22.4L</a:t>
              </a:r>
              <a:r>
                <a:rPr lang="en-US" altLang="zh-CN" sz="16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·</a:t>
              </a:r>
              <a:r>
                <a:rPr lang="en-US" altLang="zh-CN" sz="24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mol </a:t>
              </a:r>
              <a:r>
                <a:rPr lang="zh-CN" altLang="en-US" sz="2400" b="1" baseline="30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－</a:t>
              </a:r>
              <a:r>
                <a:rPr lang="en-US" altLang="zh-CN" sz="2400" b="1" baseline="30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4050501" y="3365501"/>
            <a:ext cx="3456517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0.005mol 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2167468" y="4036504"/>
            <a:ext cx="2296582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=  </a:t>
            </a:r>
            <a:r>
              <a:rPr kumimoji="1" lang="en-US" altLang="zh-CN" sz="2400" b="1" i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/ </a:t>
            </a:r>
            <a:r>
              <a:rPr kumimoji="1" lang="en-US" altLang="zh-CN" sz="2400" b="1" i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</a:p>
        </p:txBody>
      </p:sp>
      <p:grpSp>
        <p:nvGrpSpPr>
          <p:cNvPr id="5" name="Group 19"/>
          <p:cNvGrpSpPr/>
          <p:nvPr/>
        </p:nvGrpSpPr>
        <p:grpSpPr bwMode="auto">
          <a:xfrm>
            <a:off x="2167467" y="5106991"/>
            <a:ext cx="4610100" cy="1016001"/>
            <a:chOff x="1749" y="3410"/>
            <a:chExt cx="2178" cy="640"/>
          </a:xfrm>
        </p:grpSpPr>
        <p:sp>
          <p:nvSpPr>
            <p:cNvPr id="14346" name="Text Box 20"/>
            <p:cNvSpPr txBox="1">
              <a:spLocks noChangeArrowheads="1"/>
            </p:cNvSpPr>
            <p:nvPr/>
          </p:nvSpPr>
          <p:spPr bwMode="auto">
            <a:xfrm>
              <a:off x="1749" y="3556"/>
              <a:ext cx="2178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M </a:t>
              </a:r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= </a:t>
              </a:r>
            </a:p>
          </p:txBody>
        </p:sp>
        <p:sp>
          <p:nvSpPr>
            <p:cNvPr id="14347" name="Line 21"/>
            <p:cNvSpPr>
              <a:spLocks noChangeShapeType="1"/>
            </p:cNvSpPr>
            <p:nvPr/>
          </p:nvSpPr>
          <p:spPr bwMode="auto">
            <a:xfrm>
              <a:off x="2128" y="3739"/>
              <a:ext cx="131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 sz="2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348" name="Text Box 22"/>
            <p:cNvSpPr txBox="1">
              <a:spLocks noChangeArrowheads="1"/>
            </p:cNvSpPr>
            <p:nvPr/>
          </p:nvSpPr>
          <p:spPr bwMode="auto">
            <a:xfrm>
              <a:off x="2478" y="3410"/>
              <a:ext cx="655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0.14 </a:t>
              </a:r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4349" name="Text Box 23"/>
            <p:cNvSpPr txBox="1">
              <a:spLocks noChangeArrowheads="1"/>
            </p:cNvSpPr>
            <p:nvPr/>
          </p:nvSpPr>
          <p:spPr bwMode="auto">
            <a:xfrm>
              <a:off x="2386" y="3759"/>
              <a:ext cx="895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0.005 </a:t>
              </a:r>
              <a:r>
                <a:rPr lang="en-US" altLang="zh-CN" sz="2400" b="1" dirty="0" err="1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mol</a:t>
              </a:r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5946776" y="5398443"/>
            <a:ext cx="3266016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 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28g/</a:t>
            </a:r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mol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3343" y="699394"/>
            <a:ext cx="1075961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标准状况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112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mL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某气体的质量为 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0.14g,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其摩尔质量为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_______________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，相对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分子质量为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___________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9" grpId="0"/>
      <p:bldP spid="17425" grpId="0"/>
      <p:bldP spid="17426" grpId="0" autoUpdateAnimBg="0"/>
      <p:bldP spid="174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1828801" y="2001838"/>
            <a:ext cx="8163982" cy="1358900"/>
            <a:chOff x="864" y="1821"/>
            <a:chExt cx="3857" cy="856"/>
          </a:xfrm>
        </p:grpSpPr>
        <p:sp>
          <p:nvSpPr>
            <p:cNvPr id="17419" name="Text Box 4"/>
            <p:cNvSpPr txBox="1">
              <a:spLocks noChangeArrowheads="1"/>
            </p:cNvSpPr>
            <p:nvPr/>
          </p:nvSpPr>
          <p:spPr bwMode="auto">
            <a:xfrm>
              <a:off x="864" y="2063"/>
              <a:ext cx="245" cy="36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7420" name="Text Box 5"/>
            <p:cNvSpPr txBox="1">
              <a:spLocks noChangeArrowheads="1"/>
            </p:cNvSpPr>
            <p:nvPr/>
          </p:nvSpPr>
          <p:spPr bwMode="auto">
            <a:xfrm>
              <a:off x="2507" y="2051"/>
              <a:ext cx="498" cy="36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7421" name="Text Box 6"/>
            <p:cNvSpPr txBox="1">
              <a:spLocks noChangeArrowheads="1"/>
            </p:cNvSpPr>
            <p:nvPr/>
          </p:nvSpPr>
          <p:spPr bwMode="auto">
            <a:xfrm>
              <a:off x="4086" y="2011"/>
              <a:ext cx="635" cy="36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9470" name="Line 7"/>
            <p:cNvSpPr>
              <a:spLocks noChangeShapeType="1"/>
            </p:cNvSpPr>
            <p:nvPr/>
          </p:nvSpPr>
          <p:spPr bwMode="auto">
            <a:xfrm>
              <a:off x="1202" y="2205"/>
              <a:ext cx="1088" cy="0"/>
            </a:xfrm>
            <a:prstGeom prst="line">
              <a:avLst/>
            </a:prstGeom>
            <a:ln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71" name="Line 8"/>
            <p:cNvSpPr>
              <a:spLocks noChangeShapeType="1"/>
            </p:cNvSpPr>
            <p:nvPr/>
          </p:nvSpPr>
          <p:spPr bwMode="auto">
            <a:xfrm flipH="1">
              <a:off x="1190" y="2341"/>
              <a:ext cx="1089" cy="0"/>
            </a:xfrm>
            <a:prstGeom prst="line">
              <a:avLst/>
            </a:prstGeom>
            <a:ln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72" name="Line 9"/>
            <p:cNvSpPr>
              <a:spLocks noChangeShapeType="1"/>
            </p:cNvSpPr>
            <p:nvPr/>
          </p:nvSpPr>
          <p:spPr bwMode="auto">
            <a:xfrm>
              <a:off x="2835" y="2205"/>
              <a:ext cx="1179" cy="0"/>
            </a:xfrm>
            <a:prstGeom prst="line">
              <a:avLst/>
            </a:prstGeom>
            <a:ln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73" name="Line 10"/>
            <p:cNvSpPr>
              <a:spLocks noChangeShapeType="1"/>
            </p:cNvSpPr>
            <p:nvPr/>
          </p:nvSpPr>
          <p:spPr bwMode="auto">
            <a:xfrm flipH="1">
              <a:off x="2835" y="2341"/>
              <a:ext cx="1179" cy="0"/>
            </a:xfrm>
            <a:prstGeom prst="line">
              <a:avLst/>
            </a:prstGeom>
            <a:ln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26" name="Text Box 11"/>
            <p:cNvSpPr txBox="1">
              <a:spLocks noChangeArrowheads="1"/>
            </p:cNvSpPr>
            <p:nvPr/>
          </p:nvSpPr>
          <p:spPr bwMode="auto">
            <a:xfrm>
              <a:off x="1497" y="1821"/>
              <a:ext cx="469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÷</a:t>
              </a:r>
              <a:r>
                <a:rPr lang="en-US" altLang="zh-CN" sz="2800" b="1" i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b="1" baseline="-25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7427" name="Text Box 12"/>
            <p:cNvSpPr txBox="1">
              <a:spLocks noChangeArrowheads="1"/>
            </p:cNvSpPr>
            <p:nvPr/>
          </p:nvSpPr>
          <p:spPr bwMode="auto">
            <a:xfrm>
              <a:off x="3212" y="1845"/>
              <a:ext cx="462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×</a:t>
              </a:r>
              <a:r>
                <a:rPr lang="en-US" altLang="zh-CN" sz="2800" b="1" i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7428" name="Text Box 13"/>
            <p:cNvSpPr txBox="1">
              <a:spLocks noChangeArrowheads="1"/>
            </p:cNvSpPr>
            <p:nvPr/>
          </p:nvSpPr>
          <p:spPr bwMode="auto">
            <a:xfrm>
              <a:off x="1510" y="2341"/>
              <a:ext cx="433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×</a:t>
              </a:r>
              <a:r>
                <a:rPr lang="en-US" altLang="zh-CN" sz="2800" b="1" i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b="1" baseline="-25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7429" name="Text Box 14"/>
            <p:cNvSpPr txBox="1">
              <a:spLocks noChangeArrowheads="1"/>
            </p:cNvSpPr>
            <p:nvPr/>
          </p:nvSpPr>
          <p:spPr bwMode="auto">
            <a:xfrm>
              <a:off x="3222" y="2347"/>
              <a:ext cx="412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÷</a:t>
              </a:r>
              <a:r>
                <a:rPr lang="en-US" altLang="zh-CN" sz="2800" b="1" i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</a:p>
          </p:txBody>
        </p:sp>
      </p:grpSp>
      <p:sp>
        <p:nvSpPr>
          <p:cNvPr id="20495" name="Line 15"/>
          <p:cNvSpPr>
            <a:spLocks noChangeShapeType="1"/>
          </p:cNvSpPr>
          <p:nvPr/>
        </p:nvSpPr>
        <p:spPr bwMode="auto">
          <a:xfrm flipH="1">
            <a:off x="5384799" y="3048000"/>
            <a:ext cx="1" cy="2133600"/>
          </a:xfrm>
          <a:prstGeom prst="line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4749744" y="5267827"/>
            <a:ext cx="1634123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 i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endParaRPr lang="en-US" altLang="zh-CN" sz="2800" b="1" i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（气体）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3964668" y="3805428"/>
            <a:ext cx="126989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×22.4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3754543" y="4483068"/>
            <a:ext cx="1528656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（标况）</a:t>
            </a:r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 flipV="1">
            <a:off x="5588000" y="3048000"/>
            <a:ext cx="0" cy="2133600"/>
          </a:xfrm>
          <a:prstGeom prst="line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5818775" y="3765200"/>
            <a:ext cx="126989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÷22.4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5725582" y="4454112"/>
            <a:ext cx="156173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（标况）</a:t>
            </a:r>
          </a:p>
        </p:txBody>
      </p:sp>
      <p:sp>
        <p:nvSpPr>
          <p:cNvPr id="17418" name="TextBox 1"/>
          <p:cNvSpPr txBox="1">
            <a:spLocks noChangeArrowheads="1"/>
          </p:cNvSpPr>
          <p:nvPr/>
        </p:nvSpPr>
        <p:spPr bwMode="auto">
          <a:xfrm>
            <a:off x="1382693" y="1190436"/>
            <a:ext cx="597958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 i="1" dirty="0" err="1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err="1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err="1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err="1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i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之间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的相互转化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6" grpId="0" autoUpdateAnimBg="0"/>
      <p:bldP spid="20497" grpId="0" autoUpdateAnimBg="0"/>
      <p:bldP spid="20498" grpId="0" autoUpdateAnimBg="0"/>
      <p:bldP spid="20500" grpId="0" autoUpdateAnimBg="0"/>
      <p:bldP spid="2050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1"/>
          <p:cNvSpPr>
            <a:spLocks noChangeArrowheads="1"/>
          </p:cNvSpPr>
          <p:nvPr/>
        </p:nvSpPr>
        <p:spPr bwMode="auto">
          <a:xfrm>
            <a:off x="2101390" y="793023"/>
            <a:ext cx="111440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47700" algn="l"/>
              </a:tabLst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小结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2108475" y="1597695"/>
            <a:ext cx="7263527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47700" algn="l"/>
              </a:tabLst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气体的摩尔体积：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单位物质的量的气体所占的体积</a:t>
            </a:r>
            <a:endParaRPr kumimoji="0" 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2115560" y="2203674"/>
            <a:ext cx="1364476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47700" algn="l"/>
              </a:tabLst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符号：</a:t>
            </a: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2108475" y="2941003"/>
            <a:ext cx="2287806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47700" algn="l"/>
              </a:tabLst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表达式：</a:t>
            </a: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2101390" y="3678332"/>
            <a:ext cx="3980577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47700" algn="l"/>
              </a:tabLst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标准状况下：</a:t>
            </a: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=22.4 L/mol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/>
      <p:bldP spid="158723" grpId="0"/>
      <p:bldP spid="158724" grpId="0"/>
      <p:bldP spid="1587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219610" y="2108419"/>
            <a:ext cx="8285693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下列有关气体摩尔体积的描述中正确的是（    ）                                 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．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1molH</a:t>
            </a:r>
            <a:r>
              <a:rPr kumimoji="1"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的质量是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1g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，它所占的体积是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22.4L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．通常状况下的气体摩尔体积约为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22.4L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．标准状况下，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1mol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任何气体所占的体积都约为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22.4L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．相同物质的量的气体，气体摩尔体积也相同</a:t>
            </a: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8610600" y="2202532"/>
            <a:ext cx="110278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</a:p>
        </p:txBody>
      </p:sp>
      <p:pic>
        <p:nvPicPr>
          <p:cNvPr id="5" name="Picture 9" descr="Untitled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9733" y="773114"/>
            <a:ext cx="5240867" cy="8985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79359" y="1581370"/>
            <a:ext cx="8739430" cy="3221289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155000"/>
              </a:lnSpc>
              <a:buFontTx/>
              <a:buNone/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下列说法正确的是（    ）</a:t>
            </a:r>
          </a:p>
          <a:p>
            <a:pPr eaLnBrk="1" hangingPunct="1">
              <a:lnSpc>
                <a:spcPct val="155000"/>
              </a:lnSpc>
              <a:buFontTx/>
              <a:buNone/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A.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在标准状况下，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1mol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水的体积是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22.4L</a:t>
            </a:r>
          </a:p>
          <a:p>
            <a:pPr eaLnBrk="1" hangingPunct="1">
              <a:lnSpc>
                <a:spcPct val="155000"/>
              </a:lnSpc>
              <a:buFontTx/>
              <a:buNone/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B.1molH</a:t>
            </a:r>
            <a:r>
              <a:rPr lang="en-US" altLang="zh-CN" sz="24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所占的体积约为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22.4L</a:t>
            </a:r>
          </a:p>
          <a:p>
            <a:pPr eaLnBrk="1" hangingPunct="1">
              <a:lnSpc>
                <a:spcPct val="155000"/>
              </a:lnSpc>
              <a:buFontTx/>
              <a:buNone/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C.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在标准状况下，</a:t>
            </a:r>
            <a:r>
              <a:rPr lang="en-US" altLang="zh-CN" sz="24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个分子所占的体积约为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22.4L</a:t>
            </a:r>
          </a:p>
          <a:p>
            <a:pPr eaLnBrk="1" hangingPunct="1">
              <a:lnSpc>
                <a:spcPct val="155000"/>
              </a:lnSpc>
              <a:buFontTx/>
              <a:buNone/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D.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在标准状况下，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1molNH</a:t>
            </a:r>
            <a:r>
              <a:rPr lang="en-US" altLang="zh-CN" sz="24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CO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混合气体所占的体积约为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22.4L</a:t>
            </a:r>
          </a:p>
        </p:txBody>
      </p:sp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5892306" y="1675962"/>
            <a:ext cx="71966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633319" y="1343052"/>
            <a:ext cx="9609526" cy="286232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下列叙述正确的是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    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．同温同压下，相同体积的气体，其物质的量一定相等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．任何条件下，等物质的量的甲烷和一氧化碳所含的分子数一定相等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．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1L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一氧化碳气体一定比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1L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氧气的质量小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．相同条件下的一氧化碳气体和氮气，若体积相等，则质量一定相等</a:t>
            </a:r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4754384" y="1431511"/>
            <a:ext cx="120226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464903" y="1223107"/>
            <a:ext cx="8254183" cy="15696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kumimoji="1"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标况下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0.5molHCl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气体占有的体积</a:t>
            </a:r>
            <a:r>
              <a:rPr kumimoji="1"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 </a:t>
            </a:r>
            <a:r>
              <a:rPr kumimoji="1" lang="zh-CN" altLang="en-US" sz="2400" b="1" u="sng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 </a:t>
            </a:r>
            <a:endParaRPr kumimoji="1" lang="zh-CN" altLang="en-US" sz="2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（</a:t>
            </a:r>
            <a:r>
              <a:rPr kumimoji="1"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33.6LH</a:t>
            </a:r>
            <a:r>
              <a:rPr kumimoji="1" lang="en-US" altLang="zh-CN" sz="2400" b="1" baseline="-25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的物质的量</a:t>
            </a:r>
            <a:r>
              <a:rPr kumimoji="1"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1" lang="zh-CN" altLang="en-US" sz="2400" b="1" u="sng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</a:t>
            </a:r>
            <a:endParaRPr kumimoji="1" lang="zh-CN" altLang="en-US" sz="2400" b="1" u="sng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64903" y="3076102"/>
            <a:ext cx="94996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kumimoji="1"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同温同压下</a:t>
            </a:r>
            <a:r>
              <a:rPr kumimoji="1"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质量相同的</a:t>
            </a:r>
            <a:r>
              <a:rPr kumimoji="1"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baseline="-25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</a:t>
            </a:r>
            <a:r>
              <a:rPr kumimoji="1" lang="en-US" altLang="zh-CN" sz="2400" b="1" baseline="-25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Cl</a:t>
            </a:r>
            <a:r>
              <a:rPr kumimoji="1" lang="en-US" altLang="zh-CN" sz="2400" b="1" baseline="-25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 </a:t>
            </a:r>
            <a:r>
              <a:rPr kumimoji="1"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kumimoji="1" lang="en-US" altLang="zh-CN" sz="2400" b="1" baseline="-25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2400" b="1" baseline="-25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五种气体所占的体积由大到小的顺序是</a:t>
            </a:r>
            <a:r>
              <a:rPr kumimoji="1"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　                           ）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69170" y="4025859"/>
            <a:ext cx="318709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67532" y="174149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11.2L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48265" y="231118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1.5mol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5889244" y="2898478"/>
            <a:ext cx="438573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④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＜①＜③＜②</a:t>
            </a:r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5393097" y="3639248"/>
            <a:ext cx="44958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④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＜①＜③＜②</a:t>
            </a:r>
          </a:p>
        </p:txBody>
      </p:sp>
      <p:sp>
        <p:nvSpPr>
          <p:cNvPr id="22532" name="Rectangle 6"/>
          <p:cNvSpPr>
            <a:spLocks noChangeArrowheads="1"/>
          </p:cNvSpPr>
          <p:nvPr/>
        </p:nvSpPr>
        <p:spPr bwMode="auto">
          <a:xfrm>
            <a:off x="1435886" y="1210098"/>
            <a:ext cx="9668720" cy="304698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pt-BR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6.</a:t>
            </a:r>
            <a:r>
              <a:rPr lang="zh-CN" altLang="pt-BR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标准状况下有以下四种气体：</a:t>
            </a:r>
          </a:p>
          <a:p>
            <a:pPr>
              <a:lnSpc>
                <a:spcPct val="200000"/>
              </a:lnSpc>
            </a:pPr>
            <a:r>
              <a:rPr lang="zh-CN" altLang="pt-BR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pt-BR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6.72L CH</a:t>
            </a:r>
            <a:r>
              <a:rPr lang="pt-BR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pt-BR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②3.01×10</a:t>
            </a:r>
            <a:r>
              <a:rPr lang="pt-BR" altLang="zh-CN" sz="24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23</a:t>
            </a:r>
            <a:r>
              <a:rPr lang="pt-BR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HCl</a:t>
            </a:r>
            <a:r>
              <a:rPr lang="zh-CN" altLang="pt-BR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分子  </a:t>
            </a:r>
            <a:r>
              <a:rPr lang="zh-CN" altLang="pt-BR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  <a:r>
              <a:rPr lang="pt-BR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13.6g H</a:t>
            </a:r>
            <a:r>
              <a:rPr lang="pt-BR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pt-BR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S   ④0.2mol NH</a:t>
            </a:r>
            <a:r>
              <a:rPr lang="pt-BR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pt-BR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pt-BR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pt-BR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pt-BR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）物质的量由小到大的顺序是</a:t>
            </a:r>
            <a:r>
              <a:rPr lang="zh-CN" altLang="pt-BR" sz="24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pt-BR" altLang="zh-CN" sz="24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__          </a:t>
            </a:r>
            <a:r>
              <a:rPr lang="zh-CN" altLang="pt-BR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200000"/>
              </a:lnSpc>
            </a:pPr>
            <a:r>
              <a:rPr lang="zh-CN" altLang="pt-BR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）体积由小到大的顺序是</a:t>
            </a:r>
            <a:r>
              <a:rPr lang="zh-CN" altLang="en-US" sz="2400" u="sng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400" u="sng" dirty="0">
                <a:latin typeface="宋体" panose="02010600030101010101" pitchFamily="2" charset="-122"/>
                <a:ea typeface="宋体" panose="02010600030101010101" pitchFamily="2" charset="-122"/>
              </a:rPr>
              <a:t>__      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/>
      <p:bldP spid="1566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671223" y="193251"/>
            <a:ext cx="212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鲁科版必修第一册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Group 2"/>
          <p:cNvGraphicFramePr>
            <a:graphicFrameLocks noGrp="1"/>
          </p:cNvGraphicFramePr>
          <p:nvPr/>
        </p:nvGraphicFramePr>
        <p:xfrm>
          <a:off x="2531253" y="1747303"/>
          <a:ext cx="6555086" cy="3960877"/>
        </p:xfrm>
        <a:graphic>
          <a:graphicData uri="http://schemas.openxmlformats.org/drawingml/2006/table">
            <a:tbl>
              <a:tblPr/>
              <a:tblGrid>
                <a:gridCol w="1027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9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6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65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物质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1895" marR="121895"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状态</a:t>
                      </a:r>
                    </a:p>
                  </a:txBody>
                  <a:tcPr marL="121895" marR="121895"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质量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(g)</a:t>
                      </a:r>
                    </a:p>
                  </a:txBody>
                  <a:tcPr marL="121895" marR="121895"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密度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(g/cm</a:t>
                      </a:r>
                      <a:r>
                        <a:rPr kumimoji="0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1895" marR="121895"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       体积</a:t>
                      </a:r>
                    </a:p>
                  </a:txBody>
                  <a:tcPr marL="121895" marR="121895"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  Fe</a:t>
                      </a:r>
                    </a:p>
                  </a:txBody>
                  <a:tcPr marL="121895" marR="121895"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固态</a:t>
                      </a:r>
                    </a:p>
                  </a:txBody>
                  <a:tcPr marL="121895" marR="121895"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  55.8</a:t>
                      </a:r>
                    </a:p>
                  </a:txBody>
                  <a:tcPr marL="121895" marR="121895"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     7.88</a:t>
                      </a:r>
                    </a:p>
                  </a:txBody>
                  <a:tcPr marL="121895" marR="121895"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1895" marR="121895"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 26.98</a:t>
                      </a:r>
                    </a:p>
                  </a:txBody>
                  <a:tcPr marL="121895" marR="121895"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      2.7</a:t>
                      </a:r>
                    </a:p>
                  </a:txBody>
                  <a:tcPr marL="121895" marR="121895"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121895" marR="121895"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3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  Al</a:t>
                      </a:r>
                    </a:p>
                  </a:txBody>
                  <a:tcPr marL="121895" marR="121895"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 207.2</a:t>
                      </a:r>
                    </a:p>
                  </a:txBody>
                  <a:tcPr marL="121895" marR="121895"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     11.3</a:t>
                      </a:r>
                    </a:p>
                  </a:txBody>
                  <a:tcPr marL="121895" marR="121895"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121895" marR="121895"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Pb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1895" marR="121895"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5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H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121895" marR="121895"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液态</a:t>
                      </a:r>
                    </a:p>
                  </a:txBody>
                  <a:tcPr marL="121895" marR="121895"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  18.0</a:t>
                      </a:r>
                    </a:p>
                  </a:txBody>
                  <a:tcPr marL="121895" marR="121895"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      1.0</a:t>
                      </a:r>
                    </a:p>
                  </a:txBody>
                  <a:tcPr marL="121895" marR="121895"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1895" marR="121895"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0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SO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21895" marR="121895"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  98.0</a:t>
                      </a:r>
                    </a:p>
                  </a:txBody>
                  <a:tcPr marL="121895" marR="121895"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     1.83</a:t>
                      </a:r>
                    </a:p>
                  </a:txBody>
                  <a:tcPr marL="121895" marR="121895"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1895" marR="121895"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19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 H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21895" marR="121895"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气态</a:t>
                      </a:r>
                    </a:p>
                  </a:txBody>
                  <a:tcPr marL="121895" marR="121895"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 2.016</a:t>
                      </a:r>
                    </a:p>
                  </a:txBody>
                  <a:tcPr marL="121895" marR="121895"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 0.0899 g/ L</a:t>
                      </a:r>
                    </a:p>
                  </a:txBody>
                  <a:tcPr marL="121895" marR="121895"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21895" marR="121895"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 32.00</a:t>
                      </a:r>
                    </a:p>
                  </a:txBody>
                  <a:tcPr marL="121895" marR="121895"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  1.43 g/ L</a:t>
                      </a:r>
                    </a:p>
                  </a:txBody>
                  <a:tcPr marL="121895" marR="121895"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121895" marR="121895"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1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 O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21895" marR="121895"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1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CO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21895" marR="121895"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 44.01</a:t>
                      </a:r>
                    </a:p>
                  </a:txBody>
                  <a:tcPr marL="121895" marR="121895"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  1.977 g/ L</a:t>
                      </a:r>
                    </a:p>
                  </a:txBody>
                  <a:tcPr marL="121895" marR="121895"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121895" marR="121895" marT="45703" marB="4570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7635793" y="2161081"/>
            <a:ext cx="1357184" cy="1337408"/>
            <a:chOff x="7635793" y="2161081"/>
            <a:chExt cx="1357184" cy="1337408"/>
          </a:xfrm>
        </p:grpSpPr>
        <p:sp>
          <p:nvSpPr>
            <p:cNvPr id="6210" name="Text Box 70"/>
            <p:cNvSpPr txBox="1">
              <a:spLocks noChangeArrowheads="1"/>
            </p:cNvSpPr>
            <p:nvPr/>
          </p:nvSpPr>
          <p:spPr bwMode="auto">
            <a:xfrm>
              <a:off x="7637852" y="2161081"/>
              <a:ext cx="1295401" cy="46196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7.15 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cm</a:t>
              </a:r>
              <a:r>
                <a:rPr kumimoji="1" lang="en-US" altLang="zh-CN" sz="2400" b="1" baseline="30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211" name="Text Box 71"/>
            <p:cNvSpPr txBox="1">
              <a:spLocks noChangeArrowheads="1"/>
            </p:cNvSpPr>
            <p:nvPr/>
          </p:nvSpPr>
          <p:spPr bwMode="auto">
            <a:xfrm>
              <a:off x="7637852" y="2598804"/>
              <a:ext cx="1355125" cy="46196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9.99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cm</a:t>
              </a:r>
              <a:r>
                <a:rPr kumimoji="1" lang="en-US" altLang="zh-CN" sz="2400" b="1" baseline="30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212" name="Text Box 72"/>
            <p:cNvSpPr txBox="1">
              <a:spLocks noChangeArrowheads="1"/>
            </p:cNvSpPr>
            <p:nvPr/>
          </p:nvSpPr>
          <p:spPr bwMode="auto">
            <a:xfrm>
              <a:off x="7635793" y="3036526"/>
              <a:ext cx="1297460" cy="46196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18.3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cm</a:t>
              </a:r>
              <a:r>
                <a:rPr kumimoji="1" lang="en-US" altLang="zh-CN" sz="2400" b="1" baseline="30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706788" y="3479894"/>
            <a:ext cx="1319827" cy="918280"/>
            <a:chOff x="7706788" y="3479894"/>
            <a:chExt cx="1319827" cy="918280"/>
          </a:xfrm>
        </p:grpSpPr>
        <p:sp>
          <p:nvSpPr>
            <p:cNvPr id="6213" name="Text Box 73"/>
            <p:cNvSpPr txBox="1">
              <a:spLocks noChangeArrowheads="1"/>
            </p:cNvSpPr>
            <p:nvPr/>
          </p:nvSpPr>
          <p:spPr bwMode="auto">
            <a:xfrm>
              <a:off x="7706788" y="3479894"/>
              <a:ext cx="1311876" cy="46196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18.0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cm</a:t>
              </a:r>
              <a:r>
                <a:rPr kumimoji="1" lang="en-US" altLang="zh-CN" sz="2400" b="1" baseline="30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214" name="Text Box 74"/>
            <p:cNvSpPr txBox="1">
              <a:spLocks noChangeArrowheads="1"/>
            </p:cNvSpPr>
            <p:nvPr/>
          </p:nvSpPr>
          <p:spPr bwMode="auto">
            <a:xfrm>
              <a:off x="7717772" y="3936211"/>
              <a:ext cx="1308843" cy="46196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53.6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cm</a:t>
              </a:r>
              <a:r>
                <a:rPr kumimoji="1" lang="en-US" altLang="zh-CN" sz="2400" b="1" baseline="30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800150" y="4284053"/>
            <a:ext cx="1125151" cy="1361647"/>
            <a:chOff x="7800150" y="4416768"/>
            <a:chExt cx="1125151" cy="1361647"/>
          </a:xfrm>
        </p:grpSpPr>
        <p:sp>
          <p:nvSpPr>
            <p:cNvPr id="6215" name="Text Box 75"/>
            <p:cNvSpPr txBox="1">
              <a:spLocks noChangeArrowheads="1"/>
            </p:cNvSpPr>
            <p:nvPr/>
          </p:nvSpPr>
          <p:spPr bwMode="auto">
            <a:xfrm>
              <a:off x="7800150" y="4416768"/>
              <a:ext cx="1125151" cy="46196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22.4 L</a:t>
              </a:r>
            </a:p>
          </p:txBody>
        </p:sp>
        <p:sp>
          <p:nvSpPr>
            <p:cNvPr id="6216" name="Text Box 76"/>
            <p:cNvSpPr txBox="1">
              <a:spLocks noChangeArrowheads="1"/>
            </p:cNvSpPr>
            <p:nvPr/>
          </p:nvSpPr>
          <p:spPr bwMode="auto">
            <a:xfrm>
              <a:off x="7800150" y="4854490"/>
              <a:ext cx="1061995" cy="46196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22.4 L</a:t>
              </a:r>
            </a:p>
          </p:txBody>
        </p:sp>
        <p:sp>
          <p:nvSpPr>
            <p:cNvPr id="6217" name="Text Box 77"/>
            <p:cNvSpPr txBox="1">
              <a:spLocks noChangeArrowheads="1"/>
            </p:cNvSpPr>
            <p:nvPr/>
          </p:nvSpPr>
          <p:spPr bwMode="auto">
            <a:xfrm>
              <a:off x="7800150" y="5316452"/>
              <a:ext cx="1100438" cy="46196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22.3 L</a:t>
              </a:r>
            </a:p>
          </p:txBody>
        </p:sp>
      </p:grpSp>
      <p:sp>
        <p:nvSpPr>
          <p:cNvPr id="6218" name="Text Box 78"/>
          <p:cNvSpPr>
            <a:spLocks noGrp="1" noChangeArrowheads="1"/>
          </p:cNvSpPr>
          <p:nvPr>
            <p:ph type="title"/>
          </p:nvPr>
        </p:nvSpPr>
        <p:spPr>
          <a:xfrm>
            <a:off x="764772" y="599491"/>
            <a:ext cx="4962697" cy="574675"/>
          </a:xfrm>
        </p:spPr>
        <p:txBody>
          <a:bodyPr>
            <a:noAutofit/>
          </a:bodyPr>
          <a:lstStyle/>
          <a:p>
            <a:pPr algn="l" eaLnBrk="1" hangingPunct="1"/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一、影响物质体积大小的因素</a:t>
            </a:r>
            <a:endParaRPr lang="zh-CN" altLang="en-US" sz="28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hlinkClick r:id="rId2" action="ppaction://hlinksldjump"/>
            </a:endParaRPr>
          </a:p>
        </p:txBody>
      </p:sp>
      <p:sp>
        <p:nvSpPr>
          <p:cNvPr id="6219" name="Text Box 79"/>
          <p:cNvSpPr txBox="1">
            <a:spLocks noChangeArrowheads="1"/>
          </p:cNvSpPr>
          <p:nvPr/>
        </p:nvSpPr>
        <p:spPr bwMode="auto">
          <a:xfrm>
            <a:off x="2710488" y="1174166"/>
            <a:ext cx="6282489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请计算</a:t>
            </a:r>
            <a:r>
              <a:rPr kumimoji="1"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1mol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物质在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400" b="1" baseline="30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1.01×10</a:t>
            </a:r>
            <a:r>
              <a:rPr kumimoji="1" lang="en-US" altLang="zh-CN" sz="2400" b="1" baseline="30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下的体积</a:t>
            </a:r>
          </a:p>
        </p:txBody>
      </p:sp>
      <p:sp>
        <p:nvSpPr>
          <p:cNvPr id="7248" name="Text Box 8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527437" y="6037693"/>
            <a:ext cx="55980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cs typeface="Times New Roman" panose="02020603050405020304" pitchFamily="18" charset="0"/>
              </a:rPr>
              <a:t>由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cs typeface="Times New Roman" panose="02020603050405020304" pitchFamily="18" charset="0"/>
              </a:rPr>
              <a:t>体积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cs typeface="Times New Roman" panose="02020603050405020304" pitchFamily="18" charset="0"/>
              </a:rPr>
              <a:t>数据结合物质状态得出什么结论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cs typeface="Times New Roman" panose="02020603050405020304" pitchFamily="18" charset="0"/>
              </a:rPr>
              <a:t>?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8" grpId="0"/>
      <p:bldP spid="6219" grpId="0"/>
      <p:bldP spid="72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946266" y="4902715"/>
            <a:ext cx="10413713" cy="1754326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为什么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1mol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不同状态的物质体积不同；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为什么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1mol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不同物质的气体体积近似相等，且比固、液物质体积大的多；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影响物质体积的因素究竟是什么？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63606" y="596394"/>
            <a:ext cx="4758034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1mol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几种不同物质的体积</a:t>
            </a:r>
          </a:p>
        </p:txBody>
      </p:sp>
      <p:pic>
        <p:nvPicPr>
          <p:cNvPr id="7172" name="Picture 4" descr="1"/>
          <p:cNvPicPr>
            <a:picLocks noChangeAspect="1" noChangeArrowheads="1"/>
          </p:cNvPicPr>
          <p:nvPr/>
        </p:nvPicPr>
        <p:blipFill>
          <a:blip r:embed="rId2" cstate="print"/>
          <a:srcRect l="3999" t="34000" r="3999" b="23334"/>
          <a:stretch>
            <a:fillRect/>
          </a:stretch>
        </p:blipFill>
        <p:spPr bwMode="auto">
          <a:xfrm>
            <a:off x="2391510" y="1346158"/>
            <a:ext cx="7384258" cy="322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1224733" y="1816436"/>
            <a:ext cx="41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网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96333" y="938213"/>
            <a:ext cx="11176000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假设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每个分子或原子是一个刚性小球（如乒乓球、篮球等），请同学们探究影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响物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质体积大小的因素。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147978" y="2290131"/>
            <a:ext cx="9673167" cy="1824006"/>
            <a:chOff x="340" y="1872"/>
            <a:chExt cx="4940" cy="1041"/>
          </a:xfrm>
        </p:grpSpPr>
        <p:pic>
          <p:nvPicPr>
            <p:cNvPr id="8200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l="46094" t="42708" r="26563" b="33334"/>
            <a:stretch>
              <a:fillRect/>
            </a:stretch>
          </p:blipFill>
          <p:spPr bwMode="auto">
            <a:xfrm>
              <a:off x="1776" y="1872"/>
              <a:ext cx="1584" cy="1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0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 l="39844" t="51042" r="46875" b="32291"/>
            <a:stretch>
              <a:fillRect/>
            </a:stretch>
          </p:blipFill>
          <p:spPr bwMode="auto">
            <a:xfrm>
              <a:off x="4464" y="1920"/>
              <a:ext cx="81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02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 l="46875" t="48958" r="43750" b="39584"/>
            <a:stretch>
              <a:fillRect/>
            </a:stretch>
          </p:blipFill>
          <p:spPr bwMode="auto">
            <a:xfrm>
              <a:off x="3792" y="2064"/>
              <a:ext cx="576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03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 l="37500" t="57292" r="56250" b="34375"/>
            <a:stretch>
              <a:fillRect/>
            </a:stretch>
          </p:blipFill>
          <p:spPr bwMode="auto">
            <a:xfrm>
              <a:off x="340" y="2205"/>
              <a:ext cx="3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04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 l="46875" t="48958" r="43750" b="39584"/>
            <a:stretch>
              <a:fillRect/>
            </a:stretch>
          </p:blipFill>
          <p:spPr bwMode="auto">
            <a:xfrm>
              <a:off x="768" y="2112"/>
              <a:ext cx="576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043805" y="4164623"/>
            <a:ext cx="10118465" cy="23083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影响物质体积大小的因素有三个：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物质所含结构微粒数多少；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微粒间的距离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固态、液态距离小，排列紧密；气态分子间排列疏松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微粒本身的大小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液态时小，气态时大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904955" y="699815"/>
            <a:ext cx="5437803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latin typeface="+mj-ea"/>
                <a:ea typeface="+mj-ea"/>
                <a:cs typeface="Times New Roman" panose="02020603050405020304" pitchFamily="18" charset="0"/>
              </a:rPr>
              <a:t>2.</a:t>
            </a:r>
            <a:r>
              <a:rPr kumimoji="1" lang="zh-CN" altLang="en-US" sz="2400" b="1" dirty="0" smtClean="0">
                <a:latin typeface="+mj-ea"/>
                <a:ea typeface="+mj-ea"/>
                <a:cs typeface="Times New Roman" panose="02020603050405020304" pitchFamily="18" charset="0"/>
              </a:rPr>
              <a:t>影</a:t>
            </a:r>
            <a:r>
              <a:rPr kumimoji="1" lang="zh-CN" altLang="en-US" sz="2400" b="1" dirty="0">
                <a:latin typeface="+mj-ea"/>
                <a:ea typeface="+mj-ea"/>
                <a:cs typeface="Times New Roman" panose="02020603050405020304" pitchFamily="18" charset="0"/>
              </a:rPr>
              <a:t>响固（液）体</a:t>
            </a:r>
            <a:r>
              <a:rPr kumimoji="1" lang="zh-CN" altLang="en-US" sz="2400" b="1" dirty="0">
                <a:latin typeface="+mn-ea"/>
                <a:cs typeface="Times New Roman" panose="02020603050405020304" pitchFamily="18" charset="0"/>
              </a:rPr>
              <a:t>积大小</a:t>
            </a:r>
            <a:r>
              <a:rPr kumimoji="1" lang="zh-CN" altLang="en-US" sz="2400" b="1" dirty="0" smtClean="0">
                <a:latin typeface="+mn-ea"/>
                <a:cs typeface="Times New Roman" panose="02020603050405020304" pitchFamily="18" charset="0"/>
              </a:rPr>
              <a:t>的主要因</a:t>
            </a:r>
            <a:r>
              <a:rPr kumimoji="1" lang="zh-CN" altLang="en-US" sz="2400" b="1" dirty="0">
                <a:latin typeface="+mn-ea"/>
                <a:cs typeface="Times New Roman" panose="02020603050405020304" pitchFamily="18" charset="0"/>
              </a:rPr>
              <a:t>素</a:t>
            </a:r>
            <a:r>
              <a:rPr kumimoji="1" lang="zh-CN" altLang="en-US" sz="2400" b="1" dirty="0" smtClean="0">
                <a:latin typeface="+mn-ea"/>
                <a:cs typeface="Times New Roman" panose="02020603050405020304" pitchFamily="18" charset="0"/>
              </a:rPr>
              <a:t>：</a:t>
            </a:r>
            <a:endParaRPr kumimoji="1" lang="en-US" altLang="zh-CN" sz="24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1287156" y="1453471"/>
            <a:ext cx="2467636" cy="461963"/>
          </a:xfrm>
          <a:prstGeom prst="rect">
            <a:avLst/>
          </a:prstGeom>
          <a:solidFill>
            <a:srgbClr val="C1DEF6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+mn-ea"/>
                <a:cs typeface="Times New Roman" panose="02020603050405020304" pitchFamily="18" charset="0"/>
              </a:rPr>
              <a:t>(1).</a:t>
            </a:r>
            <a:r>
              <a:rPr kumimoji="1" lang="zh-CN" altLang="en-US" sz="2400" b="1" dirty="0" smtClean="0">
                <a:latin typeface="+mn-ea"/>
                <a:cs typeface="Times New Roman" panose="02020603050405020304" pitchFamily="18" charset="0"/>
              </a:rPr>
              <a:t>粒子数目；</a:t>
            </a:r>
            <a:endParaRPr kumimoji="1" lang="zh-CN" altLang="en-US" sz="24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4060089" y="1453471"/>
            <a:ext cx="2495991" cy="461963"/>
          </a:xfrm>
          <a:prstGeom prst="rect">
            <a:avLst/>
          </a:prstGeom>
          <a:solidFill>
            <a:srgbClr val="C1DEF6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+mn-ea"/>
                <a:cs typeface="Times New Roman" panose="02020603050405020304" pitchFamily="18" charset="0"/>
              </a:rPr>
              <a:t>(2).</a:t>
            </a:r>
            <a:r>
              <a:rPr kumimoji="1" lang="zh-CN" altLang="en-US" sz="2400" b="1" dirty="0">
                <a:latin typeface="+mn-ea"/>
                <a:cs typeface="Times New Roman" panose="02020603050405020304" pitchFamily="18" charset="0"/>
              </a:rPr>
              <a:t>粒子的大小；</a:t>
            </a:r>
            <a:endParaRPr kumimoji="1" lang="zh-CN" altLang="en-US" sz="24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04955" y="2269249"/>
            <a:ext cx="4779606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latin typeface="+mj-ea"/>
                <a:ea typeface="+mj-ea"/>
                <a:cs typeface="Times New Roman" panose="02020603050405020304" pitchFamily="18" charset="0"/>
              </a:rPr>
              <a:t>3.</a:t>
            </a:r>
            <a:r>
              <a:rPr kumimoji="1" lang="zh-CN" altLang="en-US" sz="2400" b="1" dirty="0" smtClean="0">
                <a:latin typeface="+mj-ea"/>
                <a:ea typeface="+mj-ea"/>
                <a:cs typeface="Times New Roman" panose="02020603050405020304" pitchFamily="18" charset="0"/>
              </a:rPr>
              <a:t>影响气体体</a:t>
            </a:r>
            <a:r>
              <a:rPr kumimoji="1" lang="zh-CN" altLang="en-US" sz="2400" b="1" dirty="0">
                <a:latin typeface="+mn-ea"/>
                <a:cs typeface="Times New Roman" panose="02020603050405020304" pitchFamily="18" charset="0"/>
              </a:rPr>
              <a:t>积大小</a:t>
            </a:r>
            <a:r>
              <a:rPr kumimoji="1" lang="zh-CN" altLang="en-US" sz="2400" b="1" dirty="0" smtClean="0">
                <a:latin typeface="+mn-ea"/>
                <a:cs typeface="Times New Roman" panose="02020603050405020304" pitchFamily="18" charset="0"/>
              </a:rPr>
              <a:t>的主要因</a:t>
            </a:r>
            <a:r>
              <a:rPr kumimoji="1" lang="zh-CN" altLang="en-US" sz="2400" b="1" dirty="0">
                <a:latin typeface="+mn-ea"/>
                <a:cs typeface="Times New Roman" panose="02020603050405020304" pitchFamily="18" charset="0"/>
              </a:rPr>
              <a:t>素</a:t>
            </a:r>
            <a:r>
              <a:rPr kumimoji="1" lang="zh-CN" altLang="en-US" sz="2400" b="1" dirty="0" smtClean="0">
                <a:latin typeface="+mn-ea"/>
                <a:cs typeface="Times New Roman" panose="02020603050405020304" pitchFamily="18" charset="0"/>
              </a:rPr>
              <a:t>：</a:t>
            </a:r>
            <a:endParaRPr kumimoji="1" lang="en-US" altLang="zh-CN" sz="24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328047" y="3022905"/>
            <a:ext cx="2295809" cy="461963"/>
          </a:xfrm>
          <a:prstGeom prst="rect">
            <a:avLst/>
          </a:prstGeom>
          <a:solidFill>
            <a:srgbClr val="C1DEF6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+mn-ea"/>
                <a:cs typeface="Times New Roman" panose="02020603050405020304" pitchFamily="18" charset="0"/>
              </a:rPr>
              <a:t>(1).</a:t>
            </a:r>
            <a:r>
              <a:rPr kumimoji="1" lang="zh-CN" altLang="en-US" sz="2400" b="1" dirty="0" smtClean="0">
                <a:latin typeface="+mn-ea"/>
                <a:cs typeface="Times New Roman" panose="02020603050405020304" pitchFamily="18" charset="0"/>
              </a:rPr>
              <a:t>粒子数目；</a:t>
            </a:r>
            <a:endParaRPr kumimoji="1" lang="zh-CN" altLang="en-US" sz="24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998830" y="3022906"/>
            <a:ext cx="2734886" cy="461962"/>
          </a:xfrm>
          <a:prstGeom prst="rect">
            <a:avLst/>
          </a:prstGeom>
          <a:solidFill>
            <a:srgbClr val="C1DEF6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+mn-ea"/>
                <a:cs typeface="Times New Roman" panose="02020603050405020304" pitchFamily="18" charset="0"/>
              </a:rPr>
              <a:t>(2).</a:t>
            </a:r>
            <a:r>
              <a:rPr kumimoji="1" lang="zh-CN" altLang="en-US" sz="2400" b="1" dirty="0">
                <a:latin typeface="+mn-ea"/>
                <a:cs typeface="Times New Roman" panose="02020603050405020304" pitchFamily="18" charset="0"/>
              </a:rPr>
              <a:t>粒</a:t>
            </a:r>
            <a:r>
              <a:rPr kumimoji="1" lang="zh-CN" altLang="en-US" sz="2400" b="1" dirty="0" smtClean="0">
                <a:latin typeface="+mn-ea"/>
                <a:cs typeface="Times New Roman" panose="02020603050405020304" pitchFamily="18" charset="0"/>
              </a:rPr>
              <a:t>子间的距离</a:t>
            </a:r>
            <a:endParaRPr kumimoji="1" lang="zh-CN" altLang="en-US" sz="24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061765" y="4032713"/>
            <a:ext cx="10164233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当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分子数目相同时，气体体积的大小主要取决于气体分子之间的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距离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而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不是分子本身的大小；而气体之间的距离与温度、压强有关，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相同时，气体分子之间的距离相等，体积相同。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613368" y="2084583"/>
            <a:ext cx="45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/>
      <p:bldP spid="9" grpId="0" animBg="1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720498" y="729608"/>
            <a:ext cx="3070071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n-ea"/>
                <a:cs typeface="Times New Roman" panose="02020603050405020304" pitchFamily="18" charset="0"/>
              </a:rPr>
              <a:t>二、气体摩尔体积</a:t>
            </a:r>
          </a:p>
        </p:txBody>
      </p:sp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720498" y="1564614"/>
            <a:ext cx="9950048" cy="7386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概念：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单位物质的量的气体所占有的体积叫作气体摩尔体积。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02401" name="Picture 1" descr="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1768" y="457200"/>
            <a:ext cx="30163" cy="22225"/>
          </a:xfrm>
          <a:prstGeom prst="rect">
            <a:avLst/>
          </a:prstGeom>
          <a:noFill/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20498" y="2480833"/>
            <a:ext cx="22731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2.符号：</a:t>
            </a:r>
            <a:r>
              <a:rPr lang="en-US" altLang="zh-CN" sz="28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endParaRPr lang="zh-CN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04837" y="3257693"/>
            <a:ext cx="532960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定义式： </a:t>
            </a:r>
            <a:r>
              <a:rPr lang="en-US" altLang="zh-CN" sz="2800" b="1" i="1" dirty="0" smtClean="0">
                <a:latin typeface="+mn-ea"/>
              </a:rPr>
              <a:t>V</a:t>
            </a:r>
            <a:r>
              <a:rPr lang="en-US" altLang="zh-CN" sz="2800" b="1" baseline="-25000" dirty="0" smtClean="0">
                <a:latin typeface="+mn-ea"/>
              </a:rPr>
              <a:t>m</a:t>
            </a:r>
            <a:r>
              <a:rPr lang="en-US" altLang="zh-CN" sz="2800" b="1" dirty="0" smtClean="0">
                <a:latin typeface="+mn-ea"/>
              </a:rPr>
              <a:t> =</a:t>
            </a:r>
            <a:r>
              <a:rPr lang="en-US" altLang="zh-CN" sz="2800" b="1" i="1" dirty="0" smtClean="0">
                <a:latin typeface="+mn-ea"/>
              </a:rPr>
              <a:t>V</a:t>
            </a:r>
            <a:r>
              <a:rPr lang="en-US" altLang="zh-CN" sz="2800" b="1" dirty="0" smtClean="0">
                <a:latin typeface="+mn-ea"/>
              </a:rPr>
              <a:t>(</a:t>
            </a:r>
            <a:r>
              <a:rPr lang="zh-CN" altLang="zh-CN" sz="2800" b="1" dirty="0" smtClean="0">
                <a:latin typeface="+mn-ea"/>
              </a:rPr>
              <a:t>气体</a:t>
            </a:r>
            <a:r>
              <a:rPr lang="en-US" altLang="zh-CN" sz="2800" b="1" dirty="0" smtClean="0">
                <a:latin typeface="+mn-ea"/>
              </a:rPr>
              <a:t>)/</a:t>
            </a:r>
            <a:r>
              <a:rPr lang="en-US" altLang="zh-CN" sz="2800" b="1" i="1" dirty="0" smtClean="0">
                <a:latin typeface="+mn-ea"/>
              </a:rPr>
              <a:t>n</a:t>
            </a:r>
            <a:r>
              <a:rPr lang="en-US" altLang="zh-CN" sz="2800" b="1" dirty="0" smtClean="0">
                <a:latin typeface="+mn-ea"/>
              </a:rPr>
              <a:t>(</a:t>
            </a:r>
            <a:r>
              <a:rPr lang="zh-CN" altLang="zh-CN" sz="2800" b="1" dirty="0" smtClean="0">
                <a:latin typeface="+mn-ea"/>
              </a:rPr>
              <a:t>气体</a:t>
            </a:r>
            <a:r>
              <a:rPr lang="en-US" altLang="zh-CN" sz="2800" b="1" dirty="0" smtClean="0">
                <a:latin typeface="+mn-ea"/>
              </a:rPr>
              <a:t>)</a:t>
            </a:r>
            <a:endParaRPr lang="zh-CN" altLang="zh-CN" sz="2800" b="1" dirty="0">
              <a:latin typeface="+mn-ea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20498" y="3881266"/>
            <a:ext cx="7872984" cy="13849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</a:rPr>
              <a:t>4.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单位：</a:t>
            </a:r>
            <a:r>
              <a:rPr lang="zh-CN" altLang="zh-CN" sz="2800" dirty="0" smtClean="0"/>
              <a:t>升</a:t>
            </a:r>
            <a:r>
              <a:rPr lang="en-US" altLang="zh-CN" sz="2800" dirty="0" smtClean="0"/>
              <a:t>/</a:t>
            </a:r>
            <a:r>
              <a:rPr lang="zh-CN" altLang="zh-CN" sz="2800" dirty="0" smtClean="0"/>
              <a:t>摩尔（</a:t>
            </a:r>
            <a:r>
              <a:rPr lang="en-US" altLang="zh-CN" sz="2800" dirty="0" smtClean="0"/>
              <a:t>L/mol</a:t>
            </a:r>
            <a:r>
              <a:rPr lang="zh-CN" altLang="zh-CN" sz="2800" dirty="0" smtClean="0"/>
              <a:t>或</a:t>
            </a:r>
            <a:r>
              <a:rPr lang="en-US" altLang="zh-CN" sz="2800" dirty="0" smtClean="0"/>
              <a:t>L·mol</a:t>
            </a:r>
            <a:r>
              <a:rPr lang="en-US" altLang="zh-CN" sz="2800" baseline="30000" dirty="0" smtClean="0"/>
              <a:t>-1</a:t>
            </a:r>
            <a:r>
              <a:rPr lang="zh-CN" altLang="zh-CN" sz="2800" dirty="0" smtClean="0"/>
              <a:t>） ；米</a:t>
            </a:r>
            <a:r>
              <a:rPr lang="en-US" altLang="zh-CN" sz="2800" baseline="30000" dirty="0" smtClean="0"/>
              <a:t>3</a:t>
            </a:r>
            <a:r>
              <a:rPr lang="en-US" altLang="zh-CN" sz="2800" dirty="0" smtClean="0"/>
              <a:t>/</a:t>
            </a:r>
            <a:r>
              <a:rPr lang="zh-CN" altLang="zh-CN" sz="2800" dirty="0" smtClean="0"/>
              <a:t>摩尔（</a:t>
            </a:r>
            <a:r>
              <a:rPr lang="en-US" altLang="zh-CN" sz="2800" dirty="0" smtClean="0"/>
              <a:t>m</a:t>
            </a:r>
            <a:r>
              <a:rPr lang="en-US" altLang="zh-CN" sz="2800" baseline="30000" dirty="0" smtClean="0"/>
              <a:t>3</a:t>
            </a:r>
            <a:r>
              <a:rPr lang="en-US" altLang="zh-CN" sz="2800" dirty="0" smtClean="0"/>
              <a:t>/mol</a:t>
            </a:r>
            <a:r>
              <a:rPr lang="zh-CN" altLang="zh-CN" sz="2800" dirty="0" smtClean="0"/>
              <a:t>或</a:t>
            </a:r>
            <a:r>
              <a:rPr lang="en-US" altLang="zh-CN" sz="2800" dirty="0" smtClean="0"/>
              <a:t>m</a:t>
            </a:r>
            <a:r>
              <a:rPr lang="en-US" altLang="zh-CN" sz="2800" baseline="30000" dirty="0" smtClean="0"/>
              <a:t>3 </a:t>
            </a:r>
            <a:r>
              <a:rPr lang="en-US" altLang="zh-CN" sz="2800" dirty="0" smtClean="0"/>
              <a:t>·mol</a:t>
            </a:r>
            <a:r>
              <a:rPr lang="en-US" altLang="zh-CN" sz="2800" baseline="30000" dirty="0" smtClean="0"/>
              <a:t>-1</a:t>
            </a:r>
            <a:r>
              <a:rPr lang="zh-CN" altLang="zh-CN" sz="2800" dirty="0" smtClean="0"/>
              <a:t>）</a:t>
            </a:r>
            <a:r>
              <a:rPr lang="zh-CN" altLang="zh-CN" sz="2800" b="1" dirty="0" smtClean="0"/>
              <a:t>。</a:t>
            </a:r>
            <a:endParaRPr lang="zh-CN" altLang="zh-CN" sz="2800" b="1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20498" y="5366614"/>
            <a:ext cx="7085153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FF0000"/>
                </a:solidFill>
              </a:rPr>
              <a:t>5.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气体在标准状况下的摩尔体积约是</a:t>
            </a:r>
            <a:r>
              <a:rPr lang="en-US" altLang="zh-CN" sz="2800" dirty="0" smtClean="0"/>
              <a:t>22.4L</a:t>
            </a:r>
            <a:r>
              <a:rPr lang="zh-CN" altLang="zh-CN" sz="2800" dirty="0" smtClean="0"/>
              <a:t>。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272951" y="2303278"/>
            <a:ext cx="3493311" cy="2720803"/>
            <a:chOff x="8272951" y="2303278"/>
            <a:chExt cx="3493311" cy="272080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2951" y="2303278"/>
              <a:ext cx="3493311" cy="2182557"/>
            </a:xfrm>
            <a:prstGeom prst="rect">
              <a:avLst/>
            </a:prstGeom>
          </p:spPr>
        </p:pic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>
              <a:off x="8741709" y="4439306"/>
              <a:ext cx="2555794" cy="5847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algn="ctr"/>
              <a:r>
                <a:rPr lang="zh-CN" altLang="en-US" sz="16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标准状况下</a:t>
              </a:r>
              <a:r>
                <a:rPr lang="en-US" altLang="zh-CN" sz="16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1mol</a:t>
              </a:r>
              <a:r>
                <a:rPr lang="zh-CN" altLang="en-US" sz="16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气体体积与足球体积大小的比较</a:t>
              </a:r>
              <a:endParaRPr lang="zh-CN" altLang="zh-CN" sz="16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2402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8923274" y="1676583"/>
            <a:ext cx="273600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×</a:t>
            </a:r>
            <a:r>
              <a:rPr lang="zh-CN" altLang="zh-CN" sz="2400" dirty="0" smtClean="0">
                <a:solidFill>
                  <a:srgbClr val="FF0000"/>
                </a:solidFill>
              </a:rPr>
              <a:t>，物质应是气体</a:t>
            </a:r>
            <a:endParaRPr kumimoji="1"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92" name="Rectangle 10"/>
          <p:cNvSpPr>
            <a:spLocks noChangeArrowheads="1"/>
          </p:cNvSpPr>
          <p:nvPr/>
        </p:nvSpPr>
        <p:spPr bwMode="auto">
          <a:xfrm>
            <a:off x="1102784" y="4221163"/>
            <a:ext cx="103632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/>
            <a:endParaRPr lang="en-US" altLang="zh-CN" sz="3600" b="1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6076316" y="2081342"/>
            <a:ext cx="305894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×</a:t>
            </a:r>
            <a:r>
              <a:rPr lang="zh-CN" altLang="zh-CN" sz="2400" dirty="0" smtClean="0">
                <a:solidFill>
                  <a:srgbClr val="FF0000"/>
                </a:solidFill>
              </a:rPr>
              <a:t>，未指明条件标况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华文彩云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94" name="TextBox 1"/>
          <p:cNvSpPr txBox="1">
            <a:spLocks noChangeArrowheads="1"/>
          </p:cNvSpPr>
          <p:nvPr/>
        </p:nvSpPr>
        <p:spPr bwMode="auto">
          <a:xfrm>
            <a:off x="1169631" y="1200096"/>
            <a:ext cx="844388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(1).</a:t>
            </a:r>
            <a:r>
              <a:rPr lang="zh-CN" altLang="zh-CN" sz="2800" dirty="0" smtClean="0"/>
              <a:t>在标准状况下，</a:t>
            </a:r>
            <a:r>
              <a:rPr lang="en-US" altLang="zh-CN" sz="2800" dirty="0" smtClean="0"/>
              <a:t>1 mol</a:t>
            </a:r>
            <a:r>
              <a:rPr lang="zh-CN" altLang="zh-CN" sz="2800" dirty="0" smtClean="0"/>
              <a:t>任何物质的体积都约为</a:t>
            </a:r>
            <a:r>
              <a:rPr lang="en-US" altLang="zh-CN" sz="2800" dirty="0" smtClean="0"/>
              <a:t>22.4 L</a:t>
            </a:r>
            <a:r>
              <a:rPr lang="zh-CN" altLang="zh-CN" sz="2800" dirty="0" smtClean="0"/>
              <a:t>。</a:t>
            </a:r>
            <a:r>
              <a:rPr lang="zh-CN" altLang="zh-CN" sz="2400" dirty="0" smtClean="0"/>
              <a:t> 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95" name="TextBox 2"/>
          <p:cNvSpPr txBox="1">
            <a:spLocks noChangeArrowheads="1"/>
          </p:cNvSpPr>
          <p:nvPr/>
        </p:nvSpPr>
        <p:spPr bwMode="auto">
          <a:xfrm>
            <a:off x="1164803" y="2034274"/>
            <a:ext cx="487168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(2).1 mol</a:t>
            </a:r>
            <a:r>
              <a:rPr lang="zh-CN" altLang="zh-CN" sz="2800" dirty="0" smtClean="0"/>
              <a:t>气体的体积约为</a:t>
            </a:r>
            <a:r>
              <a:rPr lang="en-US" altLang="zh-CN" sz="2800" dirty="0" smtClean="0"/>
              <a:t>22.4 L</a:t>
            </a:r>
            <a:r>
              <a:rPr lang="zh-CN" altLang="zh-CN" sz="2800" dirty="0" smtClean="0"/>
              <a:t>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96" name="TextBox 3"/>
          <p:cNvSpPr txBox="1">
            <a:spLocks noChangeArrowheads="1"/>
          </p:cNvSpPr>
          <p:nvPr/>
        </p:nvSpPr>
        <p:spPr bwMode="auto">
          <a:xfrm>
            <a:off x="1164803" y="2801481"/>
            <a:ext cx="1032721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(3).</a:t>
            </a:r>
            <a:r>
              <a:rPr lang="zh-CN" altLang="zh-CN" sz="2800" dirty="0" smtClean="0"/>
              <a:t>在标准状况下，</a:t>
            </a:r>
            <a:r>
              <a:rPr lang="en-US" altLang="zh-CN" sz="2800" dirty="0" smtClean="0"/>
              <a:t>1 mol O</a:t>
            </a:r>
            <a:r>
              <a:rPr lang="en-US" altLang="zh-CN" sz="2800" baseline="-25000" dirty="0" smtClean="0"/>
              <a:t>2</a:t>
            </a:r>
            <a:r>
              <a:rPr lang="zh-CN" altLang="zh-CN" sz="2800" dirty="0" smtClean="0"/>
              <a:t>和</a:t>
            </a:r>
            <a:r>
              <a:rPr lang="en-US" altLang="zh-CN" sz="2800" dirty="0" smtClean="0"/>
              <a:t>N</a:t>
            </a:r>
            <a:r>
              <a:rPr lang="en-US" altLang="zh-CN" sz="2800" baseline="-25000" dirty="0" smtClean="0"/>
              <a:t>2</a:t>
            </a:r>
            <a:r>
              <a:rPr lang="zh-CN" altLang="zh-CN" sz="2800" dirty="0" smtClean="0"/>
              <a:t>混合气</a:t>
            </a:r>
            <a:r>
              <a:rPr lang="en-US" altLang="zh-CN" sz="2800" dirty="0" smtClean="0"/>
              <a:t>(</a:t>
            </a:r>
            <a:r>
              <a:rPr lang="zh-CN" altLang="zh-CN" sz="2800" dirty="0" smtClean="0"/>
              <a:t>任意比</a:t>
            </a:r>
            <a:r>
              <a:rPr lang="en-US" altLang="zh-CN" sz="2800" dirty="0" smtClean="0"/>
              <a:t>)</a:t>
            </a:r>
            <a:r>
              <a:rPr lang="zh-CN" altLang="zh-CN" sz="2800" dirty="0" smtClean="0"/>
              <a:t>的体积约为</a:t>
            </a:r>
            <a:r>
              <a:rPr lang="en-US" altLang="zh-CN" sz="2800" dirty="0" smtClean="0"/>
              <a:t>22.4 L</a:t>
            </a:r>
            <a:r>
              <a:rPr lang="zh-CN" altLang="zh-CN" sz="2800" dirty="0" smtClean="0"/>
              <a:t>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7681898" y="3311266"/>
            <a:ext cx="407946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√</a:t>
            </a:r>
            <a:r>
              <a:rPr lang="zh-CN" altLang="zh-CN" sz="2400" dirty="0" smtClean="0">
                <a:solidFill>
                  <a:srgbClr val="FF0000"/>
                </a:solidFill>
              </a:rPr>
              <a:t>，气体体积与分子种类无关</a:t>
            </a:r>
            <a:endParaRPr kumimoji="1"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8" name="TextBox 4"/>
          <p:cNvSpPr txBox="1">
            <a:spLocks noChangeArrowheads="1"/>
          </p:cNvSpPr>
          <p:nvPr/>
        </p:nvSpPr>
        <p:spPr bwMode="auto">
          <a:xfrm>
            <a:off x="1170350" y="3782377"/>
            <a:ext cx="1003511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dirty="0" smtClean="0"/>
              <a:t>(4).22.4 L</a:t>
            </a:r>
            <a:r>
              <a:rPr lang="zh-CN" altLang="zh-CN" sz="2800" dirty="0" smtClean="0"/>
              <a:t>气体所含分子数一定大于</a:t>
            </a:r>
            <a:r>
              <a:rPr lang="en-US" altLang="zh-CN" sz="2800" dirty="0" smtClean="0"/>
              <a:t>11.2 L</a:t>
            </a:r>
            <a:r>
              <a:rPr lang="zh-CN" altLang="zh-CN" sz="2800" dirty="0" smtClean="0"/>
              <a:t>气体所含的分子数。</a:t>
            </a:r>
            <a:endParaRPr lang="en-US" altLang="zh-CN" sz="2800" b="1" dirty="0"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299" name="TextBox 5"/>
          <p:cNvSpPr txBox="1">
            <a:spLocks noChangeArrowheads="1"/>
          </p:cNvSpPr>
          <p:nvPr/>
        </p:nvSpPr>
        <p:spPr bwMode="auto">
          <a:xfrm>
            <a:off x="5812494" y="4315043"/>
            <a:ext cx="609118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×</a:t>
            </a:r>
            <a:r>
              <a:rPr lang="zh-CN" altLang="zh-CN" sz="2400" dirty="0" smtClean="0">
                <a:solidFill>
                  <a:srgbClr val="FF0000"/>
                </a:solidFill>
              </a:rPr>
              <a:t>，未指明气体体积是否在相同条件下测定</a:t>
            </a:r>
            <a:endParaRPr kumimoji="1"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1159363" y="4826821"/>
            <a:ext cx="1003511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dirty="0" smtClean="0"/>
              <a:t>(5).</a:t>
            </a:r>
            <a:r>
              <a:rPr lang="zh-CN" altLang="zh-CN" sz="2800" dirty="0" smtClean="0"/>
              <a:t>任何条件下，气体的摩尔体积都是</a:t>
            </a:r>
            <a:r>
              <a:rPr lang="en-US" altLang="zh-CN" sz="2800" dirty="0" smtClean="0"/>
              <a:t>22.4 L</a:t>
            </a:r>
            <a:r>
              <a:rPr lang="zh-CN" altLang="zh-CN" sz="2800" dirty="0" smtClean="0"/>
              <a:t>。</a:t>
            </a:r>
            <a:endParaRPr lang="en-US" altLang="zh-CN" sz="2800" b="1" dirty="0"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1159221" y="5721729"/>
            <a:ext cx="840042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(6).</a:t>
            </a:r>
            <a:r>
              <a:rPr lang="zh-CN" altLang="zh-CN" sz="2800" dirty="0" smtClean="0"/>
              <a:t>只有在标准状况下，气体的摩尔体积才能是</a:t>
            </a:r>
            <a:r>
              <a:rPr lang="en-US" altLang="zh-CN" sz="2800" dirty="0" smtClean="0"/>
              <a:t>22.4 L</a:t>
            </a:r>
            <a:r>
              <a:rPr lang="zh-CN" altLang="zh-CN" sz="2800" dirty="0" smtClean="0"/>
              <a:t>。</a:t>
            </a:r>
            <a:endParaRPr lang="en-US" altLang="zh-CN" sz="2800" b="1" dirty="0"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8278495" y="4853305"/>
            <a:ext cx="264985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×</a:t>
            </a:r>
            <a:r>
              <a:rPr lang="zh-CN" altLang="zh-CN" sz="2400" dirty="0" smtClean="0">
                <a:solidFill>
                  <a:srgbClr val="FF0000"/>
                </a:solidFill>
              </a:rPr>
              <a:t>，在标况下正确</a:t>
            </a:r>
            <a:endParaRPr kumimoji="1"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9528722" y="5771535"/>
            <a:ext cx="181843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×</a:t>
            </a:r>
            <a:r>
              <a:rPr lang="zh-CN" altLang="zh-CN" sz="2400" dirty="0" smtClean="0">
                <a:solidFill>
                  <a:srgbClr val="FF0000"/>
                </a:solidFill>
              </a:rPr>
              <a:t>，不一定</a:t>
            </a:r>
            <a:endParaRPr kumimoji="1"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563824" y="596938"/>
            <a:ext cx="2704587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判断正误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5389" y="2996280"/>
            <a:ext cx="45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学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3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3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utoUpdateAnimBg="0"/>
      <p:bldP spid="13328" grpId="0" autoUpdateAnimBg="0"/>
      <p:bldP spid="12294" grpId="0"/>
      <p:bldP spid="12295" grpId="0"/>
      <p:bldP spid="12296" grpId="0"/>
      <p:bldP spid="20" grpId="0"/>
      <p:bldP spid="12298" grpId="0"/>
      <p:bldP spid="12299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2140191" y="894089"/>
            <a:ext cx="8733755" cy="52629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</a:rPr>
              <a:t>6.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注意事项：</a:t>
            </a:r>
          </a:p>
          <a:p>
            <a:pPr>
              <a:lnSpc>
                <a:spcPct val="200000"/>
              </a:lnSpc>
            </a:pPr>
            <a:r>
              <a:rPr lang="zh-CN" altLang="zh-CN" sz="2800" b="1" dirty="0" smtClean="0">
                <a:solidFill>
                  <a:srgbClr val="FF0000"/>
                </a:solidFill>
              </a:rPr>
              <a:t>①．条件：</a:t>
            </a:r>
            <a:r>
              <a:rPr lang="zh-CN" altLang="zh-CN" sz="2800" dirty="0" smtClean="0"/>
              <a:t>是在标准状况（</a:t>
            </a:r>
            <a:r>
              <a:rPr lang="en-US" altLang="zh-CN" sz="2800" dirty="0" smtClean="0"/>
              <a:t>0</a:t>
            </a:r>
            <a:r>
              <a:rPr lang="zh-CN" altLang="zh-CN" sz="2800" dirty="0" smtClean="0"/>
              <a:t>℃、</a:t>
            </a:r>
            <a:r>
              <a:rPr lang="en-US" altLang="zh-CN" sz="2800" dirty="0" smtClean="0"/>
              <a:t>101kPa</a:t>
            </a:r>
            <a:r>
              <a:rPr lang="zh-CN" altLang="zh-CN" sz="2800" dirty="0" smtClean="0"/>
              <a:t>）下；</a:t>
            </a:r>
          </a:p>
          <a:p>
            <a:pPr>
              <a:lnSpc>
                <a:spcPct val="200000"/>
              </a:lnSpc>
            </a:pPr>
            <a:r>
              <a:rPr lang="zh-CN" altLang="zh-CN" sz="2800" b="1" dirty="0" smtClean="0">
                <a:solidFill>
                  <a:srgbClr val="FF0000"/>
                </a:solidFill>
              </a:rPr>
              <a:t>②．研究对象：</a:t>
            </a:r>
            <a:r>
              <a:rPr lang="zh-CN" altLang="zh-CN" sz="2800" dirty="0" smtClean="0"/>
              <a:t>任何气体，可以是单一气体也可以是混合气体；</a:t>
            </a:r>
          </a:p>
          <a:p>
            <a:pPr>
              <a:lnSpc>
                <a:spcPct val="200000"/>
              </a:lnSpc>
            </a:pPr>
            <a:r>
              <a:rPr lang="zh-CN" altLang="zh-CN" sz="2800" b="1" dirty="0" smtClean="0">
                <a:solidFill>
                  <a:srgbClr val="FF0000"/>
                </a:solidFill>
              </a:rPr>
              <a:t>③．物质的量：</a:t>
            </a:r>
            <a:r>
              <a:rPr lang="en-US" altLang="zh-CN" sz="2800" dirty="0" smtClean="0"/>
              <a:t>1mol</a:t>
            </a:r>
            <a:r>
              <a:rPr lang="zh-CN" altLang="zh-CN" sz="2800" dirty="0" smtClean="0"/>
              <a:t>；</a:t>
            </a:r>
          </a:p>
          <a:p>
            <a:pPr>
              <a:lnSpc>
                <a:spcPct val="200000"/>
              </a:lnSpc>
            </a:pPr>
            <a:r>
              <a:rPr lang="zh-CN" altLang="zh-CN" sz="2800" b="1" dirty="0" smtClean="0">
                <a:solidFill>
                  <a:srgbClr val="FF0000"/>
                </a:solidFill>
              </a:rPr>
              <a:t>④．所占体积：</a:t>
            </a:r>
            <a:r>
              <a:rPr lang="zh-CN" altLang="zh-CN" sz="2800" dirty="0" smtClean="0"/>
              <a:t>约为</a:t>
            </a:r>
            <a:r>
              <a:rPr lang="en-US" altLang="zh-CN" sz="2800" dirty="0" smtClean="0"/>
              <a:t>22.4L</a:t>
            </a:r>
            <a:r>
              <a:rPr lang="zh-CN" altLang="zh-CN" sz="2800" dirty="0" smtClean="0"/>
              <a:t>。</a:t>
            </a:r>
            <a:endParaRPr lang="zh-CN" altLang="zh-CN" sz="2800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/>
          <p:cNvSpPr>
            <a:spLocks noChangeArrowheads="1"/>
          </p:cNvSpPr>
          <p:nvPr/>
        </p:nvSpPr>
        <p:spPr bwMode="auto">
          <a:xfrm>
            <a:off x="448056" y="879413"/>
            <a:ext cx="11253000" cy="16610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[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思考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]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同温同压下，如果气体的体积相同则气体的物质的量是否也相同呢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?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所含的分子数呢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?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82784" y="3283528"/>
            <a:ext cx="550302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请阅读课本第</a:t>
            </a:r>
            <a:r>
              <a:rPr lang="en-US" altLang="zh-CN" sz="2800" dirty="0" smtClean="0"/>
              <a:t>24</a:t>
            </a:r>
            <a:r>
              <a:rPr lang="zh-CN" altLang="en-US" sz="2800" dirty="0" smtClean="0"/>
              <a:t>页</a:t>
            </a:r>
            <a:r>
              <a:rPr lang="zh-CN" altLang="en-US" sz="2800" b="1" dirty="0" smtClean="0">
                <a:solidFill>
                  <a:schemeClr val="accent1"/>
                </a:solidFill>
              </a:rPr>
              <a:t>知识点击</a:t>
            </a:r>
            <a:r>
              <a:rPr lang="zh-CN" altLang="en-US" sz="2800" dirty="0" smtClean="0"/>
              <a:t>内容！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4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49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毕业活动策划"/>
  <p:tag name="KSO_WM_DOC_GUID" val="{42bd8650-b790-4050-be52-eb8cba04ccd4}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1264</Words>
  <Application>Microsoft Office PowerPoint</Application>
  <PresentationFormat>宽屏</PresentationFormat>
  <Paragraphs>172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黑体</vt:lpstr>
      <vt:lpstr>华文彩云</vt:lpstr>
      <vt:lpstr>楷体</vt:lpstr>
      <vt:lpstr>隶书</vt:lpstr>
      <vt:lpstr>宋体</vt:lpstr>
      <vt:lpstr>Arial</vt:lpstr>
      <vt:lpstr>Calibri</vt:lpstr>
      <vt:lpstr>Courier New</vt:lpstr>
      <vt:lpstr>Times New Roman</vt:lpstr>
      <vt:lpstr>1_Office 主题</vt:lpstr>
      <vt:lpstr>PowerPoint 演示文稿</vt:lpstr>
      <vt:lpstr>一、影响物质体积大小的因素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毕业活动策划</dc:title>
  <dc:creator>Administrator</dc:creator>
  <cp:lastModifiedBy>Administrator</cp:lastModifiedBy>
  <cp:revision>116</cp:revision>
  <dcterms:created xsi:type="dcterms:W3CDTF">2019-01-12T04:39:00Z</dcterms:created>
  <dcterms:modified xsi:type="dcterms:W3CDTF">2019-09-24T03:15:24Z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2052-11.1.0.9022</vt:lpwstr>
  </property>
</Properties>
</file>