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0" r:id="rId3"/>
    <p:sldId id="268" r:id="rId4"/>
    <p:sldId id="269" r:id="rId5"/>
    <p:sldId id="260" r:id="rId6"/>
    <p:sldId id="270" r:id="rId7"/>
    <p:sldId id="271" r:id="rId8"/>
    <p:sldId id="272" r:id="rId9"/>
    <p:sldId id="273" r:id="rId10"/>
    <p:sldId id="277" r:id="rId11"/>
    <p:sldId id="276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61" r:id="rId27"/>
    <p:sldId id="262" r:id="rId28"/>
    <p:sldId id="263" r:id="rId29"/>
    <p:sldId id="264" r:id="rId30"/>
    <p:sldId id="265" r:id="rId31"/>
    <p:sldId id="266" r:id="rId32"/>
    <p:sldId id="292" r:id="rId3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-96" y="-288"/>
      </p:cViewPr>
      <p:guideLst>
        <p:guide orient="horz" pos="1598"/>
        <p:guide pos="29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226CB4-D484-49FA-861E-31975EB998C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5AC322-5ED3-4760-BE2E-7E3465A215E7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diamond/>
    <p:sndAc>
      <p:stSnd>
        <p:snd r:embed="rId2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226CB4-D484-49FA-861E-31975EB998C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AD9A0B-E1FE-4F62-BB91-5D8E69215D4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diamond/>
    <p:sndAc>
      <p:stSnd>
        <p:snd r:embed="rId2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226CB4-D484-49FA-861E-31975EB998C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7817F6-1BBD-47D8-98D3-F751BF5812A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diamond/>
    <p:sndAc>
      <p:stSnd>
        <p:snd r:embed="rId2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226CB4-D484-49FA-861E-31975EB998C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0E291-766B-4D73-A3F2-CD530B5856B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diamond/>
    <p:sndAc>
      <p:stSnd>
        <p:snd r:embed="rId2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226CB4-D484-49FA-861E-31975EB998C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DE9DB-1E90-45D6-A79E-3BC8CA39F6A6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diamond/>
    <p:sndAc>
      <p:stSnd>
        <p:snd r:embed="rId2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226CB4-D484-49FA-861E-31975EB998C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D6FBD5-9324-4C3A-8C95-E959E73E16F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diamond/>
    <p:sndAc>
      <p:stSnd>
        <p:snd r:embed="rId2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226CB4-D484-49FA-861E-31975EB998C6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1E4FF0-F19C-4A38-8DCF-386806FC1C4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diamond/>
    <p:sndAc>
      <p:stSnd>
        <p:snd r:embed="rId2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226CB4-D484-49FA-861E-31975EB998C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9AA77-6563-44BD-ACF0-72486AC057F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diamond/>
    <p:sndAc>
      <p:stSnd>
        <p:snd r:embed="rId2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226CB4-D484-49FA-861E-31975EB998C6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0EEC4-05D9-408B-9B3B-7DE62C9685E1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diamond/>
    <p:sndAc>
      <p:stSnd>
        <p:snd r:embed="rId2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226CB4-D484-49FA-861E-31975EB998C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A50959-0B22-4C46-BF74-F28678656A2B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diamond/>
    <p:sndAc>
      <p:stSnd>
        <p:snd r:embed="rId2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226CB4-D484-49FA-861E-31975EB998C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E74ADD-A673-41C4-86BD-62F080F80E9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  <p:transition>
    <p:diamond/>
    <p:sndAc>
      <p:stSnd>
        <p:snd r:embed="rId2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audio" Target="../media/audio1.wav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A9226CB4-D484-49FA-861E-31975EB998C6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85CECF7-88E2-4F5A-89C3-82757C16B0E5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amond/>
    <p:sndAc>
      <p:stSnd>
        <p:snd r:embed="rId13" name="chimes.wav"/>
      </p:stSnd>
    </p:sndAc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文本框 6145"/>
          <p:cNvSpPr txBox="1"/>
          <p:nvPr/>
        </p:nvSpPr>
        <p:spPr>
          <a:xfrm>
            <a:off x="1815704" y="1383506"/>
            <a:ext cx="5294709" cy="59880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300" b="1" dirty="0">
                <a:latin typeface="Arial" panose="020B0604020202020204" pitchFamily="34" charset="0"/>
                <a:ea typeface="宋体" panose="02010600030101010101" pitchFamily="2" charset="-122"/>
              </a:rPr>
              <a:t>第二章     元素与物质世界</a:t>
            </a:r>
            <a:endParaRPr lang="zh-CN" altLang="en-US" sz="33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6" name="文本框 6146"/>
          <p:cNvSpPr txBox="1"/>
          <p:nvPr/>
        </p:nvSpPr>
        <p:spPr>
          <a:xfrm>
            <a:off x="2250281" y="2733675"/>
            <a:ext cx="4374356" cy="50673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700" b="1" dirty="0">
                <a:latin typeface="华文仿宋" pitchFamily="2" charset="-122"/>
                <a:ea typeface="华文仿宋" pitchFamily="2" charset="-122"/>
              </a:rPr>
              <a:t>第</a:t>
            </a:r>
            <a:r>
              <a:rPr lang="en-US" altLang="zh-CN" sz="2700" b="1" dirty="0">
                <a:latin typeface="华文仿宋" pitchFamily="2" charset="-122"/>
                <a:ea typeface="华文仿宋" pitchFamily="2" charset="-122"/>
              </a:rPr>
              <a:t>1</a:t>
            </a:r>
            <a:r>
              <a:rPr lang="zh-CN" altLang="en-US" sz="2700" b="1" dirty="0">
                <a:latin typeface="华文仿宋" pitchFamily="2" charset="-122"/>
                <a:ea typeface="华文仿宋" pitchFamily="2" charset="-122"/>
              </a:rPr>
              <a:t>节  元素与物质的分类</a:t>
            </a:r>
            <a:endParaRPr lang="zh-CN" altLang="en-US" sz="2700" b="1" dirty="0">
              <a:latin typeface="华文仿宋" pitchFamily="2" charset="-122"/>
              <a:ea typeface="华文仿宋" pitchFamily="2" charset="-122"/>
            </a:endParaRPr>
          </a:p>
        </p:txBody>
      </p:sp>
    </p:spTree>
  </p:cSld>
  <p:clrMapOvr>
    <a:masterClrMapping/>
  </p:clrMapOvr>
  <p:transition>
    <p:diamond/>
    <p:sndAc>
      <p:stSnd>
        <p:snd r:embed="rId1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52463" y="1017588"/>
            <a:ext cx="596900" cy="1570037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硫</a:t>
            </a:r>
            <a:endParaRPr lang="zh-CN" altLang="en-US" sz="3200" b="1">
              <a:solidFill>
                <a:srgbClr val="FF0000"/>
              </a:solidFill>
            </a:endParaRPr>
          </a:p>
          <a:p>
            <a:r>
              <a:rPr lang="zh-CN" altLang="en-US" sz="3200" b="1">
                <a:solidFill>
                  <a:srgbClr val="FF0000"/>
                </a:solidFill>
              </a:rPr>
              <a:t>元</a:t>
            </a:r>
            <a:endParaRPr lang="zh-CN" altLang="en-US" sz="3200" b="1">
              <a:solidFill>
                <a:srgbClr val="FF0000"/>
              </a:solidFill>
            </a:endParaRPr>
          </a:p>
          <a:p>
            <a:r>
              <a:rPr lang="zh-CN" altLang="en-US" sz="3200" b="1">
                <a:solidFill>
                  <a:srgbClr val="FF0000"/>
                </a:solidFill>
              </a:rPr>
              <a:t>素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262063" y="788988"/>
            <a:ext cx="609600" cy="1485900"/>
            <a:chOff x="1104" y="864"/>
            <a:chExt cx="384" cy="1920"/>
          </a:xfrm>
        </p:grpSpPr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>
              <a:off x="1296" y="864"/>
              <a:ext cx="0" cy="192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104" y="1872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1296" y="864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auto">
            <a:xfrm>
              <a:off x="1296" y="2784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1897063" y="503238"/>
            <a:ext cx="1574800" cy="708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硫单质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（游离态）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1884363" y="1989138"/>
            <a:ext cx="1585912" cy="708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化合物</a:t>
            </a:r>
            <a:endParaRPr lang="zh-CN" altLang="en-US" sz="2800" b="1">
              <a:solidFill>
                <a:srgbClr val="FF0000"/>
              </a:solidFill>
            </a:endParaRPr>
          </a:p>
          <a:p>
            <a:pPr algn="ctr"/>
            <a:r>
              <a:rPr lang="zh-CN" altLang="en-US" b="1">
                <a:solidFill>
                  <a:srgbClr val="FF0000"/>
                </a:solidFill>
              </a:rPr>
              <a:t>（化合态）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3600450" y="639763"/>
            <a:ext cx="40433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S</a:t>
            </a:r>
            <a:r>
              <a:rPr lang="en-US" altLang="zh-CN" sz="3200" b="1" baseline="-25000">
                <a:solidFill>
                  <a:srgbClr val="FF0000"/>
                </a:solidFill>
              </a:rPr>
              <a:t>2</a:t>
            </a:r>
            <a:r>
              <a:rPr lang="zh-CN" altLang="en-US" sz="3200" b="1">
                <a:solidFill>
                  <a:srgbClr val="FF0000"/>
                </a:solidFill>
              </a:rPr>
              <a:t>、</a:t>
            </a:r>
            <a:r>
              <a:rPr lang="en-US" altLang="zh-CN" sz="3200" b="1">
                <a:solidFill>
                  <a:srgbClr val="FF0000"/>
                </a:solidFill>
              </a:rPr>
              <a:t>S</a:t>
            </a:r>
            <a:r>
              <a:rPr lang="en-US" altLang="zh-CN" sz="3200" b="1" baseline="-25000">
                <a:solidFill>
                  <a:srgbClr val="FF0000"/>
                </a:solidFill>
              </a:rPr>
              <a:t>4</a:t>
            </a:r>
            <a:r>
              <a:rPr lang="zh-CN" altLang="en-US" sz="3200" b="1">
                <a:solidFill>
                  <a:srgbClr val="FF0000"/>
                </a:solidFill>
              </a:rPr>
              <a:t>、</a:t>
            </a:r>
            <a:r>
              <a:rPr lang="en-US" altLang="zh-CN" sz="3200" b="1">
                <a:solidFill>
                  <a:srgbClr val="FF0000"/>
                </a:solidFill>
              </a:rPr>
              <a:t>S</a:t>
            </a:r>
            <a:r>
              <a:rPr lang="en-US" altLang="zh-CN" sz="3200" b="1" baseline="-25000">
                <a:solidFill>
                  <a:srgbClr val="FF0000"/>
                </a:solidFill>
              </a:rPr>
              <a:t>6</a:t>
            </a:r>
            <a:r>
              <a:rPr lang="zh-CN" altLang="en-US" sz="3200" b="1">
                <a:solidFill>
                  <a:srgbClr val="FF0000"/>
                </a:solidFill>
              </a:rPr>
              <a:t>、</a:t>
            </a:r>
            <a:r>
              <a:rPr lang="en-US" altLang="zh-CN" sz="3200" b="1">
                <a:solidFill>
                  <a:srgbClr val="FF0000"/>
                </a:solidFill>
              </a:rPr>
              <a:t>S</a:t>
            </a:r>
            <a:r>
              <a:rPr lang="en-US" altLang="zh-CN" sz="3200" b="1" baseline="-25000">
                <a:solidFill>
                  <a:srgbClr val="FF0000"/>
                </a:solidFill>
              </a:rPr>
              <a:t>8 </a:t>
            </a:r>
            <a:r>
              <a:rPr lang="en-US" altLang="zh-CN" sz="3200" b="1">
                <a:solidFill>
                  <a:srgbClr val="FF0000"/>
                </a:solidFill>
              </a:rPr>
              <a:t>…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18464" name="Text Box 32"/>
          <p:cNvSpPr txBox="1">
            <a:spLocks noChangeArrowheads="1"/>
          </p:cNvSpPr>
          <p:nvPr/>
        </p:nvSpPr>
        <p:spPr bwMode="auto">
          <a:xfrm>
            <a:off x="4027488" y="3360738"/>
            <a:ext cx="412750" cy="4921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sz="3200" b="1">
                <a:solidFill>
                  <a:srgbClr val="FF0000"/>
                </a:solidFill>
              </a:rPr>
              <a:t>盐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grpSp>
        <p:nvGrpSpPr>
          <p:cNvPr id="3" name="Group 102"/>
          <p:cNvGrpSpPr/>
          <p:nvPr/>
        </p:nvGrpSpPr>
        <p:grpSpPr bwMode="auto">
          <a:xfrm>
            <a:off x="3990975" y="1268413"/>
            <a:ext cx="3467100" cy="498475"/>
            <a:chOff x="2514" y="1065"/>
            <a:chExt cx="2184" cy="419"/>
          </a:xfrm>
        </p:grpSpPr>
        <p:sp>
          <p:nvSpPr>
            <p:cNvPr id="14350" name="Text Box 29"/>
            <p:cNvSpPr txBox="1">
              <a:spLocks noChangeArrowheads="1"/>
            </p:cNvSpPr>
            <p:nvPr/>
          </p:nvSpPr>
          <p:spPr bwMode="auto">
            <a:xfrm>
              <a:off x="2514" y="1070"/>
              <a:ext cx="779" cy="414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FF0000"/>
                  </a:solidFill>
                </a:rPr>
                <a:t>氧化物</a:t>
              </a:r>
              <a:endParaRPr lang="zh-CN" altLang="en-US" sz="3200" b="1">
                <a:solidFill>
                  <a:srgbClr val="FF0000"/>
                </a:solidFill>
              </a:endParaRPr>
            </a:p>
          </p:txBody>
        </p:sp>
        <p:sp>
          <p:nvSpPr>
            <p:cNvPr id="14351" name="Text Box 45"/>
            <p:cNvSpPr txBox="1">
              <a:spLocks noChangeArrowheads="1"/>
            </p:cNvSpPr>
            <p:nvPr/>
          </p:nvSpPr>
          <p:spPr bwMode="auto">
            <a:xfrm>
              <a:off x="3432" y="1095"/>
              <a:ext cx="1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</a:rPr>
                <a:t>…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4352" name="Text Box 46"/>
            <p:cNvSpPr txBox="1">
              <a:spLocks noChangeArrowheads="1"/>
            </p:cNvSpPr>
            <p:nvPr/>
          </p:nvSpPr>
          <p:spPr bwMode="auto">
            <a:xfrm>
              <a:off x="3669" y="1065"/>
              <a:ext cx="1029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3200" b="1">
                  <a:solidFill>
                    <a:srgbClr val="FF0000"/>
                  </a:solidFill>
                </a:rPr>
                <a:t>SO</a:t>
              </a:r>
              <a:r>
                <a:rPr lang="en-US" altLang="zh-CN" sz="3200" b="1" baseline="-25000">
                  <a:solidFill>
                    <a:srgbClr val="FF0000"/>
                  </a:solidFill>
                </a:rPr>
                <a:t>2</a:t>
              </a:r>
              <a:r>
                <a:rPr lang="zh-CN" altLang="en-US" sz="3200" b="1">
                  <a:solidFill>
                    <a:srgbClr val="FF0000"/>
                  </a:solidFill>
                </a:rPr>
                <a:t>、</a:t>
              </a:r>
              <a:r>
                <a:rPr lang="en-US" altLang="zh-CN" sz="3200" b="1">
                  <a:solidFill>
                    <a:srgbClr val="FF0000"/>
                  </a:solidFill>
                </a:rPr>
                <a:t>SO</a:t>
              </a:r>
              <a:r>
                <a:rPr lang="en-US" altLang="zh-CN" sz="3200" b="1" baseline="-25000">
                  <a:solidFill>
                    <a:srgbClr val="FF0000"/>
                  </a:solidFill>
                </a:rPr>
                <a:t>3</a:t>
              </a:r>
              <a:endParaRPr lang="en-US" altLang="zh-CN" sz="3200" b="1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103"/>
          <p:cNvGrpSpPr/>
          <p:nvPr/>
        </p:nvGrpSpPr>
        <p:grpSpPr bwMode="auto">
          <a:xfrm>
            <a:off x="4176713" y="1817688"/>
            <a:ext cx="4402137" cy="574675"/>
            <a:chOff x="2631" y="1527"/>
            <a:chExt cx="2773" cy="482"/>
          </a:xfrm>
        </p:grpSpPr>
        <p:sp>
          <p:nvSpPr>
            <p:cNvPr id="14354" name="Text Box 30"/>
            <p:cNvSpPr txBox="1">
              <a:spLocks noChangeArrowheads="1"/>
            </p:cNvSpPr>
            <p:nvPr/>
          </p:nvSpPr>
          <p:spPr bwMode="auto">
            <a:xfrm>
              <a:off x="2631" y="1527"/>
              <a:ext cx="732" cy="465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FF0000"/>
                  </a:solidFill>
                </a:rPr>
                <a:t>氧化物对应</a:t>
              </a:r>
              <a:endParaRPr lang="zh-CN" altLang="en-US" b="1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b="1">
                  <a:solidFill>
                    <a:srgbClr val="FF0000"/>
                  </a:solidFill>
                </a:rPr>
                <a:t>的水化物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sp>
          <p:nvSpPr>
            <p:cNvPr id="14355" name="Text Box 65"/>
            <p:cNvSpPr txBox="1">
              <a:spLocks noChangeArrowheads="1"/>
            </p:cNvSpPr>
            <p:nvPr/>
          </p:nvSpPr>
          <p:spPr bwMode="auto">
            <a:xfrm>
              <a:off x="3624" y="1623"/>
              <a:ext cx="1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</a:rPr>
                <a:t>…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4356" name="Text Box 66"/>
            <p:cNvSpPr txBox="1">
              <a:spLocks noChangeArrowheads="1"/>
            </p:cNvSpPr>
            <p:nvPr/>
          </p:nvSpPr>
          <p:spPr bwMode="auto">
            <a:xfrm>
              <a:off x="3768" y="1647"/>
              <a:ext cx="1636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2800" b="1">
                  <a:solidFill>
                    <a:srgbClr val="FF0000"/>
                  </a:solidFill>
                </a:rPr>
                <a:t>SO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3</a:t>
              </a:r>
              <a:r>
                <a:rPr lang="zh-CN" altLang="en-US" sz="2800" b="1">
                  <a:solidFill>
                    <a:srgbClr val="FF0000"/>
                  </a:solidFill>
                </a:rPr>
                <a:t>、</a:t>
              </a:r>
              <a:r>
                <a:rPr lang="en-US" altLang="zh-CN" sz="2800" b="1">
                  <a:solidFill>
                    <a:srgbClr val="FF0000"/>
                  </a:solidFill>
                </a:rPr>
                <a:t>H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2800" b="1">
                  <a:solidFill>
                    <a:srgbClr val="FF0000"/>
                  </a:solidFill>
                </a:rPr>
                <a:t>SO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4</a:t>
              </a:r>
              <a:endParaRPr lang="en-US" altLang="zh-CN" sz="2800" b="1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100"/>
          <p:cNvGrpSpPr/>
          <p:nvPr/>
        </p:nvGrpSpPr>
        <p:grpSpPr bwMode="auto">
          <a:xfrm>
            <a:off x="4460875" y="3270250"/>
            <a:ext cx="495300" cy="1347788"/>
            <a:chOff x="2810" y="2747"/>
            <a:chExt cx="312" cy="1132"/>
          </a:xfrm>
        </p:grpSpPr>
        <p:sp>
          <p:nvSpPr>
            <p:cNvPr id="14358" name="Line 35"/>
            <p:cNvSpPr>
              <a:spLocks noChangeShapeType="1"/>
            </p:cNvSpPr>
            <p:nvPr/>
          </p:nvSpPr>
          <p:spPr bwMode="auto">
            <a:xfrm>
              <a:off x="2810" y="3015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59" name="Line 47"/>
            <p:cNvSpPr>
              <a:spLocks noChangeShapeType="1"/>
            </p:cNvSpPr>
            <p:nvPr/>
          </p:nvSpPr>
          <p:spPr bwMode="auto">
            <a:xfrm>
              <a:off x="2961" y="2747"/>
              <a:ext cx="9" cy="1132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0" name="Line 49"/>
            <p:cNvSpPr>
              <a:spLocks noChangeShapeType="1"/>
            </p:cNvSpPr>
            <p:nvPr/>
          </p:nvSpPr>
          <p:spPr bwMode="auto">
            <a:xfrm>
              <a:off x="2954" y="3351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1" name="Line 67"/>
            <p:cNvSpPr>
              <a:spLocks noChangeShapeType="1"/>
            </p:cNvSpPr>
            <p:nvPr/>
          </p:nvSpPr>
          <p:spPr bwMode="auto">
            <a:xfrm>
              <a:off x="2954" y="3861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62" name="Line 77"/>
            <p:cNvSpPr>
              <a:spLocks noChangeShapeType="1"/>
            </p:cNvSpPr>
            <p:nvPr/>
          </p:nvSpPr>
          <p:spPr bwMode="auto">
            <a:xfrm>
              <a:off x="2954" y="2757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05"/>
          <p:cNvGrpSpPr/>
          <p:nvPr/>
        </p:nvGrpSpPr>
        <p:grpSpPr bwMode="auto">
          <a:xfrm>
            <a:off x="4978400" y="3100388"/>
            <a:ext cx="2703513" cy="433387"/>
            <a:chOff x="3136" y="2604"/>
            <a:chExt cx="1703" cy="364"/>
          </a:xfrm>
        </p:grpSpPr>
        <p:sp>
          <p:nvSpPr>
            <p:cNvPr id="14364" name="Text Box 53"/>
            <p:cNvSpPr txBox="1">
              <a:spLocks noChangeArrowheads="1"/>
            </p:cNvSpPr>
            <p:nvPr/>
          </p:nvSpPr>
          <p:spPr bwMode="auto">
            <a:xfrm>
              <a:off x="3136" y="2606"/>
              <a:ext cx="682" cy="36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FF0000"/>
                  </a:solidFill>
                </a:rPr>
                <a:t>硫酸盐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14365" name="Text Box 80"/>
            <p:cNvSpPr txBox="1">
              <a:spLocks noChangeArrowheads="1"/>
            </p:cNvSpPr>
            <p:nvPr/>
          </p:nvSpPr>
          <p:spPr bwMode="auto">
            <a:xfrm>
              <a:off x="3948" y="2622"/>
              <a:ext cx="1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</a:rPr>
                <a:t>…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4366" name="Text Box 81"/>
            <p:cNvSpPr txBox="1">
              <a:spLocks noChangeArrowheads="1"/>
            </p:cNvSpPr>
            <p:nvPr/>
          </p:nvSpPr>
          <p:spPr bwMode="auto">
            <a:xfrm>
              <a:off x="4164" y="2604"/>
              <a:ext cx="67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Na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2800" b="1">
                  <a:solidFill>
                    <a:srgbClr val="FF0000"/>
                  </a:solidFill>
                </a:rPr>
                <a:t>SO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4</a:t>
              </a:r>
              <a:endParaRPr lang="en-US" altLang="zh-CN" sz="2800" b="1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7" name="Group 107"/>
          <p:cNvGrpSpPr/>
          <p:nvPr/>
        </p:nvGrpSpPr>
        <p:grpSpPr bwMode="auto">
          <a:xfrm>
            <a:off x="4995863" y="4414838"/>
            <a:ext cx="2517775" cy="441325"/>
            <a:chOff x="3147" y="3708"/>
            <a:chExt cx="1586" cy="371"/>
          </a:xfrm>
        </p:grpSpPr>
        <p:sp>
          <p:nvSpPr>
            <p:cNvPr id="14368" name="Text Box 74"/>
            <p:cNvSpPr txBox="1">
              <a:spLocks noChangeArrowheads="1"/>
            </p:cNvSpPr>
            <p:nvPr/>
          </p:nvSpPr>
          <p:spPr bwMode="auto">
            <a:xfrm>
              <a:off x="3147" y="3717"/>
              <a:ext cx="682" cy="36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FF0000"/>
                  </a:solidFill>
                </a:rPr>
                <a:t>硫化物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14369" name="Text Box 88"/>
            <p:cNvSpPr txBox="1">
              <a:spLocks noChangeArrowheads="1"/>
            </p:cNvSpPr>
            <p:nvPr/>
          </p:nvSpPr>
          <p:spPr bwMode="auto">
            <a:xfrm>
              <a:off x="3957" y="3726"/>
              <a:ext cx="1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</a:rPr>
                <a:t>…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14370" name="Text Box 89"/>
            <p:cNvSpPr txBox="1">
              <a:spLocks noChangeArrowheads="1"/>
            </p:cNvSpPr>
            <p:nvPr/>
          </p:nvSpPr>
          <p:spPr bwMode="auto">
            <a:xfrm>
              <a:off x="4288" y="3708"/>
              <a:ext cx="44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Na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2800" b="1">
                  <a:solidFill>
                    <a:srgbClr val="FF0000"/>
                  </a:solidFill>
                </a:rPr>
                <a:t>S</a:t>
              </a:r>
              <a:endParaRPr lang="en-US" altLang="zh-CN" sz="2800" b="1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106"/>
          <p:cNvGrpSpPr/>
          <p:nvPr/>
        </p:nvGrpSpPr>
        <p:grpSpPr bwMode="auto">
          <a:xfrm>
            <a:off x="4979988" y="3825875"/>
            <a:ext cx="3006725" cy="455613"/>
            <a:chOff x="3137" y="3213"/>
            <a:chExt cx="1894" cy="383"/>
          </a:xfrm>
        </p:grpSpPr>
        <p:sp>
          <p:nvSpPr>
            <p:cNvPr id="14372" name="Text Box 72"/>
            <p:cNvSpPr txBox="1">
              <a:spLocks noChangeArrowheads="1"/>
            </p:cNvSpPr>
            <p:nvPr/>
          </p:nvSpPr>
          <p:spPr bwMode="auto">
            <a:xfrm>
              <a:off x="3137" y="3213"/>
              <a:ext cx="909" cy="36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FF0000"/>
                  </a:solidFill>
                </a:rPr>
                <a:t>亚硫酸盐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14373" name="Text Box 90"/>
            <p:cNvSpPr txBox="1">
              <a:spLocks noChangeArrowheads="1"/>
            </p:cNvSpPr>
            <p:nvPr/>
          </p:nvSpPr>
          <p:spPr bwMode="auto">
            <a:xfrm>
              <a:off x="4151" y="3274"/>
              <a:ext cx="11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FF0000"/>
                  </a:solidFill>
                </a:rPr>
                <a:t>…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14374" name="Text Box 91"/>
            <p:cNvSpPr txBox="1">
              <a:spLocks noChangeArrowheads="1"/>
            </p:cNvSpPr>
            <p:nvPr/>
          </p:nvSpPr>
          <p:spPr bwMode="auto">
            <a:xfrm>
              <a:off x="4356" y="3234"/>
              <a:ext cx="675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rgbClr val="FF0000"/>
                  </a:solidFill>
                </a:rPr>
                <a:t>Na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2800" b="1">
                  <a:solidFill>
                    <a:srgbClr val="FF0000"/>
                  </a:solidFill>
                </a:rPr>
                <a:t>SO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3</a:t>
              </a:r>
              <a:endParaRPr lang="en-US" altLang="zh-CN" sz="2800" b="1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101"/>
          <p:cNvGrpSpPr/>
          <p:nvPr/>
        </p:nvGrpSpPr>
        <p:grpSpPr bwMode="auto">
          <a:xfrm>
            <a:off x="3462338" y="1474788"/>
            <a:ext cx="504825" cy="2114550"/>
            <a:chOff x="2181" y="1239"/>
            <a:chExt cx="318" cy="1776"/>
          </a:xfrm>
        </p:grpSpPr>
        <p:sp>
          <p:nvSpPr>
            <p:cNvPr id="14376" name="Line 27"/>
            <p:cNvSpPr>
              <a:spLocks noChangeShapeType="1"/>
            </p:cNvSpPr>
            <p:nvPr/>
          </p:nvSpPr>
          <p:spPr bwMode="auto">
            <a:xfrm>
              <a:off x="2319" y="1248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7" name="Line 28"/>
            <p:cNvSpPr>
              <a:spLocks noChangeShapeType="1"/>
            </p:cNvSpPr>
            <p:nvPr/>
          </p:nvSpPr>
          <p:spPr bwMode="auto">
            <a:xfrm>
              <a:off x="2319" y="1767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8" name="Line 34"/>
            <p:cNvSpPr>
              <a:spLocks noChangeShapeType="1"/>
            </p:cNvSpPr>
            <p:nvPr/>
          </p:nvSpPr>
          <p:spPr bwMode="auto">
            <a:xfrm>
              <a:off x="2331" y="3003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79" name="Line 73"/>
            <p:cNvSpPr>
              <a:spLocks noChangeShapeType="1"/>
            </p:cNvSpPr>
            <p:nvPr/>
          </p:nvSpPr>
          <p:spPr bwMode="auto">
            <a:xfrm>
              <a:off x="2319" y="1239"/>
              <a:ext cx="0" cy="1776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0" name="Line 75"/>
            <p:cNvSpPr>
              <a:spLocks noChangeShapeType="1"/>
            </p:cNvSpPr>
            <p:nvPr/>
          </p:nvSpPr>
          <p:spPr bwMode="auto">
            <a:xfrm>
              <a:off x="2306" y="2271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81" name="Line 93"/>
            <p:cNvSpPr>
              <a:spLocks noChangeShapeType="1"/>
            </p:cNvSpPr>
            <p:nvPr/>
          </p:nvSpPr>
          <p:spPr bwMode="auto">
            <a:xfrm flipV="1">
              <a:off x="2181" y="1911"/>
              <a:ext cx="126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526" name="Text Box 94"/>
          <p:cNvSpPr txBox="1">
            <a:spLocks noChangeArrowheads="1"/>
          </p:cNvSpPr>
          <p:nvPr/>
        </p:nvSpPr>
        <p:spPr bwMode="auto">
          <a:xfrm>
            <a:off x="804863" y="3490913"/>
            <a:ext cx="2262187" cy="9239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C80026"/>
            </a:solidFill>
            <a:miter lim="800000"/>
          </a:ln>
        </p:spPr>
        <p:txBody>
          <a:bodyPr wrap="none">
            <a:spAutoFit/>
          </a:bodyPr>
          <a:lstStyle/>
          <a:p>
            <a:r>
              <a:rPr lang="zh-CN" altLang="en-US" sz="5400">
                <a:solidFill>
                  <a:srgbClr val="FF0000"/>
                </a:solidFill>
                <a:ea typeface="隶书" pitchFamily="49" charset="-122"/>
              </a:rPr>
              <a:t>硫家族</a:t>
            </a:r>
            <a:endParaRPr lang="zh-CN" altLang="en-US" sz="5400">
              <a:solidFill>
                <a:srgbClr val="FF0000"/>
              </a:solidFill>
              <a:ea typeface="隶书" pitchFamily="49" charset="-122"/>
            </a:endParaRPr>
          </a:p>
        </p:txBody>
      </p:sp>
      <p:grpSp>
        <p:nvGrpSpPr>
          <p:cNvPr id="10" name="Group 104"/>
          <p:cNvGrpSpPr/>
          <p:nvPr/>
        </p:nvGrpSpPr>
        <p:grpSpPr bwMode="auto">
          <a:xfrm>
            <a:off x="3984625" y="2540000"/>
            <a:ext cx="2582863" cy="438150"/>
            <a:chOff x="2510" y="2134"/>
            <a:chExt cx="1627" cy="367"/>
          </a:xfrm>
        </p:grpSpPr>
        <p:sp>
          <p:nvSpPr>
            <p:cNvPr id="14384" name="Text Box 97"/>
            <p:cNvSpPr txBox="1">
              <a:spLocks noChangeArrowheads="1"/>
            </p:cNvSpPr>
            <p:nvPr/>
          </p:nvSpPr>
          <p:spPr bwMode="auto">
            <a:xfrm>
              <a:off x="2510" y="2139"/>
              <a:ext cx="682" cy="362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FF0000"/>
                  </a:solidFill>
                </a:rPr>
                <a:t>氢化物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14385" name="Text Box 98"/>
            <p:cNvSpPr txBox="1">
              <a:spLocks noChangeArrowheads="1"/>
            </p:cNvSpPr>
            <p:nvPr/>
          </p:nvSpPr>
          <p:spPr bwMode="auto">
            <a:xfrm>
              <a:off x="3535" y="2134"/>
              <a:ext cx="602" cy="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</a:rPr>
                <a:t>H</a:t>
              </a:r>
              <a:r>
                <a:rPr lang="en-US" altLang="zh-CN" sz="2800" b="1" baseline="-25000">
                  <a:solidFill>
                    <a:srgbClr val="FF0000"/>
                  </a:solidFill>
                </a:rPr>
                <a:t>2</a:t>
              </a:r>
              <a:r>
                <a:rPr lang="en-US" altLang="zh-CN" sz="2800" b="1">
                  <a:solidFill>
                    <a:srgbClr val="FF0000"/>
                  </a:solidFill>
                </a:rPr>
                <a:t>S</a:t>
              </a:r>
              <a:endParaRPr lang="en-US" altLang="zh-CN" sz="2800" b="1" baseline="-25000">
                <a:solidFill>
                  <a:srgbClr val="FF0000"/>
                </a:solidFill>
              </a:endParaRPr>
            </a:p>
          </p:txBody>
        </p:sp>
        <p:sp>
          <p:nvSpPr>
            <p:cNvPr id="14386" name="Text Box 99"/>
            <p:cNvSpPr txBox="1">
              <a:spLocks noChangeArrowheads="1"/>
            </p:cNvSpPr>
            <p:nvPr/>
          </p:nvSpPr>
          <p:spPr bwMode="auto">
            <a:xfrm>
              <a:off x="3298" y="2145"/>
              <a:ext cx="1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FF0000"/>
                  </a:solidFill>
                </a:rPr>
                <a:t>…</a:t>
              </a:r>
              <a:endParaRPr lang="en-US" altLang="zh-CN" sz="3200" b="1"/>
            </a:p>
          </p:txBody>
        </p:sp>
      </p:grp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animBg="1"/>
      <p:bldP spid="18449" grpId="0" animBg="1"/>
      <p:bldP spid="18455" grpId="0"/>
      <p:bldP spid="18464" grpId="0" animBg="1"/>
      <p:bldP spid="185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2032000" y="2100263"/>
            <a:ext cx="53959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7200">
                <a:solidFill>
                  <a:srgbClr val="0066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物质的分类</a:t>
            </a:r>
            <a:endParaRPr lang="zh-CN" altLang="en-US" sz="7200">
              <a:solidFill>
                <a:srgbClr val="0066FF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947738" y="712788"/>
            <a:ext cx="43751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800" b="1">
                <a:solidFill>
                  <a:srgbClr val="FF3300"/>
                </a:solidFill>
                <a:ea typeface="隶书" pitchFamily="49" charset="-122"/>
              </a:rPr>
              <a:t>问题探究  </a:t>
            </a:r>
            <a:r>
              <a:rPr lang="zh-CN" altLang="en-US" sz="5400" b="1">
                <a:solidFill>
                  <a:srgbClr val="FF3300"/>
                </a:solidFill>
                <a:latin typeface="隶书" pitchFamily="49" charset="-122"/>
                <a:ea typeface="隶书" pitchFamily="49" charset="-122"/>
              </a:rPr>
              <a:t>二</a:t>
            </a:r>
            <a:endParaRPr lang="zh-CN" altLang="en-US" sz="5400" b="1">
              <a:solidFill>
                <a:srgbClr val="FF3300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ransition>
    <p:diamond/>
    <p:sndAc>
      <p:stSnd>
        <p:snd r:embed="rId1" name="chimes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23"/>
          <p:cNvSpPr txBox="1">
            <a:spLocks noChangeArrowheads="1"/>
          </p:cNvSpPr>
          <p:nvPr/>
        </p:nvSpPr>
        <p:spPr bwMode="auto">
          <a:xfrm>
            <a:off x="1343025" y="1398588"/>
            <a:ext cx="855663" cy="245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lang="zh-CN" altLang="en-US" sz="2800" b="1">
                <a:solidFill>
                  <a:srgbClr val="FF3300"/>
                </a:solidFill>
              </a:rPr>
              <a:t>五</a:t>
            </a:r>
            <a:endParaRPr lang="zh-CN" altLang="en-US" sz="2800" b="1">
              <a:solidFill>
                <a:srgbClr val="FF3300"/>
              </a:solidFill>
            </a:endParaRPr>
          </a:p>
          <a:p>
            <a:pPr algn="just" eaLnBrk="0" hangingPunct="0"/>
            <a:r>
              <a:rPr lang="zh-CN" altLang="en-US" sz="2800" b="1">
                <a:solidFill>
                  <a:srgbClr val="FF3300"/>
                </a:solidFill>
              </a:rPr>
              <a:t>彩</a:t>
            </a:r>
            <a:endParaRPr lang="zh-CN" altLang="en-US" sz="2800" b="1">
              <a:solidFill>
                <a:srgbClr val="FF3300"/>
              </a:solidFill>
            </a:endParaRPr>
          </a:p>
          <a:p>
            <a:pPr algn="just" eaLnBrk="0" hangingPunct="0"/>
            <a:r>
              <a:rPr lang="zh-CN" altLang="en-US" sz="2800" b="1">
                <a:solidFill>
                  <a:srgbClr val="FF3300"/>
                </a:solidFill>
              </a:rPr>
              <a:t>缤</a:t>
            </a:r>
            <a:endParaRPr lang="zh-CN" altLang="en-US" sz="2800" b="1">
              <a:solidFill>
                <a:srgbClr val="FF3300"/>
              </a:solidFill>
            </a:endParaRPr>
          </a:p>
          <a:p>
            <a:pPr algn="just" eaLnBrk="0" hangingPunct="0"/>
            <a:r>
              <a:rPr lang="zh-CN" altLang="en-US" sz="2800" b="1">
                <a:solidFill>
                  <a:srgbClr val="FF3300"/>
                </a:solidFill>
              </a:rPr>
              <a:t>纷</a:t>
            </a:r>
            <a:endParaRPr lang="zh-CN" altLang="en-US" sz="2800" b="1">
              <a:solidFill>
                <a:srgbClr val="FF3300"/>
              </a:solidFill>
            </a:endParaRPr>
          </a:p>
          <a:p>
            <a:pPr algn="just" eaLnBrk="0" hangingPunct="0"/>
            <a:r>
              <a:rPr lang="zh-CN" altLang="en-US" sz="2800" b="1">
                <a:solidFill>
                  <a:srgbClr val="FF3300"/>
                </a:solidFill>
              </a:rPr>
              <a:t>的</a:t>
            </a:r>
            <a:endParaRPr lang="zh-CN" altLang="en-US" sz="2800" b="1">
              <a:solidFill>
                <a:srgbClr val="FF3300"/>
              </a:solidFill>
            </a:endParaRPr>
          </a:p>
          <a:p>
            <a:pPr algn="just" eaLnBrk="0" hangingPunct="0"/>
            <a:r>
              <a:rPr lang="zh-CN" altLang="en-US" sz="2800" b="1">
                <a:solidFill>
                  <a:srgbClr val="FF3300"/>
                </a:solidFill>
              </a:rPr>
              <a:t>铜</a:t>
            </a:r>
            <a:endParaRPr lang="zh-CN" altLang="en-US" sz="2800" b="1">
              <a:solidFill>
                <a:srgbClr val="FF3300"/>
              </a:solidFill>
            </a:endParaRPr>
          </a:p>
          <a:p>
            <a:pPr algn="just" eaLnBrk="0" hangingPunct="0"/>
            <a:r>
              <a:rPr lang="zh-CN" altLang="en-US" sz="2800" b="1">
                <a:solidFill>
                  <a:srgbClr val="FF3300"/>
                </a:solidFill>
              </a:rPr>
              <a:t>世</a:t>
            </a:r>
            <a:endParaRPr lang="zh-CN" altLang="en-US" sz="2800" b="1">
              <a:solidFill>
                <a:srgbClr val="FF3300"/>
              </a:solidFill>
            </a:endParaRPr>
          </a:p>
          <a:p>
            <a:pPr algn="just" eaLnBrk="0" hangingPunct="0"/>
            <a:r>
              <a:rPr lang="zh-CN" altLang="en-US" sz="2800" b="1">
                <a:solidFill>
                  <a:srgbClr val="FF3300"/>
                </a:solidFill>
              </a:rPr>
              <a:t>界</a:t>
            </a:r>
            <a:endParaRPr lang="zh-CN" altLang="en-US" sz="2800" b="1">
              <a:solidFill>
                <a:srgbClr val="FF3300"/>
              </a:solidFill>
            </a:endParaRPr>
          </a:p>
        </p:txBody>
      </p:sp>
      <p:sp>
        <p:nvSpPr>
          <p:cNvPr id="16388" name="WordArt 42"/>
          <p:cNvSpPr>
            <a:spLocks noChangeArrowheads="1" noChangeShapeType="1" noTextEdit="1"/>
          </p:cNvSpPr>
          <p:nvPr/>
        </p:nvSpPr>
        <p:spPr bwMode="auto">
          <a:xfrm>
            <a:off x="1403350" y="195263"/>
            <a:ext cx="2952750" cy="5588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noFill/>
                <a:round/>
              </a14:hiddenLine>
            </a:ext>
          </a:extLst>
        </p:spPr>
        <p:txBody>
          <a:bodyPr wrap="none" fromWordArt="1">
            <a:prstTxWarp prst="textCascadeUp">
              <a:avLst>
                <a:gd name="adj" fmla="val 82514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b="1" kern="1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Arial" panose="020B0604020202020204"/>
                <a:cs typeface="Arial" panose="020B0604020202020204"/>
              </a:rPr>
              <a:t>交流</a:t>
            </a:r>
            <a:r>
              <a:rPr lang="en-US" altLang="zh-CN" sz="3600" b="1" kern="1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Arial" panose="020B0604020202020204"/>
                <a:cs typeface="Arial" panose="020B0604020202020204"/>
              </a:rPr>
              <a:t>·</a:t>
            </a:r>
            <a:r>
              <a:rPr lang="zh-CN" altLang="en-US" sz="3600" b="1" kern="1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Arial" panose="020B0604020202020204"/>
                <a:cs typeface="Arial" panose="020B0604020202020204"/>
              </a:rPr>
              <a:t>研讨 </a:t>
            </a:r>
            <a:endParaRPr lang="zh-CN" altLang="en-US" sz="3600" b="1" kern="10"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" name="Group 44"/>
          <p:cNvGrpSpPr/>
          <p:nvPr/>
        </p:nvGrpSpPr>
        <p:grpSpPr bwMode="auto">
          <a:xfrm>
            <a:off x="2066925" y="1074738"/>
            <a:ext cx="6029325" cy="3240087"/>
            <a:chOff x="1203" y="966"/>
            <a:chExt cx="3798" cy="2721"/>
          </a:xfrm>
        </p:grpSpPr>
        <p:sp>
          <p:nvSpPr>
            <p:cNvPr id="16390" name="Text Box 4"/>
            <p:cNvSpPr txBox="1">
              <a:spLocks noChangeArrowheads="1"/>
            </p:cNvSpPr>
            <p:nvPr/>
          </p:nvSpPr>
          <p:spPr bwMode="auto">
            <a:xfrm>
              <a:off x="1564" y="2898"/>
              <a:ext cx="71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800" b="1">
                  <a:solidFill>
                    <a:srgbClr val="009900"/>
                  </a:solidFill>
                </a:rPr>
                <a:t>绿色</a:t>
              </a:r>
              <a:endParaRPr lang="zh-CN" altLang="en-US" sz="2800" b="1">
                <a:solidFill>
                  <a:srgbClr val="009900"/>
                </a:solidFill>
              </a:endParaRPr>
            </a:p>
          </p:txBody>
        </p:sp>
        <p:sp>
          <p:nvSpPr>
            <p:cNvPr id="16391" name="Text Box 5"/>
            <p:cNvSpPr txBox="1">
              <a:spLocks noChangeArrowheads="1"/>
            </p:cNvSpPr>
            <p:nvPr/>
          </p:nvSpPr>
          <p:spPr bwMode="auto">
            <a:xfrm>
              <a:off x="1575" y="3287"/>
              <a:ext cx="650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800" b="1">
                  <a:solidFill>
                    <a:srgbClr val="0033CC"/>
                  </a:solidFill>
                </a:rPr>
                <a:t>蓝色</a:t>
              </a:r>
              <a:endParaRPr lang="zh-CN" altLang="en-US" sz="2800" b="1">
                <a:solidFill>
                  <a:srgbClr val="0033CC"/>
                </a:solidFill>
              </a:endParaRPr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2400" y="3321"/>
              <a:ext cx="110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800" b="1"/>
                <a:t>Cu(OH)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  </a:t>
              </a:r>
              <a:endParaRPr lang="en-US" altLang="zh-CN" sz="2800" b="1"/>
            </a:p>
          </p:txBody>
        </p:sp>
        <p:sp>
          <p:nvSpPr>
            <p:cNvPr id="16393" name="Text Box 9"/>
            <p:cNvSpPr txBox="1">
              <a:spLocks noChangeArrowheads="1"/>
            </p:cNvSpPr>
            <p:nvPr/>
          </p:nvSpPr>
          <p:spPr bwMode="auto">
            <a:xfrm>
              <a:off x="2413" y="2898"/>
              <a:ext cx="152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800" b="1"/>
                <a:t>Cu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(OH)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CO</a:t>
              </a:r>
              <a:r>
                <a:rPr lang="en-US" altLang="zh-CN" sz="2800" b="1" baseline="-25000"/>
                <a:t>3</a:t>
              </a:r>
              <a:r>
                <a:rPr lang="en-US" altLang="zh-CN" sz="2800" b="1"/>
                <a:t>  </a:t>
              </a:r>
              <a:endParaRPr lang="en-US" altLang="zh-CN" sz="2800" b="1"/>
            </a:p>
          </p:txBody>
        </p:sp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2449" y="2075"/>
              <a:ext cx="902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800" b="1"/>
                <a:t>CuSO</a:t>
              </a:r>
              <a:r>
                <a:rPr lang="en-US" altLang="zh-CN" sz="2800" b="1" baseline="-25000"/>
                <a:t>4</a:t>
              </a:r>
              <a:r>
                <a:rPr lang="en-US" altLang="zh-CN" sz="2800" b="1"/>
                <a:t>  </a:t>
              </a:r>
              <a:endParaRPr lang="en-US" altLang="zh-CN" sz="2800" b="1"/>
            </a:p>
          </p:txBody>
        </p:sp>
        <p:sp>
          <p:nvSpPr>
            <p:cNvPr id="16395" name="Text Box 12"/>
            <p:cNvSpPr txBox="1">
              <a:spLocks noChangeArrowheads="1"/>
            </p:cNvSpPr>
            <p:nvPr/>
          </p:nvSpPr>
          <p:spPr bwMode="auto">
            <a:xfrm>
              <a:off x="2451" y="1330"/>
              <a:ext cx="710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800" b="1"/>
                <a:t>CuO</a:t>
              </a:r>
              <a:endParaRPr lang="en-US" altLang="zh-CN" sz="2800" b="1"/>
            </a:p>
          </p:txBody>
        </p:sp>
        <p:sp>
          <p:nvSpPr>
            <p:cNvPr id="16396" name="Text Box 13"/>
            <p:cNvSpPr txBox="1">
              <a:spLocks noChangeArrowheads="1"/>
            </p:cNvSpPr>
            <p:nvPr/>
          </p:nvSpPr>
          <p:spPr bwMode="auto">
            <a:xfrm>
              <a:off x="4620" y="2070"/>
              <a:ext cx="377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2800" b="1"/>
                <a:t>化</a:t>
              </a:r>
              <a:endParaRPr lang="zh-CN" altLang="en-US" sz="2800" b="1"/>
            </a:p>
            <a:p>
              <a:pPr algn="just" eaLnBrk="0" hangingPunct="0"/>
              <a:r>
                <a:rPr lang="zh-CN" altLang="en-US" sz="2800" b="1"/>
                <a:t>合</a:t>
              </a:r>
              <a:endParaRPr lang="zh-CN" altLang="en-US" sz="2800" b="1"/>
            </a:p>
            <a:p>
              <a:pPr algn="just" eaLnBrk="0" hangingPunct="0"/>
              <a:r>
                <a:rPr lang="zh-CN" altLang="en-US" sz="2800" b="1"/>
                <a:t>物</a:t>
              </a:r>
              <a:endParaRPr lang="zh-CN" altLang="en-US" sz="2800" b="1"/>
            </a:p>
          </p:txBody>
        </p:sp>
        <p:sp>
          <p:nvSpPr>
            <p:cNvPr id="16397" name="Text Box 14"/>
            <p:cNvSpPr txBox="1">
              <a:spLocks noChangeArrowheads="1"/>
            </p:cNvSpPr>
            <p:nvPr/>
          </p:nvSpPr>
          <p:spPr bwMode="auto">
            <a:xfrm>
              <a:off x="3363" y="1488"/>
              <a:ext cx="80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2800" b="1"/>
                <a:t>氧化物</a:t>
              </a:r>
              <a:endParaRPr lang="zh-CN" altLang="en-US" sz="2800" b="1"/>
            </a:p>
          </p:txBody>
        </p:sp>
        <p:sp>
          <p:nvSpPr>
            <p:cNvPr id="16398" name="Text Box 15"/>
            <p:cNvSpPr txBox="1">
              <a:spLocks noChangeArrowheads="1"/>
            </p:cNvSpPr>
            <p:nvPr/>
          </p:nvSpPr>
          <p:spPr bwMode="auto">
            <a:xfrm>
              <a:off x="3987" y="2465"/>
              <a:ext cx="405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2800" b="1"/>
                <a:t>盐</a:t>
              </a:r>
              <a:endParaRPr lang="zh-CN" altLang="en-US" sz="2800" b="1"/>
            </a:p>
          </p:txBody>
        </p:sp>
        <p:sp>
          <p:nvSpPr>
            <p:cNvPr id="16399" name="Text Box 16"/>
            <p:cNvSpPr txBox="1">
              <a:spLocks noChangeArrowheads="1"/>
            </p:cNvSpPr>
            <p:nvPr/>
          </p:nvSpPr>
          <p:spPr bwMode="auto">
            <a:xfrm>
              <a:off x="3682" y="3311"/>
              <a:ext cx="539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zh-CN" altLang="en-US" sz="2800" b="1"/>
                <a:t>碱</a:t>
              </a:r>
              <a:endParaRPr lang="zh-CN" altLang="en-US" sz="2800" b="1"/>
            </a:p>
          </p:txBody>
        </p:sp>
        <p:sp>
          <p:nvSpPr>
            <p:cNvPr id="16400" name="AutoShape 18"/>
            <p:cNvSpPr/>
            <p:nvPr/>
          </p:nvSpPr>
          <p:spPr bwMode="auto">
            <a:xfrm>
              <a:off x="4323" y="1440"/>
              <a:ext cx="303" cy="2160"/>
            </a:xfrm>
            <a:prstGeom prst="rightBrace">
              <a:avLst>
                <a:gd name="adj1" fmla="val 59406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 sz="3200" b="1"/>
            </a:p>
          </p:txBody>
        </p:sp>
        <p:sp>
          <p:nvSpPr>
            <p:cNvPr id="16401" name="AutoShape 19"/>
            <p:cNvSpPr/>
            <p:nvPr/>
          </p:nvSpPr>
          <p:spPr bwMode="auto">
            <a:xfrm>
              <a:off x="3843" y="2160"/>
              <a:ext cx="144" cy="1056"/>
            </a:xfrm>
            <a:prstGeom prst="rightBrace">
              <a:avLst>
                <a:gd name="adj1" fmla="val 61077"/>
                <a:gd name="adj2" fmla="val 50051"/>
              </a:avLst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 sz="3200" b="1"/>
            </a:p>
          </p:txBody>
        </p:sp>
        <p:sp>
          <p:nvSpPr>
            <p:cNvPr id="16402" name="Text Box 20"/>
            <p:cNvSpPr txBox="1">
              <a:spLocks noChangeArrowheads="1"/>
            </p:cNvSpPr>
            <p:nvPr/>
          </p:nvSpPr>
          <p:spPr bwMode="auto">
            <a:xfrm>
              <a:off x="1555" y="2465"/>
              <a:ext cx="71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800" b="1">
                  <a:solidFill>
                    <a:srgbClr val="0033CC"/>
                  </a:solidFill>
                </a:rPr>
                <a:t>蓝色</a:t>
              </a:r>
              <a:endParaRPr lang="zh-CN" altLang="en-US" sz="2800" b="1">
                <a:solidFill>
                  <a:srgbClr val="0033CC"/>
                </a:solidFill>
              </a:endParaRPr>
            </a:p>
          </p:txBody>
        </p:sp>
        <p:sp>
          <p:nvSpPr>
            <p:cNvPr id="16403" name="Text Box 21"/>
            <p:cNvSpPr txBox="1">
              <a:spLocks noChangeArrowheads="1"/>
            </p:cNvSpPr>
            <p:nvPr/>
          </p:nvSpPr>
          <p:spPr bwMode="auto">
            <a:xfrm>
              <a:off x="1566" y="2081"/>
              <a:ext cx="66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800" b="1"/>
                <a:t>白色</a:t>
              </a:r>
              <a:endParaRPr lang="zh-CN" altLang="en-US" sz="2800" b="1"/>
            </a:p>
          </p:txBody>
        </p:sp>
        <p:sp>
          <p:nvSpPr>
            <p:cNvPr id="16404" name="Text Box 22"/>
            <p:cNvSpPr txBox="1">
              <a:spLocks noChangeArrowheads="1"/>
            </p:cNvSpPr>
            <p:nvPr/>
          </p:nvSpPr>
          <p:spPr bwMode="auto">
            <a:xfrm>
              <a:off x="1573" y="1330"/>
              <a:ext cx="66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800" b="1">
                  <a:solidFill>
                    <a:srgbClr val="000000"/>
                  </a:solidFill>
                </a:rPr>
                <a:t>黑色</a:t>
              </a:r>
              <a:endParaRPr lang="zh-CN" altLang="en-US" sz="2800" b="1">
                <a:solidFill>
                  <a:srgbClr val="000000"/>
                </a:solidFill>
              </a:endParaRPr>
            </a:p>
          </p:txBody>
        </p:sp>
        <p:sp>
          <p:nvSpPr>
            <p:cNvPr id="16405" name="AutoShape 24"/>
            <p:cNvSpPr/>
            <p:nvPr/>
          </p:nvSpPr>
          <p:spPr bwMode="auto">
            <a:xfrm>
              <a:off x="1203" y="1104"/>
              <a:ext cx="336" cy="2431"/>
            </a:xfrm>
            <a:prstGeom prst="leftBrace">
              <a:avLst>
                <a:gd name="adj1" fmla="val 60293"/>
                <a:gd name="adj2" fmla="val 50000"/>
              </a:avLst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 sz="3200" b="1"/>
            </a:p>
          </p:txBody>
        </p:sp>
        <p:sp>
          <p:nvSpPr>
            <p:cNvPr id="16406" name="Line 25"/>
            <p:cNvSpPr>
              <a:spLocks noChangeShapeType="1"/>
            </p:cNvSpPr>
            <p:nvPr/>
          </p:nvSpPr>
          <p:spPr bwMode="auto">
            <a:xfrm>
              <a:off x="2163" y="1487"/>
              <a:ext cx="270" cy="0"/>
            </a:xfrm>
            <a:prstGeom prst="line">
              <a:avLst/>
            </a:prstGeom>
            <a:noFill/>
            <a:ln w="28575">
              <a:solidFill>
                <a:srgbClr val="C8002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26"/>
            <p:cNvSpPr>
              <a:spLocks noChangeShapeType="1"/>
            </p:cNvSpPr>
            <p:nvPr/>
          </p:nvSpPr>
          <p:spPr bwMode="auto">
            <a:xfrm>
              <a:off x="2162" y="2256"/>
              <a:ext cx="270" cy="0"/>
            </a:xfrm>
            <a:prstGeom prst="line">
              <a:avLst/>
            </a:prstGeom>
            <a:noFill/>
            <a:ln w="28575">
              <a:solidFill>
                <a:srgbClr val="C8002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27"/>
            <p:cNvSpPr>
              <a:spLocks noChangeShapeType="1"/>
            </p:cNvSpPr>
            <p:nvPr/>
          </p:nvSpPr>
          <p:spPr bwMode="auto">
            <a:xfrm>
              <a:off x="2151" y="2640"/>
              <a:ext cx="270" cy="1"/>
            </a:xfrm>
            <a:prstGeom prst="line">
              <a:avLst/>
            </a:prstGeom>
            <a:noFill/>
            <a:ln w="28575">
              <a:solidFill>
                <a:srgbClr val="C8002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9" name="Line 28"/>
            <p:cNvSpPr>
              <a:spLocks noChangeShapeType="1"/>
            </p:cNvSpPr>
            <p:nvPr/>
          </p:nvSpPr>
          <p:spPr bwMode="auto">
            <a:xfrm>
              <a:off x="2124" y="3066"/>
              <a:ext cx="270" cy="1"/>
            </a:xfrm>
            <a:prstGeom prst="line">
              <a:avLst/>
            </a:prstGeom>
            <a:noFill/>
            <a:ln w="28575">
              <a:solidFill>
                <a:srgbClr val="C8002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0" name="Line 29"/>
            <p:cNvSpPr>
              <a:spLocks noChangeShapeType="1"/>
            </p:cNvSpPr>
            <p:nvPr/>
          </p:nvSpPr>
          <p:spPr bwMode="auto">
            <a:xfrm>
              <a:off x="2139" y="3477"/>
              <a:ext cx="270" cy="0"/>
            </a:xfrm>
            <a:prstGeom prst="line">
              <a:avLst/>
            </a:prstGeom>
            <a:noFill/>
            <a:ln w="28575">
              <a:solidFill>
                <a:srgbClr val="C8002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1" name="Rectangle 31"/>
            <p:cNvSpPr>
              <a:spLocks noChangeArrowheads="1"/>
            </p:cNvSpPr>
            <p:nvPr/>
          </p:nvSpPr>
          <p:spPr bwMode="auto">
            <a:xfrm>
              <a:off x="2451" y="2470"/>
              <a:ext cx="1241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CuSO</a:t>
              </a:r>
              <a:r>
                <a:rPr lang="en-US" altLang="zh-CN" sz="2800" b="1" baseline="-25000"/>
                <a:t>4</a:t>
              </a:r>
              <a:r>
                <a:rPr lang="en-US" altLang="zh-CN" sz="2800" b="1"/>
                <a:t>·5H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O</a:t>
              </a:r>
              <a:endParaRPr lang="en-US" altLang="zh-CN" sz="2800" b="1"/>
            </a:p>
          </p:txBody>
        </p:sp>
        <p:sp>
          <p:nvSpPr>
            <p:cNvPr id="16412" name="Text Box 32"/>
            <p:cNvSpPr txBox="1">
              <a:spLocks noChangeArrowheads="1"/>
            </p:cNvSpPr>
            <p:nvPr/>
          </p:nvSpPr>
          <p:spPr bwMode="auto">
            <a:xfrm>
              <a:off x="2451" y="1728"/>
              <a:ext cx="710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2800" b="1"/>
                <a:t>Cu</a:t>
              </a:r>
              <a:r>
                <a:rPr lang="en-US" altLang="zh-CN" sz="2800" b="1" baseline="-25000"/>
                <a:t>2</a:t>
              </a:r>
              <a:r>
                <a:rPr lang="en-US" altLang="zh-CN" sz="2800" b="1"/>
                <a:t>O</a:t>
              </a:r>
              <a:endParaRPr lang="en-US" altLang="zh-CN" sz="2800" b="1"/>
            </a:p>
          </p:txBody>
        </p:sp>
        <p:sp>
          <p:nvSpPr>
            <p:cNvPr id="16413" name="Text Box 33"/>
            <p:cNvSpPr txBox="1">
              <a:spLocks noChangeArrowheads="1"/>
            </p:cNvSpPr>
            <p:nvPr/>
          </p:nvSpPr>
          <p:spPr bwMode="auto">
            <a:xfrm>
              <a:off x="1578" y="1728"/>
              <a:ext cx="664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800" b="1">
                  <a:solidFill>
                    <a:srgbClr val="FF0000"/>
                  </a:solidFill>
                </a:rPr>
                <a:t>红色</a:t>
              </a:r>
              <a:endParaRPr lang="zh-CN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16414" name="Line 34"/>
            <p:cNvSpPr>
              <a:spLocks noChangeShapeType="1"/>
            </p:cNvSpPr>
            <p:nvPr/>
          </p:nvSpPr>
          <p:spPr bwMode="auto">
            <a:xfrm>
              <a:off x="2163" y="1920"/>
              <a:ext cx="270" cy="0"/>
            </a:xfrm>
            <a:prstGeom prst="line">
              <a:avLst/>
            </a:prstGeom>
            <a:noFill/>
            <a:ln w="28575">
              <a:solidFill>
                <a:srgbClr val="C8002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AutoShape 35"/>
            <p:cNvSpPr/>
            <p:nvPr/>
          </p:nvSpPr>
          <p:spPr bwMode="auto">
            <a:xfrm>
              <a:off x="3123" y="1392"/>
              <a:ext cx="144" cy="624"/>
            </a:xfrm>
            <a:prstGeom prst="rightBrace">
              <a:avLst>
                <a:gd name="adj1" fmla="val 36091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zh-CN" sz="3200" b="1"/>
            </a:p>
          </p:txBody>
        </p:sp>
        <p:grpSp>
          <p:nvGrpSpPr>
            <p:cNvPr id="16416" name="Group 41"/>
            <p:cNvGrpSpPr/>
            <p:nvPr/>
          </p:nvGrpSpPr>
          <p:grpSpPr bwMode="auto">
            <a:xfrm>
              <a:off x="1545" y="966"/>
              <a:ext cx="3456" cy="367"/>
              <a:chOff x="1905" y="1110"/>
              <a:chExt cx="3456" cy="367"/>
            </a:xfrm>
          </p:grpSpPr>
          <p:sp>
            <p:nvSpPr>
              <p:cNvPr id="16417" name="Text Box 6"/>
              <p:cNvSpPr txBox="1">
                <a:spLocks noChangeArrowheads="1"/>
              </p:cNvSpPr>
              <p:nvPr/>
            </p:nvSpPr>
            <p:spPr bwMode="auto">
              <a:xfrm>
                <a:off x="1905" y="1110"/>
                <a:ext cx="943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800" b="1">
                    <a:solidFill>
                      <a:srgbClr val="CC0000"/>
                    </a:solidFill>
                  </a:rPr>
                  <a:t>紫红色</a:t>
                </a:r>
                <a:endParaRPr lang="zh-CN" altLang="en-US" sz="2800" b="1">
                  <a:solidFill>
                    <a:srgbClr val="CC0000"/>
                  </a:solidFill>
                </a:endParaRPr>
              </a:p>
            </p:txBody>
          </p:sp>
          <p:sp>
            <p:nvSpPr>
              <p:cNvPr id="16418" name="Text Box 7"/>
              <p:cNvSpPr txBox="1">
                <a:spLocks noChangeArrowheads="1"/>
              </p:cNvSpPr>
              <p:nvPr/>
            </p:nvSpPr>
            <p:spPr bwMode="auto">
              <a:xfrm>
                <a:off x="2950" y="1127"/>
                <a:ext cx="539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3200" b="1"/>
                  <a:t>Cu</a:t>
                </a:r>
                <a:endParaRPr lang="en-US" altLang="zh-CN" sz="3200" b="1"/>
              </a:p>
            </p:txBody>
          </p:sp>
          <p:sp>
            <p:nvSpPr>
              <p:cNvPr id="16419" name="Text Box 17"/>
              <p:cNvSpPr txBox="1">
                <a:spLocks noChangeArrowheads="1"/>
              </p:cNvSpPr>
              <p:nvPr/>
            </p:nvSpPr>
            <p:spPr bwMode="auto">
              <a:xfrm>
                <a:off x="4689" y="1110"/>
                <a:ext cx="672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zh-CN" altLang="en-US" sz="2800" b="1"/>
                  <a:t>单质</a:t>
                </a:r>
                <a:endParaRPr lang="zh-CN" altLang="en-US" sz="2800" b="1"/>
              </a:p>
            </p:txBody>
          </p:sp>
          <p:sp>
            <p:nvSpPr>
              <p:cNvPr id="16420" name="Line 30"/>
              <p:cNvSpPr>
                <a:spLocks noChangeShapeType="1"/>
              </p:cNvSpPr>
              <p:nvPr/>
            </p:nvSpPr>
            <p:spPr bwMode="auto">
              <a:xfrm>
                <a:off x="2692" y="1302"/>
                <a:ext cx="269" cy="0"/>
              </a:xfrm>
              <a:prstGeom prst="line">
                <a:avLst/>
              </a:prstGeom>
              <a:noFill/>
              <a:ln w="28575">
                <a:solidFill>
                  <a:srgbClr val="C8002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1" name="Line 37"/>
              <p:cNvSpPr>
                <a:spLocks noChangeShapeType="1"/>
              </p:cNvSpPr>
              <p:nvPr/>
            </p:nvSpPr>
            <p:spPr bwMode="auto">
              <a:xfrm>
                <a:off x="3393" y="1302"/>
                <a:ext cx="1248" cy="0"/>
              </a:xfrm>
              <a:prstGeom prst="line">
                <a:avLst/>
              </a:prstGeom>
              <a:noFill/>
              <a:ln w="28575">
                <a:solidFill>
                  <a:srgbClr val="C80026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6422" name="Line 43"/>
            <p:cNvSpPr>
              <a:spLocks noChangeShapeType="1"/>
            </p:cNvSpPr>
            <p:nvPr/>
          </p:nvSpPr>
          <p:spPr bwMode="auto">
            <a:xfrm>
              <a:off x="3410" y="3484"/>
              <a:ext cx="270" cy="0"/>
            </a:xfrm>
            <a:prstGeom prst="line">
              <a:avLst/>
            </a:prstGeom>
            <a:noFill/>
            <a:ln w="28575">
              <a:solidFill>
                <a:srgbClr val="C8002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9" name="AutoShape 53"/>
          <p:cNvSpPr>
            <a:spLocks noChangeArrowheads="1"/>
          </p:cNvSpPr>
          <p:nvPr/>
        </p:nvSpPr>
        <p:spPr bwMode="auto">
          <a:xfrm>
            <a:off x="5991225" y="954088"/>
            <a:ext cx="1295400" cy="514350"/>
          </a:xfrm>
          <a:prstGeom prst="wedgeRoundRectCallout">
            <a:avLst>
              <a:gd name="adj1" fmla="val -23653"/>
              <a:gd name="adj2" fmla="val 159259"/>
              <a:gd name="adj3" fmla="val 16667"/>
            </a:avLst>
          </a:prstGeom>
          <a:solidFill>
            <a:srgbClr val="ADF98F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根据化合物的性质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19506" name="AutoShape 50"/>
          <p:cNvSpPr>
            <a:spLocks noChangeArrowheads="1"/>
          </p:cNvSpPr>
          <p:nvPr/>
        </p:nvSpPr>
        <p:spPr bwMode="auto">
          <a:xfrm>
            <a:off x="6296025" y="3754438"/>
            <a:ext cx="2133600" cy="514350"/>
          </a:xfrm>
          <a:prstGeom prst="wedgeRoundRectCallout">
            <a:avLst>
              <a:gd name="adj1" fmla="val -45310"/>
              <a:gd name="adj2" fmla="val -140278"/>
              <a:gd name="adj3" fmla="val 16667"/>
            </a:avLst>
          </a:prstGeom>
          <a:solidFill>
            <a:srgbClr val="ADF98F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/>
          <a:lstStyle/>
          <a:p>
            <a:pPr algn="ctr"/>
            <a:r>
              <a:rPr lang="zh-CN" altLang="en-US" b="1">
                <a:solidFill>
                  <a:srgbClr val="000000"/>
                </a:solidFill>
              </a:rPr>
              <a:t>在水溶液中或熔化状态下是否导电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17413" name="Text Box 25"/>
          <p:cNvSpPr txBox="1">
            <a:spLocks noChangeArrowheads="1"/>
          </p:cNvSpPr>
          <p:nvPr/>
        </p:nvSpPr>
        <p:spPr bwMode="auto">
          <a:xfrm>
            <a:off x="1476375" y="123825"/>
            <a:ext cx="545147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FF3300"/>
                </a:solidFill>
              </a:rPr>
              <a:t>〖</a:t>
            </a:r>
            <a:r>
              <a:rPr lang="zh-CN" altLang="en-US" sz="3600" b="1">
                <a:solidFill>
                  <a:srgbClr val="FF3300"/>
                </a:solidFill>
              </a:rPr>
              <a:t>问题</a:t>
            </a:r>
            <a:r>
              <a:rPr lang="en-US" altLang="zh-CN" sz="3600" b="1">
                <a:solidFill>
                  <a:srgbClr val="FF3300"/>
                </a:solidFill>
              </a:rPr>
              <a:t>1〗</a:t>
            </a:r>
            <a:r>
              <a:rPr lang="zh-CN" altLang="en-US" sz="3600" b="1">
                <a:solidFill>
                  <a:srgbClr val="000000"/>
                </a:solidFill>
                <a:ea typeface="隶书" pitchFamily="49" charset="-122"/>
              </a:rPr>
              <a:t>物质分类的方法</a:t>
            </a:r>
            <a:endParaRPr lang="zh-CN" altLang="en-US" sz="3600" b="1">
              <a:solidFill>
                <a:srgbClr val="000000"/>
              </a:solidFill>
              <a:ea typeface="隶书" pitchFamily="49" charset="-122"/>
            </a:endParaRPr>
          </a:p>
        </p:txBody>
      </p:sp>
      <p:sp>
        <p:nvSpPr>
          <p:cNvPr id="19487" name="AutoShape 31"/>
          <p:cNvSpPr>
            <a:spLocks noChangeArrowheads="1"/>
          </p:cNvSpPr>
          <p:nvPr/>
        </p:nvSpPr>
        <p:spPr bwMode="auto">
          <a:xfrm>
            <a:off x="809625" y="1296988"/>
            <a:ext cx="1676400" cy="514350"/>
          </a:xfrm>
          <a:prstGeom prst="wedgeRoundRectCallout">
            <a:avLst>
              <a:gd name="adj1" fmla="val 24241"/>
              <a:gd name="adj2" fmla="val 187269"/>
              <a:gd name="adj3" fmla="val 16667"/>
            </a:avLst>
          </a:prstGeom>
          <a:solidFill>
            <a:srgbClr val="ADF98F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/>
          <a:lstStyle/>
          <a:p>
            <a:pPr algn="ctr"/>
            <a:r>
              <a:rPr lang="zh-CN" altLang="en-US" b="1">
                <a:solidFill>
                  <a:srgbClr val="000000"/>
                </a:solidFill>
              </a:rPr>
              <a:t>物质是否由同一种分子组成</a:t>
            </a:r>
            <a:endParaRPr lang="zh-CN" altLang="en-US" b="1">
              <a:solidFill>
                <a:srgbClr val="000000"/>
              </a:solidFill>
            </a:endParaRPr>
          </a:p>
        </p:txBody>
      </p:sp>
      <p:grpSp>
        <p:nvGrpSpPr>
          <p:cNvPr id="2" name="Group 48"/>
          <p:cNvGrpSpPr/>
          <p:nvPr/>
        </p:nvGrpSpPr>
        <p:grpSpPr bwMode="auto">
          <a:xfrm>
            <a:off x="1049338" y="1011238"/>
            <a:ext cx="7148512" cy="3506787"/>
            <a:chOff x="823" y="1056"/>
            <a:chExt cx="4503" cy="2946"/>
          </a:xfrm>
        </p:grpSpPr>
        <p:sp>
          <p:nvSpPr>
            <p:cNvPr id="17416" name="Text Box 4"/>
            <p:cNvSpPr txBox="1">
              <a:spLocks noChangeArrowheads="1"/>
            </p:cNvSpPr>
            <p:nvPr/>
          </p:nvSpPr>
          <p:spPr bwMode="auto">
            <a:xfrm>
              <a:off x="966" y="1920"/>
              <a:ext cx="293" cy="83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vert="eaVert" lIns="0" tIns="0" rIns="0" bIns="0"/>
            <a:lstStyle/>
            <a:p>
              <a:pPr algn="ctr" eaLnBrk="0" hangingPunct="0"/>
              <a:r>
                <a:rPr lang="zh-CN" altLang="en-US" sz="3200" b="1">
                  <a:solidFill>
                    <a:srgbClr val="0000FF"/>
                  </a:solidFill>
                </a:rPr>
                <a:t>物质</a:t>
              </a:r>
              <a:endParaRPr lang="zh-CN" altLang="en-US" sz="3200" b="1">
                <a:solidFill>
                  <a:srgbClr val="0000FF"/>
                </a:solidFill>
              </a:endParaRPr>
            </a:p>
            <a:p>
              <a:pPr algn="ctr" eaLnBrk="0" hangingPunct="0"/>
              <a:endParaRPr lang="en-US" altLang="zh-CN" sz="3200" b="1">
                <a:solidFill>
                  <a:srgbClr val="0000FF"/>
                </a:solidFill>
              </a:endParaRPr>
            </a:p>
          </p:txBody>
        </p:sp>
        <p:sp>
          <p:nvSpPr>
            <p:cNvPr id="17417" name="Text Box 7"/>
            <p:cNvSpPr txBox="1">
              <a:spLocks noChangeArrowheads="1"/>
            </p:cNvSpPr>
            <p:nvPr/>
          </p:nvSpPr>
          <p:spPr bwMode="auto">
            <a:xfrm>
              <a:off x="1920" y="1680"/>
              <a:ext cx="288" cy="59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vert="eaVert" lIns="0" tIns="0" rIns="0" bIns="0"/>
            <a:lstStyle/>
            <a:p>
              <a:pPr algn="ctr" eaLnBrk="0" hangingPunct="0"/>
              <a:r>
                <a:rPr lang="zh-CN" altLang="en-US" b="1">
                  <a:solidFill>
                    <a:srgbClr val="0000FF"/>
                  </a:solidFill>
                </a:rPr>
                <a:t>纯净物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7418" name="Text Box 8"/>
            <p:cNvSpPr txBox="1">
              <a:spLocks noChangeArrowheads="1"/>
            </p:cNvSpPr>
            <p:nvPr/>
          </p:nvSpPr>
          <p:spPr bwMode="auto">
            <a:xfrm>
              <a:off x="1920" y="2544"/>
              <a:ext cx="288" cy="701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vert="eaVert" lIns="0" tIns="0" rIns="0" bIns="0"/>
            <a:lstStyle/>
            <a:p>
              <a:pPr algn="ctr" eaLnBrk="0" hangingPunct="0"/>
              <a:r>
                <a:rPr lang="zh-CN" altLang="en-US" b="1">
                  <a:solidFill>
                    <a:srgbClr val="0000FF"/>
                  </a:solidFill>
                </a:rPr>
                <a:t>混合物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7419" name="Text Box 11"/>
            <p:cNvSpPr txBox="1">
              <a:spLocks noChangeArrowheads="1"/>
            </p:cNvSpPr>
            <p:nvPr/>
          </p:nvSpPr>
          <p:spPr bwMode="auto">
            <a:xfrm>
              <a:off x="3408" y="1148"/>
              <a:ext cx="288" cy="56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vert="eaVert" lIns="0" tIns="0" rIns="0" bIns="0"/>
            <a:lstStyle/>
            <a:p>
              <a:pPr algn="ctr" eaLnBrk="0" hangingPunct="0"/>
              <a:r>
                <a:rPr lang="zh-CN" altLang="en-US" b="1">
                  <a:solidFill>
                    <a:srgbClr val="0000FF"/>
                  </a:solidFill>
                </a:rPr>
                <a:t>单质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3408" y="2016"/>
              <a:ext cx="295" cy="8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vert="eaVert" lIns="0" tIns="0" rIns="0" bIns="0"/>
            <a:lstStyle/>
            <a:p>
              <a:pPr algn="ctr" eaLnBrk="0" hangingPunct="0"/>
              <a:r>
                <a:rPr lang="zh-CN" altLang="en-US" b="1">
                  <a:solidFill>
                    <a:srgbClr val="0000FF"/>
                  </a:solidFill>
                </a:rPr>
                <a:t>化合物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7421" name="Text Box 14"/>
            <p:cNvSpPr txBox="1">
              <a:spLocks noChangeArrowheads="1"/>
            </p:cNvSpPr>
            <p:nvPr/>
          </p:nvSpPr>
          <p:spPr bwMode="auto">
            <a:xfrm>
              <a:off x="4320" y="1668"/>
              <a:ext cx="1006" cy="47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b="1">
                  <a:solidFill>
                    <a:srgbClr val="0000FF"/>
                  </a:solidFill>
                </a:rPr>
                <a:t>酸、碱、盐</a:t>
              </a:r>
              <a:endParaRPr lang="zh-CN" altLang="en-US" b="1">
                <a:solidFill>
                  <a:srgbClr val="0000FF"/>
                </a:solidFill>
              </a:endParaRPr>
            </a:p>
            <a:p>
              <a:pPr algn="ctr" eaLnBrk="0" hangingPunct="0"/>
              <a:r>
                <a:rPr lang="zh-CN" altLang="en-US" b="1">
                  <a:solidFill>
                    <a:srgbClr val="0000FF"/>
                  </a:solidFill>
                </a:rPr>
                <a:t>、氧化物 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7422" name="Text Box 15"/>
            <p:cNvSpPr txBox="1">
              <a:spLocks noChangeArrowheads="1"/>
            </p:cNvSpPr>
            <p:nvPr/>
          </p:nvSpPr>
          <p:spPr bwMode="auto">
            <a:xfrm>
              <a:off x="4320" y="2740"/>
              <a:ext cx="881" cy="4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b="1">
                  <a:solidFill>
                    <a:srgbClr val="0000FF"/>
                  </a:solidFill>
                </a:rPr>
                <a:t>电解质</a:t>
              </a:r>
              <a:endParaRPr lang="zh-CN" altLang="en-US" b="1">
                <a:solidFill>
                  <a:srgbClr val="0000FF"/>
                </a:solidFill>
              </a:endParaRPr>
            </a:p>
            <a:p>
              <a:pPr algn="ctr" eaLnBrk="0" hangingPunct="0"/>
              <a:r>
                <a:rPr lang="zh-CN" altLang="en-US" b="1">
                  <a:solidFill>
                    <a:srgbClr val="0000FF"/>
                  </a:solidFill>
                </a:rPr>
                <a:t>非电解质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7423" name="Text Box 17"/>
            <p:cNvSpPr txBox="1">
              <a:spLocks noChangeArrowheads="1"/>
            </p:cNvSpPr>
            <p:nvPr/>
          </p:nvSpPr>
          <p:spPr bwMode="auto">
            <a:xfrm>
              <a:off x="823" y="3716"/>
              <a:ext cx="629" cy="28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b="1">
                  <a:solidFill>
                    <a:srgbClr val="0000FF"/>
                  </a:solidFill>
                </a:rPr>
                <a:t>溶液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7424" name="Text Box 18"/>
            <p:cNvSpPr txBox="1">
              <a:spLocks noChangeArrowheads="1"/>
            </p:cNvSpPr>
            <p:nvPr/>
          </p:nvSpPr>
          <p:spPr bwMode="auto">
            <a:xfrm>
              <a:off x="1802" y="3716"/>
              <a:ext cx="628" cy="28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b="1">
                  <a:solidFill>
                    <a:srgbClr val="0000FF"/>
                  </a:solidFill>
                </a:rPr>
                <a:t>浊液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7425" name="Text Box 19"/>
            <p:cNvSpPr txBox="1">
              <a:spLocks noChangeArrowheads="1"/>
            </p:cNvSpPr>
            <p:nvPr/>
          </p:nvSpPr>
          <p:spPr bwMode="auto">
            <a:xfrm>
              <a:off x="2779" y="3716"/>
              <a:ext cx="629" cy="28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b="1">
                  <a:solidFill>
                    <a:srgbClr val="0000FF"/>
                  </a:solidFill>
                </a:rPr>
                <a:t>胶体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sp>
          <p:nvSpPr>
            <p:cNvPr id="17426" name="Text Box 23"/>
            <p:cNvSpPr txBox="1">
              <a:spLocks noChangeArrowheads="1"/>
            </p:cNvSpPr>
            <p:nvPr/>
          </p:nvSpPr>
          <p:spPr bwMode="auto">
            <a:xfrm>
              <a:off x="1790" y="1056"/>
              <a:ext cx="629" cy="285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/>
            <a:p>
              <a:pPr algn="ctr" eaLnBrk="0" hangingPunct="0"/>
              <a:r>
                <a:rPr lang="zh-CN" altLang="en-US" b="1">
                  <a:solidFill>
                    <a:srgbClr val="0000FF"/>
                  </a:solidFill>
                </a:rPr>
                <a:t>元素</a:t>
              </a:r>
              <a:endParaRPr lang="zh-CN" altLang="en-US" b="1">
                <a:solidFill>
                  <a:srgbClr val="0000FF"/>
                </a:solidFill>
              </a:endParaRPr>
            </a:p>
          </p:txBody>
        </p:sp>
        <p:grpSp>
          <p:nvGrpSpPr>
            <p:cNvPr id="17427" name="Group 30"/>
            <p:cNvGrpSpPr/>
            <p:nvPr/>
          </p:nvGrpSpPr>
          <p:grpSpPr bwMode="auto">
            <a:xfrm>
              <a:off x="3696" y="1920"/>
              <a:ext cx="624" cy="1056"/>
              <a:chOff x="1296" y="1824"/>
              <a:chExt cx="624" cy="1056"/>
            </a:xfrm>
          </p:grpSpPr>
          <p:sp>
            <p:nvSpPr>
              <p:cNvPr id="17428" name="Line 26"/>
              <p:cNvSpPr>
                <a:spLocks noChangeShapeType="1"/>
              </p:cNvSpPr>
              <p:nvPr/>
            </p:nvSpPr>
            <p:spPr bwMode="auto">
              <a:xfrm>
                <a:off x="1296" y="2304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9" name="Line 27"/>
              <p:cNvSpPr>
                <a:spLocks noChangeShapeType="1"/>
              </p:cNvSpPr>
              <p:nvPr/>
            </p:nvSpPr>
            <p:spPr bwMode="auto">
              <a:xfrm>
                <a:off x="1728" y="1824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0" name="Line 28"/>
              <p:cNvSpPr>
                <a:spLocks noChangeShapeType="1"/>
              </p:cNvSpPr>
              <p:nvPr/>
            </p:nvSpPr>
            <p:spPr bwMode="auto">
              <a:xfrm>
                <a:off x="1728" y="182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1" name="Line 29"/>
              <p:cNvSpPr>
                <a:spLocks noChangeShapeType="1"/>
              </p:cNvSpPr>
              <p:nvPr/>
            </p:nvSpPr>
            <p:spPr bwMode="auto">
              <a:xfrm>
                <a:off x="1728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32" name="Line 33"/>
            <p:cNvSpPr>
              <a:spLocks noChangeShapeType="1"/>
            </p:cNvSpPr>
            <p:nvPr/>
          </p:nvSpPr>
          <p:spPr bwMode="auto">
            <a:xfrm>
              <a:off x="2208" y="2000"/>
              <a:ext cx="1008" cy="16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3" name="Line 34"/>
            <p:cNvSpPr>
              <a:spLocks noChangeShapeType="1"/>
            </p:cNvSpPr>
            <p:nvPr/>
          </p:nvSpPr>
          <p:spPr bwMode="auto">
            <a:xfrm>
              <a:off x="3209" y="1520"/>
              <a:ext cx="0" cy="1056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4" name="Line 35"/>
            <p:cNvSpPr>
              <a:spLocks noChangeShapeType="1"/>
            </p:cNvSpPr>
            <p:nvPr/>
          </p:nvSpPr>
          <p:spPr bwMode="auto">
            <a:xfrm>
              <a:off x="3209" y="1520"/>
              <a:ext cx="192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5" name="Line 36"/>
            <p:cNvSpPr>
              <a:spLocks noChangeShapeType="1"/>
            </p:cNvSpPr>
            <p:nvPr/>
          </p:nvSpPr>
          <p:spPr bwMode="auto">
            <a:xfrm>
              <a:off x="3209" y="2576"/>
              <a:ext cx="192" cy="0"/>
            </a:xfrm>
            <a:prstGeom prst="line">
              <a:avLst/>
            </a:prstGeom>
            <a:noFill/>
            <a:ln w="28575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436" name="Group 41"/>
            <p:cNvGrpSpPr/>
            <p:nvPr/>
          </p:nvGrpSpPr>
          <p:grpSpPr bwMode="auto">
            <a:xfrm>
              <a:off x="1111" y="3234"/>
              <a:ext cx="2016" cy="480"/>
              <a:chOff x="1152" y="3264"/>
              <a:chExt cx="2016" cy="480"/>
            </a:xfrm>
          </p:grpSpPr>
          <p:sp>
            <p:nvSpPr>
              <p:cNvPr id="17437" name="Line 37"/>
              <p:cNvSpPr>
                <a:spLocks noChangeShapeType="1"/>
              </p:cNvSpPr>
              <p:nvPr/>
            </p:nvSpPr>
            <p:spPr bwMode="auto">
              <a:xfrm>
                <a:off x="1152" y="360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8" name="Line 38"/>
              <p:cNvSpPr>
                <a:spLocks noChangeShapeType="1"/>
              </p:cNvSpPr>
              <p:nvPr/>
            </p:nvSpPr>
            <p:spPr bwMode="auto">
              <a:xfrm>
                <a:off x="2112" y="3264"/>
                <a:ext cx="0" cy="480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39" name="Line 39"/>
              <p:cNvSpPr>
                <a:spLocks noChangeShapeType="1"/>
              </p:cNvSpPr>
              <p:nvPr/>
            </p:nvSpPr>
            <p:spPr bwMode="auto">
              <a:xfrm>
                <a:off x="3159" y="3600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0" name="Line 40"/>
              <p:cNvSpPr>
                <a:spLocks noChangeShapeType="1"/>
              </p:cNvSpPr>
              <p:nvPr/>
            </p:nvSpPr>
            <p:spPr bwMode="auto">
              <a:xfrm>
                <a:off x="1152" y="3600"/>
                <a:ext cx="2016" cy="0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7441" name="Group 42"/>
            <p:cNvGrpSpPr/>
            <p:nvPr/>
          </p:nvGrpSpPr>
          <p:grpSpPr bwMode="auto">
            <a:xfrm>
              <a:off x="1248" y="1872"/>
              <a:ext cx="672" cy="1056"/>
              <a:chOff x="1296" y="1824"/>
              <a:chExt cx="624" cy="1056"/>
            </a:xfrm>
          </p:grpSpPr>
          <p:sp>
            <p:nvSpPr>
              <p:cNvPr id="17442" name="Line 43"/>
              <p:cNvSpPr>
                <a:spLocks noChangeShapeType="1"/>
              </p:cNvSpPr>
              <p:nvPr/>
            </p:nvSpPr>
            <p:spPr bwMode="auto">
              <a:xfrm>
                <a:off x="1296" y="2304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3" name="Line 44"/>
              <p:cNvSpPr>
                <a:spLocks noChangeShapeType="1"/>
              </p:cNvSpPr>
              <p:nvPr/>
            </p:nvSpPr>
            <p:spPr bwMode="auto">
              <a:xfrm>
                <a:off x="1728" y="1824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4" name="Line 45"/>
              <p:cNvSpPr>
                <a:spLocks noChangeShapeType="1"/>
              </p:cNvSpPr>
              <p:nvPr/>
            </p:nvSpPr>
            <p:spPr bwMode="auto">
              <a:xfrm>
                <a:off x="1728" y="182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5" name="Line 46"/>
              <p:cNvSpPr>
                <a:spLocks noChangeShapeType="1"/>
              </p:cNvSpPr>
              <p:nvPr/>
            </p:nvSpPr>
            <p:spPr bwMode="auto">
              <a:xfrm>
                <a:off x="1728" y="2880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99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46" name="Line 47"/>
            <p:cNvSpPr>
              <a:spLocks noChangeShapeType="1"/>
            </p:cNvSpPr>
            <p:nvPr/>
          </p:nvSpPr>
          <p:spPr bwMode="auto">
            <a:xfrm>
              <a:off x="2064" y="1344"/>
              <a:ext cx="0" cy="336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505" name="AutoShape 49"/>
          <p:cNvSpPr>
            <a:spLocks noChangeArrowheads="1"/>
          </p:cNvSpPr>
          <p:nvPr/>
        </p:nvSpPr>
        <p:spPr bwMode="auto">
          <a:xfrm>
            <a:off x="3324225" y="1468438"/>
            <a:ext cx="1447800" cy="514350"/>
          </a:xfrm>
          <a:prstGeom prst="wedgeRoundRectCallout">
            <a:avLst>
              <a:gd name="adj1" fmla="val -1208"/>
              <a:gd name="adj2" fmla="val 81019"/>
              <a:gd name="adj3" fmla="val 16667"/>
            </a:avLst>
          </a:prstGeom>
          <a:solidFill>
            <a:srgbClr val="ADF98F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是否由同种元素组成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19510" name="AutoShape 54"/>
          <p:cNvSpPr>
            <a:spLocks noChangeArrowheads="1"/>
          </p:cNvSpPr>
          <p:nvPr/>
        </p:nvSpPr>
        <p:spPr bwMode="auto">
          <a:xfrm>
            <a:off x="3781425" y="3240088"/>
            <a:ext cx="1524000" cy="514350"/>
          </a:xfrm>
          <a:prstGeom prst="wedgeRoundRectCallout">
            <a:avLst>
              <a:gd name="adj1" fmla="val -97815"/>
              <a:gd name="adj2" fmla="val 89815"/>
              <a:gd name="adj3" fmla="val 16667"/>
            </a:avLst>
          </a:prstGeom>
          <a:solidFill>
            <a:srgbClr val="ADF98F"/>
          </a:solidFill>
          <a:ln w="9525">
            <a:solidFill>
              <a:schemeClr val="tx1"/>
            </a:solidFill>
            <a:miter lim="800000"/>
          </a:ln>
        </p:spPr>
        <p:txBody>
          <a:bodyPr lIns="0" tIns="0" rIns="0" bIns="0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被分散物质颗粒的大小</a:t>
            </a: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19511" name="Text Box 55"/>
          <p:cNvSpPr txBox="1">
            <a:spLocks noChangeArrowheads="1"/>
          </p:cNvSpPr>
          <p:nvPr/>
        </p:nvSpPr>
        <p:spPr bwMode="auto">
          <a:xfrm>
            <a:off x="1666875" y="2168525"/>
            <a:ext cx="9572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>
                <a:solidFill>
                  <a:srgbClr val="FF3300"/>
                </a:solidFill>
              </a:rPr>
              <a:t>？</a:t>
            </a:r>
            <a:endParaRPr lang="zh-CN" altLang="en-US" sz="6000" b="1">
              <a:solidFill>
                <a:srgbClr val="FF3300"/>
              </a:solidFill>
            </a:endParaRPr>
          </a:p>
        </p:txBody>
      </p:sp>
      <p:sp>
        <p:nvSpPr>
          <p:cNvPr id="19512" name="Text Box 56"/>
          <p:cNvSpPr txBox="1">
            <a:spLocks noChangeArrowheads="1"/>
          </p:cNvSpPr>
          <p:nvPr/>
        </p:nvSpPr>
        <p:spPr bwMode="auto">
          <a:xfrm>
            <a:off x="3697288" y="1765300"/>
            <a:ext cx="95726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>
                <a:solidFill>
                  <a:srgbClr val="FF3300"/>
                </a:solidFill>
              </a:rPr>
              <a:t>？</a:t>
            </a:r>
            <a:endParaRPr lang="zh-CN" altLang="en-US" sz="6000" b="1">
              <a:solidFill>
                <a:srgbClr val="FF3300"/>
              </a:solidFill>
            </a:endParaRPr>
          </a:p>
        </p:txBody>
      </p:sp>
      <p:sp>
        <p:nvSpPr>
          <p:cNvPr id="19513" name="Text Box 57"/>
          <p:cNvSpPr txBox="1">
            <a:spLocks noChangeArrowheads="1"/>
          </p:cNvSpPr>
          <p:nvPr/>
        </p:nvSpPr>
        <p:spPr bwMode="auto">
          <a:xfrm>
            <a:off x="6000750" y="1643063"/>
            <a:ext cx="95726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>
                <a:solidFill>
                  <a:srgbClr val="FF3300"/>
                </a:solidFill>
              </a:rPr>
              <a:t>？</a:t>
            </a:r>
            <a:endParaRPr lang="zh-CN" altLang="en-US" sz="6000" b="1">
              <a:solidFill>
                <a:srgbClr val="FF3300"/>
              </a:solidFill>
            </a:endParaRPr>
          </a:p>
        </p:txBody>
      </p:sp>
      <p:sp>
        <p:nvSpPr>
          <p:cNvPr id="19514" name="Text Box 58"/>
          <p:cNvSpPr txBox="1">
            <a:spLocks noChangeArrowheads="1"/>
          </p:cNvSpPr>
          <p:nvPr/>
        </p:nvSpPr>
        <p:spPr bwMode="auto">
          <a:xfrm>
            <a:off x="6000750" y="2841625"/>
            <a:ext cx="95726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>
                <a:solidFill>
                  <a:srgbClr val="FF3300"/>
                </a:solidFill>
              </a:rPr>
              <a:t>？</a:t>
            </a:r>
            <a:endParaRPr lang="zh-CN" altLang="en-US" sz="6000" b="1">
              <a:solidFill>
                <a:srgbClr val="FF3300"/>
              </a:solidFill>
            </a:endParaRPr>
          </a:p>
        </p:txBody>
      </p:sp>
      <p:sp>
        <p:nvSpPr>
          <p:cNvPr id="19515" name="Text Box 59"/>
          <p:cNvSpPr txBox="1">
            <a:spLocks noChangeArrowheads="1"/>
          </p:cNvSpPr>
          <p:nvPr/>
        </p:nvSpPr>
        <p:spPr bwMode="auto">
          <a:xfrm>
            <a:off x="2678113" y="3427413"/>
            <a:ext cx="957262" cy="101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>
                <a:solidFill>
                  <a:srgbClr val="FF3300"/>
                </a:solidFill>
              </a:rPr>
              <a:t>？</a:t>
            </a:r>
            <a:endParaRPr lang="zh-CN" altLang="en-US" sz="6000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9" grpId="0" animBg="1"/>
      <p:bldP spid="19506" grpId="0" animBg="1"/>
      <p:bldP spid="19487" grpId="0" animBg="1"/>
      <p:bldP spid="19505" grpId="0" animBg="1"/>
      <p:bldP spid="19510" grpId="0" animBg="1"/>
      <p:bldP spid="19511" grpId="0"/>
      <p:bldP spid="19512" grpId="0"/>
      <p:bldP spid="19513" grpId="0"/>
      <p:bldP spid="19514" grpId="0"/>
      <p:bldP spid="195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Text Box 4"/>
          <p:cNvSpPr txBox="1">
            <a:spLocks noChangeArrowheads="1"/>
          </p:cNvSpPr>
          <p:nvPr/>
        </p:nvSpPr>
        <p:spPr bwMode="auto">
          <a:xfrm>
            <a:off x="1042988" y="2232025"/>
            <a:ext cx="547687" cy="122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氧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0" hangingPunct="0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化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0" hangingPunct="0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物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01" name="Text Box 5"/>
          <p:cNvSpPr txBox="1">
            <a:spLocks noChangeArrowheads="1"/>
          </p:cNvSpPr>
          <p:nvPr/>
        </p:nvSpPr>
        <p:spPr bwMode="auto">
          <a:xfrm>
            <a:off x="3309938" y="2657475"/>
            <a:ext cx="225266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酸性氧化物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0" hangingPunct="0"/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02" name="Text Box 6"/>
          <p:cNvSpPr txBox="1">
            <a:spLocks noChangeArrowheads="1"/>
          </p:cNvSpPr>
          <p:nvPr/>
        </p:nvSpPr>
        <p:spPr bwMode="auto">
          <a:xfrm>
            <a:off x="3276600" y="3160713"/>
            <a:ext cx="23050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碱性氧化物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0" hangingPunct="0"/>
            <a:endParaRPr lang="en-US" altLang="zh-CN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3190875" y="3736975"/>
            <a:ext cx="28289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（其它氧化物）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5270500" y="1400175"/>
            <a:ext cx="36671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n-US" altLang="zh-CN" sz="2800" b="1">
                <a:ea typeface="黑体" panose="02010609060101010101" pitchFamily="49" charset="-122"/>
              </a:rPr>
              <a:t>CuO</a:t>
            </a:r>
            <a:r>
              <a:rPr lang="zh-CN" altLang="en-US" sz="2800" b="1"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ea typeface="黑体" panose="02010609060101010101" pitchFamily="49" charset="-122"/>
              </a:rPr>
              <a:t>Fe</a:t>
            </a:r>
            <a:r>
              <a:rPr lang="en-US" altLang="zh-CN" sz="2800" b="1" baseline="-25000">
                <a:ea typeface="黑体" panose="02010609060101010101" pitchFamily="49" charset="-122"/>
              </a:rPr>
              <a:t>2</a:t>
            </a:r>
            <a:r>
              <a:rPr lang="en-US" altLang="zh-CN" sz="2800" b="1">
                <a:ea typeface="黑体" panose="02010609060101010101" pitchFamily="49" charset="-122"/>
              </a:rPr>
              <a:t>O</a:t>
            </a:r>
            <a:r>
              <a:rPr lang="en-US" altLang="zh-CN" sz="2800" b="1" baseline="-25000">
                <a:ea typeface="黑体" panose="02010609060101010101" pitchFamily="49" charset="-122"/>
              </a:rPr>
              <a:t>3</a:t>
            </a:r>
            <a:r>
              <a:rPr lang="zh-CN" altLang="en-US" sz="2800" b="1"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ea typeface="黑体" panose="02010609060101010101" pitchFamily="49" charset="-122"/>
              </a:rPr>
              <a:t>Na</a:t>
            </a:r>
            <a:r>
              <a:rPr lang="en-US" altLang="zh-CN" sz="2800" b="1" baseline="-25000">
                <a:ea typeface="黑体" panose="02010609060101010101" pitchFamily="49" charset="-122"/>
              </a:rPr>
              <a:t>2</a:t>
            </a:r>
            <a:r>
              <a:rPr lang="en-US" altLang="zh-CN" sz="2800" b="1">
                <a:ea typeface="黑体" panose="02010609060101010101" pitchFamily="49" charset="-122"/>
              </a:rPr>
              <a:t>O</a:t>
            </a:r>
            <a:endParaRPr lang="en-US" altLang="zh-CN" sz="2800" b="1">
              <a:ea typeface="黑体" panose="02010609060101010101" pitchFamily="49" charset="-122"/>
            </a:endParaRP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5729288" y="2103438"/>
            <a:ext cx="31988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n-US" altLang="zh-CN" sz="2800" b="1">
                <a:ea typeface="黑体" panose="02010609060101010101" pitchFamily="49" charset="-122"/>
              </a:rPr>
              <a:t>CO</a:t>
            </a:r>
            <a:r>
              <a:rPr lang="zh-CN" altLang="en-US" sz="2800" b="1"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ea typeface="黑体" panose="02010609060101010101" pitchFamily="49" charset="-122"/>
              </a:rPr>
              <a:t>H</a:t>
            </a:r>
            <a:r>
              <a:rPr lang="en-US" altLang="zh-CN" sz="2800" b="1" baseline="-25000">
                <a:ea typeface="黑体" panose="02010609060101010101" pitchFamily="49" charset="-122"/>
              </a:rPr>
              <a:t>2</a:t>
            </a:r>
            <a:r>
              <a:rPr lang="en-US" altLang="zh-CN" sz="2800" b="1">
                <a:ea typeface="黑体" panose="02010609060101010101" pitchFamily="49" charset="-122"/>
              </a:rPr>
              <a:t>O</a:t>
            </a:r>
            <a:endParaRPr lang="en-US" altLang="zh-CN" sz="2800" b="1">
              <a:ea typeface="黑体" panose="02010609060101010101" pitchFamily="49" charset="-122"/>
            </a:endParaRPr>
          </a:p>
        </p:txBody>
      </p:sp>
      <p:sp>
        <p:nvSpPr>
          <p:cNvPr id="132106" name="Text Box 10"/>
          <p:cNvSpPr txBox="1">
            <a:spLocks noChangeArrowheads="1"/>
          </p:cNvSpPr>
          <p:nvPr/>
        </p:nvSpPr>
        <p:spPr bwMode="auto">
          <a:xfrm>
            <a:off x="5232400" y="2665413"/>
            <a:ext cx="3197225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n-US" altLang="zh-CN" sz="2800" b="1">
                <a:ea typeface="黑体" panose="02010609060101010101" pitchFamily="49" charset="-122"/>
              </a:rPr>
              <a:t>CO</a:t>
            </a:r>
            <a:r>
              <a:rPr lang="en-US" altLang="zh-CN" sz="2800" b="1" baseline="-25000">
                <a:ea typeface="黑体" panose="02010609060101010101" pitchFamily="49" charset="-122"/>
              </a:rPr>
              <a:t>2</a:t>
            </a:r>
            <a:r>
              <a:rPr lang="zh-CN" altLang="en-US" sz="2800" b="1"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ea typeface="黑体" panose="02010609060101010101" pitchFamily="49" charset="-122"/>
              </a:rPr>
              <a:t>SO</a:t>
            </a:r>
            <a:r>
              <a:rPr lang="en-US" altLang="zh-CN" sz="2800" b="1" baseline="-25000">
                <a:ea typeface="黑体" panose="02010609060101010101" pitchFamily="49" charset="-122"/>
              </a:rPr>
              <a:t>3</a:t>
            </a:r>
            <a:endParaRPr lang="en-US" altLang="zh-CN" sz="2800" b="1" baseline="-25000">
              <a:ea typeface="黑体" panose="02010609060101010101" pitchFamily="49" charset="-122"/>
            </a:endParaRPr>
          </a:p>
        </p:txBody>
      </p:sp>
      <p:sp>
        <p:nvSpPr>
          <p:cNvPr id="132107" name="Text Box 11"/>
          <p:cNvSpPr txBox="1">
            <a:spLocks noChangeArrowheads="1"/>
          </p:cNvSpPr>
          <p:nvPr/>
        </p:nvSpPr>
        <p:spPr bwMode="auto">
          <a:xfrm>
            <a:off x="5205413" y="3184525"/>
            <a:ext cx="340518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n-US" altLang="zh-CN" sz="2800" b="1">
                <a:ea typeface="黑体" panose="02010609060101010101" pitchFamily="49" charset="-122"/>
              </a:rPr>
              <a:t>CaO</a:t>
            </a:r>
            <a:r>
              <a:rPr lang="zh-CN" altLang="en-US" sz="2800" b="1"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ea typeface="黑体" panose="02010609060101010101" pitchFamily="49" charset="-122"/>
              </a:rPr>
              <a:t>CuO</a:t>
            </a:r>
            <a:r>
              <a:rPr lang="zh-CN" altLang="en-US" sz="2800" b="1"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ea typeface="黑体" panose="02010609060101010101" pitchFamily="49" charset="-122"/>
              </a:rPr>
              <a:t>K</a:t>
            </a:r>
            <a:r>
              <a:rPr lang="en-US" altLang="zh-CN" sz="2800" b="1" baseline="-25000">
                <a:ea typeface="黑体" panose="02010609060101010101" pitchFamily="49" charset="-122"/>
              </a:rPr>
              <a:t>2</a:t>
            </a:r>
            <a:r>
              <a:rPr lang="en-US" altLang="zh-CN" sz="2800" b="1">
                <a:ea typeface="黑体" panose="02010609060101010101" pitchFamily="49" charset="-122"/>
              </a:rPr>
              <a:t>O</a:t>
            </a:r>
            <a:endParaRPr lang="en-US" altLang="zh-CN" sz="2800" b="1" baseline="-25000">
              <a:ea typeface="黑体" panose="02010609060101010101" pitchFamily="49" charset="-122"/>
            </a:endParaRPr>
          </a:p>
        </p:txBody>
      </p:sp>
      <p:sp>
        <p:nvSpPr>
          <p:cNvPr id="132108" name="Text Box 12"/>
          <p:cNvSpPr txBox="1">
            <a:spLocks noChangeArrowheads="1"/>
          </p:cNvSpPr>
          <p:nvPr/>
        </p:nvSpPr>
        <p:spPr bwMode="auto">
          <a:xfrm>
            <a:off x="5643563" y="3754438"/>
            <a:ext cx="3219450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n-US" altLang="zh-CN" sz="2800" b="1">
                <a:ea typeface="黑体" panose="02010609060101010101" pitchFamily="49" charset="-122"/>
              </a:rPr>
              <a:t>CO</a:t>
            </a:r>
            <a:r>
              <a:rPr lang="zh-CN" altLang="en-US" sz="2800" b="1"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ea typeface="黑体" panose="02010609060101010101" pitchFamily="49" charset="-122"/>
              </a:rPr>
              <a:t>H</a:t>
            </a:r>
            <a:r>
              <a:rPr lang="en-US" altLang="zh-CN" sz="2800" b="1" baseline="-25000">
                <a:ea typeface="黑体" panose="02010609060101010101" pitchFamily="49" charset="-122"/>
              </a:rPr>
              <a:t>2</a:t>
            </a:r>
            <a:r>
              <a:rPr lang="en-US" altLang="zh-CN" sz="2800" b="1">
                <a:ea typeface="黑体" panose="02010609060101010101" pitchFamily="49" charset="-122"/>
              </a:rPr>
              <a:t>O</a:t>
            </a:r>
            <a:r>
              <a:rPr lang="zh-CN" altLang="en-US" sz="2800" b="1">
                <a:ea typeface="黑体" panose="02010609060101010101" pitchFamily="49" charset="-122"/>
              </a:rPr>
              <a:t>、</a:t>
            </a:r>
            <a:r>
              <a:rPr lang="en-US" altLang="zh-CN" sz="2800" b="1">
                <a:ea typeface="黑体" panose="02010609060101010101" pitchFamily="49" charset="-122"/>
              </a:rPr>
              <a:t>Na</a:t>
            </a:r>
            <a:r>
              <a:rPr lang="en-US" altLang="zh-CN" sz="2800" b="1" baseline="-25000">
                <a:ea typeface="黑体" panose="02010609060101010101" pitchFamily="49" charset="-122"/>
              </a:rPr>
              <a:t>2</a:t>
            </a:r>
            <a:r>
              <a:rPr lang="en-US" altLang="zh-CN" sz="2800" b="1">
                <a:ea typeface="黑体" panose="02010609060101010101" pitchFamily="49" charset="-122"/>
              </a:rPr>
              <a:t>O</a:t>
            </a:r>
            <a:r>
              <a:rPr lang="en-US" altLang="zh-CN" sz="2800" b="1" baseline="-25000">
                <a:ea typeface="黑体" panose="02010609060101010101" pitchFamily="49" charset="-122"/>
              </a:rPr>
              <a:t>2</a:t>
            </a:r>
            <a:endParaRPr lang="en-US" altLang="zh-CN" sz="2800" b="1" baseline="-25000">
              <a:ea typeface="黑体" panose="02010609060101010101" pitchFamily="49" charset="-122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1612900" y="1554163"/>
            <a:ext cx="1885950" cy="1625600"/>
            <a:chOff x="1248" y="1632"/>
            <a:chExt cx="864" cy="1200"/>
          </a:xfrm>
        </p:grpSpPr>
        <p:sp>
          <p:nvSpPr>
            <p:cNvPr id="18445" name="Text Box 14"/>
            <p:cNvSpPr txBox="1">
              <a:spLocks noChangeArrowheads="1"/>
            </p:cNvSpPr>
            <p:nvPr/>
          </p:nvSpPr>
          <p:spPr bwMode="auto">
            <a:xfrm>
              <a:off x="1392" y="1632"/>
              <a:ext cx="72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zh-CN" altLang="en-US" sz="2800">
                  <a:latin typeface="楷体_GB2312" panose="02010609030101010101" pitchFamily="49" charset="-122"/>
                  <a:ea typeface="楷体_GB2312" panose="02010609030101010101" pitchFamily="49" charset="-122"/>
                </a:rPr>
                <a:t>从组成元素分</a:t>
              </a:r>
              <a:endPara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18446" name="AutoShape 15"/>
            <p:cNvSpPr/>
            <p:nvPr/>
          </p:nvSpPr>
          <p:spPr bwMode="auto">
            <a:xfrm>
              <a:off x="1248" y="1920"/>
              <a:ext cx="96" cy="912"/>
            </a:xfrm>
            <a:prstGeom prst="leftBrace">
              <a:avLst>
                <a:gd name="adj1" fmla="val 79167"/>
                <a:gd name="adj2" fmla="val 50000"/>
              </a:avLst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 sz="3200" b="1"/>
            </a:p>
          </p:txBody>
        </p:sp>
      </p:grpSp>
      <p:sp>
        <p:nvSpPr>
          <p:cNvPr id="132112" name="Text Box 16"/>
          <p:cNvSpPr txBox="1">
            <a:spLocks noChangeArrowheads="1"/>
          </p:cNvSpPr>
          <p:nvPr/>
        </p:nvSpPr>
        <p:spPr bwMode="auto">
          <a:xfrm>
            <a:off x="3409950" y="2074863"/>
            <a:ext cx="2514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非金属氧化物</a:t>
            </a:r>
            <a:endParaRPr lang="zh-CN" altLang="en-US" sz="28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Group 17"/>
          <p:cNvGrpSpPr/>
          <p:nvPr/>
        </p:nvGrpSpPr>
        <p:grpSpPr bwMode="auto">
          <a:xfrm>
            <a:off x="3160713" y="1389063"/>
            <a:ext cx="2409825" cy="914400"/>
            <a:chOff x="2160" y="1392"/>
            <a:chExt cx="1104" cy="768"/>
          </a:xfrm>
        </p:grpSpPr>
        <p:sp>
          <p:nvSpPr>
            <p:cNvPr id="18449" name="Text Box 18"/>
            <p:cNvSpPr txBox="1">
              <a:spLocks noChangeArrowheads="1"/>
            </p:cNvSpPr>
            <p:nvPr/>
          </p:nvSpPr>
          <p:spPr bwMode="auto">
            <a:xfrm>
              <a:off x="2304" y="1392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金属氧化物</a:t>
              </a:r>
              <a:endParaRPr lang="zh-CN" altLang="en-US" sz="28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450" name="AutoShape 19"/>
            <p:cNvSpPr/>
            <p:nvPr/>
          </p:nvSpPr>
          <p:spPr bwMode="auto">
            <a:xfrm>
              <a:off x="2160" y="1536"/>
              <a:ext cx="96" cy="624"/>
            </a:xfrm>
            <a:prstGeom prst="leftBrace">
              <a:avLst>
                <a:gd name="adj1" fmla="val 54167"/>
                <a:gd name="adj2" fmla="val 50000"/>
              </a:avLst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 sz="3200" b="1"/>
            </a:p>
          </p:txBody>
        </p:sp>
      </p:grpSp>
      <p:grpSp>
        <p:nvGrpSpPr>
          <p:cNvPr id="4" name="Group 20"/>
          <p:cNvGrpSpPr/>
          <p:nvPr/>
        </p:nvGrpSpPr>
        <p:grpSpPr bwMode="auto">
          <a:xfrm>
            <a:off x="1866900" y="2803525"/>
            <a:ext cx="1436688" cy="1206500"/>
            <a:chOff x="1392" y="2607"/>
            <a:chExt cx="864" cy="849"/>
          </a:xfrm>
        </p:grpSpPr>
        <p:sp>
          <p:nvSpPr>
            <p:cNvPr id="18452" name="Text Box 21"/>
            <p:cNvSpPr txBox="1">
              <a:spLocks noChangeArrowheads="1"/>
            </p:cNvSpPr>
            <p:nvPr/>
          </p:nvSpPr>
          <p:spPr bwMode="auto">
            <a:xfrm>
              <a:off x="1392" y="2832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zh-CN" altLang="en-US" sz="2800">
                  <a:latin typeface="楷体_GB2312" panose="02010609030101010101" pitchFamily="49" charset="-122"/>
                  <a:ea typeface="楷体_GB2312" panose="02010609030101010101" pitchFamily="49" charset="-122"/>
                </a:rPr>
                <a:t>从性质</a:t>
              </a:r>
              <a:endParaRPr lang="zh-CN" altLang="en-US" sz="2800"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  <p:sp>
          <p:nvSpPr>
            <p:cNvPr id="18453" name="AutoShape 22"/>
            <p:cNvSpPr/>
            <p:nvPr/>
          </p:nvSpPr>
          <p:spPr bwMode="auto">
            <a:xfrm>
              <a:off x="2208" y="2607"/>
              <a:ext cx="48" cy="849"/>
            </a:xfrm>
            <a:prstGeom prst="leftBrace">
              <a:avLst>
                <a:gd name="adj1" fmla="val 147396"/>
                <a:gd name="adj2" fmla="val 50000"/>
              </a:avLst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 sz="3200" b="1"/>
            </a:p>
          </p:txBody>
        </p:sp>
      </p:grpSp>
      <p:sp>
        <p:nvSpPr>
          <p:cNvPr id="18454" name="Text Box 23"/>
          <p:cNvSpPr txBox="1">
            <a:spLocks noChangeArrowheads="1"/>
          </p:cNvSpPr>
          <p:nvPr/>
        </p:nvSpPr>
        <p:spPr bwMode="auto">
          <a:xfrm>
            <a:off x="990600" y="490538"/>
            <a:ext cx="5453063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物质的分类（氧化物）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/>
      <p:bldP spid="132101" grpId="0"/>
      <p:bldP spid="132102" grpId="0"/>
      <p:bldP spid="132103" grpId="0"/>
      <p:bldP spid="132104" grpId="0"/>
      <p:bldP spid="132105" grpId="0"/>
      <p:bldP spid="132106" grpId="0"/>
      <p:bldP spid="132107" grpId="0"/>
      <p:bldP spid="132108" grpId="0"/>
      <p:bldP spid="1321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1328738" y="2198688"/>
            <a:ext cx="39735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ctr"/>
            <a:r>
              <a:rPr lang="zh-CN" altLang="en-US" sz="2800" b="1"/>
              <a:t>单质：</a:t>
            </a:r>
            <a:r>
              <a:rPr lang="zh-CN" altLang="en-US" sz="2800"/>
              <a:t> </a:t>
            </a:r>
            <a:r>
              <a:rPr lang="en-US" altLang="zh-CN" sz="2800" b="1">
                <a:solidFill>
                  <a:srgbClr val="0000FF"/>
                </a:solidFill>
              </a:rPr>
              <a:t>Fe</a:t>
            </a:r>
            <a:r>
              <a:rPr lang="zh-CN" altLang="en-US" sz="2800" b="1">
                <a:solidFill>
                  <a:srgbClr val="0000FF"/>
                </a:solidFill>
              </a:rPr>
              <a:t>、 木炭、氧气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1314450" y="2509838"/>
            <a:ext cx="3609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ctr"/>
            <a:r>
              <a:rPr lang="zh-CN" altLang="en-US" sz="2800" b="1"/>
              <a:t>氧化物：</a:t>
            </a:r>
            <a:r>
              <a:rPr lang="zh-CN" altLang="en-US" sz="2800"/>
              <a:t> </a:t>
            </a:r>
            <a:r>
              <a:rPr lang="en-US" altLang="zh-CN" sz="2800" b="1">
                <a:solidFill>
                  <a:srgbClr val="0000FF"/>
                </a:solidFill>
              </a:rPr>
              <a:t>CaO</a:t>
            </a:r>
            <a:r>
              <a:rPr lang="zh-CN" altLang="en-US" sz="2800" b="1">
                <a:solidFill>
                  <a:srgbClr val="0000FF"/>
                </a:solidFill>
              </a:rPr>
              <a:t>、 </a:t>
            </a:r>
            <a:r>
              <a:rPr lang="en-US" altLang="zh-CN" sz="2800" b="1">
                <a:solidFill>
                  <a:srgbClr val="0000FF"/>
                </a:solidFill>
              </a:rPr>
              <a:t>CuO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1385888" y="2898775"/>
            <a:ext cx="42402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ctr"/>
            <a:r>
              <a:rPr lang="zh-CN" altLang="en-US" sz="2800" b="1"/>
              <a:t>酸（稀）：</a:t>
            </a:r>
            <a:r>
              <a:rPr lang="zh-CN" altLang="en-US" sz="2800"/>
              <a:t> </a:t>
            </a:r>
            <a:r>
              <a:rPr lang="en-US" altLang="zh-CN" sz="2800" b="1">
                <a:solidFill>
                  <a:srgbClr val="0000FF"/>
                </a:solidFill>
              </a:rPr>
              <a:t>HCl</a:t>
            </a:r>
            <a:r>
              <a:rPr lang="zh-CN" altLang="en-US" sz="2800" b="1">
                <a:solidFill>
                  <a:srgbClr val="0000FF"/>
                </a:solidFill>
              </a:rPr>
              <a:t>、 </a:t>
            </a:r>
            <a:r>
              <a:rPr lang="en-US" altLang="zh-CN" sz="2800" b="1">
                <a:solidFill>
                  <a:srgbClr val="0000FF"/>
                </a:solidFill>
              </a:rPr>
              <a:t>H</a:t>
            </a:r>
            <a:r>
              <a:rPr lang="en-US" altLang="zh-CN" sz="2800" b="1" baseline="-25000">
                <a:solidFill>
                  <a:srgbClr val="0000FF"/>
                </a:solidFill>
              </a:rPr>
              <a:t>2</a:t>
            </a:r>
            <a:r>
              <a:rPr lang="en-US" altLang="zh-CN" sz="2800" b="1">
                <a:solidFill>
                  <a:srgbClr val="0000FF"/>
                </a:solidFill>
              </a:rPr>
              <a:t>SO</a:t>
            </a:r>
            <a:r>
              <a:rPr lang="en-US" altLang="zh-CN" sz="2800" b="1" baseline="-25000">
                <a:solidFill>
                  <a:srgbClr val="0000FF"/>
                </a:solidFill>
              </a:rPr>
              <a:t>4</a:t>
            </a:r>
            <a:r>
              <a:rPr lang="en-US" altLang="zh-CN" sz="2800" b="1">
                <a:solidFill>
                  <a:srgbClr val="0000FF"/>
                </a:solidFill>
              </a:rPr>
              <a:t> 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19461" name="Text Box 7"/>
          <p:cNvSpPr txBox="1">
            <a:spLocks noChangeArrowheads="1"/>
          </p:cNvSpPr>
          <p:nvPr/>
        </p:nvSpPr>
        <p:spPr bwMode="auto">
          <a:xfrm>
            <a:off x="1392238" y="3319463"/>
            <a:ext cx="4416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ctr"/>
            <a:r>
              <a:rPr lang="zh-CN" altLang="en-US" sz="2800" b="1"/>
              <a:t>碱溶液：</a:t>
            </a:r>
            <a:r>
              <a:rPr lang="en-US" altLang="zh-CN" sz="2800" b="1">
                <a:solidFill>
                  <a:srgbClr val="0000FF"/>
                </a:solidFill>
              </a:rPr>
              <a:t>NaOH</a:t>
            </a:r>
            <a:r>
              <a:rPr lang="zh-CN" altLang="en-US" sz="2800" b="1">
                <a:solidFill>
                  <a:srgbClr val="0000FF"/>
                </a:solidFill>
              </a:rPr>
              <a:t>、</a:t>
            </a:r>
            <a:r>
              <a:rPr lang="en-US" altLang="zh-CN" sz="2800" b="1">
                <a:solidFill>
                  <a:srgbClr val="0000FF"/>
                </a:solidFill>
              </a:rPr>
              <a:t>Ca(OH)</a:t>
            </a:r>
            <a:r>
              <a:rPr lang="en-US" altLang="zh-CN" sz="2800" b="1" baseline="-25000">
                <a:solidFill>
                  <a:srgbClr val="0000FF"/>
                </a:solidFill>
              </a:rPr>
              <a:t>2</a:t>
            </a:r>
            <a:r>
              <a:rPr lang="en-US" altLang="zh-CN" sz="2800" b="1">
                <a:solidFill>
                  <a:srgbClr val="EB1529"/>
                </a:solidFill>
              </a:rPr>
              <a:t> </a:t>
            </a:r>
            <a:endParaRPr lang="en-US" altLang="zh-CN" sz="2800" b="1">
              <a:solidFill>
                <a:srgbClr val="EB1529"/>
              </a:solidFill>
            </a:endParaRP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1225550" y="3622675"/>
            <a:ext cx="76327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ctr"/>
            <a:r>
              <a:rPr lang="en-US" altLang="zh-CN" sz="2800" b="1"/>
              <a:t>  </a:t>
            </a:r>
            <a:r>
              <a:rPr lang="zh-CN" altLang="en-US" sz="2800" b="1"/>
              <a:t>盐溶液：</a:t>
            </a:r>
            <a:r>
              <a:rPr lang="en-US" altLang="zh-CN" sz="2800" b="1">
                <a:solidFill>
                  <a:srgbClr val="0000FF"/>
                </a:solidFill>
              </a:rPr>
              <a:t>NaCl</a:t>
            </a:r>
            <a:r>
              <a:rPr lang="zh-CN" altLang="en-US" sz="2800" b="1">
                <a:solidFill>
                  <a:srgbClr val="0000FF"/>
                </a:solidFill>
              </a:rPr>
              <a:t>、  </a:t>
            </a:r>
            <a:r>
              <a:rPr lang="en-US" altLang="zh-CN" sz="2800" b="1">
                <a:solidFill>
                  <a:srgbClr val="0000FF"/>
                </a:solidFill>
              </a:rPr>
              <a:t>Na</a:t>
            </a:r>
            <a:r>
              <a:rPr lang="en-US" altLang="zh-CN" sz="2800" b="1" baseline="-25000">
                <a:solidFill>
                  <a:srgbClr val="0000FF"/>
                </a:solidFill>
              </a:rPr>
              <a:t>2</a:t>
            </a:r>
            <a:r>
              <a:rPr lang="en-US" altLang="zh-CN" sz="2800" b="1">
                <a:solidFill>
                  <a:srgbClr val="0000FF"/>
                </a:solidFill>
              </a:rPr>
              <a:t>SO</a:t>
            </a:r>
            <a:r>
              <a:rPr lang="en-US" altLang="zh-CN" sz="2800" b="1" baseline="-25000">
                <a:solidFill>
                  <a:srgbClr val="0000FF"/>
                </a:solidFill>
              </a:rPr>
              <a:t>4 </a:t>
            </a:r>
            <a:r>
              <a:rPr lang="en-US" altLang="zh-CN" sz="2800" b="1">
                <a:solidFill>
                  <a:srgbClr val="0000FF"/>
                </a:solidFill>
              </a:rPr>
              <a:t> </a:t>
            </a:r>
            <a:r>
              <a:rPr lang="zh-CN" altLang="en-US" sz="2800" b="1" baseline="-25000">
                <a:solidFill>
                  <a:srgbClr val="0000FF"/>
                </a:solidFill>
              </a:rPr>
              <a:t>、</a:t>
            </a:r>
            <a:r>
              <a:rPr lang="en-US" altLang="zh-CN" sz="2800" b="1">
                <a:solidFill>
                  <a:srgbClr val="0000FF"/>
                </a:solidFill>
              </a:rPr>
              <a:t>AgNO</a:t>
            </a:r>
            <a:r>
              <a:rPr lang="en-US" altLang="zh-CN" sz="2800" b="1" baseline="-25000">
                <a:solidFill>
                  <a:srgbClr val="0000FF"/>
                </a:solidFill>
              </a:rPr>
              <a:t>3</a:t>
            </a:r>
            <a:r>
              <a:rPr lang="zh-CN" altLang="en-US" sz="2800" b="1">
                <a:solidFill>
                  <a:srgbClr val="0000FF"/>
                </a:solidFill>
              </a:rPr>
              <a:t>、</a:t>
            </a:r>
            <a:endParaRPr lang="zh-CN" altLang="en-US" sz="2800" b="1">
              <a:solidFill>
                <a:srgbClr val="0000FF"/>
              </a:solidFill>
            </a:endParaRPr>
          </a:p>
          <a:p>
            <a:pPr fontAlgn="ctr"/>
            <a:r>
              <a:rPr lang="zh-CN" altLang="en-US" sz="2800" b="1" baseline="-25000">
                <a:solidFill>
                  <a:srgbClr val="0000FF"/>
                </a:solidFill>
              </a:rPr>
              <a:t>                           </a:t>
            </a:r>
            <a:r>
              <a:rPr lang="en-US" altLang="zh-CN" sz="2800" b="1">
                <a:solidFill>
                  <a:srgbClr val="0000FF"/>
                </a:solidFill>
              </a:rPr>
              <a:t>CuSO</a:t>
            </a:r>
            <a:r>
              <a:rPr lang="en-US" altLang="zh-CN" sz="2800" b="1" baseline="-25000">
                <a:solidFill>
                  <a:srgbClr val="0000FF"/>
                </a:solidFill>
              </a:rPr>
              <a:t>4   </a:t>
            </a:r>
            <a:r>
              <a:rPr lang="zh-CN" altLang="en-US" sz="2800" b="1" baseline="-25000">
                <a:solidFill>
                  <a:srgbClr val="0000FF"/>
                </a:solidFill>
              </a:rPr>
              <a:t>、</a:t>
            </a:r>
            <a:r>
              <a:rPr lang="zh-CN" altLang="en-US" sz="2800" b="1">
                <a:solidFill>
                  <a:srgbClr val="0000FF"/>
                </a:solidFill>
              </a:rPr>
              <a:t> </a:t>
            </a:r>
            <a:r>
              <a:rPr lang="en-US" altLang="zh-CN" sz="2800" b="1">
                <a:solidFill>
                  <a:srgbClr val="0000FF"/>
                </a:solidFill>
              </a:rPr>
              <a:t>CaCO</a:t>
            </a:r>
            <a:r>
              <a:rPr lang="en-US" altLang="zh-CN" sz="2800" b="1" baseline="-25000">
                <a:solidFill>
                  <a:srgbClr val="0000FF"/>
                </a:solidFill>
              </a:rPr>
              <a:t>3</a:t>
            </a:r>
            <a:endParaRPr lang="en-US" altLang="zh-CN" sz="2800" b="1" baseline="-25000">
              <a:solidFill>
                <a:srgbClr val="0000FF"/>
              </a:solidFill>
            </a:endParaRPr>
          </a:p>
        </p:txBody>
      </p:sp>
      <p:sp>
        <p:nvSpPr>
          <p:cNvPr id="19463" name="Text Box 9"/>
          <p:cNvSpPr txBox="1">
            <a:spLocks noChangeArrowheads="1"/>
          </p:cNvSpPr>
          <p:nvPr/>
        </p:nvSpPr>
        <p:spPr bwMode="auto">
          <a:xfrm>
            <a:off x="1514475" y="4397375"/>
            <a:ext cx="31480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ctr"/>
            <a:r>
              <a:rPr lang="zh-CN" altLang="en-US" sz="2800" b="1"/>
              <a:t>指示剂：</a:t>
            </a:r>
            <a:r>
              <a:rPr lang="zh-CN" altLang="en-US" sz="2800"/>
              <a:t> </a:t>
            </a:r>
            <a:r>
              <a:rPr lang="zh-CN" altLang="en-US" sz="2800" b="1">
                <a:solidFill>
                  <a:srgbClr val="0000FF"/>
                </a:solidFill>
              </a:rPr>
              <a:t>石蕊试液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sp>
        <p:nvSpPr>
          <p:cNvPr id="19464" name="Text Box 10"/>
          <p:cNvSpPr txBox="1">
            <a:spLocks noChangeArrowheads="1"/>
          </p:cNvSpPr>
          <p:nvPr/>
        </p:nvSpPr>
        <p:spPr bwMode="auto">
          <a:xfrm>
            <a:off x="939800" y="1081723"/>
            <a:ext cx="795655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根据提供的试剂，</a:t>
            </a:r>
            <a:endParaRPr lang="zh-CN" altLang="en-US" sz="2800" b="1">
              <a:solidFill>
                <a:srgbClr val="000000"/>
              </a:solidFill>
            </a:endParaRPr>
          </a:p>
          <a:p>
            <a:r>
              <a:rPr lang="zh-CN" altLang="en-US" sz="2800" b="1">
                <a:solidFill>
                  <a:srgbClr val="000000"/>
                </a:solidFill>
              </a:rPr>
              <a:t>探究单质、氧化物、酸、碱和盐之间发生的反应：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9465" name="Text Box 2"/>
          <p:cNvSpPr txBox="1">
            <a:spLocks noChangeArrowheads="1"/>
          </p:cNvSpPr>
          <p:nvPr/>
        </p:nvSpPr>
        <p:spPr bwMode="auto">
          <a:xfrm>
            <a:off x="20955" y="203200"/>
            <a:ext cx="18084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>
                <a:solidFill>
                  <a:srgbClr val="FF3300"/>
                </a:solidFill>
              </a:rPr>
              <a:t>〖</a:t>
            </a:r>
            <a:r>
              <a:rPr lang="zh-CN" altLang="en-US" sz="3600" b="1">
                <a:solidFill>
                  <a:srgbClr val="FF3300"/>
                </a:solidFill>
              </a:rPr>
              <a:t>问题</a:t>
            </a:r>
            <a:r>
              <a:rPr lang="en-US" altLang="zh-CN" sz="3600" b="1">
                <a:solidFill>
                  <a:srgbClr val="FF3300"/>
                </a:solidFill>
              </a:rPr>
              <a:t>2〗</a:t>
            </a:r>
            <a:endParaRPr lang="en-US" altLang="zh-CN" sz="3600" b="1"/>
          </a:p>
        </p:txBody>
      </p:sp>
      <p:sp>
        <p:nvSpPr>
          <p:cNvPr id="19466" name="Rectangle 3"/>
          <p:cNvSpPr>
            <a:spLocks noChangeArrowheads="1"/>
          </p:cNvSpPr>
          <p:nvPr/>
        </p:nvSpPr>
        <p:spPr bwMode="auto">
          <a:xfrm>
            <a:off x="2025015" y="203200"/>
            <a:ext cx="71189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>
                <a:solidFill>
                  <a:srgbClr val="FF0000"/>
                </a:solidFill>
                <a:ea typeface="隶书" pitchFamily="49" charset="-122"/>
              </a:rPr>
              <a:t>单质、氧化物、酸、碱、盐之间的关系</a:t>
            </a:r>
            <a:endParaRPr lang="zh-CN" altLang="en-US" sz="3200" b="1">
              <a:solidFill>
                <a:srgbClr val="FF0000"/>
              </a:solidFill>
              <a:ea typeface="隶书" pitchFamily="49" charset="-122"/>
            </a:endParaRPr>
          </a:p>
        </p:txBody>
      </p:sp>
    </p:spTree>
  </p:cSld>
  <p:clrMapOvr>
    <a:masterClrMapping/>
  </p:clrMapOvr>
  <p:transition>
    <p:diamond/>
    <p:sndAc>
      <p:stSnd>
        <p:snd r:embed="rId1" name="chimes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395288" y="936625"/>
            <a:ext cx="27066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/>
              <a:t>【</a:t>
            </a:r>
            <a:r>
              <a:rPr lang="zh-CN" altLang="en-US" sz="4000" b="1">
                <a:solidFill>
                  <a:srgbClr val="0000FF"/>
                </a:solidFill>
              </a:rPr>
              <a:t>预测</a:t>
            </a:r>
            <a:r>
              <a:rPr lang="en-US" altLang="zh-CN" sz="4000" b="1">
                <a:solidFill>
                  <a:srgbClr val="0000FF"/>
                </a:solidFill>
              </a:rPr>
              <a:t>1</a:t>
            </a:r>
            <a:r>
              <a:rPr lang="en-US" altLang="zh-CN" sz="4000" b="1"/>
              <a:t>】</a:t>
            </a:r>
            <a:endParaRPr lang="en-US" altLang="zh-CN" sz="4000" b="1"/>
          </a:p>
        </p:txBody>
      </p:sp>
      <p:sp>
        <p:nvSpPr>
          <p:cNvPr id="20484" name="Oval 10"/>
          <p:cNvSpPr>
            <a:spLocks noChangeArrowheads="1"/>
          </p:cNvSpPr>
          <p:nvPr/>
        </p:nvSpPr>
        <p:spPr bwMode="auto">
          <a:xfrm>
            <a:off x="633413" y="2271713"/>
            <a:ext cx="17526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4400" b="1">
                <a:solidFill>
                  <a:srgbClr val="FF3300"/>
                </a:solidFill>
                <a:latin typeface="Arial" panose="020B0604020202020204" pitchFamily="34" charset="0"/>
              </a:rPr>
              <a:t>金属</a:t>
            </a:r>
            <a:endParaRPr lang="zh-CN" altLang="en-US" sz="44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2452688" y="1196975"/>
            <a:ext cx="5334000" cy="3348038"/>
            <a:chOff x="2112" y="1248"/>
            <a:chExt cx="3360" cy="2812"/>
          </a:xfrm>
        </p:grpSpPr>
        <p:grpSp>
          <p:nvGrpSpPr>
            <p:cNvPr id="20486" name="Group 19"/>
            <p:cNvGrpSpPr/>
            <p:nvPr/>
          </p:nvGrpSpPr>
          <p:grpSpPr bwMode="auto">
            <a:xfrm>
              <a:off x="3216" y="1248"/>
              <a:ext cx="2256" cy="2812"/>
              <a:chOff x="3216" y="1248"/>
              <a:chExt cx="2256" cy="2812"/>
            </a:xfrm>
          </p:grpSpPr>
          <p:sp>
            <p:nvSpPr>
              <p:cNvPr id="20487" name="Oval 6"/>
              <p:cNvSpPr>
                <a:spLocks noChangeArrowheads="1"/>
              </p:cNvSpPr>
              <p:nvPr/>
            </p:nvSpPr>
            <p:spPr bwMode="auto">
              <a:xfrm>
                <a:off x="3776" y="1248"/>
                <a:ext cx="1122" cy="5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5400" b="1">
                    <a:solidFill>
                      <a:srgbClr val="0000FF"/>
                    </a:solidFill>
                  </a:rPr>
                  <a:t>酸</a:t>
                </a:r>
                <a:endParaRPr lang="zh-CN" altLang="en-US" sz="54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20488" name="Oval 7"/>
              <p:cNvSpPr>
                <a:spLocks noChangeArrowheads="1"/>
              </p:cNvSpPr>
              <p:nvPr/>
            </p:nvSpPr>
            <p:spPr bwMode="auto">
              <a:xfrm>
                <a:off x="3822" y="2382"/>
                <a:ext cx="1122" cy="5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5400" b="1">
                    <a:solidFill>
                      <a:srgbClr val="0000FF"/>
                    </a:solidFill>
                  </a:rPr>
                  <a:t>盐</a:t>
                </a:r>
                <a:endParaRPr lang="zh-CN" altLang="en-US" sz="54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20489" name="Oval 8"/>
              <p:cNvSpPr>
                <a:spLocks noChangeArrowheads="1"/>
              </p:cNvSpPr>
              <p:nvPr/>
            </p:nvSpPr>
            <p:spPr bwMode="auto">
              <a:xfrm>
                <a:off x="3216" y="3182"/>
                <a:ext cx="2256" cy="8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zh-CN" altLang="en-US" sz="4400" b="1">
                    <a:solidFill>
                      <a:srgbClr val="0000FF"/>
                    </a:solidFill>
                  </a:rPr>
                  <a:t>非金属单质</a:t>
                </a:r>
                <a:endParaRPr lang="zh-CN" altLang="en-US" sz="4400" b="1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0490" name="Line 11"/>
            <p:cNvSpPr>
              <a:spLocks noChangeShapeType="1"/>
            </p:cNvSpPr>
            <p:nvPr/>
          </p:nvSpPr>
          <p:spPr bwMode="auto">
            <a:xfrm flipV="1">
              <a:off x="2112" y="1584"/>
              <a:ext cx="168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1" name="Line 12"/>
            <p:cNvSpPr>
              <a:spLocks noChangeShapeType="1"/>
            </p:cNvSpPr>
            <p:nvPr/>
          </p:nvSpPr>
          <p:spPr bwMode="auto">
            <a:xfrm>
              <a:off x="2112" y="2448"/>
              <a:ext cx="168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2" name="Line 13"/>
            <p:cNvSpPr>
              <a:spLocks noChangeShapeType="1"/>
            </p:cNvSpPr>
            <p:nvPr/>
          </p:nvSpPr>
          <p:spPr bwMode="auto">
            <a:xfrm>
              <a:off x="2112" y="2544"/>
              <a:ext cx="1104" cy="10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val 2"/>
          <p:cNvSpPr>
            <a:spLocks noChangeArrowheads="1"/>
          </p:cNvSpPr>
          <p:nvPr/>
        </p:nvSpPr>
        <p:spPr bwMode="auto">
          <a:xfrm>
            <a:off x="1219200" y="2343150"/>
            <a:ext cx="1905000" cy="971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rgbClr val="FF3300"/>
                </a:solidFill>
                <a:latin typeface="Arial" panose="020B0604020202020204" pitchFamily="34" charset="0"/>
              </a:rPr>
              <a:t>碱性</a:t>
            </a:r>
            <a:endParaRPr lang="zh-CN" altLang="en-US" sz="3600" b="1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algn="ctr"/>
            <a:r>
              <a:rPr lang="zh-CN" altLang="en-US" sz="3600" b="1">
                <a:solidFill>
                  <a:srgbClr val="FF3300"/>
                </a:solidFill>
                <a:latin typeface="Arial" panose="020B0604020202020204" pitchFamily="34" charset="0"/>
              </a:rPr>
              <a:t>氧化物</a:t>
            </a:r>
            <a:endParaRPr lang="zh-CN" altLang="en-US" sz="36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Text Box 11"/>
          <p:cNvSpPr txBox="1">
            <a:spLocks noChangeArrowheads="1"/>
          </p:cNvSpPr>
          <p:nvPr/>
        </p:nvSpPr>
        <p:spPr bwMode="auto">
          <a:xfrm>
            <a:off x="990600" y="514350"/>
            <a:ext cx="29987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/>
              <a:t>【</a:t>
            </a:r>
            <a:r>
              <a:rPr lang="zh-CN" altLang="en-US" sz="4000" b="1">
                <a:solidFill>
                  <a:srgbClr val="0000FF"/>
                </a:solidFill>
              </a:rPr>
              <a:t>预测</a:t>
            </a:r>
            <a:r>
              <a:rPr lang="en-US" altLang="zh-CN" sz="4000" b="1">
                <a:solidFill>
                  <a:srgbClr val="0000FF"/>
                </a:solidFill>
              </a:rPr>
              <a:t>2</a:t>
            </a:r>
            <a:r>
              <a:rPr lang="en-US" altLang="zh-CN" sz="4000" b="1"/>
              <a:t>】</a:t>
            </a:r>
            <a:endParaRPr lang="en-US" altLang="zh-CN" sz="4000" b="1"/>
          </a:p>
        </p:txBody>
      </p:sp>
      <p:grpSp>
        <p:nvGrpSpPr>
          <p:cNvPr id="2" name="Group 23"/>
          <p:cNvGrpSpPr/>
          <p:nvPr/>
        </p:nvGrpSpPr>
        <p:grpSpPr bwMode="auto">
          <a:xfrm>
            <a:off x="3090863" y="1281113"/>
            <a:ext cx="4648200" cy="3362325"/>
            <a:chOff x="1920" y="968"/>
            <a:chExt cx="2928" cy="2824"/>
          </a:xfrm>
        </p:grpSpPr>
        <p:sp>
          <p:nvSpPr>
            <p:cNvPr id="21510" name="Oval 5"/>
            <p:cNvSpPr>
              <a:spLocks noChangeArrowheads="1"/>
            </p:cNvSpPr>
            <p:nvPr/>
          </p:nvSpPr>
          <p:spPr bwMode="auto">
            <a:xfrm>
              <a:off x="3680" y="1008"/>
              <a:ext cx="928" cy="6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5400" b="1">
                  <a:solidFill>
                    <a:srgbClr val="0000FF"/>
                  </a:solidFill>
                </a:rPr>
                <a:t>酸</a:t>
              </a:r>
              <a:endParaRPr lang="zh-CN" altLang="en-US" sz="5400" b="1">
                <a:solidFill>
                  <a:srgbClr val="0000FF"/>
                </a:solidFill>
              </a:endParaRPr>
            </a:p>
          </p:txBody>
        </p:sp>
        <p:sp>
          <p:nvSpPr>
            <p:cNvPr id="21511" name="Oval 6"/>
            <p:cNvSpPr>
              <a:spLocks noChangeArrowheads="1"/>
            </p:cNvSpPr>
            <p:nvPr/>
          </p:nvSpPr>
          <p:spPr bwMode="auto">
            <a:xfrm>
              <a:off x="3727" y="2112"/>
              <a:ext cx="1121" cy="7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Arial" panose="020B0604020202020204" pitchFamily="34" charset="0"/>
                </a:rPr>
                <a:t>酸性</a:t>
              </a:r>
              <a:endParaRPr lang="zh-CN" altLang="en-US" sz="3200" b="1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Arial" panose="020B0604020202020204" pitchFamily="34" charset="0"/>
                </a:rPr>
                <a:t>氧化物</a:t>
              </a:r>
              <a:endParaRPr lang="zh-CN" altLang="en-US" sz="4400" b="1">
                <a:solidFill>
                  <a:srgbClr val="0000FF"/>
                </a:solidFill>
              </a:endParaRPr>
            </a:p>
          </p:txBody>
        </p:sp>
        <p:sp>
          <p:nvSpPr>
            <p:cNvPr id="21512" name="Oval 7"/>
            <p:cNvSpPr>
              <a:spLocks noChangeArrowheads="1"/>
            </p:cNvSpPr>
            <p:nvPr/>
          </p:nvSpPr>
          <p:spPr bwMode="auto">
            <a:xfrm>
              <a:off x="3600" y="3168"/>
              <a:ext cx="105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6000" b="1">
                  <a:solidFill>
                    <a:srgbClr val="0000FF"/>
                  </a:solidFill>
                  <a:latin typeface="Arial" panose="020B0604020202020204" pitchFamily="34" charset="0"/>
                </a:rPr>
                <a:t>水</a:t>
              </a:r>
              <a:endParaRPr lang="zh-CN" altLang="en-US" sz="6600" b="1">
                <a:solidFill>
                  <a:srgbClr val="0000FF"/>
                </a:solidFill>
              </a:endParaRPr>
            </a:p>
          </p:txBody>
        </p:sp>
        <p:sp>
          <p:nvSpPr>
            <p:cNvPr id="21513" name="Line 8"/>
            <p:cNvSpPr>
              <a:spLocks noChangeShapeType="1"/>
            </p:cNvSpPr>
            <p:nvPr/>
          </p:nvSpPr>
          <p:spPr bwMode="auto">
            <a:xfrm flipV="1">
              <a:off x="1920" y="1369"/>
              <a:ext cx="1776" cy="8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Line 9"/>
            <p:cNvSpPr>
              <a:spLocks noChangeShapeType="1"/>
            </p:cNvSpPr>
            <p:nvPr/>
          </p:nvSpPr>
          <p:spPr bwMode="auto">
            <a:xfrm>
              <a:off x="1968" y="2298"/>
              <a:ext cx="1776" cy="1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Line 10"/>
            <p:cNvSpPr>
              <a:spLocks noChangeShapeType="1"/>
            </p:cNvSpPr>
            <p:nvPr/>
          </p:nvSpPr>
          <p:spPr bwMode="auto">
            <a:xfrm>
              <a:off x="1968" y="2402"/>
              <a:ext cx="1632" cy="10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Text Box 19"/>
            <p:cNvSpPr txBox="1">
              <a:spLocks noChangeArrowheads="1"/>
            </p:cNvSpPr>
            <p:nvPr/>
          </p:nvSpPr>
          <p:spPr bwMode="auto">
            <a:xfrm>
              <a:off x="4233" y="968"/>
              <a:ext cx="29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0000FF"/>
                  </a:solidFill>
                  <a:latin typeface="Arial" panose="020B0604020202020204" pitchFamily="34" charset="0"/>
                </a:rPr>
                <a:t>  </a:t>
              </a:r>
              <a:endParaRPr lang="en-US" altLang="zh-CN" sz="40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517" name="Text Box 22"/>
            <p:cNvSpPr txBox="1">
              <a:spLocks noChangeArrowheads="1"/>
            </p:cNvSpPr>
            <p:nvPr/>
          </p:nvSpPr>
          <p:spPr bwMode="auto">
            <a:xfrm>
              <a:off x="4199" y="2600"/>
              <a:ext cx="29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0000FF"/>
                  </a:solidFill>
                  <a:latin typeface="Arial" panose="020B0604020202020204" pitchFamily="34" charset="0"/>
                </a:rPr>
                <a:t>  </a:t>
              </a:r>
              <a:endParaRPr lang="en-US" altLang="zh-CN" sz="40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Oval 2"/>
          <p:cNvSpPr>
            <a:spLocks noChangeArrowheads="1"/>
          </p:cNvSpPr>
          <p:nvPr/>
        </p:nvSpPr>
        <p:spPr bwMode="auto">
          <a:xfrm>
            <a:off x="1219200" y="2343150"/>
            <a:ext cx="1905000" cy="971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3600" b="1">
                <a:solidFill>
                  <a:srgbClr val="FF3300"/>
                </a:solidFill>
                <a:latin typeface="Arial" panose="020B0604020202020204" pitchFamily="34" charset="0"/>
              </a:rPr>
              <a:t>酸性</a:t>
            </a:r>
            <a:endParaRPr lang="zh-CN" altLang="en-US" sz="3600" b="1">
              <a:solidFill>
                <a:srgbClr val="FF3300"/>
              </a:solidFill>
              <a:latin typeface="Arial" panose="020B0604020202020204" pitchFamily="34" charset="0"/>
            </a:endParaRPr>
          </a:p>
          <a:p>
            <a:pPr algn="ctr"/>
            <a:r>
              <a:rPr lang="zh-CN" altLang="en-US" sz="3600" b="1">
                <a:solidFill>
                  <a:srgbClr val="FF3300"/>
                </a:solidFill>
                <a:latin typeface="Arial" panose="020B0604020202020204" pitchFamily="34" charset="0"/>
              </a:rPr>
              <a:t>氧化物</a:t>
            </a:r>
            <a:endParaRPr lang="zh-CN" altLang="en-US" sz="36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990600" y="514350"/>
            <a:ext cx="2959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/>
              <a:t>【</a:t>
            </a:r>
            <a:r>
              <a:rPr lang="zh-CN" altLang="en-US" sz="4000" b="1">
                <a:solidFill>
                  <a:srgbClr val="0000FF"/>
                </a:solidFill>
              </a:rPr>
              <a:t>预测</a:t>
            </a:r>
            <a:r>
              <a:rPr lang="en-US" altLang="zh-CN" sz="4000" b="1">
                <a:solidFill>
                  <a:srgbClr val="0000FF"/>
                </a:solidFill>
              </a:rPr>
              <a:t>3</a:t>
            </a:r>
            <a:r>
              <a:rPr lang="en-US" altLang="zh-CN" sz="4000" b="1"/>
              <a:t>】</a:t>
            </a:r>
            <a:endParaRPr lang="en-US" altLang="zh-CN" sz="4000" b="1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3090863" y="1270000"/>
            <a:ext cx="4648200" cy="3362325"/>
            <a:chOff x="1920" y="968"/>
            <a:chExt cx="2928" cy="2824"/>
          </a:xfrm>
        </p:grpSpPr>
        <p:sp>
          <p:nvSpPr>
            <p:cNvPr id="22534" name="Oval 5"/>
            <p:cNvSpPr>
              <a:spLocks noChangeArrowheads="1"/>
            </p:cNvSpPr>
            <p:nvPr/>
          </p:nvSpPr>
          <p:spPr bwMode="auto">
            <a:xfrm>
              <a:off x="3680" y="1008"/>
              <a:ext cx="928" cy="6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5400" b="1">
                  <a:solidFill>
                    <a:srgbClr val="0000FF"/>
                  </a:solidFill>
                </a:rPr>
                <a:t>碱</a:t>
              </a:r>
              <a:endParaRPr lang="zh-CN" altLang="en-US" sz="5400" b="1">
                <a:solidFill>
                  <a:srgbClr val="0000FF"/>
                </a:solidFill>
              </a:endParaRPr>
            </a:p>
          </p:txBody>
        </p:sp>
        <p:sp>
          <p:nvSpPr>
            <p:cNvPr id="22535" name="Oval 6"/>
            <p:cNvSpPr>
              <a:spLocks noChangeArrowheads="1"/>
            </p:cNvSpPr>
            <p:nvPr/>
          </p:nvSpPr>
          <p:spPr bwMode="auto">
            <a:xfrm>
              <a:off x="3727" y="2112"/>
              <a:ext cx="1121" cy="74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Arial" panose="020B0604020202020204" pitchFamily="34" charset="0"/>
                </a:rPr>
                <a:t>碱性</a:t>
              </a:r>
              <a:endParaRPr lang="zh-CN" altLang="en-US" sz="3200" b="1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Arial" panose="020B0604020202020204" pitchFamily="34" charset="0"/>
                </a:rPr>
                <a:t>氧化物</a:t>
              </a:r>
              <a:endParaRPr lang="zh-CN" altLang="en-US" sz="4400" b="1">
                <a:solidFill>
                  <a:srgbClr val="0000FF"/>
                </a:solidFill>
              </a:endParaRPr>
            </a:p>
          </p:txBody>
        </p:sp>
        <p:sp>
          <p:nvSpPr>
            <p:cNvPr id="22536" name="Oval 7"/>
            <p:cNvSpPr>
              <a:spLocks noChangeArrowheads="1"/>
            </p:cNvSpPr>
            <p:nvPr/>
          </p:nvSpPr>
          <p:spPr bwMode="auto">
            <a:xfrm>
              <a:off x="3600" y="3168"/>
              <a:ext cx="105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6000" b="1">
                  <a:solidFill>
                    <a:srgbClr val="0000FF"/>
                  </a:solidFill>
                  <a:latin typeface="Arial" panose="020B0604020202020204" pitchFamily="34" charset="0"/>
                </a:rPr>
                <a:t>水</a:t>
              </a:r>
              <a:endParaRPr lang="zh-CN" altLang="en-US" sz="6600" b="1">
                <a:solidFill>
                  <a:srgbClr val="0000FF"/>
                </a:solidFill>
              </a:endParaRPr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 flipV="1">
              <a:off x="1920" y="1369"/>
              <a:ext cx="1776" cy="8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>
              <a:off x="1968" y="2298"/>
              <a:ext cx="1776" cy="1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10"/>
            <p:cNvSpPr>
              <a:spLocks noChangeShapeType="1"/>
            </p:cNvSpPr>
            <p:nvPr/>
          </p:nvSpPr>
          <p:spPr bwMode="auto">
            <a:xfrm>
              <a:off x="1968" y="2402"/>
              <a:ext cx="1632" cy="10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Text Box 11"/>
            <p:cNvSpPr txBox="1">
              <a:spLocks noChangeArrowheads="1"/>
            </p:cNvSpPr>
            <p:nvPr/>
          </p:nvSpPr>
          <p:spPr bwMode="auto">
            <a:xfrm>
              <a:off x="4233" y="968"/>
              <a:ext cx="29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0000FF"/>
                  </a:solidFill>
                  <a:latin typeface="Arial" panose="020B0604020202020204" pitchFamily="34" charset="0"/>
                </a:rPr>
                <a:t>  </a:t>
              </a:r>
              <a:endParaRPr lang="en-US" altLang="zh-CN" sz="40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541" name="Text Box 12"/>
            <p:cNvSpPr txBox="1">
              <a:spLocks noChangeArrowheads="1"/>
            </p:cNvSpPr>
            <p:nvPr/>
          </p:nvSpPr>
          <p:spPr bwMode="auto">
            <a:xfrm>
              <a:off x="4199" y="2600"/>
              <a:ext cx="296" cy="5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4000" b="1">
                  <a:solidFill>
                    <a:srgbClr val="0000FF"/>
                  </a:solidFill>
                  <a:latin typeface="Arial" panose="020B0604020202020204" pitchFamily="34" charset="0"/>
                </a:rPr>
                <a:t>  </a:t>
              </a:r>
              <a:endParaRPr lang="en-US" altLang="zh-CN" sz="40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990600" y="457200"/>
            <a:ext cx="32496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/>
              <a:t>【</a:t>
            </a:r>
            <a:r>
              <a:rPr lang="zh-CN" altLang="en-US" sz="4000" b="1">
                <a:solidFill>
                  <a:srgbClr val="0000FF"/>
                </a:solidFill>
              </a:rPr>
              <a:t>预测</a:t>
            </a:r>
            <a:r>
              <a:rPr lang="en-US" altLang="zh-CN" sz="4000" b="1">
                <a:solidFill>
                  <a:srgbClr val="0000FF"/>
                </a:solidFill>
              </a:rPr>
              <a:t>4</a:t>
            </a:r>
            <a:r>
              <a:rPr lang="en-US" altLang="zh-CN" sz="4000" b="1"/>
              <a:t>】</a:t>
            </a:r>
            <a:endParaRPr lang="en-US" altLang="zh-CN" sz="4000" b="1"/>
          </a:p>
        </p:txBody>
      </p:sp>
      <p:grpSp>
        <p:nvGrpSpPr>
          <p:cNvPr id="23556" name="Group 37"/>
          <p:cNvGrpSpPr/>
          <p:nvPr/>
        </p:nvGrpSpPr>
        <p:grpSpPr bwMode="auto">
          <a:xfrm>
            <a:off x="1600200" y="1238250"/>
            <a:ext cx="6448425" cy="3543300"/>
            <a:chOff x="1104" y="1056"/>
            <a:chExt cx="4062" cy="2976"/>
          </a:xfrm>
        </p:grpSpPr>
        <p:sp>
          <p:nvSpPr>
            <p:cNvPr id="23557" name="Oval 32"/>
            <p:cNvSpPr>
              <a:spLocks noChangeArrowheads="1"/>
            </p:cNvSpPr>
            <p:nvPr/>
          </p:nvSpPr>
          <p:spPr bwMode="auto">
            <a:xfrm>
              <a:off x="2208" y="1632"/>
              <a:ext cx="528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5400" b="1">
                  <a:solidFill>
                    <a:srgbClr val="FF3300"/>
                  </a:solidFill>
                  <a:latin typeface="Arial" panose="020B0604020202020204" pitchFamily="34" charset="0"/>
                </a:rPr>
                <a:t>酸</a:t>
              </a:r>
              <a:endParaRPr lang="zh-CN" altLang="en-US" sz="5400" b="1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58" name="Line 14"/>
            <p:cNvSpPr>
              <a:spLocks noChangeShapeType="1"/>
            </p:cNvSpPr>
            <p:nvPr/>
          </p:nvSpPr>
          <p:spPr bwMode="auto">
            <a:xfrm flipV="1">
              <a:off x="2736" y="1392"/>
              <a:ext cx="100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59" name="Oval 15"/>
            <p:cNvSpPr>
              <a:spLocks noChangeArrowheads="1"/>
            </p:cNvSpPr>
            <p:nvPr/>
          </p:nvSpPr>
          <p:spPr bwMode="auto">
            <a:xfrm>
              <a:off x="3744" y="1056"/>
              <a:ext cx="960" cy="5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4800" b="1">
                  <a:solidFill>
                    <a:srgbClr val="0000FF"/>
                  </a:solidFill>
                  <a:latin typeface="Arial" panose="020B0604020202020204" pitchFamily="34" charset="0"/>
                </a:rPr>
                <a:t>碱</a:t>
              </a:r>
              <a:endParaRPr lang="zh-CN" altLang="en-US" sz="4800" b="1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altLang="zh-CN" sz="16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60" name="Oval 16"/>
            <p:cNvSpPr>
              <a:spLocks noChangeArrowheads="1"/>
            </p:cNvSpPr>
            <p:nvPr/>
          </p:nvSpPr>
          <p:spPr bwMode="auto">
            <a:xfrm>
              <a:off x="3744" y="1824"/>
              <a:ext cx="960" cy="5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4800" b="1">
                  <a:solidFill>
                    <a:srgbClr val="0000FF"/>
                  </a:solidFill>
                  <a:latin typeface="Arial" panose="020B0604020202020204" pitchFamily="34" charset="0"/>
                </a:rPr>
                <a:t>盐</a:t>
              </a:r>
              <a:endParaRPr lang="zh-CN" altLang="en-US" sz="4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61" name="Oval 17"/>
            <p:cNvSpPr>
              <a:spLocks noChangeArrowheads="1"/>
            </p:cNvSpPr>
            <p:nvPr/>
          </p:nvSpPr>
          <p:spPr bwMode="auto">
            <a:xfrm>
              <a:off x="3744" y="2592"/>
              <a:ext cx="960" cy="5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4000" b="1">
                  <a:solidFill>
                    <a:srgbClr val="0000FF"/>
                  </a:solidFill>
                  <a:latin typeface="Arial" panose="020B0604020202020204" pitchFamily="34" charset="0"/>
                </a:rPr>
                <a:t>金属</a:t>
              </a:r>
              <a:endParaRPr lang="zh-CN" altLang="en-US" sz="4000" b="1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altLang="zh-CN" sz="16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62" name="Line 18"/>
            <p:cNvSpPr>
              <a:spLocks noChangeShapeType="1"/>
            </p:cNvSpPr>
            <p:nvPr/>
          </p:nvSpPr>
          <p:spPr bwMode="auto">
            <a:xfrm>
              <a:off x="2736" y="2160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Line 19"/>
            <p:cNvSpPr>
              <a:spLocks noChangeShapeType="1"/>
            </p:cNvSpPr>
            <p:nvPr/>
          </p:nvSpPr>
          <p:spPr bwMode="auto">
            <a:xfrm>
              <a:off x="2736" y="2304"/>
              <a:ext cx="100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Oval 24"/>
            <p:cNvSpPr>
              <a:spLocks noChangeArrowheads="1"/>
            </p:cNvSpPr>
            <p:nvPr/>
          </p:nvSpPr>
          <p:spPr bwMode="auto">
            <a:xfrm>
              <a:off x="3742" y="3249"/>
              <a:ext cx="1424" cy="7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3600" b="1">
                  <a:solidFill>
                    <a:srgbClr val="0000FF"/>
                  </a:solidFill>
                  <a:latin typeface="Arial" panose="020B0604020202020204" pitchFamily="34" charset="0"/>
                </a:rPr>
                <a:t>碱性</a:t>
              </a:r>
              <a:endParaRPr lang="zh-CN" altLang="en-US" sz="3600" b="1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3600" b="1">
                  <a:solidFill>
                    <a:srgbClr val="0000FF"/>
                  </a:solidFill>
                  <a:latin typeface="Arial" panose="020B0604020202020204" pitchFamily="34" charset="0"/>
                </a:rPr>
                <a:t>氧化物</a:t>
              </a:r>
              <a:endParaRPr lang="zh-CN" altLang="en-US" sz="36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565" name="Line 25"/>
            <p:cNvSpPr>
              <a:spLocks noChangeShapeType="1"/>
            </p:cNvSpPr>
            <p:nvPr/>
          </p:nvSpPr>
          <p:spPr bwMode="auto">
            <a:xfrm>
              <a:off x="2688" y="2496"/>
              <a:ext cx="1054" cy="1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Line 28"/>
            <p:cNvSpPr>
              <a:spLocks noChangeShapeType="1"/>
            </p:cNvSpPr>
            <p:nvPr/>
          </p:nvSpPr>
          <p:spPr bwMode="auto">
            <a:xfrm>
              <a:off x="1632" y="1824"/>
              <a:ext cx="57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Oval 35"/>
            <p:cNvSpPr>
              <a:spLocks noChangeArrowheads="1"/>
            </p:cNvSpPr>
            <p:nvPr/>
          </p:nvSpPr>
          <p:spPr bwMode="auto">
            <a:xfrm>
              <a:off x="1104" y="1104"/>
              <a:ext cx="528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/>
            <a:lstStyle/>
            <a:p>
              <a:pPr algn="ctr"/>
              <a:r>
                <a:rPr lang="zh-CN" altLang="en-US" sz="3600" b="1">
                  <a:solidFill>
                    <a:srgbClr val="0033CC"/>
                  </a:solidFill>
                  <a:latin typeface="Arial" panose="020B0604020202020204" pitchFamily="34" charset="0"/>
                </a:rPr>
                <a:t>指示剂</a:t>
              </a:r>
              <a:endParaRPr lang="zh-CN" altLang="en-US" sz="3600" b="1">
                <a:solidFill>
                  <a:srgbClr val="0033CC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altLang="zh-CN">
                <a:solidFill>
                  <a:srgbClr val="0033CC"/>
                </a:solidFill>
              </a:endParaRPr>
            </a:p>
          </p:txBody>
        </p:sp>
      </p:grpSp>
    </p:spTree>
  </p:cSld>
  <p:clrMapOvr>
    <a:masterClrMapping/>
  </p:clrMapOvr>
  <p:transition>
    <p:diamond/>
    <p:sndAc>
      <p:stSnd>
        <p:snd r:embed="rId1" name="chimes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788"/>
            <a:ext cx="9144000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amond/>
    <p:sndAc>
      <p:stSnd>
        <p:snd r:embed="rId2" name="chimes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Oval 2"/>
          <p:cNvSpPr>
            <a:spLocks noChangeArrowheads="1"/>
          </p:cNvSpPr>
          <p:nvPr/>
        </p:nvSpPr>
        <p:spPr bwMode="auto">
          <a:xfrm>
            <a:off x="3352800" y="2000250"/>
            <a:ext cx="914400" cy="12573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5400" b="1">
                <a:solidFill>
                  <a:srgbClr val="FF3300"/>
                </a:solidFill>
                <a:latin typeface="Arial" panose="020B0604020202020204" pitchFamily="34" charset="0"/>
              </a:rPr>
              <a:t>碱</a:t>
            </a:r>
            <a:endParaRPr lang="zh-CN" altLang="en-US" sz="54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3"/>
          <p:cNvGrpSpPr/>
          <p:nvPr/>
        </p:nvGrpSpPr>
        <p:grpSpPr bwMode="auto">
          <a:xfrm rot="-30575">
            <a:off x="1447808" y="1256655"/>
            <a:ext cx="7155371" cy="3660058"/>
            <a:chOff x="1104" y="1056"/>
            <a:chExt cx="4146" cy="2978"/>
          </a:xfrm>
        </p:grpSpPr>
        <p:sp>
          <p:nvSpPr>
            <p:cNvPr id="24581" name="Line 4"/>
            <p:cNvSpPr>
              <a:spLocks noChangeShapeType="1"/>
            </p:cNvSpPr>
            <p:nvPr/>
          </p:nvSpPr>
          <p:spPr bwMode="auto">
            <a:xfrm flipV="1">
              <a:off x="2736" y="1392"/>
              <a:ext cx="1008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2" name="Oval 5"/>
            <p:cNvSpPr>
              <a:spLocks noChangeArrowheads="1"/>
            </p:cNvSpPr>
            <p:nvPr/>
          </p:nvSpPr>
          <p:spPr bwMode="auto">
            <a:xfrm>
              <a:off x="3744" y="1056"/>
              <a:ext cx="960" cy="5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Arial" panose="020B0604020202020204" pitchFamily="34" charset="0"/>
                </a:rPr>
                <a:t>酸</a:t>
              </a:r>
              <a:endParaRPr lang="zh-CN" altLang="en-US" sz="4800" b="1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altLang="zh-CN" sz="16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83" name="Oval 6"/>
            <p:cNvSpPr>
              <a:spLocks noChangeArrowheads="1"/>
            </p:cNvSpPr>
            <p:nvPr/>
          </p:nvSpPr>
          <p:spPr bwMode="auto">
            <a:xfrm>
              <a:off x="3744" y="1824"/>
              <a:ext cx="960" cy="5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Arial" panose="020B0604020202020204" pitchFamily="34" charset="0"/>
                </a:rPr>
                <a:t>盐</a:t>
              </a:r>
              <a:endParaRPr lang="zh-CN" altLang="en-US" sz="32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84" name="Oval 7"/>
            <p:cNvSpPr>
              <a:spLocks noChangeArrowheads="1"/>
            </p:cNvSpPr>
            <p:nvPr/>
          </p:nvSpPr>
          <p:spPr bwMode="auto">
            <a:xfrm>
              <a:off x="3744" y="2592"/>
              <a:ext cx="960" cy="5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solidFill>
                    <a:srgbClr val="0000FF"/>
                  </a:solidFill>
                  <a:latin typeface="Arial" panose="020B0604020202020204" pitchFamily="34" charset="0"/>
                </a:rPr>
                <a:t>非金属</a:t>
              </a:r>
              <a:endParaRPr lang="zh-CN" altLang="en-US" sz="3600" b="1">
                <a:solidFill>
                  <a:srgbClr val="0000FF"/>
                </a:solidFill>
                <a:latin typeface="Arial" panose="020B0604020202020204" pitchFamily="34" charset="0"/>
              </a:endParaRPr>
            </a:p>
            <a:p>
              <a:pPr algn="ctr"/>
              <a:endParaRPr lang="en-US" altLang="zh-CN" sz="16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85" name="Line 8"/>
            <p:cNvSpPr>
              <a:spLocks noChangeShapeType="1"/>
            </p:cNvSpPr>
            <p:nvPr/>
          </p:nvSpPr>
          <p:spPr bwMode="auto">
            <a:xfrm>
              <a:off x="2736" y="2160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>
              <a:off x="2736" y="2304"/>
              <a:ext cx="1008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Oval 10"/>
            <p:cNvSpPr>
              <a:spLocks noChangeArrowheads="1"/>
            </p:cNvSpPr>
            <p:nvPr/>
          </p:nvSpPr>
          <p:spPr bwMode="auto">
            <a:xfrm>
              <a:off x="3494" y="3251"/>
              <a:ext cx="1756" cy="78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FF"/>
                  </a:solidFill>
                  <a:latin typeface="Arial" panose="020B0604020202020204" pitchFamily="34" charset="0"/>
                </a:rPr>
                <a:t>酸性氧化物</a:t>
              </a:r>
              <a:endParaRPr lang="zh-CN" altLang="en-US" sz="32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>
              <a:off x="2688" y="2496"/>
              <a:ext cx="1054" cy="11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2"/>
            <p:cNvSpPr>
              <a:spLocks noChangeShapeType="1"/>
            </p:cNvSpPr>
            <p:nvPr/>
          </p:nvSpPr>
          <p:spPr bwMode="auto">
            <a:xfrm>
              <a:off x="1632" y="1824"/>
              <a:ext cx="57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Oval 13"/>
            <p:cNvSpPr>
              <a:spLocks noChangeArrowheads="1"/>
            </p:cNvSpPr>
            <p:nvPr/>
          </p:nvSpPr>
          <p:spPr bwMode="auto">
            <a:xfrm>
              <a:off x="1104" y="1104"/>
              <a:ext cx="528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r>
                <a:rPr lang="zh-CN" altLang="en-US" sz="3600" b="1">
                  <a:solidFill>
                    <a:srgbClr val="0033CC"/>
                  </a:solidFill>
                  <a:latin typeface="Arial" panose="020B0604020202020204" pitchFamily="34" charset="0"/>
                </a:rPr>
                <a:t>指示剂</a:t>
              </a:r>
              <a:endParaRPr lang="zh-CN" altLang="en-US" sz="3600" b="1">
                <a:solidFill>
                  <a:srgbClr val="0033CC"/>
                </a:solidFill>
                <a:latin typeface="Arial" panose="020B0604020202020204" pitchFamily="34" charset="0"/>
              </a:endParaRPr>
            </a:p>
            <a:p>
              <a:endParaRPr lang="en-US" altLang="zh-CN"/>
            </a:p>
          </p:txBody>
        </p:sp>
      </p:grp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990600" y="457200"/>
            <a:ext cx="2800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/>
              <a:t>【</a:t>
            </a:r>
            <a:r>
              <a:rPr lang="zh-CN" altLang="en-US" sz="4000" b="1">
                <a:solidFill>
                  <a:srgbClr val="0000FF"/>
                </a:solidFill>
              </a:rPr>
              <a:t>预测</a:t>
            </a:r>
            <a:r>
              <a:rPr lang="en-US" altLang="zh-CN" sz="4000" b="1">
                <a:solidFill>
                  <a:srgbClr val="0000FF"/>
                </a:solidFill>
              </a:rPr>
              <a:t>5</a:t>
            </a:r>
            <a:r>
              <a:rPr lang="en-US" altLang="zh-CN" sz="4000" b="1"/>
              <a:t>】</a:t>
            </a:r>
            <a:endParaRPr lang="en-US" altLang="zh-CN" sz="4000" b="1"/>
          </a:p>
        </p:txBody>
      </p: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Oval 2"/>
          <p:cNvSpPr>
            <a:spLocks noChangeArrowheads="1"/>
          </p:cNvSpPr>
          <p:nvPr/>
        </p:nvSpPr>
        <p:spPr bwMode="auto">
          <a:xfrm>
            <a:off x="1219200" y="2514600"/>
            <a:ext cx="1800225" cy="701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zh-CN" altLang="en-US" sz="5400" b="1">
                <a:solidFill>
                  <a:srgbClr val="FF3300"/>
                </a:solidFill>
                <a:latin typeface="Arial" panose="020B0604020202020204" pitchFamily="34" charset="0"/>
              </a:rPr>
              <a:t>盐</a:t>
            </a:r>
            <a:endParaRPr lang="zh-CN" altLang="en-US" sz="5400" b="1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0"/>
          <p:cNvGrpSpPr/>
          <p:nvPr/>
        </p:nvGrpSpPr>
        <p:grpSpPr bwMode="auto">
          <a:xfrm>
            <a:off x="2590800" y="1246188"/>
            <a:ext cx="5113338" cy="3405187"/>
            <a:chOff x="1632" y="1046"/>
            <a:chExt cx="3221" cy="2861"/>
          </a:xfrm>
        </p:grpSpPr>
        <p:sp>
          <p:nvSpPr>
            <p:cNvPr id="25605" name="Line 3"/>
            <p:cNvSpPr>
              <a:spLocks noChangeShapeType="1"/>
            </p:cNvSpPr>
            <p:nvPr/>
          </p:nvSpPr>
          <p:spPr bwMode="auto">
            <a:xfrm flipV="1">
              <a:off x="1632" y="1440"/>
              <a:ext cx="2064" cy="7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06" name="Oval 4"/>
            <p:cNvSpPr>
              <a:spLocks noChangeArrowheads="1"/>
            </p:cNvSpPr>
            <p:nvPr/>
          </p:nvSpPr>
          <p:spPr bwMode="auto">
            <a:xfrm>
              <a:off x="3696" y="1091"/>
              <a:ext cx="1134" cy="5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07" name="Oval 5"/>
            <p:cNvSpPr>
              <a:spLocks noChangeArrowheads="1"/>
            </p:cNvSpPr>
            <p:nvPr/>
          </p:nvSpPr>
          <p:spPr bwMode="auto">
            <a:xfrm>
              <a:off x="3719" y="1811"/>
              <a:ext cx="1134" cy="5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08" name="Oval 6"/>
            <p:cNvSpPr>
              <a:spLocks noChangeArrowheads="1"/>
            </p:cNvSpPr>
            <p:nvPr/>
          </p:nvSpPr>
          <p:spPr bwMode="auto">
            <a:xfrm>
              <a:off x="3719" y="2496"/>
              <a:ext cx="1134" cy="5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09" name="Line 7"/>
            <p:cNvSpPr>
              <a:spLocks noChangeShapeType="1"/>
            </p:cNvSpPr>
            <p:nvPr/>
          </p:nvSpPr>
          <p:spPr bwMode="auto">
            <a:xfrm flipV="1">
              <a:off x="1904" y="2112"/>
              <a:ext cx="1792" cy="2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0" name="Line 8"/>
            <p:cNvSpPr>
              <a:spLocks noChangeShapeType="1"/>
            </p:cNvSpPr>
            <p:nvPr/>
          </p:nvSpPr>
          <p:spPr bwMode="auto">
            <a:xfrm>
              <a:off x="1872" y="2496"/>
              <a:ext cx="182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1" name="Text Box 10"/>
            <p:cNvSpPr txBox="1">
              <a:spLocks noChangeArrowheads="1"/>
            </p:cNvSpPr>
            <p:nvPr/>
          </p:nvSpPr>
          <p:spPr bwMode="auto">
            <a:xfrm>
              <a:off x="3920" y="1046"/>
              <a:ext cx="555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5400" b="1">
                  <a:solidFill>
                    <a:srgbClr val="0000FF"/>
                  </a:solidFill>
                  <a:latin typeface="Arial" panose="020B0604020202020204" pitchFamily="34" charset="0"/>
                </a:rPr>
                <a:t>酸</a:t>
              </a:r>
              <a:endParaRPr lang="zh-CN" altLang="en-US" sz="54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2" name="Text Box 11"/>
            <p:cNvSpPr txBox="1">
              <a:spLocks noChangeArrowheads="1"/>
            </p:cNvSpPr>
            <p:nvPr/>
          </p:nvSpPr>
          <p:spPr bwMode="auto">
            <a:xfrm>
              <a:off x="3977" y="1747"/>
              <a:ext cx="555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5400" b="1">
                  <a:solidFill>
                    <a:srgbClr val="0000FF"/>
                  </a:solidFill>
                  <a:latin typeface="Arial" panose="020B0604020202020204" pitchFamily="34" charset="0"/>
                </a:rPr>
                <a:t>盐</a:t>
              </a:r>
              <a:endParaRPr lang="zh-CN" altLang="en-US" sz="54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3" name="Text Box 12"/>
            <p:cNvSpPr txBox="1">
              <a:spLocks noChangeArrowheads="1"/>
            </p:cNvSpPr>
            <p:nvPr/>
          </p:nvSpPr>
          <p:spPr bwMode="auto">
            <a:xfrm>
              <a:off x="3851" y="2541"/>
              <a:ext cx="829" cy="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400" b="1">
                  <a:solidFill>
                    <a:srgbClr val="0000FF"/>
                  </a:solidFill>
                  <a:latin typeface="Arial" panose="020B0604020202020204" pitchFamily="34" charset="0"/>
                </a:rPr>
                <a:t>金属</a:t>
              </a:r>
              <a:endParaRPr lang="zh-CN" altLang="en-US" sz="44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4" name="Oval 13"/>
            <p:cNvSpPr>
              <a:spLocks noChangeArrowheads="1"/>
            </p:cNvSpPr>
            <p:nvPr/>
          </p:nvSpPr>
          <p:spPr bwMode="auto">
            <a:xfrm>
              <a:off x="3714" y="3168"/>
              <a:ext cx="1134" cy="63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615" name="Line 14"/>
            <p:cNvSpPr>
              <a:spLocks noChangeShapeType="1"/>
            </p:cNvSpPr>
            <p:nvPr/>
          </p:nvSpPr>
          <p:spPr bwMode="auto">
            <a:xfrm>
              <a:off x="1723" y="2617"/>
              <a:ext cx="2021" cy="9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6" name="Text Box 15"/>
            <p:cNvSpPr txBox="1">
              <a:spLocks noChangeArrowheads="1"/>
            </p:cNvSpPr>
            <p:nvPr/>
          </p:nvSpPr>
          <p:spPr bwMode="auto">
            <a:xfrm>
              <a:off x="4031" y="3209"/>
              <a:ext cx="506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4800" b="1">
                  <a:solidFill>
                    <a:srgbClr val="0000FF"/>
                  </a:solidFill>
                  <a:latin typeface="Arial" panose="020B0604020202020204" pitchFamily="34" charset="0"/>
                </a:rPr>
                <a:t>碱</a:t>
              </a:r>
              <a:endParaRPr lang="zh-CN" altLang="en-US" sz="4800" b="1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990600" y="457200"/>
            <a:ext cx="3197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4000" b="1"/>
              <a:t>【</a:t>
            </a:r>
            <a:r>
              <a:rPr lang="zh-CN" altLang="en-US" sz="4000" b="1">
                <a:solidFill>
                  <a:srgbClr val="0000FF"/>
                </a:solidFill>
              </a:rPr>
              <a:t>预测</a:t>
            </a:r>
            <a:r>
              <a:rPr lang="en-US" altLang="zh-CN" sz="4000" b="1">
                <a:solidFill>
                  <a:srgbClr val="0000FF"/>
                </a:solidFill>
              </a:rPr>
              <a:t>6</a:t>
            </a:r>
            <a:r>
              <a:rPr lang="en-US" altLang="zh-CN" sz="4000" b="1"/>
              <a:t>】</a:t>
            </a:r>
            <a:endParaRPr lang="en-US" altLang="zh-CN" sz="4000" b="1"/>
          </a:p>
        </p:txBody>
      </p: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Group 2"/>
          <p:cNvGraphicFramePr>
            <a:graphicFrameLocks noGrp="1"/>
          </p:cNvGraphicFramePr>
          <p:nvPr/>
        </p:nvGraphicFramePr>
        <p:xfrm>
          <a:off x="0" y="0"/>
          <a:ext cx="9144000" cy="5032375"/>
        </p:xfrm>
        <a:graphic>
          <a:graphicData uri="http://schemas.openxmlformats.org/drawingml/2006/table">
            <a:tbl>
              <a:tblPr/>
              <a:tblGrid>
                <a:gridCol w="3200400"/>
                <a:gridCol w="2062163"/>
                <a:gridCol w="3881437"/>
              </a:tblGrid>
              <a:tr h="47978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反应关系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实验现象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结论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885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7" marB="342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232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04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0041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2422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7" marB="342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35"/>
          <p:cNvGrpSpPr/>
          <p:nvPr/>
        </p:nvGrpSpPr>
        <p:grpSpPr bwMode="auto">
          <a:xfrm>
            <a:off x="5257800" y="573088"/>
            <a:ext cx="3886200" cy="4238625"/>
            <a:chOff x="3360" y="557"/>
            <a:chExt cx="2448" cy="3560"/>
          </a:xfrm>
        </p:grpSpPr>
        <p:sp>
          <p:nvSpPr>
            <p:cNvPr id="26653" name="Text Box 46"/>
            <p:cNvSpPr txBox="1">
              <a:spLocks noChangeArrowheads="1"/>
            </p:cNvSpPr>
            <p:nvPr/>
          </p:nvSpPr>
          <p:spPr bwMode="auto">
            <a:xfrm>
              <a:off x="3552" y="557"/>
              <a:ext cx="2208" cy="7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600" b="1"/>
                <a:t>酸能使石蕊试液变色</a:t>
              </a:r>
              <a:endParaRPr lang="zh-CN" altLang="en-US" sz="2600" b="1"/>
            </a:p>
            <a:p>
              <a:endParaRPr lang="en-US" altLang="zh-CN" sz="2600"/>
            </a:p>
          </p:txBody>
        </p:sp>
        <p:sp>
          <p:nvSpPr>
            <p:cNvPr id="26654" name="Text Box 47"/>
            <p:cNvSpPr txBox="1">
              <a:spLocks noChangeArrowheads="1"/>
            </p:cNvSpPr>
            <p:nvPr/>
          </p:nvSpPr>
          <p:spPr bwMode="auto">
            <a:xfrm>
              <a:off x="5040" y="609"/>
              <a:ext cx="1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2000"/>
            </a:p>
          </p:txBody>
        </p:sp>
        <p:sp>
          <p:nvSpPr>
            <p:cNvPr id="26655" name="Rectangle 50"/>
            <p:cNvSpPr>
              <a:spLocks noChangeArrowheads="1"/>
            </p:cNvSpPr>
            <p:nvPr/>
          </p:nvSpPr>
          <p:spPr bwMode="auto">
            <a:xfrm>
              <a:off x="3552" y="1272"/>
              <a:ext cx="187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Fe+2HCl=FeCl</a:t>
              </a:r>
              <a:r>
                <a:rPr lang="en-US" altLang="zh-CN" sz="2000" b="1" baseline="-25000"/>
                <a:t>2</a:t>
              </a:r>
              <a:r>
                <a:rPr lang="en-US" altLang="zh-CN" sz="2000" b="1"/>
                <a:t>+H</a:t>
              </a:r>
              <a:r>
                <a:rPr lang="en-US" altLang="zh-CN" sz="2000" b="1" baseline="-25000"/>
                <a:t>2</a:t>
              </a:r>
              <a:r>
                <a:rPr lang="en-US" altLang="zh-CN" sz="2000" b="1"/>
                <a:t>↑</a:t>
              </a:r>
              <a:endParaRPr lang="en-US" altLang="zh-CN" sz="2000" b="1"/>
            </a:p>
            <a:p>
              <a:pPr algn="ctr"/>
              <a:endParaRPr lang="en-US" altLang="zh-CN" sz="2000" b="1"/>
            </a:p>
          </p:txBody>
        </p:sp>
        <p:sp>
          <p:nvSpPr>
            <p:cNvPr id="26656" name="Rectangle 51"/>
            <p:cNvSpPr>
              <a:spLocks noChangeArrowheads="1"/>
            </p:cNvSpPr>
            <p:nvPr/>
          </p:nvSpPr>
          <p:spPr bwMode="auto">
            <a:xfrm>
              <a:off x="3456" y="1584"/>
              <a:ext cx="2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/>
                <a:t>酸能跟金属单质反应</a:t>
              </a:r>
              <a:endParaRPr lang="zh-CN" altLang="en-US" b="1"/>
            </a:p>
          </p:txBody>
        </p:sp>
        <p:sp>
          <p:nvSpPr>
            <p:cNvPr id="26657" name="Text Box 53"/>
            <p:cNvSpPr txBox="1">
              <a:spLocks noChangeArrowheads="1"/>
            </p:cNvSpPr>
            <p:nvPr/>
          </p:nvSpPr>
          <p:spPr bwMode="auto">
            <a:xfrm>
              <a:off x="3360" y="2016"/>
              <a:ext cx="225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CuO+2HCl=CuCl</a:t>
              </a:r>
              <a:r>
                <a:rPr lang="en-US" altLang="zh-CN" b="1" baseline="-25000"/>
                <a:t>2</a:t>
              </a:r>
              <a:r>
                <a:rPr lang="en-US" altLang="zh-CN" b="1"/>
                <a:t>+H</a:t>
              </a:r>
              <a:r>
                <a:rPr lang="en-US" altLang="zh-CN" b="1" baseline="-25000"/>
                <a:t>2</a:t>
              </a:r>
              <a:r>
                <a:rPr lang="en-US" altLang="zh-CN" b="1"/>
                <a:t>O</a:t>
              </a:r>
              <a:endParaRPr lang="en-US" altLang="zh-CN" b="1"/>
            </a:p>
          </p:txBody>
        </p:sp>
        <p:sp>
          <p:nvSpPr>
            <p:cNvPr id="26658" name="Text Box 54"/>
            <p:cNvSpPr txBox="1">
              <a:spLocks noChangeArrowheads="1"/>
            </p:cNvSpPr>
            <p:nvPr/>
          </p:nvSpPr>
          <p:spPr bwMode="auto">
            <a:xfrm>
              <a:off x="3360" y="2808"/>
              <a:ext cx="240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/>
                <a:t>NaOH+HCl = NaCl + H</a:t>
              </a:r>
              <a:r>
                <a:rPr lang="en-US" altLang="zh-CN" b="1" baseline="-25000"/>
                <a:t>2</a:t>
              </a:r>
              <a:r>
                <a:rPr lang="en-US" altLang="zh-CN" b="1"/>
                <a:t>O</a:t>
              </a:r>
              <a:endParaRPr lang="en-US" altLang="zh-CN" b="1"/>
            </a:p>
          </p:txBody>
        </p:sp>
        <p:sp>
          <p:nvSpPr>
            <p:cNvPr id="26659" name="Text Box 56"/>
            <p:cNvSpPr txBox="1">
              <a:spLocks noChangeArrowheads="1"/>
            </p:cNvSpPr>
            <p:nvPr/>
          </p:nvSpPr>
          <p:spPr bwMode="auto">
            <a:xfrm>
              <a:off x="3360" y="3504"/>
              <a:ext cx="244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/>
                <a:t>AgNO</a:t>
              </a:r>
              <a:r>
                <a:rPr lang="en-US" altLang="zh-CN" sz="2000" b="1" baseline="-25000"/>
                <a:t>3</a:t>
              </a:r>
              <a:r>
                <a:rPr lang="en-US" altLang="zh-CN" sz="2000" b="1"/>
                <a:t>+HCl=AgCl↓  +HNO</a:t>
              </a:r>
              <a:r>
                <a:rPr lang="en-US" altLang="zh-CN" sz="2000" b="1" baseline="-25000"/>
                <a:t>3</a:t>
              </a:r>
              <a:endParaRPr lang="en-US" altLang="zh-CN" sz="2000" b="1"/>
            </a:p>
          </p:txBody>
        </p:sp>
        <p:sp>
          <p:nvSpPr>
            <p:cNvPr id="26660" name="Text Box 57"/>
            <p:cNvSpPr txBox="1">
              <a:spLocks noChangeArrowheads="1"/>
            </p:cNvSpPr>
            <p:nvPr/>
          </p:nvSpPr>
          <p:spPr bwMode="auto">
            <a:xfrm>
              <a:off x="3504" y="2319"/>
              <a:ext cx="225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酸能跟碱性氧化物反应</a:t>
              </a:r>
              <a:endParaRPr lang="zh-CN" altLang="en-US" b="1"/>
            </a:p>
          </p:txBody>
        </p:sp>
        <p:sp>
          <p:nvSpPr>
            <p:cNvPr id="26661" name="Text Box 58"/>
            <p:cNvSpPr txBox="1">
              <a:spLocks noChangeArrowheads="1"/>
            </p:cNvSpPr>
            <p:nvPr/>
          </p:nvSpPr>
          <p:spPr bwMode="auto">
            <a:xfrm>
              <a:off x="3504" y="3072"/>
              <a:ext cx="182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酸能跟碱发生反应</a:t>
              </a:r>
              <a:endParaRPr lang="zh-CN" altLang="en-US" b="1"/>
            </a:p>
          </p:txBody>
        </p:sp>
        <p:sp>
          <p:nvSpPr>
            <p:cNvPr id="26662" name="Text Box 59"/>
            <p:cNvSpPr txBox="1">
              <a:spLocks noChangeArrowheads="1"/>
            </p:cNvSpPr>
            <p:nvPr/>
          </p:nvSpPr>
          <p:spPr bwMode="auto">
            <a:xfrm>
              <a:off x="3456" y="3807"/>
              <a:ext cx="216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酸能跟某些盐发生反应</a:t>
              </a:r>
              <a:endParaRPr lang="zh-CN" altLang="en-US" b="1"/>
            </a:p>
          </p:txBody>
        </p:sp>
      </p:grpSp>
      <p:grpSp>
        <p:nvGrpSpPr>
          <p:cNvPr id="3" name="Group 134"/>
          <p:cNvGrpSpPr/>
          <p:nvPr/>
        </p:nvGrpSpPr>
        <p:grpSpPr bwMode="auto">
          <a:xfrm>
            <a:off x="3048000" y="627063"/>
            <a:ext cx="2286000" cy="4162425"/>
            <a:chOff x="1920" y="527"/>
            <a:chExt cx="1440" cy="3496"/>
          </a:xfrm>
        </p:grpSpPr>
        <p:sp>
          <p:nvSpPr>
            <p:cNvPr id="26664" name="Rectangle 45"/>
            <p:cNvSpPr>
              <a:spLocks noChangeArrowheads="1"/>
            </p:cNvSpPr>
            <p:nvPr/>
          </p:nvSpPr>
          <p:spPr bwMode="auto">
            <a:xfrm>
              <a:off x="2104" y="527"/>
              <a:ext cx="1112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800" b="1">
                  <a:solidFill>
                    <a:srgbClr val="0000FF"/>
                  </a:solidFill>
                </a:rPr>
                <a:t>紫色石蕊</a:t>
              </a:r>
              <a:endParaRPr lang="zh-CN" altLang="en-US" sz="2800" b="1">
                <a:solidFill>
                  <a:srgbClr val="0000FF"/>
                </a:solidFill>
              </a:endParaRPr>
            </a:p>
            <a:p>
              <a:r>
                <a:rPr lang="zh-CN" altLang="en-US" sz="2800" b="1">
                  <a:solidFill>
                    <a:srgbClr val="0000FF"/>
                  </a:solidFill>
                </a:rPr>
                <a:t>试液变红</a:t>
              </a:r>
              <a:endParaRPr lang="zh-CN" altLang="en-US" sz="2800" b="1">
                <a:solidFill>
                  <a:srgbClr val="0000FF"/>
                </a:solidFill>
              </a:endParaRPr>
            </a:p>
            <a:p>
              <a:endParaRPr lang="en-US" altLang="zh-CN">
                <a:solidFill>
                  <a:srgbClr val="990000"/>
                </a:solidFill>
              </a:endParaRPr>
            </a:p>
          </p:txBody>
        </p:sp>
        <p:sp>
          <p:nvSpPr>
            <p:cNvPr id="26665" name="Rectangle 49"/>
            <p:cNvSpPr>
              <a:spLocks noChangeArrowheads="1"/>
            </p:cNvSpPr>
            <p:nvPr/>
          </p:nvSpPr>
          <p:spPr bwMode="auto">
            <a:xfrm>
              <a:off x="1920" y="1296"/>
              <a:ext cx="13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 b="1">
                  <a:solidFill>
                    <a:srgbClr val="0000FF"/>
                  </a:solidFill>
                </a:rPr>
                <a:t>无色气体</a:t>
              </a:r>
              <a:endParaRPr lang="zh-CN" altLang="en-US" sz="2800" b="1">
                <a:solidFill>
                  <a:srgbClr val="0000FF"/>
                </a:solidFill>
              </a:endParaRPr>
            </a:p>
          </p:txBody>
        </p:sp>
        <p:sp>
          <p:nvSpPr>
            <p:cNvPr id="26666" name="Text Box 52"/>
            <p:cNvSpPr txBox="1">
              <a:spLocks noChangeArrowheads="1"/>
            </p:cNvSpPr>
            <p:nvPr/>
          </p:nvSpPr>
          <p:spPr bwMode="auto">
            <a:xfrm>
              <a:off x="1968" y="2112"/>
              <a:ext cx="1344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solidFill>
                    <a:srgbClr val="0000FF"/>
                  </a:solidFill>
                </a:rPr>
                <a:t>黑色氧化铜解</a:t>
              </a:r>
              <a:endParaRPr lang="zh-CN" altLang="en-US" b="1">
                <a:solidFill>
                  <a:srgbClr val="0000FF"/>
                </a:solidFill>
              </a:endParaRPr>
            </a:p>
            <a:p>
              <a:pPr algn="ctr"/>
              <a:r>
                <a:rPr lang="zh-CN" altLang="en-US" b="1">
                  <a:solidFill>
                    <a:srgbClr val="0000FF"/>
                  </a:solidFill>
                </a:rPr>
                <a:t>溶液变蓝色</a:t>
              </a:r>
              <a:endParaRPr lang="zh-CN" altLang="en-US" sz="2800" b="1">
                <a:solidFill>
                  <a:srgbClr val="0000FF"/>
                </a:solidFill>
              </a:endParaRPr>
            </a:p>
          </p:txBody>
        </p:sp>
        <p:sp>
          <p:nvSpPr>
            <p:cNvPr id="26667" name="Text Box 55"/>
            <p:cNvSpPr txBox="1">
              <a:spLocks noChangeArrowheads="1"/>
            </p:cNvSpPr>
            <p:nvPr/>
          </p:nvSpPr>
          <p:spPr bwMode="auto">
            <a:xfrm>
              <a:off x="2016" y="3532"/>
              <a:ext cx="134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>
                  <a:solidFill>
                    <a:srgbClr val="0000FF"/>
                  </a:solidFill>
                </a:rPr>
                <a:t>白色沉淀</a:t>
              </a:r>
              <a:endParaRPr lang="zh-CN" altLang="en-US" sz="3200" b="1">
                <a:solidFill>
                  <a:srgbClr val="0000FF"/>
                </a:solidFill>
              </a:endParaRPr>
            </a:p>
          </p:txBody>
        </p:sp>
        <p:sp>
          <p:nvSpPr>
            <p:cNvPr id="26668" name="Text Box 61"/>
            <p:cNvSpPr txBox="1">
              <a:spLocks noChangeArrowheads="1"/>
            </p:cNvSpPr>
            <p:nvPr/>
          </p:nvSpPr>
          <p:spPr bwMode="auto">
            <a:xfrm>
              <a:off x="2064" y="2851"/>
              <a:ext cx="1200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>
                  <a:solidFill>
                    <a:srgbClr val="0000FF"/>
                  </a:solidFill>
                </a:rPr>
                <a:t>试管发热</a:t>
              </a:r>
              <a:endParaRPr lang="zh-CN" altLang="en-US" sz="32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133"/>
          <p:cNvGrpSpPr/>
          <p:nvPr/>
        </p:nvGrpSpPr>
        <p:grpSpPr bwMode="auto">
          <a:xfrm>
            <a:off x="155575" y="622300"/>
            <a:ext cx="2968625" cy="4178300"/>
            <a:chOff x="146" y="522"/>
            <a:chExt cx="1870" cy="3510"/>
          </a:xfrm>
        </p:grpSpPr>
        <p:sp>
          <p:nvSpPr>
            <p:cNvPr id="26670" name="Line 30"/>
            <p:cNvSpPr>
              <a:spLocks noChangeShapeType="1"/>
            </p:cNvSpPr>
            <p:nvPr/>
          </p:nvSpPr>
          <p:spPr bwMode="auto">
            <a:xfrm flipV="1">
              <a:off x="480" y="672"/>
              <a:ext cx="624" cy="10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1" name="Line 32"/>
            <p:cNvSpPr>
              <a:spLocks noChangeShapeType="1"/>
            </p:cNvSpPr>
            <p:nvPr/>
          </p:nvSpPr>
          <p:spPr bwMode="auto">
            <a:xfrm flipV="1">
              <a:off x="576" y="1440"/>
              <a:ext cx="432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2" name="Line 34"/>
            <p:cNvSpPr>
              <a:spLocks noChangeShapeType="1"/>
            </p:cNvSpPr>
            <p:nvPr/>
          </p:nvSpPr>
          <p:spPr bwMode="auto">
            <a:xfrm>
              <a:off x="576" y="2160"/>
              <a:ext cx="4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3" name="Line 36"/>
            <p:cNvSpPr>
              <a:spLocks noChangeShapeType="1"/>
            </p:cNvSpPr>
            <p:nvPr/>
          </p:nvSpPr>
          <p:spPr bwMode="auto">
            <a:xfrm>
              <a:off x="576" y="2544"/>
              <a:ext cx="528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4" name="Rectangle 38"/>
            <p:cNvSpPr>
              <a:spLocks noChangeArrowheads="1"/>
            </p:cNvSpPr>
            <p:nvPr/>
          </p:nvSpPr>
          <p:spPr bwMode="auto">
            <a:xfrm>
              <a:off x="960" y="864"/>
              <a:ext cx="10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a typeface="楷体_GB2312" panose="02010609030101010101" pitchFamily="49" charset="-122"/>
                </a:rPr>
                <a:t>类别：</a:t>
              </a:r>
              <a:r>
                <a:rPr lang="zh-CN" altLang="en-US" sz="2000" b="1" u="sng">
                  <a:solidFill>
                    <a:srgbClr val="0000FF"/>
                  </a:solidFill>
                </a:rPr>
                <a:t>指示剂</a:t>
              </a:r>
              <a:endParaRPr lang="zh-CN" altLang="en-US" sz="2000" b="1" u="sng">
                <a:solidFill>
                  <a:srgbClr val="0000FF"/>
                </a:solidFill>
              </a:endParaRPr>
            </a:p>
          </p:txBody>
        </p:sp>
        <p:sp>
          <p:nvSpPr>
            <p:cNvPr id="26675" name="Rectangle 39"/>
            <p:cNvSpPr>
              <a:spLocks noChangeArrowheads="1"/>
            </p:cNvSpPr>
            <p:nvPr/>
          </p:nvSpPr>
          <p:spPr bwMode="auto">
            <a:xfrm>
              <a:off x="864" y="1632"/>
              <a:ext cx="11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a typeface="楷体_GB2312" panose="02010609030101010101" pitchFamily="49" charset="-122"/>
                </a:rPr>
                <a:t>类别：</a:t>
              </a:r>
              <a:r>
                <a:rPr lang="zh-CN" altLang="en-US" sz="2000" b="1" u="sng">
                  <a:solidFill>
                    <a:srgbClr val="0000FF"/>
                  </a:solidFill>
                </a:rPr>
                <a:t>金属单质</a:t>
              </a:r>
              <a:endParaRPr lang="zh-CN" altLang="en-US" sz="2000" b="1" u="sng">
                <a:solidFill>
                  <a:srgbClr val="0000FF"/>
                </a:solidFill>
              </a:endParaRPr>
            </a:p>
          </p:txBody>
        </p:sp>
        <p:sp>
          <p:nvSpPr>
            <p:cNvPr id="26676" name="Rectangle 40"/>
            <p:cNvSpPr>
              <a:spLocks noChangeArrowheads="1"/>
            </p:cNvSpPr>
            <p:nvPr/>
          </p:nvSpPr>
          <p:spPr bwMode="auto">
            <a:xfrm>
              <a:off x="912" y="2400"/>
              <a:ext cx="10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a typeface="楷体_GB2312" panose="02010609030101010101" pitchFamily="49" charset="-122"/>
                </a:rPr>
                <a:t>类别：</a:t>
              </a:r>
              <a:r>
                <a:rPr lang="zh-CN" altLang="en-US" b="1" u="sng">
                  <a:solidFill>
                    <a:srgbClr val="0000FF"/>
                  </a:solidFill>
                </a:rPr>
                <a:t>氧化物</a:t>
              </a:r>
              <a:endParaRPr lang="zh-CN" altLang="en-US" b="1" u="sng">
                <a:solidFill>
                  <a:srgbClr val="0000FF"/>
                </a:solidFill>
              </a:endParaRPr>
            </a:p>
          </p:txBody>
        </p:sp>
        <p:sp>
          <p:nvSpPr>
            <p:cNvPr id="26677" name="Rectangle 41"/>
            <p:cNvSpPr>
              <a:spLocks noChangeArrowheads="1"/>
            </p:cNvSpPr>
            <p:nvPr/>
          </p:nvSpPr>
          <p:spPr bwMode="auto">
            <a:xfrm>
              <a:off x="1104" y="3072"/>
              <a:ext cx="72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a typeface="楷体_GB2312" panose="02010609030101010101" pitchFamily="49" charset="-122"/>
                </a:rPr>
                <a:t>类别：</a:t>
              </a:r>
              <a:r>
                <a:rPr lang="zh-CN" altLang="en-US" b="1" u="sng">
                  <a:solidFill>
                    <a:srgbClr val="0000FF"/>
                  </a:solidFill>
                </a:rPr>
                <a:t>碱</a:t>
              </a:r>
              <a:endParaRPr lang="zh-CN" altLang="en-US" b="1" u="sng">
                <a:solidFill>
                  <a:srgbClr val="0000FF"/>
                </a:solidFill>
              </a:endParaRPr>
            </a:p>
          </p:txBody>
        </p:sp>
        <p:sp>
          <p:nvSpPr>
            <p:cNvPr id="26678" name="Line 42"/>
            <p:cNvSpPr>
              <a:spLocks noChangeShapeType="1"/>
            </p:cNvSpPr>
            <p:nvPr/>
          </p:nvSpPr>
          <p:spPr bwMode="auto">
            <a:xfrm>
              <a:off x="384" y="2544"/>
              <a:ext cx="768" cy="105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79" name="Rectangle 44"/>
            <p:cNvSpPr>
              <a:spLocks noChangeArrowheads="1"/>
            </p:cNvSpPr>
            <p:nvPr/>
          </p:nvSpPr>
          <p:spPr bwMode="auto">
            <a:xfrm>
              <a:off x="1008" y="3792"/>
              <a:ext cx="8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anose="02010609030101010101" pitchFamily="49" charset="-122"/>
                </a:rPr>
                <a:t>类别：</a:t>
              </a:r>
              <a:r>
                <a:rPr lang="zh-CN" altLang="en-US" b="1" u="sng">
                  <a:solidFill>
                    <a:srgbClr val="0000FF"/>
                  </a:solidFill>
                </a:rPr>
                <a:t>盐</a:t>
              </a:r>
              <a:endParaRPr lang="zh-CN" altLang="en-US" b="1" u="sng">
                <a:solidFill>
                  <a:srgbClr val="0000FF"/>
                </a:solidFill>
              </a:endParaRPr>
            </a:p>
          </p:txBody>
        </p:sp>
        <p:sp>
          <p:nvSpPr>
            <p:cNvPr id="26680" name="Rectangle 62"/>
            <p:cNvSpPr>
              <a:spLocks noChangeArrowheads="1"/>
            </p:cNvSpPr>
            <p:nvPr/>
          </p:nvSpPr>
          <p:spPr bwMode="auto">
            <a:xfrm>
              <a:off x="192" y="816"/>
              <a:ext cx="33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zh-CN" altLang="en-US" b="1">
                  <a:ea typeface="楷体_GB2312" panose="02010609030101010101" pitchFamily="49" charset="-122"/>
                </a:rPr>
                <a:t>类别：</a:t>
              </a:r>
              <a:r>
                <a:rPr lang="zh-CN" altLang="en-US" b="1"/>
                <a:t>酸</a:t>
              </a:r>
              <a:endParaRPr lang="zh-CN" altLang="en-US" b="1"/>
            </a:p>
          </p:txBody>
        </p:sp>
        <p:sp>
          <p:nvSpPr>
            <p:cNvPr id="26681" name="Text Box 127"/>
            <p:cNvSpPr txBox="1">
              <a:spLocks noChangeArrowheads="1"/>
            </p:cNvSpPr>
            <p:nvPr/>
          </p:nvSpPr>
          <p:spPr bwMode="auto">
            <a:xfrm>
              <a:off x="1104" y="522"/>
              <a:ext cx="702" cy="310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石蕊试液</a:t>
              </a:r>
              <a:endParaRPr lang="zh-CN" altLang="en-US" b="1"/>
            </a:p>
          </p:txBody>
        </p:sp>
        <p:sp>
          <p:nvSpPr>
            <p:cNvPr id="26682" name="Text Box 128"/>
            <p:cNvSpPr txBox="1">
              <a:spLocks noChangeArrowheads="1"/>
            </p:cNvSpPr>
            <p:nvPr/>
          </p:nvSpPr>
          <p:spPr bwMode="auto">
            <a:xfrm>
              <a:off x="1008" y="1263"/>
              <a:ext cx="816" cy="387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/>
                <a:t>金属铁</a:t>
              </a:r>
              <a:endParaRPr lang="zh-CN" altLang="en-US" sz="2400" b="1"/>
            </a:p>
          </p:txBody>
        </p:sp>
        <p:sp>
          <p:nvSpPr>
            <p:cNvPr id="26683" name="Text Box 129"/>
            <p:cNvSpPr txBox="1">
              <a:spLocks noChangeArrowheads="1"/>
            </p:cNvSpPr>
            <p:nvPr/>
          </p:nvSpPr>
          <p:spPr bwMode="auto">
            <a:xfrm>
              <a:off x="1056" y="2021"/>
              <a:ext cx="768" cy="310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氧化铜</a:t>
              </a:r>
              <a:endParaRPr lang="zh-CN" altLang="en-US" b="1"/>
            </a:p>
          </p:txBody>
        </p:sp>
        <p:sp>
          <p:nvSpPr>
            <p:cNvPr id="26684" name="Text Box 130"/>
            <p:cNvSpPr txBox="1">
              <a:spLocks noChangeArrowheads="1"/>
            </p:cNvSpPr>
            <p:nvPr/>
          </p:nvSpPr>
          <p:spPr bwMode="auto">
            <a:xfrm>
              <a:off x="1104" y="2688"/>
              <a:ext cx="588" cy="387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NaOH</a:t>
              </a:r>
              <a:endParaRPr lang="en-US" altLang="zh-CN" sz="2400" b="1"/>
            </a:p>
          </p:txBody>
        </p:sp>
        <p:sp>
          <p:nvSpPr>
            <p:cNvPr id="26685" name="Text Box 131"/>
            <p:cNvSpPr txBox="1">
              <a:spLocks noChangeArrowheads="1"/>
            </p:cNvSpPr>
            <p:nvPr/>
          </p:nvSpPr>
          <p:spPr bwMode="auto">
            <a:xfrm>
              <a:off x="1142" y="3402"/>
              <a:ext cx="642" cy="387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AgNO</a:t>
              </a:r>
              <a:r>
                <a:rPr lang="en-US" altLang="zh-CN" sz="2400" b="1" baseline="-25000"/>
                <a:t>3</a:t>
              </a:r>
              <a:endParaRPr lang="en-US" altLang="zh-CN" sz="2400" b="1" baseline="-25000"/>
            </a:p>
          </p:txBody>
        </p:sp>
        <p:sp>
          <p:nvSpPr>
            <p:cNvPr id="26686" name="Text Box 132"/>
            <p:cNvSpPr txBox="1">
              <a:spLocks noChangeArrowheads="1"/>
            </p:cNvSpPr>
            <p:nvPr/>
          </p:nvSpPr>
          <p:spPr bwMode="auto">
            <a:xfrm>
              <a:off x="146" y="1590"/>
              <a:ext cx="427" cy="10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FF3300"/>
                  </a:solidFill>
                </a:rPr>
                <a:t>稀盐酸</a:t>
              </a:r>
              <a:endParaRPr lang="zh-CN" altLang="en-US" sz="3200" b="1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85" name="Group 65"/>
          <p:cNvGraphicFramePr>
            <a:graphicFrameLocks noGrp="1"/>
          </p:cNvGraphicFramePr>
          <p:nvPr/>
        </p:nvGraphicFramePr>
        <p:xfrm>
          <a:off x="0" y="0"/>
          <a:ext cx="9144000" cy="5073650"/>
        </p:xfrm>
        <a:graphic>
          <a:graphicData uri="http://schemas.openxmlformats.org/drawingml/2006/table">
            <a:tbl>
              <a:tblPr/>
              <a:tblGrid>
                <a:gridCol w="3200400"/>
                <a:gridCol w="1981200"/>
                <a:gridCol w="3962400"/>
              </a:tblGrid>
              <a:tr h="4797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反应关系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实验现象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</a:rPr>
                        <a:t>结论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</a:endParaRP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878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5" marB="3428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1162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9972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1637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02352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34285" marB="3428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6"/>
          <p:cNvGrpSpPr/>
          <p:nvPr/>
        </p:nvGrpSpPr>
        <p:grpSpPr bwMode="auto">
          <a:xfrm>
            <a:off x="5105400" y="696926"/>
            <a:ext cx="4114800" cy="4359262"/>
            <a:chOff x="3216" y="585"/>
            <a:chExt cx="2592" cy="3661"/>
          </a:xfrm>
        </p:grpSpPr>
        <p:sp>
          <p:nvSpPr>
            <p:cNvPr id="27677" name="Text Box 30"/>
            <p:cNvSpPr txBox="1">
              <a:spLocks noChangeArrowheads="1"/>
            </p:cNvSpPr>
            <p:nvPr/>
          </p:nvSpPr>
          <p:spPr bwMode="auto">
            <a:xfrm>
              <a:off x="3456" y="585"/>
              <a:ext cx="2168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b="1"/>
                <a:t>碱能使石蕊试液变色</a:t>
              </a:r>
              <a:endParaRPr lang="zh-CN" altLang="en-US" sz="2800" b="1"/>
            </a:p>
            <a:p>
              <a:endParaRPr lang="en-US" altLang="zh-CN" sz="2800"/>
            </a:p>
          </p:txBody>
        </p:sp>
        <p:sp>
          <p:nvSpPr>
            <p:cNvPr id="27678" name="Text Box 31"/>
            <p:cNvSpPr txBox="1">
              <a:spLocks noChangeArrowheads="1"/>
            </p:cNvSpPr>
            <p:nvPr/>
          </p:nvSpPr>
          <p:spPr bwMode="auto">
            <a:xfrm>
              <a:off x="5040" y="609"/>
              <a:ext cx="11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2000"/>
            </a:p>
          </p:txBody>
        </p:sp>
        <p:sp>
          <p:nvSpPr>
            <p:cNvPr id="27679" name="Rectangle 32"/>
            <p:cNvSpPr>
              <a:spLocks noChangeArrowheads="1"/>
            </p:cNvSpPr>
            <p:nvPr/>
          </p:nvSpPr>
          <p:spPr bwMode="auto">
            <a:xfrm>
              <a:off x="3552" y="1152"/>
              <a:ext cx="187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altLang="zh-CN" sz="2000" b="1"/>
                <a:t>Cl</a:t>
              </a:r>
              <a:r>
                <a:rPr lang="en-US" altLang="zh-CN" sz="2000" b="1" baseline="-25000"/>
                <a:t>2</a:t>
              </a:r>
              <a:r>
                <a:rPr lang="en-US" altLang="zh-CN" sz="2000" b="1"/>
                <a:t>+2NaOH=NaCl+NaClO+H</a:t>
              </a:r>
              <a:r>
                <a:rPr lang="en-US" altLang="zh-CN" sz="2000" b="1" baseline="-25000"/>
                <a:t>2</a:t>
              </a:r>
              <a:r>
                <a:rPr lang="en-US" altLang="zh-CN" sz="2000" b="1"/>
                <a:t>O</a:t>
              </a:r>
              <a:endParaRPr lang="en-US" altLang="zh-CN" sz="2000" b="1"/>
            </a:p>
            <a:p>
              <a:pPr algn="ctr"/>
              <a:endParaRPr lang="en-US" altLang="zh-CN" sz="2000" b="1"/>
            </a:p>
          </p:txBody>
        </p:sp>
        <p:sp>
          <p:nvSpPr>
            <p:cNvPr id="27680" name="Rectangle 33"/>
            <p:cNvSpPr>
              <a:spLocks noChangeArrowheads="1"/>
            </p:cNvSpPr>
            <p:nvPr/>
          </p:nvSpPr>
          <p:spPr bwMode="auto">
            <a:xfrm>
              <a:off x="3456" y="1584"/>
              <a:ext cx="2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/>
                <a:t>碱能跟某些金属单质反应</a:t>
              </a:r>
              <a:endParaRPr lang="zh-CN" altLang="en-US" b="1"/>
            </a:p>
          </p:txBody>
        </p:sp>
        <p:sp>
          <p:nvSpPr>
            <p:cNvPr id="27681" name="Text Box 34"/>
            <p:cNvSpPr txBox="1">
              <a:spLocks noChangeArrowheads="1"/>
            </p:cNvSpPr>
            <p:nvPr/>
          </p:nvSpPr>
          <p:spPr bwMode="auto">
            <a:xfrm>
              <a:off x="3216" y="1920"/>
              <a:ext cx="2592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b="1"/>
                <a:t>CO</a:t>
              </a:r>
              <a:r>
                <a:rPr lang="en-US" altLang="zh-CN" b="1" baseline="-25000"/>
                <a:t>2</a:t>
              </a:r>
              <a:r>
                <a:rPr lang="en-US" altLang="zh-CN" b="1"/>
                <a:t>+</a:t>
              </a:r>
              <a:r>
                <a:rPr lang="en-US" altLang="zh-CN" sz="3200" b="1"/>
                <a:t> </a:t>
              </a:r>
              <a:r>
                <a:rPr lang="en-US" altLang="zh-CN" b="1"/>
                <a:t>2NaOH</a:t>
              </a:r>
              <a:r>
                <a:rPr lang="en-US" altLang="zh-CN" sz="2800" b="1"/>
                <a:t> </a:t>
              </a:r>
              <a:r>
                <a:rPr lang="en-US" altLang="zh-CN" b="1"/>
                <a:t>=Na</a:t>
              </a:r>
              <a:r>
                <a:rPr lang="en-US" altLang="zh-CN" b="1" baseline="-25000"/>
                <a:t>2</a:t>
              </a:r>
              <a:r>
                <a:rPr lang="en-US" altLang="zh-CN" b="1"/>
                <a:t>CO</a:t>
              </a:r>
              <a:r>
                <a:rPr lang="en-US" altLang="zh-CN" b="1" baseline="-25000"/>
                <a:t>3</a:t>
              </a:r>
              <a:r>
                <a:rPr lang="en-US" altLang="zh-CN" b="1"/>
                <a:t>+H</a:t>
              </a:r>
              <a:r>
                <a:rPr lang="en-US" altLang="zh-CN" b="1" baseline="-25000"/>
                <a:t>2</a:t>
              </a:r>
              <a:r>
                <a:rPr lang="en-US" altLang="zh-CN" b="1"/>
                <a:t>O</a:t>
              </a:r>
              <a:endParaRPr lang="en-US" altLang="zh-CN" b="1"/>
            </a:p>
          </p:txBody>
        </p:sp>
        <p:sp>
          <p:nvSpPr>
            <p:cNvPr id="27682" name="Text Box 35"/>
            <p:cNvSpPr txBox="1">
              <a:spLocks noChangeArrowheads="1"/>
            </p:cNvSpPr>
            <p:nvPr/>
          </p:nvSpPr>
          <p:spPr bwMode="auto">
            <a:xfrm>
              <a:off x="3360" y="2808"/>
              <a:ext cx="2400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/>
                <a:t>2NaOH+H</a:t>
              </a:r>
              <a:r>
                <a:rPr lang="en-US" altLang="zh-CN" b="1" baseline="-25000"/>
                <a:t>2</a:t>
              </a:r>
              <a:r>
                <a:rPr lang="en-US" altLang="zh-CN" b="1"/>
                <a:t>SO</a:t>
              </a:r>
              <a:r>
                <a:rPr lang="en-US" altLang="zh-CN" b="1" baseline="-25000"/>
                <a:t>4</a:t>
              </a:r>
              <a:r>
                <a:rPr lang="en-US" altLang="zh-CN" b="1"/>
                <a:t> = Na</a:t>
              </a:r>
              <a:r>
                <a:rPr lang="en-US" altLang="zh-CN" b="1" baseline="-25000"/>
                <a:t>2</a:t>
              </a:r>
              <a:r>
                <a:rPr lang="en-US" altLang="zh-CN" b="1"/>
                <a:t>SO</a:t>
              </a:r>
              <a:r>
                <a:rPr lang="en-US" altLang="zh-CN" b="1" baseline="-25000"/>
                <a:t>4</a:t>
              </a:r>
              <a:r>
                <a:rPr lang="en-US" altLang="zh-CN" b="1"/>
                <a:t> + 2H</a:t>
              </a:r>
              <a:r>
                <a:rPr lang="en-US" altLang="zh-CN" b="1" baseline="-25000"/>
                <a:t>2</a:t>
              </a:r>
              <a:r>
                <a:rPr lang="en-US" altLang="zh-CN" b="1"/>
                <a:t>O</a:t>
              </a:r>
              <a:endParaRPr lang="en-US" altLang="zh-CN" b="1"/>
            </a:p>
          </p:txBody>
        </p:sp>
        <p:sp>
          <p:nvSpPr>
            <p:cNvPr id="27683" name="Text Box 36"/>
            <p:cNvSpPr txBox="1">
              <a:spLocks noChangeArrowheads="1"/>
            </p:cNvSpPr>
            <p:nvPr/>
          </p:nvSpPr>
          <p:spPr bwMode="auto">
            <a:xfrm>
              <a:off x="3312" y="3504"/>
              <a:ext cx="2496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000" b="1"/>
                <a:t>2NaOH</a:t>
              </a:r>
              <a:r>
                <a:rPr lang="en-US" altLang="zh-CN" sz="2000" b="1" baseline="-25000"/>
                <a:t> </a:t>
              </a:r>
              <a:r>
                <a:rPr lang="en-US" altLang="zh-CN" sz="2000" b="1"/>
                <a:t>+ CuSO</a:t>
              </a:r>
              <a:r>
                <a:rPr lang="en-US" altLang="zh-CN" sz="2000" b="1" baseline="-25000"/>
                <a:t>4</a:t>
              </a:r>
              <a:r>
                <a:rPr lang="en-US" altLang="zh-CN" b="1"/>
                <a:t> </a:t>
              </a:r>
              <a:r>
                <a:rPr lang="en-US" altLang="zh-CN" sz="2000" b="1"/>
                <a:t>=Cu(OH) </a:t>
              </a:r>
              <a:r>
                <a:rPr lang="en-US" altLang="zh-CN" b="1" baseline="-25000"/>
                <a:t>2</a:t>
              </a:r>
              <a:r>
                <a:rPr lang="en-US" altLang="zh-CN" sz="1000" b="1" baseline="-25000"/>
                <a:t> </a:t>
              </a:r>
              <a:r>
                <a:rPr lang="en-US" altLang="zh-CN" sz="1200" b="1"/>
                <a:t>↓</a:t>
              </a:r>
              <a:r>
                <a:rPr lang="en-US" altLang="zh-CN" sz="2000" b="1"/>
                <a:t>+</a:t>
              </a:r>
              <a:r>
                <a:rPr lang="en-US" altLang="zh-CN" b="1"/>
                <a:t>Na</a:t>
              </a:r>
              <a:r>
                <a:rPr lang="en-US" altLang="zh-CN" b="1" baseline="-25000"/>
                <a:t>2</a:t>
              </a:r>
              <a:r>
                <a:rPr lang="en-US" altLang="zh-CN" b="1"/>
                <a:t>SO</a:t>
              </a:r>
              <a:r>
                <a:rPr lang="en-US" altLang="zh-CN" b="1" baseline="-25000"/>
                <a:t>4</a:t>
              </a:r>
              <a:endParaRPr lang="en-US" altLang="zh-CN" b="1" baseline="-25000"/>
            </a:p>
          </p:txBody>
        </p:sp>
        <p:sp>
          <p:nvSpPr>
            <p:cNvPr id="27684" name="Text Box 37"/>
            <p:cNvSpPr txBox="1">
              <a:spLocks noChangeArrowheads="1"/>
            </p:cNvSpPr>
            <p:nvPr/>
          </p:nvSpPr>
          <p:spPr bwMode="auto">
            <a:xfrm>
              <a:off x="3504" y="2319"/>
              <a:ext cx="2256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碱能跟酸性氧化物反应</a:t>
              </a:r>
              <a:endParaRPr lang="zh-CN" altLang="en-US" b="1"/>
            </a:p>
          </p:txBody>
        </p:sp>
        <p:sp>
          <p:nvSpPr>
            <p:cNvPr id="27685" name="Text Box 38"/>
            <p:cNvSpPr txBox="1">
              <a:spLocks noChangeArrowheads="1"/>
            </p:cNvSpPr>
            <p:nvPr/>
          </p:nvSpPr>
          <p:spPr bwMode="auto">
            <a:xfrm>
              <a:off x="3360" y="3120"/>
              <a:ext cx="182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碱能跟酸发生反应</a:t>
              </a:r>
              <a:endParaRPr lang="zh-CN" altLang="en-US" b="1"/>
            </a:p>
          </p:txBody>
        </p:sp>
        <p:sp>
          <p:nvSpPr>
            <p:cNvPr id="27686" name="Text Box 39"/>
            <p:cNvSpPr txBox="1">
              <a:spLocks noChangeArrowheads="1"/>
            </p:cNvSpPr>
            <p:nvPr/>
          </p:nvSpPr>
          <p:spPr bwMode="auto">
            <a:xfrm>
              <a:off x="3360" y="3936"/>
              <a:ext cx="2160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碱能跟某些盐发生反应</a:t>
              </a:r>
              <a:endParaRPr lang="zh-CN" altLang="en-US" b="1"/>
            </a:p>
          </p:txBody>
        </p:sp>
      </p:grpSp>
      <p:grpSp>
        <p:nvGrpSpPr>
          <p:cNvPr id="3" name="Group 40"/>
          <p:cNvGrpSpPr/>
          <p:nvPr/>
        </p:nvGrpSpPr>
        <p:grpSpPr bwMode="auto">
          <a:xfrm>
            <a:off x="3048000" y="627063"/>
            <a:ext cx="2286000" cy="4162425"/>
            <a:chOff x="1920" y="527"/>
            <a:chExt cx="1440" cy="3496"/>
          </a:xfrm>
        </p:grpSpPr>
        <p:sp>
          <p:nvSpPr>
            <p:cNvPr id="27688" name="Rectangle 41"/>
            <p:cNvSpPr>
              <a:spLocks noChangeArrowheads="1"/>
            </p:cNvSpPr>
            <p:nvPr/>
          </p:nvSpPr>
          <p:spPr bwMode="auto">
            <a:xfrm>
              <a:off x="2104" y="527"/>
              <a:ext cx="1112" cy="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lang="zh-CN" altLang="en-US" sz="2800" b="1">
                  <a:solidFill>
                    <a:srgbClr val="0000FF"/>
                  </a:solidFill>
                </a:rPr>
                <a:t>无色酚酞</a:t>
              </a:r>
              <a:endParaRPr lang="zh-CN" altLang="en-US" sz="2800" b="1">
                <a:solidFill>
                  <a:srgbClr val="0000FF"/>
                </a:solidFill>
              </a:endParaRPr>
            </a:p>
            <a:p>
              <a:r>
                <a:rPr lang="zh-CN" altLang="en-US" sz="2800" b="1">
                  <a:solidFill>
                    <a:srgbClr val="0000FF"/>
                  </a:solidFill>
                </a:rPr>
                <a:t>试液变红</a:t>
              </a:r>
              <a:endParaRPr lang="zh-CN" altLang="en-US" sz="2800" b="1">
                <a:solidFill>
                  <a:srgbClr val="0000FF"/>
                </a:solidFill>
              </a:endParaRPr>
            </a:p>
            <a:p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27689" name="Rectangle 42"/>
            <p:cNvSpPr>
              <a:spLocks noChangeArrowheads="1"/>
            </p:cNvSpPr>
            <p:nvPr/>
          </p:nvSpPr>
          <p:spPr bwMode="auto">
            <a:xfrm>
              <a:off x="1920" y="1296"/>
              <a:ext cx="1392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</a:rPr>
                <a:t>黄绿色</a:t>
              </a:r>
              <a:endParaRPr lang="zh-CN" altLang="en-US" sz="2800" b="1">
                <a:solidFill>
                  <a:srgbClr val="0000FF"/>
                </a:solidFill>
              </a:endParaRPr>
            </a:p>
            <a:p>
              <a:pPr algn="ctr"/>
              <a:r>
                <a:rPr lang="zh-CN" altLang="en-US" sz="2800" b="1">
                  <a:solidFill>
                    <a:srgbClr val="0000FF"/>
                  </a:solidFill>
                </a:rPr>
                <a:t>消失</a:t>
              </a:r>
              <a:endParaRPr lang="zh-CN" altLang="en-US" sz="2800" b="1">
                <a:solidFill>
                  <a:srgbClr val="0000FF"/>
                </a:solidFill>
              </a:endParaRPr>
            </a:p>
          </p:txBody>
        </p:sp>
        <p:sp>
          <p:nvSpPr>
            <p:cNvPr id="27690" name="Text Box 43"/>
            <p:cNvSpPr txBox="1">
              <a:spLocks noChangeArrowheads="1"/>
            </p:cNvSpPr>
            <p:nvPr/>
          </p:nvSpPr>
          <p:spPr bwMode="auto">
            <a:xfrm>
              <a:off x="1968" y="2112"/>
              <a:ext cx="1344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800" b="1">
                  <a:solidFill>
                    <a:srgbClr val="0000FF"/>
                  </a:solidFill>
                </a:rPr>
                <a:t>无明显现象</a:t>
              </a:r>
              <a:endParaRPr lang="zh-CN" altLang="en-US" sz="3200" b="1">
                <a:solidFill>
                  <a:srgbClr val="0000FF"/>
                </a:solidFill>
              </a:endParaRPr>
            </a:p>
          </p:txBody>
        </p:sp>
        <p:sp>
          <p:nvSpPr>
            <p:cNvPr id="27691" name="Text Box 44"/>
            <p:cNvSpPr txBox="1">
              <a:spLocks noChangeArrowheads="1"/>
            </p:cNvSpPr>
            <p:nvPr/>
          </p:nvSpPr>
          <p:spPr bwMode="auto">
            <a:xfrm>
              <a:off x="2016" y="3532"/>
              <a:ext cx="134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>
                  <a:solidFill>
                    <a:srgbClr val="0000FF"/>
                  </a:solidFill>
                </a:rPr>
                <a:t>蓝色沉淀</a:t>
              </a:r>
              <a:endParaRPr lang="zh-CN" altLang="en-US" sz="3200" b="1">
                <a:solidFill>
                  <a:srgbClr val="0000FF"/>
                </a:solidFill>
              </a:endParaRPr>
            </a:p>
          </p:txBody>
        </p:sp>
        <p:sp>
          <p:nvSpPr>
            <p:cNvPr id="27692" name="Text Box 45"/>
            <p:cNvSpPr txBox="1">
              <a:spLocks noChangeArrowheads="1"/>
            </p:cNvSpPr>
            <p:nvPr/>
          </p:nvSpPr>
          <p:spPr bwMode="auto">
            <a:xfrm>
              <a:off x="2064" y="2851"/>
              <a:ext cx="1200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1">
                  <a:solidFill>
                    <a:srgbClr val="0000FF"/>
                  </a:solidFill>
                </a:rPr>
                <a:t>试管发热</a:t>
              </a:r>
              <a:endParaRPr lang="zh-CN" altLang="en-US" sz="3200" b="1">
                <a:solidFill>
                  <a:srgbClr val="0000FF"/>
                </a:solidFill>
              </a:endParaRPr>
            </a:p>
          </p:txBody>
        </p:sp>
      </p:grpSp>
      <p:grpSp>
        <p:nvGrpSpPr>
          <p:cNvPr id="27693" name="Group 67"/>
          <p:cNvGrpSpPr/>
          <p:nvPr/>
        </p:nvGrpSpPr>
        <p:grpSpPr bwMode="auto">
          <a:xfrm>
            <a:off x="155575" y="622300"/>
            <a:ext cx="2968625" cy="4178300"/>
            <a:chOff x="98" y="522"/>
            <a:chExt cx="1870" cy="3510"/>
          </a:xfrm>
        </p:grpSpPr>
        <p:sp>
          <p:nvSpPr>
            <p:cNvPr id="27694" name="Line 47"/>
            <p:cNvSpPr>
              <a:spLocks noChangeShapeType="1"/>
            </p:cNvSpPr>
            <p:nvPr/>
          </p:nvSpPr>
          <p:spPr bwMode="auto">
            <a:xfrm flipV="1">
              <a:off x="528" y="672"/>
              <a:ext cx="528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5" name="Line 48"/>
            <p:cNvSpPr>
              <a:spLocks noChangeShapeType="1"/>
            </p:cNvSpPr>
            <p:nvPr/>
          </p:nvSpPr>
          <p:spPr bwMode="auto">
            <a:xfrm flipV="1">
              <a:off x="528" y="1440"/>
              <a:ext cx="432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6" name="Line 49"/>
            <p:cNvSpPr>
              <a:spLocks noChangeShapeType="1"/>
            </p:cNvSpPr>
            <p:nvPr/>
          </p:nvSpPr>
          <p:spPr bwMode="auto">
            <a:xfrm>
              <a:off x="528" y="2160"/>
              <a:ext cx="48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7" name="Line 50"/>
            <p:cNvSpPr>
              <a:spLocks noChangeShapeType="1"/>
            </p:cNvSpPr>
            <p:nvPr/>
          </p:nvSpPr>
          <p:spPr bwMode="auto">
            <a:xfrm>
              <a:off x="528" y="2448"/>
              <a:ext cx="528" cy="3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98" name="Rectangle 51"/>
            <p:cNvSpPr>
              <a:spLocks noChangeArrowheads="1"/>
            </p:cNvSpPr>
            <p:nvPr/>
          </p:nvSpPr>
          <p:spPr bwMode="auto">
            <a:xfrm>
              <a:off x="912" y="864"/>
              <a:ext cx="10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a typeface="楷体_GB2312" panose="02010609030101010101" pitchFamily="49" charset="-122"/>
                </a:rPr>
                <a:t>类别：</a:t>
              </a:r>
              <a:r>
                <a:rPr lang="zh-CN" altLang="en-US" sz="2000" b="1" u="sng">
                  <a:solidFill>
                    <a:srgbClr val="0000FF"/>
                  </a:solidFill>
                </a:rPr>
                <a:t>指示剂</a:t>
              </a:r>
              <a:endParaRPr lang="zh-CN" altLang="en-US" sz="2000" b="1" u="sng">
                <a:solidFill>
                  <a:srgbClr val="0000FF"/>
                </a:solidFill>
              </a:endParaRPr>
            </a:p>
          </p:txBody>
        </p:sp>
        <p:sp>
          <p:nvSpPr>
            <p:cNvPr id="27699" name="Rectangle 52"/>
            <p:cNvSpPr>
              <a:spLocks noChangeArrowheads="1"/>
            </p:cNvSpPr>
            <p:nvPr/>
          </p:nvSpPr>
          <p:spPr bwMode="auto">
            <a:xfrm>
              <a:off x="816" y="1632"/>
              <a:ext cx="11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a typeface="楷体_GB2312" panose="02010609030101010101" pitchFamily="49" charset="-122"/>
                </a:rPr>
                <a:t>类别：</a:t>
              </a:r>
              <a:r>
                <a:rPr lang="zh-CN" altLang="en-US" sz="2000" b="1" u="sng">
                  <a:solidFill>
                    <a:srgbClr val="0000FF"/>
                  </a:solidFill>
                </a:rPr>
                <a:t>非金属单质</a:t>
              </a:r>
              <a:endParaRPr lang="zh-CN" altLang="en-US" sz="2000" b="1" u="sng">
                <a:solidFill>
                  <a:srgbClr val="0000FF"/>
                </a:solidFill>
              </a:endParaRPr>
            </a:p>
          </p:txBody>
        </p:sp>
        <p:sp>
          <p:nvSpPr>
            <p:cNvPr id="27700" name="Rectangle 53"/>
            <p:cNvSpPr>
              <a:spLocks noChangeArrowheads="1"/>
            </p:cNvSpPr>
            <p:nvPr/>
          </p:nvSpPr>
          <p:spPr bwMode="auto">
            <a:xfrm>
              <a:off x="864" y="2400"/>
              <a:ext cx="10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a typeface="楷体_GB2312" panose="02010609030101010101" pitchFamily="49" charset="-122"/>
                </a:rPr>
                <a:t>类别：</a:t>
              </a:r>
              <a:r>
                <a:rPr lang="zh-CN" altLang="en-US" b="1" u="sng">
                  <a:solidFill>
                    <a:srgbClr val="0000FF"/>
                  </a:solidFill>
                </a:rPr>
                <a:t>酸性氧化物</a:t>
              </a:r>
              <a:endParaRPr lang="zh-CN" altLang="en-US" b="1" u="sng">
                <a:solidFill>
                  <a:srgbClr val="0000FF"/>
                </a:solidFill>
              </a:endParaRPr>
            </a:p>
          </p:txBody>
        </p:sp>
        <p:sp>
          <p:nvSpPr>
            <p:cNvPr id="27701" name="Rectangle 54"/>
            <p:cNvSpPr>
              <a:spLocks noChangeArrowheads="1"/>
            </p:cNvSpPr>
            <p:nvPr/>
          </p:nvSpPr>
          <p:spPr bwMode="auto">
            <a:xfrm>
              <a:off x="1056" y="3072"/>
              <a:ext cx="72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ea typeface="楷体_GB2312" panose="02010609030101010101" pitchFamily="49" charset="-122"/>
                </a:rPr>
                <a:t>类别：</a:t>
              </a:r>
              <a:r>
                <a:rPr lang="zh-CN" altLang="en-US" b="1" u="sng">
                  <a:solidFill>
                    <a:srgbClr val="0000FF"/>
                  </a:solidFill>
                </a:rPr>
                <a:t>酸</a:t>
              </a:r>
              <a:endParaRPr lang="zh-CN" altLang="en-US" b="1" u="sng">
                <a:solidFill>
                  <a:srgbClr val="0000FF"/>
                </a:solidFill>
              </a:endParaRPr>
            </a:p>
          </p:txBody>
        </p:sp>
        <p:sp>
          <p:nvSpPr>
            <p:cNvPr id="27702" name="Line 55"/>
            <p:cNvSpPr>
              <a:spLocks noChangeShapeType="1"/>
            </p:cNvSpPr>
            <p:nvPr/>
          </p:nvSpPr>
          <p:spPr bwMode="auto">
            <a:xfrm>
              <a:off x="528" y="2688"/>
              <a:ext cx="576" cy="9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03" name="Rectangle 56"/>
            <p:cNvSpPr>
              <a:spLocks noChangeArrowheads="1"/>
            </p:cNvSpPr>
            <p:nvPr/>
          </p:nvSpPr>
          <p:spPr bwMode="auto">
            <a:xfrm>
              <a:off x="960" y="3792"/>
              <a:ext cx="8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b="1">
                  <a:ea typeface="楷体_GB2312" panose="02010609030101010101" pitchFamily="49" charset="-122"/>
                </a:rPr>
                <a:t>类别：</a:t>
              </a:r>
              <a:r>
                <a:rPr lang="zh-CN" altLang="en-US" b="1" u="sng">
                  <a:solidFill>
                    <a:srgbClr val="0000FF"/>
                  </a:solidFill>
                </a:rPr>
                <a:t>盐</a:t>
              </a:r>
              <a:endParaRPr lang="zh-CN" altLang="en-US" b="1" u="sng">
                <a:solidFill>
                  <a:srgbClr val="0000FF"/>
                </a:solidFill>
              </a:endParaRPr>
            </a:p>
          </p:txBody>
        </p:sp>
        <p:sp>
          <p:nvSpPr>
            <p:cNvPr id="27704" name="Rectangle 57"/>
            <p:cNvSpPr>
              <a:spLocks noChangeArrowheads="1"/>
            </p:cNvSpPr>
            <p:nvPr/>
          </p:nvSpPr>
          <p:spPr bwMode="auto">
            <a:xfrm>
              <a:off x="144" y="816"/>
              <a:ext cx="33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pPr algn="ctr"/>
              <a:r>
                <a:rPr lang="zh-CN" altLang="en-US" b="1">
                  <a:ea typeface="楷体_GB2312" panose="02010609030101010101" pitchFamily="49" charset="-122"/>
                </a:rPr>
                <a:t>类别</a:t>
              </a:r>
              <a:r>
                <a:rPr lang="zh-CN" altLang="en-US" b="1"/>
                <a:t>：碱</a:t>
              </a:r>
              <a:endParaRPr lang="zh-CN" altLang="en-US" b="1"/>
            </a:p>
          </p:txBody>
        </p:sp>
        <p:sp>
          <p:nvSpPr>
            <p:cNvPr id="27705" name="Text Box 58"/>
            <p:cNvSpPr txBox="1">
              <a:spLocks noChangeArrowheads="1"/>
            </p:cNvSpPr>
            <p:nvPr/>
          </p:nvSpPr>
          <p:spPr bwMode="auto">
            <a:xfrm>
              <a:off x="1056" y="522"/>
              <a:ext cx="702" cy="310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酚酞试液</a:t>
              </a:r>
              <a:endParaRPr lang="zh-CN" altLang="en-US" b="1"/>
            </a:p>
          </p:txBody>
        </p:sp>
        <p:sp>
          <p:nvSpPr>
            <p:cNvPr id="27706" name="Text Box 59"/>
            <p:cNvSpPr txBox="1">
              <a:spLocks noChangeArrowheads="1"/>
            </p:cNvSpPr>
            <p:nvPr/>
          </p:nvSpPr>
          <p:spPr bwMode="auto">
            <a:xfrm>
              <a:off x="960" y="1263"/>
              <a:ext cx="816" cy="438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/>
                <a:t>Cl</a:t>
              </a:r>
              <a:r>
                <a:rPr lang="en-US" altLang="zh-CN" sz="2800" b="1" baseline="-25000"/>
                <a:t>2</a:t>
              </a:r>
              <a:endParaRPr lang="en-US" altLang="zh-CN" sz="2800" b="1"/>
            </a:p>
          </p:txBody>
        </p:sp>
        <p:sp>
          <p:nvSpPr>
            <p:cNvPr id="27707" name="Text Box 60"/>
            <p:cNvSpPr txBox="1">
              <a:spLocks noChangeArrowheads="1"/>
            </p:cNvSpPr>
            <p:nvPr/>
          </p:nvSpPr>
          <p:spPr bwMode="auto">
            <a:xfrm>
              <a:off x="1008" y="2021"/>
              <a:ext cx="768" cy="438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 b="1"/>
                <a:t>CO</a:t>
              </a:r>
              <a:r>
                <a:rPr lang="en-US" altLang="zh-CN" sz="2800" b="1" baseline="-25000"/>
                <a:t>2</a:t>
              </a:r>
              <a:endParaRPr lang="en-US" altLang="zh-CN" sz="2800" b="1" baseline="-25000"/>
            </a:p>
          </p:txBody>
        </p:sp>
        <p:sp>
          <p:nvSpPr>
            <p:cNvPr id="27708" name="Text Box 61"/>
            <p:cNvSpPr txBox="1">
              <a:spLocks noChangeArrowheads="1"/>
            </p:cNvSpPr>
            <p:nvPr/>
          </p:nvSpPr>
          <p:spPr bwMode="auto">
            <a:xfrm>
              <a:off x="1056" y="2688"/>
              <a:ext cx="694" cy="43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H</a:t>
              </a:r>
              <a:r>
                <a:rPr lang="en-US" altLang="zh-CN" sz="3200" b="1" baseline="-25000"/>
                <a:t>2</a:t>
              </a:r>
              <a:r>
                <a:rPr lang="en-US" altLang="zh-CN" sz="2800" b="1"/>
                <a:t>SO</a:t>
              </a:r>
              <a:r>
                <a:rPr lang="en-US" altLang="zh-CN" sz="3200" b="1" baseline="-25000"/>
                <a:t>4</a:t>
              </a:r>
              <a:endParaRPr lang="en-US" altLang="zh-CN" sz="3200" b="1" baseline="-25000"/>
            </a:p>
          </p:txBody>
        </p:sp>
        <p:sp>
          <p:nvSpPr>
            <p:cNvPr id="27709" name="Text Box 62"/>
            <p:cNvSpPr txBox="1">
              <a:spLocks noChangeArrowheads="1"/>
            </p:cNvSpPr>
            <p:nvPr/>
          </p:nvSpPr>
          <p:spPr bwMode="auto">
            <a:xfrm>
              <a:off x="1094" y="3402"/>
              <a:ext cx="705" cy="439"/>
            </a:xfrm>
            <a:prstGeom prst="rect">
              <a:avLst/>
            </a:prstGeom>
            <a:noFill/>
            <a:ln w="9525">
              <a:solidFill>
                <a:srgbClr val="99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CuSO</a:t>
              </a:r>
              <a:r>
                <a:rPr lang="en-US" altLang="zh-CN" sz="3200" b="1" baseline="-25000"/>
                <a:t>4</a:t>
              </a:r>
              <a:endParaRPr lang="en-US" altLang="zh-CN" sz="3200" b="1" baseline="-25000"/>
            </a:p>
          </p:txBody>
        </p:sp>
        <p:sp>
          <p:nvSpPr>
            <p:cNvPr id="27710" name="Text Box 63"/>
            <p:cNvSpPr txBox="1">
              <a:spLocks noChangeArrowheads="1"/>
            </p:cNvSpPr>
            <p:nvPr/>
          </p:nvSpPr>
          <p:spPr bwMode="auto">
            <a:xfrm>
              <a:off x="98" y="1420"/>
              <a:ext cx="427" cy="14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>
              <a:spAutoFit/>
            </a:bodyPr>
            <a:lstStyle/>
            <a:p>
              <a:pPr algn="ctr"/>
              <a:r>
                <a:rPr lang="zh-CN" altLang="en-US" sz="3200" b="1">
                  <a:solidFill>
                    <a:srgbClr val="FF3300"/>
                  </a:solidFill>
                </a:rPr>
                <a:t>氢氧化钠</a:t>
              </a:r>
              <a:endParaRPr lang="zh-CN" altLang="en-US" sz="3200" b="1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1627188" y="1620838"/>
            <a:ext cx="1111250" cy="6461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latin typeface="Arial" panose="020B0604020202020204" pitchFamily="34" charset="0"/>
              </a:rPr>
              <a:t>金属</a:t>
            </a:r>
            <a:endParaRPr lang="zh-CN" altLang="en-US" sz="3600" b="1">
              <a:latin typeface="Arial" panose="020B0604020202020204" pitchFamily="34" charset="0"/>
            </a:endParaRP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071563" y="2709863"/>
            <a:ext cx="2500312" cy="646112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latin typeface="Arial" panose="020B0604020202020204" pitchFamily="34" charset="0"/>
              </a:rPr>
              <a:t>碱性氧化物</a:t>
            </a:r>
            <a:endParaRPr lang="zh-CN" altLang="en-US" sz="3600" b="1">
              <a:latin typeface="Arial" panose="020B0604020202020204" pitchFamily="34" charset="0"/>
            </a:endParaRPr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1760538" y="4006850"/>
            <a:ext cx="647700" cy="64611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latin typeface="Arial" panose="020B0604020202020204" pitchFamily="34" charset="0"/>
              </a:rPr>
              <a:t>碱</a:t>
            </a:r>
            <a:endParaRPr lang="zh-CN" altLang="en-US" sz="3600" b="1">
              <a:latin typeface="Arial" panose="020B0604020202020204" pitchFamily="34" charset="0"/>
            </a:endParaRP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6427788" y="1576388"/>
            <a:ext cx="1574800" cy="646112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latin typeface="Arial" panose="020B0604020202020204" pitchFamily="34" charset="0"/>
              </a:rPr>
              <a:t>非金属</a:t>
            </a:r>
            <a:endParaRPr lang="zh-CN" altLang="en-US" sz="3600" b="1">
              <a:latin typeface="Arial" panose="020B0604020202020204" pitchFamily="34" charset="0"/>
            </a:endParaRPr>
          </a:p>
        </p:txBody>
      </p:sp>
      <p:sp>
        <p:nvSpPr>
          <p:cNvPr id="28679" name="Text Box 6"/>
          <p:cNvSpPr txBox="1">
            <a:spLocks noChangeArrowheads="1"/>
          </p:cNvSpPr>
          <p:nvPr/>
        </p:nvSpPr>
        <p:spPr bwMode="auto">
          <a:xfrm>
            <a:off x="6162675" y="2763838"/>
            <a:ext cx="2500313" cy="6477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latin typeface="Arial" panose="020B0604020202020204" pitchFamily="34" charset="0"/>
              </a:rPr>
              <a:t>酸性氧化物</a:t>
            </a:r>
            <a:endParaRPr lang="zh-CN" altLang="en-US" sz="3600" b="1">
              <a:latin typeface="Arial" panose="020B0604020202020204" pitchFamily="34" charset="0"/>
            </a:endParaRPr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6983413" y="4006850"/>
            <a:ext cx="647700" cy="646113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3600" b="1">
                <a:latin typeface="Arial" panose="020B0604020202020204" pitchFamily="34" charset="0"/>
              </a:rPr>
              <a:t>酸</a:t>
            </a:r>
            <a:endParaRPr lang="zh-CN" altLang="en-US" sz="3600" b="1">
              <a:latin typeface="Arial" panose="020B0604020202020204" pitchFamily="34" charset="0"/>
            </a:endParaRPr>
          </a:p>
        </p:txBody>
      </p:sp>
      <p:sp>
        <p:nvSpPr>
          <p:cNvPr id="28681" name="Text Box 8"/>
          <p:cNvSpPr txBox="1">
            <a:spLocks noChangeArrowheads="1"/>
          </p:cNvSpPr>
          <p:nvPr/>
        </p:nvSpPr>
        <p:spPr bwMode="auto">
          <a:xfrm>
            <a:off x="4356100" y="1173163"/>
            <a:ext cx="692150" cy="3970337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 altLang="zh-CN" sz="3600" b="1">
              <a:latin typeface="Arial" panose="020B0604020202020204" pitchFamily="34" charset="0"/>
            </a:endParaRPr>
          </a:p>
          <a:p>
            <a:endParaRPr lang="en-US" altLang="zh-CN" sz="3600" b="1">
              <a:latin typeface="Arial" panose="020B0604020202020204" pitchFamily="34" charset="0"/>
            </a:endParaRPr>
          </a:p>
          <a:p>
            <a:endParaRPr lang="en-US" altLang="zh-CN" sz="3600" b="1">
              <a:latin typeface="Arial" panose="020B0604020202020204" pitchFamily="34" charset="0"/>
            </a:endParaRPr>
          </a:p>
          <a:p>
            <a:r>
              <a:rPr lang="zh-CN" altLang="en-US" sz="3600" b="1">
                <a:latin typeface="Arial" panose="020B0604020202020204" pitchFamily="34" charset="0"/>
              </a:rPr>
              <a:t>盐</a:t>
            </a:r>
            <a:endParaRPr lang="zh-CN" altLang="en-US" sz="3600" b="1">
              <a:latin typeface="Arial" panose="020B0604020202020204" pitchFamily="34" charset="0"/>
            </a:endParaRPr>
          </a:p>
          <a:p>
            <a:endParaRPr lang="zh-CN" altLang="en-US" sz="3600" b="1">
              <a:latin typeface="Arial" panose="020B0604020202020204" pitchFamily="34" charset="0"/>
            </a:endParaRPr>
          </a:p>
          <a:p>
            <a:endParaRPr lang="zh-CN" altLang="en-US" sz="3600" b="1">
              <a:latin typeface="Arial" panose="020B0604020202020204" pitchFamily="34" charset="0"/>
            </a:endParaRPr>
          </a:p>
          <a:p>
            <a:endParaRPr lang="en-US" altLang="zh-CN" sz="3600" b="1">
              <a:latin typeface="Arial" panose="020B0604020202020204" pitchFamily="34" charset="0"/>
            </a:endParaRPr>
          </a:p>
        </p:txBody>
      </p:sp>
      <p:sp>
        <p:nvSpPr>
          <p:cNvPr id="28682" name="Rectangle 21"/>
          <p:cNvSpPr>
            <a:spLocks noChangeArrowheads="1"/>
          </p:cNvSpPr>
          <p:nvPr/>
        </p:nvSpPr>
        <p:spPr bwMode="auto">
          <a:xfrm>
            <a:off x="76200" y="228600"/>
            <a:ext cx="88836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b="1">
                <a:solidFill>
                  <a:schemeClr val="tx2"/>
                </a:solidFill>
                <a:ea typeface="隶书" pitchFamily="49" charset="-122"/>
              </a:rPr>
              <a:t>      </a:t>
            </a:r>
            <a:r>
              <a:rPr lang="zh-CN" altLang="en-US" sz="3200" b="1">
                <a:solidFill>
                  <a:schemeClr val="tx2"/>
                </a:solidFill>
                <a:ea typeface="隶书" pitchFamily="49" charset="-122"/>
              </a:rPr>
              <a:t>用简图表示单质、氧化物、酸、碱、盐之间的转化关系</a:t>
            </a:r>
            <a:endParaRPr lang="zh-CN" altLang="en-US" sz="3200" b="1">
              <a:solidFill>
                <a:schemeClr val="tx2"/>
              </a:solidFill>
              <a:ea typeface="隶书" pitchFamily="49" charset="-122"/>
            </a:endParaRPr>
          </a:p>
        </p:txBody>
      </p:sp>
      <p:sp>
        <p:nvSpPr>
          <p:cNvPr id="31766" name="Line 22"/>
          <p:cNvSpPr>
            <a:spLocks noChangeShapeType="1"/>
          </p:cNvSpPr>
          <p:nvPr/>
        </p:nvSpPr>
        <p:spPr bwMode="auto">
          <a:xfrm>
            <a:off x="2830513" y="1828800"/>
            <a:ext cx="1447800" cy="1085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 flipV="1">
            <a:off x="2449513" y="3200400"/>
            <a:ext cx="1905000" cy="10858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 flipH="1" flipV="1">
            <a:off x="5116513" y="3200400"/>
            <a:ext cx="1828800" cy="1028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5116513" y="1828800"/>
            <a:ext cx="12192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4"/>
          <p:cNvGrpSpPr/>
          <p:nvPr/>
        </p:nvGrpSpPr>
        <p:grpSpPr bwMode="auto">
          <a:xfrm>
            <a:off x="3657600" y="3028950"/>
            <a:ext cx="2514600" cy="0"/>
            <a:chOff x="2304" y="2544"/>
            <a:chExt cx="1584" cy="0"/>
          </a:xfrm>
        </p:grpSpPr>
        <p:sp>
          <p:nvSpPr>
            <p:cNvPr id="28688" name="Line 26"/>
            <p:cNvSpPr>
              <a:spLocks noChangeShapeType="1"/>
            </p:cNvSpPr>
            <p:nvPr/>
          </p:nvSpPr>
          <p:spPr bwMode="auto">
            <a:xfrm flipH="1">
              <a:off x="3264" y="2544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9" name="Line 27"/>
            <p:cNvSpPr>
              <a:spLocks noChangeShapeType="1"/>
            </p:cNvSpPr>
            <p:nvPr/>
          </p:nvSpPr>
          <p:spPr bwMode="auto">
            <a:xfrm>
              <a:off x="2304" y="254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2"/>
          <p:cNvGrpSpPr/>
          <p:nvPr/>
        </p:nvGrpSpPr>
        <p:grpSpPr bwMode="auto">
          <a:xfrm>
            <a:off x="2133600" y="2171700"/>
            <a:ext cx="76200" cy="1828800"/>
            <a:chOff x="1344" y="1824"/>
            <a:chExt cx="48" cy="1536"/>
          </a:xfrm>
        </p:grpSpPr>
        <p:sp>
          <p:nvSpPr>
            <p:cNvPr id="28691" name="Line 28"/>
            <p:cNvSpPr>
              <a:spLocks noChangeShapeType="1"/>
            </p:cNvSpPr>
            <p:nvPr/>
          </p:nvSpPr>
          <p:spPr bwMode="auto">
            <a:xfrm>
              <a:off x="1344" y="2736"/>
              <a:ext cx="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2" name="Line 29"/>
            <p:cNvSpPr>
              <a:spLocks noChangeShapeType="1"/>
            </p:cNvSpPr>
            <p:nvPr/>
          </p:nvSpPr>
          <p:spPr bwMode="auto">
            <a:xfrm>
              <a:off x="1392" y="182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33"/>
          <p:cNvGrpSpPr/>
          <p:nvPr/>
        </p:nvGrpSpPr>
        <p:grpSpPr bwMode="auto">
          <a:xfrm>
            <a:off x="7239000" y="2114550"/>
            <a:ext cx="0" cy="1885950"/>
            <a:chOff x="4560" y="1776"/>
            <a:chExt cx="0" cy="1584"/>
          </a:xfrm>
        </p:grpSpPr>
        <p:sp>
          <p:nvSpPr>
            <p:cNvPr id="28694" name="Line 30"/>
            <p:cNvSpPr>
              <a:spLocks noChangeShapeType="1"/>
            </p:cNvSpPr>
            <p:nvPr/>
          </p:nvSpPr>
          <p:spPr bwMode="auto">
            <a:xfrm>
              <a:off x="4560" y="1776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5" name="Line 31"/>
            <p:cNvSpPr>
              <a:spLocks noChangeShapeType="1"/>
            </p:cNvSpPr>
            <p:nvPr/>
          </p:nvSpPr>
          <p:spPr bwMode="auto">
            <a:xfrm>
              <a:off x="4560" y="2784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38"/>
          <p:cNvGrpSpPr/>
          <p:nvPr/>
        </p:nvGrpSpPr>
        <p:grpSpPr bwMode="auto">
          <a:xfrm>
            <a:off x="2224088" y="4516438"/>
            <a:ext cx="5040312" cy="377825"/>
            <a:chOff x="1401" y="3793"/>
            <a:chExt cx="3175" cy="317"/>
          </a:xfrm>
        </p:grpSpPr>
        <p:sp>
          <p:nvSpPr>
            <p:cNvPr id="28697" name="Freeform 17"/>
            <p:cNvSpPr>
              <a:spLocks noChangeArrowheads="1"/>
            </p:cNvSpPr>
            <p:nvPr/>
          </p:nvSpPr>
          <p:spPr bwMode="auto">
            <a:xfrm rot="10800000">
              <a:off x="1401" y="3793"/>
              <a:ext cx="3175" cy="317"/>
            </a:xfrm>
            <a:custGeom>
              <a:avLst/>
              <a:gdLst>
                <a:gd name="T0" fmla="*/ 0 w 3175"/>
                <a:gd name="T1" fmla="*/ 317 h 317"/>
                <a:gd name="T2" fmla="*/ 0 w 3175"/>
                <a:gd name="T3" fmla="*/ 0 h 317"/>
                <a:gd name="T4" fmla="*/ 3175 w 3175"/>
                <a:gd name="T5" fmla="*/ 0 h 317"/>
                <a:gd name="T6" fmla="*/ 3175 w 3175"/>
                <a:gd name="T7" fmla="*/ 27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5" h="317">
                  <a:moveTo>
                    <a:pt x="0" y="317"/>
                  </a:moveTo>
                  <a:lnTo>
                    <a:pt x="0" y="0"/>
                  </a:lnTo>
                  <a:lnTo>
                    <a:pt x="3175" y="0"/>
                  </a:lnTo>
                  <a:lnTo>
                    <a:pt x="3175" y="27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 sz="3200" b="1"/>
            </a:p>
          </p:txBody>
        </p:sp>
        <p:sp>
          <p:nvSpPr>
            <p:cNvPr id="28698" name="Line 35"/>
            <p:cNvSpPr>
              <a:spLocks noChangeShapeType="1"/>
            </p:cNvSpPr>
            <p:nvPr/>
          </p:nvSpPr>
          <p:spPr bwMode="auto">
            <a:xfrm flipV="1">
              <a:off x="2976" y="384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37"/>
          <p:cNvGrpSpPr/>
          <p:nvPr/>
        </p:nvGrpSpPr>
        <p:grpSpPr bwMode="auto">
          <a:xfrm>
            <a:off x="2224088" y="1220788"/>
            <a:ext cx="5040312" cy="377825"/>
            <a:chOff x="1401" y="1026"/>
            <a:chExt cx="3175" cy="317"/>
          </a:xfrm>
        </p:grpSpPr>
        <p:sp>
          <p:nvSpPr>
            <p:cNvPr id="28700" name="Freeform 10"/>
            <p:cNvSpPr>
              <a:spLocks noChangeArrowheads="1"/>
            </p:cNvSpPr>
            <p:nvPr/>
          </p:nvSpPr>
          <p:spPr bwMode="auto">
            <a:xfrm>
              <a:off x="1401" y="1026"/>
              <a:ext cx="3175" cy="317"/>
            </a:xfrm>
            <a:custGeom>
              <a:avLst/>
              <a:gdLst>
                <a:gd name="T0" fmla="*/ 0 w 3175"/>
                <a:gd name="T1" fmla="*/ 317 h 317"/>
                <a:gd name="T2" fmla="*/ 0 w 3175"/>
                <a:gd name="T3" fmla="*/ 0 h 317"/>
                <a:gd name="T4" fmla="*/ 3175 w 3175"/>
                <a:gd name="T5" fmla="*/ 0 h 317"/>
                <a:gd name="T6" fmla="*/ 3175 w 3175"/>
                <a:gd name="T7" fmla="*/ 272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75" h="317">
                  <a:moveTo>
                    <a:pt x="0" y="317"/>
                  </a:moveTo>
                  <a:lnTo>
                    <a:pt x="0" y="0"/>
                  </a:lnTo>
                  <a:lnTo>
                    <a:pt x="3175" y="0"/>
                  </a:lnTo>
                  <a:lnTo>
                    <a:pt x="3175" y="272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 sz="3200" b="1"/>
            </a:p>
          </p:txBody>
        </p:sp>
        <p:sp>
          <p:nvSpPr>
            <p:cNvPr id="28701" name="Line 36"/>
            <p:cNvSpPr>
              <a:spLocks noChangeShapeType="1"/>
            </p:cNvSpPr>
            <p:nvPr/>
          </p:nvSpPr>
          <p:spPr bwMode="auto">
            <a:xfrm>
              <a:off x="2976" y="105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6" grpId="0" animBg="1"/>
      <p:bldP spid="31767" grpId="0" animBg="1"/>
      <p:bldP spid="31768" grpId="0" animBg="1"/>
      <p:bldP spid="3176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20"/>
          <p:cNvSpPr txBox="1">
            <a:spLocks noChangeArrowheads="1"/>
          </p:cNvSpPr>
          <p:nvPr/>
        </p:nvSpPr>
        <p:spPr bwMode="auto">
          <a:xfrm>
            <a:off x="712788" y="1011238"/>
            <a:ext cx="81994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FF"/>
                </a:solidFill>
              </a:rPr>
              <a:t>2.</a:t>
            </a:r>
            <a:r>
              <a:rPr lang="zh-CN" altLang="en-US" sz="2800" b="1">
                <a:solidFill>
                  <a:srgbClr val="0066FF"/>
                </a:solidFill>
              </a:rPr>
              <a:t>物质的两种常用分类方法</a:t>
            </a:r>
            <a:endParaRPr lang="zh-CN" altLang="en-US" sz="2800" b="1">
              <a:solidFill>
                <a:srgbClr val="0066FF"/>
              </a:solidFill>
            </a:endParaRPr>
          </a:p>
          <a:p>
            <a:r>
              <a:rPr lang="en-US" altLang="zh-CN" sz="2800" b="1">
                <a:solidFill>
                  <a:srgbClr val="0066FF"/>
                </a:solidFill>
              </a:rPr>
              <a:t>(1)</a:t>
            </a:r>
            <a:r>
              <a:rPr lang="zh-CN" altLang="en-US" sz="2800" b="1">
                <a:solidFill>
                  <a:srgbClr val="0066FF"/>
                </a:solidFill>
              </a:rPr>
              <a:t>交叉分类法。</a:t>
            </a:r>
            <a:endParaRPr lang="zh-CN" altLang="en-US" sz="2800" b="1">
              <a:solidFill>
                <a:srgbClr val="0066FF"/>
              </a:solidFill>
            </a:endParaRPr>
          </a:p>
          <a:p>
            <a:r>
              <a:rPr lang="zh-CN" altLang="en-US" sz="2800" b="1">
                <a:solidFill>
                  <a:srgbClr val="0066FF"/>
                </a:solidFill>
              </a:rPr>
              <a:t>利用交叉分类法对下列物质分类，将序号填在相应的类型中。</a:t>
            </a:r>
            <a:endParaRPr lang="zh-CN" altLang="en-US" sz="2800" b="1">
              <a:solidFill>
                <a:srgbClr val="0066FF"/>
              </a:solidFill>
            </a:endParaRPr>
          </a:p>
          <a:p>
            <a:r>
              <a:rPr lang="zh-CN" altLang="en-US" sz="2800" b="1">
                <a:solidFill>
                  <a:srgbClr val="0066FF"/>
                </a:solidFill>
              </a:rPr>
              <a:t>①</a:t>
            </a:r>
            <a:r>
              <a:rPr lang="en-US" altLang="zh-CN" sz="2800" b="1">
                <a:solidFill>
                  <a:srgbClr val="0066FF"/>
                </a:solidFill>
              </a:rPr>
              <a:t>NaCl   ②KHS   ③KNO</a:t>
            </a:r>
            <a:r>
              <a:rPr lang="en-US" altLang="zh-CN" sz="2800" b="1" baseline="-25000">
                <a:solidFill>
                  <a:srgbClr val="0066FF"/>
                </a:solidFill>
              </a:rPr>
              <a:t>3</a:t>
            </a:r>
            <a:r>
              <a:rPr lang="en-US" altLang="zh-CN" sz="2800" b="1">
                <a:solidFill>
                  <a:srgbClr val="0066FF"/>
                </a:solidFill>
              </a:rPr>
              <a:t>   ④Na</a:t>
            </a:r>
            <a:r>
              <a:rPr lang="en-US" altLang="zh-CN" sz="2800" b="1" baseline="-25000">
                <a:solidFill>
                  <a:srgbClr val="0066FF"/>
                </a:solidFill>
              </a:rPr>
              <a:t>2</a:t>
            </a:r>
            <a:r>
              <a:rPr lang="en-US" altLang="zh-CN" sz="2800" b="1">
                <a:solidFill>
                  <a:srgbClr val="0066FF"/>
                </a:solidFill>
              </a:rPr>
              <a:t>SO</a:t>
            </a:r>
            <a:r>
              <a:rPr lang="en-US" altLang="zh-CN" sz="2800" b="1" baseline="-25000">
                <a:solidFill>
                  <a:srgbClr val="0066FF"/>
                </a:solidFill>
              </a:rPr>
              <a:t>4</a:t>
            </a:r>
            <a:r>
              <a:rPr lang="en-US" altLang="zh-CN" sz="2800" b="1">
                <a:solidFill>
                  <a:srgbClr val="0066FF"/>
                </a:solidFill>
              </a:rPr>
              <a:t>  ⑤Na</a:t>
            </a:r>
            <a:r>
              <a:rPr lang="en-US" altLang="zh-CN" sz="2800" b="1" baseline="-25000">
                <a:solidFill>
                  <a:srgbClr val="0066FF"/>
                </a:solidFill>
              </a:rPr>
              <a:t>2</a:t>
            </a:r>
            <a:r>
              <a:rPr lang="en-US" altLang="zh-CN" sz="2800" b="1">
                <a:solidFill>
                  <a:srgbClr val="0066FF"/>
                </a:solidFill>
              </a:rPr>
              <a:t>CO</a:t>
            </a:r>
            <a:r>
              <a:rPr lang="en-US" altLang="zh-CN" sz="2800" b="1" baseline="-25000">
                <a:solidFill>
                  <a:srgbClr val="0066FF"/>
                </a:solidFill>
              </a:rPr>
              <a:t>3</a:t>
            </a:r>
            <a:r>
              <a:rPr lang="en-US" altLang="zh-CN" sz="2800" b="1">
                <a:solidFill>
                  <a:srgbClr val="0066FF"/>
                </a:solidFill>
              </a:rPr>
              <a:t>  ⑥KHCO</a:t>
            </a:r>
            <a:r>
              <a:rPr lang="en-US" altLang="zh-CN" sz="2800" b="1" baseline="-25000">
                <a:solidFill>
                  <a:srgbClr val="0066FF"/>
                </a:solidFill>
              </a:rPr>
              <a:t>3</a:t>
            </a:r>
            <a:r>
              <a:rPr lang="en-US" altLang="zh-CN" sz="2800" b="1">
                <a:solidFill>
                  <a:srgbClr val="0066FF"/>
                </a:solidFill>
              </a:rPr>
              <a:t>  </a:t>
            </a:r>
            <a:endParaRPr lang="en-US" altLang="zh-CN" sz="2800" b="1">
              <a:solidFill>
                <a:srgbClr val="0066FF"/>
              </a:solidFill>
            </a:endParaRPr>
          </a:p>
          <a:p>
            <a:r>
              <a:rPr lang="en-US" altLang="zh-CN" sz="2800" b="1">
                <a:solidFill>
                  <a:srgbClr val="0066FF"/>
                </a:solidFill>
              </a:rPr>
              <a:t>⑦CuSO</a:t>
            </a:r>
            <a:r>
              <a:rPr lang="en-US" altLang="zh-CN" sz="2800" b="1" baseline="-25000">
                <a:solidFill>
                  <a:srgbClr val="0066FF"/>
                </a:solidFill>
              </a:rPr>
              <a:t>4</a:t>
            </a:r>
            <a:r>
              <a:rPr lang="en-US" altLang="zh-CN" sz="2800" b="1">
                <a:solidFill>
                  <a:srgbClr val="0066FF"/>
                </a:solidFill>
              </a:rPr>
              <a:t>  ⑧CaCO</a:t>
            </a:r>
            <a:r>
              <a:rPr lang="en-US" altLang="zh-CN" sz="2800" b="1" baseline="-25000">
                <a:solidFill>
                  <a:srgbClr val="0066FF"/>
                </a:solidFill>
              </a:rPr>
              <a:t>3</a:t>
            </a:r>
            <a:endParaRPr lang="en-US" altLang="zh-CN" sz="2800" b="1" baseline="-25000">
              <a:solidFill>
                <a:srgbClr val="0066FF"/>
              </a:solidFill>
            </a:endParaRPr>
          </a:p>
          <a:p>
            <a:r>
              <a:rPr lang="zh-CN" altLang="en-US" sz="2800" b="1">
                <a:solidFill>
                  <a:srgbClr val="0066FF"/>
                </a:solidFill>
              </a:rPr>
              <a:t>钠盐：</a:t>
            </a:r>
            <a:r>
              <a:rPr lang="en-US" altLang="zh-CN" sz="2800" b="1">
                <a:solidFill>
                  <a:srgbClr val="0066FF"/>
                </a:solidFill>
              </a:rPr>
              <a:t>______              </a:t>
            </a:r>
            <a:r>
              <a:rPr lang="zh-CN" altLang="en-US" sz="2800" b="1">
                <a:solidFill>
                  <a:srgbClr val="0066FF"/>
                </a:solidFill>
              </a:rPr>
              <a:t>碳酸盐：</a:t>
            </a:r>
            <a:r>
              <a:rPr lang="en-US" altLang="zh-CN" sz="2800" b="1">
                <a:solidFill>
                  <a:srgbClr val="0066FF"/>
                </a:solidFill>
              </a:rPr>
              <a:t>______</a:t>
            </a:r>
            <a:endParaRPr lang="en-US" altLang="zh-CN" sz="2800" b="1">
              <a:solidFill>
                <a:srgbClr val="0066FF"/>
              </a:solidFill>
            </a:endParaRPr>
          </a:p>
          <a:p>
            <a:r>
              <a:rPr lang="zh-CN" altLang="en-US" sz="2800" b="1">
                <a:solidFill>
                  <a:srgbClr val="0066FF"/>
                </a:solidFill>
              </a:rPr>
              <a:t>酸式盐：</a:t>
            </a:r>
            <a:r>
              <a:rPr lang="en-US" altLang="zh-CN" sz="2800" b="1">
                <a:solidFill>
                  <a:srgbClr val="0066FF"/>
                </a:solidFill>
              </a:rPr>
              <a:t>____              </a:t>
            </a:r>
            <a:r>
              <a:rPr lang="zh-CN" altLang="en-US" sz="2800" b="1">
                <a:solidFill>
                  <a:srgbClr val="0066FF"/>
                </a:solidFill>
              </a:rPr>
              <a:t>含氧酸盐：</a:t>
            </a:r>
            <a:r>
              <a:rPr lang="en-US" altLang="zh-CN" sz="2800" b="1">
                <a:solidFill>
                  <a:srgbClr val="0066FF"/>
                </a:solidFill>
              </a:rPr>
              <a:t>___________</a:t>
            </a:r>
            <a:r>
              <a:rPr lang="en-US" altLang="zh-CN"/>
              <a:t>_</a:t>
            </a:r>
            <a:endParaRPr lang="en-US" altLang="zh-CN"/>
          </a:p>
        </p:txBody>
      </p:sp>
      <p:sp>
        <p:nvSpPr>
          <p:cNvPr id="2093177" name="Rectangle 121"/>
          <p:cNvSpPr>
            <a:spLocks noChangeArrowheads="1"/>
          </p:cNvSpPr>
          <p:nvPr/>
        </p:nvSpPr>
        <p:spPr bwMode="auto">
          <a:xfrm>
            <a:off x="1763713" y="4011613"/>
            <a:ext cx="1495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①④⑤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093178" name="Rectangle 122"/>
          <p:cNvSpPr>
            <a:spLocks noChangeArrowheads="1"/>
          </p:cNvSpPr>
          <p:nvPr/>
        </p:nvSpPr>
        <p:spPr bwMode="auto">
          <a:xfrm>
            <a:off x="5508625" y="4011613"/>
            <a:ext cx="1473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⑤⑥⑧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093180" name="Rectangle 124"/>
          <p:cNvSpPr>
            <a:spLocks noChangeArrowheads="1"/>
          </p:cNvSpPr>
          <p:nvPr/>
        </p:nvSpPr>
        <p:spPr bwMode="auto">
          <a:xfrm>
            <a:off x="1835150" y="4516438"/>
            <a:ext cx="1363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FF0000"/>
                </a:solidFill>
              </a:rPr>
              <a:t>②⑥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2093181" name="Rectangle 125"/>
          <p:cNvSpPr>
            <a:spLocks noChangeArrowheads="1"/>
          </p:cNvSpPr>
          <p:nvPr/>
        </p:nvSpPr>
        <p:spPr bwMode="auto">
          <a:xfrm>
            <a:off x="5651500" y="4516438"/>
            <a:ext cx="30241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</a:rPr>
              <a:t>③④⑤⑥⑦⑧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3177" grpId="0"/>
      <p:bldP spid="2093178" grpId="0"/>
      <p:bldP spid="2093180" grpId="0"/>
      <p:bldP spid="20931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2"/>
          <p:cNvSpPr txBox="1">
            <a:spLocks noChangeArrowheads="1"/>
          </p:cNvSpPr>
          <p:nvPr/>
        </p:nvSpPr>
        <p:spPr bwMode="auto">
          <a:xfrm>
            <a:off x="698500" y="530225"/>
            <a:ext cx="8188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66FF"/>
                </a:solidFill>
              </a:rPr>
              <a:t>(2)</a:t>
            </a:r>
            <a:r>
              <a:rPr lang="zh-CN" altLang="en-US" sz="2400" b="1">
                <a:solidFill>
                  <a:srgbClr val="0066FF"/>
                </a:solidFill>
              </a:rPr>
              <a:t>树状分类法。</a:t>
            </a:r>
            <a:endParaRPr lang="zh-CN" altLang="en-US" sz="2400" b="1">
              <a:solidFill>
                <a:srgbClr val="0066FF"/>
              </a:solidFill>
            </a:endParaRPr>
          </a:p>
          <a:p>
            <a:r>
              <a:rPr lang="zh-CN" altLang="en-US" sz="2400" b="1">
                <a:solidFill>
                  <a:srgbClr val="0066FF"/>
                </a:solidFill>
              </a:rPr>
              <a:t>请把下列物质的序号填写到下图的括号中。</a:t>
            </a:r>
            <a:endParaRPr lang="zh-CN" altLang="en-US" sz="2400" b="1">
              <a:solidFill>
                <a:srgbClr val="0066FF"/>
              </a:solidFill>
            </a:endParaRPr>
          </a:p>
          <a:p>
            <a:r>
              <a:rPr lang="zh-CN" altLang="en-US" sz="2400" b="1">
                <a:solidFill>
                  <a:srgbClr val="0066FF"/>
                </a:solidFill>
              </a:rPr>
              <a:t>①硫黄  ②</a:t>
            </a:r>
            <a:r>
              <a:rPr lang="en-US" altLang="zh-CN" sz="2400" b="1">
                <a:solidFill>
                  <a:srgbClr val="0066FF"/>
                </a:solidFill>
              </a:rPr>
              <a:t>HClO  ③</a:t>
            </a:r>
            <a:r>
              <a:rPr lang="zh-CN" altLang="en-US" sz="2400" b="1">
                <a:solidFill>
                  <a:srgbClr val="0066FF"/>
                </a:solidFill>
              </a:rPr>
              <a:t>苛性钠  ④铁  ⑤小苏打  ⑥过氧化钠</a:t>
            </a:r>
            <a:endParaRPr lang="zh-CN" altLang="en-US" sz="2400" b="1">
              <a:solidFill>
                <a:srgbClr val="0066FF"/>
              </a:solidFill>
            </a:endParaRPr>
          </a:p>
        </p:txBody>
      </p:sp>
      <p:pic>
        <p:nvPicPr>
          <p:cNvPr id="30722" name="Picture 1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1870075"/>
            <a:ext cx="64404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76004" name="Text Box 4"/>
          <p:cNvSpPr txBox="1">
            <a:spLocks noChangeArrowheads="1"/>
          </p:cNvSpPr>
          <p:nvPr/>
        </p:nvSpPr>
        <p:spPr bwMode="auto">
          <a:xfrm>
            <a:off x="2743200" y="3438525"/>
            <a:ext cx="12827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①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2176005" name="Text Box 5"/>
          <p:cNvSpPr txBox="1">
            <a:spLocks noChangeArrowheads="1"/>
          </p:cNvSpPr>
          <p:nvPr/>
        </p:nvSpPr>
        <p:spPr bwMode="auto">
          <a:xfrm>
            <a:off x="3695700" y="3438525"/>
            <a:ext cx="12827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②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2176006" name="Text Box 6"/>
          <p:cNvSpPr txBox="1">
            <a:spLocks noChangeArrowheads="1"/>
          </p:cNvSpPr>
          <p:nvPr/>
        </p:nvSpPr>
        <p:spPr bwMode="auto">
          <a:xfrm>
            <a:off x="4711700" y="3438525"/>
            <a:ext cx="12827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③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2176007" name="Text Box 7"/>
          <p:cNvSpPr txBox="1">
            <a:spLocks noChangeArrowheads="1"/>
          </p:cNvSpPr>
          <p:nvPr/>
        </p:nvSpPr>
        <p:spPr bwMode="auto">
          <a:xfrm>
            <a:off x="1524000" y="3438525"/>
            <a:ext cx="12827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④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2176008" name="Text Box 8"/>
          <p:cNvSpPr txBox="1">
            <a:spLocks noChangeArrowheads="1"/>
          </p:cNvSpPr>
          <p:nvPr/>
        </p:nvSpPr>
        <p:spPr bwMode="auto">
          <a:xfrm>
            <a:off x="5511800" y="3448050"/>
            <a:ext cx="12827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⑤</a:t>
            </a:r>
            <a:endParaRPr lang="en-US" altLang="zh-CN" sz="2000">
              <a:solidFill>
                <a:srgbClr val="FF0000"/>
              </a:solidFill>
            </a:endParaRPr>
          </a:p>
        </p:txBody>
      </p:sp>
      <p:sp>
        <p:nvSpPr>
          <p:cNvPr id="2176009" name="Text Box 9"/>
          <p:cNvSpPr txBox="1">
            <a:spLocks noChangeArrowheads="1"/>
          </p:cNvSpPr>
          <p:nvPr/>
        </p:nvSpPr>
        <p:spPr bwMode="auto">
          <a:xfrm>
            <a:off x="6527800" y="3448050"/>
            <a:ext cx="12827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FF0000"/>
                </a:solidFill>
              </a:rPr>
              <a:t>⑥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amond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6004" grpId="0"/>
      <p:bldP spid="2176005" grpId="0"/>
      <p:bldP spid="2176006" grpId="0"/>
      <p:bldP spid="2176007" grpId="0"/>
      <p:bldP spid="2176008" grpId="0"/>
      <p:bldP spid="21760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2"/>
          <p:cNvSpPr txBox="1">
            <a:spLocks noChangeArrowheads="1"/>
          </p:cNvSpPr>
          <p:nvPr/>
        </p:nvSpPr>
        <p:spPr bwMode="auto">
          <a:xfrm>
            <a:off x="711200" y="1073150"/>
            <a:ext cx="81645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rgbClr val="0066FF"/>
                </a:solidFill>
              </a:rPr>
              <a:t>3.</a:t>
            </a:r>
            <a:r>
              <a:rPr lang="zh-CN" altLang="en-US" sz="2400" b="1">
                <a:solidFill>
                  <a:srgbClr val="0066FF"/>
                </a:solidFill>
              </a:rPr>
              <a:t>物质的两个转化关系</a:t>
            </a:r>
            <a:endParaRPr lang="zh-CN" altLang="en-US" sz="2400" b="1">
              <a:solidFill>
                <a:srgbClr val="0066FF"/>
              </a:solidFill>
            </a:endParaRPr>
          </a:p>
          <a:p>
            <a:r>
              <a:rPr lang="en-US" altLang="zh-CN" sz="2400" b="1">
                <a:solidFill>
                  <a:srgbClr val="0066FF"/>
                </a:solidFill>
              </a:rPr>
              <a:t>(1)</a:t>
            </a:r>
            <a:r>
              <a:rPr lang="zh-CN" altLang="en-US" sz="2400" b="1">
                <a:solidFill>
                  <a:srgbClr val="0066FF"/>
                </a:solidFill>
              </a:rPr>
              <a:t>单质、氧化物、酸、碱和盐之间的转化关系。</a:t>
            </a:r>
            <a:endParaRPr lang="zh-CN" altLang="en-US" sz="2400" b="1">
              <a:solidFill>
                <a:srgbClr val="0066FF"/>
              </a:solidFill>
            </a:endParaRPr>
          </a:p>
        </p:txBody>
      </p:sp>
      <p:pic>
        <p:nvPicPr>
          <p:cNvPr id="3174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214563"/>
            <a:ext cx="6118225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amond/>
    <p:sndAc>
      <p:stSnd>
        <p:snd r:embed="rId2" name="chimes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2"/>
          <p:cNvSpPr txBox="1">
            <a:spLocks noChangeArrowheads="1"/>
          </p:cNvSpPr>
          <p:nvPr/>
        </p:nvSpPr>
        <p:spPr bwMode="auto">
          <a:xfrm>
            <a:off x="733425" y="1433513"/>
            <a:ext cx="81978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66FF"/>
                </a:solidFill>
              </a:rPr>
              <a:t>写出上述反应的化学方程式：</a:t>
            </a:r>
            <a:endParaRPr lang="zh-CN" altLang="pt-BR" sz="2800" b="1">
              <a:solidFill>
                <a:srgbClr val="0066FF"/>
              </a:solidFill>
            </a:endParaRPr>
          </a:p>
          <a:p>
            <a:r>
              <a:rPr lang="zh-CN" altLang="pt-BR" sz="2800" b="1">
                <a:solidFill>
                  <a:srgbClr val="0066FF"/>
                </a:solidFill>
              </a:rPr>
              <a:t>①</a:t>
            </a:r>
            <a:r>
              <a:rPr lang="pt-BR" altLang="zh-CN" sz="2800" b="1">
                <a:solidFill>
                  <a:srgbClr val="0066FF"/>
                </a:solidFill>
              </a:rPr>
              <a:t>_</a:t>
            </a:r>
            <a:r>
              <a:rPr lang="pt-BR" altLang="zh-CN" sz="3600" b="1">
                <a:solidFill>
                  <a:srgbClr val="0066FF"/>
                </a:solidFill>
              </a:rPr>
              <a:t>__________</a:t>
            </a:r>
            <a:r>
              <a:rPr lang="pt-BR" altLang="zh-CN" sz="2800" b="1">
                <a:solidFill>
                  <a:srgbClr val="0066FF"/>
                </a:solidFill>
              </a:rPr>
              <a:t>___    ②_________________</a:t>
            </a:r>
            <a:endParaRPr lang="pt-BR" altLang="zh-CN" sz="2800" b="1">
              <a:solidFill>
                <a:srgbClr val="0066FF"/>
              </a:solidFill>
            </a:endParaRPr>
          </a:p>
          <a:p>
            <a:r>
              <a:rPr lang="pt-BR" altLang="zh-CN" sz="2800" b="1">
                <a:solidFill>
                  <a:srgbClr val="0066FF"/>
                </a:solidFill>
              </a:rPr>
              <a:t>③_</a:t>
            </a:r>
            <a:r>
              <a:rPr lang="pt-BR" altLang="zh-CN" sz="2400" b="1">
                <a:solidFill>
                  <a:srgbClr val="0066FF"/>
                </a:solidFill>
              </a:rPr>
              <a:t>__________</a:t>
            </a:r>
            <a:r>
              <a:rPr lang="pt-BR" altLang="zh-CN" sz="2800" b="1">
                <a:solidFill>
                  <a:srgbClr val="0066FF"/>
                </a:solidFill>
              </a:rPr>
              <a:t>__     ④_________________</a:t>
            </a:r>
            <a:endParaRPr lang="pt-BR" altLang="zh-CN" sz="2800" b="1">
              <a:solidFill>
                <a:srgbClr val="0066FF"/>
              </a:solidFill>
            </a:endParaRPr>
          </a:p>
          <a:p>
            <a:r>
              <a:rPr lang="pt-BR" altLang="zh-CN" sz="2800" b="1">
                <a:solidFill>
                  <a:srgbClr val="0066FF"/>
                </a:solidFill>
              </a:rPr>
              <a:t>⑤__________________________</a:t>
            </a:r>
            <a:endParaRPr lang="en-US" altLang="zh-CN" sz="2800" b="1">
              <a:solidFill>
                <a:srgbClr val="0066FF"/>
              </a:solidFill>
            </a:endParaRPr>
          </a:p>
        </p:txBody>
      </p:sp>
      <p:sp>
        <p:nvSpPr>
          <p:cNvPr id="2178051" name="Rectangle 3"/>
          <p:cNvSpPr>
            <a:spLocks noChangeArrowheads="1"/>
          </p:cNvSpPr>
          <p:nvPr/>
        </p:nvSpPr>
        <p:spPr bwMode="auto">
          <a:xfrm>
            <a:off x="1258888" y="1995488"/>
            <a:ext cx="256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zh-CN">
                <a:solidFill>
                  <a:srgbClr val="FF0000"/>
                </a:solidFill>
              </a:rPr>
              <a:t>4Na+O</a:t>
            </a:r>
            <a:r>
              <a:rPr lang="pt-BR" altLang="zh-CN" baseline="-25000">
                <a:solidFill>
                  <a:srgbClr val="FF0000"/>
                </a:solidFill>
              </a:rPr>
              <a:t>2</a:t>
            </a:r>
            <a:r>
              <a:rPr lang="pt-BR" altLang="zh-CN">
                <a:solidFill>
                  <a:srgbClr val="FF0000"/>
                </a:solidFill>
              </a:rPr>
              <a:t>====2Na</a:t>
            </a:r>
            <a:r>
              <a:rPr lang="pt-BR" altLang="zh-CN" baseline="-25000">
                <a:solidFill>
                  <a:srgbClr val="FF0000"/>
                </a:solidFill>
              </a:rPr>
              <a:t>2</a:t>
            </a:r>
            <a:r>
              <a:rPr lang="pt-BR" altLang="zh-CN">
                <a:solidFill>
                  <a:srgbClr val="FF0000"/>
                </a:solidFill>
              </a:rPr>
              <a:t>O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78052" name="Rectangle 4"/>
          <p:cNvSpPr>
            <a:spLocks noChangeArrowheads="1"/>
          </p:cNvSpPr>
          <p:nvPr/>
        </p:nvSpPr>
        <p:spPr bwMode="auto">
          <a:xfrm>
            <a:off x="5440363" y="1989138"/>
            <a:ext cx="30194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zh-CN">
                <a:solidFill>
                  <a:srgbClr val="FF0000"/>
                </a:solidFill>
              </a:rPr>
              <a:t>Na</a:t>
            </a:r>
            <a:r>
              <a:rPr lang="pt-BR" altLang="zh-CN" baseline="-25000">
                <a:solidFill>
                  <a:srgbClr val="FF0000"/>
                </a:solidFill>
              </a:rPr>
              <a:t>2</a:t>
            </a:r>
            <a:r>
              <a:rPr lang="pt-BR" altLang="zh-CN">
                <a:solidFill>
                  <a:srgbClr val="FF0000"/>
                </a:solidFill>
              </a:rPr>
              <a:t>O+H</a:t>
            </a:r>
            <a:r>
              <a:rPr lang="pt-BR" altLang="zh-CN" baseline="-25000">
                <a:solidFill>
                  <a:srgbClr val="FF0000"/>
                </a:solidFill>
              </a:rPr>
              <a:t>2</a:t>
            </a:r>
            <a:r>
              <a:rPr lang="pt-BR" altLang="zh-CN">
                <a:solidFill>
                  <a:srgbClr val="FF0000"/>
                </a:solidFill>
              </a:rPr>
              <a:t>O====2NaOH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78053" name="Rectangle 5"/>
          <p:cNvSpPr>
            <a:spLocks noChangeArrowheads="1"/>
          </p:cNvSpPr>
          <p:nvPr/>
        </p:nvSpPr>
        <p:spPr bwMode="auto">
          <a:xfrm>
            <a:off x="1258888" y="2427288"/>
            <a:ext cx="2211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zh-CN">
                <a:solidFill>
                  <a:srgbClr val="FF0000"/>
                </a:solidFill>
              </a:rPr>
              <a:t>C+O</a:t>
            </a:r>
            <a:r>
              <a:rPr lang="pt-BR" altLang="zh-CN" baseline="-25000">
                <a:solidFill>
                  <a:srgbClr val="FF0000"/>
                </a:solidFill>
              </a:rPr>
              <a:t>2</a:t>
            </a:r>
            <a:r>
              <a:rPr lang="pt-BR" altLang="zh-CN">
                <a:solidFill>
                  <a:srgbClr val="FF0000"/>
                </a:solidFill>
              </a:rPr>
              <a:t>                   CO</a:t>
            </a:r>
            <a:r>
              <a:rPr lang="pt-BR" altLang="zh-CN" baseline="-25000">
                <a:solidFill>
                  <a:srgbClr val="FF0000"/>
                </a:solidFill>
              </a:rPr>
              <a:t>2</a:t>
            </a:r>
            <a:endParaRPr lang="en-US" altLang="zh-CN" baseline="-25000">
              <a:solidFill>
                <a:srgbClr val="FF0000"/>
              </a:solidFill>
            </a:endParaRPr>
          </a:p>
        </p:txBody>
      </p:sp>
      <p:sp>
        <p:nvSpPr>
          <p:cNvPr id="2178057" name="Rectangle 9"/>
          <p:cNvSpPr>
            <a:spLocks noChangeArrowheads="1"/>
          </p:cNvSpPr>
          <p:nvPr/>
        </p:nvSpPr>
        <p:spPr bwMode="auto">
          <a:xfrm>
            <a:off x="4284663" y="2427288"/>
            <a:ext cx="2940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zh-CN">
                <a:solidFill>
                  <a:srgbClr val="FF0000"/>
                </a:solidFill>
              </a:rPr>
              <a:t>CO</a:t>
            </a:r>
            <a:r>
              <a:rPr lang="pt-BR" altLang="zh-CN" baseline="-25000">
                <a:solidFill>
                  <a:srgbClr val="FF0000"/>
                </a:solidFill>
              </a:rPr>
              <a:t>2</a:t>
            </a:r>
            <a:r>
              <a:rPr lang="pt-BR" altLang="zh-CN">
                <a:solidFill>
                  <a:srgbClr val="FF0000"/>
                </a:solidFill>
              </a:rPr>
              <a:t>+H</a:t>
            </a:r>
            <a:r>
              <a:rPr lang="pt-BR" altLang="zh-CN" baseline="-25000">
                <a:solidFill>
                  <a:srgbClr val="FF0000"/>
                </a:solidFill>
              </a:rPr>
              <a:t>2</a:t>
            </a:r>
            <a:r>
              <a:rPr lang="pt-BR" altLang="zh-CN">
                <a:solidFill>
                  <a:srgbClr val="FF0000"/>
                </a:solidFill>
              </a:rPr>
              <a:t>O         H</a:t>
            </a:r>
            <a:r>
              <a:rPr lang="pt-BR" altLang="zh-CN" baseline="-25000">
                <a:solidFill>
                  <a:srgbClr val="FF0000"/>
                </a:solidFill>
              </a:rPr>
              <a:t>2</a:t>
            </a:r>
            <a:r>
              <a:rPr lang="pt-BR" altLang="zh-CN">
                <a:solidFill>
                  <a:srgbClr val="FF0000"/>
                </a:solidFill>
              </a:rPr>
              <a:t>CO</a:t>
            </a:r>
            <a:r>
              <a:rPr lang="pt-BR" altLang="zh-CN" baseline="-25000">
                <a:solidFill>
                  <a:srgbClr val="FF0000"/>
                </a:solidFill>
              </a:rPr>
              <a:t>3</a:t>
            </a:r>
            <a:endParaRPr lang="pt-BR" altLang="zh-CN" baseline="-25000">
              <a:solidFill>
                <a:srgbClr val="FF0000"/>
              </a:solidFill>
            </a:endParaRPr>
          </a:p>
        </p:txBody>
      </p:sp>
      <p:graphicFrame>
        <p:nvGraphicFramePr>
          <p:cNvPr id="2178059" name="Object 11"/>
          <p:cNvGraphicFramePr>
            <a:graphicFrameLocks noChangeAspect="1"/>
          </p:cNvGraphicFramePr>
          <p:nvPr/>
        </p:nvGraphicFramePr>
        <p:xfrm>
          <a:off x="5389563" y="2500313"/>
          <a:ext cx="62230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9" name="" r:id="rId1" imgW="14935200" imgH="8229600" progId="Equation.DSMT4">
                  <p:embed/>
                </p:oleObj>
              </mc:Choice>
              <mc:Fallback>
                <p:oleObj name="" r:id="rId1" imgW="14935200" imgH="8229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2500313"/>
                        <a:ext cx="62230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58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8060" name="Rectangle 12"/>
          <p:cNvSpPr>
            <a:spLocks noChangeArrowheads="1"/>
          </p:cNvSpPr>
          <p:nvPr/>
        </p:nvSpPr>
        <p:spPr bwMode="auto">
          <a:xfrm>
            <a:off x="1187450" y="2932113"/>
            <a:ext cx="4152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zh-CN">
                <a:solidFill>
                  <a:srgbClr val="FF0000"/>
                </a:solidFill>
              </a:rPr>
              <a:t>H</a:t>
            </a:r>
            <a:r>
              <a:rPr lang="pt-BR" altLang="zh-CN" baseline="-25000">
                <a:solidFill>
                  <a:srgbClr val="FF0000"/>
                </a:solidFill>
              </a:rPr>
              <a:t>2</a:t>
            </a:r>
            <a:r>
              <a:rPr lang="pt-BR" altLang="zh-CN">
                <a:solidFill>
                  <a:srgbClr val="FF0000"/>
                </a:solidFill>
              </a:rPr>
              <a:t>CO</a:t>
            </a:r>
            <a:r>
              <a:rPr lang="pt-BR" altLang="zh-CN" baseline="-25000">
                <a:solidFill>
                  <a:srgbClr val="FF0000"/>
                </a:solidFill>
              </a:rPr>
              <a:t>3</a:t>
            </a:r>
            <a:r>
              <a:rPr lang="pt-BR" altLang="zh-CN">
                <a:solidFill>
                  <a:srgbClr val="FF0000"/>
                </a:solidFill>
              </a:rPr>
              <a:t>+2NaOH====Na</a:t>
            </a:r>
            <a:r>
              <a:rPr lang="pt-BR" altLang="zh-CN" baseline="-25000">
                <a:solidFill>
                  <a:srgbClr val="FF0000"/>
                </a:solidFill>
              </a:rPr>
              <a:t>2</a:t>
            </a:r>
            <a:r>
              <a:rPr lang="pt-BR" altLang="zh-CN">
                <a:solidFill>
                  <a:srgbClr val="FF0000"/>
                </a:solidFill>
              </a:rPr>
              <a:t>CO</a:t>
            </a:r>
            <a:r>
              <a:rPr lang="pt-BR" altLang="zh-CN" baseline="-25000">
                <a:solidFill>
                  <a:srgbClr val="FF0000"/>
                </a:solidFill>
              </a:rPr>
              <a:t>3</a:t>
            </a:r>
            <a:r>
              <a:rPr lang="pt-BR" altLang="zh-CN">
                <a:solidFill>
                  <a:srgbClr val="FF0000"/>
                </a:solidFill>
              </a:rPr>
              <a:t>+2H</a:t>
            </a:r>
            <a:r>
              <a:rPr lang="pt-BR" altLang="zh-CN" baseline="-25000">
                <a:solidFill>
                  <a:srgbClr val="FF0000"/>
                </a:solidFill>
              </a:rPr>
              <a:t>2</a:t>
            </a:r>
            <a:r>
              <a:rPr lang="pt-BR" altLang="zh-CN">
                <a:solidFill>
                  <a:srgbClr val="FF0000"/>
                </a:solidFill>
              </a:rPr>
              <a:t>O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27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2777" name="对象 81"/>
          <p:cNvGraphicFramePr>
            <a:graphicFrameLocks noChangeAspect="1"/>
          </p:cNvGraphicFramePr>
          <p:nvPr/>
        </p:nvGraphicFramePr>
        <p:xfrm>
          <a:off x="2051050" y="2500313"/>
          <a:ext cx="40957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" r:id="rId3" imgW="25031700" imgH="13582650" progId="">
                  <p:embed/>
                </p:oleObj>
              </mc:Choice>
              <mc:Fallback>
                <p:oleObj name="" r:id="rId3" imgW="25031700" imgH="13582650" progId="">
                  <p:embed/>
                  <p:pic>
                    <p:nvPicPr>
                      <p:cNvPr id="0" name="对象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500313"/>
                        <a:ext cx="409575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diamond/>
    <p:sndAc>
      <p:stSnd>
        <p:snd r:embed="rId5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8051" grpId="0"/>
      <p:bldP spid="2178052" grpId="0"/>
      <p:bldP spid="2178053" grpId="0"/>
      <p:bldP spid="2178057" grpId="0"/>
      <p:bldP spid="217806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3108" name="Text Box 4"/>
          <p:cNvSpPr txBox="1">
            <a:spLocks noChangeArrowheads="1"/>
          </p:cNvSpPr>
          <p:nvPr/>
        </p:nvSpPr>
        <p:spPr bwMode="auto">
          <a:xfrm>
            <a:off x="5400675" y="2551113"/>
            <a:ext cx="1874838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有机</a:t>
            </a:r>
            <a:endParaRPr lang="zh-CN" altLang="en-US" sz="20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化合物</a:t>
            </a:r>
            <a:r>
              <a:rPr lang="zh-CN" altLang="en-US" sz="2000"/>
              <a:t> </a:t>
            </a:r>
            <a:endParaRPr lang="zh-CN" altLang="en-US" sz="2000"/>
          </a:p>
        </p:txBody>
      </p:sp>
      <p:grpSp>
        <p:nvGrpSpPr>
          <p:cNvPr id="2" name="Group 5"/>
          <p:cNvGrpSpPr/>
          <p:nvPr/>
        </p:nvGrpSpPr>
        <p:grpSpPr bwMode="auto">
          <a:xfrm>
            <a:off x="6297613" y="944563"/>
            <a:ext cx="687387" cy="1031875"/>
            <a:chOff x="1578" y="1971"/>
            <a:chExt cx="433" cy="867"/>
          </a:xfrm>
        </p:grpSpPr>
        <p:sp>
          <p:nvSpPr>
            <p:cNvPr id="33795" name="Line 6"/>
            <p:cNvSpPr>
              <a:spLocks noChangeShapeType="1"/>
            </p:cNvSpPr>
            <p:nvPr/>
          </p:nvSpPr>
          <p:spPr bwMode="auto">
            <a:xfrm>
              <a:off x="1793" y="1971"/>
              <a:ext cx="0" cy="867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796" name="Line 7"/>
            <p:cNvSpPr>
              <a:spLocks noChangeShapeType="1"/>
            </p:cNvSpPr>
            <p:nvPr/>
          </p:nvSpPr>
          <p:spPr bwMode="auto">
            <a:xfrm>
              <a:off x="1787" y="1971"/>
              <a:ext cx="21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797" name="Line 8"/>
            <p:cNvSpPr>
              <a:spLocks noChangeShapeType="1"/>
            </p:cNvSpPr>
            <p:nvPr/>
          </p:nvSpPr>
          <p:spPr bwMode="auto">
            <a:xfrm>
              <a:off x="1791" y="2615"/>
              <a:ext cx="22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798" name="Line 9"/>
            <p:cNvSpPr>
              <a:spLocks noChangeShapeType="1"/>
            </p:cNvSpPr>
            <p:nvPr/>
          </p:nvSpPr>
          <p:spPr bwMode="auto">
            <a:xfrm>
              <a:off x="1789" y="2199"/>
              <a:ext cx="21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799" name="Line 10"/>
            <p:cNvSpPr>
              <a:spLocks noChangeShapeType="1"/>
            </p:cNvSpPr>
            <p:nvPr/>
          </p:nvSpPr>
          <p:spPr bwMode="auto">
            <a:xfrm>
              <a:off x="1789" y="2408"/>
              <a:ext cx="21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0" name="Line 11"/>
            <p:cNvSpPr>
              <a:spLocks noChangeShapeType="1"/>
            </p:cNvSpPr>
            <p:nvPr/>
          </p:nvSpPr>
          <p:spPr bwMode="auto">
            <a:xfrm>
              <a:off x="1578" y="2409"/>
              <a:ext cx="21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1" name="Line 12"/>
            <p:cNvSpPr>
              <a:spLocks noChangeShapeType="1"/>
            </p:cNvSpPr>
            <p:nvPr/>
          </p:nvSpPr>
          <p:spPr bwMode="auto">
            <a:xfrm>
              <a:off x="1791" y="2828"/>
              <a:ext cx="220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/>
          <p:nvPr/>
        </p:nvGrpSpPr>
        <p:grpSpPr bwMode="auto">
          <a:xfrm>
            <a:off x="6286500" y="2484438"/>
            <a:ext cx="665163" cy="681037"/>
            <a:chOff x="3960" y="2345"/>
            <a:chExt cx="419" cy="572"/>
          </a:xfrm>
        </p:grpSpPr>
        <p:sp>
          <p:nvSpPr>
            <p:cNvPr id="33803" name="Line 14"/>
            <p:cNvSpPr>
              <a:spLocks noChangeShapeType="1"/>
            </p:cNvSpPr>
            <p:nvPr/>
          </p:nvSpPr>
          <p:spPr bwMode="auto">
            <a:xfrm>
              <a:off x="4168" y="2345"/>
              <a:ext cx="0" cy="572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4" name="Line 15"/>
            <p:cNvSpPr>
              <a:spLocks noChangeShapeType="1"/>
            </p:cNvSpPr>
            <p:nvPr/>
          </p:nvSpPr>
          <p:spPr bwMode="auto">
            <a:xfrm>
              <a:off x="4162" y="2345"/>
              <a:ext cx="21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5" name="Line 16"/>
            <p:cNvSpPr>
              <a:spLocks noChangeShapeType="1"/>
            </p:cNvSpPr>
            <p:nvPr/>
          </p:nvSpPr>
          <p:spPr bwMode="auto">
            <a:xfrm>
              <a:off x="4164" y="2650"/>
              <a:ext cx="21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6" name="Line 17"/>
            <p:cNvSpPr>
              <a:spLocks noChangeShapeType="1"/>
            </p:cNvSpPr>
            <p:nvPr/>
          </p:nvSpPr>
          <p:spPr bwMode="auto">
            <a:xfrm>
              <a:off x="4164" y="2915"/>
              <a:ext cx="21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07" name="Line 18"/>
            <p:cNvSpPr>
              <a:spLocks noChangeShapeType="1"/>
            </p:cNvSpPr>
            <p:nvPr/>
          </p:nvSpPr>
          <p:spPr bwMode="auto">
            <a:xfrm>
              <a:off x="3960" y="2651"/>
              <a:ext cx="21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19"/>
          <p:cNvGrpSpPr/>
          <p:nvPr/>
        </p:nvGrpSpPr>
        <p:grpSpPr bwMode="auto">
          <a:xfrm>
            <a:off x="4214813" y="3554413"/>
            <a:ext cx="2720975" cy="514350"/>
            <a:chOff x="2578" y="3098"/>
            <a:chExt cx="1344" cy="432"/>
          </a:xfrm>
        </p:grpSpPr>
        <p:sp>
          <p:nvSpPr>
            <p:cNvPr id="33809" name="Line 20"/>
            <p:cNvSpPr>
              <a:spLocks noChangeShapeType="1"/>
            </p:cNvSpPr>
            <p:nvPr/>
          </p:nvSpPr>
          <p:spPr bwMode="auto">
            <a:xfrm>
              <a:off x="3711" y="3098"/>
              <a:ext cx="0" cy="42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0" name="Line 21"/>
            <p:cNvSpPr>
              <a:spLocks noChangeShapeType="1"/>
            </p:cNvSpPr>
            <p:nvPr/>
          </p:nvSpPr>
          <p:spPr bwMode="auto">
            <a:xfrm>
              <a:off x="3705" y="3098"/>
              <a:ext cx="21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1" name="Line 22"/>
            <p:cNvSpPr>
              <a:spLocks noChangeShapeType="1"/>
            </p:cNvSpPr>
            <p:nvPr/>
          </p:nvSpPr>
          <p:spPr bwMode="auto">
            <a:xfrm>
              <a:off x="3707" y="3326"/>
              <a:ext cx="21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2" name="Line 23"/>
            <p:cNvSpPr>
              <a:spLocks noChangeShapeType="1"/>
            </p:cNvSpPr>
            <p:nvPr/>
          </p:nvSpPr>
          <p:spPr bwMode="auto">
            <a:xfrm>
              <a:off x="3707" y="3530"/>
              <a:ext cx="21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3" name="Line 24"/>
            <p:cNvSpPr>
              <a:spLocks noChangeShapeType="1"/>
            </p:cNvSpPr>
            <p:nvPr/>
          </p:nvSpPr>
          <p:spPr bwMode="auto">
            <a:xfrm>
              <a:off x="2578" y="3325"/>
              <a:ext cx="1133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25"/>
          <p:cNvGrpSpPr/>
          <p:nvPr/>
        </p:nvGrpSpPr>
        <p:grpSpPr bwMode="auto">
          <a:xfrm>
            <a:off x="4778375" y="1541463"/>
            <a:ext cx="676275" cy="1365250"/>
            <a:chOff x="2990" y="1845"/>
            <a:chExt cx="426" cy="1236"/>
          </a:xfrm>
        </p:grpSpPr>
        <p:sp>
          <p:nvSpPr>
            <p:cNvPr id="33815" name="Line 26"/>
            <p:cNvSpPr>
              <a:spLocks noChangeShapeType="1"/>
            </p:cNvSpPr>
            <p:nvPr/>
          </p:nvSpPr>
          <p:spPr bwMode="auto">
            <a:xfrm>
              <a:off x="3205" y="1845"/>
              <a:ext cx="0" cy="1233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6" name="Line 27"/>
            <p:cNvSpPr>
              <a:spLocks noChangeShapeType="1"/>
            </p:cNvSpPr>
            <p:nvPr/>
          </p:nvSpPr>
          <p:spPr bwMode="auto">
            <a:xfrm>
              <a:off x="3199" y="1845"/>
              <a:ext cx="21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7" name="Line 28"/>
            <p:cNvSpPr>
              <a:spLocks noChangeShapeType="1"/>
            </p:cNvSpPr>
            <p:nvPr/>
          </p:nvSpPr>
          <p:spPr bwMode="auto">
            <a:xfrm>
              <a:off x="3201" y="3081"/>
              <a:ext cx="21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18" name="Line 29"/>
            <p:cNvSpPr>
              <a:spLocks noChangeShapeType="1"/>
            </p:cNvSpPr>
            <p:nvPr/>
          </p:nvSpPr>
          <p:spPr bwMode="auto">
            <a:xfrm>
              <a:off x="2990" y="2502"/>
              <a:ext cx="21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30"/>
          <p:cNvGrpSpPr/>
          <p:nvPr/>
        </p:nvGrpSpPr>
        <p:grpSpPr bwMode="auto">
          <a:xfrm>
            <a:off x="4259263" y="488950"/>
            <a:ext cx="676275" cy="514350"/>
            <a:chOff x="3119" y="2315"/>
            <a:chExt cx="426" cy="432"/>
          </a:xfrm>
        </p:grpSpPr>
        <p:sp>
          <p:nvSpPr>
            <p:cNvPr id="33820" name="Line 31"/>
            <p:cNvSpPr>
              <a:spLocks noChangeShapeType="1"/>
            </p:cNvSpPr>
            <p:nvPr/>
          </p:nvSpPr>
          <p:spPr bwMode="auto">
            <a:xfrm>
              <a:off x="3334" y="2315"/>
              <a:ext cx="0" cy="42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1" name="Line 32"/>
            <p:cNvSpPr>
              <a:spLocks noChangeShapeType="1"/>
            </p:cNvSpPr>
            <p:nvPr/>
          </p:nvSpPr>
          <p:spPr bwMode="auto">
            <a:xfrm>
              <a:off x="3328" y="2315"/>
              <a:ext cx="21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2" name="Line 33"/>
            <p:cNvSpPr>
              <a:spLocks noChangeShapeType="1"/>
            </p:cNvSpPr>
            <p:nvPr/>
          </p:nvSpPr>
          <p:spPr bwMode="auto">
            <a:xfrm>
              <a:off x="3330" y="2747"/>
              <a:ext cx="21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3" name="Line 34"/>
            <p:cNvSpPr>
              <a:spLocks noChangeShapeType="1"/>
            </p:cNvSpPr>
            <p:nvPr/>
          </p:nvSpPr>
          <p:spPr bwMode="auto">
            <a:xfrm>
              <a:off x="3119" y="2542"/>
              <a:ext cx="215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824" name="Text Box 35"/>
          <p:cNvSpPr txBox="1">
            <a:spLocks noChangeArrowheads="1"/>
          </p:cNvSpPr>
          <p:nvPr/>
        </p:nvSpPr>
        <p:spPr bwMode="auto">
          <a:xfrm>
            <a:off x="392113" y="2393950"/>
            <a:ext cx="1738312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物质</a:t>
            </a:r>
            <a:endParaRPr lang="zh-CN" altLang="en-US" sz="20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（按成分）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2223140" name="Text Box 36"/>
          <p:cNvSpPr txBox="1">
            <a:spLocks noChangeArrowheads="1"/>
          </p:cNvSpPr>
          <p:nvPr/>
        </p:nvSpPr>
        <p:spPr bwMode="auto">
          <a:xfrm>
            <a:off x="1701800" y="1298575"/>
            <a:ext cx="187483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纯净物</a:t>
            </a:r>
            <a:endParaRPr lang="zh-CN" altLang="en-US" sz="2000">
              <a:solidFill>
                <a:srgbClr val="0000FF"/>
              </a:solidFill>
            </a:endParaRPr>
          </a:p>
          <a:p>
            <a:r>
              <a:rPr lang="zh-CN" altLang="en-US" sz="2000">
                <a:solidFill>
                  <a:srgbClr val="0000FF"/>
                </a:solidFill>
              </a:rPr>
              <a:t>（同种物质）</a:t>
            </a:r>
            <a:r>
              <a:rPr lang="zh-CN" altLang="en-US" sz="2000"/>
              <a:t> </a:t>
            </a:r>
            <a:endParaRPr lang="zh-CN" altLang="en-US" sz="2000"/>
          </a:p>
        </p:txBody>
      </p:sp>
      <p:grpSp>
        <p:nvGrpSpPr>
          <p:cNvPr id="7" name="Group 37"/>
          <p:cNvGrpSpPr/>
          <p:nvPr/>
        </p:nvGrpSpPr>
        <p:grpSpPr bwMode="auto">
          <a:xfrm>
            <a:off x="1651000" y="1570038"/>
            <a:ext cx="1735138" cy="2282825"/>
            <a:chOff x="963" y="1430"/>
            <a:chExt cx="1093" cy="1918"/>
          </a:xfrm>
        </p:grpSpPr>
        <p:sp>
          <p:nvSpPr>
            <p:cNvPr id="33827" name="Line 38"/>
            <p:cNvSpPr>
              <a:spLocks noChangeShapeType="1"/>
            </p:cNvSpPr>
            <p:nvPr/>
          </p:nvSpPr>
          <p:spPr bwMode="auto">
            <a:xfrm>
              <a:off x="1120" y="1430"/>
              <a:ext cx="0" cy="1918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8" name="Line 39"/>
            <p:cNvSpPr>
              <a:spLocks noChangeShapeType="1"/>
            </p:cNvSpPr>
            <p:nvPr/>
          </p:nvSpPr>
          <p:spPr bwMode="auto">
            <a:xfrm>
              <a:off x="1114" y="1430"/>
              <a:ext cx="92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29" name="Line 40"/>
            <p:cNvSpPr>
              <a:spLocks noChangeShapeType="1"/>
            </p:cNvSpPr>
            <p:nvPr/>
          </p:nvSpPr>
          <p:spPr bwMode="auto">
            <a:xfrm>
              <a:off x="963" y="2452"/>
              <a:ext cx="157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3830" name="Line 41"/>
            <p:cNvSpPr>
              <a:spLocks noChangeShapeType="1"/>
            </p:cNvSpPr>
            <p:nvPr/>
          </p:nvSpPr>
          <p:spPr bwMode="auto">
            <a:xfrm>
              <a:off x="1128" y="3341"/>
              <a:ext cx="928" cy="0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23146" name="Text Box 42"/>
          <p:cNvSpPr txBox="1">
            <a:spLocks noChangeArrowheads="1"/>
          </p:cNvSpPr>
          <p:nvPr/>
        </p:nvSpPr>
        <p:spPr bwMode="auto">
          <a:xfrm>
            <a:off x="1679575" y="3584575"/>
            <a:ext cx="187483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混合物</a:t>
            </a:r>
            <a:endParaRPr lang="zh-CN" altLang="en-US" sz="2000">
              <a:solidFill>
                <a:srgbClr val="0000FF"/>
              </a:solidFill>
            </a:endParaRPr>
          </a:p>
          <a:p>
            <a:r>
              <a:rPr lang="zh-CN" altLang="en-US" sz="2000">
                <a:solidFill>
                  <a:srgbClr val="0000FF"/>
                </a:solidFill>
              </a:rPr>
              <a:t>（不同种物质）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2223147" name="Text Box 43"/>
          <p:cNvSpPr txBox="1">
            <a:spLocks noChangeArrowheads="1"/>
          </p:cNvSpPr>
          <p:nvPr/>
        </p:nvSpPr>
        <p:spPr bwMode="auto">
          <a:xfrm>
            <a:off x="3538538" y="436563"/>
            <a:ext cx="187483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单质</a:t>
            </a:r>
            <a:endParaRPr lang="zh-CN" altLang="en-US" sz="20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（同种</a:t>
            </a:r>
            <a:endParaRPr lang="zh-CN" altLang="en-US" sz="20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元素）</a:t>
            </a:r>
            <a:r>
              <a:rPr lang="zh-CN" altLang="en-US" sz="2000"/>
              <a:t> </a:t>
            </a:r>
            <a:endParaRPr lang="zh-CN" altLang="en-US" sz="2000"/>
          </a:p>
        </p:txBody>
      </p:sp>
      <p:grpSp>
        <p:nvGrpSpPr>
          <p:cNvPr id="8" name="Group 44"/>
          <p:cNvGrpSpPr/>
          <p:nvPr/>
        </p:nvGrpSpPr>
        <p:grpSpPr bwMode="auto">
          <a:xfrm>
            <a:off x="3359150" y="762000"/>
            <a:ext cx="1439863" cy="1509713"/>
            <a:chOff x="2039" y="752"/>
            <a:chExt cx="907" cy="1268"/>
          </a:xfrm>
        </p:grpSpPr>
        <p:sp>
          <p:nvSpPr>
            <p:cNvPr id="33834" name="Line 45"/>
            <p:cNvSpPr>
              <a:spLocks noChangeShapeType="1"/>
            </p:cNvSpPr>
            <p:nvPr/>
          </p:nvSpPr>
          <p:spPr bwMode="auto">
            <a:xfrm>
              <a:off x="2154" y="759"/>
              <a:ext cx="0" cy="1261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3835" name="Group 46"/>
            <p:cNvGrpSpPr/>
            <p:nvPr/>
          </p:nvGrpSpPr>
          <p:grpSpPr bwMode="auto">
            <a:xfrm>
              <a:off x="2039" y="752"/>
              <a:ext cx="907" cy="1265"/>
              <a:chOff x="2039" y="752"/>
              <a:chExt cx="907" cy="1265"/>
            </a:xfrm>
          </p:grpSpPr>
          <p:sp>
            <p:nvSpPr>
              <p:cNvPr id="33836" name="Line 47"/>
              <p:cNvSpPr>
                <a:spLocks noChangeShapeType="1"/>
              </p:cNvSpPr>
              <p:nvPr/>
            </p:nvSpPr>
            <p:spPr bwMode="auto">
              <a:xfrm>
                <a:off x="2148" y="752"/>
                <a:ext cx="456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37" name="Line 48"/>
              <p:cNvSpPr>
                <a:spLocks noChangeShapeType="1"/>
              </p:cNvSpPr>
              <p:nvPr/>
            </p:nvSpPr>
            <p:spPr bwMode="auto">
              <a:xfrm>
                <a:off x="2039" y="1431"/>
                <a:ext cx="115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3838" name="Line 49"/>
              <p:cNvSpPr>
                <a:spLocks noChangeShapeType="1"/>
              </p:cNvSpPr>
              <p:nvPr/>
            </p:nvSpPr>
            <p:spPr bwMode="auto">
              <a:xfrm>
                <a:off x="2155" y="2017"/>
                <a:ext cx="791" cy="0"/>
              </a:xfrm>
              <a:prstGeom prst="line">
                <a:avLst/>
              </a:prstGeom>
              <a:noFill/>
              <a:ln w="190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223154" name="Text Box 50"/>
          <p:cNvSpPr txBox="1">
            <a:spLocks noChangeArrowheads="1"/>
          </p:cNvSpPr>
          <p:nvPr/>
        </p:nvSpPr>
        <p:spPr bwMode="auto">
          <a:xfrm>
            <a:off x="4313238" y="307975"/>
            <a:ext cx="1874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金属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2223155" name="Text Box 51"/>
          <p:cNvSpPr txBox="1">
            <a:spLocks noChangeArrowheads="1"/>
          </p:cNvSpPr>
          <p:nvPr/>
        </p:nvSpPr>
        <p:spPr bwMode="auto">
          <a:xfrm>
            <a:off x="4427538" y="808038"/>
            <a:ext cx="1874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非金属 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2223156" name="Text Box 52"/>
          <p:cNvSpPr txBox="1">
            <a:spLocks noChangeArrowheads="1"/>
          </p:cNvSpPr>
          <p:nvPr/>
        </p:nvSpPr>
        <p:spPr bwMode="auto">
          <a:xfrm>
            <a:off x="3325813" y="1901825"/>
            <a:ext cx="21558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rgbClr val="0000FF"/>
                </a:solidFill>
              </a:rPr>
              <a:t>    </a:t>
            </a:r>
            <a:r>
              <a:rPr lang="zh-CN" altLang="en-US" sz="2000">
                <a:solidFill>
                  <a:srgbClr val="0000FF"/>
                </a:solidFill>
              </a:rPr>
              <a:t>化合物</a:t>
            </a:r>
            <a:endParaRPr lang="zh-CN" altLang="en-US" sz="20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（不同种元素）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2223157" name="Text Box 53"/>
          <p:cNvSpPr txBox="1">
            <a:spLocks noChangeArrowheads="1"/>
          </p:cNvSpPr>
          <p:nvPr/>
        </p:nvSpPr>
        <p:spPr bwMode="auto">
          <a:xfrm>
            <a:off x="5408613" y="1108075"/>
            <a:ext cx="1874837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无机</a:t>
            </a:r>
            <a:endParaRPr lang="zh-CN" altLang="en-US" sz="200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sz="2000">
                <a:solidFill>
                  <a:srgbClr val="0000FF"/>
                </a:solidFill>
              </a:rPr>
              <a:t>化合物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2223158" name="Text Box 54"/>
          <p:cNvSpPr txBox="1">
            <a:spLocks noChangeArrowheads="1"/>
          </p:cNvSpPr>
          <p:nvPr/>
        </p:nvSpPr>
        <p:spPr bwMode="auto">
          <a:xfrm>
            <a:off x="6494463" y="766763"/>
            <a:ext cx="1874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氢化物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2223159" name="Text Box 55"/>
          <p:cNvSpPr txBox="1">
            <a:spLocks noChangeArrowheads="1"/>
          </p:cNvSpPr>
          <p:nvPr/>
        </p:nvSpPr>
        <p:spPr bwMode="auto">
          <a:xfrm>
            <a:off x="6472238" y="1022350"/>
            <a:ext cx="1874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氧化物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2223160" name="Text Box 56"/>
          <p:cNvSpPr txBox="1">
            <a:spLocks noChangeArrowheads="1"/>
          </p:cNvSpPr>
          <p:nvPr/>
        </p:nvSpPr>
        <p:spPr bwMode="auto">
          <a:xfrm>
            <a:off x="6227763" y="1293813"/>
            <a:ext cx="1874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碱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2223161" name="Text Box 57"/>
          <p:cNvSpPr txBox="1">
            <a:spLocks noChangeArrowheads="1"/>
          </p:cNvSpPr>
          <p:nvPr/>
        </p:nvSpPr>
        <p:spPr bwMode="auto">
          <a:xfrm>
            <a:off x="6246813" y="1520825"/>
            <a:ext cx="1874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酸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2223162" name="Text Box 58"/>
          <p:cNvSpPr txBox="1">
            <a:spLocks noChangeArrowheads="1"/>
          </p:cNvSpPr>
          <p:nvPr/>
        </p:nvSpPr>
        <p:spPr bwMode="auto">
          <a:xfrm>
            <a:off x="6188075" y="2306638"/>
            <a:ext cx="1874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烃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2223163" name="Text Box 59"/>
          <p:cNvSpPr txBox="1">
            <a:spLocks noChangeArrowheads="1"/>
          </p:cNvSpPr>
          <p:nvPr/>
        </p:nvSpPr>
        <p:spPr bwMode="auto">
          <a:xfrm>
            <a:off x="6696075" y="2584450"/>
            <a:ext cx="1874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烃的衍生物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2223164" name="Text Box 60"/>
          <p:cNvSpPr txBox="1">
            <a:spLocks noChangeArrowheads="1"/>
          </p:cNvSpPr>
          <p:nvPr/>
        </p:nvSpPr>
        <p:spPr bwMode="auto">
          <a:xfrm>
            <a:off x="6905625" y="2909888"/>
            <a:ext cx="1946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糖类、油脂、蛋白质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2223165" name="Text Box 61"/>
          <p:cNvSpPr txBox="1">
            <a:spLocks noChangeArrowheads="1"/>
          </p:cNvSpPr>
          <p:nvPr/>
        </p:nvSpPr>
        <p:spPr bwMode="auto">
          <a:xfrm>
            <a:off x="2844800" y="3657600"/>
            <a:ext cx="1874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分散系 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2223166" name="Text Box 62"/>
          <p:cNvSpPr txBox="1">
            <a:spLocks noChangeArrowheads="1"/>
          </p:cNvSpPr>
          <p:nvPr/>
        </p:nvSpPr>
        <p:spPr bwMode="auto">
          <a:xfrm>
            <a:off x="3990975" y="3541713"/>
            <a:ext cx="2665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（分散质粒子大小）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2223167" name="Text Box 63"/>
          <p:cNvSpPr txBox="1">
            <a:spLocks noChangeArrowheads="1"/>
          </p:cNvSpPr>
          <p:nvPr/>
        </p:nvSpPr>
        <p:spPr bwMode="auto">
          <a:xfrm>
            <a:off x="6284913" y="3400425"/>
            <a:ext cx="1874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溶液 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2223168" name="Text Box 64"/>
          <p:cNvSpPr txBox="1">
            <a:spLocks noChangeArrowheads="1"/>
          </p:cNvSpPr>
          <p:nvPr/>
        </p:nvSpPr>
        <p:spPr bwMode="auto">
          <a:xfrm>
            <a:off x="6284913" y="3662363"/>
            <a:ext cx="1874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胶体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2223169" name="Text Box 65"/>
          <p:cNvSpPr txBox="1">
            <a:spLocks noChangeArrowheads="1"/>
          </p:cNvSpPr>
          <p:nvPr/>
        </p:nvSpPr>
        <p:spPr bwMode="auto">
          <a:xfrm>
            <a:off x="6307138" y="3898900"/>
            <a:ext cx="18748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浊液</a:t>
            </a:r>
            <a:r>
              <a:rPr lang="zh-CN" altLang="en-US" sz="2000"/>
              <a:t>  </a:t>
            </a:r>
            <a:endParaRPr lang="zh-CN" altLang="en-US" sz="2000"/>
          </a:p>
        </p:txBody>
      </p:sp>
      <p:sp>
        <p:nvSpPr>
          <p:cNvPr id="2223170" name="Text Box 66"/>
          <p:cNvSpPr txBox="1">
            <a:spLocks noChangeArrowheads="1"/>
          </p:cNvSpPr>
          <p:nvPr/>
        </p:nvSpPr>
        <p:spPr bwMode="auto">
          <a:xfrm>
            <a:off x="6238875" y="1784350"/>
            <a:ext cx="1874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000">
                <a:solidFill>
                  <a:srgbClr val="0000FF"/>
                </a:solidFill>
              </a:rPr>
              <a:t>盐</a:t>
            </a:r>
            <a:r>
              <a:rPr lang="zh-CN" altLang="en-US" sz="2000"/>
              <a:t> </a:t>
            </a:r>
            <a:endParaRPr lang="zh-CN" altLang="en-US" sz="2000"/>
          </a:p>
        </p:txBody>
      </p:sp>
      <p:sp>
        <p:nvSpPr>
          <p:cNvPr id="33856" name="矩形 64"/>
          <p:cNvSpPr>
            <a:spLocks noChangeArrowheads="1"/>
          </p:cNvSpPr>
          <p:nvPr/>
        </p:nvSpPr>
        <p:spPr bwMode="auto">
          <a:xfrm>
            <a:off x="1116013" y="484188"/>
            <a:ext cx="180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物质的初步分类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2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2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23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2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2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2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2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2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23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2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23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23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2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22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223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2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23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23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223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223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22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3108" grpId="0"/>
      <p:bldP spid="2223140" grpId="0"/>
      <p:bldP spid="2223146" grpId="0"/>
      <p:bldP spid="2223147" grpId="0"/>
      <p:bldP spid="2223154" grpId="0"/>
      <p:bldP spid="2223155" grpId="0"/>
      <p:bldP spid="2223156" grpId="0"/>
      <p:bldP spid="2223157" grpId="0"/>
      <p:bldP spid="2223158" grpId="0"/>
      <p:bldP spid="2223159" grpId="0"/>
      <p:bldP spid="2223160" grpId="0"/>
      <p:bldP spid="2223161" grpId="0"/>
      <p:bldP spid="2223162" grpId="0"/>
      <p:bldP spid="2223163" grpId="0"/>
      <p:bldP spid="2223164" grpId="0"/>
      <p:bldP spid="2223165" grpId="0"/>
      <p:bldP spid="2223166" grpId="0"/>
      <p:bldP spid="2223167" grpId="0"/>
      <p:bldP spid="2223168" grpId="0"/>
      <p:bldP spid="2223169" grpId="0"/>
      <p:bldP spid="22231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71488" y="1463358"/>
            <a:ext cx="8415337" cy="3020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latinLnBrk="0" hangingPunct="1">
              <a:lnSpc>
                <a:spcPct val="170000"/>
              </a:lnSpc>
            </a:pPr>
            <a:r>
              <a:rPr lang="en-US" altLang="zh-CN" sz="2800" b="1">
                <a:solidFill>
                  <a:srgbClr val="0066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(1)110</a:t>
            </a:r>
            <a:r>
              <a:rPr lang="zh-CN" altLang="en-US" sz="2800" b="1">
                <a:solidFill>
                  <a:srgbClr val="0066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多种元素是如何构成几千万种物质的？</a:t>
            </a:r>
            <a:endParaRPr lang="zh-CN" altLang="en-US" sz="2800" b="1">
              <a:solidFill>
                <a:srgbClr val="0066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latinLnBrk="0" hangingPunct="1">
              <a:lnSpc>
                <a:spcPct val="170000"/>
              </a:lnSpc>
            </a:pPr>
            <a:r>
              <a:rPr lang="en-US" altLang="zh-CN" sz="2800" b="1">
                <a:solidFill>
                  <a:srgbClr val="0066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(2)</a:t>
            </a:r>
            <a:r>
              <a:rPr lang="zh-CN" altLang="en-US" sz="2800" b="1">
                <a:solidFill>
                  <a:srgbClr val="0066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为了更好地研究物质的性质和用途，应怎样对物质进行分类？ 用什么样的标准分类？</a:t>
            </a:r>
            <a:endParaRPr lang="zh-CN" altLang="en-US" sz="2800" b="1">
              <a:solidFill>
                <a:srgbClr val="0066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latinLnBrk="0" hangingPunct="1">
              <a:lnSpc>
                <a:spcPct val="170000"/>
              </a:lnSpc>
            </a:pPr>
            <a:r>
              <a:rPr lang="en-US" altLang="zh-CN" sz="2800" b="1">
                <a:solidFill>
                  <a:srgbClr val="0066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(3)</a:t>
            </a:r>
            <a:r>
              <a:rPr lang="zh-CN" altLang="en-US" sz="2800" b="1">
                <a:solidFill>
                  <a:srgbClr val="0066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各类物质之间具有怎样的关系？</a:t>
            </a:r>
            <a:endParaRPr lang="zh-CN" altLang="en-US" sz="2800" b="1">
              <a:solidFill>
                <a:srgbClr val="0066FF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196" name="WordArt 4"/>
          <p:cNvSpPr>
            <a:spLocks noChangeArrowheads="1" noChangeShapeType="1" noTextEdit="1"/>
          </p:cNvSpPr>
          <p:nvPr/>
        </p:nvSpPr>
        <p:spPr bwMode="auto">
          <a:xfrm>
            <a:off x="2195513" y="482283"/>
            <a:ext cx="3567112" cy="5397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8093"/>
              </a:avLst>
            </a:prstTxWarp>
          </a:bodyPr>
          <a:lstStyle/>
          <a:p>
            <a:pPr algn="ctr"/>
            <a:r>
              <a:rPr lang="zh-CN" altLang="en-US" sz="3600" b="1" kern="10">
                <a:ln w="12700">
                  <a:solidFill>
                    <a:srgbClr val="EAEAEA"/>
                  </a:solidFill>
                  <a:rou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联想</a:t>
            </a:r>
            <a:r>
              <a:rPr lang="en-US" altLang="zh-CN" sz="3600" b="1" kern="10">
                <a:ln w="12700">
                  <a:solidFill>
                    <a:srgbClr val="EAEAEA"/>
                  </a:solidFill>
                  <a:rou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·</a:t>
            </a:r>
            <a:r>
              <a:rPr lang="zh-CN" altLang="en-US" sz="3600" b="1" kern="10">
                <a:ln w="12700">
                  <a:solidFill>
                    <a:srgbClr val="EAEAEA"/>
                  </a:solidFill>
                  <a:round/>
                </a:ln>
                <a:gradFill rotWithShape="0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" panose="020B0604020202020204"/>
                <a:cs typeface="Arial" panose="020B0604020202020204"/>
              </a:rPr>
              <a:t>质疑</a:t>
            </a:r>
            <a:endParaRPr lang="zh-CN" altLang="en-US" sz="3600" b="1" kern="10">
              <a:ln w="12700">
                <a:solidFill>
                  <a:srgbClr val="EAEAEA"/>
                </a:solidFill>
                <a:round/>
              </a:ln>
              <a:gradFill rotWithShape="0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2"/>
          <p:cNvSpPr txBox="1">
            <a:spLocks noChangeArrowheads="1"/>
          </p:cNvSpPr>
          <p:nvPr/>
        </p:nvSpPr>
        <p:spPr bwMode="auto">
          <a:xfrm>
            <a:off x="711200" y="884238"/>
            <a:ext cx="769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氧化物的分类及其关系</a:t>
            </a:r>
            <a:endParaRPr lang="zh-CN" altLang="en-US"/>
          </a:p>
        </p:txBody>
      </p:sp>
      <p:pic>
        <p:nvPicPr>
          <p:cNvPr id="34818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3" y="1479550"/>
            <a:ext cx="6288087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diamond/>
    <p:sndAc>
      <p:stSnd>
        <p:snd r:embed="rId2" name="chimes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日期占位符 1"/>
          <p:cNvSpPr txBox="1">
            <a:spLocks noGrp="1" noChangeArrowheads="1"/>
          </p:cNvSpPr>
          <p:nvPr/>
        </p:nvSpPr>
        <p:spPr bwMode="auto">
          <a:xfrm>
            <a:off x="457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4320" anchor="ctr"/>
          <a:lstStyle/>
          <a:p>
            <a:fld id="{AEBC179C-9C79-4FA4-A007-0C852B25CC11}" type="datetime1">
              <a:rPr lang="zh-CN" altLang="en-US" sz="1200" b="1"/>
            </a:fld>
            <a:endParaRPr lang="en-US" altLang="zh-CN" sz="1200" b="1"/>
          </a:p>
        </p:txBody>
      </p:sp>
      <p:sp>
        <p:nvSpPr>
          <p:cNvPr id="36866" name="灯片编号占位符 3"/>
          <p:cNvSpPr txBox="1">
            <a:spLocks noGrp="1" noChangeArrowheads="1"/>
          </p:cNvSpPr>
          <p:nvPr/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45720" anchor="ctr"/>
          <a:lstStyle/>
          <a:p>
            <a:pPr algn="r"/>
            <a:fld id="{83511DCE-051B-409D-AC7E-21FF5B3DD6ED}" type="slidenum">
              <a:rPr lang="en-US" altLang="zh-CN" sz="1200" b="1"/>
            </a:fld>
            <a:endParaRPr lang="en-US" altLang="zh-CN" sz="1200" b="1"/>
          </a:p>
        </p:txBody>
      </p:sp>
      <p:sp>
        <p:nvSpPr>
          <p:cNvPr id="36867" name="Text Box 5"/>
          <p:cNvSpPr txBox="1">
            <a:spLocks noChangeArrowheads="1"/>
          </p:cNvSpPr>
          <p:nvPr/>
        </p:nvSpPr>
        <p:spPr bwMode="auto">
          <a:xfrm>
            <a:off x="395288" y="339725"/>
            <a:ext cx="8428037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en-US" altLang="zh-CN" sz="2400" b="1">
                <a:solidFill>
                  <a:srgbClr val="0066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sz="2400" b="1">
                <a:solidFill>
                  <a:srgbClr val="0066FF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每组物中都有一种物质与其他物质在分类上不同，试分析每组物质中的组成规律，将这种不同于其他物质的物质找出来</a:t>
            </a:r>
            <a:r>
              <a:rPr lang="zh-CN" altLang="en-US" sz="3200" b="1">
                <a:solidFill>
                  <a:srgbClr val="00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。</a:t>
            </a:r>
            <a:endParaRPr lang="zh-CN" altLang="en-US" sz="3200" b="1">
              <a:solidFill>
                <a:srgbClr val="00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468313" y="1779588"/>
            <a:ext cx="5792787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66FF"/>
                </a:solidFill>
                <a:latin typeface="宋体" panose="02010600030101010101" pitchFamily="2" charset="-122"/>
              </a:rPr>
              <a:t>A.NaCl KCl NaClO MgCl</a:t>
            </a:r>
            <a:r>
              <a:rPr lang="en-US" altLang="zh-CN" sz="3600" b="1" baseline="-25000">
                <a:solidFill>
                  <a:srgbClr val="0066FF"/>
                </a:solidFill>
                <a:latin typeface="宋体" panose="02010600030101010101" pitchFamily="2" charset="-122"/>
              </a:rPr>
              <a:t>2  </a:t>
            </a:r>
            <a:endParaRPr lang="en-US" altLang="zh-CN" sz="3600" b="1" baseline="-25000">
              <a:solidFill>
                <a:srgbClr val="0066FF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66FF"/>
                </a:solidFill>
                <a:latin typeface="宋体" panose="02010600030101010101" pitchFamily="2" charset="-122"/>
              </a:rPr>
              <a:t>B.HClO</a:t>
            </a:r>
            <a:r>
              <a:rPr lang="en-US" altLang="zh-CN" sz="3600" b="1" baseline="-25000">
                <a:solidFill>
                  <a:srgbClr val="0066FF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3600" b="1">
                <a:solidFill>
                  <a:srgbClr val="0066FF"/>
                </a:solidFill>
                <a:latin typeface="宋体" panose="02010600030101010101" pitchFamily="2" charset="-122"/>
              </a:rPr>
              <a:t> KClO</a:t>
            </a:r>
            <a:r>
              <a:rPr lang="en-US" altLang="zh-CN" sz="3600" b="1" baseline="-25000">
                <a:solidFill>
                  <a:srgbClr val="0066FF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3600" b="1">
                <a:solidFill>
                  <a:srgbClr val="0066FF"/>
                </a:solidFill>
                <a:latin typeface="宋体" panose="02010600030101010101" pitchFamily="2" charset="-122"/>
              </a:rPr>
              <a:t> Cl</a:t>
            </a:r>
            <a:r>
              <a:rPr lang="en-US" altLang="zh-CN" sz="3600" b="1" baseline="-25000">
                <a:solidFill>
                  <a:srgbClr val="0066FF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3600" b="1">
                <a:solidFill>
                  <a:srgbClr val="0066FF"/>
                </a:solidFill>
                <a:latin typeface="宋体" panose="02010600030101010101" pitchFamily="2" charset="-122"/>
              </a:rPr>
              <a:t> NaClO</a:t>
            </a:r>
            <a:r>
              <a:rPr lang="en-US" altLang="zh-CN" sz="3600" b="1" baseline="-25000">
                <a:solidFill>
                  <a:srgbClr val="0066FF"/>
                </a:solidFill>
                <a:latin typeface="宋体" panose="02010600030101010101" pitchFamily="2" charset="-122"/>
              </a:rPr>
              <a:t>3  </a:t>
            </a:r>
            <a:endParaRPr lang="en-US" altLang="zh-CN" sz="3600" b="1" baseline="-25000">
              <a:solidFill>
                <a:srgbClr val="0066FF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66FF"/>
                </a:solidFill>
                <a:latin typeface="宋体" panose="02010600030101010101" pitchFamily="2" charset="-122"/>
              </a:rPr>
              <a:t>C.H</a:t>
            </a:r>
            <a:r>
              <a:rPr lang="en-US" altLang="zh-CN" sz="3600" b="1" baseline="-25000">
                <a:solidFill>
                  <a:srgbClr val="0066FF"/>
                </a:solidFill>
                <a:latin typeface="宋体" panose="02010600030101010101" pitchFamily="2" charset="-122"/>
              </a:rPr>
              <a:t>3</a:t>
            </a:r>
            <a:r>
              <a:rPr lang="en-US" altLang="zh-CN" sz="3600" b="1">
                <a:solidFill>
                  <a:srgbClr val="0066FF"/>
                </a:solidFill>
                <a:latin typeface="宋体" panose="02010600030101010101" pitchFamily="2" charset="-122"/>
              </a:rPr>
              <a:t>PO</a:t>
            </a:r>
            <a:r>
              <a:rPr lang="en-US" altLang="zh-CN" sz="3600" b="1" baseline="-25000">
                <a:solidFill>
                  <a:srgbClr val="0066FF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3600" b="1">
                <a:solidFill>
                  <a:srgbClr val="0066FF"/>
                </a:solidFill>
                <a:latin typeface="宋体" panose="02010600030101010101" pitchFamily="2" charset="-122"/>
              </a:rPr>
              <a:t> H</a:t>
            </a:r>
            <a:r>
              <a:rPr lang="en-US" altLang="zh-CN" sz="3600" b="1" baseline="-25000">
                <a:solidFill>
                  <a:srgbClr val="0066FF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3600" b="1">
                <a:solidFill>
                  <a:srgbClr val="0066FF"/>
                </a:solidFill>
                <a:latin typeface="宋体" panose="02010600030101010101" pitchFamily="2" charset="-122"/>
              </a:rPr>
              <a:t>SiO</a:t>
            </a:r>
            <a:r>
              <a:rPr lang="en-US" altLang="zh-CN" sz="3600" b="1" baseline="-25000">
                <a:solidFill>
                  <a:srgbClr val="0066FF"/>
                </a:solidFill>
                <a:latin typeface="宋体" panose="02010600030101010101" pitchFamily="2" charset="-122"/>
              </a:rPr>
              <a:t>4</a:t>
            </a:r>
            <a:r>
              <a:rPr lang="en-US" altLang="zh-CN" sz="3600" b="1">
                <a:solidFill>
                  <a:srgbClr val="0066FF"/>
                </a:solidFill>
                <a:latin typeface="宋体" panose="02010600030101010101" pitchFamily="2" charset="-122"/>
              </a:rPr>
              <a:t> HCl H</a:t>
            </a:r>
            <a:r>
              <a:rPr lang="en-US" altLang="zh-CN" sz="3600" b="1" baseline="-25000">
                <a:solidFill>
                  <a:srgbClr val="0066FF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3600" b="1">
                <a:solidFill>
                  <a:srgbClr val="0066FF"/>
                </a:solidFill>
                <a:latin typeface="宋体" panose="02010600030101010101" pitchFamily="2" charset="-122"/>
              </a:rPr>
              <a:t>SO</a:t>
            </a:r>
            <a:r>
              <a:rPr lang="en-US" altLang="zh-CN" sz="3600" b="1" baseline="-25000">
                <a:solidFill>
                  <a:srgbClr val="0066FF"/>
                </a:solidFill>
                <a:latin typeface="宋体" panose="02010600030101010101" pitchFamily="2" charset="-122"/>
              </a:rPr>
              <a:t>4 </a:t>
            </a:r>
            <a:endParaRPr lang="en-US" altLang="zh-CN" sz="3600" b="1" baseline="-25000">
              <a:solidFill>
                <a:srgbClr val="0066FF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rgbClr val="0066FF"/>
                </a:solidFill>
                <a:latin typeface="宋体" panose="02010600030101010101" pitchFamily="2" charset="-122"/>
              </a:rPr>
              <a:t>D.</a:t>
            </a:r>
            <a:r>
              <a:rPr lang="zh-CN" altLang="en-US" sz="3600" b="1">
                <a:solidFill>
                  <a:srgbClr val="0066FF"/>
                </a:solidFill>
                <a:latin typeface="宋体" panose="02010600030101010101" pitchFamily="2" charset="-122"/>
              </a:rPr>
              <a:t>铜   金   铂   钙</a:t>
            </a:r>
            <a:endParaRPr lang="zh-CN" altLang="en-US" sz="3600" b="1">
              <a:solidFill>
                <a:srgbClr val="0066FF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6030913" y="1984375"/>
            <a:ext cx="2627312" cy="815975"/>
            <a:chOff x="4105" y="1207"/>
            <a:chExt cx="1655" cy="686"/>
          </a:xfrm>
        </p:grpSpPr>
        <p:sp>
          <p:nvSpPr>
            <p:cNvPr id="36870" name="AutoShape 8"/>
            <p:cNvSpPr>
              <a:spLocks noChangeArrowheads="1"/>
            </p:cNvSpPr>
            <p:nvPr/>
          </p:nvSpPr>
          <p:spPr bwMode="auto">
            <a:xfrm>
              <a:off x="4105" y="1207"/>
              <a:ext cx="1655" cy="590"/>
            </a:xfrm>
            <a:prstGeom prst="leftArrowCallout">
              <a:avLst>
                <a:gd name="adj1" fmla="val 25000"/>
                <a:gd name="adj2" fmla="val 25000"/>
                <a:gd name="adj3" fmla="val 46816"/>
                <a:gd name="adj4" fmla="val 66667"/>
              </a:avLst>
            </a:prstGeom>
            <a:solidFill>
              <a:srgbClr val="ADF98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3200" b="1"/>
            </a:p>
          </p:txBody>
        </p:sp>
        <p:sp>
          <p:nvSpPr>
            <p:cNvPr id="36871" name="Text Box 9"/>
            <p:cNvSpPr txBox="1">
              <a:spLocks noChangeArrowheads="1"/>
            </p:cNvSpPr>
            <p:nvPr/>
          </p:nvSpPr>
          <p:spPr bwMode="auto">
            <a:xfrm>
              <a:off x="4694" y="1298"/>
              <a:ext cx="1066" cy="595"/>
            </a:xfrm>
            <a:prstGeom prst="rect">
              <a:avLst/>
            </a:prstGeom>
            <a:solidFill>
              <a:srgbClr val="ADF9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只有</a:t>
              </a:r>
              <a:r>
                <a:rPr lang="en-US" altLang="zh-CN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NaClO</a:t>
              </a:r>
              <a:r>
                <a:rPr lang="zh-CN" alt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不是盐酸盐</a:t>
              </a:r>
              <a:endParaRPr lang="zh-CN" altLang="en-US" sz="20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10"/>
          <p:cNvGrpSpPr/>
          <p:nvPr/>
        </p:nvGrpSpPr>
        <p:grpSpPr bwMode="auto">
          <a:xfrm>
            <a:off x="6030913" y="2687638"/>
            <a:ext cx="2627312" cy="1016000"/>
            <a:chOff x="4105" y="1888"/>
            <a:chExt cx="1655" cy="853"/>
          </a:xfrm>
        </p:grpSpPr>
        <p:sp>
          <p:nvSpPr>
            <p:cNvPr id="36873" name="AutoShape 11"/>
            <p:cNvSpPr>
              <a:spLocks noChangeArrowheads="1"/>
            </p:cNvSpPr>
            <p:nvPr/>
          </p:nvSpPr>
          <p:spPr bwMode="auto">
            <a:xfrm>
              <a:off x="4105" y="1888"/>
              <a:ext cx="1655" cy="590"/>
            </a:xfrm>
            <a:prstGeom prst="leftArrowCallout">
              <a:avLst>
                <a:gd name="adj1" fmla="val 25000"/>
                <a:gd name="adj2" fmla="val 25000"/>
                <a:gd name="adj3" fmla="val 46816"/>
                <a:gd name="adj4" fmla="val 66667"/>
              </a:avLst>
            </a:prstGeom>
            <a:solidFill>
              <a:srgbClr val="ADF98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3200" b="1"/>
            </a:p>
          </p:txBody>
        </p:sp>
        <p:sp>
          <p:nvSpPr>
            <p:cNvPr id="36874" name="Text Box 12"/>
            <p:cNvSpPr txBox="1">
              <a:spLocks noChangeArrowheads="1"/>
            </p:cNvSpPr>
            <p:nvPr/>
          </p:nvSpPr>
          <p:spPr bwMode="auto">
            <a:xfrm>
              <a:off x="4694" y="1888"/>
              <a:ext cx="1066" cy="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只有</a:t>
              </a:r>
              <a:r>
                <a:rPr lang="en-US" altLang="zh-CN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Cl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r>
                <a:rPr lang="zh-CN" alt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中化合价为</a:t>
              </a:r>
              <a:r>
                <a:rPr lang="en-US" altLang="zh-CN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  <a:r>
                <a:rPr lang="zh-CN" alt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价 其余为</a:t>
              </a:r>
              <a:r>
                <a:rPr lang="en-US" altLang="zh-CN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+5</a:t>
              </a:r>
              <a:r>
                <a:rPr lang="zh-CN" alt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价</a:t>
              </a:r>
              <a:endParaRPr lang="zh-CN" altLang="en-US" sz="20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13"/>
          <p:cNvGrpSpPr/>
          <p:nvPr/>
        </p:nvGrpSpPr>
        <p:grpSpPr bwMode="auto">
          <a:xfrm>
            <a:off x="6030913" y="3389313"/>
            <a:ext cx="2627312" cy="817562"/>
            <a:chOff x="4105" y="1207"/>
            <a:chExt cx="1655" cy="686"/>
          </a:xfrm>
        </p:grpSpPr>
        <p:sp>
          <p:nvSpPr>
            <p:cNvPr id="36876" name="AutoShape 14"/>
            <p:cNvSpPr>
              <a:spLocks noChangeArrowheads="1"/>
            </p:cNvSpPr>
            <p:nvPr/>
          </p:nvSpPr>
          <p:spPr bwMode="auto">
            <a:xfrm>
              <a:off x="4105" y="1207"/>
              <a:ext cx="1655" cy="590"/>
            </a:xfrm>
            <a:prstGeom prst="leftArrowCallout">
              <a:avLst>
                <a:gd name="adj1" fmla="val 25000"/>
                <a:gd name="adj2" fmla="val 25000"/>
                <a:gd name="adj3" fmla="val 46816"/>
                <a:gd name="adj4" fmla="val 66667"/>
              </a:avLst>
            </a:prstGeom>
            <a:solidFill>
              <a:srgbClr val="ADF98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3200" b="1"/>
            </a:p>
          </p:txBody>
        </p:sp>
        <p:sp>
          <p:nvSpPr>
            <p:cNvPr id="36877" name="Text Box 15"/>
            <p:cNvSpPr txBox="1">
              <a:spLocks noChangeArrowheads="1"/>
            </p:cNvSpPr>
            <p:nvPr/>
          </p:nvSpPr>
          <p:spPr bwMode="auto">
            <a:xfrm>
              <a:off x="4694" y="1298"/>
              <a:ext cx="1066" cy="595"/>
            </a:xfrm>
            <a:prstGeom prst="rect">
              <a:avLst/>
            </a:prstGeom>
            <a:solidFill>
              <a:srgbClr val="ADF9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只有</a:t>
              </a:r>
              <a:r>
                <a:rPr lang="en-US" altLang="zh-CN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HCl</a:t>
              </a:r>
              <a:r>
                <a:rPr lang="zh-CN" alt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不是含氧酸</a:t>
              </a:r>
              <a:endParaRPr lang="zh-CN" altLang="en-US" sz="20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16"/>
          <p:cNvGrpSpPr/>
          <p:nvPr/>
        </p:nvGrpSpPr>
        <p:grpSpPr bwMode="auto">
          <a:xfrm>
            <a:off x="6024563" y="4094163"/>
            <a:ext cx="2627312" cy="815975"/>
            <a:chOff x="4105" y="1207"/>
            <a:chExt cx="1655" cy="686"/>
          </a:xfrm>
        </p:grpSpPr>
        <p:sp>
          <p:nvSpPr>
            <p:cNvPr id="36879" name="AutoShape 17"/>
            <p:cNvSpPr>
              <a:spLocks noChangeArrowheads="1"/>
            </p:cNvSpPr>
            <p:nvPr/>
          </p:nvSpPr>
          <p:spPr bwMode="auto">
            <a:xfrm>
              <a:off x="4105" y="1207"/>
              <a:ext cx="1655" cy="590"/>
            </a:xfrm>
            <a:prstGeom prst="leftArrowCallout">
              <a:avLst>
                <a:gd name="adj1" fmla="val 25000"/>
                <a:gd name="adj2" fmla="val 25000"/>
                <a:gd name="adj3" fmla="val 46816"/>
                <a:gd name="adj4" fmla="val 66667"/>
              </a:avLst>
            </a:prstGeom>
            <a:solidFill>
              <a:srgbClr val="ADF98F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zh-CN" sz="3200" b="1"/>
            </a:p>
          </p:txBody>
        </p:sp>
        <p:sp>
          <p:nvSpPr>
            <p:cNvPr id="36880" name="Text Box 18"/>
            <p:cNvSpPr txBox="1">
              <a:spLocks noChangeArrowheads="1"/>
            </p:cNvSpPr>
            <p:nvPr/>
          </p:nvSpPr>
          <p:spPr bwMode="auto">
            <a:xfrm>
              <a:off x="4694" y="1298"/>
              <a:ext cx="1066" cy="595"/>
            </a:xfrm>
            <a:prstGeom prst="rect">
              <a:avLst/>
            </a:prstGeom>
            <a:solidFill>
              <a:srgbClr val="ADF9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solidFill>
                    <a:srgbClr val="FF0000"/>
                  </a:solidFill>
                  <a:latin typeface="Arial" panose="020B0604020202020204" pitchFamily="34" charset="0"/>
                </a:rPr>
                <a:t>只有</a:t>
              </a:r>
              <a:r>
                <a:rPr lang="en-US" altLang="zh-CN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Ca</a:t>
              </a:r>
              <a:r>
                <a:rPr lang="zh-CN" altLang="en-US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是活泼金属</a:t>
              </a:r>
              <a:endParaRPr lang="zh-CN" altLang="en-US" sz="2000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33140" name="Line 20"/>
          <p:cNvSpPr>
            <a:spLocks noChangeShapeType="1"/>
          </p:cNvSpPr>
          <p:nvPr/>
        </p:nvSpPr>
        <p:spPr bwMode="auto">
          <a:xfrm>
            <a:off x="3132138" y="2355850"/>
            <a:ext cx="11318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41" name="Line 21"/>
          <p:cNvSpPr>
            <a:spLocks noChangeShapeType="1"/>
          </p:cNvSpPr>
          <p:nvPr/>
        </p:nvSpPr>
        <p:spPr bwMode="auto">
          <a:xfrm>
            <a:off x="3525838" y="3263900"/>
            <a:ext cx="666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42" name="Line 22"/>
          <p:cNvSpPr>
            <a:spLocks noChangeShapeType="1"/>
          </p:cNvSpPr>
          <p:nvPr/>
        </p:nvSpPr>
        <p:spPr bwMode="auto">
          <a:xfrm>
            <a:off x="3635375" y="3940175"/>
            <a:ext cx="7413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143" name="Line 23"/>
          <p:cNvSpPr>
            <a:spLocks noChangeShapeType="1"/>
          </p:cNvSpPr>
          <p:nvPr/>
        </p:nvSpPr>
        <p:spPr bwMode="auto">
          <a:xfrm>
            <a:off x="4427538" y="4803775"/>
            <a:ext cx="404812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0" grpId="0" animBg="1"/>
      <p:bldP spid="133141" grpId="0" animBg="1"/>
      <p:bldP spid="133142" grpId="0" animBg="1"/>
      <p:bldP spid="1331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5"/>
          <p:cNvSpPr txBox="1">
            <a:spLocks noChangeArrowheads="1"/>
          </p:cNvSpPr>
          <p:nvPr/>
        </p:nvSpPr>
        <p:spPr bwMode="auto">
          <a:xfrm>
            <a:off x="701675" y="941388"/>
            <a:ext cx="8188325" cy="319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b="1">
                <a:solidFill>
                  <a:srgbClr val="0066FF"/>
                </a:solidFill>
              </a:rPr>
              <a:t>一、元素与物质的关系</a:t>
            </a:r>
            <a:endParaRPr lang="zh-CN" altLang="en-US" b="1">
              <a:solidFill>
                <a:srgbClr val="0066FF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b="1">
                <a:solidFill>
                  <a:srgbClr val="0066FF"/>
                </a:solidFill>
              </a:rPr>
              <a:t>1.</a:t>
            </a:r>
            <a:r>
              <a:rPr lang="zh-CN" altLang="en-US" b="1">
                <a:solidFill>
                  <a:srgbClr val="0066FF"/>
                </a:solidFill>
              </a:rPr>
              <a:t>元素与物质的关系</a:t>
            </a:r>
            <a:endParaRPr lang="zh-CN" altLang="en-US" b="1">
              <a:solidFill>
                <a:srgbClr val="0066FF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b="1">
                <a:solidFill>
                  <a:srgbClr val="0066FF"/>
                </a:solidFill>
              </a:rPr>
              <a:t>(1)</a:t>
            </a:r>
            <a:r>
              <a:rPr lang="zh-CN" altLang="en-US" b="1">
                <a:solidFill>
                  <a:srgbClr val="0066FF"/>
                </a:solidFill>
              </a:rPr>
              <a:t>元素的概念：具有相同</a:t>
            </a:r>
            <a:r>
              <a:rPr lang="en-US" altLang="zh-CN" b="1">
                <a:solidFill>
                  <a:srgbClr val="0066FF"/>
                </a:solidFill>
              </a:rPr>
              <a:t>_________</a:t>
            </a:r>
            <a:r>
              <a:rPr lang="zh-CN" altLang="en-US" b="1">
                <a:solidFill>
                  <a:srgbClr val="0066FF"/>
                </a:solidFill>
              </a:rPr>
              <a:t>的一类原子的总称。</a:t>
            </a:r>
            <a:endParaRPr lang="zh-CN" altLang="en-US" b="1">
              <a:solidFill>
                <a:srgbClr val="0066FF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b="1">
                <a:solidFill>
                  <a:srgbClr val="0066FF"/>
                </a:solidFill>
              </a:rPr>
              <a:t>(2)</a:t>
            </a:r>
            <a:r>
              <a:rPr lang="zh-CN" altLang="en-US" b="1">
                <a:solidFill>
                  <a:srgbClr val="0066FF"/>
                </a:solidFill>
              </a:rPr>
              <a:t>元素的存在形态 </a:t>
            </a:r>
            <a:endParaRPr lang="zh-CN" altLang="en-US" b="1">
              <a:solidFill>
                <a:srgbClr val="0066FF"/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b="1">
                <a:solidFill>
                  <a:srgbClr val="0066FF"/>
                </a:solidFill>
              </a:rPr>
              <a:t>(3)</a:t>
            </a:r>
            <a:r>
              <a:rPr lang="zh-CN" altLang="en-US" b="1">
                <a:solidFill>
                  <a:srgbClr val="0066FF"/>
                </a:solidFill>
              </a:rPr>
              <a:t>元素与物质的关系：</a:t>
            </a:r>
            <a:endParaRPr lang="zh-CN" altLang="en-US" b="1">
              <a:solidFill>
                <a:srgbClr val="0066FF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>
                <a:solidFill>
                  <a:srgbClr val="0066FF"/>
                </a:solidFill>
              </a:rPr>
              <a:t>物质都是由元素组成的，每一种元素都能自身组成物质，即</a:t>
            </a:r>
            <a:r>
              <a:rPr lang="en-US" altLang="zh-CN" b="1">
                <a:solidFill>
                  <a:srgbClr val="0066FF"/>
                </a:solidFill>
              </a:rPr>
              <a:t>____</a:t>
            </a:r>
            <a:r>
              <a:rPr lang="zh-CN" altLang="en-US" b="1">
                <a:solidFill>
                  <a:srgbClr val="0066FF"/>
                </a:solidFill>
              </a:rPr>
              <a:t>；</a:t>
            </a:r>
            <a:endParaRPr lang="zh-CN" altLang="en-US" b="1">
              <a:solidFill>
                <a:srgbClr val="0066FF"/>
              </a:solidFill>
            </a:endParaRPr>
          </a:p>
          <a:p>
            <a:pPr>
              <a:lnSpc>
                <a:spcPct val="160000"/>
              </a:lnSpc>
            </a:pPr>
            <a:r>
              <a:rPr lang="zh-CN" altLang="en-US" b="1">
                <a:solidFill>
                  <a:srgbClr val="0066FF"/>
                </a:solidFill>
              </a:rPr>
              <a:t>绝大多数元素都能与其他种类的元素组成物质，即  </a:t>
            </a:r>
            <a:r>
              <a:rPr lang="en-US" altLang="zh-CN" b="1">
                <a:solidFill>
                  <a:srgbClr val="0066FF"/>
                </a:solidFill>
              </a:rPr>
              <a:t>______  </a:t>
            </a:r>
            <a:r>
              <a:rPr lang="zh-CN" altLang="en-US" b="1">
                <a:solidFill>
                  <a:srgbClr val="0066FF"/>
                </a:solidFill>
              </a:rPr>
              <a:t>。</a:t>
            </a:r>
            <a:endParaRPr lang="zh-CN" altLang="en-US" b="1">
              <a:solidFill>
                <a:srgbClr val="0066FF"/>
              </a:solidFill>
            </a:endParaRPr>
          </a:p>
        </p:txBody>
      </p:sp>
      <p:sp>
        <p:nvSpPr>
          <p:cNvPr id="2027537" name="Rectangle 17"/>
          <p:cNvSpPr>
            <a:spLocks noChangeArrowheads="1"/>
          </p:cNvSpPr>
          <p:nvPr/>
        </p:nvSpPr>
        <p:spPr bwMode="auto">
          <a:xfrm>
            <a:off x="3276600" y="1851660"/>
            <a:ext cx="18034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核电荷数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2027538" name="Rectangle 18"/>
          <p:cNvSpPr>
            <a:spLocks noChangeArrowheads="1"/>
          </p:cNvSpPr>
          <p:nvPr/>
        </p:nvSpPr>
        <p:spPr bwMode="auto">
          <a:xfrm>
            <a:off x="4043363" y="2175510"/>
            <a:ext cx="14351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游离态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6148" name="Rectangle 19"/>
          <p:cNvSpPr>
            <a:spLocks noChangeArrowheads="1"/>
          </p:cNvSpPr>
          <p:nvPr/>
        </p:nvSpPr>
        <p:spPr bwMode="auto">
          <a:xfrm>
            <a:off x="4011613" y="2546985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______</a:t>
            </a:r>
            <a:endParaRPr lang="en-US" altLang="zh-CN"/>
          </a:p>
        </p:txBody>
      </p:sp>
      <p:sp>
        <p:nvSpPr>
          <p:cNvPr id="2027540" name="Rectangle 20"/>
          <p:cNvSpPr>
            <a:spLocks noChangeArrowheads="1"/>
          </p:cNvSpPr>
          <p:nvPr/>
        </p:nvSpPr>
        <p:spPr bwMode="auto">
          <a:xfrm>
            <a:off x="4066858" y="2500313"/>
            <a:ext cx="1357312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化合态</a:t>
            </a:r>
            <a:endParaRPr lang="zh-CN" altLang="en-US" sz="1600" b="1">
              <a:solidFill>
                <a:srgbClr val="FF0000"/>
              </a:solidFill>
            </a:endParaRPr>
          </a:p>
        </p:txBody>
      </p:sp>
      <p:sp>
        <p:nvSpPr>
          <p:cNvPr id="6150" name="Rectangle 21"/>
          <p:cNvSpPr>
            <a:spLocks noChangeArrowheads="1"/>
          </p:cNvSpPr>
          <p:nvPr/>
        </p:nvSpPr>
        <p:spPr bwMode="auto">
          <a:xfrm>
            <a:off x="4066540" y="2211705"/>
            <a:ext cx="1385888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1600"/>
              <a:t>______</a:t>
            </a:r>
            <a:endParaRPr lang="en-US" altLang="zh-CN" sz="1600"/>
          </a:p>
        </p:txBody>
      </p:sp>
      <p:sp>
        <p:nvSpPr>
          <p:cNvPr id="6151" name="Line 22"/>
          <p:cNvSpPr>
            <a:spLocks noChangeShapeType="1"/>
          </p:cNvSpPr>
          <p:nvPr/>
        </p:nvSpPr>
        <p:spPr bwMode="auto">
          <a:xfrm>
            <a:off x="3187700" y="2487613"/>
            <a:ext cx="439738" cy="31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52" name="Line 23"/>
          <p:cNvSpPr>
            <a:spLocks noChangeShapeType="1"/>
          </p:cNvSpPr>
          <p:nvPr/>
        </p:nvSpPr>
        <p:spPr bwMode="auto">
          <a:xfrm>
            <a:off x="3635375" y="2300288"/>
            <a:ext cx="0" cy="39687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53" name="Line 24"/>
          <p:cNvSpPr>
            <a:spLocks noChangeShapeType="1"/>
          </p:cNvSpPr>
          <p:nvPr/>
        </p:nvSpPr>
        <p:spPr bwMode="auto">
          <a:xfrm>
            <a:off x="3629025" y="2301875"/>
            <a:ext cx="4191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154" name="Line 25"/>
          <p:cNvSpPr>
            <a:spLocks noChangeShapeType="1"/>
          </p:cNvSpPr>
          <p:nvPr/>
        </p:nvSpPr>
        <p:spPr bwMode="auto">
          <a:xfrm>
            <a:off x="3635375" y="2697163"/>
            <a:ext cx="46355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027546" name="Rectangle 26"/>
          <p:cNvSpPr>
            <a:spLocks noChangeArrowheads="1"/>
          </p:cNvSpPr>
          <p:nvPr/>
        </p:nvSpPr>
        <p:spPr bwMode="auto">
          <a:xfrm>
            <a:off x="6711633" y="3221038"/>
            <a:ext cx="12271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单质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27547" name="Rectangle 27"/>
          <p:cNvSpPr>
            <a:spLocks noChangeArrowheads="1"/>
          </p:cNvSpPr>
          <p:nvPr/>
        </p:nvSpPr>
        <p:spPr bwMode="auto">
          <a:xfrm>
            <a:off x="5869623" y="3654108"/>
            <a:ext cx="1427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化合物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37" grpId="0"/>
      <p:bldP spid="2027538" grpId="0"/>
      <p:bldP spid="2027540" grpId="0"/>
      <p:bldP spid="2027546" grpId="0"/>
      <p:bldP spid="20275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03250" y="1201738"/>
            <a:ext cx="7783513" cy="1076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fontAlgn="auto">
              <a:defRPr/>
            </a:pPr>
            <a:r>
              <a:rPr lang="zh-CN" altLang="en-US" sz="3200" b="1" noProof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问题1：</a:t>
            </a:r>
            <a:r>
              <a:rPr lang="zh-CN" altLang="en-US" sz="3200" b="1" noProof="1">
                <a:solidFill>
                  <a:srgbClr val="000000"/>
                </a:solidFill>
                <a:latin typeface="+mn-lt"/>
                <a:ea typeface="+mn-ea"/>
              </a:rPr>
              <a:t>找出组成元素；这些元素还能重新组合成哪些物质？</a:t>
            </a:r>
            <a:endParaRPr lang="zh-CN" altLang="en-US" sz="3200" b="1" noProof="1">
              <a:solidFill>
                <a:srgbClr val="000000"/>
              </a:solidFill>
            </a:endParaRPr>
          </a:p>
        </p:txBody>
      </p:sp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652463" y="2208213"/>
            <a:ext cx="80772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</a:rPr>
              <a:t>(1)</a:t>
            </a:r>
            <a:r>
              <a:rPr lang="zh-CN" altLang="en-US" sz="3200" b="1">
                <a:solidFill>
                  <a:srgbClr val="0000FF"/>
                </a:solidFill>
              </a:rPr>
              <a:t>若只由一种元素组成，请写出其化学式。这一类物质属于单质还是属于化合物？ 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620713" y="3630613"/>
            <a:ext cx="7818437" cy="12017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</a:rPr>
              <a:t>单质：</a:t>
            </a:r>
            <a:r>
              <a:rPr lang="zh-CN" altLang="en-US" sz="3200" b="1">
                <a:solidFill>
                  <a:srgbClr val="000000"/>
                </a:solidFill>
                <a:ea typeface="楷体_GB2312" panose="02010609030101010101" pitchFamily="49" charset="-122"/>
              </a:rPr>
              <a:t>由同种元素组成的纯净物。</a:t>
            </a:r>
            <a:endParaRPr lang="zh-CN" altLang="en-US" sz="3200" b="1">
              <a:solidFill>
                <a:srgbClr val="000000"/>
              </a:solidFill>
              <a:ea typeface="楷体_GB2312" panose="02010609030101010101" pitchFamily="49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</a:rPr>
              <a:t>游离态：</a:t>
            </a:r>
            <a:r>
              <a:rPr lang="zh-CN" altLang="en-US" sz="3200" b="1">
                <a:solidFill>
                  <a:srgbClr val="000000"/>
                </a:solidFill>
                <a:ea typeface="楷体_GB2312" panose="02010609030101010101" pitchFamily="49" charset="-122"/>
              </a:rPr>
              <a:t>元素以单质的形式存在的状态。</a:t>
            </a:r>
            <a:endParaRPr lang="zh-CN" altLang="en-US" sz="3200" b="1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7174" name="WordArt 32"/>
          <p:cNvSpPr>
            <a:spLocks noChangeArrowheads="1" noChangeShapeType="1" noTextEdit="1"/>
          </p:cNvSpPr>
          <p:nvPr/>
        </p:nvSpPr>
        <p:spPr bwMode="auto">
          <a:xfrm rot="232974">
            <a:off x="984250" y="394970"/>
            <a:ext cx="1657985" cy="42418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noFill/>
                <a:round/>
              </a14:hiddenLine>
            </a:ext>
          </a:extLst>
        </p:spPr>
        <p:txBody>
          <a:bodyPr wrap="none" fromWordArt="1">
            <a:prstTxWarp prst="textCascadeUp">
              <a:avLst>
                <a:gd name="adj" fmla="val 85486"/>
              </a:avLst>
            </a:prstTxWarp>
            <a:scene3d>
              <a:camera prst="legacyPerspectiveFront">
                <a:rot lat="20519997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b="1" kern="1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927026" scaled="1"/>
                </a:gradFill>
                <a:latin typeface="Arial" panose="020B0604020202020204"/>
                <a:cs typeface="Arial" panose="020B0604020202020204"/>
              </a:rPr>
              <a:t>交流</a:t>
            </a:r>
            <a:endParaRPr lang="zh-CN" altLang="en-US" sz="3600" b="1" kern="10"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4927026" scaled="1"/>
              </a:gra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59" name="Rectangle 35"/>
          <p:cNvSpPr>
            <a:spLocks noChangeArrowheads="1"/>
          </p:cNvSpPr>
          <p:nvPr/>
        </p:nvSpPr>
        <p:spPr bwMode="auto">
          <a:xfrm>
            <a:off x="3297873" y="395923"/>
            <a:ext cx="1666875" cy="584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fontAlgn="auto">
              <a:defRPr/>
            </a:pPr>
            <a:r>
              <a:rPr lang="en-US" altLang="zh-CN" sz="3200" b="1" noProof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: </a:t>
            </a:r>
            <a:r>
              <a:rPr lang="zh-CN" altLang="en-US" sz="3200" b="1" noProof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（</a:t>
            </a:r>
            <a:r>
              <a:rPr lang="en-US" altLang="zh-CN" sz="3200" b="1" noProof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P</a:t>
            </a:r>
            <a:r>
              <a:rPr lang="en-US" altLang="zh-CN" b="1" noProof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31</a:t>
            </a:r>
            <a:r>
              <a:rPr lang="en-US" altLang="zh-CN" sz="3200" b="1" noProof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）</a:t>
            </a:r>
            <a:endParaRPr lang="zh-CN" altLang="en-US" sz="3200" b="1" noProof="1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1271588" y="3125788"/>
            <a:ext cx="57610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Arial" panose="020B0604020202020204" pitchFamily="34" charset="0"/>
              </a:rPr>
              <a:t>镁、铜、钠、氧、氯、氢、硫、碳</a:t>
            </a:r>
            <a:endParaRPr lang="zh-CN" altLang="en-US" sz="2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" grpId="0"/>
      <p:bldP spid="1055" grpId="0" animBg="1"/>
      <p:bldP spid="245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154113" y="195263"/>
            <a:ext cx="798988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</a:rPr>
              <a:t>(2)</a:t>
            </a:r>
            <a:r>
              <a:rPr lang="zh-CN" altLang="en-US" sz="2800" b="1">
                <a:solidFill>
                  <a:srgbClr val="0000FF"/>
                </a:solidFill>
              </a:rPr>
              <a:t>若由两种元素组成化合物，先在下面的两个表格中将能形成化合物的元素画上连线，并写出其化学式。这一类物质属于单质还是属于化合物？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9355" name="Group 139"/>
          <p:cNvGraphicFramePr>
            <a:graphicFrameLocks noGrp="1"/>
          </p:cNvGraphicFramePr>
          <p:nvPr/>
        </p:nvGraphicFramePr>
        <p:xfrm>
          <a:off x="1595438" y="1828800"/>
          <a:ext cx="6732587" cy="2949578"/>
        </p:xfrm>
        <a:graphic>
          <a:graphicData uri="http://schemas.openxmlformats.org/drawingml/2006/table">
            <a:tbl>
              <a:tblPr/>
              <a:tblGrid>
                <a:gridCol w="2590800"/>
                <a:gridCol w="2200275"/>
                <a:gridCol w="1941512"/>
              </a:tblGrid>
              <a:tr h="38870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</a:t>
                      </a:r>
                      <a:r>
                        <a:rPr kumimoji="1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</a:t>
                      </a:r>
                      <a:r>
                        <a:rPr kumimoji="1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43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Mg</a:t>
                      </a:r>
                      <a:r>
                        <a:rPr kumimoji="1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+2</a:t>
                      </a:r>
                      <a:r>
                        <a:rPr kumimoji="1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34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Cu</a:t>
                      </a:r>
                      <a:r>
                        <a:rPr kumimoji="1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</a:t>
                      </a:r>
                      <a:r>
                        <a:rPr kumimoji="1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+2</a:t>
                      </a:r>
                      <a:r>
                        <a:rPr kumimoji="1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43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Ca</a:t>
                      </a:r>
                      <a:r>
                        <a:rPr kumimoji="1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+2</a:t>
                      </a:r>
                      <a:r>
                        <a:rPr kumimoji="1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Cl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-1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43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+2</a:t>
                      </a:r>
                      <a:r>
                        <a:rPr kumimoji="1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+4</a:t>
                      </a:r>
                      <a:r>
                        <a:rPr kumimoji="1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443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+1</a:t>
                      </a:r>
                      <a:r>
                        <a:rPr kumimoji="1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-2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70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+4</a:t>
                      </a:r>
                      <a:r>
                        <a:rPr kumimoji="1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、</a:t>
                      </a:r>
                      <a:r>
                        <a:rPr kumimoji="1" lang="en-US" altLang="zh-CN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+6</a:t>
                      </a:r>
                      <a:r>
                        <a:rPr kumimoji="1" lang="zh-CN" altLang="en-US" sz="2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）</a:t>
                      </a:r>
                      <a:endParaRPr kumimoji="1" lang="zh-CN" altLang="en-US" sz="21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7" marB="342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7" marB="342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17"/>
          <p:cNvGrpSpPr/>
          <p:nvPr/>
        </p:nvGrpSpPr>
        <p:grpSpPr bwMode="auto">
          <a:xfrm>
            <a:off x="4186238" y="2400300"/>
            <a:ext cx="2209800" cy="1771650"/>
            <a:chOff x="2592" y="2016"/>
            <a:chExt cx="1392" cy="1488"/>
          </a:xfrm>
        </p:grpSpPr>
        <p:sp>
          <p:nvSpPr>
            <p:cNvPr id="8231" name="Line 104"/>
            <p:cNvSpPr>
              <a:spLocks noChangeShapeType="1"/>
            </p:cNvSpPr>
            <p:nvPr/>
          </p:nvSpPr>
          <p:spPr bwMode="auto">
            <a:xfrm flipV="1">
              <a:off x="2592" y="2016"/>
              <a:ext cx="1392" cy="38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2" name="Line 105"/>
            <p:cNvSpPr>
              <a:spLocks noChangeShapeType="1"/>
            </p:cNvSpPr>
            <p:nvPr/>
          </p:nvSpPr>
          <p:spPr bwMode="auto">
            <a:xfrm>
              <a:off x="2592" y="2400"/>
              <a:ext cx="1392" cy="38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3" name="Line 106"/>
            <p:cNvSpPr>
              <a:spLocks noChangeShapeType="1"/>
            </p:cNvSpPr>
            <p:nvPr/>
          </p:nvSpPr>
          <p:spPr bwMode="auto">
            <a:xfrm>
              <a:off x="2592" y="2400"/>
              <a:ext cx="1392" cy="110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112"/>
          <p:cNvGrpSpPr/>
          <p:nvPr/>
        </p:nvGrpSpPr>
        <p:grpSpPr bwMode="auto">
          <a:xfrm>
            <a:off x="4186238" y="2400300"/>
            <a:ext cx="2209800" cy="1771650"/>
            <a:chOff x="2592" y="2016"/>
            <a:chExt cx="1392" cy="1488"/>
          </a:xfrm>
        </p:grpSpPr>
        <p:sp>
          <p:nvSpPr>
            <p:cNvPr id="8235" name="Line 109"/>
            <p:cNvSpPr>
              <a:spLocks noChangeShapeType="1"/>
            </p:cNvSpPr>
            <p:nvPr/>
          </p:nvSpPr>
          <p:spPr bwMode="auto">
            <a:xfrm flipV="1">
              <a:off x="2592" y="2016"/>
              <a:ext cx="1344" cy="48"/>
            </a:xfrm>
            <a:prstGeom prst="line">
              <a:avLst/>
            </a:prstGeom>
            <a:noFill/>
            <a:ln w="28575">
              <a:solidFill>
                <a:srgbClr val="C8002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6" name="Line 110"/>
            <p:cNvSpPr>
              <a:spLocks noChangeShapeType="1"/>
            </p:cNvSpPr>
            <p:nvPr/>
          </p:nvSpPr>
          <p:spPr bwMode="auto">
            <a:xfrm>
              <a:off x="2592" y="2064"/>
              <a:ext cx="1392" cy="720"/>
            </a:xfrm>
            <a:prstGeom prst="line">
              <a:avLst/>
            </a:prstGeom>
            <a:noFill/>
            <a:ln w="28575">
              <a:solidFill>
                <a:srgbClr val="C8002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37" name="Line 111"/>
            <p:cNvSpPr>
              <a:spLocks noChangeShapeType="1"/>
            </p:cNvSpPr>
            <p:nvPr/>
          </p:nvSpPr>
          <p:spPr bwMode="auto">
            <a:xfrm>
              <a:off x="2592" y="2064"/>
              <a:ext cx="1392" cy="1440"/>
            </a:xfrm>
            <a:prstGeom prst="line">
              <a:avLst/>
            </a:prstGeom>
            <a:noFill/>
            <a:ln w="28575">
              <a:solidFill>
                <a:srgbClr val="C8002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13"/>
          <p:cNvGrpSpPr/>
          <p:nvPr/>
        </p:nvGrpSpPr>
        <p:grpSpPr bwMode="auto">
          <a:xfrm>
            <a:off x="4186238" y="2000250"/>
            <a:ext cx="2209800" cy="2171700"/>
            <a:chOff x="2592" y="1680"/>
            <a:chExt cx="1392" cy="1824"/>
          </a:xfrm>
        </p:grpSpPr>
        <p:sp>
          <p:nvSpPr>
            <p:cNvPr id="8239" name="Line 114"/>
            <p:cNvSpPr>
              <a:spLocks noChangeShapeType="1"/>
            </p:cNvSpPr>
            <p:nvPr/>
          </p:nvSpPr>
          <p:spPr bwMode="auto">
            <a:xfrm>
              <a:off x="2592" y="1680"/>
              <a:ext cx="1392" cy="336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0" name="Line 115"/>
            <p:cNvSpPr>
              <a:spLocks noChangeShapeType="1"/>
            </p:cNvSpPr>
            <p:nvPr/>
          </p:nvSpPr>
          <p:spPr bwMode="auto">
            <a:xfrm>
              <a:off x="2592" y="1680"/>
              <a:ext cx="1392" cy="110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1" name="Line 116"/>
            <p:cNvSpPr>
              <a:spLocks noChangeShapeType="1"/>
            </p:cNvSpPr>
            <p:nvPr/>
          </p:nvSpPr>
          <p:spPr bwMode="auto">
            <a:xfrm>
              <a:off x="2592" y="1680"/>
              <a:ext cx="1392" cy="1824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122"/>
          <p:cNvGrpSpPr/>
          <p:nvPr/>
        </p:nvGrpSpPr>
        <p:grpSpPr bwMode="auto">
          <a:xfrm>
            <a:off x="4186238" y="2457450"/>
            <a:ext cx="2209800" cy="1714500"/>
            <a:chOff x="2592" y="2064"/>
            <a:chExt cx="1392" cy="1440"/>
          </a:xfrm>
        </p:grpSpPr>
        <p:sp>
          <p:nvSpPr>
            <p:cNvPr id="8243" name="Line 119"/>
            <p:cNvSpPr>
              <a:spLocks noChangeShapeType="1"/>
            </p:cNvSpPr>
            <p:nvPr/>
          </p:nvSpPr>
          <p:spPr bwMode="auto">
            <a:xfrm flipV="1">
              <a:off x="2592" y="2064"/>
              <a:ext cx="1344" cy="72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4" name="Line 120"/>
            <p:cNvSpPr>
              <a:spLocks noChangeShapeType="1"/>
            </p:cNvSpPr>
            <p:nvPr/>
          </p:nvSpPr>
          <p:spPr bwMode="auto">
            <a:xfrm>
              <a:off x="2592" y="2784"/>
              <a:ext cx="1392" cy="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5" name="Line 121"/>
            <p:cNvSpPr>
              <a:spLocks noChangeShapeType="1"/>
            </p:cNvSpPr>
            <p:nvPr/>
          </p:nvSpPr>
          <p:spPr bwMode="auto">
            <a:xfrm>
              <a:off x="2592" y="2784"/>
              <a:ext cx="1392" cy="72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127"/>
          <p:cNvGrpSpPr/>
          <p:nvPr/>
        </p:nvGrpSpPr>
        <p:grpSpPr bwMode="auto">
          <a:xfrm>
            <a:off x="4186238" y="2400300"/>
            <a:ext cx="2209800" cy="1771650"/>
            <a:chOff x="2592" y="2016"/>
            <a:chExt cx="1392" cy="1488"/>
          </a:xfrm>
        </p:grpSpPr>
        <p:sp>
          <p:nvSpPr>
            <p:cNvPr id="8247" name="Line 124"/>
            <p:cNvSpPr>
              <a:spLocks noChangeShapeType="1"/>
            </p:cNvSpPr>
            <p:nvPr/>
          </p:nvSpPr>
          <p:spPr bwMode="auto">
            <a:xfrm flipV="1">
              <a:off x="2592" y="2016"/>
              <a:ext cx="1392" cy="1056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8" name="Line 125"/>
            <p:cNvSpPr>
              <a:spLocks noChangeShapeType="1"/>
            </p:cNvSpPr>
            <p:nvPr/>
          </p:nvSpPr>
          <p:spPr bwMode="auto">
            <a:xfrm flipV="1">
              <a:off x="2592" y="2784"/>
              <a:ext cx="1392" cy="288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49" name="Line 126"/>
            <p:cNvSpPr>
              <a:spLocks noChangeShapeType="1"/>
            </p:cNvSpPr>
            <p:nvPr/>
          </p:nvSpPr>
          <p:spPr bwMode="auto">
            <a:xfrm>
              <a:off x="2592" y="3072"/>
              <a:ext cx="1344" cy="432"/>
            </a:xfrm>
            <a:prstGeom prst="line">
              <a:avLst/>
            </a:prstGeom>
            <a:noFill/>
            <a:ln w="28575">
              <a:solidFill>
                <a:srgbClr val="9966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132"/>
          <p:cNvGrpSpPr/>
          <p:nvPr/>
        </p:nvGrpSpPr>
        <p:grpSpPr bwMode="auto">
          <a:xfrm>
            <a:off x="4186238" y="2400300"/>
            <a:ext cx="2209800" cy="1771650"/>
            <a:chOff x="2592" y="2016"/>
            <a:chExt cx="1392" cy="1488"/>
          </a:xfrm>
        </p:grpSpPr>
        <p:sp>
          <p:nvSpPr>
            <p:cNvPr id="8251" name="Line 129"/>
            <p:cNvSpPr>
              <a:spLocks noChangeShapeType="1"/>
            </p:cNvSpPr>
            <p:nvPr/>
          </p:nvSpPr>
          <p:spPr bwMode="auto">
            <a:xfrm flipV="1">
              <a:off x="2592" y="2016"/>
              <a:ext cx="1392" cy="144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52" name="Line 130"/>
            <p:cNvSpPr>
              <a:spLocks noChangeShapeType="1"/>
            </p:cNvSpPr>
            <p:nvPr/>
          </p:nvSpPr>
          <p:spPr bwMode="auto">
            <a:xfrm flipV="1">
              <a:off x="2592" y="2784"/>
              <a:ext cx="1392" cy="6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53" name="Line 131"/>
            <p:cNvSpPr>
              <a:spLocks noChangeShapeType="1"/>
            </p:cNvSpPr>
            <p:nvPr/>
          </p:nvSpPr>
          <p:spPr bwMode="auto">
            <a:xfrm>
              <a:off x="2592" y="3456"/>
              <a:ext cx="1392" cy="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137"/>
          <p:cNvGrpSpPr/>
          <p:nvPr/>
        </p:nvGrpSpPr>
        <p:grpSpPr bwMode="auto">
          <a:xfrm>
            <a:off x="4186238" y="2400300"/>
            <a:ext cx="2209800" cy="2171700"/>
            <a:chOff x="2592" y="2016"/>
            <a:chExt cx="1392" cy="1824"/>
          </a:xfrm>
        </p:grpSpPr>
        <p:sp>
          <p:nvSpPr>
            <p:cNvPr id="8255" name="Line 134"/>
            <p:cNvSpPr>
              <a:spLocks noChangeShapeType="1"/>
            </p:cNvSpPr>
            <p:nvPr/>
          </p:nvSpPr>
          <p:spPr bwMode="auto">
            <a:xfrm flipV="1">
              <a:off x="2592" y="2016"/>
              <a:ext cx="1344" cy="1824"/>
            </a:xfrm>
            <a:prstGeom prst="line">
              <a:avLst/>
            </a:prstGeom>
            <a:noFill/>
            <a:ln w="28575">
              <a:solidFill>
                <a:srgbClr val="FF03B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56" name="Line 135"/>
            <p:cNvSpPr>
              <a:spLocks noChangeShapeType="1"/>
            </p:cNvSpPr>
            <p:nvPr/>
          </p:nvSpPr>
          <p:spPr bwMode="auto">
            <a:xfrm flipV="1">
              <a:off x="2592" y="2784"/>
              <a:ext cx="1392" cy="1056"/>
            </a:xfrm>
            <a:prstGeom prst="line">
              <a:avLst/>
            </a:prstGeom>
            <a:noFill/>
            <a:ln w="28575">
              <a:solidFill>
                <a:srgbClr val="FF03B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042988" y="0"/>
            <a:ext cx="792162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</a:rPr>
              <a:t>(3)</a:t>
            </a:r>
            <a:r>
              <a:rPr lang="zh-CN" altLang="en-US" sz="3200" b="1">
                <a:solidFill>
                  <a:srgbClr val="0000FF"/>
                </a:solidFill>
              </a:rPr>
              <a:t>若由三种元素组成化合物，请写出其化学式。</a:t>
            </a:r>
            <a:endParaRPr lang="zh-CN" altLang="en-US" sz="3200" b="1">
              <a:solidFill>
                <a:srgbClr val="0000FF"/>
              </a:solidFill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87400" y="841375"/>
            <a:ext cx="76723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FF"/>
                </a:solidFill>
              </a:rPr>
              <a:t>NaClO           Na</a:t>
            </a:r>
            <a:r>
              <a:rPr lang="en-US" altLang="zh-CN" sz="2800" b="1" baseline="-25000">
                <a:solidFill>
                  <a:srgbClr val="0066FF"/>
                </a:solidFill>
              </a:rPr>
              <a:t>2</a:t>
            </a:r>
            <a:r>
              <a:rPr lang="en-US" altLang="zh-CN" sz="2800" b="1">
                <a:solidFill>
                  <a:srgbClr val="0066FF"/>
                </a:solidFill>
              </a:rPr>
              <a:t>SO</a:t>
            </a:r>
            <a:r>
              <a:rPr lang="en-US" altLang="zh-CN" sz="2800" b="1" baseline="-25000">
                <a:solidFill>
                  <a:srgbClr val="0066FF"/>
                </a:solidFill>
              </a:rPr>
              <a:t>4 </a:t>
            </a:r>
            <a:r>
              <a:rPr lang="en-US" altLang="zh-CN" sz="2800" b="1">
                <a:solidFill>
                  <a:srgbClr val="0066FF"/>
                </a:solidFill>
              </a:rPr>
              <a:t>        Na</a:t>
            </a:r>
            <a:r>
              <a:rPr lang="en-US" altLang="zh-CN" sz="2800" b="1" baseline="-25000">
                <a:solidFill>
                  <a:srgbClr val="0066FF"/>
                </a:solidFill>
              </a:rPr>
              <a:t>2</a:t>
            </a:r>
            <a:r>
              <a:rPr lang="en-US" altLang="zh-CN" sz="2800" b="1">
                <a:solidFill>
                  <a:srgbClr val="0066FF"/>
                </a:solidFill>
              </a:rPr>
              <a:t>SO</a:t>
            </a:r>
            <a:r>
              <a:rPr lang="en-US" altLang="zh-CN" sz="2800" b="1" baseline="-25000">
                <a:solidFill>
                  <a:srgbClr val="0066FF"/>
                </a:solidFill>
              </a:rPr>
              <a:t>3 </a:t>
            </a:r>
            <a:r>
              <a:rPr lang="en-US" altLang="zh-CN" sz="2800" b="1">
                <a:solidFill>
                  <a:srgbClr val="0066FF"/>
                </a:solidFill>
              </a:rPr>
              <a:t>  </a:t>
            </a:r>
            <a:endParaRPr lang="en-US" altLang="zh-CN" sz="2800" b="1">
              <a:solidFill>
                <a:srgbClr val="0066FF"/>
              </a:solidFill>
            </a:endParaRPr>
          </a:p>
          <a:p>
            <a:r>
              <a:rPr lang="en-US" altLang="zh-CN" sz="2800" b="1">
                <a:solidFill>
                  <a:srgbClr val="0066FF"/>
                </a:solidFill>
              </a:rPr>
              <a:t>Na</a:t>
            </a:r>
            <a:r>
              <a:rPr lang="en-US" altLang="zh-CN" sz="2800" b="1" baseline="-25000">
                <a:solidFill>
                  <a:srgbClr val="0066FF"/>
                </a:solidFill>
              </a:rPr>
              <a:t>2</a:t>
            </a:r>
            <a:r>
              <a:rPr lang="en-US" altLang="zh-CN" sz="2800" b="1">
                <a:solidFill>
                  <a:srgbClr val="0066FF"/>
                </a:solidFill>
              </a:rPr>
              <a:t>CO</a:t>
            </a:r>
            <a:r>
              <a:rPr lang="en-US" altLang="zh-CN" sz="2800" b="1" baseline="-25000">
                <a:solidFill>
                  <a:srgbClr val="0066FF"/>
                </a:solidFill>
              </a:rPr>
              <a:t>3    </a:t>
            </a:r>
            <a:r>
              <a:rPr lang="en-US" altLang="zh-CN" sz="2800" b="1">
                <a:solidFill>
                  <a:srgbClr val="0066FF"/>
                </a:solidFill>
              </a:rPr>
              <a:t>       NaOH</a:t>
            </a:r>
            <a:endParaRPr lang="en-US" altLang="zh-CN" sz="2800" b="1">
              <a:solidFill>
                <a:srgbClr val="0066FF"/>
              </a:solidFill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777875" y="1617663"/>
            <a:ext cx="8051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FF"/>
                </a:solidFill>
              </a:rPr>
              <a:t>MgSO</a:t>
            </a:r>
            <a:r>
              <a:rPr lang="en-US" altLang="zh-CN" sz="2800" b="1" baseline="-25000">
                <a:solidFill>
                  <a:srgbClr val="0066FF"/>
                </a:solidFill>
              </a:rPr>
              <a:t>4 </a:t>
            </a:r>
            <a:r>
              <a:rPr lang="en-US" altLang="zh-CN" sz="2800" b="1">
                <a:solidFill>
                  <a:srgbClr val="0066FF"/>
                </a:solidFill>
              </a:rPr>
              <a:t>     MgSO</a:t>
            </a:r>
            <a:r>
              <a:rPr lang="en-US" altLang="zh-CN" sz="2800" b="1" baseline="-25000">
                <a:solidFill>
                  <a:srgbClr val="0066FF"/>
                </a:solidFill>
              </a:rPr>
              <a:t>3 </a:t>
            </a:r>
            <a:r>
              <a:rPr lang="en-US" altLang="zh-CN" sz="2800" b="1">
                <a:solidFill>
                  <a:srgbClr val="0066FF"/>
                </a:solidFill>
              </a:rPr>
              <a:t>      MgCO</a:t>
            </a:r>
            <a:r>
              <a:rPr lang="en-US" altLang="zh-CN" sz="2800" b="1" baseline="-25000">
                <a:solidFill>
                  <a:srgbClr val="0066FF"/>
                </a:solidFill>
              </a:rPr>
              <a:t> 3    </a:t>
            </a:r>
            <a:r>
              <a:rPr lang="en-US" altLang="zh-CN" sz="2800" b="1">
                <a:solidFill>
                  <a:srgbClr val="0066FF"/>
                </a:solidFill>
              </a:rPr>
              <a:t>  Mg(OH)</a:t>
            </a:r>
            <a:r>
              <a:rPr lang="en-US" altLang="zh-CN" sz="2800" b="1" baseline="-25000">
                <a:solidFill>
                  <a:srgbClr val="0066FF"/>
                </a:solidFill>
              </a:rPr>
              <a:t>2</a:t>
            </a:r>
            <a:endParaRPr lang="en-US" altLang="zh-CN" sz="2800" b="1" baseline="-25000">
              <a:solidFill>
                <a:srgbClr val="0066FF"/>
              </a:solidFill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03275" y="2041525"/>
            <a:ext cx="66627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FF"/>
                </a:solidFill>
              </a:rPr>
              <a:t>CuSO</a:t>
            </a:r>
            <a:r>
              <a:rPr lang="en-US" altLang="zh-CN" sz="2800" b="1" baseline="-25000">
                <a:solidFill>
                  <a:srgbClr val="0066FF"/>
                </a:solidFill>
              </a:rPr>
              <a:t>4                </a:t>
            </a:r>
            <a:r>
              <a:rPr lang="en-US" altLang="zh-CN" sz="2800" b="1">
                <a:solidFill>
                  <a:srgbClr val="0066FF"/>
                </a:solidFill>
              </a:rPr>
              <a:t>CuCO</a:t>
            </a:r>
            <a:r>
              <a:rPr lang="en-US" altLang="zh-CN" sz="2800" b="1" baseline="-25000">
                <a:solidFill>
                  <a:srgbClr val="0066FF"/>
                </a:solidFill>
              </a:rPr>
              <a:t> 3   </a:t>
            </a:r>
            <a:r>
              <a:rPr lang="en-US" altLang="zh-CN" sz="2800" b="1">
                <a:solidFill>
                  <a:srgbClr val="0066FF"/>
                </a:solidFill>
              </a:rPr>
              <a:t>    Cu(OH) </a:t>
            </a:r>
            <a:r>
              <a:rPr lang="en-US" altLang="zh-CN" sz="2800" b="1" baseline="-25000">
                <a:solidFill>
                  <a:srgbClr val="0066FF"/>
                </a:solidFill>
              </a:rPr>
              <a:t>2</a:t>
            </a:r>
            <a:endParaRPr lang="en-US" altLang="zh-CN" sz="2800" b="1" baseline="-25000">
              <a:solidFill>
                <a:srgbClr val="0066FF"/>
              </a:solidFill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803275" y="2433638"/>
            <a:ext cx="7816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0066FF"/>
                </a:solidFill>
              </a:rPr>
              <a:t>Ca(ClO) </a:t>
            </a:r>
            <a:r>
              <a:rPr lang="en-US" altLang="zh-CN" sz="2800" b="1" baseline="-25000">
                <a:solidFill>
                  <a:srgbClr val="0066FF"/>
                </a:solidFill>
              </a:rPr>
              <a:t>2</a:t>
            </a:r>
            <a:r>
              <a:rPr lang="en-US" altLang="zh-CN" sz="2800" b="1">
                <a:solidFill>
                  <a:srgbClr val="0066FF"/>
                </a:solidFill>
              </a:rPr>
              <a:t>      CaSO</a:t>
            </a:r>
            <a:r>
              <a:rPr lang="en-US" altLang="zh-CN" sz="2800" b="1" baseline="-25000">
                <a:solidFill>
                  <a:srgbClr val="0066FF"/>
                </a:solidFill>
              </a:rPr>
              <a:t>4      </a:t>
            </a:r>
            <a:r>
              <a:rPr lang="en-US" altLang="zh-CN" sz="2800" b="1">
                <a:solidFill>
                  <a:srgbClr val="0066FF"/>
                </a:solidFill>
              </a:rPr>
              <a:t>CaCO</a:t>
            </a:r>
            <a:r>
              <a:rPr lang="en-US" altLang="zh-CN" sz="2800" b="1" baseline="-25000">
                <a:solidFill>
                  <a:srgbClr val="0066FF"/>
                </a:solidFill>
              </a:rPr>
              <a:t> 3       </a:t>
            </a:r>
            <a:r>
              <a:rPr lang="en-US" altLang="zh-CN" sz="2800" b="1">
                <a:solidFill>
                  <a:srgbClr val="0066FF"/>
                </a:solidFill>
              </a:rPr>
              <a:t>Ca(OH) </a:t>
            </a:r>
            <a:r>
              <a:rPr lang="en-US" altLang="zh-CN" sz="2800" b="1" baseline="-25000">
                <a:solidFill>
                  <a:srgbClr val="0066FF"/>
                </a:solidFill>
              </a:rPr>
              <a:t>2</a:t>
            </a:r>
            <a:endParaRPr lang="en-US" altLang="zh-CN" sz="2800" b="1" baseline="-25000">
              <a:solidFill>
                <a:srgbClr val="0066FF"/>
              </a:solidFill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585788" y="3154363"/>
            <a:ext cx="8008937" cy="15700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化合物</a:t>
            </a:r>
            <a:r>
              <a:rPr lang="en-US" altLang="zh-CN" sz="3200" b="1">
                <a:solidFill>
                  <a:srgbClr val="FF0000"/>
                </a:solidFill>
              </a:rPr>
              <a:t>:   </a:t>
            </a:r>
            <a:r>
              <a:rPr lang="zh-CN" altLang="en-US" sz="3200" b="1">
                <a:solidFill>
                  <a:srgbClr val="000000"/>
                </a:solidFill>
                <a:ea typeface="楷体_GB2312" panose="02010609030101010101" pitchFamily="49" charset="-122"/>
              </a:rPr>
              <a:t>由两种或两种以上的元素组成的</a:t>
            </a:r>
            <a:endParaRPr lang="zh-CN" altLang="en-US" sz="3200" b="1">
              <a:solidFill>
                <a:srgbClr val="000000"/>
              </a:solidFill>
              <a:ea typeface="楷体_GB2312" panose="02010609030101010101" pitchFamily="49" charset="-122"/>
            </a:endParaRPr>
          </a:p>
          <a:p>
            <a:r>
              <a:rPr lang="zh-CN" altLang="en-US" sz="3200" b="1">
                <a:solidFill>
                  <a:srgbClr val="000000"/>
                </a:solidFill>
                <a:ea typeface="楷体_GB2312" panose="02010609030101010101" pitchFamily="49" charset="-122"/>
              </a:rPr>
              <a:t>                 纯净物。</a:t>
            </a:r>
            <a:endParaRPr lang="zh-CN" altLang="en-US" sz="3200" b="1">
              <a:solidFill>
                <a:srgbClr val="000000"/>
              </a:solidFill>
              <a:ea typeface="楷体_GB2312" panose="02010609030101010101" pitchFamily="49" charset="-122"/>
            </a:endParaRPr>
          </a:p>
          <a:p>
            <a:r>
              <a:rPr lang="zh-CN" altLang="en-US" sz="3200" b="1">
                <a:solidFill>
                  <a:srgbClr val="FF0000"/>
                </a:solidFill>
              </a:rPr>
              <a:t>化合态：</a:t>
            </a:r>
            <a:r>
              <a:rPr lang="zh-CN" altLang="en-US" sz="3200" b="1">
                <a:solidFill>
                  <a:srgbClr val="000000"/>
                </a:solidFill>
                <a:ea typeface="楷体_GB2312" panose="02010609030101010101" pitchFamily="49" charset="-122"/>
              </a:rPr>
              <a:t>元素以化合物的形式存在的状态。</a:t>
            </a:r>
            <a:endParaRPr lang="zh-CN" altLang="en-US" sz="3200" b="1">
              <a:solidFill>
                <a:srgbClr val="000000"/>
              </a:solidFill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  <p:bldP spid="102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219200" y="566738"/>
            <a:ext cx="6821488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4000" b="1">
                <a:solidFill>
                  <a:srgbClr val="FF3300"/>
                </a:solidFill>
              </a:rPr>
              <a:t>问题</a:t>
            </a:r>
            <a:r>
              <a:rPr lang="en-US" altLang="zh-CN" sz="4000" b="1">
                <a:solidFill>
                  <a:srgbClr val="FF3300"/>
                </a:solidFill>
              </a:rPr>
              <a:t>2</a:t>
            </a:r>
            <a:r>
              <a:rPr lang="zh-CN" altLang="en-US" sz="4000" b="1">
                <a:solidFill>
                  <a:srgbClr val="FF3300"/>
                </a:solidFill>
              </a:rPr>
              <a:t>：</a:t>
            </a:r>
            <a:r>
              <a:rPr lang="zh-CN" altLang="en-US" sz="4400" b="1">
                <a:solidFill>
                  <a:srgbClr val="FF3300"/>
                </a:solidFill>
              </a:rPr>
              <a:t>  </a:t>
            </a:r>
            <a:r>
              <a:rPr lang="zh-CN" altLang="en-US" sz="3600" b="1"/>
              <a:t>含碳物质的研究。</a:t>
            </a:r>
            <a:endParaRPr lang="zh-CN" altLang="en-US" sz="3600" b="1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716588" y="2795588"/>
            <a:ext cx="1979612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lang="en-US" altLang="zh-CN" sz="2800" b="1">
                <a:solidFill>
                  <a:srgbClr val="990000"/>
                </a:solidFill>
              </a:rPr>
              <a:t>CO</a:t>
            </a:r>
            <a:r>
              <a:rPr lang="en-US" altLang="zh-CN" sz="2800" b="1" baseline="-25000">
                <a:solidFill>
                  <a:srgbClr val="990000"/>
                </a:solidFill>
              </a:rPr>
              <a:t>2</a:t>
            </a:r>
            <a:endParaRPr lang="en-US" altLang="zh-CN" sz="2800" b="1">
              <a:solidFill>
                <a:srgbClr val="990000"/>
              </a:solidFill>
            </a:endParaRPr>
          </a:p>
          <a:p>
            <a:pPr algn="just" eaLnBrk="0" hangingPunct="0"/>
            <a:r>
              <a:rPr lang="en-US" altLang="zh-CN" sz="2800" b="1">
                <a:solidFill>
                  <a:srgbClr val="990000"/>
                </a:solidFill>
              </a:rPr>
              <a:t>CaCO</a:t>
            </a:r>
            <a:r>
              <a:rPr lang="en-US" altLang="zh-CN" sz="2800" b="1" baseline="-25000">
                <a:solidFill>
                  <a:srgbClr val="990000"/>
                </a:solidFill>
              </a:rPr>
              <a:t>3</a:t>
            </a:r>
            <a:endParaRPr lang="en-US" altLang="zh-CN" sz="2800" b="1">
              <a:solidFill>
                <a:srgbClr val="990000"/>
              </a:solidFill>
            </a:endParaRPr>
          </a:p>
          <a:p>
            <a:pPr algn="just" eaLnBrk="0" hangingPunct="0"/>
            <a:r>
              <a:rPr lang="en-US" altLang="zh-CN" sz="2800" b="1">
                <a:solidFill>
                  <a:srgbClr val="990000"/>
                </a:solidFill>
              </a:rPr>
              <a:t>Na</a:t>
            </a:r>
            <a:r>
              <a:rPr lang="en-US" altLang="zh-CN" sz="2800" b="1" baseline="-25000">
                <a:solidFill>
                  <a:srgbClr val="990000"/>
                </a:solidFill>
              </a:rPr>
              <a:t>2</a:t>
            </a:r>
            <a:r>
              <a:rPr lang="en-US" altLang="zh-CN" sz="2800" b="1">
                <a:solidFill>
                  <a:srgbClr val="990000"/>
                </a:solidFill>
              </a:rPr>
              <a:t>CO</a:t>
            </a:r>
            <a:r>
              <a:rPr lang="en-US" altLang="zh-CN" sz="2800" b="1" baseline="-25000">
                <a:solidFill>
                  <a:srgbClr val="990000"/>
                </a:solidFill>
              </a:rPr>
              <a:t>3</a:t>
            </a:r>
            <a:endParaRPr lang="en-US" altLang="zh-CN" sz="2800" b="1">
              <a:solidFill>
                <a:srgbClr val="990000"/>
              </a:solidFill>
            </a:endParaRPr>
          </a:p>
          <a:p>
            <a:pPr algn="just" eaLnBrk="0" hangingPunct="0"/>
            <a:r>
              <a:rPr lang="en-US" altLang="zh-CN" sz="2800" b="1">
                <a:solidFill>
                  <a:srgbClr val="990000"/>
                </a:solidFill>
              </a:rPr>
              <a:t>H</a:t>
            </a:r>
            <a:r>
              <a:rPr lang="en-US" altLang="zh-CN" sz="2800" b="1" baseline="-25000">
                <a:solidFill>
                  <a:srgbClr val="990000"/>
                </a:solidFill>
              </a:rPr>
              <a:t>2</a:t>
            </a:r>
            <a:r>
              <a:rPr lang="en-US" altLang="zh-CN" sz="2800" b="1">
                <a:solidFill>
                  <a:srgbClr val="990000"/>
                </a:solidFill>
              </a:rPr>
              <a:t>CO</a:t>
            </a:r>
            <a:r>
              <a:rPr lang="en-US" altLang="zh-CN" sz="2800" b="1" baseline="-25000">
                <a:solidFill>
                  <a:srgbClr val="990000"/>
                </a:solidFill>
              </a:rPr>
              <a:t>3</a:t>
            </a:r>
            <a:endParaRPr lang="en-US" altLang="zh-CN" sz="2800" b="1">
              <a:solidFill>
                <a:srgbClr val="990000"/>
              </a:solidFill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2784475" y="2784475"/>
            <a:ext cx="858838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lang="en-US" altLang="zh-CN" sz="3200" b="1">
                <a:solidFill>
                  <a:srgbClr val="990000"/>
                </a:solidFill>
              </a:rPr>
              <a:t>  C</a:t>
            </a:r>
            <a:endParaRPr lang="en-US" altLang="zh-CN" sz="3200" b="1">
              <a:solidFill>
                <a:srgbClr val="990000"/>
              </a:solidFill>
            </a:endParaRPr>
          </a:p>
        </p:txBody>
      </p:sp>
      <p:grpSp>
        <p:nvGrpSpPr>
          <p:cNvPr id="2" name="Group 22"/>
          <p:cNvGrpSpPr/>
          <p:nvPr/>
        </p:nvGrpSpPr>
        <p:grpSpPr bwMode="auto">
          <a:xfrm>
            <a:off x="1093788" y="2543175"/>
            <a:ext cx="6831012" cy="79375"/>
            <a:chOff x="689" y="2136"/>
            <a:chExt cx="4303" cy="239"/>
          </a:xfrm>
        </p:grpSpPr>
        <p:sp>
          <p:nvSpPr>
            <p:cNvPr id="10247" name="Line 14"/>
            <p:cNvSpPr>
              <a:spLocks noChangeShapeType="1"/>
            </p:cNvSpPr>
            <p:nvPr/>
          </p:nvSpPr>
          <p:spPr bwMode="auto">
            <a:xfrm>
              <a:off x="689" y="2244"/>
              <a:ext cx="4303" cy="9"/>
            </a:xfrm>
            <a:prstGeom prst="line">
              <a:avLst/>
            </a:prstGeom>
            <a:noFill/>
            <a:ln w="38100">
              <a:solidFill>
                <a:srgbClr val="FF03B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" name="Line 15"/>
            <p:cNvSpPr>
              <a:spLocks noChangeShapeType="1"/>
            </p:cNvSpPr>
            <p:nvPr/>
          </p:nvSpPr>
          <p:spPr bwMode="auto">
            <a:xfrm>
              <a:off x="2017" y="2136"/>
              <a:ext cx="0" cy="234"/>
            </a:xfrm>
            <a:prstGeom prst="line">
              <a:avLst/>
            </a:prstGeom>
            <a:noFill/>
            <a:ln w="38100">
              <a:solidFill>
                <a:srgbClr val="FF03B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Line 16"/>
            <p:cNvSpPr>
              <a:spLocks noChangeShapeType="1"/>
            </p:cNvSpPr>
            <p:nvPr/>
          </p:nvSpPr>
          <p:spPr bwMode="auto">
            <a:xfrm>
              <a:off x="2945" y="2141"/>
              <a:ext cx="0" cy="234"/>
            </a:xfrm>
            <a:prstGeom prst="line">
              <a:avLst/>
            </a:prstGeom>
            <a:noFill/>
            <a:ln w="38100">
              <a:solidFill>
                <a:srgbClr val="FF03B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0" name="Line 17"/>
            <p:cNvSpPr>
              <a:spLocks noChangeShapeType="1"/>
            </p:cNvSpPr>
            <p:nvPr/>
          </p:nvSpPr>
          <p:spPr bwMode="auto">
            <a:xfrm>
              <a:off x="3825" y="2136"/>
              <a:ext cx="0" cy="234"/>
            </a:xfrm>
            <a:prstGeom prst="line">
              <a:avLst/>
            </a:prstGeom>
            <a:noFill/>
            <a:ln w="38100">
              <a:solidFill>
                <a:srgbClr val="FF03B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4251325" y="2765425"/>
            <a:ext cx="9906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lang="en-US" altLang="zh-CN" sz="3200" b="1">
                <a:solidFill>
                  <a:srgbClr val="990000"/>
                </a:solidFill>
              </a:rPr>
              <a:t>CO</a:t>
            </a:r>
            <a:endParaRPr lang="en-US" altLang="zh-CN" sz="3200" b="1">
              <a:solidFill>
                <a:srgbClr val="990000"/>
              </a:solidFill>
            </a:endParaRPr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3001963" y="1954213"/>
            <a:ext cx="32210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>
                <a:solidFill>
                  <a:srgbClr val="0000FF"/>
                </a:solidFill>
              </a:rPr>
              <a:t>0          +2        +4</a:t>
            </a:r>
            <a:endParaRPr lang="en-US" altLang="zh-CN" sz="3600" b="1">
              <a:solidFill>
                <a:srgbClr val="0000FF"/>
              </a:solidFill>
            </a:endParaRP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985838" y="2016125"/>
            <a:ext cx="1884362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/>
              <a:t>化合价：</a:t>
            </a:r>
            <a:endParaRPr lang="zh-CN" altLang="en-US" sz="3200" b="1"/>
          </a:p>
          <a:p>
            <a:endParaRPr lang="zh-CN" altLang="en-US" sz="3200" b="1"/>
          </a:p>
          <a:p>
            <a:r>
              <a:rPr lang="zh-CN" altLang="en-US" sz="3200" b="1"/>
              <a:t>化学式：</a:t>
            </a:r>
            <a:endParaRPr lang="zh-CN" altLang="en-US" sz="3200" b="1"/>
          </a:p>
        </p:txBody>
      </p: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1283" grpId="0"/>
      <p:bldP spid="11284" grpId="0"/>
      <p:bldP spid="112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117"/>
          <p:cNvSpPr txBox="1">
            <a:spLocks noChangeArrowheads="1"/>
          </p:cNvSpPr>
          <p:nvPr/>
        </p:nvSpPr>
        <p:spPr bwMode="auto">
          <a:xfrm>
            <a:off x="1181100" y="2492375"/>
            <a:ext cx="596900" cy="10763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物</a:t>
            </a:r>
            <a:endParaRPr lang="zh-CN" altLang="en-US" sz="3200" b="1"/>
          </a:p>
          <a:p>
            <a:r>
              <a:rPr lang="zh-CN" altLang="en-US" sz="3200" b="1"/>
              <a:t>质</a:t>
            </a:r>
            <a:endParaRPr lang="zh-CN" altLang="en-US" sz="3200" b="1"/>
          </a:p>
        </p:txBody>
      </p:sp>
      <p:grpSp>
        <p:nvGrpSpPr>
          <p:cNvPr id="12292" name="Group 122"/>
          <p:cNvGrpSpPr/>
          <p:nvPr/>
        </p:nvGrpSpPr>
        <p:grpSpPr bwMode="auto">
          <a:xfrm>
            <a:off x="1790700" y="1870075"/>
            <a:ext cx="609600" cy="1935163"/>
            <a:chOff x="1104" y="864"/>
            <a:chExt cx="384" cy="1920"/>
          </a:xfrm>
        </p:grpSpPr>
        <p:sp>
          <p:nvSpPr>
            <p:cNvPr id="12293" name="Line 118"/>
            <p:cNvSpPr>
              <a:spLocks noChangeShapeType="1"/>
            </p:cNvSpPr>
            <p:nvPr/>
          </p:nvSpPr>
          <p:spPr bwMode="auto">
            <a:xfrm>
              <a:off x="1296" y="864"/>
              <a:ext cx="0" cy="192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4" name="Line 119"/>
            <p:cNvSpPr>
              <a:spLocks noChangeShapeType="1"/>
            </p:cNvSpPr>
            <p:nvPr/>
          </p:nvSpPr>
          <p:spPr bwMode="auto">
            <a:xfrm>
              <a:off x="1104" y="1872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5" name="Line 120"/>
            <p:cNvSpPr>
              <a:spLocks noChangeShapeType="1"/>
            </p:cNvSpPr>
            <p:nvPr/>
          </p:nvSpPr>
          <p:spPr bwMode="auto">
            <a:xfrm>
              <a:off x="1296" y="864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296" name="Line 121"/>
            <p:cNvSpPr>
              <a:spLocks noChangeShapeType="1"/>
            </p:cNvSpPr>
            <p:nvPr/>
          </p:nvSpPr>
          <p:spPr bwMode="auto">
            <a:xfrm>
              <a:off x="1296" y="2784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297" name="Text Box 123"/>
          <p:cNvSpPr txBox="1">
            <a:spLocks noChangeArrowheads="1"/>
          </p:cNvSpPr>
          <p:nvPr/>
        </p:nvSpPr>
        <p:spPr bwMode="auto">
          <a:xfrm>
            <a:off x="2406650" y="842963"/>
            <a:ext cx="430213" cy="14843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lIns="0" tIns="0" rIns="0" bIns="0">
            <a:spAutoFit/>
          </a:bodyPr>
          <a:lstStyle/>
          <a:p>
            <a:pPr algn="ctr"/>
            <a:r>
              <a:rPr lang="zh-CN" altLang="en-US" sz="2800" b="1"/>
              <a:t>纯净物</a:t>
            </a:r>
            <a:endParaRPr lang="zh-CN" altLang="en-US" sz="2800" b="1"/>
          </a:p>
        </p:txBody>
      </p:sp>
      <p:sp>
        <p:nvSpPr>
          <p:cNvPr id="12298" name="Text Box 125"/>
          <p:cNvSpPr txBox="1">
            <a:spLocks noChangeArrowheads="1"/>
          </p:cNvSpPr>
          <p:nvPr/>
        </p:nvSpPr>
        <p:spPr bwMode="auto">
          <a:xfrm>
            <a:off x="2406650" y="3348038"/>
            <a:ext cx="430213" cy="123983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lIns="0" tIns="0" rIns="0" bIns="0">
            <a:spAutoFit/>
          </a:bodyPr>
          <a:lstStyle/>
          <a:p>
            <a:pPr algn="ctr"/>
            <a:r>
              <a:rPr lang="zh-CN" altLang="en-US" sz="2800" b="1"/>
              <a:t>混合物</a:t>
            </a:r>
            <a:endParaRPr lang="zh-CN" altLang="en-US" sz="2800" b="1"/>
          </a:p>
        </p:txBody>
      </p:sp>
      <p:grpSp>
        <p:nvGrpSpPr>
          <p:cNvPr id="12299" name="Group 126"/>
          <p:cNvGrpSpPr/>
          <p:nvPr/>
        </p:nvGrpSpPr>
        <p:grpSpPr bwMode="auto">
          <a:xfrm>
            <a:off x="2857500" y="1069975"/>
            <a:ext cx="533400" cy="1600200"/>
            <a:chOff x="1104" y="864"/>
            <a:chExt cx="384" cy="1920"/>
          </a:xfrm>
        </p:grpSpPr>
        <p:sp>
          <p:nvSpPr>
            <p:cNvPr id="12300" name="Line 127"/>
            <p:cNvSpPr>
              <a:spLocks noChangeShapeType="1"/>
            </p:cNvSpPr>
            <p:nvPr/>
          </p:nvSpPr>
          <p:spPr bwMode="auto">
            <a:xfrm>
              <a:off x="1296" y="864"/>
              <a:ext cx="0" cy="192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1" name="Line 128"/>
            <p:cNvSpPr>
              <a:spLocks noChangeShapeType="1"/>
            </p:cNvSpPr>
            <p:nvPr/>
          </p:nvSpPr>
          <p:spPr bwMode="auto">
            <a:xfrm>
              <a:off x="1104" y="1872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2" name="Line 129"/>
            <p:cNvSpPr>
              <a:spLocks noChangeShapeType="1"/>
            </p:cNvSpPr>
            <p:nvPr/>
          </p:nvSpPr>
          <p:spPr bwMode="auto">
            <a:xfrm>
              <a:off x="1296" y="864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3" name="Line 130"/>
            <p:cNvSpPr>
              <a:spLocks noChangeShapeType="1"/>
            </p:cNvSpPr>
            <p:nvPr/>
          </p:nvSpPr>
          <p:spPr bwMode="auto">
            <a:xfrm>
              <a:off x="1296" y="2784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491" name="Text Box 131"/>
          <p:cNvSpPr txBox="1">
            <a:spLocks noChangeArrowheads="1"/>
          </p:cNvSpPr>
          <p:nvPr/>
        </p:nvSpPr>
        <p:spPr bwMode="auto">
          <a:xfrm>
            <a:off x="3397250" y="411163"/>
            <a:ext cx="430213" cy="94456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lIns="0" tIns="0" rIns="0" bIns="0">
            <a:spAutoFit/>
          </a:bodyPr>
          <a:lstStyle/>
          <a:p>
            <a:pPr algn="ctr"/>
            <a:r>
              <a:rPr lang="zh-CN" altLang="en-US" sz="2800" b="1"/>
              <a:t>单质</a:t>
            </a:r>
            <a:endParaRPr lang="zh-CN" altLang="en-US" sz="2800" b="1"/>
          </a:p>
        </p:txBody>
      </p:sp>
      <p:sp>
        <p:nvSpPr>
          <p:cNvPr id="15492" name="Text Box 132"/>
          <p:cNvSpPr txBox="1">
            <a:spLocks noChangeArrowheads="1"/>
          </p:cNvSpPr>
          <p:nvPr/>
        </p:nvSpPr>
        <p:spPr bwMode="auto">
          <a:xfrm>
            <a:off x="3397250" y="2212975"/>
            <a:ext cx="430213" cy="1295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lIns="0" tIns="0" rIns="0" bIns="0">
            <a:spAutoFit/>
          </a:bodyPr>
          <a:lstStyle/>
          <a:p>
            <a:pPr algn="ctr"/>
            <a:r>
              <a:rPr lang="zh-CN" altLang="en-US" sz="2800" b="1"/>
              <a:t>化合物</a:t>
            </a:r>
            <a:endParaRPr lang="zh-CN" altLang="en-US" sz="2800" b="1"/>
          </a:p>
        </p:txBody>
      </p:sp>
      <p:grpSp>
        <p:nvGrpSpPr>
          <p:cNvPr id="4" name="Group 133"/>
          <p:cNvGrpSpPr/>
          <p:nvPr/>
        </p:nvGrpSpPr>
        <p:grpSpPr bwMode="auto">
          <a:xfrm>
            <a:off x="3848100" y="555625"/>
            <a:ext cx="533400" cy="914400"/>
            <a:chOff x="1104" y="864"/>
            <a:chExt cx="384" cy="1920"/>
          </a:xfrm>
        </p:grpSpPr>
        <p:sp>
          <p:nvSpPr>
            <p:cNvPr id="12307" name="Line 134"/>
            <p:cNvSpPr>
              <a:spLocks noChangeShapeType="1"/>
            </p:cNvSpPr>
            <p:nvPr/>
          </p:nvSpPr>
          <p:spPr bwMode="auto">
            <a:xfrm>
              <a:off x="1296" y="864"/>
              <a:ext cx="0" cy="192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8" name="Line 135"/>
            <p:cNvSpPr>
              <a:spLocks noChangeShapeType="1"/>
            </p:cNvSpPr>
            <p:nvPr/>
          </p:nvSpPr>
          <p:spPr bwMode="auto">
            <a:xfrm>
              <a:off x="1104" y="1872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09" name="Line 136"/>
            <p:cNvSpPr>
              <a:spLocks noChangeShapeType="1"/>
            </p:cNvSpPr>
            <p:nvPr/>
          </p:nvSpPr>
          <p:spPr bwMode="auto">
            <a:xfrm>
              <a:off x="1296" y="864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0" name="Line 137"/>
            <p:cNvSpPr>
              <a:spLocks noChangeShapeType="1"/>
            </p:cNvSpPr>
            <p:nvPr/>
          </p:nvSpPr>
          <p:spPr bwMode="auto">
            <a:xfrm>
              <a:off x="1296" y="2784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507" name="Text Box 147"/>
          <p:cNvSpPr txBox="1">
            <a:spLocks noChangeArrowheads="1"/>
          </p:cNvSpPr>
          <p:nvPr/>
        </p:nvSpPr>
        <p:spPr bwMode="auto">
          <a:xfrm>
            <a:off x="4446588" y="342900"/>
            <a:ext cx="463550" cy="2762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b="1"/>
              <a:t>金属</a:t>
            </a:r>
            <a:endParaRPr lang="zh-CN" altLang="en-US" b="1"/>
          </a:p>
        </p:txBody>
      </p:sp>
      <p:sp>
        <p:nvSpPr>
          <p:cNvPr id="15508" name="Text Box 148"/>
          <p:cNvSpPr txBox="1">
            <a:spLocks noChangeArrowheads="1"/>
          </p:cNvSpPr>
          <p:nvPr/>
        </p:nvSpPr>
        <p:spPr bwMode="auto">
          <a:xfrm>
            <a:off x="4479925" y="1303338"/>
            <a:ext cx="696913" cy="2778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b="1"/>
              <a:t>非金属</a:t>
            </a:r>
            <a:endParaRPr lang="zh-CN" altLang="en-US" b="1"/>
          </a:p>
        </p:txBody>
      </p:sp>
      <p:sp>
        <p:nvSpPr>
          <p:cNvPr id="15514" name="Text Box 154"/>
          <p:cNvSpPr txBox="1">
            <a:spLocks noChangeArrowheads="1"/>
          </p:cNvSpPr>
          <p:nvPr/>
        </p:nvSpPr>
        <p:spPr bwMode="auto">
          <a:xfrm>
            <a:off x="4483100" y="1755775"/>
            <a:ext cx="698500" cy="2778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b="1"/>
              <a:t>氧化物</a:t>
            </a:r>
            <a:endParaRPr lang="zh-CN" altLang="en-US" b="1"/>
          </a:p>
        </p:txBody>
      </p:sp>
      <p:sp>
        <p:nvSpPr>
          <p:cNvPr id="15515" name="Text Box 155"/>
          <p:cNvSpPr txBox="1">
            <a:spLocks noChangeArrowheads="1"/>
          </p:cNvSpPr>
          <p:nvPr/>
        </p:nvSpPr>
        <p:spPr bwMode="auto">
          <a:xfrm>
            <a:off x="4552950" y="2168525"/>
            <a:ext cx="1162050" cy="55403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b="1"/>
              <a:t>氧化物对应</a:t>
            </a:r>
            <a:endParaRPr lang="zh-CN" altLang="en-US" b="1"/>
          </a:p>
          <a:p>
            <a:pPr algn="ctr"/>
            <a:r>
              <a:rPr lang="zh-CN" altLang="en-US" b="1"/>
              <a:t>的水化物</a:t>
            </a:r>
            <a:endParaRPr lang="zh-CN" altLang="en-US" b="1"/>
          </a:p>
        </p:txBody>
      </p:sp>
      <p:sp>
        <p:nvSpPr>
          <p:cNvPr id="15516" name="Text Box 156"/>
          <p:cNvSpPr txBox="1">
            <a:spLocks noChangeArrowheads="1"/>
          </p:cNvSpPr>
          <p:nvPr/>
        </p:nvSpPr>
        <p:spPr bwMode="auto">
          <a:xfrm>
            <a:off x="4610100" y="2898775"/>
            <a:ext cx="1393825" cy="2778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b="1"/>
              <a:t>非金属氢化物</a:t>
            </a:r>
            <a:endParaRPr lang="zh-CN" altLang="en-US" b="1"/>
          </a:p>
        </p:txBody>
      </p:sp>
      <p:sp>
        <p:nvSpPr>
          <p:cNvPr id="15517" name="Text Box 157"/>
          <p:cNvSpPr txBox="1">
            <a:spLocks noChangeArrowheads="1"/>
          </p:cNvSpPr>
          <p:nvPr/>
        </p:nvSpPr>
        <p:spPr bwMode="auto">
          <a:xfrm>
            <a:off x="4362450" y="3870325"/>
            <a:ext cx="231775" cy="2778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b="1"/>
              <a:t>盐</a:t>
            </a:r>
            <a:endParaRPr lang="zh-CN" altLang="en-US" b="1"/>
          </a:p>
        </p:txBody>
      </p:sp>
      <p:grpSp>
        <p:nvGrpSpPr>
          <p:cNvPr id="5" name="Group 197"/>
          <p:cNvGrpSpPr/>
          <p:nvPr/>
        </p:nvGrpSpPr>
        <p:grpSpPr bwMode="auto">
          <a:xfrm>
            <a:off x="3851275" y="1927225"/>
            <a:ext cx="492125" cy="2114550"/>
            <a:chOff x="2426" y="1619"/>
            <a:chExt cx="310" cy="1776"/>
          </a:xfrm>
        </p:grpSpPr>
        <p:sp>
          <p:nvSpPr>
            <p:cNvPr id="12318" name="Line 150"/>
            <p:cNvSpPr>
              <a:spLocks noChangeShapeType="1"/>
            </p:cNvSpPr>
            <p:nvPr/>
          </p:nvSpPr>
          <p:spPr bwMode="auto">
            <a:xfrm>
              <a:off x="2568" y="1619"/>
              <a:ext cx="0" cy="1776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19" name="Line 151"/>
            <p:cNvSpPr>
              <a:spLocks noChangeShapeType="1"/>
            </p:cNvSpPr>
            <p:nvPr/>
          </p:nvSpPr>
          <p:spPr bwMode="auto">
            <a:xfrm>
              <a:off x="2426" y="2160"/>
              <a:ext cx="130" cy="2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0" name="Line 152"/>
            <p:cNvSpPr>
              <a:spLocks noChangeShapeType="1"/>
            </p:cNvSpPr>
            <p:nvPr/>
          </p:nvSpPr>
          <p:spPr bwMode="auto">
            <a:xfrm>
              <a:off x="2568" y="1619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1" name="Line 153"/>
            <p:cNvSpPr>
              <a:spLocks noChangeShapeType="1"/>
            </p:cNvSpPr>
            <p:nvPr/>
          </p:nvSpPr>
          <p:spPr bwMode="auto">
            <a:xfrm>
              <a:off x="2568" y="2047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2" name="Line 158"/>
            <p:cNvSpPr>
              <a:spLocks noChangeShapeType="1"/>
            </p:cNvSpPr>
            <p:nvPr/>
          </p:nvSpPr>
          <p:spPr bwMode="auto">
            <a:xfrm>
              <a:off x="2568" y="2575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3" name="Line 159"/>
            <p:cNvSpPr>
              <a:spLocks noChangeShapeType="1"/>
            </p:cNvSpPr>
            <p:nvPr/>
          </p:nvSpPr>
          <p:spPr bwMode="auto">
            <a:xfrm>
              <a:off x="2556" y="3395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525" name="Text Box 165"/>
          <p:cNvSpPr txBox="1">
            <a:spLocks noChangeArrowheads="1"/>
          </p:cNvSpPr>
          <p:nvPr/>
        </p:nvSpPr>
        <p:spPr bwMode="auto">
          <a:xfrm>
            <a:off x="5386388" y="3298825"/>
            <a:ext cx="1163637" cy="2778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b="1"/>
              <a:t>按金属离子</a:t>
            </a:r>
            <a:endParaRPr lang="zh-CN" altLang="en-US" b="1"/>
          </a:p>
        </p:txBody>
      </p:sp>
      <p:sp>
        <p:nvSpPr>
          <p:cNvPr id="15526" name="Text Box 166"/>
          <p:cNvSpPr txBox="1">
            <a:spLocks noChangeArrowheads="1"/>
          </p:cNvSpPr>
          <p:nvPr/>
        </p:nvSpPr>
        <p:spPr bwMode="auto">
          <a:xfrm>
            <a:off x="5364163" y="4098925"/>
            <a:ext cx="1163637" cy="2778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b="1"/>
              <a:t>按酸根离子</a:t>
            </a:r>
            <a:endParaRPr lang="zh-CN" altLang="en-US" b="1"/>
          </a:p>
        </p:txBody>
      </p:sp>
      <p:grpSp>
        <p:nvGrpSpPr>
          <p:cNvPr id="6" name="Group 167"/>
          <p:cNvGrpSpPr/>
          <p:nvPr/>
        </p:nvGrpSpPr>
        <p:grpSpPr bwMode="auto">
          <a:xfrm>
            <a:off x="5927725" y="2203450"/>
            <a:ext cx="533400" cy="519113"/>
            <a:chOff x="1104" y="864"/>
            <a:chExt cx="384" cy="1920"/>
          </a:xfrm>
        </p:grpSpPr>
        <p:sp>
          <p:nvSpPr>
            <p:cNvPr id="12327" name="Line 168"/>
            <p:cNvSpPr>
              <a:spLocks noChangeShapeType="1"/>
            </p:cNvSpPr>
            <p:nvPr/>
          </p:nvSpPr>
          <p:spPr bwMode="auto">
            <a:xfrm>
              <a:off x="1296" y="864"/>
              <a:ext cx="0" cy="192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8" name="Line 169"/>
            <p:cNvSpPr>
              <a:spLocks noChangeShapeType="1"/>
            </p:cNvSpPr>
            <p:nvPr/>
          </p:nvSpPr>
          <p:spPr bwMode="auto">
            <a:xfrm>
              <a:off x="1104" y="1872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29" name="Line 170"/>
            <p:cNvSpPr>
              <a:spLocks noChangeShapeType="1"/>
            </p:cNvSpPr>
            <p:nvPr/>
          </p:nvSpPr>
          <p:spPr bwMode="auto">
            <a:xfrm>
              <a:off x="1296" y="864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0" name="Line 171"/>
            <p:cNvSpPr>
              <a:spLocks noChangeShapeType="1"/>
            </p:cNvSpPr>
            <p:nvPr/>
          </p:nvSpPr>
          <p:spPr bwMode="auto">
            <a:xfrm>
              <a:off x="1296" y="2784"/>
              <a:ext cx="192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532" name="Text Box 172"/>
          <p:cNvSpPr txBox="1">
            <a:spLocks noChangeArrowheads="1"/>
          </p:cNvSpPr>
          <p:nvPr/>
        </p:nvSpPr>
        <p:spPr bwMode="auto">
          <a:xfrm>
            <a:off x="6545263" y="2041525"/>
            <a:ext cx="231775" cy="2778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b="1"/>
              <a:t>酸</a:t>
            </a:r>
            <a:endParaRPr lang="zh-CN" altLang="en-US" b="1"/>
          </a:p>
        </p:txBody>
      </p:sp>
      <p:sp>
        <p:nvSpPr>
          <p:cNvPr id="15533" name="Text Box 173"/>
          <p:cNvSpPr txBox="1">
            <a:spLocks noChangeArrowheads="1"/>
          </p:cNvSpPr>
          <p:nvPr/>
        </p:nvSpPr>
        <p:spPr bwMode="auto">
          <a:xfrm>
            <a:off x="6557963" y="2551113"/>
            <a:ext cx="231775" cy="277812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b="1"/>
              <a:t>碱</a:t>
            </a:r>
            <a:endParaRPr lang="zh-CN" altLang="en-US" b="1"/>
          </a:p>
        </p:txBody>
      </p:sp>
      <p:sp>
        <p:nvSpPr>
          <p:cNvPr id="15542" name="Text Box 182"/>
          <p:cNvSpPr txBox="1">
            <a:spLocks noChangeArrowheads="1"/>
          </p:cNvSpPr>
          <p:nvPr/>
        </p:nvSpPr>
        <p:spPr bwMode="auto">
          <a:xfrm>
            <a:off x="7358063" y="3013075"/>
            <a:ext cx="463550" cy="2778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b="1"/>
              <a:t>钠盐</a:t>
            </a:r>
            <a:endParaRPr lang="zh-CN" altLang="en-US" b="1"/>
          </a:p>
        </p:txBody>
      </p:sp>
      <p:sp>
        <p:nvSpPr>
          <p:cNvPr id="15543" name="Text Box 183"/>
          <p:cNvSpPr txBox="1">
            <a:spLocks noChangeArrowheads="1"/>
          </p:cNvSpPr>
          <p:nvPr/>
        </p:nvSpPr>
        <p:spPr bwMode="auto">
          <a:xfrm>
            <a:off x="7358063" y="3298825"/>
            <a:ext cx="463550" cy="2778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b="1"/>
              <a:t>钾盐</a:t>
            </a:r>
            <a:endParaRPr lang="zh-CN" altLang="en-US" b="1"/>
          </a:p>
        </p:txBody>
      </p:sp>
      <p:sp>
        <p:nvSpPr>
          <p:cNvPr id="15544" name="Text Box 184"/>
          <p:cNvSpPr txBox="1">
            <a:spLocks noChangeArrowheads="1"/>
          </p:cNvSpPr>
          <p:nvPr/>
        </p:nvSpPr>
        <p:spPr bwMode="auto">
          <a:xfrm>
            <a:off x="7348538" y="3584575"/>
            <a:ext cx="838200" cy="2762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b="1"/>
              <a:t>钙盐</a:t>
            </a:r>
            <a:r>
              <a:rPr lang="en-US" altLang="zh-CN" b="1"/>
              <a:t>…</a:t>
            </a:r>
            <a:endParaRPr lang="en-US" altLang="zh-CN" b="1"/>
          </a:p>
        </p:txBody>
      </p:sp>
      <p:grpSp>
        <p:nvGrpSpPr>
          <p:cNvPr id="7" name="Group 201"/>
          <p:cNvGrpSpPr/>
          <p:nvPr/>
        </p:nvGrpSpPr>
        <p:grpSpPr bwMode="auto">
          <a:xfrm>
            <a:off x="6743700" y="3125788"/>
            <a:ext cx="571500" cy="573087"/>
            <a:chOff x="4248" y="2626"/>
            <a:chExt cx="360" cy="481"/>
          </a:xfrm>
        </p:grpSpPr>
        <p:sp>
          <p:nvSpPr>
            <p:cNvPr id="12337" name="Line 175"/>
            <p:cNvSpPr>
              <a:spLocks noChangeShapeType="1"/>
            </p:cNvSpPr>
            <p:nvPr/>
          </p:nvSpPr>
          <p:spPr bwMode="auto">
            <a:xfrm>
              <a:off x="4440" y="2626"/>
              <a:ext cx="0" cy="48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8" name="Line 176"/>
            <p:cNvSpPr>
              <a:spLocks noChangeShapeType="1"/>
            </p:cNvSpPr>
            <p:nvPr/>
          </p:nvSpPr>
          <p:spPr bwMode="auto">
            <a:xfrm>
              <a:off x="4248" y="2867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39" name="Line 177"/>
            <p:cNvSpPr>
              <a:spLocks noChangeShapeType="1"/>
            </p:cNvSpPr>
            <p:nvPr/>
          </p:nvSpPr>
          <p:spPr bwMode="auto">
            <a:xfrm>
              <a:off x="4440" y="2866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0" name="Line 178"/>
            <p:cNvSpPr>
              <a:spLocks noChangeShapeType="1"/>
            </p:cNvSpPr>
            <p:nvPr/>
          </p:nvSpPr>
          <p:spPr bwMode="auto">
            <a:xfrm>
              <a:off x="4428" y="3107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1" name="Line 181"/>
            <p:cNvSpPr>
              <a:spLocks noChangeShapeType="1"/>
            </p:cNvSpPr>
            <p:nvPr/>
          </p:nvSpPr>
          <p:spPr bwMode="auto">
            <a:xfrm>
              <a:off x="4440" y="2627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200"/>
          <p:cNvGrpSpPr/>
          <p:nvPr/>
        </p:nvGrpSpPr>
        <p:grpSpPr bwMode="auto">
          <a:xfrm>
            <a:off x="6743700" y="3983038"/>
            <a:ext cx="533400" cy="571500"/>
            <a:chOff x="4248" y="3346"/>
            <a:chExt cx="336" cy="480"/>
          </a:xfrm>
        </p:grpSpPr>
        <p:sp>
          <p:nvSpPr>
            <p:cNvPr id="12343" name="Line 185"/>
            <p:cNvSpPr>
              <a:spLocks noChangeShapeType="1"/>
            </p:cNvSpPr>
            <p:nvPr/>
          </p:nvSpPr>
          <p:spPr bwMode="auto">
            <a:xfrm>
              <a:off x="4416" y="3346"/>
              <a:ext cx="0" cy="48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4" name="Line 186"/>
            <p:cNvSpPr>
              <a:spLocks noChangeShapeType="1"/>
            </p:cNvSpPr>
            <p:nvPr/>
          </p:nvSpPr>
          <p:spPr bwMode="auto">
            <a:xfrm>
              <a:off x="4248" y="3587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5" name="Line 187"/>
            <p:cNvSpPr>
              <a:spLocks noChangeShapeType="1"/>
            </p:cNvSpPr>
            <p:nvPr/>
          </p:nvSpPr>
          <p:spPr bwMode="auto">
            <a:xfrm>
              <a:off x="4416" y="3586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6" name="Line 188"/>
            <p:cNvSpPr>
              <a:spLocks noChangeShapeType="1"/>
            </p:cNvSpPr>
            <p:nvPr/>
          </p:nvSpPr>
          <p:spPr bwMode="auto">
            <a:xfrm>
              <a:off x="4416" y="3826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47" name="Line 189"/>
            <p:cNvSpPr>
              <a:spLocks noChangeShapeType="1"/>
            </p:cNvSpPr>
            <p:nvPr/>
          </p:nvSpPr>
          <p:spPr bwMode="auto">
            <a:xfrm>
              <a:off x="4416" y="3346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550" name="Text Box 190"/>
          <p:cNvSpPr txBox="1">
            <a:spLocks noChangeArrowheads="1"/>
          </p:cNvSpPr>
          <p:nvPr/>
        </p:nvSpPr>
        <p:spPr bwMode="auto">
          <a:xfrm>
            <a:off x="7356475" y="3870325"/>
            <a:ext cx="696913" cy="2778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b="1"/>
              <a:t>盐酸盐</a:t>
            </a:r>
            <a:endParaRPr lang="zh-CN" altLang="en-US" b="1"/>
          </a:p>
        </p:txBody>
      </p:sp>
      <p:sp>
        <p:nvSpPr>
          <p:cNvPr id="15551" name="Text Box 191"/>
          <p:cNvSpPr txBox="1">
            <a:spLocks noChangeArrowheads="1"/>
          </p:cNvSpPr>
          <p:nvPr/>
        </p:nvSpPr>
        <p:spPr bwMode="auto">
          <a:xfrm>
            <a:off x="7356475" y="4156075"/>
            <a:ext cx="696913" cy="27781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zh-CN" altLang="en-US" b="1"/>
              <a:t>硫酸盐</a:t>
            </a:r>
            <a:endParaRPr lang="zh-CN" altLang="en-US" b="1"/>
          </a:p>
        </p:txBody>
      </p:sp>
      <p:sp>
        <p:nvSpPr>
          <p:cNvPr id="15552" name="Text Box 192"/>
          <p:cNvSpPr txBox="1">
            <a:spLocks noChangeArrowheads="1"/>
          </p:cNvSpPr>
          <p:nvPr/>
        </p:nvSpPr>
        <p:spPr bwMode="auto">
          <a:xfrm>
            <a:off x="7353300" y="4441825"/>
            <a:ext cx="1181100" cy="2762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b="1"/>
              <a:t>碳酸盐</a:t>
            </a:r>
            <a:r>
              <a:rPr lang="en-US" altLang="zh-CN" b="1"/>
              <a:t>…</a:t>
            </a:r>
            <a:endParaRPr lang="en-US" altLang="zh-CN" b="1"/>
          </a:p>
        </p:txBody>
      </p:sp>
      <p:grpSp>
        <p:nvGrpSpPr>
          <p:cNvPr id="9" name="Group 198"/>
          <p:cNvGrpSpPr/>
          <p:nvPr/>
        </p:nvGrpSpPr>
        <p:grpSpPr bwMode="auto">
          <a:xfrm>
            <a:off x="4638675" y="3470275"/>
            <a:ext cx="542925" cy="800100"/>
            <a:chOff x="2922" y="2915"/>
            <a:chExt cx="342" cy="672"/>
          </a:xfrm>
        </p:grpSpPr>
        <p:sp>
          <p:nvSpPr>
            <p:cNvPr id="12352" name="Line 162"/>
            <p:cNvSpPr>
              <a:spLocks noChangeShapeType="1"/>
            </p:cNvSpPr>
            <p:nvPr/>
          </p:nvSpPr>
          <p:spPr bwMode="auto">
            <a:xfrm>
              <a:off x="2922" y="3389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53" name="Line 163"/>
            <p:cNvSpPr>
              <a:spLocks noChangeShapeType="1"/>
            </p:cNvSpPr>
            <p:nvPr/>
          </p:nvSpPr>
          <p:spPr bwMode="auto">
            <a:xfrm>
              <a:off x="3096" y="2915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54" name="Line 164"/>
            <p:cNvSpPr>
              <a:spLocks noChangeShapeType="1"/>
            </p:cNvSpPr>
            <p:nvPr/>
          </p:nvSpPr>
          <p:spPr bwMode="auto">
            <a:xfrm>
              <a:off x="3096" y="3587"/>
              <a:ext cx="168" cy="0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355" name="Line 194"/>
            <p:cNvSpPr>
              <a:spLocks noChangeShapeType="1"/>
            </p:cNvSpPr>
            <p:nvPr/>
          </p:nvSpPr>
          <p:spPr bwMode="auto">
            <a:xfrm>
              <a:off x="3096" y="2915"/>
              <a:ext cx="0" cy="672"/>
            </a:xfrm>
            <a:prstGeom prst="line">
              <a:avLst/>
            </a:prstGeom>
            <a:noFill/>
            <a:ln w="38100">
              <a:solidFill>
                <a:srgbClr val="99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diamond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91" grpId="0" animBg="1"/>
      <p:bldP spid="15492" grpId="0" animBg="1"/>
      <p:bldP spid="15507" grpId="0" animBg="1"/>
      <p:bldP spid="15508" grpId="0" animBg="1"/>
      <p:bldP spid="15514" grpId="0" animBg="1"/>
      <p:bldP spid="15515" grpId="0" animBg="1"/>
      <p:bldP spid="15516" grpId="0" animBg="1"/>
      <p:bldP spid="15517" grpId="0" animBg="1"/>
      <p:bldP spid="15525" grpId="0" animBg="1"/>
      <p:bldP spid="15526" grpId="0" animBg="1"/>
      <p:bldP spid="15532" grpId="0" animBg="1"/>
      <p:bldP spid="15533" grpId="0" animBg="1"/>
      <p:bldP spid="15542" grpId="0" animBg="1"/>
      <p:bldP spid="15543" grpId="0" animBg="1"/>
      <p:bldP spid="15544" grpId="0" animBg="1"/>
      <p:bldP spid="15550" grpId="0" animBg="1"/>
      <p:bldP spid="15551" grpId="0" animBg="1"/>
      <p:bldP spid="1555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3026</Words>
  <Application>WPS 演示</Application>
  <PresentationFormat>全屏显示(16:9)</PresentationFormat>
  <Paragraphs>711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华文仿宋</vt:lpstr>
      <vt:lpstr>仿宋</vt:lpstr>
      <vt:lpstr>楷体_GB2312</vt:lpstr>
      <vt:lpstr>Arial</vt:lpstr>
      <vt:lpstr>Times New Roman</vt:lpstr>
      <vt:lpstr>隶书</vt:lpstr>
      <vt:lpstr>微软雅黑</vt:lpstr>
      <vt:lpstr>Arial Unicode MS</vt:lpstr>
      <vt:lpstr>华文行楷</vt:lpstr>
      <vt:lpstr>黑体</vt:lpstr>
      <vt:lpstr>Office 主题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 </dc:creator>
  <cp:keywords> </cp:keywords>
  <dc:description> </dc:description>
  <dc:subject> </dc:subject>
  <cp:category> </cp:category>
  <cp:lastModifiedBy>Administrator</cp:lastModifiedBy>
  <cp:revision>8</cp:revision>
  <dcterms:created xsi:type="dcterms:W3CDTF">2016-09-13T07:51:00Z</dcterms:created>
  <dcterms:modified xsi:type="dcterms:W3CDTF">2019-10-15T13:55:00Z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