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11981" y="487890"/>
            <a:ext cx="7704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4000" b="1" dirty="0">
                <a:solidFill>
                  <a:schemeClr val="hlink"/>
                </a:solidFill>
                <a:ea typeface="黑体" panose="02010609060101010101" pitchFamily="49" charset="-122"/>
              </a:rPr>
              <a:t>中国</a:t>
            </a:r>
            <a:r>
              <a:rPr kumimoji="1" lang="zh-CN" altLang="en-US" sz="4000" b="1" dirty="0" smtClean="0">
                <a:solidFill>
                  <a:schemeClr val="hlink"/>
                </a:solidFill>
                <a:ea typeface="黑体" panose="02010609060101010101" pitchFamily="49" charset="-122"/>
              </a:rPr>
              <a:t>军民维护国家主权的斗争</a:t>
            </a:r>
            <a:endParaRPr kumimoji="1" lang="zh-CN" altLang="en-US" sz="4000" b="1" dirty="0">
              <a:solidFill>
                <a:schemeClr val="hlink"/>
              </a:solidFill>
              <a:ea typeface="黑体" panose="02010609060101010101" pitchFamily="49" charset="-122"/>
            </a:endParaRPr>
          </a:p>
        </p:txBody>
      </p:sp>
      <p:sp>
        <p:nvSpPr>
          <p:cNvPr id="5120" name="Text Box 0"/>
          <p:cNvSpPr txBox="1">
            <a:spLocks noChangeArrowheads="1"/>
          </p:cNvSpPr>
          <p:nvPr/>
        </p:nvSpPr>
        <p:spPr bwMode="auto">
          <a:xfrm>
            <a:off x="250825" y="1628775"/>
            <a:ext cx="568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dirty="0" smtClean="0">
                <a:solidFill>
                  <a:schemeClr val="folHlink"/>
                </a:solidFill>
                <a:ea typeface="华文行楷" panose="02010800040101010101" pitchFamily="2" charset="-122"/>
              </a:rPr>
              <a:t>一、义和团反帝运动</a:t>
            </a:r>
            <a:endParaRPr lang="en-US" altLang="zh-CN" sz="3600" b="1" dirty="0">
              <a:solidFill>
                <a:schemeClr val="folHlink"/>
              </a:solidFill>
              <a:ea typeface="华文行楷" panose="02010800040101010101" pitchFamily="2" charset="-122"/>
            </a:endParaRPr>
          </a:p>
        </p:txBody>
      </p:sp>
      <p:sp>
        <p:nvSpPr>
          <p:cNvPr id="2" name="Rectangle 2"/>
          <p:cNvSpPr>
            <a:spLocks noGrp="1" noChangeArrowheads="1"/>
          </p:cNvSpPr>
          <p:nvPr>
            <p:ph type="body" idx="1"/>
          </p:nvPr>
        </p:nvSpPr>
        <p:spPr bwMode="auto">
          <a:xfrm>
            <a:off x="179388" y="4175125"/>
            <a:ext cx="8964612" cy="2493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b="1" u="sng">
                <a:solidFill>
                  <a:srgbClr val="3131C3"/>
                </a:solidFill>
                <a:ea typeface="黑体" panose="02010609060101010101" pitchFamily="49" charset="-122"/>
              </a:rPr>
              <a:t>随着外来侵略的加深，西方传教士在不平等条约的保护下，已经成为一股文化侵略势力；</a:t>
            </a:r>
          </a:p>
          <a:p>
            <a:r>
              <a:rPr lang="zh-CN" altLang="en-US" sz="2400" b="1">
                <a:solidFill>
                  <a:srgbClr val="3131C3"/>
                </a:solidFill>
                <a:ea typeface="黑体" panose="02010609060101010101" pitchFamily="49" charset="-122"/>
              </a:rPr>
              <a:t>由于西方宗教文化与中国传统文化存在着巨大的差异而且带着显著的侵略特性，</a:t>
            </a:r>
            <a:r>
              <a:rPr lang="zh-CN" altLang="en-US" sz="2400" b="1">
                <a:solidFill>
                  <a:srgbClr val="FF0000"/>
                </a:solidFill>
                <a:ea typeface="黑体" panose="02010609060101010101" pitchFamily="49" charset="-122"/>
              </a:rPr>
              <a:t>与正常的文化传播有着本质的区别。</a:t>
            </a:r>
          </a:p>
          <a:p>
            <a:r>
              <a:rPr lang="zh-CN" altLang="en-US" sz="2400" b="1">
                <a:solidFill>
                  <a:srgbClr val="3131C3"/>
                </a:solidFill>
                <a:ea typeface="黑体" panose="02010609060101010101" pitchFamily="49" charset="-122"/>
              </a:rPr>
              <a:t>广大农民把尖锐的民族矛盾简单地看成为洋教即洋人的问题；从而掀起了以反洋教为主的反帝爱国运动。</a:t>
            </a:r>
          </a:p>
        </p:txBody>
      </p:sp>
      <p:sp>
        <p:nvSpPr>
          <p:cNvPr id="5124" name="Text Box 4"/>
          <p:cNvSpPr txBox="1">
            <a:spLocks noChangeArrowheads="1"/>
          </p:cNvSpPr>
          <p:nvPr/>
        </p:nvSpPr>
        <p:spPr bwMode="auto">
          <a:xfrm>
            <a:off x="468313" y="3573463"/>
            <a:ext cx="712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a:solidFill>
                  <a:schemeClr val="folHlink"/>
                </a:solidFill>
                <a:latin typeface="黑体" panose="02010609060101010101" pitchFamily="49" charset="-122"/>
                <a:ea typeface="黑体" panose="02010609060101010101" pitchFamily="49" charset="-122"/>
              </a:rPr>
              <a:t>2 </a:t>
            </a:r>
            <a:r>
              <a:rPr kumimoji="1" lang="zh-CN" altLang="en-US" b="1">
                <a:solidFill>
                  <a:schemeClr val="folHlink"/>
                </a:solidFill>
                <a:latin typeface="黑体" panose="02010609060101010101" pitchFamily="49" charset="-122"/>
                <a:ea typeface="黑体" panose="02010609060101010101" pitchFamily="49" charset="-122"/>
              </a:rPr>
              <a:t>、直接原因：帝国主义的宗教侵略</a:t>
            </a:r>
            <a:endParaRPr kumimoji="1" lang="en-US" altLang="zh-CN" b="1">
              <a:solidFill>
                <a:schemeClr val="folHlink"/>
              </a:solidFill>
              <a:latin typeface="黑体" panose="02010609060101010101" pitchFamily="49" charset="-122"/>
              <a:ea typeface="黑体" panose="02010609060101010101" pitchFamily="49" charset="-122"/>
            </a:endParaRPr>
          </a:p>
        </p:txBody>
      </p:sp>
      <p:sp>
        <p:nvSpPr>
          <p:cNvPr id="5125" name="Rectangle 5"/>
          <p:cNvSpPr>
            <a:spLocks noChangeArrowheads="1"/>
          </p:cNvSpPr>
          <p:nvPr/>
        </p:nvSpPr>
        <p:spPr bwMode="auto">
          <a:xfrm>
            <a:off x="468313" y="2976563"/>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chemeClr val="folHlink"/>
                </a:solidFill>
                <a:latin typeface="黑体" panose="02010609060101010101" pitchFamily="49" charset="-122"/>
                <a:ea typeface="黑体" panose="02010609060101010101" pitchFamily="49" charset="-122"/>
              </a:rPr>
              <a:t>1</a:t>
            </a:r>
            <a:r>
              <a:rPr kumimoji="1" lang="zh-CN" altLang="en-US" b="1">
                <a:solidFill>
                  <a:schemeClr val="folHlink"/>
                </a:solidFill>
                <a:latin typeface="黑体" panose="02010609060101010101" pitchFamily="49" charset="-122"/>
                <a:ea typeface="黑体" panose="02010609060101010101" pitchFamily="49" charset="-122"/>
              </a:rPr>
              <a:t>、 根本原因：列强掀起瓜分中国狂潮，民族危机严重。</a:t>
            </a:r>
          </a:p>
        </p:txBody>
      </p:sp>
      <p:sp>
        <p:nvSpPr>
          <p:cNvPr id="5127" name="Rectangle 7"/>
          <p:cNvSpPr>
            <a:spLocks noChangeArrowheads="1"/>
          </p:cNvSpPr>
          <p:nvPr/>
        </p:nvSpPr>
        <p:spPr bwMode="auto">
          <a:xfrm>
            <a:off x="127000" y="2297113"/>
            <a:ext cx="3652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latin typeface="黑体" panose="02010609060101010101" pitchFamily="49" charset="-122"/>
                <a:ea typeface="黑体" panose="02010609060101010101" pitchFamily="49" charset="-122"/>
              </a:rPr>
              <a:t>（</a:t>
            </a:r>
            <a:r>
              <a:rPr lang="en-US" altLang="zh-CN" sz="3200" b="1">
                <a:solidFill>
                  <a:schemeClr val="tx2"/>
                </a:solidFill>
                <a:latin typeface="黑体" panose="02010609060101010101" pitchFamily="49" charset="-122"/>
                <a:ea typeface="黑体" panose="02010609060101010101" pitchFamily="49" charset="-122"/>
              </a:rPr>
              <a:t>1</a:t>
            </a:r>
            <a:r>
              <a:rPr lang="zh-CN" altLang="en-US" sz="3200" b="1">
                <a:solidFill>
                  <a:schemeClr val="tx2"/>
                </a:solidFill>
                <a:latin typeface="黑体" panose="02010609060101010101" pitchFamily="49" charset="-122"/>
                <a:ea typeface="黑体" panose="02010609060101010101" pitchFamily="49" charset="-122"/>
              </a:rPr>
              <a:t>）、历史背景：</a:t>
            </a:r>
          </a:p>
        </p:txBody>
      </p:sp>
    </p:spTree>
    <p:extLst>
      <p:ext uri="{BB962C8B-B14F-4D97-AF65-F5344CB8AC3E}">
        <p14:creationId xmlns:p14="http://schemas.microsoft.com/office/powerpoint/2010/main" val="253760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linds(horizontal)">
                                      <p:cBhvr>
                                        <p:cTn id="7" dur="500"/>
                                        <p:tgtEl>
                                          <p:spTgt spid="5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p:cTn id="12" dur="500" fill="hold"/>
                                        <p:tgtEl>
                                          <p:spTgt spid="5125"/>
                                        </p:tgtEl>
                                        <p:attrNameLst>
                                          <p:attrName>ppt_w</p:attrName>
                                        </p:attrNameLst>
                                      </p:cBhvr>
                                      <p:tavLst>
                                        <p:tav tm="0">
                                          <p:val>
                                            <p:fltVal val="0"/>
                                          </p:val>
                                        </p:tav>
                                        <p:tav tm="100000">
                                          <p:val>
                                            <p:strVal val="#ppt_w"/>
                                          </p:val>
                                        </p:tav>
                                      </p:tavLst>
                                    </p:anim>
                                    <p:anim calcmode="lin" valueType="num">
                                      <p:cBhvr>
                                        <p:cTn id="13" dur="500" fill="hold"/>
                                        <p:tgtEl>
                                          <p:spTgt spid="512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5124"/>
                                        </p:tgtEl>
                                        <p:attrNameLst>
                                          <p:attrName>style.visibility</p:attrName>
                                        </p:attrNameLst>
                                      </p:cBhvr>
                                      <p:to>
                                        <p:strVal val="visible"/>
                                      </p:to>
                                    </p:set>
                                    <p:anim calcmode="lin" valueType="num">
                                      <p:cBhvr>
                                        <p:cTn id="18" dur="500" fill="hold"/>
                                        <p:tgtEl>
                                          <p:spTgt spid="5124"/>
                                        </p:tgtEl>
                                        <p:attrNameLst>
                                          <p:attrName>ppt_w</p:attrName>
                                        </p:attrNameLst>
                                      </p:cBhvr>
                                      <p:tavLst>
                                        <p:tav tm="0">
                                          <p:val>
                                            <p:fltVal val="0"/>
                                          </p:val>
                                        </p:tav>
                                        <p:tav tm="100000">
                                          <p:val>
                                            <p:strVal val="#ppt_w"/>
                                          </p:val>
                                        </p:tav>
                                      </p:tavLst>
                                    </p:anim>
                                    <p:anim calcmode="lin" valueType="num">
                                      <p:cBhvr>
                                        <p:cTn id="19" dur="500" fill="hold"/>
                                        <p:tgtEl>
                                          <p:spTgt spid="5124"/>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122">
                                            <p:txEl>
                                              <p:pRg st="0" end="0"/>
                                            </p:txEl>
                                          </p:spTgt>
                                        </p:tgtEl>
                                        <p:attrNameLst>
                                          <p:attrName>style.visibility</p:attrName>
                                        </p:attrNameLst>
                                      </p:cBhvr>
                                      <p:to>
                                        <p:strVal val="visible"/>
                                      </p:to>
                                    </p:set>
                                    <p:animEffect transition="in" filter="blinds(horizontal)">
                                      <p:cBhvr>
                                        <p:cTn id="24" dur="500"/>
                                        <p:tgtEl>
                                          <p:spTgt spid="5122">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p:bldP spid="51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84150" y="0"/>
            <a:ext cx="7772400" cy="855663"/>
          </a:xfrm>
        </p:spPr>
        <p:txBody>
          <a:bodyPr/>
          <a:lstStyle/>
          <a:p>
            <a:pPr algn="l"/>
            <a:r>
              <a:rPr lang="zh-CN" altLang="en-US" b="1" i="1"/>
              <a:t>对义和团运动的评价</a:t>
            </a:r>
          </a:p>
        </p:txBody>
      </p:sp>
      <p:sp>
        <p:nvSpPr>
          <p:cNvPr id="25603" name="Rectangle 3"/>
          <p:cNvSpPr>
            <a:spLocks noGrp="1" noChangeArrowheads="1"/>
          </p:cNvSpPr>
          <p:nvPr>
            <p:ph type="body" idx="1"/>
          </p:nvPr>
        </p:nvSpPr>
        <p:spPr>
          <a:xfrm>
            <a:off x="179388" y="908050"/>
            <a:ext cx="8640762" cy="649288"/>
          </a:xfrm>
          <a:ln>
            <a:solidFill>
              <a:schemeClr val="bg1"/>
            </a:solidFill>
            <a:miter lim="800000"/>
            <a:headEnd/>
            <a:tailEnd/>
          </a:ln>
        </p:spPr>
        <p:txBody>
          <a:bodyPr/>
          <a:lstStyle/>
          <a:p>
            <a:pPr>
              <a:buFontTx/>
              <a:buNone/>
            </a:pPr>
            <a:r>
              <a:rPr lang="en-US" altLang="zh-CN" b="1"/>
              <a:t>1</a:t>
            </a:r>
            <a:r>
              <a:rPr lang="zh-CN" altLang="en-US" b="1"/>
              <a:t>）性质：是一次农民自发的反帝爱国运动。</a:t>
            </a:r>
          </a:p>
        </p:txBody>
      </p:sp>
      <p:sp>
        <p:nvSpPr>
          <p:cNvPr id="25604" name="AutoShape 4"/>
          <p:cNvSpPr>
            <a:spLocks noChangeArrowheads="1"/>
          </p:cNvSpPr>
          <p:nvPr/>
        </p:nvSpPr>
        <p:spPr bwMode="auto">
          <a:xfrm>
            <a:off x="6516688" y="1412875"/>
            <a:ext cx="431800" cy="431800"/>
          </a:xfrm>
          <a:prstGeom prst="star5">
            <a:avLst/>
          </a:prstGeom>
          <a:gradFill rotWithShape="1">
            <a:gsLst>
              <a:gs pos="0">
                <a:srgbClr val="FF0066">
                  <a:gamma/>
                  <a:shade val="60392"/>
                  <a:invGamma/>
                </a:srgbClr>
              </a:gs>
              <a:gs pos="100000">
                <a:srgbClr val="FF0066"/>
              </a:gs>
            </a:gsLst>
            <a:path path="shape">
              <a:fillToRect l="50000" t="50000" r="50000" b="50000"/>
            </a:path>
          </a:gra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5" name="AutoShape 5"/>
          <p:cNvSpPr>
            <a:spLocks noChangeArrowheads="1"/>
          </p:cNvSpPr>
          <p:nvPr/>
        </p:nvSpPr>
        <p:spPr bwMode="auto">
          <a:xfrm rot="2700000">
            <a:off x="6588125" y="4023502"/>
            <a:ext cx="431800" cy="431800"/>
          </a:xfrm>
          <a:prstGeom prst="star5">
            <a:avLst/>
          </a:prstGeom>
          <a:gradFill rotWithShape="1">
            <a:gsLst>
              <a:gs pos="0">
                <a:srgbClr val="FF0066">
                  <a:gamma/>
                  <a:shade val="60392"/>
                  <a:invGamma/>
                </a:srgbClr>
              </a:gs>
              <a:gs pos="100000">
                <a:srgbClr val="FF0066"/>
              </a:gs>
            </a:gsLst>
            <a:path path="shape">
              <a:fillToRect l="50000" t="50000" r="50000" b="50000"/>
            </a:path>
          </a:gra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AutoShape 6"/>
          <p:cNvSpPr>
            <a:spLocks noChangeArrowheads="1"/>
          </p:cNvSpPr>
          <p:nvPr/>
        </p:nvSpPr>
        <p:spPr bwMode="auto">
          <a:xfrm rot="-2735439">
            <a:off x="7019925" y="5659438"/>
            <a:ext cx="431800" cy="431800"/>
          </a:xfrm>
          <a:prstGeom prst="star5">
            <a:avLst/>
          </a:prstGeom>
          <a:gradFill rotWithShape="1">
            <a:gsLst>
              <a:gs pos="0">
                <a:srgbClr val="FF0066">
                  <a:gamma/>
                  <a:shade val="60392"/>
                  <a:invGamma/>
                </a:srgbClr>
              </a:gs>
              <a:gs pos="100000">
                <a:srgbClr val="FF0066"/>
              </a:gs>
            </a:gsLst>
            <a:path path="shape">
              <a:fillToRect l="50000" t="50000" r="50000" b="50000"/>
            </a:path>
          </a:gra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7" name="AutoShape 7"/>
          <p:cNvSpPr>
            <a:spLocks noChangeArrowheads="1"/>
          </p:cNvSpPr>
          <p:nvPr/>
        </p:nvSpPr>
        <p:spPr bwMode="auto">
          <a:xfrm>
            <a:off x="7380288" y="1412875"/>
            <a:ext cx="431800" cy="431800"/>
          </a:xfrm>
          <a:prstGeom prst="star5">
            <a:avLst/>
          </a:prstGeom>
          <a:gradFill rotWithShape="1">
            <a:gsLst>
              <a:gs pos="0">
                <a:srgbClr val="FF0066">
                  <a:gamma/>
                  <a:shade val="60392"/>
                  <a:invGamma/>
                </a:srgbClr>
              </a:gs>
              <a:gs pos="100000">
                <a:srgbClr val="FF0066"/>
              </a:gs>
            </a:gsLst>
            <a:path path="shape">
              <a:fillToRect l="50000" t="50000" r="50000" b="50000"/>
            </a:path>
          </a:gra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AutoShape 8"/>
          <p:cNvSpPr>
            <a:spLocks noChangeArrowheads="1"/>
          </p:cNvSpPr>
          <p:nvPr/>
        </p:nvSpPr>
        <p:spPr bwMode="auto">
          <a:xfrm rot="2700000">
            <a:off x="7451725" y="3950477"/>
            <a:ext cx="431800" cy="431800"/>
          </a:xfrm>
          <a:prstGeom prst="star5">
            <a:avLst/>
          </a:prstGeom>
          <a:gradFill rotWithShape="1">
            <a:gsLst>
              <a:gs pos="0">
                <a:srgbClr val="FF0066">
                  <a:gamma/>
                  <a:shade val="60392"/>
                  <a:invGamma/>
                </a:srgbClr>
              </a:gs>
              <a:gs pos="100000">
                <a:srgbClr val="FF0066"/>
              </a:gs>
            </a:gsLst>
            <a:path path="shape">
              <a:fillToRect l="50000" t="50000" r="50000" b="50000"/>
            </a:path>
          </a:gra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AutoShape 9"/>
          <p:cNvSpPr>
            <a:spLocks noChangeArrowheads="1"/>
          </p:cNvSpPr>
          <p:nvPr/>
        </p:nvSpPr>
        <p:spPr bwMode="auto">
          <a:xfrm rot="-2735439">
            <a:off x="7667625" y="5661025"/>
            <a:ext cx="431800" cy="431800"/>
          </a:xfrm>
          <a:prstGeom prst="star5">
            <a:avLst/>
          </a:prstGeom>
          <a:gradFill rotWithShape="1">
            <a:gsLst>
              <a:gs pos="0">
                <a:srgbClr val="FF0066">
                  <a:gamma/>
                  <a:shade val="60392"/>
                  <a:invGamma/>
                </a:srgbClr>
              </a:gs>
              <a:gs pos="100000">
                <a:srgbClr val="FF0066"/>
              </a:gs>
            </a:gsLst>
            <a:path path="shape">
              <a:fillToRect l="50000" t="50000" r="50000" b="50000"/>
            </a:path>
          </a:gradFill>
          <a:ln w="127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Rectangle 10"/>
          <p:cNvSpPr>
            <a:spLocks noChangeArrowheads="1"/>
          </p:cNvSpPr>
          <p:nvPr/>
        </p:nvSpPr>
        <p:spPr bwMode="auto">
          <a:xfrm>
            <a:off x="203206" y="1577138"/>
            <a:ext cx="8640762" cy="2663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dirty="0"/>
              <a:t>2</a:t>
            </a:r>
            <a:r>
              <a:rPr lang="zh-CN" altLang="en-US" sz="2800" b="1" dirty="0"/>
              <a:t>）积极意义：</a:t>
            </a:r>
          </a:p>
          <a:p>
            <a:r>
              <a:rPr lang="zh-CN" altLang="en-US" sz="2800" b="1" dirty="0"/>
              <a:t>① “扶清”是为了捍卫中华民族的利益；“灭洋”是中华民族和帝国主义的矛盾上升为主要矛盾的反映。</a:t>
            </a:r>
          </a:p>
          <a:p>
            <a:r>
              <a:rPr lang="zh-CN" altLang="en-US" sz="2800" b="1" dirty="0"/>
              <a:t>②表现了中华民族不畏强暴反抗外来侵略的民族精神。 </a:t>
            </a:r>
          </a:p>
          <a:p>
            <a:r>
              <a:rPr lang="zh-CN" altLang="en-US" sz="2800" b="1" dirty="0"/>
              <a:t>③粉碎了帝国主义企图瓜分中国的阴谋，防止了列强使中国殖民化的企图。</a:t>
            </a:r>
          </a:p>
        </p:txBody>
      </p:sp>
      <p:sp>
        <p:nvSpPr>
          <p:cNvPr id="25611" name="Rectangle 11"/>
          <p:cNvSpPr>
            <a:spLocks noChangeArrowheads="1"/>
          </p:cNvSpPr>
          <p:nvPr/>
        </p:nvSpPr>
        <p:spPr bwMode="auto">
          <a:xfrm>
            <a:off x="179388" y="4506913"/>
            <a:ext cx="8640762" cy="22367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dirty="0"/>
              <a:t>3</a:t>
            </a:r>
            <a:r>
              <a:rPr lang="zh-CN" altLang="en-US" sz="2800" b="1" dirty="0"/>
              <a:t>）局限性：</a:t>
            </a:r>
          </a:p>
          <a:p>
            <a:r>
              <a:rPr lang="zh-CN" altLang="en-US" sz="2800" b="1" dirty="0"/>
              <a:t>①以封建迷信的形式出现，体现了闭关锁国的国民的落后性。</a:t>
            </a:r>
          </a:p>
          <a:p>
            <a:r>
              <a:rPr lang="zh-CN" altLang="en-US" sz="2800" b="1" dirty="0"/>
              <a:t>②“灭洋”有一定的盲目排外性。</a:t>
            </a:r>
          </a:p>
          <a:p>
            <a:r>
              <a:rPr lang="zh-CN" altLang="en-US" sz="2800" b="1" dirty="0"/>
              <a:t>③对封建统治认识不清，表现了农民阶级的局限性。</a:t>
            </a:r>
          </a:p>
        </p:txBody>
      </p:sp>
    </p:spTree>
    <p:extLst>
      <p:ext uri="{BB962C8B-B14F-4D97-AF65-F5344CB8AC3E}">
        <p14:creationId xmlns:p14="http://schemas.microsoft.com/office/powerpoint/2010/main" val="393518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autoRev="1" fill="hold" nodeType="withEffect">
                                  <p:stCondLst>
                                    <p:cond delay="0"/>
                                  </p:stCondLst>
                                  <p:childTnLst>
                                    <p:animRot by="21600000">
                                      <p:cBhvr>
                                        <p:cTn id="6" dur="500" fill="hold"/>
                                        <p:tgtEl>
                                          <p:spTgt spid="25604"/>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7" presetID="8" presetClass="emph" presetSubtype="0" repeatCount="indefinite" autoRev="1" fill="hold" nodeType="withEffect">
                                  <p:stCondLst>
                                    <p:cond delay="0"/>
                                  </p:stCondLst>
                                  <p:childTnLst>
                                    <p:animRot by="21600000">
                                      <p:cBhvr>
                                        <p:cTn id="8" dur="500" fill="hold"/>
                                        <p:tgtEl>
                                          <p:spTgt spid="25607"/>
                                        </p:tgtEl>
                                        <p:attrNameLst>
                                          <p:attrName>r</p:attrName>
                                        </p:attrNameLst>
                                      </p:cBhvr>
                                    </p:animRot>
                                  </p:childTnLst>
                                  <p:subTnLst>
                                    <p:audio>
                                      <p:cMediaNode>
                                        <p:cTn display="0" masterRel="sameClick">
                                          <p:stCondLst>
                                            <p:cond evt="begin" delay="0">
                                              <p:tn val="7"/>
                                            </p:cond>
                                          </p:stCondLst>
                                          <p:endCondLst>
                                            <p:cond evt="onStopAudio" delay="0">
                                              <p:tgtEl>
                                                <p:sldTgt/>
                                              </p:tgtEl>
                                            </p:cond>
                                          </p:endCondLst>
                                        </p:cTn>
                                        <p:tgtEl>
                                          <p:sndTgt r:embed="rId2" name="chimes.wav"/>
                                        </p:tgtEl>
                                      </p:cMediaNode>
                                    </p:audio>
                                  </p:subTnLst>
                                </p:cTn>
                              </p:par>
                              <p:par>
                                <p:cTn id="9" presetID="8" presetClass="emph" presetSubtype="0" repeatCount="indefinite" autoRev="1" fill="hold" nodeType="withEffect">
                                  <p:stCondLst>
                                    <p:cond delay="0"/>
                                  </p:stCondLst>
                                  <p:childTnLst>
                                    <p:animRot by="21600000">
                                      <p:cBhvr>
                                        <p:cTn id="10" dur="500" fill="hold"/>
                                        <p:tgtEl>
                                          <p:spTgt spid="25605"/>
                                        </p:tgtEl>
                                        <p:attrNameLst>
                                          <p:attrName>r</p:attrName>
                                        </p:attrNameLst>
                                      </p:cBhvr>
                                    </p:animRo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par>
                                <p:cTn id="11" presetID="8" presetClass="emph" presetSubtype="0" repeatCount="indefinite" autoRev="1" fill="hold" nodeType="withEffect">
                                  <p:stCondLst>
                                    <p:cond delay="0"/>
                                  </p:stCondLst>
                                  <p:childTnLst>
                                    <p:animRot by="21600000">
                                      <p:cBhvr>
                                        <p:cTn id="12" dur="500" fill="hold"/>
                                        <p:tgtEl>
                                          <p:spTgt spid="25608"/>
                                        </p:tgtEl>
                                        <p:attrNameLst>
                                          <p:attrName>r</p:attrName>
                                        </p:attrNameLst>
                                      </p:cBhvr>
                                    </p:animRot>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par>
                                <p:cTn id="13" presetID="8" presetClass="emph" presetSubtype="0" repeatCount="indefinite" autoRev="1" fill="hold" nodeType="withEffect">
                                  <p:stCondLst>
                                    <p:cond delay="0"/>
                                  </p:stCondLst>
                                  <p:childTnLst>
                                    <p:animRot by="21600000">
                                      <p:cBhvr>
                                        <p:cTn id="14" dur="500" fill="hold"/>
                                        <p:tgtEl>
                                          <p:spTgt spid="25606"/>
                                        </p:tgtEl>
                                        <p:attrNameLst>
                                          <p:attrName>r</p:attrName>
                                        </p:attrNameLst>
                                      </p:cBhvr>
                                    </p:animRot>
                                  </p:childTnLst>
                                  <p:subTnLst>
                                    <p:audio>
                                      <p:cMediaNode>
                                        <p:cTn display="0" masterRel="sameClick">
                                          <p:stCondLst>
                                            <p:cond evt="begin" delay="0">
                                              <p:tn val="13"/>
                                            </p:cond>
                                          </p:stCondLst>
                                          <p:endCondLst>
                                            <p:cond evt="onStopAudio" delay="0">
                                              <p:tgtEl>
                                                <p:sldTgt/>
                                              </p:tgtEl>
                                            </p:cond>
                                          </p:endCondLst>
                                        </p:cTn>
                                        <p:tgtEl>
                                          <p:sndTgt r:embed="rId2" name="chimes.wav"/>
                                        </p:tgtEl>
                                      </p:cMediaNode>
                                    </p:audio>
                                  </p:subTnLst>
                                </p:cTn>
                              </p:par>
                              <p:par>
                                <p:cTn id="15" presetID="8" presetClass="emph" presetSubtype="0" repeatCount="indefinite" autoRev="1" fill="hold" nodeType="withEffect">
                                  <p:stCondLst>
                                    <p:cond delay="0"/>
                                  </p:stCondLst>
                                  <p:childTnLst>
                                    <p:animRot by="21600000">
                                      <p:cBhvr>
                                        <p:cTn id="16" dur="500" fill="hold"/>
                                        <p:tgtEl>
                                          <p:spTgt spid="25609"/>
                                        </p:tgtEl>
                                        <p:attrNameLst>
                                          <p:attrName>r</p:attrName>
                                        </p:attrNameLst>
                                      </p:cBhvr>
                                    </p:animRo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3">
                                            <p:bg/>
                                          </p:spTgt>
                                        </p:tgtEl>
                                        <p:attrNameLst>
                                          <p:attrName>style.visibility</p:attrName>
                                        </p:attrNameLst>
                                      </p:cBhvr>
                                      <p:to>
                                        <p:strVal val="visible"/>
                                      </p:to>
                                    </p:set>
                                    <p:animEffect transition="in" filter="blinds(horizontal)">
                                      <p:cBhvr>
                                        <p:cTn id="21" dur="500"/>
                                        <p:tgtEl>
                                          <p:spTgt spid="25603">
                                            <p:bg/>
                                          </p:spTgt>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25" dur="500"/>
                                        <p:tgtEl>
                                          <p:spTgt spid="25603">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610"/>
                                        </p:tgtEl>
                                        <p:attrNameLst>
                                          <p:attrName>style.visibility</p:attrName>
                                        </p:attrNameLst>
                                      </p:cBhvr>
                                      <p:to>
                                        <p:strVal val="visible"/>
                                      </p:to>
                                    </p:set>
                                    <p:animEffect transition="in" filter="blinds(horizontal)">
                                      <p:cBhvr>
                                        <p:cTn id="30" dur="500"/>
                                        <p:tgtEl>
                                          <p:spTgt spid="256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611"/>
                                        </p:tgtEl>
                                        <p:attrNameLst>
                                          <p:attrName>style.visibility</p:attrName>
                                        </p:attrNameLst>
                                      </p:cBhvr>
                                      <p:to>
                                        <p:strVal val="visible"/>
                                      </p:to>
                                    </p:set>
                                    <p:animEffect transition="in" filter="blinds(horizontal)">
                                      <p:cBhvr>
                                        <p:cTn id="35" dur="500"/>
                                        <p:tgtEl>
                                          <p:spTgt spid="2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animBg="1"/>
      <p:bldP spid="25610" grpId="0" animBg="1"/>
      <p:bldP spid="256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ph type="body" idx="1"/>
          </p:nvPr>
        </p:nvSpPr>
        <p:spPr bwMode="auto">
          <a:xfrm>
            <a:off x="0" y="1575718"/>
            <a:ext cx="9144000" cy="4373562"/>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a:solidFill>
                  <a:schemeClr val="tx2"/>
                </a:solidFill>
              </a:rPr>
              <a:t>义和团运动是近代史上伟大的农民反帝爱国运动。虽然由于自身的阶级局限性和中外反动势力的联合绞杀而失败，但它所具有的历史意义是伟大的。</a:t>
            </a:r>
          </a:p>
          <a:p>
            <a:r>
              <a:rPr lang="en-US" altLang="zh-CN" b="1">
                <a:solidFill>
                  <a:schemeClr val="tx2"/>
                </a:solidFill>
              </a:rPr>
              <a:t>《</a:t>
            </a:r>
            <a:r>
              <a:rPr lang="zh-CN" altLang="en-US" b="1">
                <a:solidFill>
                  <a:schemeClr val="tx2"/>
                </a:solidFill>
              </a:rPr>
              <a:t>辛丑条约</a:t>
            </a:r>
            <a:r>
              <a:rPr lang="en-US" altLang="zh-CN" b="1">
                <a:solidFill>
                  <a:schemeClr val="tx2"/>
                </a:solidFill>
              </a:rPr>
              <a:t>》</a:t>
            </a:r>
            <a:r>
              <a:rPr lang="zh-CN" altLang="en-US" b="1">
                <a:solidFill>
                  <a:schemeClr val="tx2"/>
                </a:solidFill>
              </a:rPr>
              <a:t>的签订，标志着半殖民地半封建社会的完全形成。清政府已成</a:t>
            </a:r>
            <a:r>
              <a:rPr lang="zh-CN" altLang="en-US" b="1">
                <a:solidFill>
                  <a:schemeClr val="tx2"/>
                </a:solidFill>
                <a:latin typeface="Arial" panose="020B0604020202020204" pitchFamily="34" charset="0"/>
              </a:rPr>
              <a:t>“</a:t>
            </a:r>
            <a:r>
              <a:rPr lang="zh-CN" altLang="en-US" b="1">
                <a:solidFill>
                  <a:schemeClr val="tx2"/>
                </a:solidFill>
              </a:rPr>
              <a:t>洋人的朝廷</a:t>
            </a:r>
            <a:r>
              <a:rPr lang="zh-CN" altLang="en-US" b="1">
                <a:solidFill>
                  <a:schemeClr val="tx2"/>
                </a:solidFill>
                <a:latin typeface="Arial" panose="020B0604020202020204" pitchFamily="34" charset="0"/>
              </a:rPr>
              <a:t>”</a:t>
            </a:r>
            <a:r>
              <a:rPr lang="zh-CN" altLang="en-US" b="1">
                <a:solidFill>
                  <a:schemeClr val="tx2"/>
                </a:solidFill>
              </a:rPr>
              <a:t>。所以，只有推翻清政府，才能拯救中国。</a:t>
            </a:r>
          </a:p>
          <a:p>
            <a:r>
              <a:rPr lang="zh-CN" altLang="en-US" b="1">
                <a:solidFill>
                  <a:schemeClr val="tx2"/>
                </a:solidFill>
              </a:rPr>
              <a:t>从此，中国历史进入到了</a:t>
            </a:r>
            <a:r>
              <a:rPr lang="zh-CN" altLang="en-US" b="1">
                <a:solidFill>
                  <a:schemeClr val="tx2"/>
                </a:solidFill>
                <a:latin typeface="Arial" panose="020B0604020202020204" pitchFamily="34" charset="0"/>
              </a:rPr>
              <a:t>“</a:t>
            </a:r>
            <a:r>
              <a:rPr lang="zh-CN" altLang="en-US" b="1">
                <a:solidFill>
                  <a:schemeClr val="tx2"/>
                </a:solidFill>
              </a:rPr>
              <a:t>资产阶级</a:t>
            </a:r>
            <a:r>
              <a:rPr lang="zh-CN" altLang="en-US" b="1">
                <a:solidFill>
                  <a:schemeClr val="tx2"/>
                </a:solidFill>
                <a:latin typeface="Arial" panose="020B0604020202020204" pitchFamily="34" charset="0"/>
              </a:rPr>
              <a:t>”</a:t>
            </a:r>
            <a:r>
              <a:rPr lang="zh-CN" altLang="en-US" b="1">
                <a:solidFill>
                  <a:schemeClr val="tx2"/>
                </a:solidFill>
              </a:rPr>
              <a:t>革命的时代</a:t>
            </a:r>
          </a:p>
        </p:txBody>
      </p:sp>
      <p:sp>
        <p:nvSpPr>
          <p:cNvPr id="35843" name="AutoShape 3"/>
          <p:cNvSpPr>
            <a:spLocks noChangeArrowheads="1"/>
          </p:cNvSpPr>
          <p:nvPr/>
        </p:nvSpPr>
        <p:spPr bwMode="auto">
          <a:xfrm>
            <a:off x="1116013" y="477168"/>
            <a:ext cx="1871662" cy="8636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0000">
              <a:alpha val="5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i="1">
                <a:solidFill>
                  <a:schemeClr val="tx2"/>
                </a:solidFill>
              </a:rPr>
              <a:t>小结</a:t>
            </a:r>
          </a:p>
        </p:txBody>
      </p:sp>
      <p:sp>
        <p:nvSpPr>
          <p:cNvPr id="35844" name="AutoShape 4"/>
          <p:cNvSpPr>
            <a:spLocks noChangeArrowheads="1"/>
          </p:cNvSpPr>
          <p:nvPr/>
        </p:nvSpPr>
        <p:spPr bwMode="auto">
          <a:xfrm>
            <a:off x="2484438" y="477168"/>
            <a:ext cx="1871662" cy="8636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0000">
              <a:alpha val="5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i="1">
                <a:solidFill>
                  <a:schemeClr val="tx2"/>
                </a:solidFill>
              </a:rPr>
              <a:t>小结</a:t>
            </a:r>
          </a:p>
        </p:txBody>
      </p:sp>
      <p:sp>
        <p:nvSpPr>
          <p:cNvPr id="35845" name="AutoShape 5"/>
          <p:cNvSpPr>
            <a:spLocks noChangeArrowheads="1"/>
          </p:cNvSpPr>
          <p:nvPr/>
        </p:nvSpPr>
        <p:spPr bwMode="auto">
          <a:xfrm>
            <a:off x="3852863" y="477168"/>
            <a:ext cx="1871662" cy="8636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0000">
              <a:alpha val="5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i="1">
                <a:solidFill>
                  <a:schemeClr val="tx2"/>
                </a:solidFill>
              </a:rPr>
              <a:t>小结</a:t>
            </a:r>
          </a:p>
        </p:txBody>
      </p:sp>
      <p:sp>
        <p:nvSpPr>
          <p:cNvPr id="35846" name="AutoShape 6"/>
          <p:cNvSpPr>
            <a:spLocks noChangeArrowheads="1"/>
          </p:cNvSpPr>
          <p:nvPr/>
        </p:nvSpPr>
        <p:spPr bwMode="auto">
          <a:xfrm>
            <a:off x="5219700" y="477168"/>
            <a:ext cx="1871663" cy="8636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0000">
              <a:alpha val="56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i="1">
                <a:solidFill>
                  <a:schemeClr val="tx2"/>
                </a:solidFill>
              </a:rPr>
              <a:t>小结</a:t>
            </a:r>
          </a:p>
        </p:txBody>
      </p:sp>
      <p:sp>
        <p:nvSpPr>
          <p:cNvPr id="35847" name="Line 7"/>
          <p:cNvSpPr>
            <a:spLocks noChangeShapeType="1"/>
          </p:cNvSpPr>
          <p:nvPr/>
        </p:nvSpPr>
        <p:spPr bwMode="auto">
          <a:xfrm>
            <a:off x="4643438" y="4177630"/>
            <a:ext cx="4249737" cy="0"/>
          </a:xfrm>
          <a:prstGeom prst="line">
            <a:avLst/>
          </a:prstGeom>
          <a:noFill/>
          <a:ln w="444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Line 8"/>
          <p:cNvSpPr>
            <a:spLocks noChangeShapeType="1"/>
          </p:cNvSpPr>
          <p:nvPr/>
        </p:nvSpPr>
        <p:spPr bwMode="auto">
          <a:xfrm>
            <a:off x="468313" y="4652293"/>
            <a:ext cx="2374900" cy="0"/>
          </a:xfrm>
          <a:prstGeom prst="line">
            <a:avLst/>
          </a:prstGeom>
          <a:noFill/>
          <a:ln w="444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212715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repeatCount="indefinite"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500" fill="hold"/>
                                        <p:tgtEl>
                                          <p:spTgt spid="35843"/>
                                        </p:tgtEl>
                                        <p:attrNameLst>
                                          <p:attrName>ppt_w</p:attrName>
                                        </p:attrNameLst>
                                      </p:cBhvr>
                                      <p:tavLst>
                                        <p:tav tm="0" fmla="#ppt_w*sin(2.5*pi*$)">
                                          <p:val>
                                            <p:fltVal val="0"/>
                                          </p:val>
                                        </p:tav>
                                        <p:tav tm="100000">
                                          <p:val>
                                            <p:fltVal val="1"/>
                                          </p:val>
                                        </p:tav>
                                      </p:tavLst>
                                    </p:anim>
                                    <p:anim calcmode="lin" valueType="num">
                                      <p:cBhvr>
                                        <p:cTn id="8" dur="500" fill="hold"/>
                                        <p:tgtEl>
                                          <p:spTgt spid="35843"/>
                                        </p:tgtEl>
                                        <p:attrNameLst>
                                          <p:attrName>ppt_h</p:attrName>
                                        </p:attrNameLst>
                                      </p:cBhvr>
                                      <p:tavLst>
                                        <p:tav tm="0">
                                          <p:val>
                                            <p:strVal val="#ppt_h"/>
                                          </p:val>
                                        </p:tav>
                                        <p:tav tm="100000">
                                          <p:val>
                                            <p:strVal val="#ppt_h"/>
                                          </p:val>
                                        </p:tav>
                                      </p:tavLst>
                                    </p:anim>
                                  </p:childTnLst>
                                  <p:subTnLst>
                                    <p:audio>
                                      <p:cMediaNode vol="4000">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9" fill="hold" nodeType="afterGroup">
                            <p:stCondLst>
                              <p:cond delay="500"/>
                            </p:stCondLst>
                            <p:childTnLst>
                              <p:par>
                                <p:cTn id="10" presetID="19" presetClass="entr" presetSubtype="10" repeatCount="indefinite" fill="hold" grpId="0" nodeType="afterEffect">
                                  <p:stCondLst>
                                    <p:cond delay="0"/>
                                  </p:stCondLst>
                                  <p:childTnLst>
                                    <p:set>
                                      <p:cBhvr>
                                        <p:cTn id="11" dur="1" fill="hold">
                                          <p:stCondLst>
                                            <p:cond delay="0"/>
                                          </p:stCondLst>
                                        </p:cTn>
                                        <p:tgtEl>
                                          <p:spTgt spid="35844"/>
                                        </p:tgtEl>
                                        <p:attrNameLst>
                                          <p:attrName>style.visibility</p:attrName>
                                        </p:attrNameLst>
                                      </p:cBhvr>
                                      <p:to>
                                        <p:strVal val="visible"/>
                                      </p:to>
                                    </p:set>
                                    <p:anim calcmode="lin" valueType="num">
                                      <p:cBhvr>
                                        <p:cTn id="12" dur="500" fill="hold"/>
                                        <p:tgtEl>
                                          <p:spTgt spid="35844"/>
                                        </p:tgtEl>
                                        <p:attrNameLst>
                                          <p:attrName>ppt_w</p:attrName>
                                        </p:attrNameLst>
                                      </p:cBhvr>
                                      <p:tavLst>
                                        <p:tav tm="0" fmla="#ppt_w*sin(2.5*pi*$)">
                                          <p:val>
                                            <p:fltVal val="0"/>
                                          </p:val>
                                        </p:tav>
                                        <p:tav tm="100000">
                                          <p:val>
                                            <p:fltVal val="1"/>
                                          </p:val>
                                        </p:tav>
                                      </p:tavLst>
                                    </p:anim>
                                    <p:anim calcmode="lin" valueType="num">
                                      <p:cBhvr>
                                        <p:cTn id="13" dur="500" fill="hold"/>
                                        <p:tgtEl>
                                          <p:spTgt spid="35844"/>
                                        </p:tgtEl>
                                        <p:attrNameLst>
                                          <p:attrName>ppt_h</p:attrName>
                                        </p:attrNameLst>
                                      </p:cBhvr>
                                      <p:tavLst>
                                        <p:tav tm="0">
                                          <p:val>
                                            <p:strVal val="#ppt_h"/>
                                          </p:val>
                                        </p:tav>
                                        <p:tav tm="100000">
                                          <p:val>
                                            <p:strVal val="#ppt_h"/>
                                          </p:val>
                                        </p:tav>
                                      </p:tavLst>
                                    </p:anim>
                                  </p:childTnLst>
                                  <p:subTnLst>
                                    <p:audio>
                                      <p:cMediaNode vol="4000">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4" fill="hold" nodeType="afterGroup">
                            <p:stCondLst>
                              <p:cond delay="1000"/>
                            </p:stCondLst>
                            <p:childTnLst>
                              <p:par>
                                <p:cTn id="15" presetID="19" presetClass="entr" presetSubtype="10" repeatCount="indefinite" fill="hold" grpId="0" nodeType="afterEffect">
                                  <p:stCondLst>
                                    <p:cond delay="0"/>
                                  </p:stCondLst>
                                  <p:childTnLst>
                                    <p:set>
                                      <p:cBhvr>
                                        <p:cTn id="16" dur="1" fill="hold">
                                          <p:stCondLst>
                                            <p:cond delay="0"/>
                                          </p:stCondLst>
                                        </p:cTn>
                                        <p:tgtEl>
                                          <p:spTgt spid="35845"/>
                                        </p:tgtEl>
                                        <p:attrNameLst>
                                          <p:attrName>style.visibility</p:attrName>
                                        </p:attrNameLst>
                                      </p:cBhvr>
                                      <p:to>
                                        <p:strVal val="visible"/>
                                      </p:to>
                                    </p:set>
                                    <p:anim calcmode="lin" valueType="num">
                                      <p:cBhvr>
                                        <p:cTn id="17" dur="500" fill="hold"/>
                                        <p:tgtEl>
                                          <p:spTgt spid="35845"/>
                                        </p:tgtEl>
                                        <p:attrNameLst>
                                          <p:attrName>ppt_w</p:attrName>
                                        </p:attrNameLst>
                                      </p:cBhvr>
                                      <p:tavLst>
                                        <p:tav tm="0" fmla="#ppt_w*sin(2.5*pi*$)">
                                          <p:val>
                                            <p:fltVal val="0"/>
                                          </p:val>
                                        </p:tav>
                                        <p:tav tm="100000">
                                          <p:val>
                                            <p:fltVal val="1"/>
                                          </p:val>
                                        </p:tav>
                                      </p:tavLst>
                                    </p:anim>
                                    <p:anim calcmode="lin" valueType="num">
                                      <p:cBhvr>
                                        <p:cTn id="18" dur="500" fill="hold"/>
                                        <p:tgtEl>
                                          <p:spTgt spid="35845"/>
                                        </p:tgtEl>
                                        <p:attrNameLst>
                                          <p:attrName>ppt_h</p:attrName>
                                        </p:attrNameLst>
                                      </p:cBhvr>
                                      <p:tavLst>
                                        <p:tav tm="0">
                                          <p:val>
                                            <p:strVal val="#ppt_h"/>
                                          </p:val>
                                        </p:tav>
                                        <p:tav tm="100000">
                                          <p:val>
                                            <p:strVal val="#ppt_h"/>
                                          </p:val>
                                        </p:tav>
                                      </p:tavLst>
                                    </p:anim>
                                  </p:childTnLst>
                                  <p:subTnLst>
                                    <p:audio>
                                      <p:cMediaNode vol="4000">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par>
                          <p:cTn id="19" fill="hold" nodeType="afterGroup">
                            <p:stCondLst>
                              <p:cond delay="1500"/>
                            </p:stCondLst>
                            <p:childTnLst>
                              <p:par>
                                <p:cTn id="20" presetID="19" presetClass="entr" presetSubtype="10" repeatCount="indefinite" fill="hold" grpId="0" nodeType="afterEffect">
                                  <p:stCondLst>
                                    <p:cond delay="0"/>
                                  </p:stCondLst>
                                  <p:childTnLst>
                                    <p:set>
                                      <p:cBhvr>
                                        <p:cTn id="21" dur="1" fill="hold">
                                          <p:stCondLst>
                                            <p:cond delay="0"/>
                                          </p:stCondLst>
                                        </p:cTn>
                                        <p:tgtEl>
                                          <p:spTgt spid="35846"/>
                                        </p:tgtEl>
                                        <p:attrNameLst>
                                          <p:attrName>style.visibility</p:attrName>
                                        </p:attrNameLst>
                                      </p:cBhvr>
                                      <p:to>
                                        <p:strVal val="visible"/>
                                      </p:to>
                                    </p:set>
                                    <p:anim calcmode="lin" valueType="num">
                                      <p:cBhvr>
                                        <p:cTn id="22" dur="500" fill="hold"/>
                                        <p:tgtEl>
                                          <p:spTgt spid="35846"/>
                                        </p:tgtEl>
                                        <p:attrNameLst>
                                          <p:attrName>ppt_w</p:attrName>
                                        </p:attrNameLst>
                                      </p:cBhvr>
                                      <p:tavLst>
                                        <p:tav tm="0" fmla="#ppt_w*sin(2.5*pi*$)">
                                          <p:val>
                                            <p:fltVal val="0"/>
                                          </p:val>
                                        </p:tav>
                                        <p:tav tm="100000">
                                          <p:val>
                                            <p:fltVal val="1"/>
                                          </p:val>
                                        </p:tav>
                                      </p:tavLst>
                                    </p:anim>
                                    <p:anim calcmode="lin" valueType="num">
                                      <p:cBhvr>
                                        <p:cTn id="23" dur="500" fill="hold"/>
                                        <p:tgtEl>
                                          <p:spTgt spid="35846"/>
                                        </p:tgtEl>
                                        <p:attrNameLst>
                                          <p:attrName>ppt_h</p:attrName>
                                        </p:attrNameLst>
                                      </p:cBhvr>
                                      <p:tavLst>
                                        <p:tav tm="0">
                                          <p:val>
                                            <p:strVal val="#ppt_h"/>
                                          </p:val>
                                        </p:tav>
                                        <p:tav tm="100000">
                                          <p:val>
                                            <p:strVal val="#ppt_h"/>
                                          </p:val>
                                        </p:tav>
                                      </p:tavLst>
                                    </p:anim>
                                  </p:childTnLst>
                                  <p:subTnLst>
                                    <p:audio>
                                      <p:cMediaNode vol="4000">
                                        <p:cTn display="0" masterRel="sameClick">
                                          <p:stCondLst>
                                            <p:cond evt="begin" delay="0">
                                              <p:tn val="20"/>
                                            </p:cond>
                                          </p:stCondLst>
                                          <p:endCondLst>
                                            <p:cond evt="onStopAudio" delay="0">
                                              <p:tgtEl>
                                                <p:sldTgt/>
                                              </p:tgtEl>
                                            </p:cond>
                                          </p:endCondLst>
                                        </p:cTn>
                                        <p:tgtEl>
                                          <p:sndTgt r:embed="rId2" name="chimes.wav"/>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35842">
                                            <p:bg/>
                                          </p:spTgt>
                                        </p:tgtEl>
                                        <p:attrNameLst>
                                          <p:attrName>style.visibility</p:attrName>
                                        </p:attrNameLst>
                                      </p:cBhvr>
                                      <p:to>
                                        <p:strVal val="visible"/>
                                      </p:to>
                                    </p:set>
                                    <p:animEffect transition="in" filter="blinds(horizontal)">
                                      <p:cBhvr>
                                        <p:cTn id="26" dur="500"/>
                                        <p:tgtEl>
                                          <p:spTgt spid="35842">
                                            <p:bg/>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5842">
                                            <p:txEl>
                                              <p:pRg st="0" end="0"/>
                                            </p:txEl>
                                          </p:spTgt>
                                        </p:tgtEl>
                                        <p:attrNameLst>
                                          <p:attrName>style.visibility</p:attrName>
                                        </p:attrNameLst>
                                      </p:cBhvr>
                                      <p:to>
                                        <p:strVal val="visible"/>
                                      </p:to>
                                    </p:set>
                                    <p:animEffect transition="in" filter="blinds(horizontal)">
                                      <p:cBhvr>
                                        <p:cTn id="29" dur="500"/>
                                        <p:tgtEl>
                                          <p:spTgt spid="35842">
                                            <p:txEl>
                                              <p:pRg st="0" end="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32" dur="500"/>
                                        <p:tgtEl>
                                          <p:spTgt spid="35842">
                                            <p:txEl>
                                              <p:pRg st="1" end="1"/>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35" dur="500"/>
                                        <p:tgtEl>
                                          <p:spTgt spid="35842">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5847"/>
                                        </p:tgtEl>
                                        <p:attrNameLst>
                                          <p:attrName>style.visibility</p:attrName>
                                        </p:attrNameLst>
                                      </p:cBhvr>
                                      <p:to>
                                        <p:strVal val="visible"/>
                                      </p:to>
                                    </p:set>
                                    <p:animEffect transition="in" filter="blinds(horizontal)">
                                      <p:cBhvr>
                                        <p:cTn id="38" dur="500"/>
                                        <p:tgtEl>
                                          <p:spTgt spid="35847"/>
                                        </p:tgtEl>
                                      </p:cBhvr>
                                    </p:animEffect>
                                  </p:childTnLst>
                                </p:cTn>
                              </p:par>
                              <p:par>
                                <p:cTn id="39" presetID="3" presetClass="entr" presetSubtype="10" fill="hold" nodeType="with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blinds(horizontal)">
                                      <p:cBhvr>
                                        <p:cTn id="41"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nimBg="1"/>
      <p:bldP spid="35843" grpId="0" animBg="1"/>
      <p:bldP spid="35844" grpId="0" animBg="1"/>
      <p:bldP spid="35845" grpId="0" animBg="1"/>
      <p:bldP spid="358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 name="Rectangle 1024"/>
          <p:cNvSpPr>
            <a:spLocks noChangeArrowheads="1"/>
          </p:cNvSpPr>
          <p:nvPr/>
        </p:nvSpPr>
        <p:spPr bwMode="auto">
          <a:xfrm>
            <a:off x="179388" y="904875"/>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latin typeface="黑体" panose="02010609060101010101" pitchFamily="49" charset="-122"/>
                <a:ea typeface="黑体" panose="02010609060101010101" pitchFamily="49" charset="-122"/>
              </a:rPr>
              <a:t>（</a:t>
            </a:r>
            <a:r>
              <a:rPr lang="en-US" altLang="zh-CN" sz="3200" b="1">
                <a:solidFill>
                  <a:schemeClr val="tx2"/>
                </a:solidFill>
                <a:latin typeface="黑体" panose="02010609060101010101" pitchFamily="49" charset="-122"/>
                <a:ea typeface="黑体" panose="02010609060101010101" pitchFamily="49" charset="-122"/>
              </a:rPr>
              <a:t>2</a:t>
            </a:r>
            <a:r>
              <a:rPr lang="zh-CN" altLang="en-US" sz="3200" b="1">
                <a:solidFill>
                  <a:schemeClr val="tx2"/>
                </a:solidFill>
                <a:latin typeface="黑体" panose="02010609060101010101" pitchFamily="49" charset="-122"/>
                <a:ea typeface="黑体" panose="02010609060101010101" pitchFamily="49" charset="-122"/>
              </a:rPr>
              <a:t>）、义和团简介：</a:t>
            </a:r>
          </a:p>
        </p:txBody>
      </p:sp>
      <p:sp>
        <p:nvSpPr>
          <p:cNvPr id="8193" name="Rectangle 1025"/>
          <p:cNvSpPr>
            <a:spLocks noGrp="1" noChangeArrowheads="1"/>
          </p:cNvSpPr>
          <p:nvPr>
            <p:ph type="body" idx="1"/>
          </p:nvPr>
        </p:nvSpPr>
        <p:spPr bwMode="auto">
          <a:xfrm>
            <a:off x="250825" y="1701800"/>
            <a:ext cx="8642350" cy="45354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zh-CN" altLang="en-US" b="1">
                <a:solidFill>
                  <a:schemeClr val="folHlink"/>
                </a:solidFill>
              </a:rPr>
              <a:t>清代活动于</a:t>
            </a:r>
            <a:r>
              <a:rPr lang="zh-CN" altLang="en-US" b="1" u="sng">
                <a:solidFill>
                  <a:schemeClr val="folHlink"/>
                </a:solidFill>
              </a:rPr>
              <a:t>山东</a:t>
            </a:r>
            <a:r>
              <a:rPr lang="zh-CN" altLang="en-US" b="1">
                <a:solidFill>
                  <a:schemeClr val="folHlink"/>
                </a:solidFill>
              </a:rPr>
              <a:t>、</a:t>
            </a:r>
            <a:r>
              <a:rPr lang="zh-CN" altLang="en-US" b="1" u="sng">
                <a:solidFill>
                  <a:schemeClr val="folHlink"/>
                </a:solidFill>
              </a:rPr>
              <a:t>直隶</a:t>
            </a:r>
            <a:r>
              <a:rPr lang="zh-CN" altLang="en-US" b="1">
                <a:solidFill>
                  <a:schemeClr val="folHlink"/>
                </a:solidFill>
              </a:rPr>
              <a:t>地区的民间</a:t>
            </a:r>
            <a:r>
              <a:rPr lang="zh-CN" altLang="en-US" b="1" u="sng">
                <a:solidFill>
                  <a:schemeClr val="folHlink"/>
                </a:solidFill>
              </a:rPr>
              <a:t>农民秘密</a:t>
            </a:r>
            <a:r>
              <a:rPr lang="zh-CN" altLang="en-US" b="1">
                <a:solidFill>
                  <a:schemeClr val="folHlink"/>
                </a:solidFill>
              </a:rPr>
              <a:t>反清</a:t>
            </a:r>
            <a:r>
              <a:rPr lang="zh-CN" altLang="en-US" b="1" u="sng">
                <a:solidFill>
                  <a:schemeClr val="folHlink"/>
                </a:solidFill>
              </a:rPr>
              <a:t>结社</a:t>
            </a:r>
            <a:r>
              <a:rPr lang="zh-CN" altLang="en-US" b="1">
                <a:solidFill>
                  <a:schemeClr val="folHlink"/>
                </a:solidFill>
              </a:rPr>
              <a:t>组织。原名</a:t>
            </a:r>
            <a:r>
              <a:rPr lang="zh-CN" altLang="en-US" b="1" u="sng">
                <a:solidFill>
                  <a:schemeClr val="folHlink"/>
                </a:solidFill>
              </a:rPr>
              <a:t>义和拳</a:t>
            </a:r>
            <a:r>
              <a:rPr lang="zh-CN" altLang="en-US" b="1">
                <a:solidFill>
                  <a:schemeClr val="folHlink"/>
                </a:solidFill>
              </a:rPr>
              <a:t>。</a:t>
            </a:r>
          </a:p>
          <a:p>
            <a:pPr>
              <a:lnSpc>
                <a:spcPct val="90000"/>
              </a:lnSpc>
            </a:pPr>
            <a:r>
              <a:rPr lang="en-US" altLang="zh-CN" b="1">
                <a:solidFill>
                  <a:schemeClr val="folHlink"/>
                </a:solidFill>
              </a:rPr>
              <a:t>1898</a:t>
            </a:r>
            <a:r>
              <a:rPr lang="zh-CN" altLang="en-US" b="1">
                <a:solidFill>
                  <a:schemeClr val="folHlink"/>
                </a:solidFill>
              </a:rPr>
              <a:t>年公开活动后，改名</a:t>
            </a:r>
            <a:r>
              <a:rPr lang="zh-CN" altLang="en-US" b="1" u="sng">
                <a:solidFill>
                  <a:schemeClr val="folHlink"/>
                </a:solidFill>
              </a:rPr>
              <a:t>义和团</a:t>
            </a:r>
          </a:p>
          <a:p>
            <a:pPr>
              <a:lnSpc>
                <a:spcPct val="90000"/>
              </a:lnSpc>
            </a:pPr>
            <a:r>
              <a:rPr lang="zh-CN" altLang="en-US" b="1">
                <a:solidFill>
                  <a:srgbClr val="FF3300"/>
                </a:solidFill>
                <a:ea typeface="黑体" panose="02010609060101010101" pitchFamily="49" charset="-122"/>
              </a:rPr>
              <a:t>揭开了义和团反帝爱国运动的序幕</a:t>
            </a:r>
          </a:p>
          <a:p>
            <a:pPr>
              <a:lnSpc>
                <a:spcPct val="90000"/>
              </a:lnSpc>
            </a:pPr>
            <a:r>
              <a:rPr lang="zh-CN" altLang="en-US" b="1">
                <a:solidFill>
                  <a:schemeClr val="folHlink"/>
                </a:solidFill>
              </a:rPr>
              <a:t>以自发的反洋教斗争为特点</a:t>
            </a:r>
          </a:p>
          <a:p>
            <a:pPr>
              <a:lnSpc>
                <a:spcPct val="90000"/>
              </a:lnSpc>
            </a:pPr>
            <a:r>
              <a:rPr lang="zh-CN" altLang="en-US" b="1">
                <a:solidFill>
                  <a:schemeClr val="folHlink"/>
                </a:solidFill>
              </a:rPr>
              <a:t>领导人：赵三多</a:t>
            </a:r>
            <a:endParaRPr lang="en-US" altLang="zh-CN" b="1">
              <a:solidFill>
                <a:schemeClr val="folHlink"/>
              </a:solidFill>
            </a:endParaRPr>
          </a:p>
          <a:p>
            <a:pPr>
              <a:lnSpc>
                <a:spcPct val="90000"/>
              </a:lnSpc>
            </a:pPr>
            <a:r>
              <a:rPr lang="zh-CN" altLang="en-US" b="1">
                <a:solidFill>
                  <a:schemeClr val="folHlink"/>
                </a:solidFill>
              </a:rPr>
              <a:t>其口号先后有：</a:t>
            </a:r>
          </a:p>
          <a:p>
            <a:pPr>
              <a:lnSpc>
                <a:spcPct val="90000"/>
              </a:lnSpc>
            </a:pPr>
            <a:r>
              <a:rPr lang="zh-CN" altLang="en-US" b="1">
                <a:solidFill>
                  <a:schemeClr val="folHlink"/>
                </a:solidFill>
              </a:rPr>
              <a:t>反清复明        反清灭洋        扶清灭洋</a:t>
            </a:r>
          </a:p>
        </p:txBody>
      </p:sp>
      <p:sp>
        <p:nvSpPr>
          <p:cNvPr id="8194" name="Line 1026"/>
          <p:cNvSpPr>
            <a:spLocks noChangeShapeType="1"/>
          </p:cNvSpPr>
          <p:nvPr/>
        </p:nvSpPr>
        <p:spPr bwMode="auto">
          <a:xfrm>
            <a:off x="4932363" y="5619750"/>
            <a:ext cx="576262" cy="0"/>
          </a:xfrm>
          <a:prstGeom prst="line">
            <a:avLst/>
          </a:prstGeom>
          <a:noFill/>
          <a:ln w="76200">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 name="Line 1027"/>
          <p:cNvSpPr>
            <a:spLocks noChangeShapeType="1"/>
          </p:cNvSpPr>
          <p:nvPr/>
        </p:nvSpPr>
        <p:spPr bwMode="auto">
          <a:xfrm>
            <a:off x="2411413" y="5589588"/>
            <a:ext cx="649287" cy="0"/>
          </a:xfrm>
          <a:prstGeom prst="line">
            <a:avLst/>
          </a:prstGeom>
          <a:noFill/>
          <a:ln w="76200">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 name="Text Box 1028"/>
          <p:cNvSpPr txBox="1">
            <a:spLocks noChangeArrowheads="1"/>
          </p:cNvSpPr>
          <p:nvPr/>
        </p:nvSpPr>
        <p:spPr bwMode="auto">
          <a:xfrm>
            <a:off x="395288" y="6092825"/>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28289E"/>
                </a:solidFill>
                <a:ea typeface="黑体" panose="02010609060101010101" pitchFamily="49" charset="-122"/>
              </a:rPr>
              <a:t>口号的变化反应了农民阶级对中外反动势力认识不断深化</a:t>
            </a:r>
            <a:endParaRPr lang="en-US" altLang="zh-CN" b="1">
              <a:solidFill>
                <a:srgbClr val="28289E"/>
              </a:solidFill>
              <a:ea typeface="黑体" panose="02010609060101010101" pitchFamily="49" charset="-122"/>
            </a:endParaRPr>
          </a:p>
        </p:txBody>
      </p:sp>
    </p:spTree>
    <p:extLst>
      <p:ext uri="{BB962C8B-B14F-4D97-AF65-F5344CB8AC3E}">
        <p14:creationId xmlns:p14="http://schemas.microsoft.com/office/powerpoint/2010/main" val="1635191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
                                        </p:tgtEl>
                                        <p:attrNameLst>
                                          <p:attrName>style.visibility</p:attrName>
                                        </p:attrNameLst>
                                      </p:cBhvr>
                                      <p:to>
                                        <p:strVal val="visible"/>
                                      </p:to>
                                    </p:set>
                                    <p:animEffect transition="in" filter="blinds(horizontal)">
                                      <p:cBhvr>
                                        <p:cTn id="7" dur="500"/>
                                        <p:tgtEl>
                                          <p:spTgt spid="8192"/>
                                        </p:tgtEl>
                                      </p:cBhvr>
                                    </p:animEffect>
                                  </p:childTnLst>
                                </p:cTn>
                              </p:par>
                              <p:par>
                                <p:cTn id="8" presetID="2" presetClass="entr" presetSubtype="4" fill="hold" nodeType="withEffect">
                                  <p:stCondLst>
                                    <p:cond delay="0"/>
                                  </p:stCondLst>
                                  <p:iterate type="wd">
                                    <p:tmPct val="10000"/>
                                  </p:iterate>
                                  <p:childTnLst>
                                    <p:set>
                                      <p:cBhvr>
                                        <p:cTn id="9" dur="1" fill="hold">
                                          <p:stCondLst>
                                            <p:cond delay="0"/>
                                          </p:stCondLst>
                                        </p:cTn>
                                        <p:tgtEl>
                                          <p:spTgt spid="8193">
                                            <p:txEl>
                                              <p:pRg st="0" end="0"/>
                                            </p:txEl>
                                          </p:spTgt>
                                        </p:tgtEl>
                                        <p:attrNameLst>
                                          <p:attrName>style.visibility</p:attrName>
                                        </p:attrNameLst>
                                      </p:cBhvr>
                                      <p:to>
                                        <p:strVal val="visible"/>
                                      </p:to>
                                    </p:set>
                                    <p:anim calcmode="lin" valueType="num">
                                      <p:cBhvr additive="base">
                                        <p:cTn id="10" dur="500" fill="hold"/>
                                        <p:tgtEl>
                                          <p:spTgt spid="819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819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2" presetID="2" presetClass="entr" presetSubtype="4" fill="hold" nodeType="withEffect">
                                  <p:stCondLst>
                                    <p:cond delay="0"/>
                                  </p:stCondLst>
                                  <p:iterate type="wd">
                                    <p:tmPct val="10000"/>
                                  </p:iterate>
                                  <p:childTnLst>
                                    <p:set>
                                      <p:cBhvr>
                                        <p:cTn id="13" dur="1" fill="hold">
                                          <p:stCondLst>
                                            <p:cond delay="0"/>
                                          </p:stCondLst>
                                        </p:cTn>
                                        <p:tgtEl>
                                          <p:spTgt spid="8193">
                                            <p:txEl>
                                              <p:pRg st="1" end="1"/>
                                            </p:txEl>
                                          </p:spTgt>
                                        </p:tgtEl>
                                        <p:attrNameLst>
                                          <p:attrName>style.visibility</p:attrName>
                                        </p:attrNameLst>
                                      </p:cBhvr>
                                      <p:to>
                                        <p:strVal val="visible"/>
                                      </p:to>
                                    </p:set>
                                    <p:anim calcmode="lin" valueType="num">
                                      <p:cBhvr additive="base">
                                        <p:cTn id="14" dur="500" fill="hold"/>
                                        <p:tgtEl>
                                          <p:spTgt spid="819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19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camera.wav"/>
                                        </p:tgtEl>
                                      </p:cMediaNode>
                                    </p:audio>
                                  </p:subTnLst>
                                </p:cTn>
                              </p:par>
                              <p:par>
                                <p:cTn id="16" presetID="2" presetClass="entr" presetSubtype="4" fill="hold" nodeType="withEffect">
                                  <p:stCondLst>
                                    <p:cond delay="0"/>
                                  </p:stCondLst>
                                  <p:iterate type="wd">
                                    <p:tmPct val="10000"/>
                                  </p:iterate>
                                  <p:childTnLst>
                                    <p:set>
                                      <p:cBhvr>
                                        <p:cTn id="17" dur="1" fill="hold">
                                          <p:stCondLst>
                                            <p:cond delay="0"/>
                                          </p:stCondLst>
                                        </p:cTn>
                                        <p:tgtEl>
                                          <p:spTgt spid="8193">
                                            <p:txEl>
                                              <p:pRg st="2" end="2"/>
                                            </p:txEl>
                                          </p:spTgt>
                                        </p:tgtEl>
                                        <p:attrNameLst>
                                          <p:attrName>style.visibility</p:attrName>
                                        </p:attrNameLst>
                                      </p:cBhvr>
                                      <p:to>
                                        <p:strVal val="visible"/>
                                      </p:to>
                                    </p:set>
                                    <p:anim calcmode="lin" valueType="num">
                                      <p:cBhvr additive="base">
                                        <p:cTn id="18" dur="500" fill="hold"/>
                                        <p:tgtEl>
                                          <p:spTgt spid="819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20" presetID="2" presetClass="entr" presetSubtype="4" fill="hold" nodeType="withEffect">
                                  <p:stCondLst>
                                    <p:cond delay="0"/>
                                  </p:stCondLst>
                                  <p:iterate type="wd">
                                    <p:tmPct val="10000"/>
                                  </p:iterate>
                                  <p:childTnLst>
                                    <p:set>
                                      <p:cBhvr>
                                        <p:cTn id="21" dur="1" fill="hold">
                                          <p:stCondLst>
                                            <p:cond delay="0"/>
                                          </p:stCondLst>
                                        </p:cTn>
                                        <p:tgtEl>
                                          <p:spTgt spid="8193">
                                            <p:txEl>
                                              <p:pRg st="3" end="3"/>
                                            </p:txEl>
                                          </p:spTgt>
                                        </p:tgtEl>
                                        <p:attrNameLst>
                                          <p:attrName>style.visibility</p:attrName>
                                        </p:attrNameLst>
                                      </p:cBhvr>
                                      <p:to>
                                        <p:strVal val="visible"/>
                                      </p:to>
                                    </p:set>
                                    <p:anim calcmode="lin" valueType="num">
                                      <p:cBhvr additive="base">
                                        <p:cTn id="22" dur="500" fill="hold"/>
                                        <p:tgtEl>
                                          <p:spTgt spid="819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19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4" presetID="2" presetClass="entr" presetSubtype="4" fill="hold" nodeType="withEffect">
                                  <p:stCondLst>
                                    <p:cond delay="0"/>
                                  </p:stCondLst>
                                  <p:iterate type="wd">
                                    <p:tmPct val="10000"/>
                                  </p:iterate>
                                  <p:childTnLst>
                                    <p:set>
                                      <p:cBhvr>
                                        <p:cTn id="25" dur="1" fill="hold">
                                          <p:stCondLst>
                                            <p:cond delay="0"/>
                                          </p:stCondLst>
                                        </p:cTn>
                                        <p:tgtEl>
                                          <p:spTgt spid="8193">
                                            <p:txEl>
                                              <p:pRg st="4" end="4"/>
                                            </p:txEl>
                                          </p:spTgt>
                                        </p:tgtEl>
                                        <p:attrNameLst>
                                          <p:attrName>style.visibility</p:attrName>
                                        </p:attrNameLst>
                                      </p:cBhvr>
                                      <p:to>
                                        <p:strVal val="visible"/>
                                      </p:to>
                                    </p:set>
                                    <p:anim calcmode="lin" valueType="num">
                                      <p:cBhvr additive="base">
                                        <p:cTn id="26" dur="500" fill="hold"/>
                                        <p:tgtEl>
                                          <p:spTgt spid="819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19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7" presetClass="entr" presetSubtype="2" fill="hold" nodeType="clickEffect">
                                  <p:stCondLst>
                                    <p:cond delay="0"/>
                                  </p:stCondLst>
                                  <p:iterate type="wd">
                                    <p:tmPct val="4000"/>
                                  </p:iterate>
                                  <p:childTnLst>
                                    <p:set>
                                      <p:cBhvr>
                                        <p:cTn id="31" dur="1" fill="hold">
                                          <p:stCondLst>
                                            <p:cond delay="0"/>
                                          </p:stCondLst>
                                        </p:cTn>
                                        <p:tgtEl>
                                          <p:spTgt spid="8193">
                                            <p:txEl>
                                              <p:pRg st="5" end="5"/>
                                            </p:txEl>
                                          </p:spTgt>
                                        </p:tgtEl>
                                        <p:attrNameLst>
                                          <p:attrName>style.visibility</p:attrName>
                                        </p:attrNameLst>
                                      </p:cBhvr>
                                      <p:to>
                                        <p:strVal val="visible"/>
                                      </p:to>
                                    </p:set>
                                    <p:anim calcmode="lin" valueType="num">
                                      <p:cBhvr additive="base">
                                        <p:cTn id="32" dur="1000" fill="hold"/>
                                        <p:tgtEl>
                                          <p:spTgt spid="8193">
                                            <p:txEl>
                                              <p:pRg st="5" end="5"/>
                                            </p:txEl>
                                          </p:spTgt>
                                        </p:tgtEl>
                                        <p:attrNameLst>
                                          <p:attrName>ppt_x</p:attrName>
                                        </p:attrNameLst>
                                      </p:cBhvr>
                                      <p:tavLst>
                                        <p:tav tm="0">
                                          <p:val>
                                            <p:strVal val="1+#ppt_w/2"/>
                                          </p:val>
                                        </p:tav>
                                        <p:tav tm="100000">
                                          <p:val>
                                            <p:strVal val="#ppt_x"/>
                                          </p:val>
                                        </p:tav>
                                      </p:tavLst>
                                    </p:anim>
                                    <p:anim calcmode="lin" valueType="num">
                                      <p:cBhvr additive="base">
                                        <p:cTn id="33" dur="1000" fill="hold"/>
                                        <p:tgtEl>
                                          <p:spTgt spid="819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8193">
                                            <p:txEl>
                                              <p:pRg st="6" end="6"/>
                                            </p:txEl>
                                          </p:spTgt>
                                        </p:tgtEl>
                                        <p:attrNameLst>
                                          <p:attrName>style.visibility</p:attrName>
                                        </p:attrNameLst>
                                      </p:cBhvr>
                                      <p:to>
                                        <p:strVal val="visible"/>
                                      </p:to>
                                    </p:set>
                                    <p:anim calcmode="lin" valueType="num">
                                      <p:cBhvr additive="base">
                                        <p:cTn id="38" dur="500" fill="hold"/>
                                        <p:tgtEl>
                                          <p:spTgt spid="819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19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8195"/>
                                        </p:tgtEl>
                                        <p:attrNameLst>
                                          <p:attrName>style.visibility</p:attrName>
                                        </p:attrNameLst>
                                      </p:cBhvr>
                                      <p:to>
                                        <p:strVal val="visible"/>
                                      </p:to>
                                    </p:set>
                                    <p:anim calcmode="lin" valueType="num">
                                      <p:cBhvr additive="base">
                                        <p:cTn id="44" dur="500" fill="hold"/>
                                        <p:tgtEl>
                                          <p:spTgt spid="8195"/>
                                        </p:tgtEl>
                                        <p:attrNameLst>
                                          <p:attrName>ppt_x</p:attrName>
                                        </p:attrNameLst>
                                      </p:cBhvr>
                                      <p:tavLst>
                                        <p:tav tm="0">
                                          <p:val>
                                            <p:strVal val="0-#ppt_w/2"/>
                                          </p:val>
                                        </p:tav>
                                        <p:tav tm="100000">
                                          <p:val>
                                            <p:strVal val="#ppt_x"/>
                                          </p:val>
                                        </p:tav>
                                      </p:tavLst>
                                    </p:anim>
                                    <p:anim calcmode="lin" valueType="num">
                                      <p:cBhvr additive="base">
                                        <p:cTn id="45" dur="500" fill="hold"/>
                                        <p:tgtEl>
                                          <p:spTgt spid="81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type.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nodeType="clickEffect">
                                  <p:stCondLst>
                                    <p:cond delay="0"/>
                                  </p:stCondLst>
                                  <p:childTnLst>
                                    <p:set>
                                      <p:cBhvr>
                                        <p:cTn id="49" dur="1" fill="hold">
                                          <p:stCondLst>
                                            <p:cond delay="0"/>
                                          </p:stCondLst>
                                        </p:cTn>
                                        <p:tgtEl>
                                          <p:spTgt spid="8194"/>
                                        </p:tgtEl>
                                        <p:attrNameLst>
                                          <p:attrName>style.visibility</p:attrName>
                                        </p:attrNameLst>
                                      </p:cBhvr>
                                      <p:to>
                                        <p:strVal val="visible"/>
                                      </p:to>
                                    </p:set>
                                    <p:anim calcmode="lin" valueType="num">
                                      <p:cBhvr additive="base">
                                        <p:cTn id="50" dur="500" fill="hold"/>
                                        <p:tgtEl>
                                          <p:spTgt spid="8194"/>
                                        </p:tgtEl>
                                        <p:attrNameLst>
                                          <p:attrName>ppt_x</p:attrName>
                                        </p:attrNameLst>
                                      </p:cBhvr>
                                      <p:tavLst>
                                        <p:tav tm="0">
                                          <p:val>
                                            <p:strVal val="0-#ppt_w/2"/>
                                          </p:val>
                                        </p:tav>
                                        <p:tav tm="100000">
                                          <p:val>
                                            <p:strVal val="#ppt_x"/>
                                          </p:val>
                                        </p:tav>
                                      </p:tavLst>
                                    </p:anim>
                                    <p:anim calcmode="lin" valueType="num">
                                      <p:cBhvr additive="base">
                                        <p:cTn id="51" dur="500" fill="hold"/>
                                        <p:tgtEl>
                                          <p:spTgt spid="81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type.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196"/>
                                        </p:tgtEl>
                                        <p:attrNameLst>
                                          <p:attrName>style.visibility</p:attrName>
                                        </p:attrNameLst>
                                      </p:cBhvr>
                                      <p:to>
                                        <p:strVal val="visible"/>
                                      </p:to>
                                    </p:set>
                                    <p:animEffect transition="in" filter="blinds(horizontal)">
                                      <p:cBhvr>
                                        <p:cTn id="56"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 grpId="0"/>
      <p:bldP spid="8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body" idx="1"/>
          </p:nvPr>
        </p:nvSpPr>
        <p:spPr bwMode="auto">
          <a:xfrm>
            <a:off x="250825" y="1628775"/>
            <a:ext cx="8713788" cy="52292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b="1">
                <a:solidFill>
                  <a:schemeClr val="folHlink"/>
                </a:solidFill>
              </a:rPr>
              <a:t>积极性：</a:t>
            </a:r>
          </a:p>
          <a:p>
            <a:r>
              <a:rPr kumimoji="1" lang="zh-CN" altLang="en-US" sz="2800" b="1">
                <a:solidFill>
                  <a:schemeClr val="folHlink"/>
                </a:solidFill>
              </a:rPr>
              <a:t>        此口号的核心是</a:t>
            </a:r>
            <a:r>
              <a:rPr kumimoji="1" lang="zh-CN" altLang="en-US" sz="2800" b="1">
                <a:solidFill>
                  <a:schemeClr val="folHlink"/>
                </a:solidFill>
                <a:latin typeface="Arial" panose="020B0604020202020204" pitchFamily="34" charset="0"/>
              </a:rPr>
              <a:t>“</a:t>
            </a:r>
            <a:r>
              <a:rPr kumimoji="1" lang="zh-CN" altLang="en-US" sz="2800" b="1">
                <a:solidFill>
                  <a:schemeClr val="folHlink"/>
                </a:solidFill>
              </a:rPr>
              <a:t>灭洋</a:t>
            </a:r>
            <a:r>
              <a:rPr kumimoji="1" lang="zh-CN" altLang="en-US" sz="2800" b="1">
                <a:solidFill>
                  <a:schemeClr val="folHlink"/>
                </a:solidFill>
                <a:latin typeface="Arial" panose="020B0604020202020204" pitchFamily="34" charset="0"/>
              </a:rPr>
              <a:t>”</a:t>
            </a:r>
            <a:r>
              <a:rPr kumimoji="1" lang="zh-CN" altLang="en-US" sz="2800" b="1">
                <a:solidFill>
                  <a:schemeClr val="folHlink"/>
                </a:solidFill>
              </a:rPr>
              <a:t>，它反映了帝国主义与中华民族的矛盾已经成为社会主要矛盾的客观形势，对于身受帝国主义压迫的广大群众起鼓舞和动员作用。</a:t>
            </a:r>
            <a:r>
              <a:rPr lang="zh-CN" altLang="en-US" sz="2800" b="1">
                <a:solidFill>
                  <a:schemeClr val="folHlink"/>
                </a:solidFill>
              </a:rPr>
              <a:t>具有爱国的性质。</a:t>
            </a:r>
          </a:p>
          <a:p>
            <a:r>
              <a:rPr lang="zh-CN" altLang="en-US" sz="2800" b="1">
                <a:solidFill>
                  <a:schemeClr val="folHlink"/>
                </a:solidFill>
              </a:rPr>
              <a:t>局限性：</a:t>
            </a:r>
          </a:p>
          <a:p>
            <a:r>
              <a:rPr kumimoji="1" lang="zh-CN" altLang="en-US" sz="2800" b="1">
                <a:solidFill>
                  <a:schemeClr val="folHlink"/>
                </a:solidFill>
              </a:rPr>
              <a:t>        这个口号并不科学：</a:t>
            </a:r>
            <a:r>
              <a:rPr kumimoji="1" lang="zh-CN" altLang="en-US" sz="2800" b="1">
                <a:solidFill>
                  <a:schemeClr val="folHlink"/>
                </a:solidFill>
                <a:latin typeface="Arial" panose="020B0604020202020204" pitchFamily="34" charset="0"/>
              </a:rPr>
              <a:t>“</a:t>
            </a:r>
            <a:r>
              <a:rPr kumimoji="1" lang="zh-CN" altLang="en-US" sz="2800" b="1">
                <a:solidFill>
                  <a:schemeClr val="folHlink"/>
                </a:solidFill>
              </a:rPr>
              <a:t>扶清</a:t>
            </a:r>
            <a:r>
              <a:rPr kumimoji="1" lang="zh-CN" altLang="en-US" sz="2800" b="1">
                <a:solidFill>
                  <a:schemeClr val="folHlink"/>
                </a:solidFill>
                <a:latin typeface="Arial" panose="020B0604020202020204" pitchFamily="34" charset="0"/>
              </a:rPr>
              <a:t>”</a:t>
            </a:r>
            <a:r>
              <a:rPr kumimoji="1" lang="zh-CN" altLang="en-US" sz="2800" b="1">
                <a:solidFill>
                  <a:schemeClr val="folHlink"/>
                </a:solidFill>
              </a:rPr>
              <a:t>，说明义和团对清政府的反动本质缺乏认识，</a:t>
            </a:r>
            <a:r>
              <a:rPr lang="zh-CN" altLang="en-US" sz="2800" b="1">
                <a:solidFill>
                  <a:schemeClr val="folHlink"/>
                </a:solidFill>
              </a:rPr>
              <a:t>使群众放松了对清政府的警惕性；</a:t>
            </a:r>
            <a:r>
              <a:rPr kumimoji="1" lang="zh-CN" altLang="en-US" sz="2800" b="1">
                <a:solidFill>
                  <a:schemeClr val="folHlink"/>
                </a:solidFill>
                <a:latin typeface="Arial" panose="020B0604020202020204" pitchFamily="34" charset="0"/>
              </a:rPr>
              <a:t>“</a:t>
            </a:r>
            <a:r>
              <a:rPr kumimoji="1" lang="zh-CN" altLang="en-US" sz="2800" b="1">
                <a:solidFill>
                  <a:schemeClr val="folHlink"/>
                </a:solidFill>
              </a:rPr>
              <a:t>灭洋</a:t>
            </a:r>
            <a:r>
              <a:rPr kumimoji="1" lang="zh-CN" altLang="en-US" sz="2800" b="1">
                <a:solidFill>
                  <a:schemeClr val="folHlink"/>
                </a:solidFill>
                <a:latin typeface="Arial" panose="020B0604020202020204" pitchFamily="34" charset="0"/>
              </a:rPr>
              <a:t>”</a:t>
            </a:r>
            <a:r>
              <a:rPr kumimoji="1" lang="zh-CN" altLang="en-US" sz="2800" b="1">
                <a:solidFill>
                  <a:schemeClr val="folHlink"/>
                </a:solidFill>
              </a:rPr>
              <a:t>，又带有笼统的排外性质。没有把外来侵略和西方先进文明的传播区分开来。这也反映了农民阶级本身的阶级局限性。</a:t>
            </a:r>
          </a:p>
        </p:txBody>
      </p:sp>
      <p:sp>
        <p:nvSpPr>
          <p:cNvPr id="6146" name="Text Box 2"/>
          <p:cNvSpPr txBox="1">
            <a:spLocks noChangeArrowheads="1"/>
          </p:cNvSpPr>
          <p:nvPr/>
        </p:nvSpPr>
        <p:spPr bwMode="auto">
          <a:xfrm>
            <a:off x="179388" y="908050"/>
            <a:ext cx="8964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folHlink"/>
                </a:solidFill>
              </a:rPr>
              <a:t>请联系当时的社会背景，分析其</a:t>
            </a:r>
            <a:r>
              <a:rPr lang="zh-CN" altLang="en-US" sz="3200" b="1" u="sng">
                <a:solidFill>
                  <a:schemeClr val="folHlink"/>
                </a:solidFill>
              </a:rPr>
              <a:t>积极性</a:t>
            </a:r>
            <a:r>
              <a:rPr lang="zh-CN" altLang="en-US" sz="3200" b="1">
                <a:solidFill>
                  <a:schemeClr val="folHlink"/>
                </a:solidFill>
              </a:rPr>
              <a:t>和</a:t>
            </a:r>
            <a:r>
              <a:rPr lang="zh-CN" altLang="en-US" sz="3200" b="1" u="sng">
                <a:solidFill>
                  <a:schemeClr val="folHlink"/>
                </a:solidFill>
              </a:rPr>
              <a:t>局限性</a:t>
            </a:r>
          </a:p>
        </p:txBody>
      </p:sp>
    </p:spTree>
    <p:extLst>
      <p:ext uri="{BB962C8B-B14F-4D97-AF65-F5344CB8AC3E}">
        <p14:creationId xmlns:p14="http://schemas.microsoft.com/office/powerpoint/2010/main" val="9648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6146"/>
                                        </p:tgtEl>
                                        <p:attrNameLst>
                                          <p:attrName>style.visibility</p:attrName>
                                        </p:attrNameLst>
                                      </p:cBhvr>
                                      <p:to>
                                        <p:strVal val="visible"/>
                                      </p:to>
                                    </p:set>
                                    <p:set>
                                      <p:cBhvr>
                                        <p:cTn id="7" dur="228" fill="hold">
                                          <p:stCondLst>
                                            <p:cond delay="0"/>
                                          </p:stCondLst>
                                        </p:cTn>
                                        <p:tgtEl>
                                          <p:spTgt spid="6146"/>
                                        </p:tgtEl>
                                        <p:attrNameLst>
                                          <p:attrName>style.rotation</p:attrName>
                                        </p:attrNameLst>
                                      </p:cBhvr>
                                      <p:to>
                                        <p:strVal val="-45.0"/>
                                      </p:to>
                                    </p:set>
                                    <p:anim calcmode="lin" valueType="num">
                                      <p:cBhvr>
                                        <p:cTn id="8" dur="228" fill="hold">
                                          <p:stCondLst>
                                            <p:cond delay="228"/>
                                          </p:stCondLst>
                                        </p:cTn>
                                        <p:tgtEl>
                                          <p:spTgt spid="6146"/>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6146"/>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6146"/>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6146"/>
                                        </p:tgtEl>
                                        <p:attrNameLst>
                                          <p:attrName>ppt_y</p:attrName>
                                        </p:attrNameLst>
                                      </p:cBhvr>
                                      <p:tavLst>
                                        <p:tav tm="0">
                                          <p:val>
                                            <p:strVal val="#ppt_y-(0.354*#ppt_w-0.172*#ppt_h)"/>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1120775"/>
            <a:ext cx="7272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latin typeface="黑体" panose="02010609060101010101" pitchFamily="49" charset="-122"/>
                <a:ea typeface="黑体" panose="02010609060101010101" pitchFamily="49" charset="-122"/>
              </a:rPr>
              <a:t>（</a:t>
            </a:r>
            <a:r>
              <a:rPr lang="en-US" altLang="zh-CN" sz="3200" b="1">
                <a:solidFill>
                  <a:schemeClr val="tx2"/>
                </a:solidFill>
                <a:latin typeface="黑体" panose="02010609060101010101" pitchFamily="49" charset="-122"/>
                <a:ea typeface="黑体" panose="02010609060101010101" pitchFamily="49" charset="-122"/>
              </a:rPr>
              <a:t>3</a:t>
            </a:r>
            <a:r>
              <a:rPr lang="zh-CN" altLang="en-US" sz="3200" b="1">
                <a:solidFill>
                  <a:schemeClr val="tx2"/>
                </a:solidFill>
                <a:latin typeface="黑体" panose="02010609060101010101" pitchFamily="49" charset="-122"/>
                <a:ea typeface="黑体" panose="02010609060101010101" pitchFamily="49" charset="-122"/>
              </a:rPr>
              <a:t>）、清政府对义和团的态度变化：</a:t>
            </a:r>
          </a:p>
        </p:txBody>
      </p:sp>
      <p:sp>
        <p:nvSpPr>
          <p:cNvPr id="9224" name="Text Box 8"/>
          <p:cNvSpPr txBox="1">
            <a:spLocks noChangeArrowheads="1"/>
          </p:cNvSpPr>
          <p:nvPr/>
        </p:nvSpPr>
        <p:spPr bwMode="auto">
          <a:xfrm>
            <a:off x="684213" y="1884363"/>
            <a:ext cx="1403350" cy="823912"/>
          </a:xfrm>
          <a:prstGeom prst="rect">
            <a:avLst/>
          </a:prstGeom>
          <a:solidFill>
            <a:srgbClr val="0000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FFFF00"/>
                </a:solidFill>
                <a:ea typeface="华文中宋" panose="02010600040101010101" pitchFamily="2" charset="-122"/>
              </a:rPr>
              <a:t>镇压</a:t>
            </a:r>
          </a:p>
        </p:txBody>
      </p:sp>
      <p:sp>
        <p:nvSpPr>
          <p:cNvPr id="9225" name="Text Box 9"/>
          <p:cNvSpPr txBox="1">
            <a:spLocks noChangeArrowheads="1"/>
          </p:cNvSpPr>
          <p:nvPr/>
        </p:nvSpPr>
        <p:spPr bwMode="auto">
          <a:xfrm>
            <a:off x="3492500" y="1884363"/>
            <a:ext cx="1403350" cy="823912"/>
          </a:xfrm>
          <a:prstGeom prst="rect">
            <a:avLst/>
          </a:prstGeom>
          <a:solidFill>
            <a:srgbClr val="0000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0FFFFF"/>
                </a:solidFill>
                <a:ea typeface="华文中宋" panose="02010600040101010101" pitchFamily="2" charset="-122"/>
              </a:rPr>
              <a:t>招抚</a:t>
            </a:r>
          </a:p>
        </p:txBody>
      </p:sp>
      <p:sp>
        <p:nvSpPr>
          <p:cNvPr id="9226" name="AutoShape 10"/>
          <p:cNvSpPr>
            <a:spLocks noChangeArrowheads="1"/>
          </p:cNvSpPr>
          <p:nvPr/>
        </p:nvSpPr>
        <p:spPr bwMode="auto">
          <a:xfrm>
            <a:off x="2413000" y="2132013"/>
            <a:ext cx="719138" cy="288925"/>
          </a:xfrm>
          <a:prstGeom prst="rightArrow">
            <a:avLst>
              <a:gd name="adj1" fmla="val 49769"/>
              <a:gd name="adj2" fmla="val 62294"/>
            </a:avLst>
          </a:prstGeom>
          <a:gradFill rotWithShape="1">
            <a:gsLst>
              <a:gs pos="0">
                <a:srgbClr val="FF9900">
                  <a:gamma/>
                  <a:shade val="46275"/>
                  <a:invGamma/>
                </a:srgbClr>
              </a:gs>
              <a:gs pos="100000">
                <a:srgbClr val="FF9900"/>
              </a:gs>
            </a:gsLst>
            <a:path path="rect">
              <a:fillToRect l="50000" t="50000" r="50000" b="50000"/>
            </a:path>
          </a:gra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AutoShape 11"/>
          <p:cNvSpPr>
            <a:spLocks noChangeArrowheads="1"/>
          </p:cNvSpPr>
          <p:nvPr/>
        </p:nvSpPr>
        <p:spPr bwMode="auto">
          <a:xfrm>
            <a:off x="5291138" y="2133600"/>
            <a:ext cx="720725" cy="288925"/>
          </a:xfrm>
          <a:prstGeom prst="rightArrow">
            <a:avLst>
              <a:gd name="adj1" fmla="val 49769"/>
              <a:gd name="adj2" fmla="val 62432"/>
            </a:avLst>
          </a:prstGeom>
          <a:gradFill rotWithShape="1">
            <a:gsLst>
              <a:gs pos="0">
                <a:srgbClr val="FF9900">
                  <a:gamma/>
                  <a:shade val="46275"/>
                  <a:invGamma/>
                </a:srgbClr>
              </a:gs>
              <a:gs pos="100000">
                <a:srgbClr val="FF9900"/>
              </a:gs>
            </a:gsLst>
            <a:path path="rect">
              <a:fillToRect l="50000" t="50000" r="50000" b="50000"/>
            </a:path>
          </a:gra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Text Box 12"/>
          <p:cNvSpPr txBox="1">
            <a:spLocks noChangeArrowheads="1"/>
          </p:cNvSpPr>
          <p:nvPr/>
        </p:nvSpPr>
        <p:spPr bwMode="auto">
          <a:xfrm>
            <a:off x="6372225" y="1844675"/>
            <a:ext cx="1655763" cy="914400"/>
          </a:xfrm>
          <a:prstGeom prst="rect">
            <a:avLst/>
          </a:prstGeom>
          <a:gradFill rotWithShape="1">
            <a:gsLst>
              <a:gs pos="0">
                <a:srgbClr val="8A00FC">
                  <a:gamma/>
                  <a:shade val="46275"/>
                  <a:invGamma/>
                </a:srgbClr>
              </a:gs>
              <a:gs pos="100000">
                <a:srgbClr val="8A00FC"/>
              </a:gs>
            </a:gsLst>
            <a:path path="shape">
              <a:fillToRect l="50000" t="50000" r="50000" b="50000"/>
            </a:path>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5400" b="1">
                <a:solidFill>
                  <a:srgbClr val="FFFF00"/>
                </a:solidFill>
                <a:ea typeface="华文中宋" panose="02010600040101010101" pitchFamily="2" charset="-122"/>
              </a:rPr>
              <a:t>铲除</a:t>
            </a:r>
          </a:p>
        </p:txBody>
      </p:sp>
      <p:sp>
        <p:nvSpPr>
          <p:cNvPr id="9229" name="AutoShape 13"/>
          <p:cNvSpPr>
            <a:spLocks noChangeArrowheads="1"/>
          </p:cNvSpPr>
          <p:nvPr/>
        </p:nvSpPr>
        <p:spPr bwMode="auto">
          <a:xfrm>
            <a:off x="1331913" y="4076700"/>
            <a:ext cx="6624637" cy="2447925"/>
          </a:xfrm>
          <a:prstGeom prst="cloudCallout">
            <a:avLst>
              <a:gd name="adj1" fmla="val -22537"/>
              <a:gd name="adj2" fmla="val -95329"/>
            </a:avLst>
          </a:prstGeom>
          <a:gradFill rotWithShape="1">
            <a:gsLst>
              <a:gs pos="0">
                <a:srgbClr val="66CCFF"/>
              </a:gs>
              <a:gs pos="100000">
                <a:srgbClr val="764700"/>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600" b="1">
                <a:solidFill>
                  <a:schemeClr val="bg1"/>
                </a:solidFill>
                <a:ea typeface="隶书" panose="02010509060101010101" pitchFamily="49" charset="-122"/>
              </a:rPr>
              <a:t>为什么会有如此一百八十度的转弯呢</a:t>
            </a:r>
            <a:r>
              <a:rPr lang="zh-CN" altLang="en-US" sz="3600" b="1">
                <a:solidFill>
                  <a:schemeClr val="bg1"/>
                </a:solidFill>
              </a:rPr>
              <a:t>？</a:t>
            </a:r>
            <a:endParaRPr lang="en-US" altLang="zh-CN" sz="3600" b="1">
              <a:solidFill>
                <a:schemeClr val="bg1"/>
              </a:solidFill>
            </a:endParaRPr>
          </a:p>
        </p:txBody>
      </p:sp>
    </p:spTree>
    <p:extLst>
      <p:ext uri="{BB962C8B-B14F-4D97-AF65-F5344CB8AC3E}">
        <p14:creationId xmlns:p14="http://schemas.microsoft.com/office/powerpoint/2010/main" val="861867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linds(horizontal)">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224"/>
                                        </p:tgtEl>
                                        <p:attrNameLst>
                                          <p:attrName>style.visibility</p:attrName>
                                        </p:attrNameLst>
                                      </p:cBhvr>
                                      <p:to>
                                        <p:strVal val="visible"/>
                                      </p:to>
                                    </p:set>
                                    <p:anim calcmode="lin" valueType="num">
                                      <p:cBhvr additive="base">
                                        <p:cTn id="12" dur="500" fill="hold"/>
                                        <p:tgtEl>
                                          <p:spTgt spid="9224"/>
                                        </p:tgtEl>
                                        <p:attrNameLst>
                                          <p:attrName>ppt_x</p:attrName>
                                        </p:attrNameLst>
                                      </p:cBhvr>
                                      <p:tavLst>
                                        <p:tav tm="0">
                                          <p:val>
                                            <p:strVal val="0-#ppt_w/2"/>
                                          </p:val>
                                        </p:tav>
                                        <p:tav tm="100000">
                                          <p:val>
                                            <p:strVal val="#ppt_x"/>
                                          </p:val>
                                        </p:tav>
                                      </p:tavLst>
                                    </p:anim>
                                    <p:anim calcmode="lin" valueType="num">
                                      <p:cBhvr additive="base">
                                        <p:cTn id="13"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9226"/>
                                        </p:tgtEl>
                                        <p:attrNameLst>
                                          <p:attrName>style.visibility</p:attrName>
                                        </p:attrNameLst>
                                      </p:cBhvr>
                                      <p:to>
                                        <p:strVal val="visible"/>
                                      </p:to>
                                    </p:set>
                                    <p:anim calcmode="lin" valueType="num">
                                      <p:cBhvr additive="base">
                                        <p:cTn id="18" dur="500" fill="hold"/>
                                        <p:tgtEl>
                                          <p:spTgt spid="9226"/>
                                        </p:tgtEl>
                                        <p:attrNameLst>
                                          <p:attrName>ppt_x</p:attrName>
                                        </p:attrNameLst>
                                      </p:cBhvr>
                                      <p:tavLst>
                                        <p:tav tm="0">
                                          <p:val>
                                            <p:strVal val="0-#ppt_w/2"/>
                                          </p:val>
                                        </p:tav>
                                        <p:tav tm="100000">
                                          <p:val>
                                            <p:strVal val="#ppt_x"/>
                                          </p:val>
                                        </p:tav>
                                      </p:tavLst>
                                    </p:anim>
                                    <p:anim calcmode="lin" valueType="num">
                                      <p:cBhvr additive="base">
                                        <p:cTn id="19" dur="500" fill="hold"/>
                                        <p:tgtEl>
                                          <p:spTgt spid="922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225"/>
                                        </p:tgtEl>
                                        <p:attrNameLst>
                                          <p:attrName>style.visibility</p:attrName>
                                        </p:attrNameLst>
                                      </p:cBhvr>
                                      <p:to>
                                        <p:strVal val="visible"/>
                                      </p:to>
                                    </p:set>
                                    <p:anim calcmode="lin" valueType="num">
                                      <p:cBhvr additive="base">
                                        <p:cTn id="24" dur="500" fill="hold"/>
                                        <p:tgtEl>
                                          <p:spTgt spid="9225"/>
                                        </p:tgtEl>
                                        <p:attrNameLst>
                                          <p:attrName>ppt_x</p:attrName>
                                        </p:attrNameLst>
                                      </p:cBhvr>
                                      <p:tavLst>
                                        <p:tav tm="0">
                                          <p:val>
                                            <p:strVal val="0-#ppt_w/2"/>
                                          </p:val>
                                        </p:tav>
                                        <p:tav tm="100000">
                                          <p:val>
                                            <p:strVal val="#ppt_x"/>
                                          </p:val>
                                        </p:tav>
                                      </p:tavLst>
                                    </p:anim>
                                    <p:anim calcmode="lin" valueType="num">
                                      <p:cBhvr additive="base">
                                        <p:cTn id="25" dur="500" fill="hold"/>
                                        <p:tgtEl>
                                          <p:spTgt spid="922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9227"/>
                                        </p:tgtEl>
                                        <p:attrNameLst>
                                          <p:attrName>style.visibility</p:attrName>
                                        </p:attrNameLst>
                                      </p:cBhvr>
                                      <p:to>
                                        <p:strVal val="visible"/>
                                      </p:to>
                                    </p:set>
                                    <p:anim calcmode="lin" valueType="num">
                                      <p:cBhvr additive="base">
                                        <p:cTn id="30" dur="500" fill="hold"/>
                                        <p:tgtEl>
                                          <p:spTgt spid="9227"/>
                                        </p:tgtEl>
                                        <p:attrNameLst>
                                          <p:attrName>ppt_x</p:attrName>
                                        </p:attrNameLst>
                                      </p:cBhvr>
                                      <p:tavLst>
                                        <p:tav tm="0">
                                          <p:val>
                                            <p:strVal val="0-#ppt_w/2"/>
                                          </p:val>
                                        </p:tav>
                                        <p:tav tm="100000">
                                          <p:val>
                                            <p:strVal val="#ppt_x"/>
                                          </p:val>
                                        </p:tav>
                                      </p:tavLst>
                                    </p:anim>
                                    <p:anim calcmode="lin" valueType="num">
                                      <p:cBhvr additive="base">
                                        <p:cTn id="31" dur="500" fill="hold"/>
                                        <p:tgtEl>
                                          <p:spTgt spid="9227"/>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9228"/>
                                        </p:tgtEl>
                                        <p:attrNameLst>
                                          <p:attrName>style.visibility</p:attrName>
                                        </p:attrNameLst>
                                      </p:cBhvr>
                                      <p:to>
                                        <p:strVal val="visible"/>
                                      </p:to>
                                    </p:set>
                                    <p:anim calcmode="lin" valueType="num">
                                      <p:cBhvr additive="base">
                                        <p:cTn id="36" dur="500" fill="hold"/>
                                        <p:tgtEl>
                                          <p:spTgt spid="9228"/>
                                        </p:tgtEl>
                                        <p:attrNameLst>
                                          <p:attrName>ppt_x</p:attrName>
                                        </p:attrNameLst>
                                      </p:cBhvr>
                                      <p:tavLst>
                                        <p:tav tm="0">
                                          <p:val>
                                            <p:strVal val="1+#ppt_w/2"/>
                                          </p:val>
                                        </p:tav>
                                        <p:tav tm="100000">
                                          <p:val>
                                            <p:strVal val="#ppt_x"/>
                                          </p:val>
                                        </p:tav>
                                      </p:tavLst>
                                    </p:anim>
                                    <p:anim calcmode="lin" valueType="num">
                                      <p:cBhvr additive="base">
                                        <p:cTn id="37" dur="500" fill="hold"/>
                                        <p:tgtEl>
                                          <p:spTgt spid="9228"/>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32" fill="hold" grpId="0" nodeType="clickEffect">
                                  <p:stCondLst>
                                    <p:cond delay="0"/>
                                  </p:stCondLst>
                                  <p:iterate type="wd">
                                    <p:tmPct val="10000"/>
                                  </p:iterate>
                                  <p:childTnLst>
                                    <p:set>
                                      <p:cBhvr>
                                        <p:cTn id="41" dur="1" fill="hold">
                                          <p:stCondLst>
                                            <p:cond delay="0"/>
                                          </p:stCondLst>
                                        </p:cTn>
                                        <p:tgtEl>
                                          <p:spTgt spid="9229"/>
                                        </p:tgtEl>
                                        <p:attrNameLst>
                                          <p:attrName>style.visibility</p:attrName>
                                        </p:attrNameLst>
                                      </p:cBhvr>
                                      <p:to>
                                        <p:strVal val="visible"/>
                                      </p:to>
                                    </p:set>
                                    <p:animEffect transition="in" filter="circle(out)">
                                      <p:cBhvr>
                                        <p:cTn id="42" dur="500"/>
                                        <p:tgtEl>
                                          <p:spTgt spid="9229"/>
                                        </p:tgtEl>
                                      </p:cBhvr>
                                    </p:animEffect>
                                  </p:childTnLst>
                                  <p:subTnLst>
                                    <p:audio>
                                      <p:cMediaNode>
                                        <p:cTn display="0" masterRel="sameClick">
                                          <p:stCondLst>
                                            <p:cond evt="begin" delay="0">
                                              <p:tn val="40"/>
                                            </p:cond>
                                          </p:stCondLst>
                                          <p:endCondLst>
                                            <p:cond evt="onStopAudio" delay="0">
                                              <p:tgtEl>
                                                <p:sldTgt/>
                                              </p:tgtEl>
                                            </p:cond>
                                          </p:endCondLst>
                                        </p:cTn>
                                        <p:tgtEl>
                                          <p:sndTgt r:embed="rId2"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4" grpId="0" animBg="1"/>
      <p:bldP spid="9225" grpId="0" animBg="1"/>
      <p:bldP spid="9228" grpId="0" animBg="1"/>
      <p:bldP spid="92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79388" y="1009650"/>
            <a:ext cx="8713787" cy="5156200"/>
          </a:xfrm>
        </p:spPr>
        <p:txBody>
          <a:bodyPr/>
          <a:lstStyle/>
          <a:p>
            <a:r>
              <a:rPr lang="zh-CN" altLang="en-US" sz="2800" b="1">
                <a:latin typeface="华文仿宋" panose="02010600040101010101" pitchFamily="2" charset="-122"/>
                <a:ea typeface="楷体_GB2312" panose="02010609030101010101" pitchFamily="49" charset="-122"/>
              </a:rPr>
              <a:t>“</a:t>
            </a:r>
            <a:r>
              <a:rPr lang="zh-CN" altLang="en-US" sz="2800" b="1">
                <a:latin typeface="楷体_GB2312" panose="02010609030101010101" pitchFamily="49" charset="-122"/>
                <a:ea typeface="楷体_GB2312" panose="02010609030101010101" pitchFamily="49" charset="-122"/>
              </a:rPr>
              <a:t>此次义和团团民之起，数月之间，京城蔓延已遍，其众不下数十万，自兵民以至于王公府第，处处皆是，同声以洋教为仇，势不两立。剿之，则祸起肘腋</a:t>
            </a:r>
            <a:r>
              <a:rPr lang="en-US" altLang="zh-CN" sz="2800" b="1">
                <a:latin typeface="华文仿宋" panose="02010600040101010101" pitchFamily="2" charset="-122"/>
                <a:ea typeface="楷体_GB2312" panose="02010609030101010101" pitchFamily="49" charset="-122"/>
              </a:rPr>
              <a:t>……</a:t>
            </a:r>
            <a:r>
              <a:rPr lang="zh-CN" altLang="en-US" sz="2800" b="1">
                <a:latin typeface="黑体" panose="02010609060101010101" pitchFamily="49" charset="-122"/>
                <a:ea typeface="黑体" panose="02010609060101010101" pitchFamily="49" charset="-122"/>
              </a:rPr>
              <a:t>只可因而用之，徐图挽救</a:t>
            </a:r>
            <a:r>
              <a:rPr lang="zh-CN" altLang="en-US" sz="2800" b="1">
                <a:latin typeface="楷体_GB2312" panose="02010609030101010101" pitchFamily="49" charset="-122"/>
                <a:ea typeface="楷体_GB2312" panose="02010609030101010101" pitchFamily="49" charset="-122"/>
              </a:rPr>
              <a:t>。</a:t>
            </a:r>
            <a:r>
              <a:rPr lang="zh-CN" altLang="en-US" sz="2800" b="1">
                <a:latin typeface="Arial" panose="020B0604020202020204" pitchFamily="34" charset="0"/>
                <a:ea typeface="楷体_GB2312" panose="02010609030101010101" pitchFamily="49" charset="-122"/>
              </a:rPr>
              <a:t>”</a:t>
            </a:r>
            <a:r>
              <a:rPr lang="zh-CN" altLang="en-US" sz="2800" b="1">
                <a:latin typeface="楷体_GB2312" panose="02010609030101010101" pitchFamily="49" charset="-122"/>
                <a:ea typeface="楷体_GB2312" panose="02010609030101010101" pitchFamily="49" charset="-122"/>
              </a:rPr>
              <a:t>           </a:t>
            </a:r>
          </a:p>
          <a:p>
            <a:pPr>
              <a:buFontTx/>
              <a:buNone/>
            </a:pPr>
            <a:r>
              <a:rPr lang="en-US" altLang="zh-CN" sz="2800" b="1">
                <a:latin typeface="楷体_GB2312" panose="02010609030101010101" pitchFamily="49" charset="-122"/>
                <a:ea typeface="楷体_GB2312" panose="02010609030101010101" pitchFamily="49" charset="-122"/>
              </a:rPr>
              <a:t>             </a:t>
            </a:r>
            <a:r>
              <a:rPr lang="en-US" altLang="zh-CN" sz="2800" b="1">
                <a:latin typeface="Arial" panose="020B0604020202020204" pitchFamily="34" charset="0"/>
                <a:ea typeface="楷体_GB2312" panose="02010609030101010101" pitchFamily="49" charset="-122"/>
              </a:rPr>
              <a:t>——</a:t>
            </a:r>
            <a:r>
              <a:rPr lang="zh-CN" altLang="en-US" sz="2800" b="1">
                <a:latin typeface="楷体_GB2312" panose="02010609030101010101" pitchFamily="49" charset="-122"/>
                <a:ea typeface="楷体_GB2312" panose="02010609030101010101" pitchFamily="49" charset="-122"/>
              </a:rPr>
              <a:t>清政府致各省督抚的电文</a:t>
            </a:r>
          </a:p>
          <a:p>
            <a:pPr>
              <a:lnSpc>
                <a:spcPct val="120000"/>
              </a:lnSpc>
            </a:pPr>
            <a:r>
              <a:rPr lang="zh-CN" altLang="zh-CN" sz="2800" b="1">
                <a:latin typeface="楷体_GB2312" panose="02010609030101010101" pitchFamily="49" charset="-122"/>
                <a:ea typeface="楷体_GB2312" panose="02010609030101010101" pitchFamily="49" charset="-122"/>
              </a:rPr>
              <a:t>1900年6月中旬，慈禧太后看到了一份（由端郡王载漪伪造的）外国</a:t>
            </a:r>
            <a:r>
              <a:rPr lang="zh-CN" altLang="zh-CN" sz="2800" b="1">
                <a:latin typeface="华文仿宋" panose="02010600040101010101" pitchFamily="2" charset="-122"/>
                <a:ea typeface="楷体_GB2312" panose="02010609030101010101" pitchFamily="49" charset="-122"/>
              </a:rPr>
              <a:t>“</a:t>
            </a:r>
            <a:r>
              <a:rPr lang="zh-CN" altLang="zh-CN" sz="2800" b="1">
                <a:latin typeface="楷体_GB2312" panose="02010609030101010101" pitchFamily="49" charset="-122"/>
                <a:ea typeface="楷体_GB2312" panose="02010609030101010101" pitchFamily="49" charset="-122"/>
              </a:rPr>
              <a:t>照会</a:t>
            </a:r>
            <a:r>
              <a:rPr lang="zh-CN" altLang="zh-CN" sz="2800" b="1">
                <a:latin typeface="华文仿宋" panose="02010600040101010101" pitchFamily="2" charset="-122"/>
                <a:ea typeface="楷体_GB2312" panose="02010609030101010101" pitchFamily="49" charset="-122"/>
              </a:rPr>
              <a:t>”</a:t>
            </a:r>
            <a:r>
              <a:rPr lang="zh-CN" altLang="zh-CN" sz="2800" b="1">
                <a:latin typeface="楷体_GB2312" panose="02010609030101010101" pitchFamily="49" charset="-122"/>
                <a:ea typeface="楷体_GB2312" panose="02010609030101010101" pitchFamily="49" charset="-122"/>
              </a:rPr>
              <a:t>，其中要求慈禧太后还政于光绪皇帝，慈禧太后阅读之后，恼羞成怒，声称：</a:t>
            </a:r>
          </a:p>
          <a:p>
            <a:pPr>
              <a:lnSpc>
                <a:spcPct val="120000"/>
              </a:lnSpc>
            </a:pPr>
            <a:r>
              <a:rPr lang="zh-CN" altLang="zh-CN" sz="2800" b="1">
                <a:latin typeface="华文仿宋" panose="02010600040101010101" pitchFamily="2" charset="-122"/>
                <a:ea typeface="楷体_GB2312" panose="02010609030101010101" pitchFamily="49" charset="-122"/>
              </a:rPr>
              <a:t>“</a:t>
            </a:r>
            <a:r>
              <a:rPr lang="zh-CN" altLang="zh-CN" sz="2800" b="1">
                <a:latin typeface="楷体_GB2312" panose="02010609030101010101" pitchFamily="49" charset="-122"/>
                <a:ea typeface="楷体_GB2312" panose="02010609030101010101" pitchFamily="49" charset="-122"/>
              </a:rPr>
              <a:t>彼族竟敢干预我家事，此能忍</a:t>
            </a:r>
            <a:r>
              <a:rPr lang="zh-CN" altLang="en-US" sz="2800" b="1">
                <a:latin typeface="楷体_GB2312" panose="02010609030101010101" pitchFamily="49" charset="-122"/>
                <a:ea typeface="楷体_GB2312" panose="02010609030101010101" pitchFamily="49" charset="-122"/>
              </a:rPr>
              <a:t>，</a:t>
            </a:r>
            <a:r>
              <a:rPr lang="zh-CN" altLang="zh-CN" sz="2800" b="1">
                <a:latin typeface="楷体_GB2312" panose="02010609030101010101" pitchFamily="49" charset="-122"/>
                <a:ea typeface="楷体_GB2312" panose="02010609030101010101" pitchFamily="49" charset="-122"/>
              </a:rPr>
              <a:t>孰不能忍！外人无理至此，予誓必报之！</a:t>
            </a:r>
            <a:r>
              <a:rPr lang="zh-CN" altLang="zh-CN" sz="2800" b="1">
                <a:latin typeface="华文仿宋" panose="02010600040101010101" pitchFamily="2" charset="-122"/>
                <a:ea typeface="楷体_GB2312" panose="02010609030101010101" pitchFamily="49" charset="-122"/>
              </a:rPr>
              <a:t>”</a:t>
            </a:r>
            <a:endParaRPr lang="zh-CN" altLang="en-US" sz="2800" b="1">
              <a:latin typeface="楷体_GB2312" panose="02010609030101010101" pitchFamily="49" charset="-122"/>
              <a:ea typeface="楷体_GB2312" panose="02010609030101010101" pitchFamily="49" charset="-122"/>
            </a:endParaRPr>
          </a:p>
        </p:txBody>
      </p:sp>
      <p:sp>
        <p:nvSpPr>
          <p:cNvPr id="21507" name="AutoShape 3"/>
          <p:cNvSpPr>
            <a:spLocks noChangeArrowheads="1"/>
          </p:cNvSpPr>
          <p:nvPr/>
        </p:nvSpPr>
        <p:spPr bwMode="auto">
          <a:xfrm>
            <a:off x="179388" y="188913"/>
            <a:ext cx="2447925" cy="719137"/>
          </a:xfrm>
          <a:prstGeom prst="ribbon">
            <a:avLst>
              <a:gd name="adj1" fmla="val 12500"/>
              <a:gd name="adj2" fmla="val 58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600" b="1">
                <a:solidFill>
                  <a:srgbClr val="000099"/>
                </a:solidFill>
              </a:rPr>
              <a:t>资料</a:t>
            </a:r>
          </a:p>
        </p:txBody>
      </p:sp>
      <p:pic>
        <p:nvPicPr>
          <p:cNvPr id="21508" name="Picture 4" descr="line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357563"/>
            <a:ext cx="7775575" cy="7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692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circle(out)">
                                      <p:cBhvr>
                                        <p:cTn id="7" dur="20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circle(out)">
                                      <p:cBhvr>
                                        <p:cTn id="12" dur="2000"/>
                                        <p:tgtEl>
                                          <p:spTgt spid="21506">
                                            <p:txEl>
                                              <p:pRg st="1" end="1"/>
                                            </p:txEl>
                                          </p:spTgt>
                                        </p:tgtEl>
                                      </p:cBhvr>
                                    </p:animEffect>
                                  </p:childTnLst>
                                </p:cTn>
                              </p:par>
                              <p:par>
                                <p:cTn id="13" presetID="6" presetClass="entr" presetSubtype="32" fill="hold" nodeType="with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animEffect transition="in" filter="circle(out)">
                                      <p:cBhvr>
                                        <p:cTn id="15" dur="2000"/>
                                        <p:tgtEl>
                                          <p:spTgt spid="21506">
                                            <p:txEl>
                                              <p:pRg st="2" end="2"/>
                                            </p:txEl>
                                          </p:spTgt>
                                        </p:tgtEl>
                                      </p:cBhvr>
                                    </p:animEffect>
                                  </p:childTnLst>
                                </p:cTn>
                              </p:par>
                              <p:par>
                                <p:cTn id="16" presetID="6" presetClass="entr" presetSubtype="32" fill="hold" nodeType="withEffect">
                                  <p:stCondLst>
                                    <p:cond delay="0"/>
                                  </p:stCondLst>
                                  <p:childTnLst>
                                    <p:set>
                                      <p:cBhvr>
                                        <p:cTn id="17" dur="1" fill="hold">
                                          <p:stCondLst>
                                            <p:cond delay="0"/>
                                          </p:stCondLst>
                                        </p:cTn>
                                        <p:tgtEl>
                                          <p:spTgt spid="21506">
                                            <p:txEl>
                                              <p:pRg st="3" end="3"/>
                                            </p:txEl>
                                          </p:spTgt>
                                        </p:tgtEl>
                                        <p:attrNameLst>
                                          <p:attrName>style.visibility</p:attrName>
                                        </p:attrNameLst>
                                      </p:cBhvr>
                                      <p:to>
                                        <p:strVal val="visible"/>
                                      </p:to>
                                    </p:set>
                                    <p:animEffect transition="in" filter="circle(out)">
                                      <p:cBhvr>
                                        <p:cTn id="18" dur="20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9388" y="1125538"/>
            <a:ext cx="8785225" cy="4895850"/>
          </a:xfrm>
        </p:spPr>
        <p:txBody>
          <a:bodyPr/>
          <a:lstStyle/>
          <a:p>
            <a:pPr>
              <a:lnSpc>
                <a:spcPct val="110000"/>
              </a:lnSpc>
            </a:pPr>
            <a:r>
              <a:rPr lang="zh-CN" altLang="en-US" sz="3600" b="1" dirty="0">
                <a:ea typeface="华文楷体" panose="02010600040101010101" pitchFamily="2" charset="-122"/>
              </a:rPr>
              <a:t>为了发泄内心的愤懑，更因义和团运动的发展已到了无法用镇压的方法可以解决的地步，慈禧太后发出</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民心可用</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的指示；认为义和团习拳练武是</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自卫以卫身家</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。实际是默认义和团为合法组织。</a:t>
            </a:r>
          </a:p>
          <a:p>
            <a:pPr>
              <a:lnSpc>
                <a:spcPct val="110000"/>
              </a:lnSpc>
              <a:buFontTx/>
              <a:buNone/>
            </a:pPr>
            <a:r>
              <a:rPr lang="zh-CN" altLang="en-US" sz="3600" b="1" dirty="0">
                <a:ea typeface="华文楷体" panose="02010600040101010101" pitchFamily="2" charset="-122"/>
              </a:rPr>
              <a:t>   命令皇族</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载勋</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刚毅</a:t>
            </a:r>
            <a:r>
              <a:rPr lang="zh-CN" altLang="en-US" sz="3600" b="1" dirty="0">
                <a:latin typeface="华文楷体" panose="02010600040101010101" pitchFamily="2" charset="-122"/>
                <a:ea typeface="华文楷体" panose="02010600040101010101" pitchFamily="2" charset="-122"/>
              </a:rPr>
              <a:t>”</a:t>
            </a:r>
            <a:r>
              <a:rPr lang="zh-CN" altLang="en-US" sz="3600" b="1" dirty="0">
                <a:ea typeface="华文楷体" panose="02010600040101010101" pitchFamily="2" charset="-122"/>
              </a:rPr>
              <a:t>统率在京的义和团。同时</a:t>
            </a:r>
            <a:r>
              <a:rPr lang="zh-CN" altLang="en-US" sz="3600" b="1" dirty="0">
                <a:solidFill>
                  <a:srgbClr val="FF0000"/>
                </a:solidFill>
                <a:ea typeface="华文楷体" panose="02010600040101010101" pitchFamily="2" charset="-122"/>
              </a:rPr>
              <a:t>对外国宣战</a:t>
            </a:r>
            <a:r>
              <a:rPr lang="zh-CN" altLang="en-US" sz="3600" b="1" dirty="0">
                <a:ea typeface="华文楷体" panose="02010600040101010101" pitchFamily="2" charset="-122"/>
              </a:rPr>
              <a:t>。</a:t>
            </a:r>
          </a:p>
        </p:txBody>
      </p:sp>
      <p:sp>
        <p:nvSpPr>
          <p:cNvPr id="23555" name="AutoShape 3"/>
          <p:cNvSpPr>
            <a:spLocks noChangeArrowheads="1"/>
          </p:cNvSpPr>
          <p:nvPr/>
        </p:nvSpPr>
        <p:spPr bwMode="auto">
          <a:xfrm>
            <a:off x="179388" y="188913"/>
            <a:ext cx="2376487" cy="863600"/>
          </a:xfrm>
          <a:prstGeom prst="ribbon">
            <a:avLst>
              <a:gd name="adj1" fmla="val 12500"/>
              <a:gd name="adj2" fmla="val 58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3600" b="1">
                <a:solidFill>
                  <a:srgbClr val="000099"/>
                </a:solidFill>
              </a:rPr>
              <a:t>资料</a:t>
            </a:r>
          </a:p>
        </p:txBody>
      </p:sp>
    </p:spTree>
    <p:extLst>
      <p:ext uri="{BB962C8B-B14F-4D97-AF65-F5344CB8AC3E}">
        <p14:creationId xmlns:p14="http://schemas.microsoft.com/office/powerpoint/2010/main" val="190591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circle(in)">
                                      <p:cBhvr>
                                        <p:cTn id="7" dur="2000"/>
                                        <p:tgtEl>
                                          <p:spTgt spid="2355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3554">
                                            <p:txEl>
                                              <p:pRg st="1" end="1"/>
                                            </p:txEl>
                                          </p:spTgt>
                                        </p:tgtEl>
                                        <p:attrNameLst>
                                          <p:attrName>style.visibility</p:attrName>
                                        </p:attrNameLst>
                                      </p:cBhvr>
                                      <p:to>
                                        <p:strVal val="visible"/>
                                      </p:to>
                                    </p:set>
                                    <p:animEffect transition="in" filter="circle(in)">
                                      <p:cBhvr>
                                        <p:cTn id="10" dur="2000"/>
                                        <p:tgtEl>
                                          <p:spTgt spid="235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义和团团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722313"/>
            <a:ext cx="3552825" cy="5257800"/>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descr="义和团团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3238"/>
            <a:ext cx="4441825" cy="4751387"/>
          </a:xfrm>
          <a:prstGeom prst="rect">
            <a:avLst/>
          </a:prstGeom>
          <a:noFill/>
          <a:extLst>
            <a:ext uri="{909E8E84-426E-40DD-AFC4-6F175D3DCCD1}">
              <a14:hiddenFill xmlns:a14="http://schemas.microsoft.com/office/drawing/2010/main">
                <a:solidFill>
                  <a:srgbClr val="FFFFFF"/>
                </a:solidFill>
              </a14:hiddenFill>
            </a:ext>
          </a:extLst>
        </p:spPr>
      </p:pic>
      <p:sp>
        <p:nvSpPr>
          <p:cNvPr id="27652" name="Text Box 4"/>
          <p:cNvSpPr txBox="1">
            <a:spLocks noChangeArrowheads="1"/>
          </p:cNvSpPr>
          <p:nvPr/>
        </p:nvSpPr>
        <p:spPr bwMode="auto">
          <a:xfrm>
            <a:off x="990600" y="6100763"/>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solidFill>
                  <a:schemeClr val="folHlink"/>
                </a:solidFill>
                <a:ea typeface="华文新魏" panose="02010800040101010101" pitchFamily="2" charset="-122"/>
              </a:rPr>
              <a:t>义和团团民</a:t>
            </a:r>
          </a:p>
        </p:txBody>
      </p:sp>
      <p:sp>
        <p:nvSpPr>
          <p:cNvPr id="27653" name="Text Box 5"/>
          <p:cNvSpPr txBox="1">
            <a:spLocks noChangeArrowheads="1"/>
          </p:cNvSpPr>
          <p:nvPr/>
        </p:nvSpPr>
        <p:spPr bwMode="auto">
          <a:xfrm>
            <a:off x="5410200" y="908050"/>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solidFill>
                  <a:schemeClr val="folHlink"/>
                </a:solidFill>
                <a:ea typeface="华文新魏" panose="02010800040101010101" pitchFamily="2" charset="-122"/>
              </a:rPr>
              <a:t>义和团团旗</a:t>
            </a:r>
          </a:p>
        </p:txBody>
      </p:sp>
    </p:spTree>
    <p:extLst>
      <p:ext uri="{BB962C8B-B14F-4D97-AF65-F5344CB8AC3E}">
        <p14:creationId xmlns:p14="http://schemas.microsoft.com/office/powerpoint/2010/main" val="387791480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英勇不屈的义和团团民"/>
          <p:cNvPicPr>
            <a:picLocks noChangeAspect="1" noChangeArrowheads="1"/>
          </p:cNvPicPr>
          <p:nvPr/>
        </p:nvPicPr>
        <p:blipFill>
          <a:blip r:embed="rId2">
            <a:lum bright="10000"/>
            <a:extLst>
              <a:ext uri="{28A0092B-C50C-407E-A947-70E740481C1C}">
                <a14:useLocalDpi xmlns:a14="http://schemas.microsoft.com/office/drawing/2010/main" val="0"/>
              </a:ext>
            </a:extLst>
          </a:blip>
          <a:srcRect/>
          <a:stretch>
            <a:fillRect/>
          </a:stretch>
        </p:blipFill>
        <p:spPr bwMode="auto">
          <a:xfrm>
            <a:off x="228600" y="765175"/>
            <a:ext cx="44196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descr="八国联军在朝阳门外杀害义和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168775"/>
            <a:ext cx="5334000" cy="2692400"/>
          </a:xfrm>
          <a:prstGeom prst="rect">
            <a:avLst/>
          </a:prstGeom>
          <a:noFill/>
          <a:extLst>
            <a:ext uri="{909E8E84-426E-40DD-AFC4-6F175D3DCCD1}">
              <a14:hiddenFill xmlns:a14="http://schemas.microsoft.com/office/drawing/2010/main">
                <a:solidFill>
                  <a:srgbClr val="FFFFFF"/>
                </a:solidFill>
              </a14:hiddenFill>
            </a:ext>
          </a:extLst>
        </p:spPr>
      </p:pic>
      <p:sp>
        <p:nvSpPr>
          <p:cNvPr id="26628" name="Text Box 4"/>
          <p:cNvSpPr txBox="1">
            <a:spLocks noChangeArrowheads="1"/>
          </p:cNvSpPr>
          <p:nvPr/>
        </p:nvSpPr>
        <p:spPr bwMode="auto">
          <a:xfrm>
            <a:off x="304800" y="4149725"/>
            <a:ext cx="27241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a:solidFill>
                  <a:schemeClr val="folHlink"/>
                </a:solidFill>
                <a:ea typeface="华文新魏" panose="02010800040101010101" pitchFamily="2" charset="-122"/>
              </a:rPr>
              <a:t>        宁死不</a:t>
            </a:r>
          </a:p>
          <a:p>
            <a:r>
              <a:rPr kumimoji="1" lang="zh-CN" altLang="en-US" sz="4000">
                <a:solidFill>
                  <a:schemeClr val="folHlink"/>
                </a:solidFill>
                <a:ea typeface="华文新魏" panose="02010800040101010101" pitchFamily="2" charset="-122"/>
              </a:rPr>
              <a:t>屈的义和团</a:t>
            </a:r>
          </a:p>
          <a:p>
            <a:r>
              <a:rPr kumimoji="1" lang="zh-CN" altLang="en-US" sz="4000">
                <a:solidFill>
                  <a:schemeClr val="folHlink"/>
                </a:solidFill>
                <a:ea typeface="华文新魏" panose="02010800040101010101" pitchFamily="2" charset="-122"/>
              </a:rPr>
              <a:t>团民</a:t>
            </a:r>
          </a:p>
        </p:txBody>
      </p:sp>
      <p:sp>
        <p:nvSpPr>
          <p:cNvPr id="26629" name="Text Box 5"/>
          <p:cNvSpPr txBox="1">
            <a:spLocks noChangeArrowheads="1"/>
          </p:cNvSpPr>
          <p:nvPr/>
        </p:nvSpPr>
        <p:spPr bwMode="auto">
          <a:xfrm>
            <a:off x="4800600" y="2060575"/>
            <a:ext cx="42481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a:solidFill>
                  <a:schemeClr val="folHlink"/>
                </a:solidFill>
                <a:ea typeface="华文新魏" panose="02010800040101010101" pitchFamily="2" charset="-122"/>
              </a:rPr>
              <a:t>        八国联军在北</a:t>
            </a:r>
          </a:p>
          <a:p>
            <a:r>
              <a:rPr kumimoji="1" lang="zh-CN" altLang="en-US" sz="4000">
                <a:solidFill>
                  <a:schemeClr val="folHlink"/>
                </a:solidFill>
                <a:ea typeface="华文新魏" panose="02010800040101010101" pitchFamily="2" charset="-122"/>
              </a:rPr>
              <a:t>京朝阳门外屠杀义</a:t>
            </a:r>
          </a:p>
          <a:p>
            <a:r>
              <a:rPr kumimoji="1" lang="zh-CN" altLang="en-US" sz="4000">
                <a:solidFill>
                  <a:schemeClr val="folHlink"/>
                </a:solidFill>
                <a:ea typeface="华文新魏" panose="02010800040101010101" pitchFamily="2" charset="-122"/>
              </a:rPr>
              <a:t>和团团民</a:t>
            </a:r>
          </a:p>
        </p:txBody>
      </p:sp>
    </p:spTree>
    <p:extLst>
      <p:ext uri="{BB962C8B-B14F-4D97-AF65-F5344CB8AC3E}">
        <p14:creationId xmlns:p14="http://schemas.microsoft.com/office/powerpoint/2010/main" val="5657674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bwMode="auto">
          <a:xfrm>
            <a:off x="0" y="909638"/>
            <a:ext cx="8713788" cy="1079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b="1" dirty="0">
                <a:solidFill>
                  <a:schemeClr val="folHlink"/>
                </a:solidFill>
                <a:latin typeface="黑体" panose="02010609060101010101" pitchFamily="49" charset="-122"/>
                <a:ea typeface="黑体" panose="02010609060101010101" pitchFamily="49" charset="-122"/>
              </a:rPr>
              <a:t>义和团运动失败的原因</a:t>
            </a:r>
          </a:p>
        </p:txBody>
      </p:sp>
      <p:sp>
        <p:nvSpPr>
          <p:cNvPr id="15363" name="AutoShape 3"/>
          <p:cNvSpPr>
            <a:spLocks noChangeArrowheads="1"/>
          </p:cNvSpPr>
          <p:nvPr/>
        </p:nvSpPr>
        <p:spPr bwMode="auto">
          <a:xfrm>
            <a:off x="7956550" y="1270000"/>
            <a:ext cx="576263" cy="576263"/>
          </a:xfrm>
          <a:prstGeom prst="star4">
            <a:avLst>
              <a:gd name="adj" fmla="val 20662"/>
            </a:avLst>
          </a:prstGeom>
          <a:gradFill rotWithShape="1">
            <a:gsLst>
              <a:gs pos="0">
                <a:srgbClr val="81FC24"/>
              </a:gs>
              <a:gs pos="100000">
                <a:srgbClr val="81FC24">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Text Box 5"/>
          <p:cNvSpPr txBox="1">
            <a:spLocks noChangeArrowheads="1"/>
          </p:cNvSpPr>
          <p:nvPr/>
        </p:nvSpPr>
        <p:spPr bwMode="auto">
          <a:xfrm>
            <a:off x="539750" y="1920875"/>
            <a:ext cx="2519363"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3200" b="1">
                <a:solidFill>
                  <a:schemeClr val="tx2"/>
                </a:solidFill>
              </a:rPr>
              <a:t>客观原因：</a:t>
            </a:r>
          </a:p>
          <a:p>
            <a:pPr>
              <a:lnSpc>
                <a:spcPct val="220000"/>
              </a:lnSpc>
            </a:pPr>
            <a:r>
              <a:rPr lang="zh-CN" altLang="en-US" sz="3200" b="1">
                <a:solidFill>
                  <a:schemeClr val="tx2"/>
                </a:solidFill>
              </a:rPr>
              <a:t>主观原因：</a:t>
            </a:r>
          </a:p>
        </p:txBody>
      </p:sp>
      <p:sp>
        <p:nvSpPr>
          <p:cNvPr id="15367" name="Text Box 7"/>
          <p:cNvSpPr txBox="1">
            <a:spLocks noChangeArrowheads="1"/>
          </p:cNvSpPr>
          <p:nvPr/>
        </p:nvSpPr>
        <p:spPr bwMode="auto">
          <a:xfrm>
            <a:off x="2700338" y="2062163"/>
            <a:ext cx="6264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i="1">
                <a:solidFill>
                  <a:schemeClr val="folHlink"/>
                </a:solidFill>
                <a:ea typeface="华文楷体" panose="02010600040101010101" pitchFamily="2" charset="-122"/>
              </a:rPr>
              <a:t>中外反动势力的联合绞杀</a:t>
            </a:r>
          </a:p>
        </p:txBody>
      </p:sp>
      <p:sp>
        <p:nvSpPr>
          <p:cNvPr id="15368" name="Text Box 8"/>
          <p:cNvSpPr txBox="1">
            <a:spLocks noChangeArrowheads="1"/>
          </p:cNvSpPr>
          <p:nvPr/>
        </p:nvSpPr>
        <p:spPr bwMode="auto">
          <a:xfrm>
            <a:off x="2844800" y="3082925"/>
            <a:ext cx="61198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folHlink"/>
                </a:solidFill>
              </a:rPr>
              <a:t>农民阶级的局限性；</a:t>
            </a:r>
          </a:p>
          <a:p>
            <a:r>
              <a:rPr lang="zh-CN" altLang="en-US" sz="3200" b="1">
                <a:solidFill>
                  <a:schemeClr val="folHlink"/>
                </a:solidFill>
              </a:rPr>
              <a:t>缺乏科学的理论指导。</a:t>
            </a:r>
          </a:p>
        </p:txBody>
      </p:sp>
      <p:pic>
        <p:nvPicPr>
          <p:cNvPr id="15370" name="Picture 10" descr="l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4652963"/>
            <a:ext cx="1439862" cy="143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889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repeatCount="indefinite" autoRev="1" fill="hold" nodeType="afterEffect">
                                  <p:stCondLst>
                                    <p:cond delay="0"/>
                                  </p:stCondLst>
                                  <p:childTnLst>
                                    <p:animRot by="21600000">
                                      <p:cBhvr>
                                        <p:cTn id="6" dur="500" fill="hold"/>
                                        <p:tgtEl>
                                          <p:spTgt spid="15363"/>
                                        </p:tgtEl>
                                        <p:attrNameLst>
                                          <p:attrName>r</p:attrName>
                                        </p:attrNameLst>
                                      </p:cBhvr>
                                    </p:animRo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7" fill="hold" nodeType="afterGroup">
                            <p:stCondLst>
                              <p:cond delay="1000"/>
                            </p:stCondLst>
                            <p:childTnLst>
                              <p:par>
                                <p:cTn id="8" presetID="2" presetClass="entr" presetSubtype="8" fill="hold" grpId="0" nodeType="afterEffect">
                                  <p:stCondLst>
                                    <p:cond delay="0"/>
                                  </p:stCondLst>
                                  <p:childTnLst>
                                    <p:set>
                                      <p:cBhvr>
                                        <p:cTn id="9" dur="1" fill="hold">
                                          <p:stCondLst>
                                            <p:cond delay="0"/>
                                          </p:stCondLst>
                                        </p:cTn>
                                        <p:tgtEl>
                                          <p:spTgt spid="15365"/>
                                        </p:tgtEl>
                                        <p:attrNameLst>
                                          <p:attrName>style.visibility</p:attrName>
                                        </p:attrNameLst>
                                      </p:cBhvr>
                                      <p:to>
                                        <p:strVal val="visible"/>
                                      </p:to>
                                    </p:set>
                                    <p:anim calcmode="lin" valueType="num">
                                      <p:cBhvr additive="base">
                                        <p:cTn id="10" dur="500" fill="hold"/>
                                        <p:tgtEl>
                                          <p:spTgt spid="15365"/>
                                        </p:tgtEl>
                                        <p:attrNameLst>
                                          <p:attrName>ppt_x</p:attrName>
                                        </p:attrNameLst>
                                      </p:cBhvr>
                                      <p:tavLst>
                                        <p:tav tm="0">
                                          <p:val>
                                            <p:strVal val="0-#ppt_w/2"/>
                                          </p:val>
                                        </p:tav>
                                        <p:tav tm="100000">
                                          <p:val>
                                            <p:strVal val="#ppt_x"/>
                                          </p:val>
                                        </p:tav>
                                      </p:tavLst>
                                    </p:anim>
                                    <p:anim calcmode="lin" valueType="num">
                                      <p:cBhvr additive="base">
                                        <p:cTn id="11"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8" presetClass="entr" presetSubtype="0" accel="50000" fill="hold" grpId="0" nodeType="clickEffect">
                                  <p:stCondLst>
                                    <p:cond delay="0"/>
                                  </p:stCondLst>
                                  <p:iterate type="lt">
                                    <p:tmPct val="50000"/>
                                  </p:iterate>
                                  <p:childTnLst>
                                    <p:set>
                                      <p:cBhvr>
                                        <p:cTn id="15" dur="1" fill="hold">
                                          <p:stCondLst>
                                            <p:cond delay="0"/>
                                          </p:stCondLst>
                                        </p:cTn>
                                        <p:tgtEl>
                                          <p:spTgt spid="15367"/>
                                        </p:tgtEl>
                                        <p:attrNameLst>
                                          <p:attrName>style.visibility</p:attrName>
                                        </p:attrNameLst>
                                      </p:cBhvr>
                                      <p:to>
                                        <p:strVal val="visible"/>
                                      </p:to>
                                    </p:set>
                                    <p:set>
                                      <p:cBhvr>
                                        <p:cTn id="16" dur="228" fill="hold">
                                          <p:stCondLst>
                                            <p:cond delay="0"/>
                                          </p:stCondLst>
                                        </p:cTn>
                                        <p:tgtEl>
                                          <p:spTgt spid="15367"/>
                                        </p:tgtEl>
                                        <p:attrNameLst>
                                          <p:attrName>style.rotation</p:attrName>
                                        </p:attrNameLst>
                                      </p:cBhvr>
                                      <p:to>
                                        <p:strVal val="-45.0"/>
                                      </p:to>
                                    </p:set>
                                    <p:anim calcmode="lin" valueType="num">
                                      <p:cBhvr>
                                        <p:cTn id="17" dur="228" fill="hold">
                                          <p:stCondLst>
                                            <p:cond delay="228"/>
                                          </p:stCondLst>
                                        </p:cTn>
                                        <p:tgtEl>
                                          <p:spTgt spid="15367"/>
                                        </p:tgtEl>
                                        <p:attrNameLst>
                                          <p:attrName>style.rotation</p:attrName>
                                        </p:attrNameLst>
                                      </p:cBhvr>
                                      <p:tavLst>
                                        <p:tav tm="0">
                                          <p:val>
                                            <p:fltVal val="-45"/>
                                          </p:val>
                                        </p:tav>
                                        <p:tav tm="69900">
                                          <p:val>
                                            <p:fltVal val="45"/>
                                          </p:val>
                                        </p:tav>
                                        <p:tav tm="100000">
                                          <p:val>
                                            <p:fltVal val="0"/>
                                          </p:val>
                                        </p:tav>
                                      </p:tavLst>
                                    </p:anim>
                                    <p:anim calcmode="lin" valueType="num">
                                      <p:cBhvr>
                                        <p:cTn id="18" dur="228" fill="hold">
                                          <p:stCondLst>
                                            <p:cond delay="0"/>
                                          </p:stCondLst>
                                        </p:cTn>
                                        <p:tgtEl>
                                          <p:spTgt spid="15367"/>
                                        </p:tgtEl>
                                        <p:attrNameLst>
                                          <p:attrName>ppt_y</p:attrName>
                                        </p:attrNameLst>
                                      </p:cBhvr>
                                      <p:tavLst>
                                        <p:tav tm="0">
                                          <p:val>
                                            <p:strVal val="#ppt_y-1"/>
                                          </p:val>
                                        </p:tav>
                                        <p:tav tm="100000">
                                          <p:val>
                                            <p:strVal val="#ppt_y-(0.354*#ppt_w-0.172*#ppt_h)"/>
                                          </p:val>
                                        </p:tav>
                                      </p:tavLst>
                                    </p:anim>
                                    <p:anim calcmode="lin" valueType="num">
                                      <p:cBhvr>
                                        <p:cTn id="19" dur="78" decel="50000" autoRev="1" fill="hold">
                                          <p:stCondLst>
                                            <p:cond delay="228"/>
                                          </p:stCondLst>
                                        </p:cTn>
                                        <p:tgtEl>
                                          <p:spTgt spid="15367"/>
                                        </p:tgtEl>
                                        <p:attrNameLst>
                                          <p:attrName>ppt_y</p:attrName>
                                        </p:attrNameLst>
                                      </p:cBhvr>
                                      <p:tavLst>
                                        <p:tav tm="0">
                                          <p:val>
                                            <p:strVal val="#ppt_y-(0.354*#ppt_w-0.172*#ppt_h)"/>
                                          </p:val>
                                        </p:tav>
                                        <p:tav tm="100000">
                                          <p:val>
                                            <p:strVal val="#ppt_y-(0.354*#ppt_w-0.172*#ppt_h)-#ppt_h/2"/>
                                          </p:val>
                                        </p:tav>
                                      </p:tavLst>
                                    </p:anim>
                                    <p:anim calcmode="lin" valueType="num">
                                      <p:cBhvr>
                                        <p:cTn id="20" dur="68" fill="hold">
                                          <p:stCondLst>
                                            <p:cond delay="432"/>
                                          </p:stCondLst>
                                        </p:cTn>
                                        <p:tgtEl>
                                          <p:spTgt spid="15367"/>
                                        </p:tgtEl>
                                        <p:attrNameLst>
                                          <p:attrName>ppt_y</p:attrName>
                                        </p:attrNameLst>
                                      </p:cBhvr>
                                      <p:tavLst>
                                        <p:tav tm="0">
                                          <p:val>
                                            <p:strVal val="#ppt_y-(0.354*#ppt_w-0.172*#ppt_h)"/>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15368"/>
                                        </p:tgtEl>
                                        <p:attrNameLst>
                                          <p:attrName>style.visibility</p:attrName>
                                        </p:attrNameLst>
                                      </p:cBhvr>
                                      <p:to>
                                        <p:strVal val="visible"/>
                                      </p:to>
                                    </p:set>
                                    <p:animEffect transition="in" filter="circle(out)">
                                      <p:cBhvr>
                                        <p:cTn id="25"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7" grpId="0"/>
      <p:bldP spid="1536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全屏显示(4:3)</PresentationFormat>
  <Paragraphs>66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黑体</vt:lpstr>
      <vt:lpstr>华文仿宋</vt:lpstr>
      <vt:lpstr>华文行楷</vt:lpstr>
      <vt:lpstr>华文楷体</vt:lpstr>
      <vt:lpstr>华文新魏</vt:lpstr>
      <vt:lpstr>华文中宋</vt:lpstr>
      <vt:lpstr>楷体_GB2312</vt:lpstr>
      <vt:lpstr>隶书</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对义和团运动的评价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AutoBVT</cp:lastModifiedBy>
  <cp:revision>1</cp:revision>
  <dcterms:created xsi:type="dcterms:W3CDTF">2019-10-21T04:49:27Z</dcterms:created>
  <dcterms:modified xsi:type="dcterms:W3CDTF">2019-10-21T04:56:25Z</dcterms:modified>
</cp:coreProperties>
</file>