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5" r:id="rId4"/>
  </p:sldMasterIdLst>
  <p:notesMasterIdLst>
    <p:notesMasterId r:id="rId6"/>
  </p:notesMasterIdLst>
  <p:sldIdLst>
    <p:sldId id="282" r:id="rId5"/>
    <p:sldId id="283" r:id="rId7"/>
    <p:sldId id="368" r:id="rId8"/>
    <p:sldId id="285" r:id="rId9"/>
    <p:sldId id="286" r:id="rId10"/>
    <p:sldId id="344" r:id="rId11"/>
    <p:sldId id="319" r:id="rId12"/>
    <p:sldId id="287" r:id="rId13"/>
    <p:sldId id="288" r:id="rId14"/>
    <p:sldId id="263" r:id="rId15"/>
    <p:sldId id="332" r:id="rId16"/>
    <p:sldId id="265" r:id="rId17"/>
    <p:sldId id="325" r:id="rId18"/>
    <p:sldId id="327" r:id="rId19"/>
    <p:sldId id="271" r:id="rId20"/>
    <p:sldId id="274" r:id="rId21"/>
    <p:sldId id="276" r:id="rId22"/>
    <p:sldId id="342" r:id="rId23"/>
    <p:sldId id="337" r:id="rId24"/>
    <p:sldId id="343" r:id="rId25"/>
    <p:sldId id="321" r:id="rId26"/>
    <p:sldId id="320" r:id="rId27"/>
    <p:sldId id="335" r:id="rId28"/>
    <p:sldId id="318" r:id="rId29"/>
    <p:sldId id="345" r:id="rId30"/>
    <p:sldId id="341" r:id="rId3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47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42"/>
    <p:restoredTop sz="94660"/>
  </p:normalViewPr>
  <p:slideViewPr>
    <p:cSldViewPr snapToGrid="0">
      <p:cViewPr varScale="1">
        <p:scale>
          <a:sx n="56" d="100"/>
          <a:sy n="56" d="100"/>
        </p:scale>
        <p:origin x="54"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E56D07-3C60-4C17-878E-208505C78A2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600201"/>
            <a:ext cx="10972800" cy="4525963"/>
          </a:xfr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2" panose="05020102010507070707" pitchFamily="18" charset="2"/>
              <a:buChar char=""/>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Rectangle 4"/>
          <p:cNvSpPr>
            <a:spLocks noGrp="1" noChangeArrowheads="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8" name="Rectangle 5"/>
          <p:cNvSpPr>
            <a:spLocks noGrp="1" noChangeArrowheads="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9" name="Rectangle 6"/>
          <p:cNvSpPr>
            <a:spLocks noGrp="1" noChangeArrowheads="1"/>
          </p:cNvSpPr>
          <p:nvPr>
            <p:ph type="sldNum" sz="quarter" idx="4"/>
          </p:nvPr>
        </p:nvSpPr>
        <p:spPr>
          <a:xfrm>
            <a:off x="861695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ED2A205-D97B-4C77-A992-0C3EF5FBE592}" type="slidenum">
              <a:rPr kumimoji="0" lang="zh-CN" altLang="zh-CN" sz="11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zh-CN"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p:nvSpPr>
        <p:spPr>
          <a:xfrm>
            <a:off x="0" y="0"/>
            <a:ext cx="12192000" cy="692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5" name="直接连接符 24"/>
          <p:cNvCxnSpPr/>
          <p:nvPr/>
        </p:nvCxnSpPr>
        <p:spPr>
          <a:xfrm>
            <a:off x="0" y="6272213"/>
            <a:ext cx="12192000" cy="0"/>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831851" y="6280150"/>
            <a:ext cx="26873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华文行楷" panose="02010800040101010101" charset="-122"/>
                <a:ea typeface="华文行楷" panose="02010800040101010101" charset="-122"/>
                <a:cs typeface="+mn-cs"/>
              </a:rPr>
              <a:t>山 东 省 宁 阳 第 四 中 学</a:t>
            </a:r>
            <a:endParaRPr kumimoji="0" lang="zh-CN" altLang="en-US" sz="1800" b="0" i="0" u="none" strike="noStrike" kern="1200" cap="none" spc="0" normalizeH="0" baseline="0" noProof="0" dirty="0" smtClean="0">
              <a:ln>
                <a:noFill/>
              </a:ln>
              <a:solidFill>
                <a:schemeClr val="tx1"/>
              </a:solidFill>
              <a:effectLst/>
              <a:uLnTx/>
              <a:uFillTx/>
              <a:latin typeface="华文行楷" panose="02010800040101010101" charset="-122"/>
              <a:ea typeface="华文行楷" panose="02010800040101010101" charset="-122"/>
              <a:cs typeface="+mn-cs"/>
            </a:endParaRPr>
          </a:p>
        </p:txBody>
      </p:sp>
      <p:sp>
        <p:nvSpPr>
          <p:cNvPr id="27" name="TextBox 26"/>
          <p:cNvSpPr txBox="1">
            <a:spLocks noChangeArrowheads="1"/>
          </p:cNvSpPr>
          <p:nvPr/>
        </p:nvSpPr>
        <p:spPr bwMode="auto">
          <a:xfrm>
            <a:off x="831851" y="6496050"/>
            <a:ext cx="40455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ShanDongShengNingYangDiSiZhongXue</a:t>
            </a:r>
            <a:endParaRPr kumimoji="0" lang="zh-CN" altLang="en-US" sz="1800" b="0"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pic>
        <p:nvPicPr>
          <p:cNvPr id="4105" name="图片 27"/>
          <p:cNvPicPr>
            <a:picLocks noChangeAspect="1"/>
          </p:cNvPicPr>
          <p:nvPr/>
        </p:nvPicPr>
        <p:blipFill>
          <a:blip r:embed="rId2"/>
          <a:stretch>
            <a:fillRect/>
          </a:stretch>
        </p:blipFill>
        <p:spPr>
          <a:xfrm>
            <a:off x="59267" y="6248400"/>
            <a:ext cx="804333" cy="603250"/>
          </a:xfrm>
          <a:prstGeom prst="rect">
            <a:avLst/>
          </a:prstGeom>
          <a:noFill/>
          <a:ln w="9525">
            <a:noFill/>
          </a:ln>
        </p:spPr>
      </p:pic>
      <p:sp>
        <p:nvSpPr>
          <p:cNvPr id="29" name="矩形 28"/>
          <p:cNvSpPr/>
          <p:nvPr/>
        </p:nvSpPr>
        <p:spPr>
          <a:xfrm>
            <a:off x="7824192" y="37120"/>
            <a:ext cx="4416491" cy="521970"/>
          </a:xfrm>
          <a:prstGeom prst="rect">
            <a:avLst/>
          </a:prstGeom>
          <a:noFill/>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800" b="1" i="0" u="none" strike="noStrike" kern="1200" cap="all" spc="0" normalizeH="0" baseline="0" noProof="0" dirty="0">
                <a:solidFill>
                  <a:schemeClr val="bg1"/>
                </a:solidFill>
                <a:effectLst>
                  <a:reflection blurRad="10000" stA="55000" endPos="48000" dist="500" dir="5400000" sy="-100000" algn="bl" rotWithShape="0"/>
                </a:effectLst>
                <a:uLnTx/>
                <a:uFillTx/>
                <a:latin typeface="隶书" panose="02010509060101010101" pitchFamily="49" charset="-122"/>
                <a:ea typeface="隶书" panose="02010509060101010101" pitchFamily="49" charset="-122"/>
                <a:cs typeface="+mn-cs"/>
              </a:rPr>
              <a:t>诱思导学</a:t>
            </a:r>
            <a:r>
              <a:rPr kumimoji="0" lang="en-US" altLang="zh-CN" sz="2800" b="1" i="0" u="none" strike="noStrike" kern="1200" cap="all" spc="0" normalizeH="0" baseline="0" noProof="0" dirty="0">
                <a:solidFill>
                  <a:schemeClr val="bg1"/>
                </a:solidFill>
                <a:effectLst>
                  <a:reflection blurRad="10000" stA="55000" endPos="48000" dist="500" dir="5400000" sy="-100000" algn="bl" rotWithShape="0"/>
                </a:effectLst>
                <a:uLnTx/>
                <a:uFillTx/>
                <a:latin typeface="隶书" panose="02010509060101010101" pitchFamily="49" charset="-122"/>
                <a:ea typeface="隶书" panose="02010509060101010101" pitchFamily="49" charset="-122"/>
                <a:cs typeface="+mn-cs"/>
              </a:rPr>
              <a:t>*</a:t>
            </a:r>
            <a:r>
              <a:rPr kumimoji="0" lang="zh-CN" altLang="en-US" sz="2800" b="1" i="0" u="none" strike="noStrike" kern="1200" cap="all" spc="0" normalizeH="0" baseline="0" noProof="0" dirty="0">
                <a:solidFill>
                  <a:schemeClr val="bg1"/>
                </a:solidFill>
                <a:effectLst>
                  <a:reflection blurRad="10000" stA="55000" endPos="48000" dist="500" dir="5400000" sy="-100000" algn="bl" rotWithShape="0"/>
                </a:effectLst>
                <a:uLnTx/>
                <a:uFillTx/>
                <a:latin typeface="隶书" panose="02010509060101010101" pitchFamily="49" charset="-122"/>
                <a:ea typeface="隶书" panose="02010509060101010101" pitchFamily="49" charset="-122"/>
                <a:cs typeface="+mn-cs"/>
              </a:rPr>
              <a:t>主体探究</a:t>
            </a:r>
            <a:endParaRPr kumimoji="0" lang="zh-CN" altLang="en-US" sz="2800" b="1" i="0" u="none" strike="noStrike" kern="1200" cap="all" spc="0" normalizeH="0" baseline="0" noProof="0" dirty="0">
              <a:solidFill>
                <a:schemeClr val="bg1"/>
              </a:solidFill>
              <a:effectLst>
                <a:reflection blurRad="10000" stA="55000" endPos="48000" dist="500" dir="5400000" sy="-100000" algn="bl" rotWithShape="0"/>
              </a:effectLst>
              <a:uLnTx/>
              <a:uFillTx/>
              <a:latin typeface="隶书" panose="02010509060101010101" pitchFamily="49" charset="-122"/>
              <a:ea typeface="隶书" panose="02010509060101010101" pitchFamily="49"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背景色-2">
    <p:spTree>
      <p:nvGrpSpPr>
        <p:cNvPr id="1" name=""/>
        <p:cNvGrpSpPr/>
        <p:nvPr/>
      </p:nvGrpSpPr>
      <p:grpSpPr>
        <a:xfrm>
          <a:off x="0" y="0"/>
          <a:ext cx="0" cy="0"/>
          <a:chOff x="0" y="0"/>
          <a:chExt cx="0" cy="0"/>
        </a:xfrm>
      </p:grpSpPr>
      <p:sp>
        <p:nvSpPr>
          <p:cNvPr id="6" name="矩形 5"/>
          <p:cNvSpPr/>
          <p:nvPr userDrawn="1"/>
        </p:nvSpPr>
        <p:spPr>
          <a:xfrm>
            <a:off x="0" y="0"/>
            <a:ext cx="12190412" cy="6857206"/>
          </a:xfrm>
          <a:prstGeom prst="rect">
            <a:avLst/>
          </a:prstGeom>
          <a:solidFill>
            <a:srgbClr val="E3F4FD"/>
          </a:solid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zh-CN" altLang="en-US" sz="3000" b="1" dirty="0">
              <a:solidFill>
                <a:schemeClr val="tx1"/>
              </a:solidFill>
              <a:latin typeface="微软雅黑" panose="020B0503020204020204" charset="-122"/>
              <a:ea typeface="微软雅黑" panose="020B0503020204020204" charset="-122"/>
            </a:endParaRPr>
          </a:p>
        </p:txBody>
      </p:sp>
      <p:sp>
        <p:nvSpPr>
          <p:cNvPr id="13" name="矩形 12"/>
          <p:cNvSpPr/>
          <p:nvPr userDrawn="1"/>
        </p:nvSpPr>
        <p:spPr bwMode="auto">
          <a:xfrm>
            <a:off x="630658" y="341319"/>
            <a:ext cx="10987322" cy="6175362"/>
          </a:xfrm>
          <a:prstGeom prst="rect">
            <a:avLst/>
          </a:prstGeom>
          <a:noFill/>
          <a:ln w="3175" cap="flat" cmpd="sng" algn="ctr">
            <a:solidFill>
              <a:schemeClr val="bg1">
                <a:lumMod val="85000"/>
              </a:schemeClr>
            </a:solidFill>
            <a:prstDash val="solid"/>
            <a:round/>
            <a:headEnd type="none" w="med" len="med"/>
            <a:tailEnd type="none" w="med" len="med"/>
          </a:ln>
          <a:effectLst/>
        </p:spPr>
        <p:txBody>
          <a:bodyPr vert="horz" wrap="square" lIns="45603" tIns="22801" rIns="45603" bIns="22801" numCol="1" rtlCol="0" anchor="t" anchorCtr="0" compatLnSpc="1"/>
          <a:lstStyle/>
          <a:p>
            <a:pPr marL="0" marR="0" indent="0" algn="l" defTabSz="45593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pic>
        <p:nvPicPr>
          <p:cNvPr id="8" name="27 Imagen"/>
          <p:cNvPicPr>
            <a:picLocks noChangeAspect="1"/>
          </p:cNvPicPr>
          <p:nvPr userDrawn="1"/>
        </p:nvPicPr>
        <p:blipFill>
          <a:blip r:embed="rId2" cstate="print"/>
          <a:srcRect/>
          <a:stretch>
            <a:fillRect/>
          </a:stretch>
        </p:blipFill>
        <p:spPr bwMode="auto">
          <a:xfrm>
            <a:off x="11342039" y="6439210"/>
            <a:ext cx="391471" cy="32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5"/>
          <p:cNvSpPr txBox="1"/>
          <p:nvPr userDrawn="1"/>
        </p:nvSpPr>
        <p:spPr>
          <a:xfrm>
            <a:off x="11357178" y="6417332"/>
            <a:ext cx="359008" cy="323175"/>
          </a:xfrm>
          <a:prstGeom prst="rect">
            <a:avLst/>
          </a:prstGeom>
          <a:noFill/>
        </p:spPr>
        <p:txBody>
          <a:bodyPr wrap="square" lIns="45729" tIns="22865" rIns="45729" bIns="22865" rtlCol="0">
            <a:spAutoFit/>
          </a:bodyPr>
          <a:lstStyle/>
          <a:p>
            <a:pPr algn="ctr"/>
            <a:fld id="{2EEF1883-7A0E-4F66-9932-E581691AD397}" type="slidenum">
              <a:rPr lang="zh-CN" altLang="en-US" sz="1400" b="1" smtClean="0">
                <a:solidFill>
                  <a:schemeClr val="bg1"/>
                </a:solidFill>
                <a:latin typeface="Arial Unicode MS" panose="020B0604020202020204" charset="-122"/>
                <a:ea typeface="Arial Unicode MS" panose="020B0604020202020204" charset="-122"/>
                <a:cs typeface="Arial Unicode MS" panose="020B0604020202020204" charset="-122"/>
              </a:rPr>
            </a:fld>
            <a:r>
              <a:rPr lang="zh-CN" altLang="en-US" sz="1800" dirty="0">
                <a:solidFill>
                  <a:schemeClr val="bg1"/>
                </a:solidFill>
                <a:latin typeface="Arial Unicode MS" panose="020B0604020202020204" charset="-122"/>
                <a:ea typeface="Arial Unicode MS" panose="020B0604020202020204" charset="-122"/>
                <a:cs typeface="Arial Unicode MS" panose="020B0604020202020204" charset="-122"/>
              </a:rPr>
              <a:t> </a:t>
            </a:r>
            <a:endParaRPr lang="zh-CN" altLang="en-US" sz="1800" dirty="0">
              <a:solidFill>
                <a:schemeClr val="bg1"/>
              </a:solidFill>
              <a:latin typeface="Arial Unicode MS" panose="020B0604020202020204" charset="-122"/>
              <a:ea typeface="Arial Unicode MS" panose="020B0604020202020204" charset="-122"/>
              <a:cs typeface="Arial Unicode MS" panose="020B0604020202020204" charset="-122"/>
            </a:endParaRPr>
          </a:p>
        </p:txBody>
      </p:sp>
      <p:grpSp>
        <p:nvGrpSpPr>
          <p:cNvPr id="2" name="组合 9"/>
          <p:cNvGrpSpPr/>
          <p:nvPr userDrawn="1"/>
        </p:nvGrpSpPr>
        <p:grpSpPr>
          <a:xfrm>
            <a:off x="10942552" y="6426910"/>
            <a:ext cx="373576" cy="373381"/>
            <a:chOff x="11226607" y="6533712"/>
            <a:chExt cx="216000" cy="216000"/>
          </a:xfrm>
        </p:grpSpPr>
        <p:sp>
          <p:nvSpPr>
            <p:cNvPr id="11" name="椭圆 10"/>
            <p:cNvSpPr/>
            <p:nvPr userDrawn="1"/>
          </p:nvSpPr>
          <p:spPr>
            <a:xfrm>
              <a:off x="11226607" y="6533712"/>
              <a:ext cx="216000" cy="216000"/>
            </a:xfrm>
            <a:prstGeom prst="ellipse">
              <a:avLst/>
            </a:prstGeom>
            <a:solidFill>
              <a:srgbClr val="A2CEA1"/>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2" name="燕尾形 22">
              <a:hlinkClick r:id="" action="ppaction://hlinkshowjump?jump=previousslide"/>
            </p:cNvPr>
            <p:cNvSpPr/>
            <p:nvPr userDrawn="1"/>
          </p:nvSpPr>
          <p:spPr>
            <a:xfrm flipH="1">
              <a:off x="11291407" y="6587712"/>
              <a:ext cx="86400" cy="108000"/>
            </a:xfrm>
            <a:prstGeom prst="chevron">
              <a:avLst/>
            </a:prstGeom>
            <a:solidFill>
              <a:srgbClr val="FFFFF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3" name="组合 13"/>
          <p:cNvGrpSpPr/>
          <p:nvPr userDrawn="1"/>
        </p:nvGrpSpPr>
        <p:grpSpPr>
          <a:xfrm>
            <a:off x="11755566" y="6438671"/>
            <a:ext cx="373576" cy="373381"/>
            <a:chOff x="11142748" y="6381312"/>
            <a:chExt cx="216000" cy="216000"/>
          </a:xfrm>
        </p:grpSpPr>
        <p:sp>
          <p:nvSpPr>
            <p:cNvPr id="15" name="椭圆 14"/>
            <p:cNvSpPr/>
            <p:nvPr userDrawn="1"/>
          </p:nvSpPr>
          <p:spPr>
            <a:xfrm>
              <a:off x="11142748" y="6381312"/>
              <a:ext cx="216000" cy="216000"/>
            </a:xfrm>
            <a:prstGeom prst="ellipse">
              <a:avLst/>
            </a:prstGeom>
            <a:solidFill>
              <a:srgbClr val="A2CEA1"/>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6" name="燕尾形 25">
              <a:hlinkClick r:id="" action="ppaction://hlinkshowjump?jump=nextslide"/>
            </p:cNvPr>
            <p:cNvSpPr/>
            <p:nvPr userDrawn="1"/>
          </p:nvSpPr>
          <p:spPr>
            <a:xfrm>
              <a:off x="11207548" y="6435312"/>
              <a:ext cx="86400" cy="108000"/>
            </a:xfrm>
            <a:prstGeom prst="chevron">
              <a:avLst/>
            </a:prstGeom>
            <a:solidFill>
              <a:srgbClr val="FFFFF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pic>
        <p:nvPicPr>
          <p:cNvPr id="18" name="图片 17"/>
          <p:cNvPicPr>
            <a:picLocks noChangeAspect="1"/>
          </p:cNvPicPr>
          <p:nvPr/>
        </p:nvPicPr>
        <p:blipFill rotWithShape="1">
          <a:blip r:embed="rId3" cstate="print">
            <a:extLst>
              <a:ext uri="{28A0092B-C50C-407E-A947-70E740481C1C}">
                <a14:useLocalDpi xmlns:a14="http://schemas.microsoft.com/office/drawing/2010/main" val="0"/>
              </a:ext>
            </a:extLst>
          </a:blip>
          <a:srcRect r="45499"/>
          <a:stretch>
            <a:fillRect/>
          </a:stretch>
        </p:blipFill>
        <p:spPr>
          <a:xfrm>
            <a:off x="10665880" y="2169000"/>
            <a:ext cx="1350703" cy="22980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7" name="页脚占位符 6"/>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8" name="灯片编号占位符 7"/>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7" name="页脚占位符 6"/>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8" name="灯片编号占位符 7"/>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7" name="页脚占位符 6"/>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8" name="灯片编号占位符 7"/>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2" Type="http://schemas.openxmlformats.org/officeDocument/2006/relationships/theme" Target="../theme/theme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1026" name="Title Placeholder 1"/>
          <p:cNvSpPr>
            <a:spLocks noGrp="1"/>
          </p:cNvSpPr>
          <p:nvPr>
            <p:ph type="title"/>
          </p:nvPr>
        </p:nvSpPr>
        <p:spPr>
          <a:xfrm>
            <a:off x="844550" y="365125"/>
            <a:ext cx="10515600" cy="1325563"/>
          </a:xfrm>
          <a:prstGeom prst="rect">
            <a:avLst/>
          </a:prstGeom>
          <a:noFill/>
          <a:ln w="9525">
            <a:noFill/>
          </a:ln>
        </p:spPr>
        <p:txBody>
          <a:bodyPr anchor="ctr"/>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844550" y="1828800"/>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695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2050" name="Title Placeholder 1"/>
          <p:cNvSpPr>
            <a:spLocks noGrp="1"/>
          </p:cNvSpPr>
          <p:nvPr>
            <p:ph type="title"/>
          </p:nvPr>
        </p:nvSpPr>
        <p:spPr>
          <a:xfrm>
            <a:off x="844550" y="365125"/>
            <a:ext cx="10515600" cy="1325563"/>
          </a:xfrm>
          <a:prstGeom prst="rect">
            <a:avLst/>
          </a:prstGeom>
          <a:noFill/>
          <a:ln w="9525">
            <a:noFill/>
          </a:ln>
        </p:spPr>
        <p:txBody>
          <a:bodyPr anchor="ctr"/>
          <a:p>
            <a:pPr lvl="0"/>
            <a:r>
              <a:rPr lang="zh-CN" altLang="en-US" dirty="0"/>
              <a:t>单击此处编辑母版标题样式</a:t>
            </a:r>
            <a:endParaRPr lang="en-US" altLang="zh-CN" dirty="0"/>
          </a:p>
        </p:txBody>
      </p:sp>
      <p:sp>
        <p:nvSpPr>
          <p:cNvPr id="2051" name="Text Placeholder 2"/>
          <p:cNvSpPr>
            <a:spLocks noGrp="1"/>
          </p:cNvSpPr>
          <p:nvPr>
            <p:ph type="body" idx="1"/>
          </p:nvPr>
        </p:nvSpPr>
        <p:spPr>
          <a:xfrm>
            <a:off x="844550" y="1828800"/>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695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3074" name="Title Placeholder 1"/>
          <p:cNvSpPr>
            <a:spLocks noGrp="1"/>
          </p:cNvSpPr>
          <p:nvPr>
            <p:ph type="title"/>
          </p:nvPr>
        </p:nvSpPr>
        <p:spPr>
          <a:xfrm>
            <a:off x="844550" y="365125"/>
            <a:ext cx="10515600" cy="1325563"/>
          </a:xfrm>
          <a:prstGeom prst="rect">
            <a:avLst/>
          </a:prstGeom>
          <a:noFill/>
          <a:ln w="9525">
            <a:noFill/>
          </a:ln>
        </p:spPr>
        <p:txBody>
          <a:bodyPr anchor="ctr"/>
          <a:p>
            <a:pPr lvl="0"/>
            <a:r>
              <a:rPr lang="zh-CN" altLang="en-US" dirty="0"/>
              <a:t>单击此处编辑母版标题样式</a:t>
            </a:r>
            <a:endParaRPr lang="en-US" altLang="zh-CN" dirty="0"/>
          </a:p>
        </p:txBody>
      </p:sp>
      <p:sp>
        <p:nvSpPr>
          <p:cNvPr id="3075" name="Text Placeholder 2"/>
          <p:cNvSpPr>
            <a:spLocks noGrp="1"/>
          </p:cNvSpPr>
          <p:nvPr>
            <p:ph type="body" idx="1"/>
          </p:nvPr>
        </p:nvSpPr>
        <p:spPr>
          <a:xfrm>
            <a:off x="844550" y="1828800"/>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2CB19B9-8421-469C-AB72-E0EB2498C18A}" type="datetimeFigureOut">
              <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695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039C3DF-39A3-47C6-893D-AE3A98324CB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slide" Target="slide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slide" Target="slide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slide" Target="slide1.xml"/></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slide" Target="slide12.xml"/><Relationship Id="rId3" Type="http://schemas.openxmlformats.org/officeDocument/2006/relationships/image" Target="../media/image11.png"/><Relationship Id="rId2" Type="http://schemas.openxmlformats.org/officeDocument/2006/relationships/oleObject" Target="../embeddings/oleObject1.bin"/><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9" Type="http://schemas.openxmlformats.org/officeDocument/2006/relationships/image" Target="../media/image7.jpeg"/><Relationship Id="rId8" Type="http://schemas.openxmlformats.org/officeDocument/2006/relationships/hyperlink" Target="http://news.xinhuanet.com/ziliao/2005-05/13/xinsimple_2420502131000578245735.htm" TargetMode="External"/><Relationship Id="rId7" Type="http://schemas.openxmlformats.org/officeDocument/2006/relationships/image" Target="../media/image6.jpeg"/><Relationship Id="rId6" Type="http://schemas.openxmlformats.org/officeDocument/2006/relationships/image" Target="../media/image1.tiff"/><Relationship Id="rId5" Type="http://schemas.openxmlformats.org/officeDocument/2006/relationships/slide" Target="slide8.xml"/><Relationship Id="rId4" Type="http://schemas.openxmlformats.org/officeDocument/2006/relationships/slide" Target="slide6.xml"/><Relationship Id="rId3" Type="http://schemas.openxmlformats.org/officeDocument/2006/relationships/slide" Target="slide21.xml"/><Relationship Id="rId2" Type="http://schemas.openxmlformats.org/officeDocument/2006/relationships/slide" Target="slide5.xml"/><Relationship Id="rId10" Type="http://schemas.openxmlformats.org/officeDocument/2006/relationships/slideLayout" Target="../slideLayouts/slideLayout7.xml"/><Relationship Id="rId1" Type="http://schemas.openxmlformats.org/officeDocument/2006/relationships/slide" Target="slide2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83080" y="1568291"/>
            <a:ext cx="8578691" cy="2306955"/>
          </a:xfrm>
          <a:prstGeom prst="rect">
            <a:avLst/>
          </a:prstGeom>
          <a:noFill/>
        </p:spPr>
        <p:txBody>
          <a:bodyPr wrap="square" rtlCol="0">
            <a:spAutoFit/>
          </a:bodyPr>
          <a:p>
            <a:pPr algn="ctr"/>
            <a:r>
              <a:rPr lang="en-US" altLang="zh-CN" sz="3600" b="1">
                <a:solidFill>
                  <a:srgbClr val="FF0000"/>
                </a:solidFill>
                <a:latin typeface="华文中宋" panose="02010600040101010101" pitchFamily="2" charset="-122"/>
                <a:ea typeface="华文中宋" panose="02010600040101010101" pitchFamily="2" charset="-122"/>
                <a:sym typeface="+mn-ea"/>
              </a:rPr>
              <a:t> </a:t>
            </a:r>
            <a:endParaRPr lang="zh-CN" sz="3600" b="1">
              <a:solidFill>
                <a:srgbClr val="FF0000"/>
              </a:solidFill>
              <a:latin typeface="华文中宋" panose="02010600040101010101" pitchFamily="2" charset="-122"/>
              <a:ea typeface="华文中宋" panose="02010600040101010101" pitchFamily="2" charset="-122"/>
              <a:sym typeface="+mn-ea"/>
            </a:endParaRPr>
          </a:p>
          <a:p>
            <a:pPr algn="ctr"/>
            <a:r>
              <a:rPr lang="zh-CN" altLang="en-US" sz="3600"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rPr>
              <a:t>一轮复习：岳麓版必修一</a:t>
            </a:r>
            <a:r>
              <a:rPr lang="en-US" altLang="zh-CN" sz="3600"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rPr>
              <a:t>  </a:t>
            </a:r>
            <a:r>
              <a:rPr lang="zh-CN" altLang="en-US" sz="3600"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rPr>
              <a:t>政治文明历程</a:t>
            </a:r>
            <a:endParaRPr lang="zh-CN" altLang="en-US" sz="3600"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a:p>
            <a:pPr algn="ctr"/>
            <a:endParaRPr lang="zh-CN" altLang="en-US" sz="3600"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ctr"/>
            <a:endParaRPr lang="zh-CN" altLang="en-US" sz="3600">
              <a:latin typeface="华文中宋" panose="02010600040101010101" pitchFamily="2" charset="-122"/>
              <a:ea typeface="华文中宋" panose="02010600040101010101" pitchFamily="2" charset="-122"/>
            </a:endParaRPr>
          </a:p>
        </p:txBody>
      </p:sp>
      <p:sp>
        <p:nvSpPr>
          <p:cNvPr id="10" name="Text Box 9"/>
          <p:cNvSpPr txBox="1">
            <a:spLocks noChangeArrowheads="1"/>
          </p:cNvSpPr>
          <p:nvPr/>
        </p:nvSpPr>
        <p:spPr bwMode="auto">
          <a:xfrm>
            <a:off x="2643712" y="3875525"/>
            <a:ext cx="6858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600" b="1" dirty="0">
                <a:solidFill>
                  <a:srgbClr val="FF0000"/>
                </a:solidFill>
                <a:latin typeface="黑体" panose="02010609060101010101" pitchFamily="49" charset="-122"/>
                <a:ea typeface="黑体" panose="02010609060101010101" pitchFamily="49" charset="-122"/>
              </a:rPr>
              <a:t> 英国的君主立宪制</a:t>
            </a:r>
            <a:endParaRPr lang="zh-CN" altLang="en-US" sz="3600" b="1" dirty="0">
              <a:solidFill>
                <a:srgbClr val="FF0000"/>
              </a:solidFill>
              <a:latin typeface="黑体" panose="02010609060101010101" pitchFamily="49" charset="-122"/>
              <a:ea typeface="黑体" panose="02010609060101010101" pitchFamily="49" charset="-122"/>
            </a:endParaRPr>
          </a:p>
        </p:txBody>
      </p:sp>
      <p:sp>
        <p:nvSpPr>
          <p:cNvPr id="9" name="Text Box 9"/>
          <p:cNvSpPr txBox="1">
            <a:spLocks noChangeArrowheads="1"/>
          </p:cNvSpPr>
          <p:nvPr/>
        </p:nvSpPr>
        <p:spPr bwMode="auto">
          <a:xfrm>
            <a:off x="2298700" y="2992120"/>
            <a:ext cx="8063230" cy="59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300" b="1" dirty="0">
                <a:solidFill>
                  <a:srgbClr val="0070C0"/>
                </a:solidFill>
                <a:latin typeface="黑体" panose="02010609060101010101" pitchFamily="49" charset="-122"/>
                <a:ea typeface="黑体" panose="02010609060101010101" pitchFamily="49" charset="-122"/>
              </a:rPr>
              <a:t>第三单元  近代西方资本主义政体的建立</a:t>
            </a:r>
            <a:endParaRPr lang="zh-CN" altLang="en-US" sz="3300" b="1" dirty="0">
              <a:solidFill>
                <a:srgbClr val="0070C0"/>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2"/>
          <p:cNvSpPr txBox="1"/>
          <p:nvPr/>
        </p:nvSpPr>
        <p:spPr>
          <a:xfrm>
            <a:off x="568960" y="4391660"/>
            <a:ext cx="11424285" cy="1814830"/>
          </a:xfrm>
          <a:prstGeom prst="rect">
            <a:avLst/>
          </a:prstGeom>
          <a:noFill/>
          <a:ln w="9525">
            <a:noFill/>
          </a:ln>
        </p:spPr>
        <p:txBody>
          <a:bodyPr wrap="square">
            <a:spAutoFit/>
          </a:bodyPr>
          <a:p>
            <a:pPr eaLnBrk="1" hangingPunct="1"/>
            <a:r>
              <a:rPr lang="zh-CN" altLang="en-US" sz="2800" b="1" dirty="0">
                <a:latin typeface="黑体" panose="02010609060101010101" pitchFamily="49" charset="-122"/>
                <a:ea typeface="黑体" panose="02010609060101010101" pitchFamily="49" charset="-122"/>
              </a:rPr>
              <a:t>君主立宪制，又称</a:t>
            </a:r>
            <a:r>
              <a:rPr lang="zh-CN" altLang="en-US" sz="2800" b="1" dirty="0">
                <a:solidFill>
                  <a:srgbClr val="FF3300"/>
                </a:solidFill>
                <a:latin typeface="黑体" panose="02010609060101010101" pitchFamily="49" charset="-122"/>
                <a:ea typeface="黑体" panose="02010609060101010101" pitchFamily="49" charset="-122"/>
              </a:rPr>
              <a:t>立宪君主制</a:t>
            </a:r>
            <a:r>
              <a:rPr lang="zh-CN" altLang="en-US" sz="2800" b="1" dirty="0">
                <a:solidFill>
                  <a:srgbClr val="FF0000"/>
                </a:solidFill>
                <a:latin typeface="黑体" panose="02010609060101010101" pitchFamily="49" charset="-122"/>
                <a:ea typeface="黑体" panose="02010609060101010101" pitchFamily="49" charset="-122"/>
              </a:rPr>
              <a:t>、</a:t>
            </a:r>
            <a:r>
              <a:rPr lang="zh-CN" sz="2800">
                <a:solidFill>
                  <a:srgbClr val="FF0000"/>
                </a:solidFill>
                <a:latin typeface="黑体" panose="02010609060101010101" pitchFamily="49" charset="-122"/>
                <a:ea typeface="黑体" panose="02010609060101010101" pitchFamily="49" charset="-122"/>
                <a:sym typeface="+mn-ea"/>
              </a:rPr>
              <a:t>有限君主制</a:t>
            </a:r>
            <a:r>
              <a:rPr lang="zh-CN" altLang="en-US" sz="2800" b="1" dirty="0">
                <a:latin typeface="黑体" panose="02010609060101010101" pitchFamily="49" charset="-122"/>
                <a:ea typeface="黑体" panose="02010609060101010101" pitchFamily="49" charset="-122"/>
              </a:rPr>
              <a:t>，是一种现代政体，国家元首通常是世袭的，拥有某些最高权力，</a:t>
            </a:r>
            <a:r>
              <a:rPr lang="zh-CN" altLang="en-US" sz="2800" b="1" dirty="0">
                <a:solidFill>
                  <a:srgbClr val="0033CC"/>
                </a:solidFill>
                <a:latin typeface="黑体" panose="02010609060101010101" pitchFamily="49" charset="-122"/>
                <a:ea typeface="黑体" panose="02010609060101010101" pitchFamily="49" charset="-122"/>
              </a:rPr>
              <a:t>但是必须在宪法规定的范围内行使。</a:t>
            </a:r>
            <a:r>
              <a:rPr lang="zh-CN" altLang="en-US" sz="2800" b="1" dirty="0">
                <a:solidFill>
                  <a:srgbClr val="0000FF"/>
                </a:solidFill>
                <a:latin typeface="Arial" panose="020B0604020202020204" pitchFamily="34" charset="0"/>
                <a:ea typeface="黑体" panose="02010609060101010101" pitchFamily="49" charset="-122"/>
                <a:sym typeface="+mn-ea"/>
              </a:rPr>
              <a:t>分为</a:t>
            </a:r>
            <a:r>
              <a:rPr lang="zh-CN" altLang="en-US" sz="2800" b="1" dirty="0">
                <a:solidFill>
                  <a:srgbClr val="800080"/>
                </a:solidFill>
                <a:latin typeface="Arial" panose="020B0604020202020204" pitchFamily="34" charset="0"/>
                <a:ea typeface="黑体" panose="02010609060101010101" pitchFamily="49" charset="-122"/>
                <a:sym typeface="+mn-ea"/>
              </a:rPr>
              <a:t>议会制君主立宪制</a:t>
            </a:r>
            <a:r>
              <a:rPr lang="zh-CN" altLang="en-US" sz="2800" b="1" dirty="0">
                <a:solidFill>
                  <a:srgbClr val="0000FF"/>
                </a:solidFill>
                <a:latin typeface="Arial" panose="020B0604020202020204" pitchFamily="34" charset="0"/>
                <a:ea typeface="黑体" panose="02010609060101010101" pitchFamily="49" charset="-122"/>
                <a:sym typeface="+mn-ea"/>
              </a:rPr>
              <a:t>（英国）和</a:t>
            </a:r>
            <a:r>
              <a:rPr lang="zh-CN" altLang="en-US" sz="2800" b="1" dirty="0">
                <a:solidFill>
                  <a:srgbClr val="800080"/>
                </a:solidFill>
                <a:latin typeface="Arial" panose="020B0604020202020204" pitchFamily="34" charset="0"/>
                <a:ea typeface="黑体" panose="02010609060101010101" pitchFamily="49" charset="-122"/>
                <a:sym typeface="+mn-ea"/>
              </a:rPr>
              <a:t>二元君主立宪制</a:t>
            </a:r>
            <a:r>
              <a:rPr lang="zh-CN" altLang="en-US" sz="2800" b="1" dirty="0">
                <a:solidFill>
                  <a:srgbClr val="0000FF"/>
                </a:solidFill>
                <a:latin typeface="Arial" panose="020B0604020202020204" pitchFamily="34" charset="0"/>
                <a:ea typeface="黑体" panose="02010609060101010101" pitchFamily="49" charset="-122"/>
                <a:sym typeface="+mn-ea"/>
              </a:rPr>
              <a:t>（德意志第二帝国）两种</a:t>
            </a:r>
            <a:endParaRPr lang="zh-CN" altLang="zh-CN" sz="2800" dirty="0">
              <a:solidFill>
                <a:srgbClr val="0033CC"/>
              </a:solidFill>
              <a:latin typeface="Arial" panose="020B0604020202020204" pitchFamily="34" charset="0"/>
              <a:ea typeface="黑体" panose="02010609060101010101" pitchFamily="49" charset="-122"/>
            </a:endParaRPr>
          </a:p>
        </p:txBody>
      </p:sp>
      <p:sp>
        <p:nvSpPr>
          <p:cNvPr id="2" name="文本框 1"/>
          <p:cNvSpPr txBox="1"/>
          <p:nvPr/>
        </p:nvSpPr>
        <p:spPr>
          <a:xfrm>
            <a:off x="568960" y="3001645"/>
            <a:ext cx="2224405" cy="583565"/>
          </a:xfrm>
          <a:prstGeom prst="rect">
            <a:avLst/>
          </a:prstGeom>
          <a:noFill/>
        </p:spPr>
        <p:txBody>
          <a:bodyPr wrap="none" rtlCol="0">
            <a:spAutoFit/>
          </a:bodyPr>
          <a:p>
            <a:pPr algn="l" eaLnBrk="1" hangingPunct="1"/>
            <a:r>
              <a:rPr lang="zh-CN" altLang="en-US" sz="3200" b="1" dirty="0">
                <a:solidFill>
                  <a:srgbClr val="FF0000"/>
                </a:solidFill>
                <a:latin typeface="黑体" panose="02010609060101010101" pitchFamily="49" charset="-122"/>
                <a:ea typeface="黑体" panose="02010609060101010101" pitchFamily="49" charset="-122"/>
                <a:sym typeface="+mn-ea"/>
              </a:rPr>
              <a:t>君主立宪制</a:t>
            </a:r>
            <a:r>
              <a:rPr lang="zh-CN" altLang="en-US" sz="3200" dirty="0">
                <a:latin typeface="黑体" panose="02010609060101010101" pitchFamily="49" charset="-122"/>
                <a:ea typeface="黑体" panose="02010609060101010101" pitchFamily="49" charset="-122"/>
                <a:sym typeface="+mn-ea"/>
              </a:rPr>
              <a:t> </a:t>
            </a:r>
            <a:endParaRPr lang="zh-CN" altLang="en-US" sz="3200" dirty="0">
              <a:latin typeface="黑体" panose="02010609060101010101" pitchFamily="49" charset="-122"/>
              <a:ea typeface="黑体" panose="02010609060101010101" pitchFamily="49" charset="-122"/>
            </a:endParaRPr>
          </a:p>
        </p:txBody>
      </p:sp>
      <p:sp>
        <p:nvSpPr>
          <p:cNvPr id="21508" name="文本框 21507"/>
          <p:cNvSpPr txBox="1"/>
          <p:nvPr/>
        </p:nvSpPr>
        <p:spPr>
          <a:xfrm>
            <a:off x="711835" y="3727450"/>
            <a:ext cx="1939290" cy="521970"/>
          </a:xfrm>
          <a:prstGeom prst="rect">
            <a:avLst/>
          </a:prstGeom>
          <a:noFill/>
          <a:ln w="9525">
            <a:noFill/>
          </a:ln>
        </p:spPr>
        <p:txBody>
          <a:bodyPr wrap="square">
            <a:spAutoFit/>
          </a:bodyPr>
          <a:p>
            <a:pPr>
              <a:spcBef>
                <a:spcPct val="50000"/>
              </a:spcBef>
            </a:pPr>
            <a:r>
              <a:rPr lang="zh-CN" altLang="en-US" sz="2800" dirty="0">
                <a:solidFill>
                  <a:srgbClr val="FF0000"/>
                </a:solidFill>
                <a:effectLst>
                  <a:outerShdw blurRad="38100" dist="38100" dir="2700000">
                    <a:srgbClr val="000000"/>
                  </a:outerShdw>
                </a:effectLst>
                <a:latin typeface="黑体" panose="02010609060101010101" pitchFamily="49" charset="-122"/>
                <a:ea typeface="黑体" panose="02010609060101010101" pitchFamily="49" charset="-122"/>
              </a:rPr>
              <a:t>含义：</a:t>
            </a:r>
            <a:endParaRPr lang="zh-CN" altLang="en-US" sz="2800" dirty="0">
              <a:solidFill>
                <a:srgbClr val="FF0000"/>
              </a:solidFill>
              <a:effectLst>
                <a:outerShdw blurRad="38100" dist="38100" dir="2700000">
                  <a:srgbClr val="000000"/>
                </a:outerShdw>
              </a:effectLst>
              <a:latin typeface="黑体" panose="02010609060101010101" pitchFamily="49" charset="-122"/>
              <a:ea typeface="黑体" panose="02010609060101010101" pitchFamily="49" charset="-122"/>
            </a:endParaRPr>
          </a:p>
        </p:txBody>
      </p:sp>
      <p:sp>
        <p:nvSpPr>
          <p:cNvPr id="4" name="文本框 3"/>
          <p:cNvSpPr txBox="1"/>
          <p:nvPr/>
        </p:nvSpPr>
        <p:spPr>
          <a:xfrm>
            <a:off x="374650" y="1043305"/>
            <a:ext cx="11817350" cy="1383665"/>
          </a:xfrm>
          <a:prstGeom prst="rect">
            <a:avLst/>
          </a:prstGeom>
          <a:noFill/>
        </p:spPr>
        <p:txBody>
          <a:bodyPr wrap="square" rtlCol="0" anchor="t">
            <a:spAutoFit/>
          </a:bodyPr>
          <a:p>
            <a:r>
              <a:rPr lang="en-US" altLang="zh-CN" sz="2800" b="1">
                <a:solidFill>
                  <a:schemeClr val="tx1"/>
                </a:solidFill>
                <a:latin typeface="黑体" panose="02010609060101010101" pitchFamily="49" charset="-122"/>
                <a:ea typeface="黑体" panose="02010609060101010101" pitchFamily="49" charset="-122"/>
                <a:sym typeface="+mn-ea"/>
              </a:rPr>
              <a:t> 指国家权力体系的运作机制。</a:t>
            </a:r>
            <a:r>
              <a:rPr lang="en-US" altLang="zh-CN" sz="2800" b="1">
                <a:solidFill>
                  <a:srgbClr val="0070C0"/>
                </a:solidFill>
                <a:latin typeface="黑体" panose="02010609060101010101" pitchFamily="49" charset="-122"/>
                <a:ea typeface="黑体" panose="02010609060101010101" pitchFamily="49" charset="-122"/>
                <a:sym typeface="+mn-ea"/>
              </a:rPr>
              <a:t>近现代国家的政体主要包括君主制和共和制</a:t>
            </a:r>
            <a:r>
              <a:rPr lang="en-US" altLang="zh-CN" sz="2800" b="1">
                <a:solidFill>
                  <a:schemeClr val="tx1"/>
                </a:solidFill>
                <a:latin typeface="黑体" panose="02010609060101010101" pitchFamily="49" charset="-122"/>
                <a:ea typeface="黑体" panose="02010609060101010101" pitchFamily="49" charset="-122"/>
                <a:sym typeface="+mn-ea"/>
              </a:rPr>
              <a:t>。君主制又分为二元君主制和议会君主制。共和制包括人民代表大会制、总统共和制、议会共和制、委员会制(瑞士)和半总统制</a:t>
            </a:r>
            <a:endParaRPr lang="en-US" altLang="zh-CN" sz="2800" b="1">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568960" y="521335"/>
            <a:ext cx="999490" cy="583565"/>
          </a:xfrm>
          <a:prstGeom prst="rect">
            <a:avLst/>
          </a:prstGeom>
          <a:noFill/>
        </p:spPr>
        <p:txBody>
          <a:bodyPr wrap="none" rtlCol="0">
            <a:spAutoFit/>
          </a:bodyPr>
          <a:p>
            <a:pPr algn="l"/>
            <a:r>
              <a:rPr lang="zh-CN" altLang="en-US" sz="3200" b="1">
                <a:solidFill>
                  <a:srgbClr val="FF0000"/>
                </a:solidFill>
                <a:latin typeface="黑体" panose="02010609060101010101" pitchFamily="49" charset="-122"/>
                <a:ea typeface="黑体" panose="02010609060101010101" pitchFamily="49" charset="-122"/>
                <a:sym typeface="+mn-ea"/>
              </a:rPr>
              <a:t>政体</a:t>
            </a:r>
            <a:endParaRPr lang="zh-CN" altLang="en-US" sz="3200" b="1">
              <a:solidFill>
                <a:srgbClr val="FF0000"/>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strips(downLeft)">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240" name="矩形 1049239">
            <a:hlinkClick r:id="" action="ppaction://noaction"/>
          </p:cNvPr>
          <p:cNvSpPr/>
          <p:nvPr/>
        </p:nvSpPr>
        <p:spPr>
          <a:xfrm>
            <a:off x="1055688" y="1568133"/>
            <a:ext cx="4752975" cy="521970"/>
          </a:xfrm>
          <a:prstGeom prst="rect">
            <a:avLst/>
          </a:prstGeom>
          <a:noFill/>
          <a:ln w="9525">
            <a:noFill/>
          </a:ln>
        </p:spPr>
        <p:txBody>
          <a:bodyPr vert="horz" lIns="91440" tIns="45720" rIns="91440" bIns="45720" anchor="t">
            <a:spAutoFit/>
          </a:bodyPr>
          <a:p>
            <a:pPr eaLnBrk="0" hangingPunct="0">
              <a:spcBef>
                <a:spcPct val="50000"/>
              </a:spcBef>
              <a:buSzPct val="100000"/>
              <a:buFontTx/>
              <a:buNone/>
            </a:pPr>
            <a:r>
              <a:rPr lang="zh-CN" altLang="en-US" sz="2800" b="1" dirty="0">
                <a:solidFill>
                  <a:schemeClr val="tx1"/>
                </a:solidFill>
                <a:latin typeface="华文中宋" panose="02010600040101010101" pitchFamily="2" charset="-122"/>
                <a:ea typeface="华文中宋" panose="02010600040101010101" pitchFamily="2" charset="-122"/>
                <a:sym typeface="+mn-ea"/>
              </a:rPr>
              <a:t>①</a:t>
            </a:r>
            <a:r>
              <a:rPr lang="zh-CN" altLang="en-US" sz="2800" b="1" u="sng" baseline="0" dirty="0">
                <a:solidFill>
                  <a:schemeClr val="tx1"/>
                </a:solidFill>
                <a:latin typeface="黑体" panose="02010609060101010101" pitchFamily="49" charset="-122"/>
                <a:ea typeface="黑体" panose="02010609060101010101" pitchFamily="49" charset="-122"/>
              </a:rPr>
              <a:t>议会制度的形成</a:t>
            </a:r>
            <a:endParaRPr lang="zh-CN" altLang="en-US" sz="2800" b="1" u="sng" baseline="0" dirty="0">
              <a:solidFill>
                <a:schemeClr val="tx1"/>
              </a:solidFill>
              <a:latin typeface="黑体" panose="02010609060101010101" pitchFamily="49" charset="-122"/>
              <a:ea typeface="黑体" panose="02010609060101010101" pitchFamily="49" charset="-122"/>
            </a:endParaRPr>
          </a:p>
        </p:txBody>
      </p:sp>
      <p:sp>
        <p:nvSpPr>
          <p:cNvPr id="1049242" name="矩形 1049241"/>
          <p:cNvSpPr/>
          <p:nvPr/>
        </p:nvSpPr>
        <p:spPr>
          <a:xfrm>
            <a:off x="1524000" y="2152015"/>
            <a:ext cx="9988550" cy="460375"/>
          </a:xfrm>
          <a:prstGeom prst="rect">
            <a:avLst/>
          </a:prstGeom>
          <a:noFill/>
          <a:ln w="9525">
            <a:noFill/>
          </a:ln>
        </p:spPr>
        <p:txBody>
          <a:bodyPr vert="horz" wrap="square" lIns="91440" tIns="45720" rIns="91440" bIns="45720" anchor="t">
            <a:spAutoFit/>
          </a:bodyPr>
          <a:p>
            <a:pPr eaLnBrk="0" hangingPunct="0">
              <a:buSzPct val="100000"/>
              <a:buFontTx/>
              <a:buNone/>
            </a:pPr>
            <a:r>
              <a:rPr lang="en-US" altLang="en-US" sz="2400" b="1" baseline="0" dirty="0">
                <a:solidFill>
                  <a:srgbClr val="0000FF"/>
                </a:solidFill>
                <a:latin typeface="华文中宋" panose="02010600040101010101" pitchFamily="2" charset="-122"/>
                <a:ea typeface="华文中宋" panose="02010600040101010101" pitchFamily="2" charset="-122"/>
              </a:rPr>
              <a:t>13</a:t>
            </a:r>
            <a:r>
              <a:rPr lang="zh-CN" altLang="en-US" sz="2400" b="1" baseline="0" dirty="0">
                <a:solidFill>
                  <a:srgbClr val="0000FF"/>
                </a:solidFill>
                <a:latin typeface="华文中宋" panose="02010600040101010101" pitchFamily="2" charset="-122"/>
                <a:ea typeface="华文中宋" panose="02010600040101010101" pitchFamily="2" charset="-122"/>
              </a:rPr>
              <a:t>世纪，议会制度基本形成，当时它还是封建性的。</a:t>
            </a:r>
            <a:endParaRPr lang="zh-CN" altLang="zh-CN" dirty="0">
              <a:latin typeface="Arial" panose="020B0604020202020204" pitchFamily="34" charset="0"/>
            </a:endParaRPr>
          </a:p>
        </p:txBody>
      </p:sp>
      <p:sp>
        <p:nvSpPr>
          <p:cNvPr id="1049244" name="矩形 1049243"/>
          <p:cNvSpPr/>
          <p:nvPr/>
        </p:nvSpPr>
        <p:spPr>
          <a:xfrm>
            <a:off x="1055688" y="2629218"/>
            <a:ext cx="7777162" cy="521970"/>
          </a:xfrm>
          <a:prstGeom prst="rect">
            <a:avLst/>
          </a:prstGeom>
          <a:noFill/>
          <a:ln w="9525">
            <a:noFill/>
          </a:ln>
        </p:spPr>
        <p:txBody>
          <a:bodyPr vert="horz" lIns="91440" tIns="45720" rIns="91440" bIns="45720" anchor="t">
            <a:spAutoFit/>
          </a:bodyPr>
          <a:p>
            <a:pPr eaLnBrk="0" hangingPunct="0">
              <a:spcBef>
                <a:spcPct val="50000"/>
              </a:spcBef>
              <a:buSzPct val="100000"/>
              <a:buFontTx/>
              <a:buNone/>
            </a:pP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sym typeface="+mn-ea"/>
              </a:rPr>
              <a:t>②</a:t>
            </a:r>
            <a:r>
              <a:rPr lang="zh-CN" altLang="en-US" sz="2800" b="1" baseline="0" dirty="0">
                <a:latin typeface="黑体" panose="02010609060101010101" pitchFamily="49" charset="-122"/>
                <a:ea typeface="黑体" panose="02010609060101010101" pitchFamily="49" charset="-122"/>
              </a:rPr>
              <a:t>资产阶级革命和“光荣革命” </a:t>
            </a:r>
            <a:endParaRPr lang="zh-CN" altLang="zh-CN" sz="2800" dirty="0">
              <a:latin typeface="Arial" panose="020B0604020202020204" pitchFamily="34" charset="0"/>
            </a:endParaRPr>
          </a:p>
        </p:txBody>
      </p:sp>
      <p:sp>
        <p:nvSpPr>
          <p:cNvPr id="1049246" name="矩形 1049245"/>
          <p:cNvSpPr/>
          <p:nvPr/>
        </p:nvSpPr>
        <p:spPr>
          <a:xfrm>
            <a:off x="1523683" y="3167698"/>
            <a:ext cx="2016125" cy="521970"/>
          </a:xfrm>
          <a:prstGeom prst="rect">
            <a:avLst/>
          </a:prstGeom>
          <a:noFill/>
          <a:ln w="9525">
            <a:noFill/>
          </a:ln>
        </p:spPr>
        <p:txBody>
          <a:bodyPr vert="horz" lIns="91440" tIns="45720" rIns="91440" bIns="45720" anchor="t">
            <a:spAutoFit/>
          </a:bodyPr>
          <a:p>
            <a:pPr eaLnBrk="0" hangingPunct="0">
              <a:spcBef>
                <a:spcPct val="50000"/>
              </a:spcBef>
              <a:buSzPct val="100000"/>
              <a:buFontTx/>
              <a:buNone/>
            </a:pPr>
            <a:r>
              <a:rPr lang="en-US" altLang="en-US" sz="2800" b="1" baseline="0" dirty="0">
                <a:solidFill>
                  <a:srgbClr val="800080"/>
                </a:solidFill>
                <a:latin typeface="黑体" panose="02010609060101010101" pitchFamily="49" charset="-122"/>
                <a:ea typeface="黑体" panose="02010609060101010101" pitchFamily="49" charset="-122"/>
              </a:rPr>
              <a:t>1</a:t>
            </a:r>
            <a:r>
              <a:rPr lang="zh-CN" altLang="en-US" sz="2800" b="1" baseline="0" dirty="0">
                <a:solidFill>
                  <a:srgbClr val="800080"/>
                </a:solidFill>
                <a:latin typeface="黑体" panose="02010609060101010101" pitchFamily="49" charset="-122"/>
                <a:ea typeface="黑体" panose="02010609060101010101" pitchFamily="49" charset="-122"/>
              </a:rPr>
              <a:t>）原因：</a:t>
            </a:r>
            <a:endParaRPr lang="zh-CN" altLang="zh-CN" dirty="0">
              <a:latin typeface="Arial" panose="020B0604020202020204" pitchFamily="34" charset="0"/>
            </a:endParaRPr>
          </a:p>
        </p:txBody>
      </p:sp>
      <p:sp>
        <p:nvSpPr>
          <p:cNvPr id="1049248" name="矩形 1049247"/>
          <p:cNvSpPr/>
          <p:nvPr/>
        </p:nvSpPr>
        <p:spPr>
          <a:xfrm>
            <a:off x="1523683" y="4130993"/>
            <a:ext cx="2016125" cy="521970"/>
          </a:xfrm>
          <a:prstGeom prst="rect">
            <a:avLst/>
          </a:prstGeom>
          <a:noFill/>
          <a:ln w="9525">
            <a:noFill/>
          </a:ln>
        </p:spPr>
        <p:txBody>
          <a:bodyPr vert="horz" lIns="91440" tIns="45720" rIns="91440" bIns="45720" anchor="t">
            <a:spAutoFit/>
          </a:bodyPr>
          <a:p>
            <a:pPr eaLnBrk="0" hangingPunct="0">
              <a:spcBef>
                <a:spcPct val="50000"/>
              </a:spcBef>
              <a:buSzPct val="100000"/>
              <a:buFontTx/>
              <a:buNone/>
            </a:pPr>
            <a:r>
              <a:rPr lang="en-US" altLang="en-US" sz="2800" b="1" baseline="0" dirty="0">
                <a:solidFill>
                  <a:srgbClr val="800080"/>
                </a:solidFill>
                <a:latin typeface="黑体" panose="02010609060101010101" pitchFamily="49" charset="-122"/>
                <a:ea typeface="黑体" panose="02010609060101010101" pitchFamily="49" charset="-122"/>
              </a:rPr>
              <a:t>2</a:t>
            </a:r>
            <a:r>
              <a:rPr lang="zh-CN" altLang="en-US" sz="2800" b="1" baseline="0" dirty="0">
                <a:solidFill>
                  <a:srgbClr val="800080"/>
                </a:solidFill>
                <a:latin typeface="黑体" panose="02010609060101010101" pitchFamily="49" charset="-122"/>
                <a:ea typeface="黑体" panose="02010609060101010101" pitchFamily="49" charset="-122"/>
              </a:rPr>
              <a:t>）经过</a:t>
            </a:r>
            <a:endParaRPr lang="zh-CN" altLang="zh-CN" dirty="0">
              <a:latin typeface="Arial" panose="020B0604020202020204" pitchFamily="34" charset="0"/>
            </a:endParaRPr>
          </a:p>
        </p:txBody>
      </p:sp>
      <p:sp>
        <p:nvSpPr>
          <p:cNvPr id="1049250" name="矩形 1049249"/>
          <p:cNvSpPr/>
          <p:nvPr/>
        </p:nvSpPr>
        <p:spPr>
          <a:xfrm>
            <a:off x="1500823" y="5032058"/>
            <a:ext cx="5545137" cy="521970"/>
          </a:xfrm>
          <a:prstGeom prst="rect">
            <a:avLst/>
          </a:prstGeom>
          <a:noFill/>
          <a:ln w="9525">
            <a:noFill/>
          </a:ln>
        </p:spPr>
        <p:txBody>
          <a:bodyPr vert="horz" lIns="91440" tIns="45720" rIns="91440" bIns="45720" anchor="t">
            <a:spAutoFit/>
          </a:bodyPr>
          <a:p>
            <a:pPr eaLnBrk="0" hangingPunct="0">
              <a:spcBef>
                <a:spcPct val="50000"/>
              </a:spcBef>
              <a:buSzPct val="100000"/>
              <a:buFontTx/>
              <a:buNone/>
            </a:pPr>
            <a:r>
              <a:rPr lang="en-US" altLang="en-US" sz="2800" b="1" baseline="0" dirty="0">
                <a:solidFill>
                  <a:srgbClr val="800080"/>
                </a:solidFill>
                <a:latin typeface="黑体" panose="02010609060101010101" pitchFamily="49" charset="-122"/>
                <a:ea typeface="黑体" panose="02010609060101010101" pitchFamily="49" charset="-122"/>
              </a:rPr>
              <a:t>3</a:t>
            </a:r>
            <a:r>
              <a:rPr lang="zh-CN" altLang="en-US" sz="2800" b="1" baseline="0" dirty="0">
                <a:solidFill>
                  <a:srgbClr val="800080"/>
                </a:solidFill>
                <a:latin typeface="黑体" panose="02010609060101010101" pitchFamily="49" charset="-122"/>
                <a:ea typeface="黑体" panose="02010609060101010101" pitchFamily="49" charset="-122"/>
              </a:rPr>
              <a:t>）完成</a:t>
            </a:r>
            <a:r>
              <a:rPr lang="en-US" altLang="en-US" sz="2800" b="1" baseline="0" dirty="0">
                <a:solidFill>
                  <a:srgbClr val="800080"/>
                </a:solidFill>
                <a:latin typeface="黑体" panose="02010609060101010101" pitchFamily="49" charset="-122"/>
                <a:ea typeface="黑体" panose="02010609060101010101" pitchFamily="49" charset="-122"/>
              </a:rPr>
              <a:t>——</a:t>
            </a:r>
            <a:r>
              <a:rPr lang="zh-CN" altLang="en-US" sz="2800" b="1" baseline="0" dirty="0">
                <a:solidFill>
                  <a:srgbClr val="800080"/>
                </a:solidFill>
                <a:latin typeface="黑体" panose="02010609060101010101" pitchFamily="49" charset="-122"/>
                <a:ea typeface="黑体" panose="02010609060101010101" pitchFamily="49" charset="-122"/>
              </a:rPr>
              <a:t>光荣革命（</a:t>
            </a:r>
            <a:r>
              <a:rPr lang="en-US" altLang="en-US" sz="2800" b="1" baseline="0" dirty="0">
                <a:solidFill>
                  <a:srgbClr val="800080"/>
                </a:solidFill>
                <a:latin typeface="黑体" panose="02010609060101010101" pitchFamily="49" charset="-122"/>
                <a:ea typeface="黑体" panose="02010609060101010101" pitchFamily="49" charset="-122"/>
              </a:rPr>
              <a:t>1688</a:t>
            </a:r>
            <a:r>
              <a:rPr lang="zh-CN" altLang="en-US" sz="2800" b="1" baseline="0" dirty="0">
                <a:solidFill>
                  <a:srgbClr val="800080"/>
                </a:solidFill>
                <a:latin typeface="黑体" panose="02010609060101010101" pitchFamily="49" charset="-122"/>
                <a:ea typeface="黑体" panose="02010609060101010101" pitchFamily="49" charset="-122"/>
              </a:rPr>
              <a:t>年）</a:t>
            </a:r>
            <a:endParaRPr lang="zh-CN" altLang="zh-CN" dirty="0">
              <a:latin typeface="Arial" panose="020B0604020202020204" pitchFamily="34" charset="0"/>
            </a:endParaRPr>
          </a:p>
        </p:txBody>
      </p:sp>
      <p:sp>
        <p:nvSpPr>
          <p:cNvPr id="1049252" name="矩形 1049251"/>
          <p:cNvSpPr/>
          <p:nvPr/>
        </p:nvSpPr>
        <p:spPr>
          <a:xfrm>
            <a:off x="3393440" y="3168015"/>
            <a:ext cx="8398510" cy="1198880"/>
          </a:xfrm>
          <a:prstGeom prst="rect">
            <a:avLst/>
          </a:prstGeom>
          <a:noFill/>
          <a:ln w="9525">
            <a:noFill/>
          </a:ln>
        </p:spPr>
        <p:txBody>
          <a:bodyPr vert="horz" wrap="square" lIns="91440" tIns="45720" rIns="91440" bIns="45720" anchor="t">
            <a:spAutoFit/>
          </a:bodyPr>
          <a:p>
            <a:pPr eaLnBrk="0" hangingPunct="0">
              <a:buSzPct val="100000"/>
              <a:buFontTx/>
              <a:buNone/>
            </a:pPr>
            <a:r>
              <a:rPr lang="zh-CN" altLang="en-US" sz="2400" b="1" baseline="0" dirty="0">
                <a:solidFill>
                  <a:srgbClr val="006600"/>
                </a:solidFill>
                <a:latin typeface="华文中宋" panose="02010600040101010101" pitchFamily="2" charset="-122"/>
                <a:ea typeface="华文中宋" panose="02010600040101010101" pitchFamily="2" charset="-122"/>
              </a:rPr>
              <a:t>（</a:t>
            </a:r>
            <a:r>
              <a:rPr lang="en-US" altLang="en-US" sz="2400" b="1" baseline="0" dirty="0">
                <a:solidFill>
                  <a:srgbClr val="006600"/>
                </a:solidFill>
                <a:latin typeface="华文中宋" panose="02010600040101010101" pitchFamily="2" charset="-122"/>
                <a:ea typeface="华文中宋" panose="02010600040101010101" pitchFamily="2" charset="-122"/>
              </a:rPr>
              <a:t>1</a:t>
            </a:r>
            <a:r>
              <a:rPr lang="zh-CN" altLang="en-US" sz="2400" b="1" baseline="0" dirty="0">
                <a:solidFill>
                  <a:srgbClr val="006600"/>
                </a:solidFill>
                <a:latin typeface="华文中宋" panose="02010600040101010101" pitchFamily="2" charset="-122"/>
                <a:ea typeface="华文中宋" panose="02010600040101010101" pitchFamily="2" charset="-122"/>
              </a:rPr>
              <a:t>）资本主义的发展</a:t>
            </a:r>
            <a:endParaRPr lang="zh-CN" altLang="zh-CN" dirty="0">
              <a:latin typeface="Arial" panose="020B0604020202020204" pitchFamily="34" charset="0"/>
            </a:endParaRPr>
          </a:p>
          <a:p>
            <a:pPr eaLnBrk="0" hangingPunct="0">
              <a:buSzPct val="100000"/>
              <a:buFontTx/>
              <a:buNone/>
            </a:pPr>
            <a:r>
              <a:rPr lang="zh-CN" altLang="en-US" sz="2400" b="1" baseline="0" dirty="0">
                <a:solidFill>
                  <a:srgbClr val="006600"/>
                </a:solidFill>
                <a:latin typeface="华文中宋" panose="02010600040101010101" pitchFamily="2" charset="-122"/>
                <a:ea typeface="华文中宋" panose="02010600040101010101" pitchFamily="2" charset="-122"/>
              </a:rPr>
              <a:t>（</a:t>
            </a:r>
            <a:r>
              <a:rPr lang="en-US" altLang="en-US" sz="2400" b="1" baseline="0" dirty="0">
                <a:solidFill>
                  <a:srgbClr val="006600"/>
                </a:solidFill>
                <a:latin typeface="华文中宋" panose="02010600040101010101" pitchFamily="2" charset="-122"/>
                <a:ea typeface="华文中宋" panose="02010600040101010101" pitchFamily="2" charset="-122"/>
              </a:rPr>
              <a:t>2</a:t>
            </a:r>
            <a:r>
              <a:rPr lang="zh-CN" altLang="en-US" sz="2400" b="1" baseline="0" dirty="0">
                <a:solidFill>
                  <a:srgbClr val="006600"/>
                </a:solidFill>
                <a:latin typeface="华文中宋" panose="02010600040101010101" pitchFamily="2" charset="-122"/>
                <a:ea typeface="华文中宋" panose="02010600040101010101" pitchFamily="2" charset="-122"/>
              </a:rPr>
              <a:t>）资产阶级和新贵族力量壮大</a:t>
            </a:r>
            <a:endParaRPr lang="zh-CN" altLang="zh-CN" dirty="0">
              <a:latin typeface="Arial" panose="020B0604020202020204" pitchFamily="34" charset="0"/>
            </a:endParaRPr>
          </a:p>
          <a:p>
            <a:pPr eaLnBrk="0" hangingPunct="0">
              <a:buSzPct val="100000"/>
              <a:buFontTx/>
              <a:buNone/>
            </a:pPr>
            <a:r>
              <a:rPr lang="zh-CN" altLang="en-US" sz="2400" b="1" baseline="0" dirty="0">
                <a:solidFill>
                  <a:srgbClr val="006600"/>
                </a:solidFill>
                <a:latin typeface="华文中宋" panose="02010600040101010101" pitchFamily="2" charset="-122"/>
                <a:ea typeface="华文中宋" panose="02010600040101010101" pitchFamily="2" charset="-122"/>
              </a:rPr>
              <a:t>（</a:t>
            </a:r>
            <a:r>
              <a:rPr lang="en-US" altLang="en-US" sz="2400" b="1" baseline="0" dirty="0">
                <a:solidFill>
                  <a:srgbClr val="006600"/>
                </a:solidFill>
                <a:latin typeface="华文中宋" panose="02010600040101010101" pitchFamily="2" charset="-122"/>
                <a:ea typeface="华文中宋" panose="02010600040101010101" pitchFamily="2" charset="-122"/>
              </a:rPr>
              <a:t>3</a:t>
            </a:r>
            <a:r>
              <a:rPr lang="zh-CN" altLang="en-US" sz="2400" b="1" baseline="0" dirty="0">
                <a:solidFill>
                  <a:srgbClr val="006600"/>
                </a:solidFill>
                <a:latin typeface="华文中宋" panose="02010600040101010101" pitchFamily="2" charset="-122"/>
                <a:ea typeface="华文中宋" panose="02010600040101010101" pitchFamily="2" charset="-122"/>
              </a:rPr>
              <a:t>）斯图亚特王朝的专制统治阻碍了资本主义发展</a:t>
            </a:r>
            <a:endParaRPr lang="zh-CN" altLang="zh-CN" dirty="0">
              <a:latin typeface="Arial" panose="020B0604020202020204" pitchFamily="34" charset="0"/>
            </a:endParaRPr>
          </a:p>
        </p:txBody>
      </p:sp>
      <p:sp>
        <p:nvSpPr>
          <p:cNvPr id="1049254" name="矩形 1049253"/>
          <p:cNvSpPr/>
          <p:nvPr/>
        </p:nvSpPr>
        <p:spPr>
          <a:xfrm>
            <a:off x="6729095" y="5032375"/>
            <a:ext cx="5332095" cy="521970"/>
          </a:xfrm>
          <a:prstGeom prst="rect">
            <a:avLst/>
          </a:prstGeom>
          <a:solidFill>
            <a:schemeClr val="bg1"/>
          </a:solidFill>
          <a:ln w="9525">
            <a:noFill/>
          </a:ln>
        </p:spPr>
        <p:txBody>
          <a:bodyPr vert="horz" wrap="square" lIns="91440" tIns="45720" rIns="91440" bIns="45720" anchor="t">
            <a:spAutoFit/>
          </a:bodyPr>
          <a:p>
            <a:pPr>
              <a:spcBef>
                <a:spcPct val="50000"/>
              </a:spcBef>
              <a:buSzPct val="100000"/>
              <a:buFontTx/>
              <a:buNone/>
            </a:pPr>
            <a:r>
              <a:rPr lang="zh-CN" altLang="en-US" sz="2800" b="1" baseline="0" dirty="0">
                <a:solidFill>
                  <a:srgbClr val="FF0000"/>
                </a:solidFill>
                <a:latin typeface="华文中宋" panose="02010600040101010101" pitchFamily="2" charset="-122"/>
                <a:ea typeface="华文中宋" panose="02010600040101010101" pitchFamily="2" charset="-122"/>
              </a:rPr>
              <a:t>标志着英国资产阶级革命的完成</a:t>
            </a:r>
            <a:endParaRPr lang="zh-CN" altLang="en-US" sz="2800" b="1" baseline="0" dirty="0">
              <a:solidFill>
                <a:srgbClr val="FF0000"/>
              </a:solidFill>
              <a:latin typeface="华文中宋" panose="02010600040101010101" pitchFamily="2" charset="-122"/>
              <a:ea typeface="华文中宋" panose="02010600040101010101" pitchFamily="2" charset="-122"/>
            </a:endParaRPr>
          </a:p>
        </p:txBody>
      </p:sp>
      <p:sp>
        <p:nvSpPr>
          <p:cNvPr id="1049256" name="矩形 1049255"/>
          <p:cNvSpPr/>
          <p:nvPr/>
        </p:nvSpPr>
        <p:spPr>
          <a:xfrm>
            <a:off x="1056005" y="5554345"/>
            <a:ext cx="2879725" cy="521970"/>
          </a:xfrm>
          <a:prstGeom prst="rect">
            <a:avLst/>
          </a:prstGeom>
          <a:noFill/>
          <a:ln w="9525">
            <a:noFill/>
          </a:ln>
        </p:spPr>
        <p:txBody>
          <a:bodyPr vert="horz" lIns="91440" tIns="45720" rIns="91440" bIns="45720" anchor="t">
            <a:spAutoFit/>
          </a:bodyPr>
          <a:p>
            <a:pPr eaLnBrk="0" hangingPunct="0">
              <a:spcBef>
                <a:spcPct val="50000"/>
              </a:spcBef>
              <a:buSzPct val="100000"/>
              <a:buFontTx/>
              <a:buNone/>
            </a:pPr>
            <a:r>
              <a:rPr lang="en-US" altLang="en-US" sz="2800" b="1" baseline="0" dirty="0">
                <a:ea typeface="黑体" panose="02010609060101010101" pitchFamily="49" charset="-122"/>
              </a:rPr>
              <a:t>③</a:t>
            </a:r>
            <a:r>
              <a:rPr lang="zh-CN" altLang="en-US" sz="2800" b="1" baseline="0" dirty="0">
                <a:latin typeface="黑体" panose="02010609060101010101" pitchFamily="49" charset="-122"/>
                <a:ea typeface="黑体" panose="02010609060101010101" pitchFamily="49" charset="-122"/>
              </a:rPr>
              <a:t>思想基础：</a:t>
            </a:r>
            <a:endParaRPr lang="zh-CN" altLang="zh-CN" sz="2800" dirty="0">
              <a:latin typeface="Arial" panose="020B0604020202020204" pitchFamily="34" charset="0"/>
            </a:endParaRPr>
          </a:p>
        </p:txBody>
      </p:sp>
      <p:sp>
        <p:nvSpPr>
          <p:cNvPr id="1049258" name="矩形 1049257"/>
          <p:cNvSpPr/>
          <p:nvPr/>
        </p:nvSpPr>
        <p:spPr>
          <a:xfrm>
            <a:off x="4872038" y="5805488"/>
            <a:ext cx="3671887" cy="1014730"/>
          </a:xfrm>
          <a:prstGeom prst="rect">
            <a:avLst/>
          </a:prstGeom>
          <a:noFill/>
          <a:ln w="9525">
            <a:noFill/>
          </a:ln>
        </p:spPr>
        <p:txBody>
          <a:bodyPr vert="horz" lIns="91440" tIns="45720" rIns="91440" bIns="45720" anchor="t">
            <a:spAutoFit/>
          </a:bodyPr>
          <a:p>
            <a:pPr eaLnBrk="0" hangingPunct="0">
              <a:spcBef>
                <a:spcPct val="50000"/>
              </a:spcBef>
              <a:buSzPct val="100000"/>
              <a:buFontTx/>
              <a:buNone/>
            </a:pPr>
            <a:endParaRPr lang="en-US" altLang="en-US" b="1" baseline="0" dirty="0">
              <a:latin typeface="Arial" panose="020B0604020202020204" pitchFamily="34" charset="0"/>
              <a:ea typeface="华文中宋" panose="02010600040101010101" pitchFamily="2" charset="-122"/>
            </a:endParaRPr>
          </a:p>
          <a:p>
            <a:pPr eaLnBrk="0" hangingPunct="0">
              <a:spcBef>
                <a:spcPct val="50000"/>
              </a:spcBef>
              <a:buSzPct val="100000"/>
              <a:buFontTx/>
              <a:buNone/>
            </a:pPr>
            <a:endParaRPr lang="en-US" altLang="en-US" sz="2800" b="1" baseline="0" dirty="0">
              <a:solidFill>
                <a:srgbClr val="006600"/>
              </a:solidFill>
              <a:latin typeface="黑体" panose="02010609060101010101" pitchFamily="49" charset="-122"/>
              <a:ea typeface="黑体" panose="02010609060101010101" pitchFamily="49" charset="-122"/>
            </a:endParaRPr>
          </a:p>
        </p:txBody>
      </p:sp>
      <p:sp>
        <p:nvSpPr>
          <p:cNvPr id="1049260" name="矩形 1049259"/>
          <p:cNvSpPr/>
          <p:nvPr/>
        </p:nvSpPr>
        <p:spPr>
          <a:xfrm>
            <a:off x="3707765" y="5615940"/>
            <a:ext cx="5375275" cy="460375"/>
          </a:xfrm>
          <a:prstGeom prst="rect">
            <a:avLst/>
          </a:prstGeom>
          <a:noFill/>
          <a:ln w="9525">
            <a:noFill/>
          </a:ln>
        </p:spPr>
        <p:txBody>
          <a:bodyPr vert="horz" wrap="none" lIns="91440" tIns="45720" rIns="91440" bIns="45720" anchor="t">
            <a:spAutoFit/>
          </a:bodyPr>
          <a:p>
            <a:pPr eaLnBrk="0" hangingPunct="0">
              <a:buSzPct val="100000"/>
              <a:buFontTx/>
              <a:buNone/>
            </a:pPr>
            <a:r>
              <a:rPr lang="zh-CN" altLang="en-US" sz="2400" b="1" baseline="0" dirty="0">
                <a:solidFill>
                  <a:srgbClr val="006600"/>
                </a:solidFill>
                <a:latin typeface="Arial" panose="020B0604020202020204" pitchFamily="34" charset="0"/>
                <a:ea typeface="华文中宋" panose="02010600040101010101" pitchFamily="2" charset="-122"/>
              </a:rPr>
              <a:t>霍布斯和洛克等启蒙思想家思想的影响</a:t>
            </a:r>
            <a:endParaRPr lang="zh-CN" altLang="zh-CN" dirty="0">
              <a:latin typeface="Arial" panose="020B0604020202020204" pitchFamily="34" charset="0"/>
            </a:endParaRPr>
          </a:p>
        </p:txBody>
      </p:sp>
      <p:sp>
        <p:nvSpPr>
          <p:cNvPr id="1049262" name="左大括号 1049261"/>
          <p:cNvSpPr/>
          <p:nvPr/>
        </p:nvSpPr>
        <p:spPr>
          <a:xfrm>
            <a:off x="3249295" y="3213735"/>
            <a:ext cx="144145" cy="917575"/>
          </a:xfrm>
          <a:prstGeom prst="leftBrace">
            <a:avLst>
              <a:gd name="adj1" fmla="val 0"/>
              <a:gd name="adj2" fmla="val 50000"/>
            </a:avLst>
          </a:prstGeom>
          <a:noFill/>
          <a:ln w="28575" cap="flat" cmpd="sng">
            <a:solidFill>
              <a:srgbClr val="000000">
                <a:alpha val="100000"/>
              </a:srgbClr>
            </a:solidFill>
            <a:prstDash val="solid"/>
            <a:headEnd type="none" w="med" len="med"/>
            <a:tailEnd type="none" w="med" len="med"/>
          </a:ln>
        </p:spPr>
        <p:txBody>
          <a:bodyPr vert="horz" wrap="none" lIns="91440" tIns="45720" rIns="91440" bIns="45720" anchor="ctr"/>
          <a:p>
            <a:pPr eaLnBrk="0" hangingPunct="0"/>
            <a:endParaRPr>
              <a:latin typeface="Arial" panose="020B0604020202020204" pitchFamily="34" charset="0"/>
            </a:endParaRPr>
          </a:p>
        </p:txBody>
      </p:sp>
      <p:sp>
        <p:nvSpPr>
          <p:cNvPr id="12290" name="Text Box 2"/>
          <p:cNvSpPr txBox="1"/>
          <p:nvPr/>
        </p:nvSpPr>
        <p:spPr>
          <a:xfrm>
            <a:off x="394970" y="462598"/>
            <a:ext cx="7391400" cy="583565"/>
          </a:xfrm>
          <a:prstGeom prst="rect">
            <a:avLst/>
          </a:prstGeom>
          <a:noFill/>
          <a:ln w="9525">
            <a:noFill/>
          </a:ln>
        </p:spPr>
        <p:txBody>
          <a:bodyPr>
            <a:spAutoFit/>
          </a:bodyPr>
          <a:p>
            <a:pPr eaLnBrk="1" hangingPunct="1">
              <a:spcBef>
                <a:spcPct val="50000"/>
              </a:spcBef>
            </a:pPr>
            <a:r>
              <a:rPr lang="zh-CN" altLang="en-US" sz="3200" b="1" dirty="0">
                <a:latin typeface="华文中宋" panose="02010600040101010101" pitchFamily="2" charset="-122"/>
                <a:ea typeface="华文中宋" panose="02010600040101010101" pitchFamily="2" charset="-122"/>
              </a:rPr>
              <a:t>一、英国君主立宪制的确立</a:t>
            </a:r>
            <a:endParaRPr lang="zh-CN" altLang="en-US" sz="3200" b="1" dirty="0">
              <a:latin typeface="华文中宋" panose="02010600040101010101" pitchFamily="2" charset="-122"/>
              <a:ea typeface="华文中宋" panose="02010600040101010101" pitchFamily="2" charset="-122"/>
            </a:endParaRPr>
          </a:p>
        </p:txBody>
      </p:sp>
      <p:sp>
        <p:nvSpPr>
          <p:cNvPr id="12291" name="Text Box 3"/>
          <p:cNvSpPr txBox="1"/>
          <p:nvPr/>
        </p:nvSpPr>
        <p:spPr>
          <a:xfrm>
            <a:off x="577850" y="1046163"/>
            <a:ext cx="7391400" cy="521970"/>
          </a:xfrm>
          <a:prstGeom prst="rect">
            <a:avLst/>
          </a:prstGeom>
          <a:noFill/>
          <a:ln w="9525">
            <a:noFill/>
          </a:ln>
        </p:spPr>
        <p:txBody>
          <a:bodyPr>
            <a:spAutoFit/>
          </a:bodyPr>
          <a:p>
            <a:pPr eaLnBrk="1" hangingPunct="1">
              <a:spcBef>
                <a:spcPct val="50000"/>
              </a:spcBef>
            </a:pPr>
            <a:r>
              <a:rPr lang="zh-CN" altLang="en-US" sz="2800" b="1" dirty="0">
                <a:latin typeface="华文中宋" panose="02010600040101010101" pitchFamily="2" charset="-122"/>
                <a:ea typeface="华文中宋" panose="02010600040101010101" pitchFamily="2" charset="-122"/>
              </a:rPr>
              <a:t>１</a:t>
            </a:r>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背景</a:t>
            </a:r>
            <a:endParaRPr lang="zh-CN" altLang="en-US" sz="2800" b="1"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9240"/>
                                        </p:tgtEl>
                                        <p:attrNameLst>
                                          <p:attrName>style.visibility</p:attrName>
                                        </p:attrNameLst>
                                      </p:cBhvr>
                                      <p:to>
                                        <p:strVal val="visible"/>
                                      </p:to>
                                    </p:set>
                                    <p:animEffect transition="in" filter="dissolve">
                                      <p:cBhvr>
                                        <p:cTn id="7" dur="500"/>
                                        <p:tgtEl>
                                          <p:spTgt spid="1049240"/>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1049244"/>
                                        </p:tgtEl>
                                        <p:attrNameLst>
                                          <p:attrName>style.visibility</p:attrName>
                                        </p:attrNameLst>
                                      </p:cBhvr>
                                      <p:to>
                                        <p:strVal val="visible"/>
                                      </p:to>
                                    </p:set>
                                    <p:anim calcmode="lin" valueType="num">
                                      <p:cBhvr>
                                        <p:cTn id="11" dur="1000" fill="hold"/>
                                        <p:tgtEl>
                                          <p:spTgt spid="1049244"/>
                                        </p:tgtEl>
                                        <p:attrNameLst>
                                          <p:attrName>ppt_w</p:attrName>
                                        </p:attrNameLst>
                                      </p:cBhvr>
                                      <p:tavLst>
                                        <p:tav tm="0">
                                          <p:val>
                                            <p:fltVal val="0.000000"/>
                                          </p:val>
                                        </p:tav>
                                        <p:tav tm="100000">
                                          <p:val>
                                            <p:strVal val="#ppt_w"/>
                                          </p:val>
                                        </p:tav>
                                      </p:tavLst>
                                    </p:anim>
                                    <p:anim calcmode="lin" valueType="num">
                                      <p:cBhvr>
                                        <p:cTn id="12" dur="1000" fill="hold"/>
                                        <p:tgtEl>
                                          <p:spTgt spid="1049244"/>
                                        </p:tgtEl>
                                        <p:attrNameLst>
                                          <p:attrName>ppt_h</p:attrName>
                                        </p:attrNameLst>
                                      </p:cBhvr>
                                      <p:tavLst>
                                        <p:tav tm="0">
                                          <p:val>
                                            <p:strVal val="#ppt_h"/>
                                          </p:val>
                                        </p:tav>
                                        <p:tav tm="100000">
                                          <p:val>
                                            <p:strVal val="#ppt_h"/>
                                          </p:val>
                                        </p:tav>
                                      </p:tavLst>
                                    </p:anim>
                                  </p:childTnLst>
                                </p:cTn>
                              </p:par>
                            </p:childTnLst>
                          </p:cTn>
                        </p:par>
                        <p:par>
                          <p:cTn id="13" fill="hold">
                            <p:stCondLst>
                              <p:cond delay="1500"/>
                            </p:stCondLst>
                            <p:childTnLst>
                              <p:par>
                                <p:cTn id="14" presetID="17" presetClass="entr" presetSubtype="10" fill="hold" grpId="0" nodeType="afterEffect">
                                  <p:stCondLst>
                                    <p:cond delay="0"/>
                                  </p:stCondLst>
                                  <p:childTnLst>
                                    <p:set>
                                      <p:cBhvr>
                                        <p:cTn id="15" dur="1" fill="hold">
                                          <p:stCondLst>
                                            <p:cond delay="0"/>
                                          </p:stCondLst>
                                        </p:cTn>
                                        <p:tgtEl>
                                          <p:spTgt spid="1049256"/>
                                        </p:tgtEl>
                                        <p:attrNameLst>
                                          <p:attrName>style.visibility</p:attrName>
                                        </p:attrNameLst>
                                      </p:cBhvr>
                                      <p:to>
                                        <p:strVal val="visible"/>
                                      </p:to>
                                    </p:set>
                                    <p:anim calcmode="lin" valueType="num">
                                      <p:cBhvr>
                                        <p:cTn id="16" dur="1000" fill="hold"/>
                                        <p:tgtEl>
                                          <p:spTgt spid="1049256"/>
                                        </p:tgtEl>
                                        <p:attrNameLst>
                                          <p:attrName>ppt_w</p:attrName>
                                        </p:attrNameLst>
                                      </p:cBhvr>
                                      <p:tavLst>
                                        <p:tav tm="0">
                                          <p:val>
                                            <p:fltVal val="0.000000"/>
                                          </p:val>
                                        </p:tav>
                                        <p:tav tm="100000">
                                          <p:val>
                                            <p:strVal val="#ppt_w"/>
                                          </p:val>
                                        </p:tav>
                                      </p:tavLst>
                                    </p:anim>
                                    <p:anim calcmode="lin" valueType="num">
                                      <p:cBhvr>
                                        <p:cTn id="17" dur="1000" fill="hold"/>
                                        <p:tgtEl>
                                          <p:spTgt spid="1049256"/>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1049242"/>
                                        </p:tgtEl>
                                        <p:attrNameLst>
                                          <p:attrName>style.visibility</p:attrName>
                                        </p:attrNameLst>
                                      </p:cBhvr>
                                      <p:to>
                                        <p:strVal val="visible"/>
                                      </p:to>
                                    </p:set>
                                    <p:animEffect transition="in" filter="wipe(down)">
                                      <p:cBhvr>
                                        <p:cTn id="22" dur="580">
                                          <p:stCondLst>
                                            <p:cond delay="0"/>
                                          </p:stCondLst>
                                        </p:cTn>
                                        <p:tgtEl>
                                          <p:spTgt spid="1049242"/>
                                        </p:tgtEl>
                                      </p:cBhvr>
                                    </p:animEffect>
                                    <p:anim calcmode="lin" valueType="num">
                                      <p:cBhvr>
                                        <p:cTn id="23" dur="1822" tmFilter="0,0; 0.14,0.36; 0.43,0.73; 0.71,0.91; 1.0,1.0">
                                          <p:stCondLst>
                                            <p:cond delay="0"/>
                                          </p:stCondLst>
                                        </p:cTn>
                                        <p:tgtEl>
                                          <p:spTgt spid="1049242"/>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049242"/>
                                        </p:tgtEl>
                                        <p:attrNameLst>
                                          <p:attrName>ppt_y</p:attrName>
                                        </p:attrNameLst>
                                      </p:cBhvr>
                                      <p:tavLst>
                                        <p:tav tm="0" fmla="#ppt_y-sin(pi*$)/3">
                                          <p:val>
                                            <p:fltVal val="0.500000"/>
                                          </p:val>
                                        </p:tav>
                                        <p:tav tm="100000">
                                          <p:val>
                                            <p:fltVal val="1.000000"/>
                                          </p:val>
                                        </p:tav>
                                      </p:tavLst>
                                    </p:anim>
                                    <p:anim calcmode="lin" valueType="num">
                                      <p:cBhvr>
                                        <p:cTn id="25" dur="664" tmFilter="0, 0; 0.125,0.2665; 0.25,0.4; 0.375,0.465; 0.5,0.5;  0.625,0.535; 0.75,0.6; 0.875,0.7335; 1,1">
                                          <p:stCondLst>
                                            <p:cond delay="664"/>
                                          </p:stCondLst>
                                        </p:cTn>
                                        <p:tgtEl>
                                          <p:spTgt spid="1049242"/>
                                        </p:tgtEl>
                                        <p:attrNameLst>
                                          <p:attrName>ppt_y</p:attrName>
                                        </p:attrNameLst>
                                      </p:cBhvr>
                                      <p:tavLst>
                                        <p:tav tm="0" fmla="#ppt_y-sin(pi*$)/9">
                                          <p:val>
                                            <p:fltVal val="0.000000"/>
                                          </p:val>
                                        </p:tav>
                                        <p:tav tm="100000">
                                          <p:val>
                                            <p:fltVal val="1.000000"/>
                                          </p:val>
                                        </p:tav>
                                      </p:tavLst>
                                    </p:anim>
                                    <p:anim calcmode="lin" valueType="num">
                                      <p:cBhvr>
                                        <p:cTn id="26" dur="332" tmFilter="0, 0; 0.125,0.2665; 0.25,0.4; 0.375,0.465; 0.5,0.5;  0.625,0.535; 0.75,0.6; 0.875,0.7335; 1,1">
                                          <p:stCondLst>
                                            <p:cond delay="1324"/>
                                          </p:stCondLst>
                                        </p:cTn>
                                        <p:tgtEl>
                                          <p:spTgt spid="1049242"/>
                                        </p:tgtEl>
                                        <p:attrNameLst>
                                          <p:attrName>ppt_y</p:attrName>
                                        </p:attrNameLst>
                                      </p:cBhvr>
                                      <p:tavLst>
                                        <p:tav tm="0" fmla="#ppt_y-sin(pi*$)/27">
                                          <p:val>
                                            <p:fltVal val="0.000000"/>
                                          </p:val>
                                        </p:tav>
                                        <p:tav tm="100000">
                                          <p:val>
                                            <p:fltVal val="1.000000"/>
                                          </p:val>
                                        </p:tav>
                                      </p:tavLst>
                                    </p:anim>
                                    <p:anim calcmode="lin" valueType="num">
                                      <p:cBhvr>
                                        <p:cTn id="27" dur="164" tmFilter="0, 0; 0.125,0.2665; 0.25,0.4; 0.375,0.465; 0.5,0.5;  0.625,0.535; 0.75,0.6; 0.875,0.7335; 1,1">
                                          <p:stCondLst>
                                            <p:cond delay="1656"/>
                                          </p:stCondLst>
                                        </p:cTn>
                                        <p:tgtEl>
                                          <p:spTgt spid="1049242"/>
                                        </p:tgtEl>
                                        <p:attrNameLst>
                                          <p:attrName>ppt_y</p:attrName>
                                        </p:attrNameLst>
                                      </p:cBhvr>
                                      <p:tavLst>
                                        <p:tav tm="0" fmla="#ppt_y-sin(pi*$)/81">
                                          <p:val>
                                            <p:fltVal val="0.000000"/>
                                          </p:val>
                                        </p:tav>
                                        <p:tav tm="100000">
                                          <p:val>
                                            <p:fltVal val="1.000000"/>
                                          </p:val>
                                        </p:tav>
                                      </p:tavLst>
                                    </p:anim>
                                    <p:animScale>
                                      <p:cBhvr>
                                        <p:cTn id="28" dur="26">
                                          <p:stCondLst>
                                            <p:cond delay="650"/>
                                          </p:stCondLst>
                                        </p:cTn>
                                        <p:tgtEl>
                                          <p:spTgt spid="1049242"/>
                                        </p:tgtEl>
                                      </p:cBhvr>
                                      <p:to x="100000" y="60000"/>
                                    </p:animScale>
                                    <p:animScale>
                                      <p:cBhvr>
                                        <p:cTn id="29" dur="166" decel="50000">
                                          <p:stCondLst>
                                            <p:cond delay="676"/>
                                          </p:stCondLst>
                                        </p:cTn>
                                        <p:tgtEl>
                                          <p:spTgt spid="1049242"/>
                                        </p:tgtEl>
                                      </p:cBhvr>
                                      <p:to x="100000" y="100000"/>
                                    </p:animScale>
                                    <p:animScale>
                                      <p:cBhvr>
                                        <p:cTn id="30" dur="26">
                                          <p:stCondLst>
                                            <p:cond delay="1312"/>
                                          </p:stCondLst>
                                        </p:cTn>
                                        <p:tgtEl>
                                          <p:spTgt spid="1049242"/>
                                        </p:tgtEl>
                                      </p:cBhvr>
                                      <p:to x="100000" y="80000"/>
                                    </p:animScale>
                                    <p:animScale>
                                      <p:cBhvr>
                                        <p:cTn id="31" dur="166" decel="50000">
                                          <p:stCondLst>
                                            <p:cond delay="1338"/>
                                          </p:stCondLst>
                                        </p:cTn>
                                        <p:tgtEl>
                                          <p:spTgt spid="1049242"/>
                                        </p:tgtEl>
                                      </p:cBhvr>
                                      <p:to x="100000" y="100000"/>
                                    </p:animScale>
                                    <p:animScale>
                                      <p:cBhvr>
                                        <p:cTn id="32" dur="26">
                                          <p:stCondLst>
                                            <p:cond delay="1642"/>
                                          </p:stCondLst>
                                        </p:cTn>
                                        <p:tgtEl>
                                          <p:spTgt spid="1049242"/>
                                        </p:tgtEl>
                                      </p:cBhvr>
                                      <p:to x="100000" y="90000"/>
                                    </p:animScale>
                                    <p:animScale>
                                      <p:cBhvr>
                                        <p:cTn id="33" dur="166" decel="50000">
                                          <p:stCondLst>
                                            <p:cond delay="1668"/>
                                          </p:stCondLst>
                                        </p:cTn>
                                        <p:tgtEl>
                                          <p:spTgt spid="1049242"/>
                                        </p:tgtEl>
                                      </p:cBhvr>
                                      <p:to x="100000" y="100000"/>
                                    </p:animScale>
                                    <p:animScale>
                                      <p:cBhvr>
                                        <p:cTn id="34" dur="26">
                                          <p:stCondLst>
                                            <p:cond delay="1808"/>
                                          </p:stCondLst>
                                        </p:cTn>
                                        <p:tgtEl>
                                          <p:spTgt spid="1049242"/>
                                        </p:tgtEl>
                                      </p:cBhvr>
                                      <p:to x="100000" y="95000"/>
                                    </p:animScale>
                                    <p:animScale>
                                      <p:cBhvr>
                                        <p:cTn id="35" dur="166" decel="50000">
                                          <p:stCondLst>
                                            <p:cond delay="1834"/>
                                          </p:stCondLst>
                                        </p:cTn>
                                        <p:tgtEl>
                                          <p:spTgt spid="1049242"/>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50" presetClass="entr" presetSubtype="0" decel="100000" fill="hold" grpId="0" nodeType="clickEffect">
                                  <p:stCondLst>
                                    <p:cond delay="0"/>
                                  </p:stCondLst>
                                  <p:childTnLst>
                                    <p:set>
                                      <p:cBhvr>
                                        <p:cTn id="39" dur="1" fill="hold">
                                          <p:stCondLst>
                                            <p:cond delay="0"/>
                                          </p:stCondLst>
                                        </p:cTn>
                                        <p:tgtEl>
                                          <p:spTgt spid="1049246"/>
                                        </p:tgtEl>
                                        <p:attrNameLst>
                                          <p:attrName>style.visibility</p:attrName>
                                        </p:attrNameLst>
                                      </p:cBhvr>
                                      <p:to>
                                        <p:strVal val="visible"/>
                                      </p:to>
                                    </p:set>
                                    <p:anim calcmode="lin" valueType="num">
                                      <p:cBhvr>
                                        <p:cTn id="40" dur="1000" fill="hold"/>
                                        <p:tgtEl>
                                          <p:spTgt spid="1049246"/>
                                        </p:tgtEl>
                                        <p:attrNameLst>
                                          <p:attrName>ppt_w</p:attrName>
                                        </p:attrNameLst>
                                      </p:cBhvr>
                                      <p:tavLst>
                                        <p:tav tm="0">
                                          <p:val>
                                            <p:strVal val="#ppt_w+.3"/>
                                          </p:val>
                                        </p:tav>
                                        <p:tav tm="100000">
                                          <p:val>
                                            <p:strVal val="#ppt_w"/>
                                          </p:val>
                                        </p:tav>
                                      </p:tavLst>
                                    </p:anim>
                                    <p:anim calcmode="lin" valueType="num">
                                      <p:cBhvr>
                                        <p:cTn id="41" dur="1000" fill="hold"/>
                                        <p:tgtEl>
                                          <p:spTgt spid="1049246"/>
                                        </p:tgtEl>
                                        <p:attrNameLst>
                                          <p:attrName>ppt_h</p:attrName>
                                        </p:attrNameLst>
                                      </p:cBhvr>
                                      <p:tavLst>
                                        <p:tav tm="0">
                                          <p:val>
                                            <p:strVal val="#ppt_h"/>
                                          </p:val>
                                        </p:tav>
                                        <p:tav tm="100000">
                                          <p:val>
                                            <p:strVal val="#ppt_h"/>
                                          </p:val>
                                        </p:tav>
                                      </p:tavLst>
                                    </p:anim>
                                    <p:animEffect transition="in" filter="fade">
                                      <p:cBhvr>
                                        <p:cTn id="42" dur="1000"/>
                                        <p:tgtEl>
                                          <p:spTgt spid="1049246"/>
                                        </p:tgtEl>
                                      </p:cBhvr>
                                    </p:animEffect>
                                  </p:childTnLst>
                                </p:cTn>
                              </p:par>
                            </p:childTnLst>
                          </p:cTn>
                        </p:par>
                        <p:par>
                          <p:cTn id="43" fill="hold">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1049262"/>
                                        </p:tgtEl>
                                        <p:attrNameLst>
                                          <p:attrName>style.visibility</p:attrName>
                                        </p:attrNameLst>
                                      </p:cBhvr>
                                      <p:to>
                                        <p:strVal val="visible"/>
                                      </p:to>
                                    </p:set>
                                    <p:animEffect transition="in" filter="wipe(up)">
                                      <p:cBhvr>
                                        <p:cTn id="46" dur="500"/>
                                        <p:tgtEl>
                                          <p:spTgt spid="1049262"/>
                                        </p:tgtEl>
                                      </p:cBhvr>
                                    </p:animEffect>
                                  </p:childTnLst>
                                </p:cTn>
                              </p:par>
                            </p:childTnLst>
                          </p:cTn>
                        </p:par>
                        <p:par>
                          <p:cTn id="47" fill="hold">
                            <p:stCondLst>
                              <p:cond delay="1500"/>
                            </p:stCondLst>
                            <p:childTnLst>
                              <p:par>
                                <p:cTn id="48" presetID="50" presetClass="entr" presetSubtype="0" decel="100000" fill="hold" grpId="0" nodeType="afterEffect">
                                  <p:stCondLst>
                                    <p:cond delay="0"/>
                                  </p:stCondLst>
                                  <p:childTnLst>
                                    <p:set>
                                      <p:cBhvr>
                                        <p:cTn id="49" dur="1" fill="hold">
                                          <p:stCondLst>
                                            <p:cond delay="0"/>
                                          </p:stCondLst>
                                        </p:cTn>
                                        <p:tgtEl>
                                          <p:spTgt spid="1049248"/>
                                        </p:tgtEl>
                                        <p:attrNameLst>
                                          <p:attrName>style.visibility</p:attrName>
                                        </p:attrNameLst>
                                      </p:cBhvr>
                                      <p:to>
                                        <p:strVal val="visible"/>
                                      </p:to>
                                    </p:set>
                                    <p:anim calcmode="lin" valueType="num">
                                      <p:cBhvr>
                                        <p:cTn id="50" dur="1000" fill="hold"/>
                                        <p:tgtEl>
                                          <p:spTgt spid="1049248"/>
                                        </p:tgtEl>
                                        <p:attrNameLst>
                                          <p:attrName>ppt_w</p:attrName>
                                        </p:attrNameLst>
                                      </p:cBhvr>
                                      <p:tavLst>
                                        <p:tav tm="0">
                                          <p:val>
                                            <p:strVal val="#ppt_w+.3"/>
                                          </p:val>
                                        </p:tav>
                                        <p:tav tm="100000">
                                          <p:val>
                                            <p:strVal val="#ppt_w"/>
                                          </p:val>
                                        </p:tav>
                                      </p:tavLst>
                                    </p:anim>
                                    <p:anim calcmode="lin" valueType="num">
                                      <p:cBhvr>
                                        <p:cTn id="51" dur="1000" fill="hold"/>
                                        <p:tgtEl>
                                          <p:spTgt spid="1049248"/>
                                        </p:tgtEl>
                                        <p:attrNameLst>
                                          <p:attrName>ppt_h</p:attrName>
                                        </p:attrNameLst>
                                      </p:cBhvr>
                                      <p:tavLst>
                                        <p:tav tm="0">
                                          <p:val>
                                            <p:strVal val="#ppt_h"/>
                                          </p:val>
                                        </p:tav>
                                        <p:tav tm="100000">
                                          <p:val>
                                            <p:strVal val="#ppt_h"/>
                                          </p:val>
                                        </p:tav>
                                      </p:tavLst>
                                    </p:anim>
                                    <p:animEffect transition="in" filter="fade">
                                      <p:cBhvr>
                                        <p:cTn id="52" dur="1000"/>
                                        <p:tgtEl>
                                          <p:spTgt spid="1049248"/>
                                        </p:tgtEl>
                                      </p:cBhvr>
                                    </p:animEffect>
                                  </p:childTnLst>
                                </p:cTn>
                              </p:par>
                            </p:childTnLst>
                          </p:cTn>
                        </p:par>
                        <p:par>
                          <p:cTn id="53" fill="hold">
                            <p:stCondLst>
                              <p:cond delay="2500"/>
                            </p:stCondLst>
                            <p:childTnLst>
                              <p:par>
                                <p:cTn id="54" presetID="50" presetClass="entr" presetSubtype="0" decel="100000" fill="hold" grpId="0" nodeType="afterEffect">
                                  <p:stCondLst>
                                    <p:cond delay="0"/>
                                  </p:stCondLst>
                                  <p:childTnLst>
                                    <p:set>
                                      <p:cBhvr>
                                        <p:cTn id="55" dur="1" fill="hold">
                                          <p:stCondLst>
                                            <p:cond delay="0"/>
                                          </p:stCondLst>
                                        </p:cTn>
                                        <p:tgtEl>
                                          <p:spTgt spid="1049250"/>
                                        </p:tgtEl>
                                        <p:attrNameLst>
                                          <p:attrName>style.visibility</p:attrName>
                                        </p:attrNameLst>
                                      </p:cBhvr>
                                      <p:to>
                                        <p:strVal val="visible"/>
                                      </p:to>
                                    </p:set>
                                    <p:anim calcmode="lin" valueType="num">
                                      <p:cBhvr>
                                        <p:cTn id="56" dur="1000" fill="hold"/>
                                        <p:tgtEl>
                                          <p:spTgt spid="1049250"/>
                                        </p:tgtEl>
                                        <p:attrNameLst>
                                          <p:attrName>ppt_w</p:attrName>
                                        </p:attrNameLst>
                                      </p:cBhvr>
                                      <p:tavLst>
                                        <p:tav tm="0">
                                          <p:val>
                                            <p:strVal val="#ppt_w+.3"/>
                                          </p:val>
                                        </p:tav>
                                        <p:tav tm="100000">
                                          <p:val>
                                            <p:strVal val="#ppt_w"/>
                                          </p:val>
                                        </p:tav>
                                      </p:tavLst>
                                    </p:anim>
                                    <p:anim calcmode="lin" valueType="num">
                                      <p:cBhvr>
                                        <p:cTn id="57" dur="1000" fill="hold"/>
                                        <p:tgtEl>
                                          <p:spTgt spid="1049250"/>
                                        </p:tgtEl>
                                        <p:attrNameLst>
                                          <p:attrName>ppt_h</p:attrName>
                                        </p:attrNameLst>
                                      </p:cBhvr>
                                      <p:tavLst>
                                        <p:tav tm="0">
                                          <p:val>
                                            <p:strVal val="#ppt_h"/>
                                          </p:val>
                                        </p:tav>
                                        <p:tav tm="100000">
                                          <p:val>
                                            <p:strVal val="#ppt_h"/>
                                          </p:val>
                                        </p:tav>
                                      </p:tavLst>
                                    </p:anim>
                                    <p:animEffect transition="in" filter="fade">
                                      <p:cBhvr>
                                        <p:cTn id="58" dur="1000"/>
                                        <p:tgtEl>
                                          <p:spTgt spid="1049250"/>
                                        </p:tgtEl>
                                      </p:cBhvr>
                                    </p:animEffect>
                                  </p:childTnLst>
                                </p:cTn>
                              </p:par>
                            </p:childTnLst>
                          </p:cTn>
                        </p:par>
                        <p:par>
                          <p:cTn id="59" fill="hold">
                            <p:stCondLst>
                              <p:cond delay="3500"/>
                            </p:stCondLst>
                            <p:childTnLst>
                              <p:par>
                                <p:cTn id="60" presetID="25" presetClass="entr" presetSubtype="0" fill="hold" grpId="0" nodeType="afterEffect">
                                  <p:stCondLst>
                                    <p:cond delay="0"/>
                                  </p:stCondLst>
                                  <p:childTnLst>
                                    <p:set>
                                      <p:cBhvr>
                                        <p:cTn id="61" dur="1" fill="hold">
                                          <p:stCondLst>
                                            <p:cond delay="0"/>
                                          </p:stCondLst>
                                        </p:cTn>
                                        <p:tgtEl>
                                          <p:spTgt spid="1049252"/>
                                        </p:tgtEl>
                                        <p:attrNameLst>
                                          <p:attrName>style.visibility</p:attrName>
                                        </p:attrNameLst>
                                      </p:cBhvr>
                                      <p:to>
                                        <p:strVal val="visible"/>
                                      </p:to>
                                    </p:set>
                                    <p:anim calcmode="lin" valueType="num">
                                      <p:cBhvr>
                                        <p:cTn id="62" dur="500" decel="50000" fill="hold">
                                          <p:stCondLst>
                                            <p:cond delay="0"/>
                                          </p:stCondLst>
                                        </p:cTn>
                                        <p:tgtEl>
                                          <p:spTgt spid="1049252"/>
                                        </p:tgtEl>
                                        <p:attrNameLst>
                                          <p:attrName>style.rotation</p:attrName>
                                        </p:attrNameLst>
                                      </p:cBhvr>
                                      <p:tavLst>
                                        <p:tav tm="0">
                                          <p:val>
                                            <p:fltVal val="-90.000000"/>
                                          </p:val>
                                        </p:tav>
                                        <p:tav tm="100000">
                                          <p:val>
                                            <p:fltVal val="0.000000"/>
                                          </p:val>
                                        </p:tav>
                                      </p:tavLst>
                                    </p:anim>
                                    <p:anim calcmode="lin" valueType="num">
                                      <p:cBhvr>
                                        <p:cTn id="63" dur="500" decel="50000" fill="hold">
                                          <p:stCondLst>
                                            <p:cond delay="0"/>
                                          </p:stCondLst>
                                        </p:cTn>
                                        <p:tgtEl>
                                          <p:spTgt spid="1049252"/>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1049252"/>
                                        </p:tgtEl>
                                        <p:attrNameLst>
                                          <p:attrName>ppt_w</p:attrName>
                                        </p:attrNameLst>
                                      </p:cBhvr>
                                      <p:tavLst>
                                        <p:tav tm="0">
                                          <p:val>
                                            <p:strVal val="#ppt_w*.05"/>
                                          </p:val>
                                        </p:tav>
                                        <p:tav tm="100000">
                                          <p:val>
                                            <p:strVal val="#ppt_w"/>
                                          </p:val>
                                        </p:tav>
                                      </p:tavLst>
                                    </p:anim>
                                    <p:anim calcmode="lin" valueType="num">
                                      <p:cBhvr>
                                        <p:cTn id="65" dur="1000" fill="hold"/>
                                        <p:tgtEl>
                                          <p:spTgt spid="1049252"/>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1049252"/>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1049252"/>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1049252"/>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1049252"/>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1049260"/>
                                        </p:tgtEl>
                                        <p:attrNameLst>
                                          <p:attrName>style.visibility</p:attrName>
                                        </p:attrNameLst>
                                      </p:cBhvr>
                                      <p:to>
                                        <p:strVal val="visible"/>
                                      </p:to>
                                    </p:set>
                                    <p:anim calcmode="lin" valueType="num">
                                      <p:cBhvr additive="base">
                                        <p:cTn id="74" dur="1000" fill="hold"/>
                                        <p:tgtEl>
                                          <p:spTgt spid="1049260"/>
                                        </p:tgtEl>
                                        <p:attrNameLst>
                                          <p:attrName>ppt_x</p:attrName>
                                        </p:attrNameLst>
                                      </p:cBhvr>
                                      <p:tavLst>
                                        <p:tav tm="0">
                                          <p:val>
                                            <p:strVal val="1+#ppt_w/2"/>
                                          </p:val>
                                        </p:tav>
                                        <p:tav tm="100000">
                                          <p:val>
                                            <p:strVal val="#ppt_x"/>
                                          </p:val>
                                        </p:tav>
                                      </p:tavLst>
                                    </p:anim>
                                    <p:anim calcmode="lin" valueType="num">
                                      <p:cBhvr additive="base">
                                        <p:cTn id="75" dur="1000" fill="hold"/>
                                        <p:tgtEl>
                                          <p:spTgt spid="1049260"/>
                                        </p:tgtEl>
                                        <p:attrNameLst>
                                          <p:attrName>ppt_y</p:attrName>
                                        </p:attrNameLst>
                                      </p:cBhvr>
                                      <p:tavLst>
                                        <p:tav tm="0">
                                          <p:val>
                                            <p:strVal val="#ppt_y"/>
                                          </p:val>
                                        </p:tav>
                                        <p:tav tm="100000">
                                          <p:val>
                                            <p:strVal val="#ppt_y"/>
                                          </p:val>
                                        </p:tav>
                                      </p:tavLst>
                                    </p:anim>
                                  </p:childTnLst>
                                </p:cTn>
                              </p:par>
                            </p:childTnLst>
                          </p:cTn>
                        </p:par>
                        <p:par>
                          <p:cTn id="76" fill="hold">
                            <p:stCondLst>
                              <p:cond delay="1000"/>
                            </p:stCondLst>
                            <p:childTnLst>
                              <p:par>
                                <p:cTn id="77" presetID="37" presetClass="entr" presetSubtype="0" fill="hold" grpId="0" nodeType="afterEffect">
                                  <p:stCondLst>
                                    <p:cond delay="0"/>
                                  </p:stCondLst>
                                  <p:childTnLst>
                                    <p:set>
                                      <p:cBhvr>
                                        <p:cTn id="78" dur="1" fill="hold">
                                          <p:stCondLst>
                                            <p:cond delay="0"/>
                                          </p:stCondLst>
                                        </p:cTn>
                                        <p:tgtEl>
                                          <p:spTgt spid="1049254"/>
                                        </p:tgtEl>
                                        <p:attrNameLst>
                                          <p:attrName>style.visibility</p:attrName>
                                        </p:attrNameLst>
                                      </p:cBhvr>
                                      <p:to>
                                        <p:strVal val="visible"/>
                                      </p:to>
                                    </p:set>
                                    <p:animEffect transition="in" filter="fade">
                                      <p:cBhvr>
                                        <p:cTn id="79" dur="1000"/>
                                        <p:tgtEl>
                                          <p:spTgt spid="1049254"/>
                                        </p:tgtEl>
                                      </p:cBhvr>
                                    </p:animEffect>
                                    <p:anim calcmode="lin" valueType="num">
                                      <p:cBhvr>
                                        <p:cTn id="80" dur="1000" fill="hold"/>
                                        <p:tgtEl>
                                          <p:spTgt spid="1049254"/>
                                        </p:tgtEl>
                                        <p:attrNameLst>
                                          <p:attrName>ppt_x</p:attrName>
                                        </p:attrNameLst>
                                      </p:cBhvr>
                                      <p:tavLst>
                                        <p:tav tm="0">
                                          <p:val>
                                            <p:strVal val="#ppt_x"/>
                                          </p:val>
                                        </p:tav>
                                        <p:tav tm="100000">
                                          <p:val>
                                            <p:strVal val="#ppt_x"/>
                                          </p:val>
                                        </p:tav>
                                      </p:tavLst>
                                    </p:anim>
                                    <p:anim calcmode="lin" valueType="num">
                                      <p:cBhvr>
                                        <p:cTn id="81" dur="900" decel="100000" fill="hold"/>
                                        <p:tgtEl>
                                          <p:spTgt spid="1049254"/>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04925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Text Box 3"/>
          <p:cNvSpPr txBox="1"/>
          <p:nvPr/>
        </p:nvSpPr>
        <p:spPr>
          <a:xfrm>
            <a:off x="607695" y="1205548"/>
            <a:ext cx="7391400" cy="521970"/>
          </a:xfrm>
          <a:prstGeom prst="rect">
            <a:avLst/>
          </a:prstGeom>
          <a:noFill/>
          <a:ln w="9525">
            <a:noFill/>
          </a:ln>
        </p:spPr>
        <p:txBody>
          <a:bodyPr>
            <a:spAutoFit/>
          </a:bodyPr>
          <a:p>
            <a:pPr eaLnBrk="1" hangingPunct="1">
              <a:spcBef>
                <a:spcPct val="50000"/>
              </a:spcBef>
            </a:pPr>
            <a:r>
              <a:rPr lang="zh-CN" altLang="en-US" sz="2800" b="1" dirty="0">
                <a:latin typeface="华文中宋" panose="02010600040101010101" pitchFamily="2" charset="-122"/>
                <a:ea typeface="华文中宋" panose="02010600040101010101" pitchFamily="2" charset="-122"/>
              </a:rPr>
              <a:t>１</a:t>
            </a:r>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背景：</a:t>
            </a:r>
            <a:endParaRPr lang="zh-CN" altLang="en-US" sz="2800" b="1" dirty="0">
              <a:latin typeface="华文中宋" panose="02010600040101010101" pitchFamily="2" charset="-122"/>
              <a:ea typeface="华文中宋" panose="02010600040101010101" pitchFamily="2" charset="-122"/>
            </a:endParaRPr>
          </a:p>
        </p:txBody>
      </p:sp>
      <p:sp>
        <p:nvSpPr>
          <p:cNvPr id="57348" name="Text Box 4"/>
          <p:cNvSpPr txBox="1"/>
          <p:nvPr/>
        </p:nvSpPr>
        <p:spPr>
          <a:xfrm>
            <a:off x="607695" y="1831023"/>
            <a:ext cx="7391400" cy="521970"/>
          </a:xfrm>
          <a:prstGeom prst="rect">
            <a:avLst/>
          </a:prstGeom>
          <a:noFill/>
          <a:ln w="9525">
            <a:noFill/>
          </a:ln>
        </p:spPr>
        <p:txBody>
          <a:bodyPr>
            <a:spAutoFit/>
          </a:bodyPr>
          <a:p>
            <a:pPr eaLnBrk="1" hangingPunct="1">
              <a:spcBef>
                <a:spcPct val="50000"/>
              </a:spcBef>
            </a:pPr>
            <a:r>
              <a:rPr lang="zh-CN" altLang="en-US" sz="2800" b="1" dirty="0">
                <a:latin typeface="华文中宋" panose="02010600040101010101" pitchFamily="2" charset="-122"/>
                <a:ea typeface="华文中宋" panose="02010600040101010101" pitchFamily="2" charset="-122"/>
              </a:rPr>
              <a:t>２</a:t>
            </a:r>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hlinkClick r:id="rId1" action="ppaction://hlinksldjump"/>
              </a:rPr>
              <a:t>确立：</a:t>
            </a:r>
            <a:endParaRPr lang="zh-CN" altLang="en-US" sz="2800" b="1" dirty="0">
              <a:latin typeface="华文中宋" panose="02010600040101010101" pitchFamily="2" charset="-122"/>
              <a:ea typeface="华文中宋" panose="02010600040101010101" pitchFamily="2" charset="-122"/>
            </a:endParaRPr>
          </a:p>
        </p:txBody>
      </p:sp>
      <p:sp>
        <p:nvSpPr>
          <p:cNvPr id="12290" name="Text Box 2"/>
          <p:cNvSpPr txBox="1"/>
          <p:nvPr/>
        </p:nvSpPr>
        <p:spPr>
          <a:xfrm>
            <a:off x="394970" y="462598"/>
            <a:ext cx="7391400" cy="583565"/>
          </a:xfrm>
          <a:prstGeom prst="rect">
            <a:avLst/>
          </a:prstGeom>
          <a:noFill/>
          <a:ln w="9525">
            <a:noFill/>
          </a:ln>
        </p:spPr>
        <p:txBody>
          <a:bodyPr>
            <a:spAutoFit/>
          </a:bodyPr>
          <a:p>
            <a:pPr eaLnBrk="1" hangingPunct="1">
              <a:spcBef>
                <a:spcPct val="50000"/>
              </a:spcBef>
            </a:pPr>
            <a:r>
              <a:rPr lang="zh-CN" altLang="en-US" sz="3200" b="1" dirty="0">
                <a:latin typeface="华文中宋" panose="02010600040101010101" pitchFamily="2" charset="-122"/>
                <a:ea typeface="华文中宋" panose="02010600040101010101" pitchFamily="2" charset="-122"/>
              </a:rPr>
              <a:t>一、英国君主立宪制的确立</a:t>
            </a:r>
            <a:endParaRPr lang="zh-CN" altLang="en-US" sz="3200" b="1" dirty="0">
              <a:latin typeface="华文中宋" panose="02010600040101010101" pitchFamily="2" charset="-122"/>
              <a:ea typeface="华文中宋" panose="02010600040101010101" pitchFamily="2" charset="-122"/>
            </a:endParaRPr>
          </a:p>
        </p:txBody>
      </p:sp>
      <p:sp>
        <p:nvSpPr>
          <p:cNvPr id="60423" name="Text Box 7"/>
          <p:cNvSpPr txBox="1"/>
          <p:nvPr/>
        </p:nvSpPr>
        <p:spPr>
          <a:xfrm>
            <a:off x="607695" y="3169285"/>
            <a:ext cx="1565275" cy="521970"/>
          </a:xfrm>
          <a:prstGeom prst="rect">
            <a:avLst/>
          </a:prstGeom>
          <a:noFill/>
          <a:ln w="9525">
            <a:noFill/>
          </a:ln>
        </p:spPr>
        <p:txBody>
          <a:bodyPr wrap="square">
            <a:spAutoFit/>
          </a:bodyPr>
          <a:p>
            <a:pPr eaLnBrk="1" hangingPunct="1">
              <a:spcBef>
                <a:spcPct val="50000"/>
              </a:spcBef>
            </a:pPr>
            <a:r>
              <a:rPr lang="en-US" altLang="zh-CN" sz="2800" b="1" dirty="0">
                <a:latin typeface="华文中宋" panose="02010600040101010101" pitchFamily="2" charset="-122"/>
                <a:ea typeface="华文中宋" panose="02010600040101010101" pitchFamily="2" charset="-122"/>
                <a:cs typeface="华文中宋" panose="02010600040101010101" pitchFamily="2" charset="-122"/>
              </a:rPr>
              <a:t>3.</a:t>
            </a: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意义：</a:t>
            </a: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3" name="文本框 2"/>
          <p:cNvSpPr txBox="1"/>
          <p:nvPr/>
        </p:nvSpPr>
        <p:spPr>
          <a:xfrm>
            <a:off x="775335" y="5074920"/>
            <a:ext cx="1607820" cy="521970"/>
          </a:xfrm>
          <a:prstGeom prst="rect">
            <a:avLst/>
          </a:prstGeom>
          <a:noFill/>
        </p:spPr>
        <p:txBody>
          <a:bodyPr wrap="none" rtlCol="0">
            <a:spAutoFit/>
          </a:bodyPr>
          <a:p>
            <a:pPr algn="l"/>
            <a:r>
              <a:rPr lang="zh-CN" altLang="en-US" sz="2800" b="1" dirty="0">
                <a:solidFill>
                  <a:srgbClr val="FF0000"/>
                </a:solidFill>
                <a:latin typeface="华文中宋" panose="02010600040101010101" pitchFamily="2" charset="-122"/>
                <a:ea typeface="华文中宋" panose="02010600040101010101" pitchFamily="2" charset="-122"/>
                <a:cs typeface="华文中宋" panose="02010600040101010101" pitchFamily="2" charset="-122"/>
                <a:sym typeface="+mn-ea"/>
              </a:rPr>
              <a:t>易错点：</a:t>
            </a: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032000" y="7001510"/>
            <a:ext cx="8215313" cy="171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文本框 3"/>
          <p:cNvSpPr txBox="1"/>
          <p:nvPr/>
        </p:nvSpPr>
        <p:spPr>
          <a:xfrm>
            <a:off x="602615" y="965200"/>
            <a:ext cx="11381740" cy="2784475"/>
          </a:xfrm>
          <a:prstGeom prst="rect">
            <a:avLst/>
          </a:prstGeom>
          <a:noFill/>
        </p:spPr>
        <p:txBody>
          <a:bodyPr wrap="square" rtlCol="0" anchor="t">
            <a:spAutoFit/>
          </a:bodyPr>
          <a:p>
            <a:pPr>
              <a:lnSpc>
                <a:spcPts val="3000"/>
              </a:lnSpc>
            </a:pPr>
            <a:r>
              <a:rPr lang="zh-CN" altLang="en-US" sz="2600">
                <a:latin typeface="华文中宋" panose="02010600040101010101" pitchFamily="2" charset="-122"/>
                <a:ea typeface="华文中宋" panose="02010600040101010101" pitchFamily="2" charset="-122"/>
                <a:cs typeface="华文中宋" panose="02010600040101010101" pitchFamily="2" charset="-122"/>
              </a:rPr>
              <a:t>材料一  1688年的所谓革命是一次不流血的成功,尽管是一次受到英吉利新教徒欢迎的荷兰人入侵。直到1689年2月初,议会才召集会议,请求威廉和玛丽担任国王和女王,而由威廉行使一切权力。在被授以王位之前,威廉和玛丽被要求同意一项权力宣言,其中谴责詹姆斯二世滥用王家特权,特别是废除法律。他俩一般表示同意。因此,建立起来的是一个受到限制的君主政体。</a:t>
            </a:r>
            <a:endParaRPr lang="zh-CN" altLang="en-US" sz="2600">
              <a:latin typeface="华文中宋" panose="02010600040101010101" pitchFamily="2" charset="-122"/>
              <a:ea typeface="华文中宋" panose="02010600040101010101" pitchFamily="2" charset="-122"/>
              <a:cs typeface="华文中宋" panose="02010600040101010101" pitchFamily="2" charset="-122"/>
            </a:endParaRPr>
          </a:p>
          <a:p>
            <a:pPr>
              <a:lnSpc>
                <a:spcPts val="3000"/>
              </a:lnSpc>
            </a:pPr>
            <a:r>
              <a:rPr lang="zh-CN" altLang="en-US" sz="2600">
                <a:latin typeface="华文中宋" panose="02010600040101010101" pitchFamily="2" charset="-122"/>
                <a:ea typeface="华文中宋" panose="02010600040101010101" pitchFamily="2" charset="-122"/>
                <a:cs typeface="华文中宋" panose="02010600040101010101" pitchFamily="2" charset="-122"/>
              </a:rPr>
              <a:t>                                                          ——《历代英王生平》</a:t>
            </a:r>
            <a:endParaRPr lang="zh-CN" altLang="en-US" sz="2600">
              <a:latin typeface="华文中宋" panose="02010600040101010101" pitchFamily="2" charset="-122"/>
              <a:ea typeface="华文中宋" panose="02010600040101010101" pitchFamily="2" charset="-122"/>
              <a:cs typeface="华文中宋" panose="02010600040101010101" pitchFamily="2" charset="-122"/>
            </a:endParaRPr>
          </a:p>
          <a:p>
            <a:pPr>
              <a:lnSpc>
                <a:spcPts val="3000"/>
              </a:lnSpc>
            </a:pPr>
            <a:r>
              <a:rPr lang="zh-CN" altLang="en-US" sz="2600">
                <a:solidFill>
                  <a:srgbClr val="2747BE"/>
                </a:solidFill>
                <a:latin typeface="华文中宋" panose="02010600040101010101" pitchFamily="2" charset="-122"/>
                <a:ea typeface="华文中宋" panose="02010600040101010101" pitchFamily="2" charset="-122"/>
                <a:cs typeface="华文中宋" panose="02010600040101010101" pitchFamily="2" charset="-122"/>
              </a:rPr>
              <a:t>思考:从14世纪到17世纪英国国王和议会的关系发生了怎样的变化?</a:t>
            </a:r>
            <a:endParaRPr lang="zh-CN" altLang="en-US" sz="2600">
              <a:solidFill>
                <a:srgbClr val="2747BE"/>
              </a:solidFill>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12290" name="Text Box 2"/>
          <p:cNvSpPr txBox="1"/>
          <p:nvPr/>
        </p:nvSpPr>
        <p:spPr>
          <a:xfrm>
            <a:off x="347345" y="381318"/>
            <a:ext cx="7391400" cy="583565"/>
          </a:xfrm>
          <a:prstGeom prst="rect">
            <a:avLst/>
          </a:prstGeom>
          <a:noFill/>
          <a:ln w="9525">
            <a:noFill/>
          </a:ln>
        </p:spPr>
        <p:txBody>
          <a:bodyPr>
            <a:spAutoFit/>
          </a:bodyPr>
          <a:p>
            <a:pPr eaLnBrk="1" hangingPunct="1">
              <a:spcBef>
                <a:spcPct val="50000"/>
              </a:spcBef>
            </a:pPr>
            <a:r>
              <a:rPr lang="zh-CN" altLang="en-US" sz="3200" b="1" dirty="0">
                <a:latin typeface="华文中宋" panose="02010600040101010101" pitchFamily="2" charset="-122"/>
                <a:ea typeface="华文中宋" panose="02010600040101010101" pitchFamily="2" charset="-122"/>
              </a:rPr>
              <a:t>一、英国君主立宪制的确立</a:t>
            </a:r>
            <a:endParaRPr lang="zh-CN" altLang="en-US" sz="3200" b="1" dirty="0">
              <a:latin typeface="华文中宋" panose="02010600040101010101" pitchFamily="2" charset="-122"/>
              <a:ea typeface="华文中宋" panose="02010600040101010101" pitchFamily="2" charset="-122"/>
            </a:endParaRPr>
          </a:p>
        </p:txBody>
      </p:sp>
      <p:sp>
        <p:nvSpPr>
          <p:cNvPr id="6" name="文本框 5"/>
          <p:cNvSpPr txBox="1"/>
          <p:nvPr/>
        </p:nvSpPr>
        <p:spPr>
          <a:xfrm>
            <a:off x="602615" y="1828800"/>
            <a:ext cx="11382375" cy="1245235"/>
          </a:xfrm>
          <a:prstGeom prst="rect">
            <a:avLst/>
          </a:prstGeom>
          <a:solidFill>
            <a:schemeClr val="accent6">
              <a:lumMod val="60000"/>
              <a:lumOff val="40000"/>
            </a:schemeClr>
          </a:solidFill>
        </p:spPr>
        <p:txBody>
          <a:bodyPr wrap="square" rtlCol="0" anchor="t">
            <a:spAutoFit/>
          </a:bodyPr>
          <a:p>
            <a:pPr algn="dist">
              <a:lnSpc>
                <a:spcPts val="3000"/>
              </a:lnSpc>
            </a:pPr>
            <a:r>
              <a:rPr lang="zh-CN" altLang="en-US" sz="2400">
                <a:latin typeface="华文中宋" panose="02010600040101010101" pitchFamily="2" charset="-122"/>
                <a:ea typeface="华文中宋" panose="02010600040101010101" pitchFamily="2" charset="-122"/>
                <a:cs typeface="华文中宋" panose="02010600040101010101" pitchFamily="2" charset="-122"/>
                <a:sym typeface="+mn-ea"/>
              </a:rPr>
              <a:t>14世纪时,英王在议会中居于中心地位;教士、贵族实际行使议会权力;骑士、市民代表等处于从属地位。</a:t>
            </a:r>
            <a:r>
              <a:rPr lang="en-US" altLang="zh-CN" sz="2400">
                <a:latin typeface="华文中宋" panose="02010600040101010101" pitchFamily="2" charset="-122"/>
                <a:ea typeface="华文中宋" panose="02010600040101010101" pitchFamily="2" charset="-122"/>
                <a:cs typeface="华文中宋" panose="02010600040101010101" pitchFamily="2" charset="-122"/>
                <a:sym typeface="+mn-ea"/>
              </a:rPr>
              <a:t>17</a:t>
            </a:r>
            <a:r>
              <a:rPr lang="zh-CN" altLang="en-US" sz="2400">
                <a:latin typeface="华文中宋" panose="02010600040101010101" pitchFamily="2" charset="-122"/>
                <a:ea typeface="华文中宋" panose="02010600040101010101" pitchFamily="2" charset="-122"/>
                <a:cs typeface="华文中宋" panose="02010600040101010101" pitchFamily="2" charset="-122"/>
                <a:sym typeface="+mn-ea"/>
              </a:rPr>
              <a:t>世纪“光荣革命”后,确立了议会至上的原则,国王权力受到限制;议会中资产阶级和新贵族的力量逐渐上升,成为议会中的主导力量。</a:t>
            </a:r>
            <a:endParaRPr lang="zh-CN" altLang="en-US" sz="2400">
              <a:latin typeface="华文中宋" panose="02010600040101010101" pitchFamily="2" charset="-122"/>
              <a:ea typeface="华文中宋" panose="02010600040101010101" pitchFamily="2" charset="-122"/>
              <a:cs typeface="华文中宋" panose="02010600040101010101" pitchFamily="2" charset="-122"/>
              <a:sym typeface="+mn-ea"/>
            </a:endParaRPr>
          </a:p>
        </p:txBody>
      </p:sp>
      <p:sp>
        <p:nvSpPr>
          <p:cNvPr id="7" name="文本框 6"/>
          <p:cNvSpPr txBox="1"/>
          <p:nvPr/>
        </p:nvSpPr>
        <p:spPr>
          <a:xfrm>
            <a:off x="499745" y="3749675"/>
            <a:ext cx="11484610" cy="2891790"/>
          </a:xfrm>
          <a:prstGeom prst="rect">
            <a:avLst/>
          </a:prstGeom>
          <a:noFill/>
        </p:spPr>
        <p:txBody>
          <a:bodyPr wrap="square" rtlCol="0" anchor="t">
            <a:spAutoFit/>
          </a:bodyPr>
          <a:p>
            <a:r>
              <a:rPr lang="zh-CN" altLang="en-US" sz="2600">
                <a:latin typeface="华文中宋" panose="02010600040101010101" pitchFamily="2" charset="-122"/>
                <a:ea typeface="华文中宋" panose="02010600040101010101" pitchFamily="2" charset="-122"/>
                <a:cs typeface="华文中宋" panose="02010600040101010101" pitchFamily="2" charset="-122"/>
              </a:rPr>
              <a:t>材料二   　英国“光荣革命”大概是我心目中最完美的一次政治设计。……它在一个有长期专制传统的国家找到了一个摆脱革命与专制的循环,能有效地控制“控制者”的办法。                                                  ——杨小凯《中国政治随想录》</a:t>
            </a:r>
            <a:endParaRPr lang="zh-CN" altLang="en-US" sz="2600">
              <a:latin typeface="华文中宋" panose="02010600040101010101" pitchFamily="2" charset="-122"/>
              <a:ea typeface="华文中宋" panose="02010600040101010101" pitchFamily="2" charset="-122"/>
              <a:cs typeface="华文中宋" panose="02010600040101010101" pitchFamily="2" charset="-122"/>
            </a:endParaRPr>
          </a:p>
          <a:p>
            <a:r>
              <a:rPr lang="zh-CN" altLang="en-US" sz="2600">
                <a:solidFill>
                  <a:srgbClr val="2747BE"/>
                </a:solidFill>
                <a:latin typeface="华文中宋" panose="02010600040101010101" pitchFamily="2" charset="-122"/>
                <a:ea typeface="华文中宋" panose="02010600040101010101" pitchFamily="2" charset="-122"/>
                <a:cs typeface="华文中宋" panose="02010600040101010101" pitchFamily="2" charset="-122"/>
              </a:rPr>
              <a:t>思考:据史料和所学知识,指出“光荣革命”的“完美”之处。英国找到的“控制‘控制者’的办法”有哪些?</a:t>
            </a:r>
            <a:endParaRPr lang="zh-CN" altLang="en-US" sz="2600">
              <a:solidFill>
                <a:srgbClr val="2747BE"/>
              </a:solidFill>
              <a:latin typeface="华文中宋" panose="02010600040101010101" pitchFamily="2" charset="-122"/>
              <a:ea typeface="华文中宋" panose="02010600040101010101" pitchFamily="2" charset="-122"/>
              <a:cs typeface="华文中宋" panose="02010600040101010101" pitchFamily="2" charset="-122"/>
            </a:endParaRPr>
          </a:p>
          <a:p>
            <a:endParaRPr lang="zh-CN" altLang="en-US" sz="2600">
              <a:solidFill>
                <a:srgbClr val="2747BE"/>
              </a:solidFill>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8" name="文本框 7"/>
          <p:cNvSpPr txBox="1"/>
          <p:nvPr/>
        </p:nvSpPr>
        <p:spPr>
          <a:xfrm>
            <a:off x="551180" y="3940175"/>
            <a:ext cx="11381740" cy="829945"/>
          </a:xfrm>
          <a:prstGeom prst="rect">
            <a:avLst/>
          </a:prstGeom>
          <a:solidFill>
            <a:schemeClr val="accent6">
              <a:lumMod val="60000"/>
              <a:lumOff val="40000"/>
            </a:schemeClr>
          </a:solidFill>
        </p:spPr>
        <p:txBody>
          <a:bodyPr wrap="square" rtlCol="0" anchor="t">
            <a:spAutoFit/>
          </a:bodyPr>
          <a:p>
            <a:r>
              <a:rPr lang="zh-CN" altLang="en-US" sz="2400">
                <a:latin typeface="华文中宋" panose="02010600040101010101" pitchFamily="2" charset="-122"/>
                <a:ea typeface="华文中宋" panose="02010600040101010101" pitchFamily="2" charset="-122"/>
                <a:cs typeface="华文中宋" panose="02010600040101010101" pitchFamily="2" charset="-122"/>
                <a:sym typeface="+mn-ea"/>
              </a:rPr>
              <a:t>(1)完美:不流血或妥协。</a:t>
            </a:r>
            <a:endParaRPr lang="zh-CN" altLang="en-US" sz="2400">
              <a:latin typeface="华文中宋" panose="02010600040101010101" pitchFamily="2" charset="-122"/>
              <a:ea typeface="华文中宋" panose="02010600040101010101" pitchFamily="2" charset="-122"/>
              <a:cs typeface="华文中宋" panose="02010600040101010101" pitchFamily="2" charset="-122"/>
            </a:endParaRPr>
          </a:p>
          <a:p>
            <a:r>
              <a:rPr lang="zh-CN" altLang="en-US" sz="2400">
                <a:latin typeface="华文中宋" panose="02010600040101010101" pitchFamily="2" charset="-122"/>
                <a:ea typeface="华文中宋" panose="02010600040101010101" pitchFamily="2" charset="-122"/>
                <a:cs typeface="华文中宋" panose="02010600040101010101" pitchFamily="2" charset="-122"/>
                <a:sym typeface="+mn-ea"/>
              </a:rPr>
              <a:t>(2)办法:颁布《权利法案》,限制王权,保证议会的权力;逐渐形成责任内阁制。</a:t>
            </a:r>
            <a:endParaRPr lang="zh-CN" altLang="en-US" sz="2400">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6"/>
                                        </p:tgtEl>
                                        <p:attrNameLst>
                                          <p:attrName>ppt_x</p:attrName>
                                        </p:attrNameLst>
                                      </p:cBhvr>
                                      <p:tavLst>
                                        <p:tav tm="0">
                                          <p:val>
                                            <p:strVal val="ppt_x"/>
                                          </p:val>
                                        </p:tav>
                                        <p:tav tm="100000">
                                          <p:val>
                                            <p:strVal val="ppt_x"/>
                                          </p:val>
                                        </p:tav>
                                      </p:tavLst>
                                    </p:anim>
                                    <p:anim calcmode="lin" valueType="num">
                                      <p:cBhvr additive="base">
                                        <p:cTn id="12" dur="500"/>
                                        <p:tgtEl>
                                          <p:spTgt spid="6"/>
                                        </p:tgtEl>
                                        <p:attrNameLst>
                                          <p:attrName>ppt_y</p:attrName>
                                        </p:attrNameLst>
                                      </p:cBhvr>
                                      <p:tavLst>
                                        <p:tav tm="0">
                                          <p:val>
                                            <p:strVal val="ppt_y"/>
                                          </p:val>
                                        </p:tav>
                                        <p:tav tm="100000">
                                          <p:val>
                                            <p:strVal val="1+ppt_h/2"/>
                                          </p:val>
                                        </p:tav>
                                      </p:tavLst>
                                    </p:anim>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6"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Text Box 3"/>
          <p:cNvSpPr txBox="1"/>
          <p:nvPr/>
        </p:nvSpPr>
        <p:spPr>
          <a:xfrm>
            <a:off x="607695" y="1205548"/>
            <a:ext cx="7391400" cy="521970"/>
          </a:xfrm>
          <a:prstGeom prst="rect">
            <a:avLst/>
          </a:prstGeom>
          <a:noFill/>
          <a:ln w="9525">
            <a:noFill/>
          </a:ln>
        </p:spPr>
        <p:txBody>
          <a:bodyPr>
            <a:spAutoFit/>
          </a:bodyPr>
          <a:p>
            <a:pPr eaLnBrk="1" hangingPunct="1">
              <a:spcBef>
                <a:spcPct val="50000"/>
              </a:spcBef>
            </a:pPr>
            <a:r>
              <a:rPr lang="zh-CN" altLang="en-US" sz="2800" b="1" dirty="0">
                <a:latin typeface="华文中宋" panose="02010600040101010101" pitchFamily="2" charset="-122"/>
                <a:ea typeface="华文中宋" panose="02010600040101010101" pitchFamily="2" charset="-122"/>
              </a:rPr>
              <a:t>１</a:t>
            </a:r>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背景：</a:t>
            </a:r>
            <a:endParaRPr lang="zh-CN" altLang="en-US" sz="2800" b="1" dirty="0">
              <a:latin typeface="华文中宋" panose="02010600040101010101" pitchFamily="2" charset="-122"/>
              <a:ea typeface="华文中宋" panose="02010600040101010101" pitchFamily="2" charset="-122"/>
            </a:endParaRPr>
          </a:p>
        </p:txBody>
      </p:sp>
      <p:sp>
        <p:nvSpPr>
          <p:cNvPr id="57348" name="Text Box 4"/>
          <p:cNvSpPr txBox="1"/>
          <p:nvPr/>
        </p:nvSpPr>
        <p:spPr>
          <a:xfrm>
            <a:off x="607695" y="1831023"/>
            <a:ext cx="7391400" cy="521970"/>
          </a:xfrm>
          <a:prstGeom prst="rect">
            <a:avLst/>
          </a:prstGeom>
          <a:noFill/>
          <a:ln w="9525">
            <a:noFill/>
          </a:ln>
        </p:spPr>
        <p:txBody>
          <a:bodyPr>
            <a:spAutoFit/>
          </a:bodyPr>
          <a:p>
            <a:pPr eaLnBrk="1" hangingPunct="1">
              <a:spcBef>
                <a:spcPct val="50000"/>
              </a:spcBef>
            </a:pPr>
            <a:r>
              <a:rPr lang="zh-CN" altLang="en-US" sz="2800" b="1" dirty="0">
                <a:latin typeface="华文中宋" panose="02010600040101010101" pitchFamily="2" charset="-122"/>
                <a:ea typeface="华文中宋" panose="02010600040101010101" pitchFamily="2" charset="-122"/>
              </a:rPr>
              <a:t>２</a:t>
            </a:r>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确立：</a:t>
            </a:r>
            <a:endParaRPr lang="zh-CN" altLang="en-US" sz="2800" b="1" dirty="0">
              <a:latin typeface="华文中宋" panose="02010600040101010101" pitchFamily="2" charset="-122"/>
              <a:ea typeface="华文中宋" panose="02010600040101010101" pitchFamily="2" charset="-122"/>
            </a:endParaRPr>
          </a:p>
        </p:txBody>
      </p:sp>
      <p:sp>
        <p:nvSpPr>
          <p:cNvPr id="57349" name="Text Box 5"/>
          <p:cNvSpPr txBox="1">
            <a:spLocks noChangeArrowheads="1"/>
          </p:cNvSpPr>
          <p:nvPr/>
        </p:nvSpPr>
        <p:spPr bwMode="auto">
          <a:xfrm>
            <a:off x="2514600" y="1925955"/>
            <a:ext cx="753872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eaLnBrk="1" fontAlgn="auto" hangingPunct="1">
              <a:spcBef>
                <a:spcPts val="0"/>
              </a:spcBef>
              <a:spcAft>
                <a:spcPts val="0"/>
              </a:spcAft>
              <a:buClrTx/>
              <a:buSzTx/>
              <a:buFontTx/>
              <a:defRPr/>
            </a:pPr>
            <a:r>
              <a:rPr kumimoji="1" lang="en-US" altLang="zh-CN" sz="2800" b="1" kern="1200" cap="none" spc="0" normalizeH="0" baseline="0" noProof="0">
                <a:effectLst>
                  <a:outerShdw blurRad="38100" dist="38100" dir="2700000" algn="tl">
                    <a:srgbClr val="C0C0C0"/>
                  </a:outerShdw>
                </a:effectLst>
                <a:latin typeface="+mn-lt"/>
                <a:ea typeface="楷体_GB2312" panose="02010609030101010101" pitchFamily="49" charset="-122"/>
                <a:cs typeface="+mn-cs"/>
              </a:rPr>
              <a:t>1689</a:t>
            </a:r>
            <a:r>
              <a:rPr kumimoji="1" lang="zh-CN" altLang="en-US" sz="2800" b="1" kern="1200" cap="none" spc="0" normalizeH="0" baseline="0" noProof="0">
                <a:effectLst>
                  <a:outerShdw blurRad="38100" dist="38100" dir="2700000" algn="tl">
                    <a:srgbClr val="C0C0C0"/>
                  </a:outerShdw>
                </a:effectLst>
                <a:latin typeface="+mn-lt"/>
                <a:ea typeface="楷体_GB2312" panose="02010609030101010101" pitchFamily="49" charset="-122"/>
                <a:cs typeface="+mn-cs"/>
              </a:rPr>
              <a:t>年</a:t>
            </a:r>
            <a:r>
              <a:rPr kumimoji="1" lang="en-US" altLang="zh-CN" sz="2800" b="1" kern="1200" cap="none" spc="0" normalizeH="0" baseline="0" noProof="0">
                <a:solidFill>
                  <a:srgbClr val="FF0000"/>
                </a:solidFill>
                <a:effectLst>
                  <a:outerShdw blurRad="38100" dist="38100" dir="2700000" algn="tl">
                    <a:srgbClr val="C0C0C0"/>
                  </a:outerShdw>
                </a:effectLst>
                <a:latin typeface="+mn-lt"/>
                <a:ea typeface="楷体_GB2312" panose="02010609030101010101" pitchFamily="49" charset="-122"/>
                <a:cs typeface="+mn-cs"/>
              </a:rPr>
              <a:t>《</a:t>
            </a:r>
            <a:r>
              <a:rPr kumimoji="1" lang="zh-CN" altLang="en-US" sz="2800" b="1" kern="1200" cap="none" spc="0" normalizeH="0" baseline="0" noProof="0">
                <a:solidFill>
                  <a:srgbClr val="FF0000"/>
                </a:solidFill>
                <a:effectLst>
                  <a:outerShdw blurRad="38100" dist="38100" dir="2700000" algn="tl">
                    <a:srgbClr val="C0C0C0"/>
                  </a:outerShdw>
                </a:effectLst>
                <a:latin typeface="+mn-lt"/>
                <a:ea typeface="楷体_GB2312" panose="02010609030101010101" pitchFamily="49" charset="-122"/>
                <a:cs typeface="+mn-cs"/>
              </a:rPr>
              <a:t>权利法案</a:t>
            </a:r>
            <a:r>
              <a:rPr kumimoji="1" lang="en-US" altLang="zh-CN" sz="2800" b="1" kern="1200" cap="none" spc="0" normalizeH="0" baseline="0" noProof="0">
                <a:solidFill>
                  <a:srgbClr val="FF0000"/>
                </a:solidFill>
                <a:effectLst>
                  <a:outerShdw blurRad="38100" dist="38100" dir="2700000" algn="tl">
                    <a:srgbClr val="C0C0C0"/>
                  </a:outerShdw>
                </a:effectLst>
                <a:latin typeface="+mn-lt"/>
                <a:ea typeface="楷体_GB2312" panose="02010609030101010101" pitchFamily="49" charset="-122"/>
                <a:cs typeface="+mn-cs"/>
              </a:rPr>
              <a:t>》</a:t>
            </a:r>
            <a:r>
              <a:rPr kumimoji="1" lang="zh-CN" altLang="en-US" sz="2800" b="1" kern="1200" cap="none" spc="0" normalizeH="0" baseline="0" noProof="0">
                <a:effectLst>
                  <a:outerShdw blurRad="38100" dist="38100" dir="2700000" algn="tl">
                    <a:srgbClr val="C0C0C0"/>
                  </a:outerShdw>
                </a:effectLst>
                <a:latin typeface="+mn-lt"/>
                <a:ea typeface="楷体_GB2312" panose="02010609030101010101" pitchFamily="49" charset="-122"/>
                <a:cs typeface="+mn-cs"/>
              </a:rPr>
              <a:t>的颁布</a:t>
            </a:r>
            <a:endParaRPr kumimoji="1" lang="zh-CN" altLang="en-US" sz="2800" b="1" kern="1200" cap="none" spc="0" normalizeH="0" baseline="0" noProof="0">
              <a:effectLst>
                <a:outerShdw blurRad="38100" dist="38100" dir="2700000" algn="tl">
                  <a:srgbClr val="C0C0C0"/>
                </a:outerShdw>
              </a:effectLst>
              <a:latin typeface="+mn-lt"/>
              <a:ea typeface="楷体_GB2312" panose="02010609030101010101" pitchFamily="49" charset="-122"/>
              <a:cs typeface="+mn-cs"/>
            </a:endParaRPr>
          </a:p>
        </p:txBody>
      </p:sp>
      <p:sp>
        <p:nvSpPr>
          <p:cNvPr id="15362" name="Text Box 2"/>
          <p:cNvSpPr txBox="1"/>
          <p:nvPr/>
        </p:nvSpPr>
        <p:spPr>
          <a:xfrm>
            <a:off x="1057910" y="2447925"/>
            <a:ext cx="11134090" cy="430530"/>
          </a:xfrm>
          <a:prstGeom prst="rect">
            <a:avLst/>
          </a:prstGeom>
          <a:noFill/>
          <a:ln w="9525">
            <a:noFill/>
          </a:ln>
        </p:spPr>
        <p:txBody>
          <a:bodyPr wrap="square" lIns="0" tIns="0" rIns="0" bIns="0">
            <a:spAutoFit/>
          </a:bodyPr>
          <a:p>
            <a:pPr eaLnBrk="1" hangingPunct="1"/>
            <a:r>
              <a:rPr lang="zh-CN" altLang="en-US" sz="2800" b="1" dirty="0">
                <a:solidFill>
                  <a:srgbClr val="0000FF"/>
                </a:solidFill>
                <a:latin typeface="黑体" panose="02010609060101010101" pitchFamily="49" charset="-122"/>
                <a:ea typeface="黑体" panose="02010609060101010101" pitchFamily="49" charset="-122"/>
              </a:rPr>
              <a:t>内容：</a:t>
            </a:r>
            <a:r>
              <a:rPr lang="zh-CN" altLang="en-US" sz="2800" b="1" dirty="0">
                <a:latin typeface="黑体" panose="02010609060101010101" pitchFamily="49" charset="-122"/>
                <a:ea typeface="黑体" panose="02010609060101010101" pitchFamily="49" charset="-122"/>
              </a:rPr>
              <a:t>从立法权、司法权、财权和军权等方面限制王权；确立议会主权</a:t>
            </a:r>
            <a:endParaRPr lang="zh-CN" altLang="en-US" sz="2800" b="1" dirty="0">
              <a:latin typeface="黑体" panose="02010609060101010101" pitchFamily="49" charset="-122"/>
              <a:ea typeface="黑体" panose="02010609060101010101" pitchFamily="49" charset="-122"/>
            </a:endParaRPr>
          </a:p>
        </p:txBody>
      </p:sp>
      <p:sp>
        <p:nvSpPr>
          <p:cNvPr id="12290" name="Text Box 2"/>
          <p:cNvSpPr txBox="1"/>
          <p:nvPr/>
        </p:nvSpPr>
        <p:spPr>
          <a:xfrm>
            <a:off x="394970" y="462598"/>
            <a:ext cx="7391400" cy="583565"/>
          </a:xfrm>
          <a:prstGeom prst="rect">
            <a:avLst/>
          </a:prstGeom>
          <a:noFill/>
          <a:ln w="9525">
            <a:noFill/>
          </a:ln>
        </p:spPr>
        <p:txBody>
          <a:bodyPr>
            <a:spAutoFit/>
          </a:bodyPr>
          <a:p>
            <a:pPr eaLnBrk="1" hangingPunct="1">
              <a:spcBef>
                <a:spcPct val="50000"/>
              </a:spcBef>
            </a:pPr>
            <a:r>
              <a:rPr lang="zh-CN" altLang="en-US" sz="3200" b="1" dirty="0">
                <a:latin typeface="华文中宋" panose="02010600040101010101" pitchFamily="2" charset="-122"/>
                <a:ea typeface="华文中宋" panose="02010600040101010101" pitchFamily="2" charset="-122"/>
              </a:rPr>
              <a:t>一、英国君主立宪制的确立</a:t>
            </a:r>
            <a:endParaRPr lang="zh-CN" altLang="en-US" sz="3200" b="1" dirty="0">
              <a:latin typeface="华文中宋" panose="02010600040101010101" pitchFamily="2" charset="-122"/>
              <a:ea typeface="华文中宋" panose="02010600040101010101" pitchFamily="2" charset="-122"/>
            </a:endParaRPr>
          </a:p>
        </p:txBody>
      </p:sp>
      <p:sp>
        <p:nvSpPr>
          <p:cNvPr id="60424" name="Text Box 8"/>
          <p:cNvSpPr txBox="1"/>
          <p:nvPr/>
        </p:nvSpPr>
        <p:spPr>
          <a:xfrm>
            <a:off x="1057910" y="3691255"/>
            <a:ext cx="8382000" cy="1383665"/>
          </a:xfrm>
          <a:prstGeom prst="rect">
            <a:avLst/>
          </a:prstGeom>
          <a:solidFill>
            <a:schemeClr val="bg1"/>
          </a:solidFill>
          <a:ln w="9525">
            <a:noFill/>
          </a:ln>
        </p:spPr>
        <p:txBody>
          <a:bodyPr>
            <a:spAutoFit/>
          </a:bodyPr>
          <a:p>
            <a:pPr marL="342900" indent="-342900" eaLnBrk="1" hangingPunct="1">
              <a:buAutoNum type="circleNumDbPlain"/>
            </a:pPr>
            <a:r>
              <a:rPr lang="zh-CN" altLang="en-US" sz="2800" b="1" dirty="0">
                <a:latin typeface="华文中宋" panose="02010600040101010101" pitchFamily="2" charset="-122"/>
                <a:ea typeface="华文中宋" panose="02010600040101010101" pitchFamily="2" charset="-122"/>
              </a:rPr>
              <a:t>实行议会与国王集体统治，</a:t>
            </a:r>
            <a:r>
              <a:rPr lang="zh-CN" altLang="en-US" sz="2800" b="1" dirty="0">
                <a:solidFill>
                  <a:srgbClr val="FF0000"/>
                </a:solidFill>
                <a:latin typeface="华文中宋" panose="02010600040101010101" pitchFamily="2" charset="-122"/>
                <a:ea typeface="华文中宋" panose="02010600040101010101" pitchFamily="2" charset="-122"/>
              </a:rPr>
              <a:t>确立了议会主权</a:t>
            </a:r>
            <a:r>
              <a:rPr lang="zh-CN" altLang="en-US" sz="2800" b="1" dirty="0">
                <a:latin typeface="华文中宋" panose="02010600040101010101" pitchFamily="2" charset="-122"/>
                <a:ea typeface="华文中宋" panose="02010600040101010101" pitchFamily="2" charset="-122"/>
              </a:rPr>
              <a:t>；</a:t>
            </a:r>
            <a:endParaRPr lang="zh-CN" altLang="en-US" sz="2800" b="1" dirty="0">
              <a:latin typeface="华文中宋" panose="02010600040101010101" pitchFamily="2" charset="-122"/>
              <a:ea typeface="华文中宋" panose="02010600040101010101" pitchFamily="2" charset="-122"/>
            </a:endParaRPr>
          </a:p>
          <a:p>
            <a:pPr marL="342900" indent="-342900" eaLnBrk="1" hangingPunct="1">
              <a:buAutoNum type="circleNumDbPlain"/>
            </a:pPr>
            <a:r>
              <a:rPr lang="zh-CN" altLang="en-US" sz="2800" b="1" dirty="0">
                <a:latin typeface="华文中宋" panose="02010600040101010101" pitchFamily="2" charset="-122"/>
                <a:ea typeface="华文中宋" panose="02010600040101010101" pitchFamily="2" charset="-122"/>
              </a:rPr>
              <a:t>统治方式从人治转向法治，</a:t>
            </a:r>
            <a:r>
              <a:rPr lang="zh-CN" altLang="en-US" sz="2800" b="1" dirty="0">
                <a:solidFill>
                  <a:srgbClr val="2747BE"/>
                </a:solidFill>
                <a:latin typeface="华文中宋" panose="02010600040101010101" pitchFamily="2" charset="-122"/>
                <a:ea typeface="华文中宋" panose="02010600040101010101" pitchFamily="2" charset="-122"/>
              </a:rPr>
              <a:t>标志君主立宪制建立</a:t>
            </a:r>
            <a:endParaRPr lang="zh-CN" altLang="en-US" sz="2800" b="1" dirty="0">
              <a:latin typeface="华文中宋" panose="02010600040101010101" pitchFamily="2" charset="-122"/>
              <a:ea typeface="华文中宋" panose="02010600040101010101" pitchFamily="2" charset="-122"/>
            </a:endParaRPr>
          </a:p>
          <a:p>
            <a:pPr marL="342900" indent="-342900" eaLnBrk="1" hangingPunct="1">
              <a:buAutoNum type="circleNumDbPlain"/>
            </a:pPr>
            <a:r>
              <a:rPr lang="zh-CN" altLang="en-US" sz="2800" b="1" dirty="0">
                <a:latin typeface="华文中宋" panose="02010600040101010101" pitchFamily="2" charset="-122"/>
                <a:ea typeface="华文中宋" panose="02010600040101010101" pitchFamily="2" charset="-122"/>
              </a:rPr>
              <a:t>英国社会从此进入了长期稳定发展的时期。</a:t>
            </a:r>
            <a:endParaRPr lang="zh-CN" altLang="en-US" sz="2800" b="1" dirty="0">
              <a:latin typeface="华文中宋" panose="02010600040101010101" pitchFamily="2" charset="-122"/>
              <a:ea typeface="华文中宋" panose="02010600040101010101" pitchFamily="2" charset="-122"/>
            </a:endParaRPr>
          </a:p>
        </p:txBody>
      </p:sp>
      <p:sp>
        <p:nvSpPr>
          <p:cNvPr id="60423" name="Text Box 7"/>
          <p:cNvSpPr txBox="1"/>
          <p:nvPr/>
        </p:nvSpPr>
        <p:spPr>
          <a:xfrm>
            <a:off x="607695" y="3169285"/>
            <a:ext cx="1565275" cy="521970"/>
          </a:xfrm>
          <a:prstGeom prst="rect">
            <a:avLst/>
          </a:prstGeom>
          <a:noFill/>
          <a:ln w="9525">
            <a:noFill/>
          </a:ln>
        </p:spPr>
        <p:txBody>
          <a:bodyPr wrap="square">
            <a:spAutoFit/>
          </a:bodyPr>
          <a:p>
            <a:pPr eaLnBrk="1" hangingPunct="1">
              <a:spcBef>
                <a:spcPct val="50000"/>
              </a:spcBef>
            </a:pPr>
            <a:r>
              <a:rPr lang="en-US" altLang="zh-CN" sz="2800" b="1" dirty="0">
                <a:latin typeface="华文中宋" panose="02010600040101010101" pitchFamily="2" charset="-122"/>
                <a:ea typeface="华文中宋" panose="02010600040101010101" pitchFamily="2" charset="-122"/>
                <a:cs typeface="华文中宋" panose="02010600040101010101" pitchFamily="2" charset="-122"/>
              </a:rPr>
              <a:t>3.</a:t>
            </a: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意义：</a:t>
            </a: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2" name="Text Box 7"/>
          <p:cNvSpPr txBox="1"/>
          <p:nvPr/>
        </p:nvSpPr>
        <p:spPr>
          <a:xfrm>
            <a:off x="923290" y="5596890"/>
            <a:ext cx="11402695" cy="521970"/>
          </a:xfrm>
          <a:prstGeom prst="rect">
            <a:avLst/>
          </a:prstGeom>
          <a:noFill/>
          <a:ln w="9525">
            <a:noFill/>
          </a:ln>
        </p:spPr>
        <p:txBody>
          <a:bodyPr wrap="square">
            <a:spAutoFit/>
          </a:bodyPr>
          <a:p>
            <a:pPr eaLnBrk="1" hangingPunct="1">
              <a:spcBef>
                <a:spcPct val="50000"/>
              </a:spcBef>
            </a:pP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英国国王成为</a:t>
            </a:r>
            <a:r>
              <a:rPr lang="en-US" altLang="zh-CN" sz="2800" b="1" dirty="0">
                <a:latin typeface="华文中宋" panose="02010600040101010101" pitchFamily="2" charset="-122"/>
                <a:ea typeface="华文中宋" panose="02010600040101010101" pitchFamily="2" charset="-122"/>
                <a:cs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统而不治</a:t>
            </a:r>
            <a:r>
              <a:rPr lang="en-US" altLang="zh-CN" sz="2800" b="1" dirty="0">
                <a:latin typeface="华文中宋" panose="02010600040101010101" pitchFamily="2" charset="-122"/>
                <a:ea typeface="华文中宋" panose="02010600040101010101" pitchFamily="2" charset="-122"/>
                <a:cs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的虚君是从《权利法案》开始的吗？</a:t>
            </a: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3" name="文本框 2"/>
          <p:cNvSpPr txBox="1"/>
          <p:nvPr/>
        </p:nvSpPr>
        <p:spPr>
          <a:xfrm>
            <a:off x="775335" y="5074920"/>
            <a:ext cx="1607820" cy="521970"/>
          </a:xfrm>
          <a:prstGeom prst="rect">
            <a:avLst/>
          </a:prstGeom>
          <a:noFill/>
        </p:spPr>
        <p:txBody>
          <a:bodyPr wrap="none" rtlCol="0">
            <a:spAutoFit/>
          </a:bodyPr>
          <a:p>
            <a:pPr algn="l"/>
            <a:r>
              <a:rPr lang="zh-CN" altLang="en-US" sz="2800" b="1" dirty="0">
                <a:solidFill>
                  <a:srgbClr val="FF0000"/>
                </a:solidFill>
                <a:latin typeface="华文中宋" panose="02010600040101010101" pitchFamily="2" charset="-122"/>
                <a:ea typeface="华文中宋" panose="02010600040101010101" pitchFamily="2" charset="-122"/>
                <a:cs typeface="华文中宋" panose="02010600040101010101" pitchFamily="2" charset="-122"/>
                <a:sym typeface="+mn-ea"/>
              </a:rPr>
              <a:t>易错点：</a:t>
            </a: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fade">
                                      <p:cBhvr>
                                        <p:cTn id="7" dur="1000"/>
                                        <p:tgtEl>
                                          <p:spTgt spid="57349"/>
                                        </p:tgtEl>
                                      </p:cBhvr>
                                    </p:animEffect>
                                    <p:anim calcmode="lin" valueType="num">
                                      <p:cBhvr>
                                        <p:cTn id="8" dur="1000" fill="hold"/>
                                        <p:tgtEl>
                                          <p:spTgt spid="57349"/>
                                        </p:tgtEl>
                                        <p:attrNameLst>
                                          <p:attrName>ppt_x</p:attrName>
                                        </p:attrNameLst>
                                      </p:cBhvr>
                                      <p:tavLst>
                                        <p:tav tm="0">
                                          <p:val>
                                            <p:strVal val="#ppt_x"/>
                                          </p:val>
                                        </p:tav>
                                        <p:tav tm="100000">
                                          <p:val>
                                            <p:strVal val="#ppt_x"/>
                                          </p:val>
                                        </p:tav>
                                      </p:tavLst>
                                    </p:anim>
                                    <p:anim calcmode="lin" valueType="num">
                                      <p:cBhvr>
                                        <p:cTn id="9" dur="1000" fill="hold"/>
                                        <p:tgtEl>
                                          <p:spTgt spid="573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5362">
                                            <p:txEl>
                                              <p:charRg st="0" end="32"/>
                                            </p:txEl>
                                          </p:spTgt>
                                        </p:tgtEl>
                                        <p:attrNameLst>
                                          <p:attrName>style.visibility</p:attrName>
                                        </p:attrNameLst>
                                      </p:cBhvr>
                                      <p:to>
                                        <p:strVal val="visible"/>
                                      </p:to>
                                    </p:set>
                                    <p:animEffect transition="in" filter="blinds(horizontal)">
                                      <p:cBhvr>
                                        <p:cTn id="14" dur="500"/>
                                        <p:tgtEl>
                                          <p:spTgt spid="15362">
                                            <p:txEl>
                                              <p:charRg st="0" end="3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0424"/>
                                        </p:tgtEl>
                                        <p:attrNameLst>
                                          <p:attrName>style.visibility</p:attrName>
                                        </p:attrNameLst>
                                      </p:cBhvr>
                                      <p:to>
                                        <p:strVal val="visible"/>
                                      </p:to>
                                    </p:set>
                                    <p:animEffect transition="in" filter="fade">
                                      <p:cBhvr>
                                        <p:cTn id="19" dur="1000"/>
                                        <p:tgtEl>
                                          <p:spTgt spid="60424"/>
                                        </p:tgtEl>
                                      </p:cBhvr>
                                    </p:animEffect>
                                    <p:anim calcmode="lin" valueType="num">
                                      <p:cBhvr>
                                        <p:cTn id="20" dur="1000" fill="hold"/>
                                        <p:tgtEl>
                                          <p:spTgt spid="60424"/>
                                        </p:tgtEl>
                                        <p:attrNameLst>
                                          <p:attrName>ppt_x</p:attrName>
                                        </p:attrNameLst>
                                      </p:cBhvr>
                                      <p:tavLst>
                                        <p:tav tm="0">
                                          <p:val>
                                            <p:strVal val="#ppt_x"/>
                                          </p:val>
                                        </p:tav>
                                        <p:tav tm="100000">
                                          <p:val>
                                            <p:strVal val="#ppt_x"/>
                                          </p:val>
                                        </p:tav>
                                      </p:tavLst>
                                    </p:anim>
                                    <p:anim calcmode="lin" valueType="num">
                                      <p:cBhvr>
                                        <p:cTn id="21" dur="1000" fill="hold"/>
                                        <p:tgtEl>
                                          <p:spTgt spid="6042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
                                            <p:txEl>
                                              <p:charRg st="0" end="6"/>
                                            </p:txEl>
                                          </p:spTgt>
                                        </p:tgtEl>
                                        <p:attrNameLst>
                                          <p:attrName>style.visibility</p:attrName>
                                        </p:attrNameLst>
                                      </p:cBhvr>
                                      <p:to>
                                        <p:strVal val="visible"/>
                                      </p:to>
                                    </p:set>
                                    <p:animEffect transition="in" filter="box(in)">
                                      <p:cBhvr>
                                        <p:cTn id="26" dur="500"/>
                                        <p:tgtEl>
                                          <p:spTgt spid="2">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ldLvl="0" animBg="1"/>
      <p:bldP spid="6042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331470" y="469583"/>
            <a:ext cx="7391400" cy="583565"/>
          </a:xfrm>
          <a:prstGeom prst="rect">
            <a:avLst/>
          </a:prstGeom>
          <a:noFill/>
          <a:ln w="9525">
            <a:noFill/>
          </a:ln>
        </p:spPr>
        <p:txBody>
          <a:bodyPr>
            <a:spAutoFit/>
          </a:bodyPr>
          <a:p>
            <a:pPr eaLnBrk="1" hangingPunct="1">
              <a:spcBef>
                <a:spcPct val="50000"/>
              </a:spcBef>
            </a:pPr>
            <a:r>
              <a:rPr lang="zh-CN" altLang="en-US" sz="3200" b="1" dirty="0">
                <a:latin typeface="华文中宋" panose="02010600040101010101" pitchFamily="2" charset="-122"/>
                <a:ea typeface="华文中宋" panose="02010600040101010101" pitchFamily="2" charset="-122"/>
              </a:rPr>
              <a:t>二、英国君主立宪制的完善</a:t>
            </a:r>
            <a:endParaRPr lang="zh-CN" altLang="en-US" sz="3200" b="1" dirty="0">
              <a:latin typeface="华文中宋" panose="02010600040101010101" pitchFamily="2" charset="-122"/>
              <a:ea typeface="华文中宋" panose="02010600040101010101" pitchFamily="2" charset="-122"/>
            </a:endParaRPr>
          </a:p>
        </p:txBody>
      </p:sp>
      <p:sp>
        <p:nvSpPr>
          <p:cNvPr id="64515" name="Text Box 3"/>
          <p:cNvSpPr txBox="1"/>
          <p:nvPr/>
        </p:nvSpPr>
        <p:spPr>
          <a:xfrm>
            <a:off x="543560" y="1053465"/>
            <a:ext cx="10067290" cy="732155"/>
          </a:xfrm>
          <a:prstGeom prst="rect">
            <a:avLst/>
          </a:prstGeom>
          <a:noFill/>
          <a:ln w="9525">
            <a:noFill/>
          </a:ln>
        </p:spPr>
        <p:txBody>
          <a:bodyPr wrap="square">
            <a:spAutoFit/>
          </a:bodyPr>
          <a:p>
            <a:pPr eaLnBrk="1" hangingPunct="1">
              <a:lnSpc>
                <a:spcPts val="2500"/>
              </a:lnSpc>
              <a:spcBef>
                <a:spcPts val="0"/>
              </a:spcBef>
            </a:pP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１</a:t>
            </a:r>
            <a:r>
              <a:rPr lang="en-US" altLang="zh-CN" sz="2800" b="1" dirty="0">
                <a:latin typeface="华文中宋" panose="02010600040101010101" pitchFamily="2" charset="-122"/>
                <a:ea typeface="华文中宋" panose="02010600040101010101" pitchFamily="2" charset="-122"/>
                <a:cs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责任内阁制的确立（</a:t>
            </a:r>
            <a:r>
              <a:rPr lang="en-US" altLang="zh-CN" sz="2800" b="1" dirty="0">
                <a:latin typeface="华文中宋" panose="02010600040101010101" pitchFamily="2" charset="-122"/>
                <a:ea typeface="华文中宋" panose="02010600040101010101" pitchFamily="2" charset="-122"/>
                <a:cs typeface="华文中宋" panose="02010600040101010101" pitchFamily="2" charset="-122"/>
              </a:rPr>
              <a:t>19</a:t>
            </a: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世纪中期）</a:t>
            </a: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a:p>
            <a:pPr eaLnBrk="1" hangingPunct="1">
              <a:lnSpc>
                <a:spcPts val="2500"/>
              </a:lnSpc>
              <a:spcBef>
                <a:spcPts val="0"/>
              </a:spcBef>
            </a:pP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   （内阁对议会负责。）</a:t>
            </a: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64516" name="Text Box 4"/>
          <p:cNvSpPr txBox="1">
            <a:spLocks noChangeArrowheads="1"/>
          </p:cNvSpPr>
          <p:nvPr/>
        </p:nvSpPr>
        <p:spPr bwMode="auto">
          <a:xfrm>
            <a:off x="1248093" y="1785303"/>
            <a:ext cx="26638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fontAlgn="auto" hangingPunct="1">
              <a:spcBef>
                <a:spcPts val="0"/>
              </a:spcBef>
              <a:spcAft>
                <a:spcPts val="0"/>
              </a:spcAft>
              <a:buClrTx/>
              <a:buSzTx/>
              <a:buFontTx/>
              <a:defRPr/>
            </a:pPr>
            <a:r>
              <a:rPr kumimoji="1" lang="zh-CN" altLang="en-US" sz="3000" b="1" kern="1200" cap="none" spc="0" normalizeH="0" baseline="0" noProof="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①确立过程：</a:t>
            </a:r>
            <a:endParaRPr kumimoji="1" lang="zh-CN" altLang="en-US" sz="3000" b="1" kern="1200" cap="none" spc="0" normalizeH="0" baseline="0" noProof="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p:txBody>
      </p:sp>
      <p:sp>
        <p:nvSpPr>
          <p:cNvPr id="66564" name="Text Box 4"/>
          <p:cNvSpPr txBox="1"/>
          <p:nvPr/>
        </p:nvSpPr>
        <p:spPr>
          <a:xfrm>
            <a:off x="1271905" y="4006215"/>
            <a:ext cx="2663825" cy="549275"/>
          </a:xfrm>
          <a:prstGeom prst="rect">
            <a:avLst/>
          </a:prstGeom>
          <a:noFill/>
          <a:ln w="9525">
            <a:noFill/>
          </a:ln>
        </p:spPr>
        <p:txBody>
          <a:bodyPr>
            <a:spAutoFit/>
          </a:bodyPr>
          <a:p>
            <a:pPr eaLnBrk="1" hangingPunct="1"/>
            <a:r>
              <a:rPr lang="zh-CN" altLang="en-US" sz="3000" b="1" dirty="0">
                <a:solidFill>
                  <a:srgbClr val="0000CC"/>
                </a:solidFill>
                <a:latin typeface="Calibri" panose="020F0502020204030204" pitchFamily="34" charset="0"/>
                <a:ea typeface="华文新魏" panose="02010800040101010101" pitchFamily="2" charset="-122"/>
              </a:rPr>
              <a:t>②组织原则：</a:t>
            </a:r>
            <a:endParaRPr lang="zh-CN" altLang="en-US" sz="3000" b="1" dirty="0">
              <a:solidFill>
                <a:srgbClr val="0000CC"/>
              </a:solidFill>
              <a:latin typeface="Calibri" panose="020F0502020204030204" pitchFamily="34" charset="0"/>
              <a:ea typeface="华文新魏" panose="02010800040101010101" pitchFamily="2" charset="-122"/>
            </a:endParaRPr>
          </a:p>
        </p:txBody>
      </p:sp>
      <p:sp>
        <p:nvSpPr>
          <p:cNvPr id="66565" name="Text Box 5"/>
          <p:cNvSpPr txBox="1"/>
          <p:nvPr/>
        </p:nvSpPr>
        <p:spPr>
          <a:xfrm>
            <a:off x="1271905" y="4555490"/>
            <a:ext cx="8610600" cy="1383665"/>
          </a:xfrm>
          <a:prstGeom prst="rect">
            <a:avLst/>
          </a:prstGeom>
          <a:solidFill>
            <a:schemeClr val="bg1"/>
          </a:solidFill>
          <a:ln w="9525">
            <a:noFill/>
          </a:ln>
        </p:spPr>
        <p:txBody>
          <a:bodyPr>
            <a:spAutoFit/>
          </a:bodyPr>
          <a:p>
            <a:pPr eaLnBrk="1" hangingPunct="1"/>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A.</a:t>
            </a:r>
            <a:r>
              <a:rPr lang="zh-CN" altLang="en-US" sz="2800" b="1" dirty="0">
                <a:latin typeface="微软雅黑" panose="020B0503020204020204" charset="-122"/>
                <a:ea typeface="微软雅黑" panose="020B0503020204020204" charset="-122"/>
                <a:cs typeface="微软雅黑" panose="020B0503020204020204" charset="-122"/>
              </a:rPr>
              <a:t>议会中的多数党上台</a:t>
            </a:r>
            <a:r>
              <a:rPr lang="zh-CN" altLang="en-US" sz="2800" b="1" dirty="0">
                <a:solidFill>
                  <a:srgbClr val="0000CC"/>
                </a:solidFill>
                <a:latin typeface="微软雅黑" panose="020B0503020204020204" charset="-122"/>
                <a:ea typeface="微软雅黑" panose="020B0503020204020204" charset="-122"/>
                <a:cs typeface="微软雅黑" panose="020B0503020204020204" charset="-122"/>
              </a:rPr>
              <a:t>组阁</a:t>
            </a:r>
            <a:endParaRPr lang="zh-CN" altLang="en-US" sz="2800" b="1" dirty="0">
              <a:solidFill>
                <a:srgbClr val="0000CC"/>
              </a:solidFill>
              <a:latin typeface="微软雅黑" panose="020B0503020204020204" charset="-122"/>
              <a:ea typeface="微软雅黑" panose="020B0503020204020204" charset="-122"/>
              <a:cs typeface="微软雅黑" panose="020B0503020204020204" charset="-122"/>
            </a:endParaRPr>
          </a:p>
          <a:p>
            <a:pPr eaLnBrk="1" hangingPunct="1"/>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B.</a:t>
            </a:r>
            <a:r>
              <a:rPr lang="zh-CN" altLang="en-US" sz="2800" b="1" dirty="0">
                <a:solidFill>
                  <a:srgbClr val="0000CC"/>
                </a:solidFill>
                <a:latin typeface="微软雅黑" panose="020B0503020204020204" charset="-122"/>
                <a:ea typeface="微软雅黑" panose="020B0503020204020204" charset="-122"/>
                <a:cs typeface="微软雅黑" panose="020B0503020204020204" charset="-122"/>
              </a:rPr>
              <a:t>内阁和首相</a:t>
            </a:r>
            <a:r>
              <a:rPr lang="zh-CN" altLang="en-US" sz="2800" b="1" dirty="0">
                <a:latin typeface="微软雅黑" panose="020B0503020204020204" charset="-122"/>
                <a:ea typeface="微软雅黑" panose="020B0503020204020204" charset="-122"/>
                <a:cs typeface="微软雅黑" panose="020B0503020204020204" charset="-122"/>
              </a:rPr>
              <a:t>对政府事务集体负责，</a:t>
            </a:r>
            <a:r>
              <a:rPr lang="zh-CN" altLang="en-US" sz="2800" b="1" dirty="0">
                <a:solidFill>
                  <a:srgbClr val="0000CC"/>
                </a:solidFill>
                <a:latin typeface="微软雅黑" panose="020B0503020204020204" charset="-122"/>
                <a:ea typeface="微软雅黑" panose="020B0503020204020204" charset="-122"/>
                <a:cs typeface="微软雅黑" panose="020B0503020204020204" charset="-122"/>
              </a:rPr>
              <a:t>共进退</a:t>
            </a:r>
            <a:endParaRPr lang="zh-CN" altLang="en-US" sz="2800" b="1" dirty="0">
              <a:solidFill>
                <a:srgbClr val="0000CC"/>
              </a:solidFill>
              <a:latin typeface="微软雅黑" panose="020B0503020204020204" charset="-122"/>
              <a:ea typeface="微软雅黑" panose="020B0503020204020204" charset="-122"/>
              <a:cs typeface="微软雅黑" panose="020B0503020204020204" charset="-122"/>
            </a:endParaRPr>
          </a:p>
          <a:p>
            <a:pPr eaLnBrk="1" hangingPunct="1"/>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C.</a:t>
            </a:r>
            <a:r>
              <a:rPr lang="zh-CN" altLang="en-US" sz="2800" b="1" dirty="0">
                <a:solidFill>
                  <a:srgbClr val="0000CC"/>
                </a:solidFill>
                <a:latin typeface="微软雅黑" panose="020B0503020204020204" charset="-122"/>
                <a:ea typeface="微软雅黑" panose="020B0503020204020204" charset="-122"/>
                <a:cs typeface="微软雅黑" panose="020B0503020204020204" charset="-122"/>
              </a:rPr>
              <a:t>若议会对内阁不信任</a:t>
            </a:r>
            <a:r>
              <a:rPr lang="zh-CN" altLang="en-US" sz="2800" b="1" dirty="0">
                <a:latin typeface="微软雅黑" panose="020B0503020204020204" charset="-122"/>
                <a:ea typeface="微软雅黑" panose="020B0503020204020204" charset="-122"/>
                <a:cs typeface="微软雅黑" panose="020B0503020204020204" charset="-122"/>
              </a:rPr>
              <a:t>，则内阁下台或解散议会</a:t>
            </a:r>
            <a:endParaRPr lang="zh-CN" altLang="en-US" sz="2800" b="1" dirty="0">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271991" y="2334886"/>
            <a:ext cx="11228705" cy="1691640"/>
          </a:xfrm>
          <a:prstGeom prst="rect">
            <a:avLst/>
          </a:prstGeom>
        </p:spPr>
        <p:txBody>
          <a:bodyPr wrap="none">
            <a:spAutoFit/>
          </a:bodyPr>
          <a:p>
            <a:pPr lvl="0" algn="l"/>
            <a:r>
              <a:rPr lang="zh-CN" altLang="en-US"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rPr>
              <a:t>①萌芽：前身是枢密院，威廉三世时期出现内阁。</a:t>
            </a:r>
            <a:endParaRPr lang="zh-CN" altLang="en-US"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endParaRPr>
          </a:p>
          <a:p>
            <a:pPr lvl="0" algn="l"/>
            <a:r>
              <a:rPr lang="zh-CN" altLang="en-US"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rPr>
              <a:t>②确立： </a:t>
            </a:r>
            <a:r>
              <a:rPr lang="en-US" altLang="zh-CN"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rPr>
              <a:t>1721</a:t>
            </a:r>
            <a:r>
              <a:rPr lang="zh-CN" altLang="en-US"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rPr>
              <a:t>年</a:t>
            </a:r>
            <a:r>
              <a:rPr lang="en-US" altLang="zh-CN"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rPr>
              <a:t>,</a:t>
            </a:r>
            <a:r>
              <a:rPr lang="zh-CN" altLang="en-US"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rPr>
              <a:t>沃尔波尔实际上成为英国第一位首相。（形成标志</a:t>
            </a:r>
            <a:endParaRPr lang="zh-CN" altLang="en-US"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endParaRPr>
          </a:p>
          <a:p>
            <a:pPr lvl="0" algn="l"/>
            <a:r>
              <a:rPr lang="zh-CN" altLang="en-US"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rPr>
              <a:t>③发展：</a:t>
            </a:r>
            <a:r>
              <a:rPr lang="en-US" altLang="zh-CN"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rPr>
              <a:t>19</a:t>
            </a:r>
            <a:r>
              <a:rPr lang="zh-CN" altLang="en-US"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rPr>
              <a:t>世纪中期，形成政党内阁制和内阁集体负责制</a:t>
            </a:r>
            <a:r>
              <a:rPr lang="en-US" altLang="zh-CN"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rPr>
              <a:t>,</a:t>
            </a:r>
            <a:r>
              <a:rPr lang="zh-CN" altLang="en-US"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rPr>
              <a:t>虚君制最终形成。</a:t>
            </a:r>
            <a:endParaRPr lang="en-US" altLang="zh-CN"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endParaRPr>
          </a:p>
          <a:p>
            <a:pPr lvl="0" algn="l"/>
            <a:r>
              <a:rPr lang="zh-CN" altLang="zh-CN" sz="2600" b="1" dirty="0" smtClean="0">
                <a:ln>
                  <a:noFill/>
                </a:ln>
                <a:solidFill>
                  <a:srgbClr val="008000"/>
                </a:solidFill>
                <a:effectLst/>
                <a:latin typeface="Microsoft JhengHei" panose="020B0604030504040204" pitchFamily="34" charset="-120"/>
                <a:ea typeface="Microsoft JhengHei" panose="020B0604030504040204" pitchFamily="34" charset="-120"/>
                <a:cs typeface="宋体" panose="02010600030101010101" pitchFamily="2" charset="-122"/>
                <a:sym typeface="+mn-ea"/>
              </a:rPr>
              <a:t>④</a:t>
            </a:r>
            <a:r>
              <a:rPr lang="en-US" altLang="zh-CN" sz="2600" b="1" dirty="0" smtClean="0">
                <a:ln>
                  <a:noFill/>
                </a:ln>
                <a:solidFill>
                  <a:srgbClr val="008000"/>
                </a:solidFill>
                <a:effectLst/>
                <a:latin typeface="Microsoft JhengHei" panose="020B0604030504040204" pitchFamily="34" charset="-120"/>
                <a:ea typeface="Microsoft JhengHei" panose="020B0604030504040204" pitchFamily="34" charset="-120"/>
                <a:cs typeface="宋体" panose="02010600030101010101" pitchFamily="2" charset="-122"/>
                <a:sym typeface="+mn-ea"/>
              </a:rPr>
              <a:t>19</a:t>
            </a:r>
            <a:r>
              <a:rPr lang="zh-CN" altLang="en-US" sz="2600" b="1" dirty="0" smtClean="0">
                <a:ln>
                  <a:noFill/>
                </a:ln>
                <a:solidFill>
                  <a:srgbClr val="008000"/>
                </a:solidFill>
                <a:effectLst/>
                <a:latin typeface="Microsoft JhengHei" panose="020B0604030504040204" pitchFamily="34" charset="-120"/>
                <a:ea typeface="Microsoft JhengHei" panose="020B0604030504040204" pitchFamily="34" charset="-120"/>
                <a:cs typeface="宋体" panose="02010600030101010101" pitchFamily="2" charset="-122"/>
                <a:sym typeface="+mn-ea"/>
              </a:rPr>
              <a:t>世纪晚期，内阁权力膨胀，人称议会为“第三院”。</a:t>
            </a:r>
            <a:endParaRPr lang="zh-CN" altLang="en-US" sz="2600" b="1" dirty="0" smtClean="0">
              <a:solidFill>
                <a:srgbClr val="008000"/>
              </a:solidFill>
              <a:latin typeface="Microsoft JhengHei" panose="020B0604030504040204" pitchFamily="34" charset="-120"/>
              <a:ea typeface="Microsoft JhengHei" panose="020B0604030504040204" pitchFamily="34" charset="-120"/>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6565">
                                            <p:txEl>
                                              <p:charRg st="0" end="14"/>
                                            </p:txEl>
                                          </p:spTgt>
                                        </p:tgtEl>
                                        <p:attrNameLst>
                                          <p:attrName>style.visibility</p:attrName>
                                        </p:attrNameLst>
                                      </p:cBhvr>
                                      <p:to>
                                        <p:strVal val="visible"/>
                                      </p:to>
                                    </p:set>
                                    <p:animEffect transition="in" filter="diamond(in)">
                                      <p:cBhvr>
                                        <p:cTn id="7" dur="2000"/>
                                        <p:tgtEl>
                                          <p:spTgt spid="66565">
                                            <p:txEl>
                                              <p:charRg st="0" end="14"/>
                                            </p:txEl>
                                          </p:spTgt>
                                        </p:tgtEl>
                                      </p:cBhvr>
                                    </p:animEffect>
                                  </p:childTnLst>
                                </p:cTn>
                              </p:par>
                            </p:childTnLst>
                          </p:cTn>
                        </p:par>
                        <p:par>
                          <p:cTn id="8" fill="hold">
                            <p:stCondLst>
                              <p:cond delay="2000"/>
                            </p:stCondLst>
                            <p:childTnLst>
                              <p:par>
                                <p:cTn id="9" presetID="8" presetClass="entr" presetSubtype="16" fill="hold" nodeType="afterEffect">
                                  <p:stCondLst>
                                    <p:cond delay="0"/>
                                  </p:stCondLst>
                                  <p:childTnLst>
                                    <p:set>
                                      <p:cBhvr>
                                        <p:cTn id="10" dur="1" fill="hold">
                                          <p:stCondLst>
                                            <p:cond delay="0"/>
                                          </p:stCondLst>
                                        </p:cTn>
                                        <p:tgtEl>
                                          <p:spTgt spid="66565">
                                            <p:txEl>
                                              <p:charRg st="14" end="35"/>
                                            </p:txEl>
                                          </p:spTgt>
                                        </p:tgtEl>
                                        <p:attrNameLst>
                                          <p:attrName>style.visibility</p:attrName>
                                        </p:attrNameLst>
                                      </p:cBhvr>
                                      <p:to>
                                        <p:strVal val="visible"/>
                                      </p:to>
                                    </p:set>
                                    <p:animEffect transition="in" filter="diamond(in)">
                                      <p:cBhvr>
                                        <p:cTn id="11" dur="2000"/>
                                        <p:tgtEl>
                                          <p:spTgt spid="66565">
                                            <p:txEl>
                                              <p:charRg st="14" end="35"/>
                                            </p:txEl>
                                          </p:spTgt>
                                        </p:tgtEl>
                                      </p:cBhvr>
                                    </p:animEffect>
                                  </p:childTnLst>
                                </p:cTn>
                              </p:par>
                            </p:childTnLst>
                          </p:cTn>
                        </p:par>
                        <p:par>
                          <p:cTn id="12" fill="hold">
                            <p:stCondLst>
                              <p:cond delay="4000"/>
                            </p:stCondLst>
                            <p:childTnLst>
                              <p:par>
                                <p:cTn id="13" presetID="8" presetClass="entr" presetSubtype="16" fill="hold" nodeType="afterEffect">
                                  <p:stCondLst>
                                    <p:cond delay="0"/>
                                  </p:stCondLst>
                                  <p:childTnLst>
                                    <p:set>
                                      <p:cBhvr>
                                        <p:cTn id="14" dur="1" fill="hold">
                                          <p:stCondLst>
                                            <p:cond delay="0"/>
                                          </p:stCondLst>
                                        </p:cTn>
                                        <p:tgtEl>
                                          <p:spTgt spid="66565">
                                            <p:txEl>
                                              <p:charRg st="35" end="58"/>
                                            </p:txEl>
                                          </p:spTgt>
                                        </p:tgtEl>
                                        <p:attrNameLst>
                                          <p:attrName>style.visibility</p:attrName>
                                        </p:attrNameLst>
                                      </p:cBhvr>
                                      <p:to>
                                        <p:strVal val="visible"/>
                                      </p:to>
                                    </p:set>
                                    <p:animEffect transition="in" filter="diamond(in)">
                                      <p:cBhvr>
                                        <p:cTn id="15" dur="2000"/>
                                        <p:tgtEl>
                                          <p:spTgt spid="66565">
                                            <p:txEl>
                                              <p:charRg st="35"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3" name="Text Box 5"/>
          <p:cNvSpPr txBox="1"/>
          <p:nvPr/>
        </p:nvSpPr>
        <p:spPr>
          <a:xfrm>
            <a:off x="543560" y="1601788"/>
            <a:ext cx="7391400" cy="521970"/>
          </a:xfrm>
          <a:prstGeom prst="rect">
            <a:avLst/>
          </a:prstGeom>
          <a:noFill/>
          <a:ln w="9525">
            <a:noFill/>
          </a:ln>
        </p:spPr>
        <p:txBody>
          <a:bodyPr>
            <a:spAutoFit/>
          </a:bodyPr>
          <a:p>
            <a:pPr eaLnBrk="1" hangingPunct="1">
              <a:spcBef>
                <a:spcPct val="50000"/>
              </a:spcBef>
            </a:pPr>
            <a:r>
              <a:rPr lang="zh-CN" altLang="en-US" sz="2800" b="1" dirty="0">
                <a:latin typeface="华文中宋" panose="02010600040101010101" pitchFamily="2" charset="-122"/>
                <a:ea typeface="华文中宋" panose="02010600040101010101" pitchFamily="2" charset="-122"/>
              </a:rPr>
              <a:t>２</a:t>
            </a:r>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议会改革</a:t>
            </a:r>
            <a:endParaRPr lang="zh-CN" altLang="en-US" sz="2800" b="1" dirty="0">
              <a:latin typeface="华文中宋" panose="02010600040101010101" pitchFamily="2" charset="-122"/>
              <a:ea typeface="华文中宋" panose="02010600040101010101" pitchFamily="2" charset="-122"/>
            </a:endParaRPr>
          </a:p>
        </p:txBody>
      </p:sp>
      <p:sp>
        <p:nvSpPr>
          <p:cNvPr id="68614" name="Text Box 6"/>
          <p:cNvSpPr txBox="1"/>
          <p:nvPr/>
        </p:nvSpPr>
        <p:spPr>
          <a:xfrm>
            <a:off x="960755" y="2124075"/>
            <a:ext cx="11089005" cy="1814830"/>
          </a:xfrm>
          <a:prstGeom prst="rect">
            <a:avLst/>
          </a:prstGeom>
          <a:noFill/>
          <a:ln w="9525">
            <a:noFill/>
          </a:ln>
        </p:spPr>
        <p:txBody>
          <a:bodyPr wrap="square">
            <a:spAutoFit/>
          </a:bodyPr>
          <a:p>
            <a:pPr marL="342900" indent="-342900" eaLnBrk="1" hangingPunct="1"/>
            <a:r>
              <a:rPr lang="zh-CN" altLang="en-US" sz="2800" b="1" dirty="0">
                <a:latin typeface="微软雅黑" panose="020B0503020204020204" charset="-122"/>
                <a:ea typeface="微软雅黑" panose="020B0503020204020204" charset="-122"/>
                <a:cs typeface="微软雅黑" panose="020B0503020204020204" charset="-122"/>
              </a:rPr>
              <a:t>（</a:t>
            </a:r>
            <a:r>
              <a:rPr lang="en-US" altLang="zh-CN" sz="2800" b="1" dirty="0">
                <a:latin typeface="微软雅黑" panose="020B0503020204020204" charset="-122"/>
                <a:ea typeface="微软雅黑" panose="020B0503020204020204" charset="-122"/>
                <a:cs typeface="微软雅黑" panose="020B0503020204020204" charset="-122"/>
              </a:rPr>
              <a:t>1</a:t>
            </a:r>
            <a:r>
              <a:rPr lang="zh-CN" altLang="en-US" sz="2800" b="1" dirty="0">
                <a:latin typeface="微软雅黑" panose="020B0503020204020204" charset="-122"/>
                <a:ea typeface="微软雅黑" panose="020B0503020204020204" charset="-122"/>
                <a:cs typeface="微软雅黑" panose="020B0503020204020204" charset="-122"/>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1832</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年，第一次议会改革，</a:t>
            </a:r>
            <a:r>
              <a:rPr lang="zh-CN" altLang="en-US" sz="2800" b="1" dirty="0">
                <a:latin typeface="微软雅黑" panose="020B0503020204020204" charset="-122"/>
                <a:ea typeface="微软雅黑" panose="020B0503020204020204" charset="-122"/>
                <a:cs typeface="微软雅黑" panose="020B0503020204020204" charset="-122"/>
              </a:rPr>
              <a:t>新兴工业资产阶级进入议会。</a:t>
            </a:r>
            <a:endParaRPr lang="zh-CN" altLang="en-US" sz="2800" b="1" dirty="0">
              <a:latin typeface="微软雅黑" panose="020B0503020204020204" charset="-122"/>
              <a:ea typeface="微软雅黑" panose="020B0503020204020204" charset="-122"/>
              <a:cs typeface="微软雅黑" panose="020B0503020204020204" charset="-122"/>
            </a:endParaRPr>
          </a:p>
          <a:p>
            <a:pPr marL="342900" indent="-342900" eaLnBrk="1" hangingPunct="1"/>
            <a:r>
              <a:rPr lang="zh-CN" altLang="en-US" sz="2800" b="1" dirty="0">
                <a:solidFill>
                  <a:schemeClr val="tx1"/>
                </a:solidFill>
                <a:latin typeface="华文行楷" panose="02010800040101010101" charset="-122"/>
                <a:ea typeface="华文行楷" panose="02010800040101010101" charset="-122"/>
                <a:cs typeface="华文行楷" panose="02010800040101010101" charset="-122"/>
              </a:rPr>
              <a:t>（</a:t>
            </a:r>
            <a:r>
              <a:rPr lang="en-US" altLang="zh-CN" sz="2800" b="1" dirty="0">
                <a:solidFill>
                  <a:schemeClr val="tx1"/>
                </a:solidFill>
                <a:latin typeface="华文行楷" panose="02010800040101010101" charset="-122"/>
                <a:ea typeface="华文行楷" panose="02010800040101010101" charset="-122"/>
                <a:cs typeface="华文行楷" panose="02010800040101010101" charset="-122"/>
              </a:rPr>
              <a:t>2</a:t>
            </a:r>
            <a:r>
              <a:rPr lang="zh-CN" altLang="en-US" sz="2800" b="1" dirty="0">
                <a:solidFill>
                  <a:schemeClr val="tx1"/>
                </a:solidFill>
                <a:latin typeface="华文行楷" panose="02010800040101010101" charset="-122"/>
                <a:ea typeface="华文行楷" panose="02010800040101010101" charset="-122"/>
                <a:cs typeface="华文行楷" panose="02010800040101010101" charset="-122"/>
              </a:rPr>
              <a:t>）</a:t>
            </a:r>
            <a:r>
              <a:rPr lang="en-US" altLang="zh-CN" sz="2800" b="1" dirty="0">
                <a:solidFill>
                  <a:schemeClr val="tx1"/>
                </a:solidFill>
                <a:latin typeface="华文行楷" panose="02010800040101010101" charset="-122"/>
                <a:ea typeface="华文行楷" panose="02010800040101010101" charset="-122"/>
                <a:cs typeface="华文行楷" panose="02010800040101010101" charset="-122"/>
              </a:rPr>
              <a:t>19</a:t>
            </a:r>
            <a:r>
              <a:rPr lang="zh-CN" altLang="en-US" sz="2800" b="1" dirty="0">
                <a:solidFill>
                  <a:schemeClr val="tx1"/>
                </a:solidFill>
                <a:latin typeface="华文行楷" panose="02010800040101010101" charset="-122"/>
                <a:ea typeface="华文行楷" panose="02010800040101010101" charset="-122"/>
                <a:cs typeface="华文行楷" panose="02010800040101010101" charset="-122"/>
              </a:rPr>
              <a:t>世纪后半期（1867、1884）议会改革</a:t>
            </a:r>
            <a:r>
              <a:rPr lang="en-US" altLang="zh-CN" sz="2800" b="1" dirty="0">
                <a:solidFill>
                  <a:schemeClr val="tx1"/>
                </a:solidFill>
                <a:latin typeface="华文行楷" panose="02010800040101010101" charset="-122"/>
                <a:ea typeface="华文行楷" panose="02010800040101010101" charset="-122"/>
                <a:cs typeface="华文行楷" panose="02010800040101010101" charset="-122"/>
              </a:rPr>
              <a:t>---</a:t>
            </a:r>
            <a:r>
              <a:rPr lang="zh-CN" altLang="en-US" sz="2800" b="1" dirty="0">
                <a:solidFill>
                  <a:schemeClr val="tx1"/>
                </a:solidFill>
                <a:latin typeface="华文行楷" panose="02010800040101010101" charset="-122"/>
                <a:ea typeface="华文行楷" panose="02010800040101010101" charset="-122"/>
                <a:cs typeface="华文行楷" panose="02010800040101010101" charset="-122"/>
              </a:rPr>
              <a:t>成年男性获得普选权。</a:t>
            </a:r>
            <a:endParaRPr lang="zh-CN" altLang="en-US" sz="2800" b="1" dirty="0">
              <a:solidFill>
                <a:schemeClr val="tx1"/>
              </a:solidFill>
              <a:latin typeface="华文行楷" panose="02010800040101010101" charset="-122"/>
              <a:ea typeface="华文行楷" panose="02010800040101010101" charset="-122"/>
              <a:cs typeface="华文行楷" panose="02010800040101010101" charset="-122"/>
            </a:endParaRPr>
          </a:p>
          <a:p>
            <a:pPr marL="342900" indent="-342900" eaLnBrk="1" hangingPunct="1"/>
            <a:r>
              <a:rPr lang="zh-CN" altLang="en-US" sz="2800" b="1" dirty="0">
                <a:solidFill>
                  <a:schemeClr val="tx1"/>
                </a:solidFill>
                <a:latin typeface="华文行楷" panose="02010800040101010101" charset="-122"/>
                <a:ea typeface="华文行楷" panose="02010800040101010101" charset="-122"/>
                <a:cs typeface="华文行楷" panose="02010800040101010101" charset="-122"/>
              </a:rPr>
              <a:t>（</a:t>
            </a:r>
            <a:r>
              <a:rPr lang="en-US" altLang="zh-CN" sz="2800" b="1" dirty="0">
                <a:solidFill>
                  <a:schemeClr val="tx1"/>
                </a:solidFill>
                <a:latin typeface="华文行楷" panose="02010800040101010101" charset="-122"/>
                <a:ea typeface="华文行楷" panose="02010800040101010101" charset="-122"/>
                <a:cs typeface="华文行楷" panose="02010800040101010101" charset="-122"/>
              </a:rPr>
              <a:t>3</a:t>
            </a:r>
            <a:r>
              <a:rPr lang="zh-CN" altLang="en-US" sz="2800" b="1" dirty="0">
                <a:solidFill>
                  <a:schemeClr val="tx1"/>
                </a:solidFill>
                <a:latin typeface="华文行楷" panose="02010800040101010101" charset="-122"/>
                <a:ea typeface="华文行楷" panose="02010800040101010101" charset="-122"/>
                <a:cs typeface="华文行楷" panose="02010800040101010101" charset="-122"/>
              </a:rPr>
              <a:t>）</a:t>
            </a:r>
            <a:r>
              <a:rPr lang="zh-CN" altLang="en-US" sz="2800" b="1" dirty="0">
                <a:solidFill>
                  <a:schemeClr val="tx1"/>
                </a:solidFill>
                <a:latin typeface="华文行楷" panose="02010800040101010101" charset="-122"/>
                <a:ea typeface="华文行楷" panose="02010800040101010101" charset="-122"/>
                <a:cs typeface="华文行楷" panose="02010800040101010101" charset="-122"/>
                <a:sym typeface="Arial" panose="020B0604020202020204" pitchFamily="34" charset="0"/>
              </a:rPr>
              <a:t>1918年，</a:t>
            </a:r>
            <a:r>
              <a:rPr lang="en-US" altLang="zh-CN" sz="2800" b="1" dirty="0">
                <a:solidFill>
                  <a:schemeClr val="tx1"/>
                </a:solidFill>
                <a:latin typeface="华文行楷" panose="02010800040101010101" charset="-122"/>
                <a:ea typeface="华文行楷" panose="02010800040101010101" charset="-122"/>
                <a:cs typeface="华文行楷" panose="02010800040101010101" charset="-122"/>
                <a:sym typeface="Arial" panose="020B0604020202020204" pitchFamily="34" charset="0"/>
              </a:rPr>
              <a:t>30</a:t>
            </a:r>
            <a:r>
              <a:rPr lang="zh-CN" altLang="en-US" sz="2800" b="1" dirty="0">
                <a:solidFill>
                  <a:schemeClr val="tx1"/>
                </a:solidFill>
                <a:latin typeface="华文行楷" panose="02010800040101010101" charset="-122"/>
                <a:ea typeface="华文行楷" panose="02010800040101010101" charset="-122"/>
                <a:cs typeface="华文行楷" panose="02010800040101010101" charset="-122"/>
                <a:sym typeface="Arial" panose="020B0604020202020204" pitchFamily="34" charset="0"/>
              </a:rPr>
              <a:t>岁以上</a:t>
            </a:r>
            <a:r>
              <a:rPr lang="zh-CN" altLang="en-US" sz="2800" b="1" dirty="0">
                <a:solidFill>
                  <a:schemeClr val="tx1"/>
                </a:solidFill>
                <a:latin typeface="华文行楷" panose="02010800040101010101" charset="-122"/>
                <a:ea typeface="华文行楷" panose="02010800040101010101" charset="-122"/>
                <a:cs typeface="华文行楷" panose="02010800040101010101" charset="-122"/>
                <a:sym typeface="Arial" panose="020B0604020202020204" pitchFamily="34" charset="0"/>
              </a:rPr>
              <a:t>妇女获得选举权</a:t>
            </a:r>
            <a:endParaRPr lang="zh-CN" altLang="en-US" sz="2800" b="1" dirty="0">
              <a:solidFill>
                <a:schemeClr val="tx1"/>
              </a:solidFill>
              <a:latin typeface="华文行楷" panose="02010800040101010101" charset="-122"/>
              <a:ea typeface="华文行楷" panose="02010800040101010101" charset="-122"/>
              <a:cs typeface="华文行楷" panose="02010800040101010101" charset="-122"/>
              <a:sym typeface="Arial" panose="020B0604020202020204" pitchFamily="34" charset="0"/>
            </a:endParaRPr>
          </a:p>
          <a:p>
            <a:pPr marL="342900" indent="-342900" eaLnBrk="1" hangingPunct="1"/>
            <a:r>
              <a:rPr lang="en-US" altLang="zh-CN" sz="2800" b="1" dirty="0">
                <a:solidFill>
                  <a:schemeClr val="tx1"/>
                </a:solidFill>
                <a:latin typeface="华文行楷" panose="02010800040101010101" charset="-122"/>
                <a:ea typeface="华文行楷" panose="02010800040101010101" charset="-122"/>
                <a:cs typeface="华文行楷" panose="02010800040101010101" charset="-122"/>
                <a:sym typeface="Arial" panose="020B0604020202020204" pitchFamily="34" charset="0"/>
              </a:rPr>
              <a:t>  (4)  1969</a:t>
            </a:r>
            <a:r>
              <a:rPr lang="zh-CN" altLang="en-US" sz="2800" b="1" dirty="0">
                <a:solidFill>
                  <a:schemeClr val="tx1"/>
                </a:solidFill>
                <a:latin typeface="华文行楷" panose="02010800040101010101" charset="-122"/>
                <a:ea typeface="华文行楷" panose="02010800040101010101" charset="-122"/>
                <a:cs typeface="华文行楷" panose="02010800040101010101" charset="-122"/>
                <a:sym typeface="Arial" panose="020B0604020202020204" pitchFamily="34" charset="0"/>
              </a:rPr>
              <a:t>年，</a:t>
            </a:r>
            <a:r>
              <a:rPr lang="en-US" altLang="zh-CN" sz="2800" b="1" dirty="0">
                <a:solidFill>
                  <a:schemeClr val="tx1"/>
                </a:solidFill>
                <a:latin typeface="华文行楷" panose="02010800040101010101" charset="-122"/>
                <a:ea typeface="华文行楷" panose="02010800040101010101" charset="-122"/>
                <a:cs typeface="华文行楷" panose="02010800040101010101" charset="-122"/>
                <a:sym typeface="Arial" panose="020B0604020202020204" pitchFamily="34" charset="0"/>
              </a:rPr>
              <a:t>18</a:t>
            </a:r>
            <a:r>
              <a:rPr lang="zh-CN" altLang="en-US" sz="2800" b="1" dirty="0">
                <a:solidFill>
                  <a:schemeClr val="tx1"/>
                </a:solidFill>
                <a:latin typeface="华文行楷" panose="02010800040101010101" charset="-122"/>
                <a:ea typeface="华文行楷" panose="02010800040101010101" charset="-122"/>
                <a:cs typeface="华文行楷" panose="02010800040101010101" charset="-122"/>
                <a:sym typeface="Arial" panose="020B0604020202020204" pitchFamily="34" charset="0"/>
              </a:rPr>
              <a:t>岁以上公民都有权参加下院选举</a:t>
            </a:r>
            <a:endParaRPr lang="zh-CN" altLang="en-US" sz="2800" b="1" dirty="0">
              <a:solidFill>
                <a:schemeClr val="tx1"/>
              </a:solidFill>
              <a:latin typeface="华文行楷" panose="02010800040101010101" charset="-122"/>
              <a:ea typeface="华文行楷" panose="02010800040101010101" charset="-122"/>
              <a:cs typeface="华文行楷" panose="02010800040101010101" charset="-122"/>
              <a:sym typeface="Arial" panose="020B0604020202020204" pitchFamily="34" charset="0"/>
            </a:endParaRPr>
          </a:p>
        </p:txBody>
      </p:sp>
      <p:sp>
        <p:nvSpPr>
          <p:cNvPr id="19458" name="Text Box 2"/>
          <p:cNvSpPr txBox="1"/>
          <p:nvPr/>
        </p:nvSpPr>
        <p:spPr>
          <a:xfrm>
            <a:off x="331470" y="469583"/>
            <a:ext cx="7391400" cy="583565"/>
          </a:xfrm>
          <a:prstGeom prst="rect">
            <a:avLst/>
          </a:prstGeom>
          <a:noFill/>
          <a:ln w="9525">
            <a:noFill/>
          </a:ln>
        </p:spPr>
        <p:txBody>
          <a:bodyPr>
            <a:spAutoFit/>
          </a:bodyPr>
          <a:p>
            <a:pPr eaLnBrk="1" hangingPunct="1">
              <a:spcBef>
                <a:spcPct val="50000"/>
              </a:spcBef>
            </a:pPr>
            <a:r>
              <a:rPr lang="zh-CN" altLang="en-US" sz="3200" b="1" dirty="0">
                <a:latin typeface="华文中宋" panose="02010600040101010101" pitchFamily="2" charset="-122"/>
                <a:ea typeface="华文中宋" panose="02010600040101010101" pitchFamily="2" charset="-122"/>
              </a:rPr>
              <a:t>二、英国君主立宪制的完善</a:t>
            </a:r>
            <a:endParaRPr lang="zh-CN" altLang="en-US" sz="3200" b="1" dirty="0">
              <a:latin typeface="华文中宋" panose="02010600040101010101" pitchFamily="2" charset="-122"/>
              <a:ea typeface="华文中宋" panose="02010600040101010101" pitchFamily="2" charset="-122"/>
            </a:endParaRPr>
          </a:p>
        </p:txBody>
      </p:sp>
      <p:sp>
        <p:nvSpPr>
          <p:cNvPr id="64515" name="Text Box 3"/>
          <p:cNvSpPr txBox="1"/>
          <p:nvPr/>
        </p:nvSpPr>
        <p:spPr>
          <a:xfrm>
            <a:off x="543560" y="1053465"/>
            <a:ext cx="10067290" cy="732155"/>
          </a:xfrm>
          <a:prstGeom prst="rect">
            <a:avLst/>
          </a:prstGeom>
          <a:noFill/>
          <a:ln w="9525">
            <a:noFill/>
          </a:ln>
        </p:spPr>
        <p:txBody>
          <a:bodyPr wrap="square">
            <a:spAutoFit/>
          </a:bodyPr>
          <a:p>
            <a:pPr eaLnBrk="1" hangingPunct="1">
              <a:lnSpc>
                <a:spcPts val="2500"/>
              </a:lnSpc>
              <a:spcBef>
                <a:spcPts val="0"/>
              </a:spcBef>
            </a:pP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１</a:t>
            </a:r>
            <a:r>
              <a:rPr lang="en-US" altLang="zh-CN" sz="2800" b="1" dirty="0">
                <a:latin typeface="华文中宋" panose="02010600040101010101" pitchFamily="2" charset="-122"/>
                <a:ea typeface="华文中宋" panose="02010600040101010101" pitchFamily="2" charset="-122"/>
                <a:cs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责任内阁制的确立</a:t>
            </a: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a:p>
            <a:pPr eaLnBrk="1" hangingPunct="1">
              <a:lnSpc>
                <a:spcPts val="2500"/>
              </a:lnSpc>
              <a:spcBef>
                <a:spcPts val="0"/>
              </a:spcBef>
            </a:pP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p:txBody>
      </p:sp>
      <p:graphicFrame>
        <p:nvGraphicFramePr>
          <p:cNvPr id="69639" name="Group 7"/>
          <p:cNvGraphicFramePr>
            <a:graphicFrameLocks noGrp="1"/>
          </p:cNvGraphicFramePr>
          <p:nvPr>
            <p:custDataLst>
              <p:tags r:id="rId1"/>
            </p:custDataLst>
          </p:nvPr>
        </p:nvGraphicFramePr>
        <p:xfrm>
          <a:off x="1189355" y="4629150"/>
          <a:ext cx="9613900" cy="2079625"/>
        </p:xfrm>
        <a:graphic>
          <a:graphicData uri="http://schemas.openxmlformats.org/drawingml/2006/table">
            <a:tbl>
              <a:tblPr/>
              <a:tblGrid>
                <a:gridCol w="1868170"/>
                <a:gridCol w="2938780"/>
                <a:gridCol w="2404110"/>
                <a:gridCol w="2402840"/>
              </a:tblGrid>
              <a:tr h="54292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800" b="1" i="0" u="none" strike="noStrike" cap="none" normalizeH="0" baseline="0" smtClean="0">
                          <a:ln>
                            <a:noFill/>
                          </a:ln>
                          <a:effectLst/>
                          <a:latin typeface="华文新魏" panose="02010800040101010101" pitchFamily="2" charset="-122"/>
                          <a:ea typeface="华文新魏" panose="02010800040101010101" pitchFamily="2" charset="-122"/>
                        </a:rPr>
                        <a:t>时间</a:t>
                      </a:r>
                      <a:endParaRPr kumimoji="0" lang="zh-CN" altLang="en-US" sz="2800" b="1" i="0" u="none" strike="noStrike" cap="none" normalizeH="0" baseline="0" smtClean="0">
                        <a:ln>
                          <a:noFill/>
                        </a:ln>
                        <a:effectLst/>
                        <a:latin typeface="华文新魏" panose="02010800040101010101" pitchFamily="2" charset="-122"/>
                        <a:ea typeface="华文新魏" panose="02010800040101010101" pitchFamily="2" charset="-122"/>
                      </a:endParaRPr>
                    </a:p>
                  </a:txBody>
                  <a:tcPr horzOverflow="overflow">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800" b="1" i="0" u="none" strike="noStrike" cap="none" normalizeH="0" baseline="0" smtClean="0">
                          <a:ln>
                            <a:noFill/>
                          </a:ln>
                          <a:effectLst/>
                          <a:latin typeface="Arial" panose="020B0604020202020204" pitchFamily="34" charset="0"/>
                          <a:ea typeface="华文新魏" panose="02010800040101010101" pitchFamily="2" charset="-122"/>
                        </a:rPr>
                        <a:t>“</a:t>
                      </a:r>
                      <a:r>
                        <a:rPr kumimoji="0" lang="zh-CN" altLang="en-US" sz="2800" b="1" i="0" u="none" strike="noStrike" cap="none" normalizeH="0" baseline="0" smtClean="0">
                          <a:ln>
                            <a:noFill/>
                          </a:ln>
                          <a:effectLst/>
                          <a:latin typeface="华文新魏" panose="02010800040101010101" pitchFamily="2" charset="-122"/>
                          <a:ea typeface="华文新魏" panose="02010800040101010101" pitchFamily="2" charset="-122"/>
                        </a:rPr>
                        <a:t>光荣革命</a:t>
                      </a:r>
                      <a:r>
                        <a:rPr kumimoji="0" lang="zh-CN" altLang="en-US" sz="2800" b="1" i="0" u="none" strike="noStrike" cap="none" normalizeH="0" baseline="0" smtClean="0">
                          <a:ln>
                            <a:noFill/>
                          </a:ln>
                          <a:effectLst/>
                          <a:latin typeface="Arial" panose="020B0604020202020204" pitchFamily="34" charset="0"/>
                          <a:ea typeface="华文新魏" panose="02010800040101010101" pitchFamily="2" charset="-122"/>
                        </a:rPr>
                        <a:t>”</a:t>
                      </a:r>
                      <a:r>
                        <a:rPr kumimoji="0" lang="zh-CN" altLang="en-US" sz="2800" b="1" i="0" u="none" strike="noStrike" cap="none" normalizeH="0" baseline="0" smtClean="0">
                          <a:ln>
                            <a:noFill/>
                          </a:ln>
                          <a:effectLst/>
                          <a:latin typeface="华文新魏" panose="02010800040101010101" pitchFamily="2" charset="-122"/>
                          <a:ea typeface="华文新魏" panose="02010800040101010101" pitchFamily="2" charset="-122"/>
                        </a:rPr>
                        <a:t>前</a:t>
                      </a:r>
                      <a:endParaRPr kumimoji="0" lang="zh-CN" altLang="en-US" sz="2800" b="1" i="0" u="none" strike="noStrike" cap="none" normalizeH="0" baseline="0" smtClean="0">
                        <a:ln>
                          <a:noFill/>
                        </a:ln>
                        <a:effectLst/>
                        <a:latin typeface="华文新魏" panose="02010800040101010101" pitchFamily="2" charset="-122"/>
                        <a:ea typeface="华文新魏" panose="02010800040101010101" pitchFamily="2" charset="-122"/>
                      </a:endParaRPr>
                    </a:p>
                  </a:txBody>
                  <a:tcPr horzOverflow="overflow">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smtClean="0">
                          <a:ln>
                            <a:noFill/>
                          </a:ln>
                          <a:effectLst/>
                          <a:latin typeface="华文新魏" panose="02010800040101010101" pitchFamily="2" charset="-122"/>
                          <a:ea typeface="华文新魏" panose="02010800040101010101" pitchFamily="2" charset="-122"/>
                        </a:rPr>
                        <a:t>19</a:t>
                      </a:r>
                      <a:r>
                        <a:rPr kumimoji="0" lang="zh-CN" altLang="en-US" sz="2800" b="1" i="0" u="none" strike="noStrike" cap="none" normalizeH="0" baseline="0" smtClean="0">
                          <a:ln>
                            <a:noFill/>
                          </a:ln>
                          <a:effectLst/>
                          <a:latin typeface="华文新魏" panose="02010800040101010101" pitchFamily="2" charset="-122"/>
                          <a:ea typeface="华文新魏" panose="02010800040101010101" pitchFamily="2" charset="-122"/>
                        </a:rPr>
                        <a:t>世纪中</a:t>
                      </a:r>
                      <a:endParaRPr kumimoji="0" lang="zh-CN" altLang="en-US" sz="2800" b="1" i="0" u="none" strike="noStrike" cap="none" normalizeH="0" baseline="0" smtClean="0">
                        <a:ln>
                          <a:noFill/>
                        </a:ln>
                        <a:effectLst/>
                        <a:latin typeface="华文新魏" panose="02010800040101010101" pitchFamily="2" charset="-122"/>
                        <a:ea typeface="华文新魏" panose="02010800040101010101" pitchFamily="2" charset="-122"/>
                      </a:endParaRPr>
                    </a:p>
                  </a:txBody>
                  <a:tcPr horzOverflow="overflow">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smtClean="0">
                          <a:ln>
                            <a:noFill/>
                          </a:ln>
                          <a:effectLst/>
                          <a:latin typeface="华文新魏" panose="02010800040101010101" pitchFamily="2" charset="-122"/>
                          <a:ea typeface="华文新魏" panose="02010800040101010101" pitchFamily="2" charset="-122"/>
                        </a:rPr>
                        <a:t>1924</a:t>
                      </a:r>
                      <a:r>
                        <a:rPr kumimoji="0" lang="zh-CN" altLang="en-US" sz="2800" b="1" i="0" u="none" strike="noStrike" cap="none" normalizeH="0" baseline="0" smtClean="0">
                          <a:ln>
                            <a:noFill/>
                          </a:ln>
                          <a:effectLst/>
                          <a:latin typeface="华文新魏" panose="02010800040101010101" pitchFamily="2" charset="-122"/>
                          <a:ea typeface="华文新魏" panose="02010800040101010101" pitchFamily="2" charset="-122"/>
                        </a:rPr>
                        <a:t>年至今</a:t>
                      </a:r>
                      <a:endParaRPr kumimoji="0" lang="zh-CN" altLang="en-US" sz="2800" b="1" i="0" u="none" strike="noStrike" cap="none" normalizeH="0" baseline="0" smtClean="0">
                        <a:ln>
                          <a:noFill/>
                        </a:ln>
                        <a:effectLst/>
                        <a:latin typeface="华文新魏" panose="02010800040101010101" pitchFamily="2" charset="-122"/>
                        <a:ea typeface="华文新魏" panose="02010800040101010101" pitchFamily="2" charset="-122"/>
                      </a:endParaRPr>
                    </a:p>
                  </a:txBody>
                  <a:tcPr horzOverflow="overflow">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lnTlToBr>
                      <a:noFill/>
                    </a:lnTlToBr>
                    <a:lnBlToTr>
                      <a:noFill/>
                    </a:lnBlToTr>
                    <a:noFill/>
                  </a:tcPr>
                </a:tc>
              </a:tr>
              <a:tr h="730885">
                <a:tc row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800" b="1" i="0" u="none" strike="noStrike" cap="none" normalizeH="0" baseline="0" smtClean="0">
                          <a:ln>
                            <a:noFill/>
                          </a:ln>
                          <a:effectLst/>
                          <a:latin typeface="华文新魏" panose="02010800040101010101" pitchFamily="2" charset="-122"/>
                          <a:ea typeface="华文新魏" panose="02010800040101010101" pitchFamily="2" charset="-122"/>
                        </a:rPr>
                        <a:t>政   党</a:t>
                      </a:r>
                      <a:endParaRPr kumimoji="0" lang="zh-CN" altLang="en-US" sz="2800" b="1" i="0" u="none" strike="noStrike" cap="none" normalizeH="0" baseline="0" smtClean="0">
                        <a:ln>
                          <a:noFill/>
                        </a:ln>
                        <a:effectLst/>
                        <a:latin typeface="华文新魏" panose="02010800040101010101" pitchFamily="2" charset="-122"/>
                        <a:ea typeface="华文新魏" panose="02010800040101010101" pitchFamily="2" charset="-122"/>
                      </a:endParaRPr>
                    </a:p>
                  </a:txBody>
                  <a:tcPr anchor="ctr" horzOverflow="overflow">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lnTlToBr>
                      <a:noFill/>
                    </a:lnTlToBr>
                    <a:lnBlToTr>
                      <a:noFill/>
                    </a:lnBlToTr>
                    <a:noFill/>
                  </a:tcPr>
                </a:tc>
              </a:tr>
              <a:tr h="805815">
                <a:tc vMerge="1">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lnTlToBr>
                      <a:noFill/>
                    </a:lnTlToBr>
                    <a:lnBlToTr>
                      <a:noFill/>
                    </a:lnBlToTr>
                    <a:noFill/>
                  </a:tcPr>
                </a:tc>
              </a:tr>
            </a:tbl>
          </a:graphicData>
        </a:graphic>
      </p:graphicFrame>
      <p:sp>
        <p:nvSpPr>
          <p:cNvPr id="2" name="Text Box 29"/>
          <p:cNvSpPr txBox="1"/>
          <p:nvPr/>
        </p:nvSpPr>
        <p:spPr>
          <a:xfrm>
            <a:off x="3451860" y="5258435"/>
            <a:ext cx="1873250" cy="583565"/>
          </a:xfrm>
          <a:prstGeom prst="rect">
            <a:avLst/>
          </a:prstGeom>
          <a:noFill/>
          <a:ln w="9525">
            <a:noFill/>
          </a:ln>
        </p:spPr>
        <p:txBody>
          <a:bodyPr>
            <a:spAutoFit/>
          </a:bodyPr>
          <a:p>
            <a:pPr eaLnBrk="1" hangingPunct="1">
              <a:spcBef>
                <a:spcPct val="50000"/>
              </a:spcBef>
            </a:pPr>
            <a:r>
              <a:rPr lang="zh-CN" altLang="en-US" sz="3200" b="1" dirty="0">
                <a:solidFill>
                  <a:srgbClr val="3333CC"/>
                </a:solidFill>
                <a:latin typeface="微软雅黑" panose="020B0503020204020204" charset="-122"/>
                <a:ea typeface="微软雅黑" panose="020B0503020204020204" charset="-122"/>
              </a:rPr>
              <a:t>托利党</a:t>
            </a:r>
            <a:endParaRPr lang="zh-CN" altLang="en-US" sz="3200" b="1" dirty="0">
              <a:solidFill>
                <a:srgbClr val="3333CC"/>
              </a:solidFill>
              <a:latin typeface="微软雅黑" panose="020B0503020204020204" charset="-122"/>
              <a:ea typeface="微软雅黑" panose="020B0503020204020204" charset="-122"/>
            </a:endParaRPr>
          </a:p>
        </p:txBody>
      </p:sp>
      <p:sp>
        <p:nvSpPr>
          <p:cNvPr id="3" name="Text Box 30"/>
          <p:cNvSpPr txBox="1"/>
          <p:nvPr/>
        </p:nvSpPr>
        <p:spPr>
          <a:xfrm>
            <a:off x="6068060" y="5262563"/>
            <a:ext cx="1727200" cy="579437"/>
          </a:xfrm>
          <a:prstGeom prst="rect">
            <a:avLst/>
          </a:prstGeom>
          <a:noFill/>
          <a:ln w="9525">
            <a:noFill/>
          </a:ln>
        </p:spPr>
        <p:txBody>
          <a:bodyPr>
            <a:spAutoFit/>
          </a:bodyPr>
          <a:p>
            <a:pPr eaLnBrk="1" hangingPunct="1">
              <a:spcBef>
                <a:spcPct val="50000"/>
              </a:spcBef>
            </a:pPr>
            <a:r>
              <a:rPr lang="zh-CN" altLang="en-US" sz="3200" b="1" dirty="0">
                <a:solidFill>
                  <a:srgbClr val="3333CC"/>
                </a:solidFill>
                <a:latin typeface="微软雅黑" panose="020B0503020204020204" charset="-122"/>
                <a:ea typeface="微软雅黑" panose="020B0503020204020204" charset="-122"/>
              </a:rPr>
              <a:t>保守党</a:t>
            </a:r>
            <a:endParaRPr lang="zh-CN" altLang="en-US" sz="3200" b="1" dirty="0">
              <a:solidFill>
                <a:srgbClr val="3333CC"/>
              </a:solidFill>
              <a:latin typeface="微软雅黑" panose="020B0503020204020204" charset="-122"/>
              <a:ea typeface="微软雅黑" panose="020B0503020204020204" charset="-122"/>
            </a:endParaRPr>
          </a:p>
        </p:txBody>
      </p:sp>
      <p:sp>
        <p:nvSpPr>
          <p:cNvPr id="4" name="Text Box 33"/>
          <p:cNvSpPr txBox="1"/>
          <p:nvPr/>
        </p:nvSpPr>
        <p:spPr>
          <a:xfrm>
            <a:off x="8398193" y="5262880"/>
            <a:ext cx="1770062" cy="579438"/>
          </a:xfrm>
          <a:prstGeom prst="rect">
            <a:avLst/>
          </a:prstGeom>
          <a:noFill/>
          <a:ln w="9525">
            <a:noFill/>
          </a:ln>
        </p:spPr>
        <p:txBody>
          <a:bodyPr>
            <a:spAutoFit/>
          </a:bodyPr>
          <a:p>
            <a:pPr eaLnBrk="1" hangingPunct="1">
              <a:spcBef>
                <a:spcPct val="50000"/>
              </a:spcBef>
            </a:pPr>
            <a:r>
              <a:rPr lang="zh-CN" altLang="en-US" sz="3200" b="1" dirty="0">
                <a:solidFill>
                  <a:srgbClr val="FF0000"/>
                </a:solidFill>
                <a:latin typeface="微软雅黑" panose="020B0503020204020204" charset="-122"/>
                <a:ea typeface="微软雅黑" panose="020B0503020204020204" charset="-122"/>
              </a:rPr>
              <a:t>保守党</a:t>
            </a:r>
            <a:endParaRPr lang="zh-CN" altLang="en-US" sz="3200" b="1" dirty="0">
              <a:solidFill>
                <a:srgbClr val="FF0000"/>
              </a:solidFill>
              <a:latin typeface="微软雅黑" panose="020B0503020204020204" charset="-122"/>
              <a:ea typeface="微软雅黑" panose="020B0503020204020204" charset="-122"/>
            </a:endParaRPr>
          </a:p>
        </p:txBody>
      </p:sp>
      <p:sp>
        <p:nvSpPr>
          <p:cNvPr id="23583" name="Text Box 31"/>
          <p:cNvSpPr txBox="1"/>
          <p:nvPr/>
        </p:nvSpPr>
        <p:spPr>
          <a:xfrm>
            <a:off x="3451543" y="5968365"/>
            <a:ext cx="2127250" cy="583565"/>
          </a:xfrm>
          <a:prstGeom prst="rect">
            <a:avLst/>
          </a:prstGeom>
          <a:noFill/>
          <a:ln w="9525">
            <a:noFill/>
          </a:ln>
        </p:spPr>
        <p:txBody>
          <a:bodyPr>
            <a:spAutoFit/>
          </a:bodyPr>
          <a:p>
            <a:pPr eaLnBrk="1" hangingPunct="1">
              <a:spcBef>
                <a:spcPct val="50000"/>
              </a:spcBef>
            </a:pPr>
            <a:r>
              <a:rPr lang="zh-CN" altLang="en-US" sz="3200" b="1" dirty="0">
                <a:solidFill>
                  <a:srgbClr val="3333CC"/>
                </a:solidFill>
                <a:latin typeface="微软雅黑" panose="020B0503020204020204" charset="-122"/>
                <a:ea typeface="微软雅黑" panose="020B0503020204020204" charset="-122"/>
              </a:rPr>
              <a:t>辉格党</a:t>
            </a:r>
            <a:endParaRPr lang="zh-CN" altLang="en-US" sz="3200" b="1" dirty="0">
              <a:solidFill>
                <a:srgbClr val="3333CC"/>
              </a:solidFill>
              <a:latin typeface="微软雅黑" panose="020B0503020204020204" charset="-122"/>
              <a:ea typeface="微软雅黑" panose="020B0503020204020204" charset="-122"/>
            </a:endParaRPr>
          </a:p>
        </p:txBody>
      </p:sp>
      <p:sp>
        <p:nvSpPr>
          <p:cNvPr id="69664" name="Text Box 32"/>
          <p:cNvSpPr txBox="1"/>
          <p:nvPr/>
        </p:nvSpPr>
        <p:spPr>
          <a:xfrm>
            <a:off x="5996623" y="6129020"/>
            <a:ext cx="1798637" cy="579438"/>
          </a:xfrm>
          <a:prstGeom prst="rect">
            <a:avLst/>
          </a:prstGeom>
          <a:noFill/>
          <a:ln w="9525">
            <a:noFill/>
          </a:ln>
        </p:spPr>
        <p:txBody>
          <a:bodyPr>
            <a:spAutoFit/>
          </a:bodyPr>
          <a:p>
            <a:pPr eaLnBrk="1" hangingPunct="1">
              <a:spcBef>
                <a:spcPct val="50000"/>
              </a:spcBef>
            </a:pPr>
            <a:r>
              <a:rPr lang="zh-CN" altLang="en-US" sz="3200" b="1" dirty="0">
                <a:solidFill>
                  <a:srgbClr val="3333CC"/>
                </a:solidFill>
                <a:latin typeface="微软雅黑" panose="020B0503020204020204" charset="-122"/>
                <a:ea typeface="微软雅黑" panose="020B0503020204020204" charset="-122"/>
              </a:rPr>
              <a:t>自由党</a:t>
            </a:r>
            <a:endParaRPr lang="zh-CN" altLang="en-US" sz="3200" b="1" dirty="0">
              <a:solidFill>
                <a:srgbClr val="3333CC"/>
              </a:solidFill>
              <a:latin typeface="微软雅黑" panose="020B0503020204020204" charset="-122"/>
              <a:ea typeface="微软雅黑" panose="020B0503020204020204" charset="-122"/>
            </a:endParaRPr>
          </a:p>
        </p:txBody>
      </p:sp>
      <p:sp>
        <p:nvSpPr>
          <p:cNvPr id="69666" name="Text Box 34"/>
          <p:cNvSpPr txBox="1"/>
          <p:nvPr/>
        </p:nvSpPr>
        <p:spPr>
          <a:xfrm>
            <a:off x="8503285" y="5968365"/>
            <a:ext cx="1331913" cy="579438"/>
          </a:xfrm>
          <a:prstGeom prst="rect">
            <a:avLst/>
          </a:prstGeom>
          <a:noFill/>
          <a:ln w="9525">
            <a:noFill/>
          </a:ln>
        </p:spPr>
        <p:txBody>
          <a:bodyPr>
            <a:spAutoFit/>
          </a:bodyPr>
          <a:p>
            <a:pPr eaLnBrk="1" hangingPunct="1">
              <a:spcBef>
                <a:spcPct val="50000"/>
              </a:spcBef>
            </a:pPr>
            <a:r>
              <a:rPr lang="zh-CN" altLang="en-US" sz="3200" b="1" dirty="0">
                <a:solidFill>
                  <a:srgbClr val="FF0000"/>
                </a:solidFill>
                <a:latin typeface="微软雅黑" panose="020B0503020204020204" charset="-122"/>
                <a:ea typeface="微软雅黑" panose="020B0503020204020204" charset="-122"/>
              </a:rPr>
              <a:t>工党</a:t>
            </a:r>
            <a:endParaRPr lang="zh-CN" altLang="en-US" sz="3200" b="1" dirty="0">
              <a:solidFill>
                <a:srgbClr val="FF0000"/>
              </a:solidFill>
              <a:latin typeface="微软雅黑" panose="020B0503020204020204" charset="-122"/>
              <a:ea typeface="微软雅黑" panose="020B0503020204020204" charset="-122"/>
            </a:endParaRPr>
          </a:p>
        </p:txBody>
      </p:sp>
      <p:sp>
        <p:nvSpPr>
          <p:cNvPr id="5" name="Line 35"/>
          <p:cNvSpPr/>
          <p:nvPr/>
        </p:nvSpPr>
        <p:spPr>
          <a:xfrm flipV="1">
            <a:off x="5027295" y="5553075"/>
            <a:ext cx="838200" cy="0"/>
          </a:xfrm>
          <a:prstGeom prst="line">
            <a:avLst/>
          </a:prstGeom>
          <a:ln w="38100" cap="flat" cmpd="sng">
            <a:solidFill>
              <a:srgbClr val="FF0000"/>
            </a:solidFill>
            <a:prstDash val="solid"/>
            <a:headEnd type="none" w="med" len="med"/>
            <a:tailEnd type="triangle" w="med" len="med"/>
          </a:ln>
        </p:spPr>
      </p:sp>
      <p:sp>
        <p:nvSpPr>
          <p:cNvPr id="6" name="Line 37"/>
          <p:cNvSpPr/>
          <p:nvPr/>
        </p:nvSpPr>
        <p:spPr>
          <a:xfrm>
            <a:off x="7484110" y="5552440"/>
            <a:ext cx="914400" cy="0"/>
          </a:xfrm>
          <a:prstGeom prst="line">
            <a:avLst/>
          </a:prstGeom>
          <a:ln w="38100" cap="flat" cmpd="sng">
            <a:solidFill>
              <a:srgbClr val="FF0000"/>
            </a:solidFill>
            <a:prstDash val="solid"/>
            <a:headEnd type="none" w="med" len="med"/>
            <a:tailEnd type="triangle" w="med" len="med"/>
          </a:ln>
        </p:spPr>
      </p:sp>
      <p:sp>
        <p:nvSpPr>
          <p:cNvPr id="7" name="Line 35"/>
          <p:cNvSpPr/>
          <p:nvPr/>
        </p:nvSpPr>
        <p:spPr>
          <a:xfrm flipV="1">
            <a:off x="5027295" y="6257925"/>
            <a:ext cx="838200" cy="0"/>
          </a:xfrm>
          <a:prstGeom prst="line">
            <a:avLst/>
          </a:prstGeom>
          <a:ln w="38100" cap="flat" cmpd="sng">
            <a:solidFill>
              <a:srgbClr val="FF0000"/>
            </a:solidFill>
            <a:prstDash val="solid"/>
            <a:headEnd type="none" w="med" len="med"/>
            <a:tailEnd type="triangle" w="med" len="med"/>
          </a:ln>
        </p:spPr>
      </p:sp>
      <p:sp>
        <p:nvSpPr>
          <p:cNvPr id="8" name="Line 37"/>
          <p:cNvSpPr/>
          <p:nvPr/>
        </p:nvSpPr>
        <p:spPr>
          <a:xfrm>
            <a:off x="7389495" y="6260465"/>
            <a:ext cx="914400" cy="0"/>
          </a:xfrm>
          <a:prstGeom prst="line">
            <a:avLst/>
          </a:prstGeom>
          <a:ln w="38100" cap="flat" cmpd="sng">
            <a:solidFill>
              <a:srgbClr val="FF0000"/>
            </a:solidFill>
            <a:prstDash val="solid"/>
            <a:headEnd type="none" w="med" len="med"/>
            <a:tailEnd type="triangle" w="med" len="med"/>
          </a:ln>
        </p:spPr>
      </p:sp>
      <p:sp>
        <p:nvSpPr>
          <p:cNvPr id="9" name="Text Box 5"/>
          <p:cNvSpPr txBox="1"/>
          <p:nvPr/>
        </p:nvSpPr>
        <p:spPr>
          <a:xfrm>
            <a:off x="543560" y="1601788"/>
            <a:ext cx="7391400" cy="521970"/>
          </a:xfrm>
          <a:prstGeom prst="rect">
            <a:avLst/>
          </a:prstGeom>
          <a:noFill/>
          <a:ln w="9525">
            <a:noFill/>
          </a:ln>
        </p:spPr>
        <p:txBody>
          <a:bodyPr>
            <a:spAutoFit/>
          </a:bodyPr>
          <a:p>
            <a:pPr eaLnBrk="1" hangingPunct="1">
              <a:spcBef>
                <a:spcPct val="50000"/>
              </a:spcBef>
            </a:pPr>
            <a:r>
              <a:rPr lang="zh-CN" altLang="en-US" sz="2800" b="1" dirty="0">
                <a:latin typeface="华文中宋" panose="02010600040101010101" pitchFamily="2" charset="-122"/>
                <a:ea typeface="华文中宋" panose="02010600040101010101" pitchFamily="2" charset="-122"/>
              </a:rPr>
              <a:t>２</a:t>
            </a:r>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议会改革</a:t>
            </a:r>
            <a:endParaRPr lang="zh-CN" altLang="en-US" sz="2800" b="1" dirty="0">
              <a:latin typeface="华文中宋" panose="02010600040101010101" pitchFamily="2" charset="-122"/>
              <a:ea typeface="华文中宋" panose="02010600040101010101" pitchFamily="2" charset="-122"/>
            </a:endParaRPr>
          </a:p>
        </p:txBody>
      </p:sp>
      <p:sp>
        <p:nvSpPr>
          <p:cNvPr id="10" name="Text Box 6"/>
          <p:cNvSpPr txBox="1"/>
          <p:nvPr/>
        </p:nvSpPr>
        <p:spPr>
          <a:xfrm>
            <a:off x="543560" y="4029710"/>
            <a:ext cx="7391400" cy="521970"/>
          </a:xfrm>
          <a:prstGeom prst="rect">
            <a:avLst/>
          </a:prstGeom>
          <a:noFill/>
          <a:ln w="9525">
            <a:noFill/>
          </a:ln>
        </p:spPr>
        <p:txBody>
          <a:bodyPr>
            <a:spAutoFit/>
          </a:bodyPr>
          <a:p>
            <a:pPr eaLnBrk="1" hangingPunct="1">
              <a:spcBef>
                <a:spcPct val="50000"/>
              </a:spcBef>
            </a:pPr>
            <a:r>
              <a:rPr lang="en-US" altLang="zh-CN" sz="2800" b="1" dirty="0">
                <a:latin typeface="华文中宋" panose="02010600040101010101" pitchFamily="2" charset="-122"/>
                <a:ea typeface="华文中宋" panose="02010600040101010101" pitchFamily="2" charset="-122"/>
                <a:cs typeface="华文中宋" panose="02010600040101010101" pitchFamily="2" charset="-122"/>
              </a:rPr>
              <a:t>3.</a:t>
            </a: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两党制的形成：</a:t>
            </a: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4"/>
                                        </p:tgtEl>
                                        <p:attrNameLst>
                                          <p:attrName>style.visibility</p:attrName>
                                        </p:attrNameLst>
                                      </p:cBhvr>
                                      <p:to>
                                        <p:strVal val="visible"/>
                                      </p:to>
                                    </p:set>
                                    <p:animEffect transition="in" filter="blinds(horizontal)">
                                      <p:cBhvr>
                                        <p:cTn id="7" dur="500"/>
                                        <p:tgtEl>
                                          <p:spTgt spid="686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3583"/>
                                        </p:tgtEl>
                                        <p:attrNameLst>
                                          <p:attrName>style.visibility</p:attrName>
                                        </p:attrNameLst>
                                      </p:cBhvr>
                                      <p:to>
                                        <p:strVal val="visible"/>
                                      </p:to>
                                    </p:set>
                                    <p:animEffect transition="in" filter="blinds(horizontal)">
                                      <p:cBhvr>
                                        <p:cTn id="16" dur="500"/>
                                        <p:tgtEl>
                                          <p:spTgt spid="23583"/>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69664"/>
                                        </p:tgtEl>
                                        <p:attrNameLst>
                                          <p:attrName>style.visibility</p:attrName>
                                        </p:attrNameLst>
                                      </p:cBhvr>
                                      <p:to>
                                        <p:strVal val="visible"/>
                                      </p:to>
                                    </p:set>
                                    <p:animEffect transition="in" filter="blinds(horizontal)">
                                      <p:cBhvr>
                                        <p:cTn id="33" dur="500"/>
                                        <p:tgtEl>
                                          <p:spTgt spid="69664"/>
                                        </p:tgtEl>
                                      </p:cBhvr>
                                    </p:animEffect>
                                  </p:childTnLst>
                                </p:cTn>
                              </p:par>
                            </p:childTnLst>
                          </p:cTn>
                        </p:par>
                        <p:par>
                          <p:cTn id="34" fill="hold">
                            <p:stCondLst>
                              <p:cond delay="1000"/>
                            </p:stCondLst>
                            <p:childTnLst>
                              <p:par>
                                <p:cTn id="35" presetID="4" presetClass="entr" presetSubtype="16"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ox(in)">
                                      <p:cBhvr>
                                        <p:cTn id="37" dur="2000"/>
                                        <p:tgtEl>
                                          <p:spTgt spid="6"/>
                                        </p:tgtEl>
                                      </p:cBhvr>
                                    </p:animEffect>
                                  </p:childTnLst>
                                </p:cTn>
                              </p:par>
                            </p:childTnLst>
                          </p:cTn>
                        </p:par>
                        <p:par>
                          <p:cTn id="38" fill="hold">
                            <p:stCondLst>
                              <p:cond delay="3000"/>
                            </p:stCondLst>
                            <p:childTnLst>
                              <p:par>
                                <p:cTn id="39" presetID="4" presetClass="entr" presetSubtype="16"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ox(in)">
                                      <p:cBhvr>
                                        <p:cTn id="41" dur="2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strips(downLeft)">
                                      <p:cBhvr>
                                        <p:cTn id="46" dur="500"/>
                                        <p:tgtEl>
                                          <p:spTgt spid="4"/>
                                        </p:tgtEl>
                                      </p:cBhvr>
                                    </p:animEffect>
                                  </p:childTnLst>
                                </p:cTn>
                              </p:par>
                            </p:childTnLst>
                          </p:cTn>
                        </p:par>
                        <p:par>
                          <p:cTn id="47" fill="hold">
                            <p:stCondLst>
                              <p:cond delay="500"/>
                            </p:stCondLst>
                            <p:childTnLst>
                              <p:par>
                                <p:cTn id="48" presetID="18" presetClass="entr" presetSubtype="12" fill="hold" grpId="0" nodeType="afterEffect">
                                  <p:stCondLst>
                                    <p:cond delay="0"/>
                                  </p:stCondLst>
                                  <p:childTnLst>
                                    <p:set>
                                      <p:cBhvr>
                                        <p:cTn id="49" dur="1" fill="hold">
                                          <p:stCondLst>
                                            <p:cond delay="0"/>
                                          </p:stCondLst>
                                        </p:cTn>
                                        <p:tgtEl>
                                          <p:spTgt spid="69666"/>
                                        </p:tgtEl>
                                        <p:attrNameLst>
                                          <p:attrName>style.visibility</p:attrName>
                                        </p:attrNameLst>
                                      </p:cBhvr>
                                      <p:to>
                                        <p:strVal val="visible"/>
                                      </p:to>
                                    </p:set>
                                    <p:animEffect transition="in" filter="strips(downLeft)">
                                      <p:cBhvr>
                                        <p:cTn id="50" dur="500"/>
                                        <p:tgtEl>
                                          <p:spTgt spid="69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p:bldP spid="2" grpId="0"/>
      <p:bldP spid="23583" grpId="0"/>
      <p:bldP spid="3" grpId="0"/>
      <p:bldP spid="69664" grpId="0"/>
      <p:bldP spid="4" grpId="0"/>
      <p:bldP spid="6966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Text Box 4"/>
          <p:cNvSpPr txBox="1"/>
          <p:nvPr/>
        </p:nvSpPr>
        <p:spPr>
          <a:xfrm>
            <a:off x="684213" y="2534603"/>
            <a:ext cx="5472112" cy="521970"/>
          </a:xfrm>
          <a:prstGeom prst="rect">
            <a:avLst/>
          </a:prstGeom>
          <a:noFill/>
          <a:ln w="9525">
            <a:noFill/>
          </a:ln>
        </p:spPr>
        <p:txBody>
          <a:bodyPr>
            <a:spAutoFit/>
          </a:bodyPr>
          <a:p>
            <a:pPr eaLnBrk="1" hangingPunct="1"/>
            <a:r>
              <a:rPr lang="en-US" altLang="zh-CN" sz="2800" b="1" dirty="0">
                <a:latin typeface="华文中宋" panose="02010600040101010101" pitchFamily="2" charset="-122"/>
                <a:ea typeface="华文中宋" panose="02010600040101010101" pitchFamily="2" charset="-122"/>
                <a:cs typeface="华文中宋" panose="02010600040101010101" pitchFamily="2" charset="-122"/>
              </a:rPr>
              <a:t>4.</a:t>
            </a: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英国政治制度发展的特点</a:t>
            </a: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74757" name="Rectangle 5"/>
          <p:cNvSpPr/>
          <p:nvPr/>
        </p:nvSpPr>
        <p:spPr>
          <a:xfrm>
            <a:off x="1047750" y="3053715"/>
            <a:ext cx="1821815" cy="460375"/>
          </a:xfrm>
          <a:prstGeom prst="rect">
            <a:avLst/>
          </a:prstGeom>
          <a:noFill/>
          <a:ln w="9525">
            <a:noFill/>
          </a:ln>
        </p:spPr>
        <p:txBody>
          <a:bodyPr wrap="square">
            <a:spAutoFit/>
          </a:bodyPr>
          <a:p>
            <a:pPr eaLnBrk="1" hangingPunct="1">
              <a:lnSpc>
                <a:spcPct val="80000"/>
              </a:lnSpc>
              <a:spcBef>
                <a:spcPct val="20000"/>
              </a:spcBef>
            </a:pPr>
            <a:r>
              <a:rPr lang="zh-CN" altLang="en-US" sz="3000" b="1" dirty="0">
                <a:solidFill>
                  <a:srgbClr val="0000CC"/>
                </a:solidFill>
                <a:latin typeface="华文新魏" panose="02010800040101010101" pitchFamily="2" charset="-122"/>
                <a:ea typeface="华文新魏" panose="02010800040101010101" pitchFamily="2" charset="-122"/>
              </a:rPr>
              <a:t>①延续性</a:t>
            </a:r>
            <a:endParaRPr lang="zh-CN" altLang="en-US" sz="2200" b="1" dirty="0">
              <a:latin typeface="华文新魏" panose="02010800040101010101" pitchFamily="2" charset="-122"/>
              <a:ea typeface="华文新魏" panose="02010800040101010101" pitchFamily="2" charset="-122"/>
            </a:endParaRPr>
          </a:p>
        </p:txBody>
      </p:sp>
      <p:sp>
        <p:nvSpPr>
          <p:cNvPr id="74758" name="Rectangle 6"/>
          <p:cNvSpPr/>
          <p:nvPr/>
        </p:nvSpPr>
        <p:spPr>
          <a:xfrm>
            <a:off x="2971800" y="3053715"/>
            <a:ext cx="1932940" cy="460375"/>
          </a:xfrm>
          <a:prstGeom prst="rect">
            <a:avLst/>
          </a:prstGeom>
          <a:noFill/>
          <a:ln w="9525">
            <a:noFill/>
          </a:ln>
        </p:spPr>
        <p:txBody>
          <a:bodyPr wrap="square">
            <a:spAutoFit/>
          </a:bodyPr>
          <a:p>
            <a:pPr eaLnBrk="1" hangingPunct="1">
              <a:lnSpc>
                <a:spcPct val="80000"/>
              </a:lnSpc>
              <a:spcBef>
                <a:spcPct val="20000"/>
              </a:spcBef>
            </a:pPr>
            <a:r>
              <a:rPr lang="zh-CN" altLang="en-US" sz="3000" b="1" dirty="0">
                <a:solidFill>
                  <a:srgbClr val="0000CC"/>
                </a:solidFill>
                <a:latin typeface="华文新魏" panose="02010800040101010101" pitchFamily="2" charset="-122"/>
                <a:ea typeface="华文新魏" panose="02010800040101010101" pitchFamily="2" charset="-122"/>
              </a:rPr>
              <a:t>②渐进性</a:t>
            </a:r>
            <a:endParaRPr lang="zh-CN" altLang="en-US" sz="2200" b="1" dirty="0">
              <a:latin typeface="华文新魏" panose="02010800040101010101" pitchFamily="2" charset="-122"/>
              <a:ea typeface="华文新魏" panose="02010800040101010101" pitchFamily="2" charset="-122"/>
            </a:endParaRPr>
          </a:p>
        </p:txBody>
      </p:sp>
      <p:sp>
        <p:nvSpPr>
          <p:cNvPr id="74759" name="Rectangle 7"/>
          <p:cNvSpPr/>
          <p:nvPr/>
        </p:nvSpPr>
        <p:spPr>
          <a:xfrm>
            <a:off x="5062220" y="3053715"/>
            <a:ext cx="2068195" cy="460375"/>
          </a:xfrm>
          <a:prstGeom prst="rect">
            <a:avLst/>
          </a:prstGeom>
          <a:noFill/>
          <a:ln w="9525">
            <a:noFill/>
          </a:ln>
        </p:spPr>
        <p:txBody>
          <a:bodyPr wrap="square">
            <a:spAutoFit/>
          </a:bodyPr>
          <a:p>
            <a:pPr eaLnBrk="1" hangingPunct="1">
              <a:lnSpc>
                <a:spcPct val="80000"/>
              </a:lnSpc>
              <a:spcBef>
                <a:spcPct val="20000"/>
              </a:spcBef>
            </a:pPr>
            <a:r>
              <a:rPr lang="zh-CN" altLang="en-US" sz="3000" b="1" dirty="0">
                <a:solidFill>
                  <a:srgbClr val="0000CC"/>
                </a:solidFill>
                <a:latin typeface="华文新魏" panose="02010800040101010101" pitchFamily="2" charset="-122"/>
                <a:ea typeface="华文新魏" panose="02010800040101010101" pitchFamily="2" charset="-122"/>
              </a:rPr>
              <a:t>③创新</a:t>
            </a:r>
            <a:r>
              <a:rPr lang="zh-CN" altLang="en-US" sz="3000" b="1" dirty="0">
                <a:solidFill>
                  <a:srgbClr val="0000CC"/>
                </a:solidFill>
                <a:latin typeface="华文新魏" panose="02010800040101010101" pitchFamily="2" charset="-122"/>
                <a:ea typeface="华文新魏" panose="02010800040101010101" pitchFamily="2" charset="-122"/>
                <a:sym typeface="+mn-ea"/>
              </a:rPr>
              <a:t>性</a:t>
            </a:r>
            <a:endParaRPr lang="zh-CN" altLang="en-US" sz="3000" b="1" dirty="0">
              <a:solidFill>
                <a:srgbClr val="0000CC"/>
              </a:solidFill>
              <a:latin typeface="华文新魏" panose="02010800040101010101" pitchFamily="2" charset="-122"/>
              <a:ea typeface="华文新魏" panose="02010800040101010101" pitchFamily="2" charset="-122"/>
              <a:sym typeface="+mn-ea"/>
            </a:endParaRPr>
          </a:p>
        </p:txBody>
      </p:sp>
      <p:sp>
        <p:nvSpPr>
          <p:cNvPr id="74760" name="Rectangle 8"/>
          <p:cNvSpPr/>
          <p:nvPr/>
        </p:nvSpPr>
        <p:spPr>
          <a:xfrm>
            <a:off x="7031355" y="3053715"/>
            <a:ext cx="1838960" cy="460375"/>
          </a:xfrm>
          <a:prstGeom prst="rect">
            <a:avLst/>
          </a:prstGeom>
          <a:noFill/>
          <a:ln w="9525">
            <a:noFill/>
          </a:ln>
        </p:spPr>
        <p:txBody>
          <a:bodyPr wrap="square">
            <a:spAutoFit/>
          </a:bodyPr>
          <a:p>
            <a:pPr marL="342900" indent="-342900" eaLnBrk="1" hangingPunct="1">
              <a:lnSpc>
                <a:spcPct val="80000"/>
              </a:lnSpc>
              <a:spcBef>
                <a:spcPct val="20000"/>
              </a:spcBef>
              <a:buAutoNum type="circleNumDbPlain" startAt="4"/>
            </a:pPr>
            <a:r>
              <a:rPr lang="zh-CN" altLang="en-US" sz="3000" b="1" dirty="0">
                <a:solidFill>
                  <a:srgbClr val="0000CC"/>
                </a:solidFill>
                <a:latin typeface="华文新魏" panose="02010800040101010101" pitchFamily="2" charset="-122"/>
                <a:ea typeface="华文新魏" panose="02010800040101010101" pitchFamily="2" charset="-122"/>
                <a:sym typeface="+mn-ea"/>
              </a:rPr>
              <a:t>法制化</a:t>
            </a:r>
            <a:endParaRPr lang="zh-CN" altLang="en-US" sz="3000" b="1" dirty="0">
              <a:solidFill>
                <a:srgbClr val="0000CC"/>
              </a:solidFill>
              <a:latin typeface="华文新魏" panose="02010800040101010101" pitchFamily="2" charset="-122"/>
              <a:ea typeface="华文新魏" panose="02010800040101010101" pitchFamily="2" charset="-122"/>
              <a:sym typeface="+mn-ea"/>
            </a:endParaRPr>
          </a:p>
        </p:txBody>
      </p:sp>
      <p:sp>
        <p:nvSpPr>
          <p:cNvPr id="64515" name="Text Box 3"/>
          <p:cNvSpPr txBox="1"/>
          <p:nvPr/>
        </p:nvSpPr>
        <p:spPr>
          <a:xfrm>
            <a:off x="589915" y="1053465"/>
            <a:ext cx="10067290" cy="732155"/>
          </a:xfrm>
          <a:prstGeom prst="rect">
            <a:avLst/>
          </a:prstGeom>
          <a:noFill/>
          <a:ln w="9525">
            <a:noFill/>
          </a:ln>
        </p:spPr>
        <p:txBody>
          <a:bodyPr wrap="square">
            <a:spAutoFit/>
          </a:bodyPr>
          <a:p>
            <a:pPr eaLnBrk="1" hangingPunct="1">
              <a:lnSpc>
                <a:spcPts val="2500"/>
              </a:lnSpc>
              <a:spcBef>
                <a:spcPts val="0"/>
              </a:spcBef>
            </a:pP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１</a:t>
            </a:r>
            <a:r>
              <a:rPr lang="en-US" altLang="zh-CN" sz="2800" b="1" dirty="0">
                <a:latin typeface="华文中宋" panose="02010600040101010101" pitchFamily="2" charset="-122"/>
                <a:ea typeface="华文中宋" panose="02010600040101010101" pitchFamily="2" charset="-122"/>
                <a:cs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责任内阁制的确立</a:t>
            </a: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a:p>
            <a:pPr eaLnBrk="1" hangingPunct="1">
              <a:lnSpc>
                <a:spcPts val="2500"/>
              </a:lnSpc>
              <a:spcBef>
                <a:spcPts val="0"/>
              </a:spcBef>
            </a:pP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9" name="Text Box 5"/>
          <p:cNvSpPr txBox="1"/>
          <p:nvPr/>
        </p:nvSpPr>
        <p:spPr>
          <a:xfrm>
            <a:off x="589915" y="1490663"/>
            <a:ext cx="7391400" cy="521970"/>
          </a:xfrm>
          <a:prstGeom prst="rect">
            <a:avLst/>
          </a:prstGeom>
          <a:noFill/>
          <a:ln w="9525">
            <a:noFill/>
          </a:ln>
        </p:spPr>
        <p:txBody>
          <a:bodyPr>
            <a:spAutoFit/>
          </a:bodyPr>
          <a:p>
            <a:pPr eaLnBrk="1" hangingPunct="1">
              <a:spcBef>
                <a:spcPct val="50000"/>
              </a:spcBef>
            </a:pPr>
            <a:r>
              <a:rPr lang="zh-CN" altLang="en-US" sz="2800" b="1" dirty="0">
                <a:latin typeface="华文中宋" panose="02010600040101010101" pitchFamily="2" charset="-122"/>
                <a:ea typeface="华文中宋" panose="02010600040101010101" pitchFamily="2" charset="-122"/>
              </a:rPr>
              <a:t>２</a:t>
            </a:r>
            <a:r>
              <a:rPr lang="en-US" altLang="zh-CN" sz="2800" b="1" dirty="0">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议会改革</a:t>
            </a:r>
            <a:endParaRPr lang="zh-CN" altLang="en-US" sz="2800" b="1" dirty="0">
              <a:latin typeface="华文中宋" panose="02010600040101010101" pitchFamily="2" charset="-122"/>
              <a:ea typeface="华文中宋" panose="02010600040101010101" pitchFamily="2" charset="-122"/>
            </a:endParaRPr>
          </a:p>
        </p:txBody>
      </p:sp>
      <p:sp>
        <p:nvSpPr>
          <p:cNvPr id="10" name="Text Box 6"/>
          <p:cNvSpPr txBox="1"/>
          <p:nvPr/>
        </p:nvSpPr>
        <p:spPr>
          <a:xfrm>
            <a:off x="684530" y="2012950"/>
            <a:ext cx="7391400" cy="521970"/>
          </a:xfrm>
          <a:prstGeom prst="rect">
            <a:avLst/>
          </a:prstGeom>
          <a:noFill/>
          <a:ln w="9525">
            <a:noFill/>
          </a:ln>
        </p:spPr>
        <p:txBody>
          <a:bodyPr>
            <a:spAutoFit/>
          </a:bodyPr>
          <a:p>
            <a:pPr eaLnBrk="1" hangingPunct="1">
              <a:spcBef>
                <a:spcPct val="50000"/>
              </a:spcBef>
            </a:pPr>
            <a:r>
              <a:rPr lang="en-US" altLang="zh-CN" sz="2800" b="1" dirty="0">
                <a:latin typeface="华文中宋" panose="02010600040101010101" pitchFamily="2" charset="-122"/>
                <a:ea typeface="华文中宋" panose="02010600040101010101" pitchFamily="2" charset="-122"/>
                <a:cs typeface="华文中宋" panose="02010600040101010101" pitchFamily="2" charset="-122"/>
              </a:rPr>
              <a:t>3.</a:t>
            </a:r>
            <a:r>
              <a:rPr lang="zh-CN" altLang="en-US" sz="2800" b="1" dirty="0">
                <a:latin typeface="华文中宋" panose="02010600040101010101" pitchFamily="2" charset="-122"/>
                <a:ea typeface="华文中宋" panose="02010600040101010101" pitchFamily="2" charset="-122"/>
                <a:cs typeface="华文中宋" panose="02010600040101010101" pitchFamily="2" charset="-122"/>
              </a:rPr>
              <a:t>两党制的形成：</a:t>
            </a:r>
            <a:endParaRPr lang="zh-CN" altLang="en-US" sz="2800" b="1" dirty="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2" name="Text Box 2"/>
          <p:cNvSpPr txBox="1"/>
          <p:nvPr/>
        </p:nvSpPr>
        <p:spPr>
          <a:xfrm>
            <a:off x="331470" y="469583"/>
            <a:ext cx="7391400" cy="583565"/>
          </a:xfrm>
          <a:prstGeom prst="rect">
            <a:avLst/>
          </a:prstGeom>
          <a:noFill/>
          <a:ln w="9525">
            <a:noFill/>
          </a:ln>
        </p:spPr>
        <p:txBody>
          <a:bodyPr>
            <a:spAutoFit/>
          </a:bodyPr>
          <a:p>
            <a:pPr eaLnBrk="1" hangingPunct="1">
              <a:spcBef>
                <a:spcPct val="50000"/>
              </a:spcBef>
            </a:pPr>
            <a:r>
              <a:rPr lang="zh-CN" altLang="en-US" sz="3200" b="1" dirty="0">
                <a:latin typeface="华文中宋" panose="02010600040101010101" pitchFamily="2" charset="-122"/>
                <a:ea typeface="华文中宋" panose="02010600040101010101" pitchFamily="2" charset="-122"/>
              </a:rPr>
              <a:t>二、英国君主立宪制的完善</a:t>
            </a:r>
            <a:endParaRPr lang="zh-CN" altLang="en-US" sz="3200" b="1" dirty="0">
              <a:latin typeface="华文中宋" panose="02010600040101010101" pitchFamily="2" charset="-122"/>
              <a:ea typeface="华文中宋" panose="02010600040101010101" pitchFamily="2" charset="-122"/>
            </a:endParaRPr>
          </a:p>
        </p:txBody>
      </p:sp>
      <p:sp>
        <p:nvSpPr>
          <p:cNvPr id="3" name="Rectangle 1"/>
          <p:cNvSpPr>
            <a:spLocks noChangeArrowheads="1"/>
          </p:cNvSpPr>
          <p:nvPr/>
        </p:nvSpPr>
        <p:spPr bwMode="auto">
          <a:xfrm>
            <a:off x="589915" y="3670300"/>
            <a:ext cx="11146790" cy="2768600"/>
          </a:xfrm>
          <a:prstGeom prst="rect">
            <a:avLst/>
          </a:prstGeom>
          <a:noFill/>
          <a:ln w="9525">
            <a:noFill/>
            <a:miter lim="800000"/>
          </a:ln>
          <a:effec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ts val="600"/>
              </a:spcBef>
              <a:spcAft>
                <a:spcPts val="600"/>
              </a:spcAft>
              <a:buClrTx/>
              <a:buSzTx/>
              <a:buFontTx/>
              <a:buNone/>
            </a:pPr>
            <a:r>
              <a:rPr kumimoji="0" lang="en-US" altLang="zh-CN"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仿宋_GB2312" panose="02010609030101010101" charset="-122"/>
              </a:rPr>
              <a:t>  </a:t>
            </a:r>
            <a:r>
              <a:rPr kumimoji="0" lang="zh-CN"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仿宋_GB2312" panose="02010609030101010101" charset="-122"/>
              </a:rPr>
              <a:t>近代英国的主要政治制度和国家机构几乎都是从中世纪继承下来的。比如内阁、议会、宪法等。</a:t>
            </a:r>
            <a:endParaRPr kumimoji="0" lang="zh-CN"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ts val="600"/>
              </a:spcBef>
              <a:spcAft>
                <a:spcPts val="600"/>
              </a:spcAft>
              <a:buClrTx/>
              <a:buSzTx/>
              <a:buFontTx/>
              <a:buNone/>
            </a:pPr>
            <a:r>
              <a:rPr kumimoji="0" lang="en-US" altLang="zh-CN"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仿宋_GB2312" panose="02010609030101010101" charset="-122"/>
              </a:rPr>
              <a:t>   </a:t>
            </a:r>
            <a:r>
              <a:rPr kumimoji="0" lang="zh-CN"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仿宋_GB2312" panose="02010609030101010101" charset="-122"/>
              </a:rPr>
              <a:t>英国政治制度的发展变化是渐进式的，逐渐发展完善，最终实现了全面的民主化。</a:t>
            </a:r>
            <a:endParaRPr kumimoji="0" lang="zh-CN"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ts val="600"/>
              </a:spcBef>
              <a:spcAft>
                <a:spcPts val="600"/>
              </a:spcAft>
              <a:buClrTx/>
              <a:buSzTx/>
              <a:buFontTx/>
              <a:buNone/>
            </a:pPr>
            <a:r>
              <a:rPr kumimoji="0" lang="en-US" altLang="zh-CN"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仿宋_GB2312" panose="02010609030101010101" charset="-122"/>
              </a:rPr>
              <a:t>  </a:t>
            </a:r>
            <a:r>
              <a:rPr kumimoji="0" lang="zh-CN"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仿宋_GB2312" panose="02010609030101010101" charset="-122"/>
              </a:rPr>
              <a:t>如责任内阁制、两党制和君主立宪制都为英国所首创。</a:t>
            </a:r>
            <a:endParaRPr kumimoji="0" lang="zh-CN"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ts val="600"/>
              </a:spcBef>
              <a:spcAft>
                <a:spcPts val="600"/>
              </a:spcAft>
              <a:buClrTx/>
              <a:buSzTx/>
              <a:buFontTx/>
              <a:buNone/>
            </a:pPr>
            <a:r>
              <a:rPr kumimoji="0" lang="en-US" altLang="zh-CN"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仿宋_GB2312" panose="02010609030101010101" charset="-122"/>
              </a:rPr>
              <a:t>   </a:t>
            </a:r>
            <a:r>
              <a:rPr kumimoji="0" lang="zh-CN"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仿宋_GB2312" panose="02010609030101010101" charset="-122"/>
              </a:rPr>
              <a:t>英国政治制度的不断变化</a:t>
            </a:r>
            <a:r>
              <a:rPr kumimoji="0" lang="zh-CN" altLang="en-US"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仿宋_GB2312" panose="02010609030101010101" charset="-122"/>
              </a:rPr>
              <a:t>主要通过改革与立法进行，</a:t>
            </a:r>
            <a:r>
              <a:rPr kumimoji="0" lang="zh-CN"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仿宋_GB2312" panose="02010609030101010101" charset="-122"/>
              </a:rPr>
              <a:t>与法制化进程密切相关。</a:t>
            </a:r>
            <a:endParaRPr kumimoji="0" lang="zh-CN" sz="2400" b="1" i="0" u="none" strike="noStrike" cap="none" normalizeH="0" baseline="0" dirty="0" smtClean="0">
              <a:ln>
                <a:noFill/>
              </a:ln>
              <a:solidFill>
                <a:schemeClr val="accent1">
                  <a:lumMod val="75000"/>
                </a:schemeClr>
              </a:solidFill>
              <a:effectLst/>
              <a:latin typeface="黑体" panose="02010609060101010101" pitchFamily="49" charset="-122"/>
              <a:ea typeface="黑体" panose="02010609060101010101" pitchFamily="49" charset="-122"/>
              <a:cs typeface="仿宋_GB2312" panose="0201060903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757"/>
                                        </p:tgtEl>
                                        <p:attrNameLst>
                                          <p:attrName>style.visibility</p:attrName>
                                        </p:attrNameLst>
                                      </p:cBhvr>
                                      <p:to>
                                        <p:strVal val="visible"/>
                                      </p:to>
                                    </p:set>
                                    <p:animEffect transition="in" filter="dissolve">
                                      <p:cBhvr>
                                        <p:cTn id="12" dur="500"/>
                                        <p:tgtEl>
                                          <p:spTgt spid="74757"/>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4758"/>
                                        </p:tgtEl>
                                        <p:attrNameLst>
                                          <p:attrName>style.visibility</p:attrName>
                                        </p:attrNameLst>
                                      </p:cBhvr>
                                      <p:to>
                                        <p:strVal val="visible"/>
                                      </p:to>
                                    </p:set>
                                    <p:animEffect transition="in" filter="dissolve">
                                      <p:cBhvr>
                                        <p:cTn id="16" dur="500"/>
                                        <p:tgtEl>
                                          <p:spTgt spid="74758"/>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74759"/>
                                        </p:tgtEl>
                                        <p:attrNameLst>
                                          <p:attrName>style.visibility</p:attrName>
                                        </p:attrNameLst>
                                      </p:cBhvr>
                                      <p:to>
                                        <p:strVal val="visible"/>
                                      </p:to>
                                    </p:set>
                                    <p:animEffect transition="in" filter="dissolve">
                                      <p:cBhvr>
                                        <p:cTn id="20" dur="500"/>
                                        <p:tgtEl>
                                          <p:spTgt spid="74759"/>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74760"/>
                                        </p:tgtEl>
                                        <p:attrNameLst>
                                          <p:attrName>style.visibility</p:attrName>
                                        </p:attrNameLst>
                                      </p:cBhvr>
                                      <p:to>
                                        <p:strVal val="visible"/>
                                      </p:to>
                                    </p:set>
                                    <p:animEffect transition="in" filter="dissolve">
                                      <p:cBhvr>
                                        <p:cTn id="24" dur="500"/>
                                        <p:tgtEl>
                                          <p:spTgt spid="74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58" grpId="0"/>
      <p:bldP spid="74759" grpId="0"/>
      <p:bldP spid="74760" grpId="0"/>
      <p:bldP spid="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4386" name="组合 144385"/>
          <p:cNvGrpSpPr/>
          <p:nvPr/>
        </p:nvGrpSpPr>
        <p:grpSpPr>
          <a:xfrm>
            <a:off x="4505960" y="5139475"/>
            <a:ext cx="7086600" cy="1625816"/>
            <a:chOff x="1103" y="3087"/>
            <a:chExt cx="4464" cy="1297"/>
          </a:xfrm>
        </p:grpSpPr>
        <p:sp>
          <p:nvSpPr>
            <p:cNvPr id="144387" name="文本框 144386"/>
            <p:cNvSpPr txBox="1"/>
            <p:nvPr/>
          </p:nvSpPr>
          <p:spPr>
            <a:xfrm>
              <a:off x="1103" y="4017"/>
              <a:ext cx="4464" cy="367"/>
            </a:xfrm>
            <a:prstGeom prst="rect">
              <a:avLst/>
            </a:prstGeom>
            <a:solidFill>
              <a:srgbClr val="66CCFF"/>
            </a:solidFill>
            <a:ln w="9525" cap="flat" cmpd="sng">
              <a:solidFill>
                <a:srgbClr val="FF3300"/>
              </a:solidFill>
              <a:prstDash val="solid"/>
              <a:miter/>
              <a:headEnd type="none" w="med" len="med"/>
              <a:tailEnd type="none" w="med" len="med"/>
            </a:ln>
          </p:spPr>
          <p:txBody>
            <a:bodyPr>
              <a:spAutoFit/>
            </a:bodyPr>
            <a:p>
              <a:pPr algn="ctr">
                <a:spcBef>
                  <a:spcPct val="50000"/>
                </a:spcBef>
                <a:buFontTx/>
              </a:pPr>
              <a:r>
                <a:rPr lang="zh-CN" altLang="en-US" sz="2400" dirty="0">
                  <a:solidFill>
                    <a:schemeClr val="accent2"/>
                  </a:solidFill>
                  <a:latin typeface="华文细黑" panose="02010600040101010101" pitchFamily="2" charset="-122"/>
                  <a:ea typeface="华文细黑" panose="02010600040101010101" pitchFamily="2" charset="-122"/>
                </a:rPr>
                <a:t>         </a:t>
              </a:r>
              <a:r>
                <a:rPr lang="zh-CN" altLang="en-US" sz="2400" dirty="0">
                  <a:solidFill>
                    <a:srgbClr val="FF0000"/>
                  </a:solidFill>
                  <a:latin typeface="黑体" panose="02010609060101010101" pitchFamily="49" charset="-122"/>
                </a:rPr>
                <a:t>选                  民</a:t>
              </a:r>
              <a:endParaRPr lang="zh-CN" altLang="en-US" sz="2400">
                <a:solidFill>
                  <a:srgbClr val="FF0000"/>
                </a:solidFill>
                <a:latin typeface="黑体" panose="02010609060101010101" pitchFamily="49" charset="-122"/>
              </a:endParaRPr>
            </a:p>
          </p:txBody>
        </p:sp>
        <p:grpSp>
          <p:nvGrpSpPr>
            <p:cNvPr id="144388" name="组合 144387"/>
            <p:cNvGrpSpPr/>
            <p:nvPr/>
          </p:nvGrpSpPr>
          <p:grpSpPr>
            <a:xfrm>
              <a:off x="3996" y="3087"/>
              <a:ext cx="309" cy="801"/>
              <a:chOff x="2499" y="3087"/>
              <a:chExt cx="345" cy="801"/>
            </a:xfrm>
          </p:grpSpPr>
          <p:sp>
            <p:nvSpPr>
              <p:cNvPr id="144389" name="文本框 144388"/>
              <p:cNvSpPr txBox="1"/>
              <p:nvPr/>
            </p:nvSpPr>
            <p:spPr>
              <a:xfrm>
                <a:off x="2499" y="3087"/>
                <a:ext cx="345" cy="801"/>
              </a:xfrm>
              <a:prstGeom prst="rect">
                <a:avLst/>
              </a:prstGeom>
              <a:noFill/>
              <a:ln w="9525">
                <a:noFill/>
              </a:ln>
            </p:spPr>
            <p:txBody>
              <a:bodyPr vert="eaVert">
                <a:spAutoFit/>
              </a:bodyPr>
              <a:p>
                <a:pPr algn="ctr">
                  <a:spcBef>
                    <a:spcPct val="50000"/>
                  </a:spcBef>
                  <a:buFontTx/>
                </a:pPr>
                <a:r>
                  <a:rPr lang="zh-CN" altLang="en-US" sz="2000" dirty="0">
                    <a:solidFill>
                      <a:srgbClr val="0000FF"/>
                    </a:solidFill>
                    <a:latin typeface="华文细黑" panose="02010600040101010101" pitchFamily="2" charset="-122"/>
                    <a:ea typeface="华文细黑" panose="02010600040101010101" pitchFamily="2" charset="-122"/>
                  </a:rPr>
                  <a:t>选举</a:t>
                </a:r>
                <a:endParaRPr lang="zh-CN" altLang="en-US" sz="2000">
                  <a:solidFill>
                    <a:srgbClr val="0000FF"/>
                  </a:solidFill>
                  <a:latin typeface="华文细黑" panose="02010600040101010101" pitchFamily="2" charset="-122"/>
                  <a:ea typeface="华文细黑" panose="02010600040101010101" pitchFamily="2" charset="-122"/>
                </a:endParaRPr>
              </a:p>
            </p:txBody>
          </p:sp>
          <p:sp>
            <p:nvSpPr>
              <p:cNvPr id="144390" name="直接连接符 144389"/>
              <p:cNvSpPr/>
              <p:nvPr/>
            </p:nvSpPr>
            <p:spPr>
              <a:xfrm flipH="1" flipV="1">
                <a:off x="2499" y="3359"/>
                <a:ext cx="12" cy="400"/>
              </a:xfrm>
              <a:prstGeom prst="line">
                <a:avLst/>
              </a:prstGeom>
              <a:ln w="57150" cap="flat" cmpd="sng">
                <a:solidFill>
                  <a:schemeClr val="tx1"/>
                </a:solidFill>
                <a:prstDash val="solid"/>
                <a:headEnd type="none" w="med" len="med"/>
                <a:tailEnd type="triangle" w="med" len="med"/>
              </a:ln>
            </p:spPr>
          </p:sp>
        </p:grpSp>
      </p:grpSp>
      <p:grpSp>
        <p:nvGrpSpPr>
          <p:cNvPr id="144391" name="组合 144390"/>
          <p:cNvGrpSpPr/>
          <p:nvPr/>
        </p:nvGrpSpPr>
        <p:grpSpPr>
          <a:xfrm>
            <a:off x="5040630" y="3115945"/>
            <a:ext cx="490220" cy="1455420"/>
            <a:chOff x="3146" y="1680"/>
            <a:chExt cx="330" cy="1344"/>
          </a:xfrm>
        </p:grpSpPr>
        <p:sp>
          <p:nvSpPr>
            <p:cNvPr id="144392" name="文本框 144391"/>
            <p:cNvSpPr txBox="1"/>
            <p:nvPr/>
          </p:nvSpPr>
          <p:spPr>
            <a:xfrm>
              <a:off x="3146" y="1776"/>
              <a:ext cx="330" cy="1248"/>
            </a:xfrm>
            <a:prstGeom prst="rect">
              <a:avLst/>
            </a:prstGeom>
            <a:noFill/>
            <a:ln w="9525">
              <a:noFill/>
            </a:ln>
          </p:spPr>
          <p:txBody>
            <a:bodyPr vert="eaVert">
              <a:spAutoFit/>
            </a:bodyPr>
            <a:p>
              <a:pPr algn="ctr">
                <a:spcBef>
                  <a:spcPct val="50000"/>
                </a:spcBef>
                <a:buFontTx/>
              </a:pPr>
              <a:r>
                <a:rPr lang="zh-CN" altLang="en-US" sz="2000" dirty="0">
                  <a:solidFill>
                    <a:srgbClr val="0000FF"/>
                  </a:solidFill>
                  <a:latin typeface="华文细黑" panose="02010600040101010101" pitchFamily="2" charset="-122"/>
                  <a:ea typeface="华文细黑" panose="02010600040101010101" pitchFamily="2" charset="-122"/>
                </a:rPr>
                <a:t>任命</a:t>
              </a:r>
              <a:endParaRPr lang="zh-CN" altLang="en-US" sz="2000">
                <a:solidFill>
                  <a:srgbClr val="0000FF"/>
                </a:solidFill>
                <a:latin typeface="华文细黑" panose="02010600040101010101" pitchFamily="2" charset="-122"/>
                <a:ea typeface="华文细黑" panose="02010600040101010101" pitchFamily="2" charset="-122"/>
              </a:endParaRPr>
            </a:p>
          </p:txBody>
        </p:sp>
        <p:sp>
          <p:nvSpPr>
            <p:cNvPr id="144393" name="直接连接符 144392"/>
            <p:cNvSpPr/>
            <p:nvPr/>
          </p:nvSpPr>
          <p:spPr>
            <a:xfrm>
              <a:off x="3456" y="1680"/>
              <a:ext cx="0" cy="1328"/>
            </a:xfrm>
            <a:prstGeom prst="line">
              <a:avLst/>
            </a:prstGeom>
            <a:ln w="57150" cap="flat" cmpd="sng">
              <a:solidFill>
                <a:schemeClr val="tx1"/>
              </a:solidFill>
              <a:prstDash val="solid"/>
              <a:headEnd type="none" w="med" len="med"/>
              <a:tailEnd type="triangle" w="med" len="med"/>
            </a:ln>
          </p:spPr>
        </p:sp>
      </p:grpSp>
      <p:grpSp>
        <p:nvGrpSpPr>
          <p:cNvPr id="144394" name="组合 144393"/>
          <p:cNvGrpSpPr/>
          <p:nvPr/>
        </p:nvGrpSpPr>
        <p:grpSpPr>
          <a:xfrm>
            <a:off x="5059363" y="4719955"/>
            <a:ext cx="4673600" cy="398463"/>
            <a:chOff x="672" y="3152"/>
            <a:chExt cx="2944" cy="251"/>
          </a:xfrm>
        </p:grpSpPr>
        <p:sp>
          <p:nvSpPr>
            <p:cNvPr id="144395" name="文本框 144394"/>
            <p:cNvSpPr txBox="1"/>
            <p:nvPr/>
          </p:nvSpPr>
          <p:spPr>
            <a:xfrm>
              <a:off x="2910" y="3152"/>
              <a:ext cx="706" cy="251"/>
            </a:xfrm>
            <a:prstGeom prst="rect">
              <a:avLst/>
            </a:prstGeom>
            <a:solidFill>
              <a:srgbClr val="FFE989"/>
            </a:solidFill>
            <a:ln w="9525" cap="flat" cmpd="sng">
              <a:solidFill>
                <a:schemeClr val="accent2"/>
              </a:solidFill>
              <a:prstDash val="solid"/>
              <a:miter/>
              <a:headEnd type="none" w="med" len="med"/>
              <a:tailEnd type="none" w="med" len="med"/>
            </a:ln>
          </p:spPr>
          <p:txBody>
            <a:bodyPr>
              <a:spAutoFit/>
            </a:bodyPr>
            <a:p>
              <a:pPr algn="ctr">
                <a:spcBef>
                  <a:spcPct val="50000"/>
                </a:spcBef>
                <a:buFontTx/>
              </a:pPr>
              <a:r>
                <a:rPr lang="zh-CN" altLang="en-US" sz="2000">
                  <a:solidFill>
                    <a:srgbClr val="FF0066"/>
                  </a:solidFill>
                  <a:latin typeface="华文细黑" panose="02010600040101010101" pitchFamily="2" charset="-122"/>
                  <a:ea typeface="华文细黑" panose="02010600040101010101" pitchFamily="2" charset="-122"/>
                </a:rPr>
                <a:t>下院</a:t>
              </a:r>
              <a:endParaRPr lang="zh-CN" altLang="en-US" sz="2000">
                <a:solidFill>
                  <a:srgbClr val="FF0066"/>
                </a:solidFill>
                <a:latin typeface="华文细黑" panose="02010600040101010101" pitchFamily="2" charset="-122"/>
                <a:ea typeface="华文细黑" panose="02010600040101010101" pitchFamily="2" charset="-122"/>
              </a:endParaRPr>
            </a:p>
          </p:txBody>
        </p:sp>
        <p:sp>
          <p:nvSpPr>
            <p:cNvPr id="144396" name="文本框 144395"/>
            <p:cNvSpPr txBox="1"/>
            <p:nvPr/>
          </p:nvSpPr>
          <p:spPr>
            <a:xfrm>
              <a:off x="672" y="3152"/>
              <a:ext cx="728" cy="251"/>
            </a:xfrm>
            <a:prstGeom prst="rect">
              <a:avLst/>
            </a:prstGeom>
            <a:solidFill>
              <a:srgbClr val="FFE989"/>
            </a:solidFill>
            <a:ln w="9525" cap="flat" cmpd="sng">
              <a:solidFill>
                <a:schemeClr val="accent2"/>
              </a:solidFill>
              <a:prstDash val="solid"/>
              <a:miter/>
              <a:headEnd type="none" w="med" len="med"/>
              <a:tailEnd type="none" w="med" len="med"/>
            </a:ln>
          </p:spPr>
          <p:txBody>
            <a:bodyPr>
              <a:spAutoFit/>
            </a:bodyPr>
            <a:p>
              <a:pPr algn="ctr">
                <a:spcBef>
                  <a:spcPct val="50000"/>
                </a:spcBef>
                <a:buFontTx/>
              </a:pPr>
              <a:r>
                <a:rPr lang="zh-CN" altLang="en-US" sz="2000">
                  <a:solidFill>
                    <a:srgbClr val="FF0066"/>
                  </a:solidFill>
                  <a:latin typeface="华文细黑" panose="02010600040101010101" pitchFamily="2" charset="-122"/>
                  <a:ea typeface="华文细黑" panose="02010600040101010101" pitchFamily="2" charset="-122"/>
                </a:rPr>
                <a:t>上院</a:t>
              </a:r>
              <a:endParaRPr lang="zh-CN" altLang="en-US" sz="2000">
                <a:solidFill>
                  <a:srgbClr val="FF0066"/>
                </a:solidFill>
                <a:latin typeface="华文细黑" panose="02010600040101010101" pitchFamily="2" charset="-122"/>
                <a:ea typeface="华文细黑" panose="02010600040101010101" pitchFamily="2" charset="-122"/>
              </a:endParaRPr>
            </a:p>
          </p:txBody>
        </p:sp>
        <p:sp>
          <p:nvSpPr>
            <p:cNvPr id="144397" name="直接连接符 144396"/>
            <p:cNvSpPr/>
            <p:nvPr/>
          </p:nvSpPr>
          <p:spPr>
            <a:xfrm flipH="1" flipV="1">
              <a:off x="1496" y="3302"/>
              <a:ext cx="1296" cy="10"/>
            </a:xfrm>
            <a:prstGeom prst="line">
              <a:avLst/>
            </a:prstGeom>
            <a:ln w="57150" cap="flat" cmpd="sng">
              <a:solidFill>
                <a:schemeClr val="tx1"/>
              </a:solidFill>
              <a:prstDash val="sysDot"/>
              <a:headEnd type="oval" w="med" len="med"/>
              <a:tailEnd type="oval" w="med" len="med"/>
            </a:ln>
          </p:spPr>
        </p:sp>
      </p:grpSp>
      <p:sp>
        <p:nvSpPr>
          <p:cNvPr id="144398" name="文本框 144397"/>
          <p:cNvSpPr txBox="1"/>
          <p:nvPr/>
        </p:nvSpPr>
        <p:spPr>
          <a:xfrm>
            <a:off x="5922010" y="263843"/>
            <a:ext cx="3276600" cy="368300"/>
          </a:xfrm>
          <a:prstGeom prst="rect">
            <a:avLst/>
          </a:prstGeom>
          <a:solidFill>
            <a:srgbClr val="FFFF66"/>
          </a:solidFill>
          <a:ln w="9525" cap="flat" cmpd="sng">
            <a:solidFill>
              <a:schemeClr val="accent2"/>
            </a:solidFill>
            <a:prstDash val="solid"/>
            <a:miter/>
            <a:headEnd type="none" w="med" len="med"/>
            <a:tailEnd type="none" w="med" len="med"/>
          </a:ln>
        </p:spPr>
        <p:txBody>
          <a:bodyPr>
            <a:spAutoFit/>
          </a:bodyPr>
          <a:p>
            <a:pPr algn="ctr">
              <a:spcBef>
                <a:spcPct val="50000"/>
              </a:spcBef>
              <a:buFontTx/>
            </a:pPr>
            <a:r>
              <a:rPr lang="en-US" altLang="zh-CN" sz="1800">
                <a:solidFill>
                  <a:srgbClr val="FF0000"/>
                </a:solidFill>
                <a:latin typeface="华文中宋" panose="02010600040101010101" pitchFamily="2" charset="-122"/>
                <a:ea typeface="华文中宋" panose="02010600040101010101" pitchFamily="2" charset="-122"/>
              </a:rPr>
              <a:t>《</a:t>
            </a:r>
            <a:r>
              <a:rPr lang="zh-CN" altLang="en-US" sz="1800" dirty="0">
                <a:solidFill>
                  <a:srgbClr val="FF0000"/>
                </a:solidFill>
                <a:latin typeface="华文中宋" panose="02010600040101010101" pitchFamily="2" charset="-122"/>
                <a:ea typeface="华文中宋" panose="02010600040101010101" pitchFamily="2" charset="-122"/>
              </a:rPr>
              <a:t>权利法案</a:t>
            </a:r>
            <a:r>
              <a:rPr lang="en-US" altLang="zh-CN" sz="1800">
                <a:solidFill>
                  <a:srgbClr val="FF0000"/>
                </a:solidFill>
                <a:latin typeface="华文中宋" panose="02010600040101010101" pitchFamily="2" charset="-122"/>
                <a:ea typeface="华文中宋" panose="02010600040101010101" pitchFamily="2" charset="-122"/>
              </a:rPr>
              <a:t>》</a:t>
            </a:r>
            <a:endParaRPr lang="en-US" altLang="zh-CN" sz="1800">
              <a:solidFill>
                <a:srgbClr val="FF0000"/>
              </a:solidFill>
              <a:latin typeface="华文中宋" panose="02010600040101010101" pitchFamily="2" charset="-122"/>
              <a:ea typeface="华文中宋" panose="02010600040101010101" pitchFamily="2" charset="-122"/>
            </a:endParaRPr>
          </a:p>
        </p:txBody>
      </p:sp>
      <p:grpSp>
        <p:nvGrpSpPr>
          <p:cNvPr id="144399" name="组合 144398"/>
          <p:cNvGrpSpPr/>
          <p:nvPr/>
        </p:nvGrpSpPr>
        <p:grpSpPr>
          <a:xfrm>
            <a:off x="4970780" y="1882140"/>
            <a:ext cx="6883400" cy="3674745"/>
            <a:chOff x="328" y="1008"/>
            <a:chExt cx="4336" cy="2688"/>
          </a:xfrm>
        </p:grpSpPr>
        <p:grpSp>
          <p:nvGrpSpPr>
            <p:cNvPr id="144400" name="组合 144399"/>
            <p:cNvGrpSpPr/>
            <p:nvPr/>
          </p:nvGrpSpPr>
          <p:grpSpPr>
            <a:xfrm>
              <a:off x="328" y="1008"/>
              <a:ext cx="4336" cy="2688"/>
              <a:chOff x="328" y="1008"/>
              <a:chExt cx="4336" cy="2688"/>
            </a:xfrm>
          </p:grpSpPr>
          <p:grpSp>
            <p:nvGrpSpPr>
              <p:cNvPr id="144401" name="组合 144400"/>
              <p:cNvGrpSpPr/>
              <p:nvPr/>
            </p:nvGrpSpPr>
            <p:grpSpPr>
              <a:xfrm>
                <a:off x="328" y="1008"/>
                <a:ext cx="4336" cy="2688"/>
                <a:chOff x="328" y="1008"/>
                <a:chExt cx="4336" cy="2688"/>
              </a:xfrm>
            </p:grpSpPr>
            <p:sp>
              <p:nvSpPr>
                <p:cNvPr id="144402" name="文本框 144401"/>
                <p:cNvSpPr txBox="1"/>
                <p:nvPr/>
              </p:nvSpPr>
              <p:spPr>
                <a:xfrm>
                  <a:off x="328" y="1440"/>
                  <a:ext cx="728" cy="269"/>
                </a:xfrm>
                <a:prstGeom prst="rect">
                  <a:avLst/>
                </a:prstGeom>
                <a:solidFill>
                  <a:srgbClr val="FFFF66"/>
                </a:solidFill>
                <a:ln w="9525" cap="flat" cmpd="sng">
                  <a:solidFill>
                    <a:srgbClr val="FF3300"/>
                  </a:solidFill>
                  <a:prstDash val="solid"/>
                  <a:miter/>
                  <a:headEnd type="none" w="med" len="med"/>
                  <a:tailEnd type="none" w="med" len="med"/>
                </a:ln>
              </p:spPr>
              <p:txBody>
                <a:bodyPr>
                  <a:spAutoFit/>
                </a:bodyPr>
                <a:p>
                  <a:pPr algn="ctr">
                    <a:spcBef>
                      <a:spcPct val="50000"/>
                    </a:spcBef>
                    <a:buFontTx/>
                  </a:pPr>
                  <a:r>
                    <a:rPr lang="zh-CN" altLang="en-US" sz="1800" dirty="0">
                      <a:solidFill>
                        <a:srgbClr val="FF0000"/>
                      </a:solidFill>
                      <a:latin typeface="华文中宋" panose="02010600040101010101" pitchFamily="2" charset="-122"/>
                      <a:ea typeface="华文中宋" panose="02010600040101010101" pitchFamily="2" charset="-122"/>
                    </a:rPr>
                    <a:t>国王</a:t>
                  </a:r>
                  <a:endParaRPr lang="zh-CN" altLang="en-US" sz="1800" dirty="0">
                    <a:solidFill>
                      <a:srgbClr val="FF0000"/>
                    </a:solidFill>
                    <a:latin typeface="华文中宋" panose="02010600040101010101" pitchFamily="2" charset="-122"/>
                    <a:ea typeface="华文中宋" panose="02010600040101010101" pitchFamily="2" charset="-122"/>
                  </a:endParaRPr>
                </a:p>
              </p:txBody>
            </p:sp>
            <p:grpSp>
              <p:nvGrpSpPr>
                <p:cNvPr id="144403" name="组合 144402"/>
                <p:cNvGrpSpPr/>
                <p:nvPr/>
              </p:nvGrpSpPr>
              <p:grpSpPr>
                <a:xfrm>
                  <a:off x="720" y="1008"/>
                  <a:ext cx="3944" cy="2688"/>
                  <a:chOff x="720" y="1008"/>
                  <a:chExt cx="3944" cy="2688"/>
                </a:xfrm>
              </p:grpSpPr>
              <p:sp>
                <p:nvSpPr>
                  <p:cNvPr id="144404" name="椭圆 144403"/>
                  <p:cNvSpPr/>
                  <p:nvPr/>
                </p:nvSpPr>
                <p:spPr>
                  <a:xfrm>
                    <a:off x="1256" y="2832"/>
                    <a:ext cx="912" cy="864"/>
                  </a:xfrm>
                  <a:prstGeom prst="ellipse">
                    <a:avLst/>
                  </a:prstGeom>
                  <a:solidFill>
                    <a:srgbClr val="FF3300"/>
                  </a:solidFill>
                  <a:ln w="9525">
                    <a:noFill/>
                  </a:ln>
                </p:spPr>
                <p:txBody>
                  <a:bodyPr/>
                  <a:p>
                    <a:endParaRPr lang="zh-CN" altLang="en-US" sz="1800">
                      <a:latin typeface="华文中宋" panose="02010600040101010101" pitchFamily="2" charset="-122"/>
                      <a:ea typeface="华文中宋" panose="02010600040101010101" pitchFamily="2" charset="-122"/>
                    </a:endParaRPr>
                  </a:p>
                </p:txBody>
              </p:sp>
              <p:grpSp>
                <p:nvGrpSpPr>
                  <p:cNvPr id="144405" name="组合 144404"/>
                  <p:cNvGrpSpPr/>
                  <p:nvPr/>
                </p:nvGrpSpPr>
                <p:grpSpPr>
                  <a:xfrm>
                    <a:off x="720" y="1008"/>
                    <a:ext cx="3944" cy="1776"/>
                    <a:chOff x="720" y="1008"/>
                    <a:chExt cx="3944" cy="1776"/>
                  </a:xfrm>
                </p:grpSpPr>
                <p:sp>
                  <p:nvSpPr>
                    <p:cNvPr id="144406" name="直接连接符 144405"/>
                    <p:cNvSpPr/>
                    <p:nvPr/>
                  </p:nvSpPr>
                  <p:spPr>
                    <a:xfrm>
                      <a:off x="4520" y="1152"/>
                      <a:ext cx="0" cy="240"/>
                    </a:xfrm>
                    <a:prstGeom prst="line">
                      <a:avLst/>
                    </a:prstGeom>
                    <a:ln w="57150" cap="flat" cmpd="sng">
                      <a:solidFill>
                        <a:srgbClr val="FF3300"/>
                      </a:solidFill>
                      <a:prstDash val="solid"/>
                      <a:headEnd type="none" w="med" len="med"/>
                      <a:tailEnd type="triangle" w="med" len="med"/>
                    </a:ln>
                  </p:spPr>
                </p:sp>
                <p:sp>
                  <p:nvSpPr>
                    <p:cNvPr id="144407" name="矩形 144406"/>
                    <p:cNvSpPr/>
                    <p:nvPr/>
                  </p:nvSpPr>
                  <p:spPr>
                    <a:xfrm>
                      <a:off x="2792" y="1440"/>
                      <a:ext cx="1344" cy="576"/>
                    </a:xfrm>
                    <a:prstGeom prst="rect">
                      <a:avLst/>
                    </a:prstGeom>
                    <a:solidFill>
                      <a:srgbClr val="FFFF66"/>
                    </a:solidFill>
                    <a:ln w="9525" cap="flat" cmpd="sng">
                      <a:solidFill>
                        <a:srgbClr val="FF3300"/>
                      </a:solidFill>
                      <a:prstDash val="solid"/>
                      <a:miter/>
                      <a:headEnd type="none" w="med" len="med"/>
                      <a:tailEnd type="none" w="med" len="med"/>
                    </a:ln>
                  </p:spPr>
                  <p:txBody>
                    <a:bodyPr/>
                    <a:p>
                      <a:endParaRPr lang="zh-CN" altLang="en-US" sz="1800">
                        <a:latin typeface="华文中宋" panose="02010600040101010101" pitchFamily="2" charset="-122"/>
                        <a:ea typeface="华文中宋" panose="02010600040101010101" pitchFamily="2" charset="-122"/>
                      </a:endParaRPr>
                    </a:p>
                  </p:txBody>
                </p:sp>
                <p:sp>
                  <p:nvSpPr>
                    <p:cNvPr id="144408" name="文本框 144407"/>
                    <p:cNvSpPr txBox="1"/>
                    <p:nvPr/>
                  </p:nvSpPr>
                  <p:spPr>
                    <a:xfrm>
                      <a:off x="3250" y="1440"/>
                      <a:ext cx="406" cy="269"/>
                    </a:xfrm>
                    <a:prstGeom prst="rect">
                      <a:avLst/>
                    </a:prstGeom>
                    <a:solidFill>
                      <a:srgbClr val="FFE989"/>
                    </a:solidFill>
                    <a:ln w="9525" cap="flat" cmpd="sng">
                      <a:solidFill>
                        <a:srgbClr val="FF3300"/>
                      </a:solidFill>
                      <a:prstDash val="solid"/>
                      <a:miter/>
                      <a:headEnd type="none" w="med" len="med"/>
                      <a:tailEnd type="none" w="med" len="med"/>
                    </a:ln>
                  </p:spPr>
                  <p:txBody>
                    <a:bodyPr>
                      <a:spAutoFit/>
                    </a:bodyPr>
                    <a:p>
                      <a:pPr algn="ctr">
                        <a:spcBef>
                          <a:spcPct val="50000"/>
                        </a:spcBef>
                        <a:buFontTx/>
                      </a:pPr>
                      <a:r>
                        <a:rPr lang="zh-CN" altLang="en-US" sz="1800" dirty="0">
                          <a:solidFill>
                            <a:srgbClr val="FF0000"/>
                          </a:solidFill>
                          <a:latin typeface="华文中宋" panose="02010600040101010101" pitchFamily="2" charset="-122"/>
                          <a:ea typeface="华文中宋" panose="02010600040101010101" pitchFamily="2" charset="-122"/>
                        </a:rPr>
                        <a:t>首相</a:t>
                      </a:r>
                      <a:endParaRPr lang="zh-CN" altLang="en-US" sz="1800" dirty="0">
                        <a:solidFill>
                          <a:srgbClr val="FF0000"/>
                        </a:solidFill>
                        <a:latin typeface="华文中宋" panose="02010600040101010101" pitchFamily="2" charset="-122"/>
                        <a:ea typeface="华文中宋" panose="02010600040101010101" pitchFamily="2" charset="-122"/>
                      </a:endParaRPr>
                    </a:p>
                  </p:txBody>
                </p:sp>
                <p:sp>
                  <p:nvSpPr>
                    <p:cNvPr id="144409" name="文本框 144408"/>
                    <p:cNvSpPr txBox="1"/>
                    <p:nvPr/>
                  </p:nvSpPr>
                  <p:spPr>
                    <a:xfrm>
                      <a:off x="4374" y="1459"/>
                      <a:ext cx="290" cy="1037"/>
                    </a:xfrm>
                    <a:prstGeom prst="rect">
                      <a:avLst/>
                    </a:prstGeom>
                    <a:solidFill>
                      <a:srgbClr val="FFFF66"/>
                    </a:solidFill>
                    <a:ln w="9525" cap="flat" cmpd="sng">
                      <a:solidFill>
                        <a:srgbClr val="FF3300"/>
                      </a:solidFill>
                      <a:prstDash val="solid"/>
                      <a:miter/>
                      <a:headEnd type="none" w="med" len="med"/>
                      <a:tailEnd type="none" w="med" len="med"/>
                    </a:ln>
                  </p:spPr>
                  <p:txBody>
                    <a:bodyPr vert="eaVert">
                      <a:spAutoFit/>
                    </a:bodyPr>
                    <a:p>
                      <a:pPr algn="ctr">
                        <a:buFontTx/>
                      </a:pPr>
                      <a:r>
                        <a:rPr lang="zh-CN" altLang="en-US" sz="1800" dirty="0">
                          <a:solidFill>
                            <a:srgbClr val="0000FF"/>
                          </a:solidFill>
                          <a:latin typeface="华文中宋" panose="02010600040101010101" pitchFamily="2" charset="-122"/>
                          <a:ea typeface="华文中宋" panose="02010600040101010101" pitchFamily="2" charset="-122"/>
                        </a:rPr>
                        <a:t>司法独立</a:t>
                      </a:r>
                      <a:endParaRPr lang="zh-CN" altLang="en-US" sz="1800" dirty="0">
                        <a:solidFill>
                          <a:srgbClr val="0000FF"/>
                        </a:solidFill>
                        <a:latin typeface="华文中宋" panose="02010600040101010101" pitchFamily="2" charset="-122"/>
                        <a:ea typeface="华文中宋" panose="02010600040101010101" pitchFamily="2" charset="-122"/>
                      </a:endParaRPr>
                    </a:p>
                  </p:txBody>
                </p:sp>
                <p:sp>
                  <p:nvSpPr>
                    <p:cNvPr id="144410" name="直接连接符 144409"/>
                    <p:cNvSpPr/>
                    <p:nvPr/>
                  </p:nvSpPr>
                  <p:spPr>
                    <a:xfrm>
                      <a:off x="3512" y="1152"/>
                      <a:ext cx="0" cy="240"/>
                    </a:xfrm>
                    <a:prstGeom prst="line">
                      <a:avLst/>
                    </a:prstGeom>
                    <a:ln w="57150" cap="flat" cmpd="sng">
                      <a:solidFill>
                        <a:srgbClr val="FF3300"/>
                      </a:solidFill>
                      <a:prstDash val="solid"/>
                      <a:headEnd type="none" w="med" len="med"/>
                      <a:tailEnd type="triangle" w="med" len="med"/>
                    </a:ln>
                  </p:spPr>
                </p:sp>
                <p:sp>
                  <p:nvSpPr>
                    <p:cNvPr id="144411" name="直接连接符 144410"/>
                    <p:cNvSpPr/>
                    <p:nvPr/>
                  </p:nvSpPr>
                  <p:spPr>
                    <a:xfrm>
                      <a:off x="720" y="1152"/>
                      <a:ext cx="0" cy="240"/>
                    </a:xfrm>
                    <a:prstGeom prst="line">
                      <a:avLst/>
                    </a:prstGeom>
                    <a:ln w="57150" cap="flat" cmpd="sng">
                      <a:solidFill>
                        <a:srgbClr val="FF3300"/>
                      </a:solidFill>
                      <a:prstDash val="solid"/>
                      <a:headEnd type="none" w="med" len="med"/>
                      <a:tailEnd type="triangle" w="med" len="med"/>
                    </a:ln>
                  </p:spPr>
                </p:sp>
                <p:sp>
                  <p:nvSpPr>
                    <p:cNvPr id="144412" name="直接连接符 144411"/>
                    <p:cNvSpPr/>
                    <p:nvPr/>
                  </p:nvSpPr>
                  <p:spPr>
                    <a:xfrm>
                      <a:off x="720" y="1152"/>
                      <a:ext cx="3800" cy="0"/>
                    </a:xfrm>
                    <a:prstGeom prst="line">
                      <a:avLst/>
                    </a:prstGeom>
                    <a:ln w="57150" cap="flat" cmpd="sng">
                      <a:solidFill>
                        <a:srgbClr val="FF3300"/>
                      </a:solidFill>
                      <a:prstDash val="solid"/>
                      <a:headEnd type="none" w="med" len="med"/>
                      <a:tailEnd type="none" w="med" len="med"/>
                    </a:ln>
                  </p:spPr>
                </p:sp>
                <p:sp>
                  <p:nvSpPr>
                    <p:cNvPr id="144413" name="直接连接符 144412"/>
                    <p:cNvSpPr/>
                    <p:nvPr/>
                  </p:nvSpPr>
                  <p:spPr>
                    <a:xfrm>
                      <a:off x="1728" y="1008"/>
                      <a:ext cx="8" cy="144"/>
                    </a:xfrm>
                    <a:prstGeom prst="line">
                      <a:avLst/>
                    </a:prstGeom>
                    <a:ln w="57150" cap="flat" cmpd="sng">
                      <a:solidFill>
                        <a:srgbClr val="FF3300"/>
                      </a:solidFill>
                      <a:prstDash val="solid"/>
                      <a:headEnd type="none" w="med" len="med"/>
                      <a:tailEnd type="none" w="med" len="med"/>
                    </a:ln>
                  </p:spPr>
                </p:sp>
                <p:sp>
                  <p:nvSpPr>
                    <p:cNvPr id="144414" name="直接连接符 144413"/>
                    <p:cNvSpPr/>
                    <p:nvPr/>
                  </p:nvSpPr>
                  <p:spPr>
                    <a:xfrm>
                      <a:off x="1736" y="1152"/>
                      <a:ext cx="0" cy="1632"/>
                    </a:xfrm>
                    <a:prstGeom prst="line">
                      <a:avLst/>
                    </a:prstGeom>
                    <a:ln w="57150" cap="flat" cmpd="sng">
                      <a:solidFill>
                        <a:srgbClr val="FF3300"/>
                      </a:solidFill>
                      <a:prstDash val="solid"/>
                      <a:headEnd type="none" w="med" len="med"/>
                      <a:tailEnd type="triangle" w="med" len="med"/>
                    </a:ln>
                  </p:spPr>
                </p:sp>
              </p:grpSp>
            </p:grpSp>
          </p:grpSp>
          <p:sp>
            <p:nvSpPr>
              <p:cNvPr id="144415" name="文本框 144414"/>
              <p:cNvSpPr txBox="1"/>
              <p:nvPr/>
            </p:nvSpPr>
            <p:spPr>
              <a:xfrm>
                <a:off x="1231" y="3072"/>
                <a:ext cx="937" cy="269"/>
              </a:xfrm>
              <a:prstGeom prst="rect">
                <a:avLst/>
              </a:prstGeom>
              <a:noFill/>
              <a:ln w="9525">
                <a:noFill/>
              </a:ln>
            </p:spPr>
            <p:txBody>
              <a:bodyPr>
                <a:spAutoFit/>
              </a:bodyPr>
              <a:p>
                <a:pPr algn="ctr">
                  <a:spcBef>
                    <a:spcPct val="50000"/>
                  </a:spcBef>
                  <a:buFontTx/>
                </a:pPr>
                <a:r>
                  <a:rPr lang="zh-CN" altLang="en-US" sz="1800" dirty="0">
                    <a:solidFill>
                      <a:schemeClr val="bg1"/>
                    </a:solidFill>
                    <a:latin typeface="华文中宋" panose="02010600040101010101" pitchFamily="2" charset="-122"/>
                    <a:ea typeface="华文中宋" panose="02010600040101010101" pitchFamily="2" charset="-122"/>
                    <a:cs typeface="华文中宋" panose="02010600040101010101" pitchFamily="2" charset="-122"/>
                  </a:rPr>
                  <a:t>议 会</a:t>
                </a:r>
                <a:endParaRPr lang="zh-CN" altLang="en-US" sz="1800" dirty="0">
                  <a:solidFill>
                    <a:schemeClr val="bg1"/>
                  </a:solidFill>
                  <a:latin typeface="华文中宋" panose="02010600040101010101" pitchFamily="2" charset="-122"/>
                  <a:ea typeface="华文中宋" panose="02010600040101010101" pitchFamily="2" charset="-122"/>
                  <a:cs typeface="华文中宋" panose="02010600040101010101" pitchFamily="2" charset="-122"/>
                </a:endParaRPr>
              </a:p>
            </p:txBody>
          </p:sp>
        </p:grpSp>
        <p:sp>
          <p:nvSpPr>
            <p:cNvPr id="144416" name="文本框 144415"/>
            <p:cNvSpPr txBox="1"/>
            <p:nvPr/>
          </p:nvSpPr>
          <p:spPr>
            <a:xfrm>
              <a:off x="2744" y="1670"/>
              <a:ext cx="1488" cy="269"/>
            </a:xfrm>
            <a:prstGeom prst="rect">
              <a:avLst/>
            </a:prstGeom>
            <a:noFill/>
            <a:ln w="9525">
              <a:noFill/>
            </a:ln>
          </p:spPr>
          <p:txBody>
            <a:bodyPr>
              <a:spAutoFit/>
            </a:bodyPr>
            <a:p>
              <a:pPr algn="ctr">
                <a:spcBef>
                  <a:spcPct val="50000"/>
                </a:spcBef>
                <a:buFontTx/>
              </a:pPr>
              <a:r>
                <a:rPr lang="zh-CN" altLang="en-US" sz="1800" dirty="0">
                  <a:solidFill>
                    <a:srgbClr val="FF0000"/>
                  </a:solidFill>
                  <a:latin typeface="华文中宋" panose="02010600040101010101" pitchFamily="2" charset="-122"/>
                  <a:ea typeface="华文中宋" panose="02010600040101010101" pitchFamily="2" charset="-122"/>
                  <a:cs typeface="华文中宋" panose="02010600040101010101" pitchFamily="2" charset="-122"/>
                </a:rPr>
                <a:t>内        阁</a:t>
              </a:r>
              <a:endParaRPr lang="zh-CN" altLang="en-US" sz="1800" dirty="0">
                <a:solidFill>
                  <a:srgbClr val="FF0000"/>
                </a:solidFill>
                <a:latin typeface="华文中宋" panose="02010600040101010101" pitchFamily="2" charset="-122"/>
                <a:ea typeface="华文中宋" panose="02010600040101010101" pitchFamily="2" charset="-122"/>
                <a:cs typeface="华文中宋" panose="02010600040101010101" pitchFamily="2" charset="-122"/>
              </a:endParaRPr>
            </a:p>
          </p:txBody>
        </p:sp>
      </p:grpSp>
      <p:grpSp>
        <p:nvGrpSpPr>
          <p:cNvPr id="144417" name="组合 144416"/>
          <p:cNvGrpSpPr/>
          <p:nvPr/>
        </p:nvGrpSpPr>
        <p:grpSpPr>
          <a:xfrm>
            <a:off x="7492683" y="3212783"/>
            <a:ext cx="1755775" cy="1560512"/>
            <a:chOff x="1830" y="1849"/>
            <a:chExt cx="1106" cy="983"/>
          </a:xfrm>
        </p:grpSpPr>
        <p:sp>
          <p:nvSpPr>
            <p:cNvPr id="144418" name="文本框 144417"/>
            <p:cNvSpPr txBox="1"/>
            <p:nvPr/>
          </p:nvSpPr>
          <p:spPr>
            <a:xfrm rot="2418766">
              <a:off x="2071" y="1849"/>
              <a:ext cx="309" cy="983"/>
            </a:xfrm>
            <a:prstGeom prst="rect">
              <a:avLst/>
            </a:prstGeom>
            <a:noFill/>
            <a:ln w="9525">
              <a:noFill/>
            </a:ln>
          </p:spPr>
          <p:txBody>
            <a:bodyPr vert="eaVert">
              <a:spAutoFit/>
            </a:bodyPr>
            <a:p>
              <a:pPr algn="ctr">
                <a:spcBef>
                  <a:spcPct val="50000"/>
                </a:spcBef>
                <a:buFontTx/>
              </a:pPr>
              <a:r>
                <a:rPr lang="zh-CN" altLang="en-US" sz="2000" dirty="0">
                  <a:solidFill>
                    <a:srgbClr val="0000FF"/>
                  </a:solidFill>
                  <a:latin typeface="华文细黑" panose="02010600040101010101" pitchFamily="2" charset="-122"/>
                  <a:ea typeface="华文细黑" panose="02010600040101010101" pitchFamily="2" charset="-122"/>
                </a:rPr>
                <a:t>负责</a:t>
              </a:r>
              <a:endParaRPr lang="zh-CN" altLang="en-US" sz="2000">
                <a:solidFill>
                  <a:srgbClr val="0000FF"/>
                </a:solidFill>
                <a:latin typeface="华文细黑" panose="02010600040101010101" pitchFamily="2" charset="-122"/>
                <a:ea typeface="华文细黑" panose="02010600040101010101" pitchFamily="2" charset="-122"/>
              </a:endParaRPr>
            </a:p>
          </p:txBody>
        </p:sp>
        <p:sp>
          <p:nvSpPr>
            <p:cNvPr id="144419" name="直接连接符 144418"/>
            <p:cNvSpPr/>
            <p:nvPr/>
          </p:nvSpPr>
          <p:spPr>
            <a:xfrm rot="-1862613" flipH="1">
              <a:off x="1830" y="2241"/>
              <a:ext cx="1106" cy="432"/>
            </a:xfrm>
            <a:prstGeom prst="line">
              <a:avLst/>
            </a:prstGeom>
            <a:ln w="57150" cap="flat" cmpd="sng">
              <a:solidFill>
                <a:schemeClr val="tx1"/>
              </a:solidFill>
              <a:prstDash val="solid"/>
              <a:headEnd type="none" w="med" len="med"/>
              <a:tailEnd type="triangle" w="med" len="med"/>
            </a:ln>
          </p:spPr>
        </p:sp>
      </p:grpSp>
      <p:grpSp>
        <p:nvGrpSpPr>
          <p:cNvPr id="144420" name="组合 144419"/>
          <p:cNvGrpSpPr/>
          <p:nvPr/>
        </p:nvGrpSpPr>
        <p:grpSpPr>
          <a:xfrm>
            <a:off x="9609456" y="3400425"/>
            <a:ext cx="1265238" cy="1620838"/>
            <a:chOff x="4248" y="2286"/>
            <a:chExt cx="797" cy="1021"/>
          </a:xfrm>
        </p:grpSpPr>
        <p:grpSp>
          <p:nvGrpSpPr>
            <p:cNvPr id="144421" name="组合 144420"/>
            <p:cNvGrpSpPr/>
            <p:nvPr/>
          </p:nvGrpSpPr>
          <p:grpSpPr>
            <a:xfrm>
              <a:off x="4248" y="2286"/>
              <a:ext cx="312" cy="816"/>
              <a:chOff x="1504" y="2286"/>
              <a:chExt cx="312" cy="816"/>
            </a:xfrm>
          </p:grpSpPr>
          <p:sp>
            <p:nvSpPr>
              <p:cNvPr id="144422" name="文本框 144421"/>
              <p:cNvSpPr txBox="1"/>
              <p:nvPr/>
            </p:nvSpPr>
            <p:spPr>
              <a:xfrm>
                <a:off x="1504" y="2286"/>
                <a:ext cx="309" cy="816"/>
              </a:xfrm>
              <a:prstGeom prst="rect">
                <a:avLst/>
              </a:prstGeom>
              <a:noFill/>
              <a:ln w="9525">
                <a:noFill/>
              </a:ln>
            </p:spPr>
            <p:txBody>
              <a:bodyPr vert="eaVert">
                <a:spAutoFit/>
              </a:bodyPr>
              <a:p>
                <a:pPr algn="ctr">
                  <a:spcBef>
                    <a:spcPct val="50000"/>
                  </a:spcBef>
                  <a:buFontTx/>
                </a:pPr>
                <a:r>
                  <a:rPr lang="zh-CN" altLang="en-US" sz="2000" dirty="0">
                    <a:solidFill>
                      <a:srgbClr val="0000FF"/>
                    </a:solidFill>
                    <a:latin typeface="华文细黑" panose="02010600040101010101" pitchFamily="2" charset="-122"/>
                    <a:ea typeface="华文细黑" panose="02010600040101010101" pitchFamily="2" charset="-122"/>
                  </a:rPr>
                  <a:t>组织</a:t>
                </a:r>
                <a:endParaRPr lang="zh-CN" altLang="en-US" sz="2000">
                  <a:solidFill>
                    <a:srgbClr val="0000FF"/>
                  </a:solidFill>
                  <a:latin typeface="华文细黑" panose="02010600040101010101" pitchFamily="2" charset="-122"/>
                  <a:ea typeface="华文细黑" panose="02010600040101010101" pitchFamily="2" charset="-122"/>
                </a:endParaRPr>
              </a:p>
            </p:txBody>
          </p:sp>
          <p:sp>
            <p:nvSpPr>
              <p:cNvPr id="144423" name="直接连接符 144422"/>
              <p:cNvSpPr/>
              <p:nvPr/>
            </p:nvSpPr>
            <p:spPr>
              <a:xfrm flipH="1" flipV="1">
                <a:off x="1813" y="2286"/>
                <a:ext cx="3" cy="738"/>
              </a:xfrm>
              <a:prstGeom prst="line">
                <a:avLst/>
              </a:prstGeom>
              <a:ln w="57150" cap="flat" cmpd="sng">
                <a:solidFill>
                  <a:schemeClr val="tx1"/>
                </a:solidFill>
                <a:prstDash val="solid"/>
                <a:headEnd type="none" w="med" len="med"/>
                <a:tailEnd type="triangle" w="med" len="med"/>
              </a:ln>
            </p:spPr>
          </p:sp>
        </p:grpSp>
        <p:sp>
          <p:nvSpPr>
            <p:cNvPr id="144424" name="文本框 144423"/>
            <p:cNvSpPr txBox="1"/>
            <p:nvPr/>
          </p:nvSpPr>
          <p:spPr>
            <a:xfrm>
              <a:off x="4444" y="3056"/>
              <a:ext cx="601" cy="251"/>
            </a:xfrm>
            <a:prstGeom prst="rect">
              <a:avLst/>
            </a:prstGeom>
            <a:solidFill>
              <a:srgbClr val="FFFF66"/>
            </a:solidFill>
            <a:ln w="9525" cap="flat" cmpd="sng">
              <a:solidFill>
                <a:srgbClr val="FFCC66"/>
              </a:solidFill>
              <a:prstDash val="solid"/>
              <a:miter/>
              <a:headEnd type="none" w="med" len="med"/>
              <a:tailEnd type="none" w="med" len="med"/>
            </a:ln>
          </p:spPr>
          <p:txBody>
            <a:bodyPr>
              <a:spAutoFit/>
            </a:bodyPr>
            <a:p>
              <a:pPr algn="ctr">
                <a:spcBef>
                  <a:spcPct val="50000"/>
                </a:spcBef>
                <a:buFontTx/>
              </a:pPr>
              <a:r>
                <a:rPr lang="zh-CN" altLang="en-US" sz="2000" dirty="0">
                  <a:solidFill>
                    <a:srgbClr val="FF0000"/>
                  </a:solidFill>
                  <a:latin typeface="Times New Roman" panose="02020603050405020304" pitchFamily="18" charset="0"/>
                </a:rPr>
                <a:t>政党</a:t>
              </a:r>
              <a:endParaRPr lang="zh-CN" altLang="en-US" sz="2000">
                <a:solidFill>
                  <a:srgbClr val="FF0000"/>
                </a:solidFill>
                <a:latin typeface="Times New Roman" panose="02020603050405020304" pitchFamily="18" charset="0"/>
              </a:endParaRPr>
            </a:p>
          </p:txBody>
        </p:sp>
      </p:grpSp>
      <p:grpSp>
        <p:nvGrpSpPr>
          <p:cNvPr id="144425" name="组合 144424"/>
          <p:cNvGrpSpPr/>
          <p:nvPr/>
        </p:nvGrpSpPr>
        <p:grpSpPr>
          <a:xfrm>
            <a:off x="5770245" y="3041333"/>
            <a:ext cx="914400" cy="1674813"/>
            <a:chOff x="864" y="1825"/>
            <a:chExt cx="576" cy="1055"/>
          </a:xfrm>
        </p:grpSpPr>
        <p:sp>
          <p:nvSpPr>
            <p:cNvPr id="144426" name="直接连接符 144425"/>
            <p:cNvSpPr/>
            <p:nvPr/>
          </p:nvSpPr>
          <p:spPr>
            <a:xfrm>
              <a:off x="864" y="1872"/>
              <a:ext cx="576" cy="1008"/>
            </a:xfrm>
            <a:prstGeom prst="line">
              <a:avLst/>
            </a:prstGeom>
            <a:ln w="57150" cap="rnd" cmpd="sng">
              <a:solidFill>
                <a:schemeClr val="tx1"/>
              </a:solidFill>
              <a:prstDash val="sysDot"/>
              <a:headEnd type="none" w="med" len="med"/>
              <a:tailEnd type="triangle" w="med" len="med"/>
            </a:ln>
          </p:spPr>
        </p:sp>
        <p:sp>
          <p:nvSpPr>
            <p:cNvPr id="144427" name="文本框 144426"/>
            <p:cNvSpPr txBox="1"/>
            <p:nvPr/>
          </p:nvSpPr>
          <p:spPr>
            <a:xfrm rot="-39545830">
              <a:off x="889" y="2077"/>
              <a:ext cx="755" cy="251"/>
            </a:xfrm>
            <a:prstGeom prst="rect">
              <a:avLst/>
            </a:prstGeom>
            <a:noFill/>
            <a:ln w="9525">
              <a:noFill/>
            </a:ln>
          </p:spPr>
          <p:txBody>
            <a:bodyPr wrap="none" anchor="t">
              <a:spAutoFit/>
            </a:bodyPr>
            <a:p>
              <a:pPr>
                <a:buFontTx/>
              </a:pPr>
              <a:r>
                <a:rPr lang="zh-CN" altLang="en-US" sz="2000" dirty="0">
                  <a:solidFill>
                    <a:srgbClr val="0000FF"/>
                  </a:solidFill>
                  <a:latin typeface="Arial" panose="020B0604020202020204" pitchFamily="34" charset="0"/>
                  <a:ea typeface="华文细黑" panose="02010600040101010101" pitchFamily="2" charset="-122"/>
                </a:rPr>
                <a:t>权力转移</a:t>
              </a:r>
              <a:endParaRPr lang="zh-CN" altLang="en-US" sz="2000" dirty="0">
                <a:solidFill>
                  <a:srgbClr val="0000FF"/>
                </a:solidFill>
                <a:latin typeface="Arial" panose="020B0604020202020204" pitchFamily="34" charset="0"/>
                <a:ea typeface="华文细黑" panose="02010600040101010101" pitchFamily="2" charset="-122"/>
              </a:endParaRPr>
            </a:p>
          </p:txBody>
        </p:sp>
      </p:grpSp>
      <p:grpSp>
        <p:nvGrpSpPr>
          <p:cNvPr id="144428" name="组合 144427"/>
          <p:cNvGrpSpPr/>
          <p:nvPr/>
        </p:nvGrpSpPr>
        <p:grpSpPr>
          <a:xfrm>
            <a:off x="6290310" y="2369185"/>
            <a:ext cx="2540000" cy="457200"/>
            <a:chOff x="1144" y="1296"/>
            <a:chExt cx="1600" cy="288"/>
          </a:xfrm>
        </p:grpSpPr>
        <p:sp>
          <p:nvSpPr>
            <p:cNvPr id="144429" name="直接连接符 144428"/>
            <p:cNvSpPr/>
            <p:nvPr/>
          </p:nvSpPr>
          <p:spPr>
            <a:xfrm>
              <a:off x="1144" y="1584"/>
              <a:ext cx="1600" cy="0"/>
            </a:xfrm>
            <a:prstGeom prst="line">
              <a:avLst/>
            </a:prstGeom>
            <a:ln w="57150" cap="rnd" cmpd="sng">
              <a:solidFill>
                <a:schemeClr val="tx1"/>
              </a:solidFill>
              <a:prstDash val="sysDot"/>
              <a:headEnd type="none" w="med" len="med"/>
              <a:tailEnd type="triangle" w="med" len="med"/>
            </a:ln>
          </p:spPr>
        </p:sp>
        <p:sp>
          <p:nvSpPr>
            <p:cNvPr id="144430" name="文本框 144429"/>
            <p:cNvSpPr txBox="1"/>
            <p:nvPr/>
          </p:nvSpPr>
          <p:spPr>
            <a:xfrm>
              <a:off x="1352" y="1296"/>
              <a:ext cx="755" cy="251"/>
            </a:xfrm>
            <a:prstGeom prst="rect">
              <a:avLst/>
            </a:prstGeom>
            <a:noFill/>
            <a:ln w="9525">
              <a:noFill/>
            </a:ln>
          </p:spPr>
          <p:txBody>
            <a:bodyPr wrap="none" anchor="t">
              <a:spAutoFit/>
            </a:bodyPr>
            <a:p>
              <a:pPr>
                <a:buFontTx/>
              </a:pPr>
              <a:r>
                <a:rPr lang="zh-CN" altLang="en-US" sz="2000" dirty="0">
                  <a:solidFill>
                    <a:srgbClr val="0000FF"/>
                  </a:solidFill>
                  <a:latin typeface="Arial" panose="020B0604020202020204" pitchFamily="34" charset="0"/>
                  <a:ea typeface="华文细黑" panose="02010600040101010101" pitchFamily="2" charset="-122"/>
                </a:rPr>
                <a:t>权力转移</a:t>
              </a:r>
              <a:endParaRPr lang="zh-CN" altLang="en-US" sz="2000" dirty="0">
                <a:solidFill>
                  <a:srgbClr val="0000FF"/>
                </a:solidFill>
                <a:latin typeface="Arial" panose="020B0604020202020204" pitchFamily="34" charset="0"/>
                <a:ea typeface="华文细黑" panose="02010600040101010101" pitchFamily="2" charset="-122"/>
              </a:endParaRPr>
            </a:p>
          </p:txBody>
        </p:sp>
      </p:grpSp>
      <p:grpSp>
        <p:nvGrpSpPr>
          <p:cNvPr id="144431" name="组合 144430"/>
          <p:cNvGrpSpPr/>
          <p:nvPr/>
        </p:nvGrpSpPr>
        <p:grpSpPr>
          <a:xfrm>
            <a:off x="5839143" y="815975"/>
            <a:ext cx="4419600" cy="749300"/>
            <a:chOff x="1859" y="514"/>
            <a:chExt cx="2784" cy="472"/>
          </a:xfrm>
        </p:grpSpPr>
        <p:sp>
          <p:nvSpPr>
            <p:cNvPr id="144432" name="文本框 144431"/>
            <p:cNvSpPr txBox="1"/>
            <p:nvPr/>
          </p:nvSpPr>
          <p:spPr>
            <a:xfrm>
              <a:off x="1859" y="754"/>
              <a:ext cx="2784" cy="232"/>
            </a:xfrm>
            <a:prstGeom prst="rect">
              <a:avLst/>
            </a:prstGeom>
            <a:solidFill>
              <a:srgbClr val="FFFF66"/>
            </a:solidFill>
            <a:ln w="9525" cap="flat" cmpd="sng">
              <a:solidFill>
                <a:schemeClr val="accent2"/>
              </a:solidFill>
              <a:prstDash val="solid"/>
              <a:miter/>
              <a:headEnd type="none" w="med" len="med"/>
              <a:tailEnd type="none" w="med" len="med"/>
            </a:ln>
          </p:spPr>
          <p:txBody>
            <a:bodyPr>
              <a:spAutoFit/>
            </a:bodyPr>
            <a:p>
              <a:pPr algn="ctr">
                <a:spcBef>
                  <a:spcPct val="50000"/>
                </a:spcBef>
                <a:buFontTx/>
              </a:pPr>
              <a:r>
                <a:rPr lang="zh-CN" altLang="en-US" sz="1800" dirty="0">
                  <a:solidFill>
                    <a:srgbClr val="FF0000"/>
                  </a:solidFill>
                  <a:latin typeface="华文中宋" panose="02010600040101010101" pitchFamily="2" charset="-122"/>
                  <a:ea typeface="华文中宋" panose="02010600040101010101" pitchFamily="2" charset="-122"/>
                  <a:cs typeface="华文中宋" panose="02010600040101010101" pitchFamily="2" charset="-122"/>
                </a:rPr>
                <a:t>君   主   立   宪   制</a:t>
              </a:r>
              <a:endParaRPr lang="zh-CN" altLang="en-US" sz="1800" dirty="0">
                <a:solidFill>
                  <a:srgbClr val="FF0000"/>
                </a:solidFill>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144433" name="直接连接符 144432"/>
            <p:cNvSpPr/>
            <p:nvPr/>
          </p:nvSpPr>
          <p:spPr>
            <a:xfrm>
              <a:off x="2730" y="514"/>
              <a:ext cx="0" cy="240"/>
            </a:xfrm>
            <a:prstGeom prst="line">
              <a:avLst/>
            </a:prstGeom>
            <a:ln w="57150" cap="flat" cmpd="sng">
              <a:solidFill>
                <a:srgbClr val="FF3300"/>
              </a:solidFill>
              <a:prstDash val="solid"/>
              <a:headEnd type="none" w="med" len="med"/>
              <a:tailEnd type="triangle" w="med" len="med"/>
            </a:ln>
          </p:spPr>
        </p:sp>
      </p:grpSp>
      <p:sp>
        <p:nvSpPr>
          <p:cNvPr id="144438" name="文本框 144437"/>
          <p:cNvSpPr txBox="1"/>
          <p:nvPr/>
        </p:nvSpPr>
        <p:spPr>
          <a:xfrm>
            <a:off x="4581843" y="1196975"/>
            <a:ext cx="490220" cy="1768475"/>
          </a:xfrm>
          <a:prstGeom prst="rect">
            <a:avLst/>
          </a:prstGeom>
          <a:noFill/>
          <a:ln w="9525">
            <a:noFill/>
          </a:ln>
        </p:spPr>
        <p:txBody>
          <a:bodyPr vert="eaVert">
            <a:spAutoFit/>
          </a:bodyPr>
          <a:p>
            <a:pPr algn="ctr">
              <a:spcBef>
                <a:spcPct val="50000"/>
              </a:spcBef>
              <a:buFontTx/>
            </a:pPr>
            <a:endParaRPr lang="zh-CN" altLang="en-US" sz="2000">
              <a:solidFill>
                <a:srgbClr val="0000FF"/>
              </a:solidFill>
              <a:latin typeface="华文细黑" panose="02010600040101010101" pitchFamily="2" charset="-122"/>
              <a:ea typeface="华文细黑" panose="02010600040101010101" pitchFamily="2" charset="-122"/>
            </a:endParaRPr>
          </a:p>
        </p:txBody>
      </p:sp>
      <p:sp>
        <p:nvSpPr>
          <p:cNvPr id="70658" name="Text Box 2"/>
          <p:cNvSpPr txBox="1">
            <a:spLocks noChangeArrowheads="1"/>
          </p:cNvSpPr>
          <p:nvPr/>
        </p:nvSpPr>
        <p:spPr bwMode="auto">
          <a:xfrm>
            <a:off x="241300" y="157163"/>
            <a:ext cx="5066030" cy="58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2" tIns="45711" rIns="91422" bIns="45711">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370330" eaLnBrk="0" hangingPunct="0">
              <a:defRPr>
                <a:solidFill>
                  <a:schemeClr val="tx1"/>
                </a:solidFill>
                <a:latin typeface="Arial" panose="020B0604020202020204" pitchFamily="34" charset="0"/>
                <a:ea typeface="宋体" panose="02010600030101010101" pitchFamily="2" charset="-122"/>
              </a:defRPr>
            </a:lvl4pPr>
            <a:lvl5pPr marL="1827530" eaLnBrk="0" hangingPunct="0">
              <a:defRPr>
                <a:solidFill>
                  <a:schemeClr val="tx1"/>
                </a:solidFill>
                <a:latin typeface="Arial" panose="020B0604020202020204" pitchFamily="34" charset="0"/>
                <a:ea typeface="宋体" panose="02010600030101010101" pitchFamily="2" charset="-122"/>
              </a:defRPr>
            </a:lvl5pPr>
            <a:lvl6pPr marL="22847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741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199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6563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三、英国君主立宪制的特点</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44398"/>
                                        </p:tgtEl>
                                        <p:attrNameLst>
                                          <p:attrName>style.visibility</p:attrName>
                                        </p:attrNameLst>
                                      </p:cBhvr>
                                      <p:to>
                                        <p:strVal val="visible"/>
                                      </p:to>
                                    </p:set>
                                    <p:animEffect transition="in" filter="slide(fromTop)">
                                      <p:cBhvr>
                                        <p:cTn id="7" dur="500"/>
                                        <p:tgtEl>
                                          <p:spTgt spid="144398"/>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44431"/>
                                        </p:tgtEl>
                                        <p:attrNameLst>
                                          <p:attrName>style.visibility</p:attrName>
                                        </p:attrNameLst>
                                      </p:cBhvr>
                                      <p:to>
                                        <p:strVal val="visible"/>
                                      </p:to>
                                    </p:set>
                                    <p:animEffect transition="in" filter="slide(fromTop)">
                                      <p:cBhvr>
                                        <p:cTn id="11" dur="500"/>
                                        <p:tgtEl>
                                          <p:spTgt spid="144431"/>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144399"/>
                                        </p:tgtEl>
                                        <p:attrNameLst>
                                          <p:attrName>style.visibility</p:attrName>
                                        </p:attrNameLst>
                                      </p:cBhvr>
                                      <p:to>
                                        <p:strVal val="visible"/>
                                      </p:to>
                                    </p:set>
                                    <p:animEffect transition="in" filter="slide(fromTop)">
                                      <p:cBhvr>
                                        <p:cTn id="15" dur="500"/>
                                        <p:tgtEl>
                                          <p:spTgt spid="144399"/>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1" fill="hold" nodeType="clickEffect">
                                  <p:stCondLst>
                                    <p:cond delay="0"/>
                                  </p:stCondLst>
                                  <p:childTnLst>
                                    <p:set>
                                      <p:cBhvr>
                                        <p:cTn id="19" dur="1" fill="hold">
                                          <p:stCondLst>
                                            <p:cond delay="0"/>
                                          </p:stCondLst>
                                        </p:cTn>
                                        <p:tgtEl>
                                          <p:spTgt spid="144425"/>
                                        </p:tgtEl>
                                        <p:attrNameLst>
                                          <p:attrName>style.visibility</p:attrName>
                                        </p:attrNameLst>
                                      </p:cBhvr>
                                      <p:to>
                                        <p:strVal val="visible"/>
                                      </p:to>
                                    </p:set>
                                    <p:animEffect transition="in" filter="slide(fromTop)">
                                      <p:cBhvr>
                                        <p:cTn id="20" dur="500"/>
                                        <p:tgtEl>
                                          <p:spTgt spid="144425"/>
                                        </p:tgtEl>
                                      </p:cBhvr>
                                    </p:animEffect>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144428"/>
                                        </p:tgtEl>
                                        <p:attrNameLst>
                                          <p:attrName>style.visibility</p:attrName>
                                        </p:attrNameLst>
                                      </p:cBhvr>
                                      <p:to>
                                        <p:strVal val="visible"/>
                                      </p:to>
                                    </p:set>
                                    <p:animEffect transition="in" filter="slide(fromLeft)">
                                      <p:cBhvr>
                                        <p:cTn id="24" dur="500"/>
                                        <p:tgtEl>
                                          <p:spTgt spid="144428"/>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144394"/>
                                        </p:tgtEl>
                                        <p:attrNameLst>
                                          <p:attrName>style.visibility</p:attrName>
                                        </p:attrNameLst>
                                      </p:cBhvr>
                                      <p:to>
                                        <p:strVal val="visible"/>
                                      </p:to>
                                    </p:set>
                                    <p:animEffect transition="in" filter="slide(fromBottom)">
                                      <p:cBhvr>
                                        <p:cTn id="29" dur="500"/>
                                        <p:tgtEl>
                                          <p:spTgt spid="144394"/>
                                        </p:tgtEl>
                                      </p:cBhvr>
                                    </p:animEffect>
                                  </p:childTnLst>
                                </p:cTn>
                              </p:par>
                            </p:childTnLst>
                          </p:cTn>
                        </p:par>
                        <p:par>
                          <p:cTn id="30" fill="hold">
                            <p:stCondLst>
                              <p:cond delay="500"/>
                            </p:stCondLst>
                            <p:childTnLst>
                              <p:par>
                                <p:cTn id="31" presetID="12" presetClass="entr" presetSubtype="1" fill="hold" nodeType="afterEffect">
                                  <p:stCondLst>
                                    <p:cond delay="0"/>
                                  </p:stCondLst>
                                  <p:childTnLst>
                                    <p:set>
                                      <p:cBhvr>
                                        <p:cTn id="32" dur="1" fill="hold">
                                          <p:stCondLst>
                                            <p:cond delay="0"/>
                                          </p:stCondLst>
                                        </p:cTn>
                                        <p:tgtEl>
                                          <p:spTgt spid="144391"/>
                                        </p:tgtEl>
                                        <p:attrNameLst>
                                          <p:attrName>style.visibility</p:attrName>
                                        </p:attrNameLst>
                                      </p:cBhvr>
                                      <p:to>
                                        <p:strVal val="visible"/>
                                      </p:to>
                                    </p:set>
                                    <p:animEffect transition="in" filter="slide(fromTop)">
                                      <p:cBhvr>
                                        <p:cTn id="33" dur="500"/>
                                        <p:tgtEl>
                                          <p:spTgt spid="144391"/>
                                        </p:tgtEl>
                                      </p:cBhvr>
                                    </p:animEffect>
                                  </p:childTnLst>
                                </p:cTn>
                              </p:par>
                            </p:childTnLst>
                          </p:cTn>
                        </p:par>
                        <p:par>
                          <p:cTn id="34" fill="hold">
                            <p:stCondLst>
                              <p:cond delay="1000"/>
                            </p:stCondLst>
                            <p:childTnLst>
                              <p:par>
                                <p:cTn id="35" presetID="12" presetClass="entr" presetSubtype="4" fill="hold" nodeType="afterEffect">
                                  <p:stCondLst>
                                    <p:cond delay="0"/>
                                  </p:stCondLst>
                                  <p:childTnLst>
                                    <p:set>
                                      <p:cBhvr>
                                        <p:cTn id="36" dur="1" fill="hold">
                                          <p:stCondLst>
                                            <p:cond delay="0"/>
                                          </p:stCondLst>
                                        </p:cTn>
                                        <p:tgtEl>
                                          <p:spTgt spid="144386"/>
                                        </p:tgtEl>
                                        <p:attrNameLst>
                                          <p:attrName>style.visibility</p:attrName>
                                        </p:attrNameLst>
                                      </p:cBhvr>
                                      <p:to>
                                        <p:strVal val="visible"/>
                                      </p:to>
                                    </p:set>
                                    <p:animEffect transition="in" filter="slide(fromBottom)">
                                      <p:cBhvr>
                                        <p:cTn id="37" dur="500"/>
                                        <p:tgtEl>
                                          <p:spTgt spid="14438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44420"/>
                                        </p:tgtEl>
                                        <p:attrNameLst>
                                          <p:attrName>style.visibility</p:attrName>
                                        </p:attrNameLst>
                                      </p:cBhvr>
                                      <p:to>
                                        <p:strVal val="visible"/>
                                      </p:to>
                                    </p:set>
                                    <p:animEffect transition="in" filter="slide(fromBottom)">
                                      <p:cBhvr>
                                        <p:cTn id="42" dur="500"/>
                                        <p:tgtEl>
                                          <p:spTgt spid="14442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nodeType="clickEffect">
                                  <p:stCondLst>
                                    <p:cond delay="0"/>
                                  </p:stCondLst>
                                  <p:childTnLst>
                                    <p:set>
                                      <p:cBhvr>
                                        <p:cTn id="46" dur="1" fill="hold">
                                          <p:stCondLst>
                                            <p:cond delay="0"/>
                                          </p:stCondLst>
                                        </p:cTn>
                                        <p:tgtEl>
                                          <p:spTgt spid="144417"/>
                                        </p:tgtEl>
                                        <p:attrNameLst>
                                          <p:attrName>style.visibility</p:attrName>
                                        </p:attrNameLst>
                                      </p:cBhvr>
                                      <p:to>
                                        <p:strVal val="visible"/>
                                      </p:to>
                                    </p:set>
                                    <p:animEffect transition="in" filter="slide(fromRight)">
                                      <p:cBhvr>
                                        <p:cTn id="47" dur="500"/>
                                        <p:tgtEl>
                                          <p:spTgt spid="144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672" name="矩形 1049671"/>
          <p:cNvSpPr/>
          <p:nvPr/>
        </p:nvSpPr>
        <p:spPr>
          <a:xfrm>
            <a:off x="5543550" y="1531620"/>
            <a:ext cx="1320800" cy="706755"/>
          </a:xfrm>
          <a:prstGeom prst="rect">
            <a:avLst/>
          </a:prstGeom>
          <a:solidFill>
            <a:srgbClr val="33CC33"/>
          </a:solidFill>
          <a:ln w="9525" cap="flat" cmpd="sng">
            <a:solidFill>
              <a:srgbClr val="FF3300">
                <a:alpha val="100000"/>
              </a:srgbClr>
            </a:solidFill>
            <a:prstDash val="solid"/>
            <a:miter/>
            <a:headEnd type="none" w="med" len="med"/>
            <a:tailEnd type="none" w="med" len="med"/>
          </a:ln>
        </p:spPr>
        <p:txBody>
          <a:bodyPr vert="horz" wrap="square" lIns="91440" tIns="45720" rIns="91440" bIns="45720" anchor="t">
            <a:spAutoFit/>
          </a:bodyPr>
          <a:p>
            <a:pPr>
              <a:spcBef>
                <a:spcPct val="50000"/>
              </a:spcBef>
              <a:buSzPct val="100000"/>
              <a:buFontTx/>
              <a:buNone/>
            </a:pPr>
            <a:r>
              <a:rPr lang="zh-CN" altLang="en-US" sz="4000" b="1" baseline="0" dirty="0">
                <a:latin typeface="Times New Roman" panose="02020603050405020304" pitchFamily="18" charset="0"/>
                <a:ea typeface="黑体" panose="02010609060101010101" pitchFamily="49" charset="-122"/>
              </a:rPr>
              <a:t>首相</a:t>
            </a:r>
            <a:endParaRPr lang="zh-CN" altLang="en-US" sz="4000" b="1" baseline="0" dirty="0">
              <a:latin typeface="Times New Roman" panose="02020603050405020304" pitchFamily="18" charset="0"/>
              <a:ea typeface="黑体" panose="02010609060101010101" pitchFamily="49" charset="-122"/>
            </a:endParaRPr>
          </a:p>
        </p:txBody>
      </p:sp>
      <p:sp>
        <p:nvSpPr>
          <p:cNvPr id="1049674" name="矩形 1049673"/>
          <p:cNvSpPr/>
          <p:nvPr/>
        </p:nvSpPr>
        <p:spPr>
          <a:xfrm>
            <a:off x="1774825" y="4444365"/>
            <a:ext cx="2336165" cy="706755"/>
          </a:xfrm>
          <a:prstGeom prst="rect">
            <a:avLst/>
          </a:prstGeom>
          <a:solidFill>
            <a:srgbClr val="FFFF00"/>
          </a:solidFill>
          <a:ln w="9525" cap="flat" cmpd="sng">
            <a:solidFill>
              <a:srgbClr val="FF3300">
                <a:alpha val="100000"/>
              </a:srgbClr>
            </a:solidFill>
            <a:prstDash val="solid"/>
            <a:miter/>
            <a:headEnd type="none" w="med" len="med"/>
            <a:tailEnd type="none" w="med" len="med"/>
          </a:ln>
        </p:spPr>
        <p:txBody>
          <a:bodyPr vert="horz" wrap="square" lIns="91440" tIns="45720" rIns="91440" bIns="45720" anchor="t">
            <a:spAutoFit/>
          </a:bodyPr>
          <a:p>
            <a:pPr>
              <a:spcBef>
                <a:spcPct val="50000"/>
              </a:spcBef>
              <a:buSzPct val="100000"/>
              <a:buFontTx/>
              <a:buNone/>
            </a:pPr>
            <a:r>
              <a:rPr lang="zh-CN" altLang="en-US" sz="4000" b="1" baseline="0" dirty="0">
                <a:latin typeface="Times New Roman" panose="02020603050405020304" pitchFamily="18" charset="0"/>
                <a:ea typeface="黑体" panose="02010609060101010101" pitchFamily="49" charset="-122"/>
              </a:rPr>
              <a:t>议会下院</a:t>
            </a:r>
            <a:endParaRPr lang="zh-CN" altLang="en-US" sz="4000" b="1" baseline="0" dirty="0">
              <a:latin typeface="Times New Roman" panose="02020603050405020304" pitchFamily="18" charset="0"/>
              <a:ea typeface="黑体" panose="02010609060101010101" pitchFamily="49" charset="-122"/>
            </a:endParaRPr>
          </a:p>
        </p:txBody>
      </p:sp>
      <p:sp>
        <p:nvSpPr>
          <p:cNvPr id="1049676" name="矩形 1049675"/>
          <p:cNvSpPr/>
          <p:nvPr/>
        </p:nvSpPr>
        <p:spPr>
          <a:xfrm>
            <a:off x="8401050" y="4248150"/>
            <a:ext cx="3277870" cy="706755"/>
          </a:xfrm>
          <a:prstGeom prst="rect">
            <a:avLst/>
          </a:prstGeom>
          <a:solidFill>
            <a:srgbClr val="FFFF00"/>
          </a:solidFill>
          <a:ln w="9525" cap="flat" cmpd="sng">
            <a:solidFill>
              <a:srgbClr val="FF3300">
                <a:alpha val="100000"/>
              </a:srgbClr>
            </a:solidFill>
            <a:prstDash val="solid"/>
            <a:miter/>
            <a:headEnd type="none" w="med" len="med"/>
            <a:tailEnd type="none" w="med" len="med"/>
          </a:ln>
        </p:spPr>
        <p:txBody>
          <a:bodyPr vert="horz" wrap="square" lIns="91440" tIns="45720" rIns="91440" bIns="45720" anchor="t">
            <a:spAutoFit/>
          </a:bodyPr>
          <a:p>
            <a:pPr>
              <a:spcBef>
                <a:spcPct val="50000"/>
              </a:spcBef>
              <a:buSzPct val="100000"/>
              <a:buFontTx/>
              <a:buNone/>
            </a:pPr>
            <a:r>
              <a:rPr lang="zh-CN" altLang="en-US" sz="4000" b="1" baseline="0" dirty="0">
                <a:latin typeface="Times New Roman" panose="02020603050405020304" pitchFamily="18" charset="0"/>
                <a:ea typeface="黑体" panose="02010609060101010101" pitchFamily="49" charset="-122"/>
              </a:rPr>
              <a:t>内阁（政府）</a:t>
            </a:r>
            <a:endParaRPr lang="zh-CN" altLang="zh-CN" sz="4000" dirty="0">
              <a:latin typeface="Arial" panose="020B0604020202020204" pitchFamily="34" charset="0"/>
            </a:endParaRPr>
          </a:p>
        </p:txBody>
      </p:sp>
      <p:sp>
        <p:nvSpPr>
          <p:cNvPr id="1049678" name="直接连接符 1049677"/>
          <p:cNvSpPr/>
          <p:nvPr/>
        </p:nvSpPr>
        <p:spPr>
          <a:xfrm>
            <a:off x="4727575" y="5084763"/>
            <a:ext cx="3200400" cy="0"/>
          </a:xfrm>
          <a:prstGeom prst="line">
            <a:avLst/>
          </a:prstGeom>
          <a:ln w="38100" cap="flat" cmpd="sng">
            <a:solidFill>
              <a:srgbClr val="800080">
                <a:alpha val="100000"/>
              </a:srgbClr>
            </a:solidFill>
            <a:prstDash val="solid"/>
            <a:headEnd type="none" w="med" len="med"/>
            <a:tailEnd type="triangle" w="med" len="med"/>
          </a:ln>
        </p:spPr>
      </p:sp>
      <p:sp>
        <p:nvSpPr>
          <p:cNvPr id="1049680" name="矩形 1049679"/>
          <p:cNvSpPr/>
          <p:nvPr/>
        </p:nvSpPr>
        <p:spPr>
          <a:xfrm rot="2478524">
            <a:off x="2861945" y="1508125"/>
            <a:ext cx="1475105" cy="2573338"/>
          </a:xfrm>
          <a:prstGeom prst="rect">
            <a:avLst/>
          </a:prstGeom>
          <a:noFill/>
          <a:ln w="9525">
            <a:noFill/>
          </a:ln>
        </p:spPr>
        <p:txBody>
          <a:bodyPr vert="eaVert" lIns="91440" tIns="45720" rIns="91440" bIns="45720" anchor="t">
            <a:spAutoFit/>
          </a:bodyPr>
          <a:p>
            <a:pPr>
              <a:spcBef>
                <a:spcPct val="50000"/>
              </a:spcBef>
              <a:buSzPct val="100000"/>
              <a:buFontTx/>
              <a:buNone/>
            </a:pPr>
            <a:r>
              <a:rPr lang="zh-CN" altLang="en-US" sz="2800" b="1" baseline="0" dirty="0">
                <a:solidFill>
                  <a:srgbClr val="FF0066"/>
                </a:solidFill>
                <a:latin typeface="Times New Roman" panose="02020603050405020304" pitchFamily="18" charset="0"/>
                <a:ea typeface="黑体" panose="02010609060101010101" pitchFamily="49" charset="-122"/>
              </a:rPr>
              <a:t>下院大选中获胜的多数党领袖</a:t>
            </a:r>
            <a:endParaRPr lang="zh-CN" altLang="zh-CN" dirty="0">
              <a:latin typeface="Arial" panose="020B0604020202020204" pitchFamily="34" charset="0"/>
            </a:endParaRPr>
          </a:p>
        </p:txBody>
      </p:sp>
      <p:sp>
        <p:nvSpPr>
          <p:cNvPr id="1049682" name="矩形 1049681"/>
          <p:cNvSpPr/>
          <p:nvPr/>
        </p:nvSpPr>
        <p:spPr>
          <a:xfrm rot="2285105">
            <a:off x="4796790" y="2411413"/>
            <a:ext cx="613410" cy="2009775"/>
          </a:xfrm>
          <a:prstGeom prst="rect">
            <a:avLst/>
          </a:prstGeom>
          <a:noFill/>
          <a:ln w="9525">
            <a:noFill/>
          </a:ln>
        </p:spPr>
        <p:txBody>
          <a:bodyPr vert="eaVert" lIns="91440" tIns="45720" rIns="91440" bIns="45720" anchor="t">
            <a:spAutoFit/>
          </a:bodyPr>
          <a:p>
            <a:pPr>
              <a:spcBef>
                <a:spcPct val="50000"/>
              </a:spcBef>
              <a:buSzPct val="100000"/>
              <a:buFontTx/>
              <a:buNone/>
            </a:pPr>
            <a:r>
              <a:rPr lang="zh-CN" altLang="en-US" sz="2800" b="1" baseline="0" dirty="0">
                <a:solidFill>
                  <a:srgbClr val="FF0066"/>
                </a:solidFill>
                <a:latin typeface="Times New Roman" panose="02020603050405020304" pitchFamily="18" charset="0"/>
                <a:ea typeface="黑体" panose="02010609060101010101" pitchFamily="49" charset="-122"/>
              </a:rPr>
              <a:t>对议会负责</a:t>
            </a:r>
            <a:endParaRPr lang="zh-CN" altLang="zh-CN" dirty="0">
              <a:latin typeface="Arial" panose="020B0604020202020204" pitchFamily="34" charset="0"/>
            </a:endParaRPr>
          </a:p>
        </p:txBody>
      </p:sp>
      <p:sp>
        <p:nvSpPr>
          <p:cNvPr id="1049684" name="直接连接符 1049683"/>
          <p:cNvSpPr/>
          <p:nvPr/>
        </p:nvSpPr>
        <p:spPr>
          <a:xfrm flipH="1">
            <a:off x="4727575" y="4797425"/>
            <a:ext cx="3124200" cy="0"/>
          </a:xfrm>
          <a:prstGeom prst="line">
            <a:avLst/>
          </a:prstGeom>
          <a:ln w="38100" cap="flat" cmpd="sng">
            <a:solidFill>
              <a:srgbClr val="800080">
                <a:alpha val="100000"/>
              </a:srgbClr>
            </a:solidFill>
            <a:prstDash val="solid"/>
            <a:headEnd type="none" w="med" len="med"/>
            <a:tailEnd type="triangle" w="med" len="med"/>
          </a:ln>
        </p:spPr>
      </p:sp>
      <p:sp>
        <p:nvSpPr>
          <p:cNvPr id="1049686" name="矩形 1049685"/>
          <p:cNvSpPr/>
          <p:nvPr/>
        </p:nvSpPr>
        <p:spPr>
          <a:xfrm rot="19097036">
            <a:off x="8151813" y="2336800"/>
            <a:ext cx="736600" cy="1812925"/>
          </a:xfrm>
          <a:prstGeom prst="rect">
            <a:avLst/>
          </a:prstGeom>
          <a:noFill/>
          <a:ln w="9525">
            <a:noFill/>
          </a:ln>
        </p:spPr>
        <p:txBody>
          <a:bodyPr vert="eaVert" lIns="91440" tIns="45720" rIns="91440" bIns="45720" anchor="t">
            <a:spAutoFit/>
          </a:bodyPr>
          <a:p>
            <a:pPr>
              <a:spcBef>
                <a:spcPct val="50000"/>
              </a:spcBef>
              <a:buSzPct val="100000"/>
              <a:buFontTx/>
              <a:buNone/>
            </a:pPr>
            <a:r>
              <a:rPr lang="zh-CN" altLang="en-US" sz="3600" b="1" baseline="0" dirty="0">
                <a:solidFill>
                  <a:srgbClr val="FF0000"/>
                </a:solidFill>
                <a:latin typeface="Times New Roman" panose="02020603050405020304" pitchFamily="18" charset="0"/>
                <a:ea typeface="黑体" panose="02010609060101010101" pitchFamily="49" charset="-122"/>
              </a:rPr>
              <a:t>提名</a:t>
            </a:r>
            <a:endParaRPr lang="zh-CN" altLang="zh-CN" dirty="0">
              <a:latin typeface="Arial" panose="020B0604020202020204" pitchFamily="34" charset="0"/>
            </a:endParaRPr>
          </a:p>
        </p:txBody>
      </p:sp>
      <p:sp>
        <p:nvSpPr>
          <p:cNvPr id="1049688" name="矩形 1049687"/>
          <p:cNvSpPr/>
          <p:nvPr/>
        </p:nvSpPr>
        <p:spPr>
          <a:xfrm>
            <a:off x="5087938" y="4221163"/>
            <a:ext cx="2232025" cy="583565"/>
          </a:xfrm>
          <a:prstGeom prst="rect">
            <a:avLst/>
          </a:prstGeom>
          <a:noFill/>
          <a:ln w="9525">
            <a:noFill/>
          </a:ln>
        </p:spPr>
        <p:txBody>
          <a:bodyPr vert="horz" lIns="91440" tIns="45720" rIns="91440" bIns="45720" anchor="t">
            <a:spAutoFit/>
          </a:bodyPr>
          <a:p>
            <a:pPr>
              <a:spcBef>
                <a:spcPct val="50000"/>
              </a:spcBef>
              <a:buSzPct val="100000"/>
              <a:buFontTx/>
              <a:buNone/>
            </a:pPr>
            <a:r>
              <a:rPr lang="zh-CN" altLang="en-US" sz="3200" b="1" baseline="0" dirty="0">
                <a:solidFill>
                  <a:srgbClr val="006600"/>
                </a:solidFill>
                <a:latin typeface="Times New Roman" panose="02020603050405020304" pitchFamily="18" charset="0"/>
                <a:ea typeface="黑体" panose="02010609060101010101" pitchFamily="49" charset="-122"/>
              </a:rPr>
              <a:t>对议会负责</a:t>
            </a:r>
            <a:endParaRPr lang="zh-CN" altLang="zh-CN" dirty="0">
              <a:latin typeface="Arial" panose="020B0604020202020204" pitchFamily="34" charset="0"/>
            </a:endParaRPr>
          </a:p>
        </p:txBody>
      </p:sp>
      <p:sp>
        <p:nvSpPr>
          <p:cNvPr id="1049690" name="矩形 1049689"/>
          <p:cNvSpPr/>
          <p:nvPr/>
        </p:nvSpPr>
        <p:spPr>
          <a:xfrm>
            <a:off x="5016500" y="5300663"/>
            <a:ext cx="2819400" cy="1322070"/>
          </a:xfrm>
          <a:prstGeom prst="rect">
            <a:avLst/>
          </a:prstGeom>
          <a:solidFill>
            <a:srgbClr val="33CC33"/>
          </a:solidFill>
          <a:ln w="9525">
            <a:noFill/>
          </a:ln>
        </p:spPr>
        <p:txBody>
          <a:bodyPr vert="horz" lIns="91440" tIns="45720" rIns="91440" bIns="45720" anchor="t">
            <a:spAutoFit/>
          </a:bodyPr>
          <a:p>
            <a:pPr>
              <a:spcBef>
                <a:spcPct val="50000"/>
              </a:spcBef>
              <a:buSzPct val="100000"/>
              <a:buFontTx/>
              <a:buNone/>
            </a:pPr>
            <a:r>
              <a:rPr lang="zh-CN" altLang="en-US" sz="3200" b="1" baseline="0" dirty="0">
                <a:solidFill>
                  <a:srgbClr val="800080"/>
                </a:solidFill>
                <a:latin typeface="Times New Roman" panose="02020603050405020304" pitchFamily="18" charset="0"/>
                <a:ea typeface="黑体" panose="02010609060101010101" pitchFamily="49" charset="-122"/>
              </a:rPr>
              <a:t>监督内阁</a:t>
            </a:r>
            <a:endParaRPr lang="zh-CN" altLang="zh-CN" dirty="0">
              <a:latin typeface="Arial" panose="020B0604020202020204" pitchFamily="34" charset="0"/>
            </a:endParaRPr>
          </a:p>
          <a:p>
            <a:pPr>
              <a:spcBef>
                <a:spcPct val="50000"/>
              </a:spcBef>
              <a:buSzPct val="100000"/>
              <a:buFontTx/>
              <a:buNone/>
            </a:pPr>
            <a:r>
              <a:rPr lang="zh-CN" altLang="en-US" sz="3200" b="1" baseline="0" dirty="0">
                <a:solidFill>
                  <a:srgbClr val="800080"/>
                </a:solidFill>
                <a:latin typeface="Times New Roman" panose="02020603050405020304" pitchFamily="18" charset="0"/>
                <a:ea typeface="黑体" panose="02010609060101010101" pitchFamily="49" charset="-122"/>
              </a:rPr>
              <a:t>从而控制行政</a:t>
            </a:r>
            <a:endParaRPr lang="zh-CN" altLang="zh-CN" dirty="0">
              <a:latin typeface="Arial" panose="020B0604020202020204" pitchFamily="34" charset="0"/>
            </a:endParaRPr>
          </a:p>
        </p:txBody>
      </p:sp>
      <p:sp>
        <p:nvSpPr>
          <p:cNvPr id="1049692" name="矩形 1049691"/>
          <p:cNvSpPr/>
          <p:nvPr/>
        </p:nvSpPr>
        <p:spPr>
          <a:xfrm>
            <a:off x="3143250" y="516890"/>
            <a:ext cx="5545455" cy="1014730"/>
          </a:xfrm>
          <a:prstGeom prst="rect">
            <a:avLst/>
          </a:prstGeom>
          <a:solidFill>
            <a:schemeClr val="bg1"/>
          </a:solidFill>
          <a:ln w="9525" cap="flat" cmpd="sng">
            <a:noFill/>
            <a:prstDash val="solid"/>
            <a:miter/>
            <a:headEnd type="none" w="med" len="med"/>
            <a:tailEnd type="none" w="med" len="med"/>
          </a:ln>
        </p:spPr>
        <p:txBody>
          <a:bodyPr vert="horz" lIns="91440" tIns="45720" rIns="91440" bIns="45720" anchor="ctr"/>
          <a:p>
            <a:pPr algn="ctr">
              <a:buSzPct val="100000"/>
              <a:buFontTx/>
              <a:buNone/>
            </a:pPr>
            <a:r>
              <a:rPr lang="zh-CN" altLang="en-US" sz="3600" b="1" baseline="0" dirty="0">
                <a:solidFill>
                  <a:srgbClr val="FF0000"/>
                </a:solidFill>
                <a:latin typeface="Times New Roman" panose="02020603050405020304" pitchFamily="18" charset="0"/>
                <a:ea typeface="黑体" panose="02010609060101010101" pitchFamily="49" charset="-122"/>
              </a:rPr>
              <a:t>英国议会与政府的关系</a:t>
            </a:r>
            <a:endParaRPr lang="zh-CN" altLang="en-US" sz="3600" b="1" baseline="0" dirty="0">
              <a:solidFill>
                <a:srgbClr val="FF0000"/>
              </a:solidFill>
              <a:latin typeface="Times New Roman" panose="02020603050405020304" pitchFamily="18" charset="0"/>
              <a:ea typeface="黑体" panose="02010609060101010101" pitchFamily="49" charset="-122"/>
            </a:endParaRPr>
          </a:p>
        </p:txBody>
      </p:sp>
      <p:sp>
        <p:nvSpPr>
          <p:cNvPr id="1049694" name="直接连接符 1049693"/>
          <p:cNvSpPr/>
          <p:nvPr/>
        </p:nvSpPr>
        <p:spPr>
          <a:xfrm flipV="1">
            <a:off x="3935413" y="2349500"/>
            <a:ext cx="1143000" cy="1371600"/>
          </a:xfrm>
          <a:prstGeom prst="line">
            <a:avLst/>
          </a:prstGeom>
          <a:ln w="57150" cap="flat" cmpd="sng">
            <a:solidFill>
              <a:srgbClr val="800080">
                <a:alpha val="100000"/>
              </a:srgbClr>
            </a:solidFill>
            <a:prstDash val="solid"/>
            <a:headEnd type="none" w="med" len="med"/>
            <a:tailEnd type="triangle" w="med" len="med"/>
          </a:ln>
        </p:spPr>
      </p:sp>
      <p:sp>
        <p:nvSpPr>
          <p:cNvPr id="1049696" name="直接连接符 1049695"/>
          <p:cNvSpPr/>
          <p:nvPr/>
        </p:nvSpPr>
        <p:spPr>
          <a:xfrm flipH="1">
            <a:off x="4440238" y="2420938"/>
            <a:ext cx="1008062" cy="1201737"/>
          </a:xfrm>
          <a:prstGeom prst="line">
            <a:avLst/>
          </a:prstGeom>
          <a:ln w="57150" cap="flat" cmpd="sng">
            <a:solidFill>
              <a:srgbClr val="800080">
                <a:alpha val="100000"/>
              </a:srgbClr>
            </a:solidFill>
            <a:prstDash val="solid"/>
            <a:headEnd type="none" w="med" len="med"/>
            <a:tailEnd type="triangle" w="med" len="med"/>
          </a:ln>
        </p:spPr>
      </p:sp>
      <p:sp>
        <p:nvSpPr>
          <p:cNvPr id="1049698" name="直接连接符 1049697"/>
          <p:cNvSpPr/>
          <p:nvPr/>
        </p:nvSpPr>
        <p:spPr>
          <a:xfrm>
            <a:off x="7248525" y="2276475"/>
            <a:ext cx="1439863" cy="1584325"/>
          </a:xfrm>
          <a:prstGeom prst="line">
            <a:avLst/>
          </a:prstGeom>
          <a:ln w="57150" cap="flat" cmpd="sng">
            <a:solidFill>
              <a:srgbClr val="800080">
                <a:alpha val="100000"/>
              </a:srgbClr>
            </a:solidFill>
            <a:prstDash val="solid"/>
            <a:headEnd type="none" w="med" len="med"/>
            <a:tailEnd type="triangle" w="med" len="med"/>
          </a:ln>
        </p:spPr>
      </p:sp>
      <p:sp>
        <p:nvSpPr>
          <p:cNvPr id="1049700" name="直接连接符 1049699"/>
          <p:cNvSpPr/>
          <p:nvPr/>
        </p:nvSpPr>
        <p:spPr>
          <a:xfrm flipH="1" flipV="1">
            <a:off x="7032625" y="2349500"/>
            <a:ext cx="1439863" cy="1511300"/>
          </a:xfrm>
          <a:prstGeom prst="line">
            <a:avLst/>
          </a:prstGeom>
          <a:ln w="57150" cap="flat" cmpd="sng">
            <a:solidFill>
              <a:srgbClr val="800080">
                <a:alpha val="100000"/>
              </a:srgbClr>
            </a:solidFill>
            <a:prstDash val="solid"/>
            <a:headEnd type="none" w="med" len="med"/>
            <a:tailEnd type="triangle" w="med" len="med"/>
          </a:ln>
        </p:spPr>
      </p:sp>
      <p:sp>
        <p:nvSpPr>
          <p:cNvPr id="1049702" name="矩形 1049701"/>
          <p:cNvSpPr/>
          <p:nvPr/>
        </p:nvSpPr>
        <p:spPr>
          <a:xfrm rot="19097036">
            <a:off x="7029450" y="2565400"/>
            <a:ext cx="736600" cy="2058988"/>
          </a:xfrm>
          <a:prstGeom prst="rect">
            <a:avLst/>
          </a:prstGeom>
          <a:noFill/>
          <a:ln w="9525">
            <a:noFill/>
          </a:ln>
        </p:spPr>
        <p:txBody>
          <a:bodyPr vert="eaVert" lIns="91440" tIns="45720" rIns="91440" bIns="45720" anchor="t">
            <a:spAutoFit/>
          </a:bodyPr>
          <a:p>
            <a:pPr>
              <a:spcBef>
                <a:spcPct val="50000"/>
              </a:spcBef>
              <a:buSzPct val="100000"/>
              <a:buFontTx/>
              <a:buNone/>
            </a:pPr>
            <a:r>
              <a:rPr lang="zh-CN" altLang="en-US" sz="3600" b="1" baseline="0" dirty="0">
                <a:solidFill>
                  <a:srgbClr val="FF0000"/>
                </a:solidFill>
                <a:latin typeface="Times New Roman" panose="02020603050405020304" pitchFamily="18" charset="0"/>
                <a:ea typeface="黑体" panose="02010609060101010101" pitchFamily="49" charset="-122"/>
              </a:rPr>
              <a:t>共进退</a:t>
            </a:r>
            <a:endParaRPr lang="zh-CN" altLang="zh-CN" dirty="0">
              <a:latin typeface="Arial" panose="020B0604020202020204" pitchFamily="34" charset="0"/>
            </a:endParaRPr>
          </a:p>
        </p:txBody>
      </p:sp>
      <p:sp>
        <p:nvSpPr>
          <p:cNvPr id="70658" name="Text Box 2"/>
          <p:cNvSpPr txBox="1">
            <a:spLocks noChangeArrowheads="1"/>
          </p:cNvSpPr>
          <p:nvPr/>
        </p:nvSpPr>
        <p:spPr bwMode="auto">
          <a:xfrm>
            <a:off x="241300" y="157163"/>
            <a:ext cx="5066030" cy="58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2" tIns="45711" rIns="91422" bIns="45711">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370330" eaLnBrk="0" hangingPunct="0">
              <a:defRPr>
                <a:solidFill>
                  <a:schemeClr val="tx1"/>
                </a:solidFill>
                <a:latin typeface="Arial" panose="020B0604020202020204" pitchFamily="34" charset="0"/>
                <a:ea typeface="宋体" panose="02010600030101010101" pitchFamily="2" charset="-122"/>
              </a:defRPr>
            </a:lvl4pPr>
            <a:lvl5pPr marL="1827530" eaLnBrk="0" hangingPunct="0">
              <a:defRPr>
                <a:solidFill>
                  <a:schemeClr val="tx1"/>
                </a:solidFill>
                <a:latin typeface="Arial" panose="020B0604020202020204" pitchFamily="34" charset="0"/>
                <a:ea typeface="宋体" panose="02010600030101010101" pitchFamily="2" charset="-122"/>
              </a:defRPr>
            </a:lvl5pPr>
            <a:lvl6pPr marL="22847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741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199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6563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三、英国君主立宪制的特点</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9694"/>
                                        </p:tgtEl>
                                        <p:attrNameLst>
                                          <p:attrName>style.visibility</p:attrName>
                                        </p:attrNameLst>
                                      </p:cBhvr>
                                      <p:to>
                                        <p:strVal val="visible"/>
                                      </p:to>
                                    </p:set>
                                    <p:animEffect transition="in" filter="blinds(horizontal)">
                                      <p:cBhvr>
                                        <p:cTn id="7" dur="500"/>
                                        <p:tgtEl>
                                          <p:spTgt spid="104969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49680"/>
                                        </p:tgtEl>
                                        <p:attrNameLst>
                                          <p:attrName>style.visibility</p:attrName>
                                        </p:attrNameLst>
                                      </p:cBhvr>
                                      <p:to>
                                        <p:strVal val="visible"/>
                                      </p:to>
                                    </p:set>
                                    <p:animEffect transition="in" filter="blinds(horizontal)">
                                      <p:cBhvr>
                                        <p:cTn id="11" dur="500"/>
                                        <p:tgtEl>
                                          <p:spTgt spid="104968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49696"/>
                                        </p:tgtEl>
                                        <p:attrNameLst>
                                          <p:attrName>style.visibility</p:attrName>
                                        </p:attrNameLst>
                                      </p:cBhvr>
                                      <p:to>
                                        <p:strVal val="visible"/>
                                      </p:to>
                                    </p:set>
                                    <p:animEffect transition="in" filter="blinds(horizontal)">
                                      <p:cBhvr>
                                        <p:cTn id="16" dur="500"/>
                                        <p:tgtEl>
                                          <p:spTgt spid="1049696"/>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049682"/>
                                        </p:tgtEl>
                                        <p:attrNameLst>
                                          <p:attrName>style.visibility</p:attrName>
                                        </p:attrNameLst>
                                      </p:cBhvr>
                                      <p:to>
                                        <p:strVal val="visible"/>
                                      </p:to>
                                    </p:set>
                                    <p:animEffect transition="in" filter="blinds(horizontal)">
                                      <p:cBhvr>
                                        <p:cTn id="20" dur="500"/>
                                        <p:tgtEl>
                                          <p:spTgt spid="104968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49698"/>
                                        </p:tgtEl>
                                        <p:attrNameLst>
                                          <p:attrName>style.visibility</p:attrName>
                                        </p:attrNameLst>
                                      </p:cBhvr>
                                      <p:to>
                                        <p:strVal val="visible"/>
                                      </p:to>
                                    </p:set>
                                    <p:animEffect transition="in" filter="blinds(horizontal)">
                                      <p:cBhvr>
                                        <p:cTn id="25" dur="500"/>
                                        <p:tgtEl>
                                          <p:spTgt spid="1049698"/>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049686"/>
                                        </p:tgtEl>
                                        <p:attrNameLst>
                                          <p:attrName>style.visibility</p:attrName>
                                        </p:attrNameLst>
                                      </p:cBhvr>
                                      <p:to>
                                        <p:strVal val="visible"/>
                                      </p:to>
                                    </p:set>
                                    <p:animEffect transition="in" filter="blinds(horizontal)">
                                      <p:cBhvr>
                                        <p:cTn id="29" dur="500"/>
                                        <p:tgtEl>
                                          <p:spTgt spid="104968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049700"/>
                                        </p:tgtEl>
                                        <p:attrNameLst>
                                          <p:attrName>style.visibility</p:attrName>
                                        </p:attrNameLst>
                                      </p:cBhvr>
                                      <p:to>
                                        <p:strVal val="visible"/>
                                      </p:to>
                                    </p:set>
                                    <p:animEffect transition="in" filter="blinds(horizontal)">
                                      <p:cBhvr>
                                        <p:cTn id="34" dur="500"/>
                                        <p:tgtEl>
                                          <p:spTgt spid="1049700"/>
                                        </p:tgtEl>
                                      </p:cBhvr>
                                    </p:animEffect>
                                  </p:childTnLst>
                                </p:cTn>
                              </p:par>
                            </p:childTnLst>
                          </p:cTn>
                        </p:par>
                        <p:par>
                          <p:cTn id="35" fill="hold">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1049702"/>
                                        </p:tgtEl>
                                        <p:attrNameLst>
                                          <p:attrName>style.visibility</p:attrName>
                                        </p:attrNameLst>
                                      </p:cBhvr>
                                      <p:to>
                                        <p:strVal val="visible"/>
                                      </p:to>
                                    </p:set>
                                    <p:animEffect transition="in" filter="blinds(horizontal)">
                                      <p:cBhvr>
                                        <p:cTn id="38" dur="500"/>
                                        <p:tgtEl>
                                          <p:spTgt spid="104970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049684"/>
                                        </p:tgtEl>
                                        <p:attrNameLst>
                                          <p:attrName>style.visibility</p:attrName>
                                        </p:attrNameLst>
                                      </p:cBhvr>
                                      <p:to>
                                        <p:strVal val="visible"/>
                                      </p:to>
                                    </p:set>
                                    <p:animEffect transition="in" filter="blinds(horizontal)">
                                      <p:cBhvr>
                                        <p:cTn id="43" dur="500"/>
                                        <p:tgtEl>
                                          <p:spTgt spid="1049684"/>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1049688"/>
                                        </p:tgtEl>
                                        <p:attrNameLst>
                                          <p:attrName>style.visibility</p:attrName>
                                        </p:attrNameLst>
                                      </p:cBhvr>
                                      <p:to>
                                        <p:strVal val="visible"/>
                                      </p:to>
                                    </p:set>
                                    <p:animEffect transition="in" filter="blinds(horizontal)">
                                      <p:cBhvr>
                                        <p:cTn id="47" dur="500"/>
                                        <p:tgtEl>
                                          <p:spTgt spid="10496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49678"/>
                                        </p:tgtEl>
                                        <p:attrNameLst>
                                          <p:attrName>style.visibility</p:attrName>
                                        </p:attrNameLst>
                                      </p:cBhvr>
                                      <p:to>
                                        <p:strVal val="visible"/>
                                      </p:to>
                                    </p:set>
                                    <p:animEffect transition="in" filter="blinds(horizontal)">
                                      <p:cBhvr>
                                        <p:cTn id="52" dur="500"/>
                                        <p:tgtEl>
                                          <p:spTgt spid="1049678"/>
                                        </p:tgtEl>
                                      </p:cBhvr>
                                    </p:animEffect>
                                  </p:childTnLst>
                                </p:cTn>
                              </p:par>
                            </p:childTnLst>
                          </p:cTn>
                        </p:par>
                        <p:par>
                          <p:cTn id="53" fill="hold">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1049690"/>
                                        </p:tgtEl>
                                        <p:attrNameLst>
                                          <p:attrName>style.visibility</p:attrName>
                                        </p:attrNameLst>
                                      </p:cBhvr>
                                      <p:to>
                                        <p:strVal val="visible"/>
                                      </p:to>
                                    </p:set>
                                    <p:animEffect transition="in" filter="blinds(horizontal)">
                                      <p:cBhvr>
                                        <p:cTn id="56" dur="500"/>
                                        <p:tgtEl>
                                          <p:spTgt spid="1049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1"/>
          <p:cNvGrpSpPr/>
          <p:nvPr/>
        </p:nvGrpSpPr>
        <p:grpSpPr>
          <a:xfrm>
            <a:off x="216535" y="561975"/>
            <a:ext cx="2131695" cy="910459"/>
            <a:chOff x="357158" y="1000108"/>
            <a:chExt cx="2500330" cy="642942"/>
          </a:xfrm>
        </p:grpSpPr>
        <p:pic>
          <p:nvPicPr>
            <p:cNvPr id="5" name="Picture 2" descr="C:\Users\春丽\Documents\Tencent Files\3013481007\FileRecv\2019版32一轮PPT模板(终稿)-03.png"/>
            <p:cNvPicPr>
              <a:picLocks noChangeAspect="1" noChangeArrowheads="1"/>
            </p:cNvPicPr>
            <p:nvPr/>
          </p:nvPicPr>
          <p:blipFill>
            <a:blip r:embed="rId1" cstate="print"/>
            <a:srcRect/>
            <a:stretch>
              <a:fillRect/>
            </a:stretch>
          </p:blipFill>
          <p:spPr bwMode="auto">
            <a:xfrm>
              <a:off x="357158" y="1000108"/>
              <a:ext cx="2500330" cy="642942"/>
            </a:xfrm>
            <a:prstGeom prst="rect">
              <a:avLst/>
            </a:prstGeom>
            <a:noFill/>
          </p:spPr>
        </p:pic>
        <p:sp>
          <p:nvSpPr>
            <p:cNvPr id="6" name="矩形 5"/>
            <p:cNvSpPr/>
            <p:nvPr/>
          </p:nvSpPr>
          <p:spPr>
            <a:xfrm>
              <a:off x="583107" y="1000108"/>
              <a:ext cx="2129359" cy="456940"/>
            </a:xfrm>
            <a:prstGeom prst="rect">
              <a:avLst/>
            </a:prstGeom>
          </p:spPr>
          <p:txBody>
            <a:bodyPr wrap="square">
              <a:spAutoFit/>
            </a:bodyPr>
            <a:lstStyle/>
            <a:p>
              <a:pPr algn="ctr" eaLnBrk="0" latinLnBrk="1" hangingPunct="0">
                <a:lnSpc>
                  <a:spcPct val="150000"/>
                </a:lnSpc>
                <a:spcBef>
                  <a:spcPts val="5475"/>
                </a:spcBef>
              </a:pPr>
              <a:r>
                <a:rPr lang="zh-CN" altLang="en-US" sz="2410" kern="0" dirty="0" smtClean="0">
                  <a:solidFill>
                    <a:srgbClr val="FF0000"/>
                  </a:solidFill>
                  <a:latin typeface="华文琥珀" panose="02010800040101010101" pitchFamily="2" charset="-122"/>
                  <a:ea typeface="华文琥珀" panose="02010800040101010101" pitchFamily="2" charset="-122"/>
                </a:rPr>
                <a:t>时空定位</a:t>
              </a:r>
              <a:endParaRPr lang="en-US" altLang="zh-CN" sz="2410" kern="0" dirty="0">
                <a:solidFill>
                  <a:srgbClr val="FF0000"/>
                </a:solidFill>
                <a:latin typeface="华文琥珀" panose="02010800040101010101" pitchFamily="2" charset="-122"/>
                <a:ea typeface="华文琥珀" panose="02010800040101010101" pitchFamily="2" charset="-122"/>
              </a:endParaRPr>
            </a:p>
          </p:txBody>
        </p:sp>
      </p:grpSp>
      <p:cxnSp>
        <p:nvCxnSpPr>
          <p:cNvPr id="2" name="直接箭头连接符 1"/>
          <p:cNvCxnSpPr/>
          <p:nvPr/>
        </p:nvCxnSpPr>
        <p:spPr>
          <a:xfrm>
            <a:off x="648335" y="3080385"/>
            <a:ext cx="10751185" cy="0"/>
          </a:xfrm>
          <a:prstGeom prst="straightConnector1">
            <a:avLst/>
          </a:prstGeom>
          <a:ln w="38100" cmpd="sng">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84555" y="2699385"/>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659255" y="2699385"/>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564130" y="2699385"/>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248025" y="2699385"/>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010660" y="2754630"/>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772660" y="2699385"/>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466715" y="2699385"/>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69685" y="2699385"/>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973570" y="2699385"/>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875270" y="2699385"/>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458835" y="2754630"/>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098" name="文本框 155653"/>
          <p:cNvSpPr txBox="1"/>
          <p:nvPr/>
        </p:nvSpPr>
        <p:spPr>
          <a:xfrm>
            <a:off x="698500" y="3516630"/>
            <a:ext cx="10968990" cy="291465"/>
          </a:xfrm>
          <a:prstGeom prst="rect">
            <a:avLst/>
          </a:prstGeom>
          <a:noFill/>
          <a:ln w="9525">
            <a:noFill/>
            <a:miter/>
          </a:ln>
        </p:spPr>
        <p:txBody>
          <a:bodyPr wrap="square">
            <a:spAutoFit/>
          </a:bodyPr>
          <a:p>
            <a:pPr>
              <a:spcBef>
                <a:spcPct val="50000"/>
              </a:spcBef>
              <a:buClr>
                <a:srgbClr val="000000"/>
              </a:buClr>
            </a:pPr>
            <a:r>
              <a:rPr lang="en-US" altLang="zh-CN" sz="1300" dirty="0">
                <a:solidFill>
                  <a:schemeClr val="tx1"/>
                </a:solidFill>
                <a:latin typeface="华文仿宋" panose="02010600040101010101" charset="-122"/>
                <a:ea typeface="华文仿宋" panose="02010600040101010101" charset="-122"/>
                <a:cs typeface="华文仿宋" panose="02010600040101010101" charset="-122"/>
              </a:rPr>
              <a:t>1492</a:t>
            </a:r>
            <a:r>
              <a:rPr lang="en-US" altLang="en-US" sz="1300" dirty="0">
                <a:solidFill>
                  <a:schemeClr val="tx1"/>
                </a:solidFill>
                <a:latin typeface="华文仿宋" panose="02010600040101010101" charset="-122"/>
                <a:ea typeface="华文仿宋" panose="02010600040101010101" charset="-122"/>
                <a:cs typeface="华文仿宋" panose="02010600040101010101" charset="-122"/>
              </a:rPr>
              <a:t>年  </a:t>
            </a:r>
            <a:r>
              <a:rPr lang="en-US" altLang="en-US" sz="1300" b="1" dirty="0">
                <a:solidFill>
                  <a:schemeClr val="tx1"/>
                </a:solidFill>
                <a:latin typeface="华文仿宋" panose="02010600040101010101" charset="-122"/>
                <a:ea typeface="华文仿宋" panose="02010600040101010101" charset="-122"/>
                <a:cs typeface="华文仿宋" panose="02010600040101010101" charset="-122"/>
              </a:rPr>
              <a:t> </a:t>
            </a:r>
            <a:r>
              <a:rPr lang="en-US" altLang="zh-CN" sz="1300" b="1" dirty="0">
                <a:solidFill>
                  <a:schemeClr val="tx1"/>
                </a:solidFill>
                <a:latin typeface="华文仿宋" panose="02010600040101010101" charset="-122"/>
                <a:ea typeface="华文仿宋" panose="02010600040101010101" charset="-122"/>
                <a:cs typeface="华文仿宋" panose="02010600040101010101" charset="-122"/>
              </a:rPr>
              <a:t>1640</a:t>
            </a:r>
            <a:r>
              <a:rPr lang="en-US" altLang="en-US" sz="1300" b="1" dirty="0">
                <a:solidFill>
                  <a:schemeClr val="tx1"/>
                </a:solidFill>
                <a:latin typeface="华文仿宋" panose="02010600040101010101" charset="-122"/>
                <a:ea typeface="华文仿宋" panose="02010600040101010101" charset="-122"/>
                <a:cs typeface="华文仿宋" panose="02010600040101010101" charset="-122"/>
              </a:rPr>
              <a:t>年</a:t>
            </a:r>
            <a:r>
              <a:rPr lang="en-US" altLang="en-US" sz="1300" dirty="0">
                <a:solidFill>
                  <a:schemeClr val="tx1"/>
                </a:solidFill>
                <a:latin typeface="华文仿宋" panose="02010600040101010101" charset="-122"/>
                <a:ea typeface="华文仿宋" panose="02010600040101010101" charset="-122"/>
                <a:cs typeface="华文仿宋" panose="02010600040101010101" charset="-122"/>
              </a:rPr>
              <a:t> </a:t>
            </a:r>
            <a:r>
              <a:rPr lang="en-US" altLang="zh-CN" sz="1300" dirty="0">
                <a:solidFill>
                  <a:schemeClr val="tx1"/>
                </a:solidFill>
                <a:latin typeface="华文仿宋" panose="02010600040101010101" charset="-122"/>
                <a:ea typeface="华文仿宋" panose="02010600040101010101" charset="-122"/>
                <a:cs typeface="华文仿宋" panose="02010600040101010101" charset="-122"/>
              </a:rPr>
              <a:t>1688</a:t>
            </a:r>
            <a:r>
              <a:rPr lang="en-US" altLang="en-US" sz="1300" dirty="0">
                <a:solidFill>
                  <a:schemeClr val="tx1"/>
                </a:solidFill>
                <a:latin typeface="华文仿宋" panose="02010600040101010101" charset="-122"/>
                <a:ea typeface="华文仿宋" panose="02010600040101010101" charset="-122"/>
                <a:cs typeface="华文仿宋" panose="02010600040101010101" charset="-122"/>
              </a:rPr>
              <a:t>年</a:t>
            </a:r>
            <a:r>
              <a:rPr lang="en-US" altLang="zh-CN" sz="1300" dirty="0">
                <a:solidFill>
                  <a:srgbClr val="2747BE"/>
                </a:solidFill>
                <a:latin typeface="华文仿宋" panose="02010600040101010101" charset="-122"/>
                <a:ea typeface="华文仿宋" panose="02010600040101010101" charset="-122"/>
                <a:cs typeface="华文仿宋" panose="02010600040101010101" charset="-122"/>
              </a:rPr>
              <a:t>1689</a:t>
            </a:r>
            <a:r>
              <a:rPr lang="en-US" altLang="en-US" sz="1300" dirty="0">
                <a:solidFill>
                  <a:srgbClr val="2747BE"/>
                </a:solidFill>
                <a:latin typeface="华文仿宋" panose="02010600040101010101" charset="-122"/>
                <a:ea typeface="华文仿宋" panose="02010600040101010101" charset="-122"/>
                <a:cs typeface="华文仿宋" panose="02010600040101010101" charset="-122"/>
              </a:rPr>
              <a:t>年</a:t>
            </a:r>
            <a:r>
              <a:rPr lang="en-US" altLang="en-US" sz="1300" dirty="0">
                <a:solidFill>
                  <a:schemeClr val="tx1"/>
                </a:solidFill>
                <a:latin typeface="华文仿宋" panose="02010600040101010101" charset="-122"/>
                <a:ea typeface="华文仿宋" panose="02010600040101010101" charset="-122"/>
                <a:cs typeface="华文仿宋" panose="02010600040101010101" charset="-122"/>
              </a:rPr>
              <a:t>    </a:t>
            </a:r>
            <a:r>
              <a:rPr lang="en-US" altLang="zh-CN" sz="1300" dirty="0">
                <a:solidFill>
                  <a:schemeClr val="tx1"/>
                </a:solidFill>
                <a:latin typeface="华文仿宋" panose="02010600040101010101" charset="-122"/>
                <a:ea typeface="华文仿宋" panose="02010600040101010101" charset="-122"/>
                <a:cs typeface="华文仿宋" panose="02010600040101010101" charset="-122"/>
              </a:rPr>
              <a:t>18C</a:t>
            </a:r>
            <a:r>
              <a:rPr lang="en-US" altLang="en-US" sz="1300" dirty="0">
                <a:solidFill>
                  <a:schemeClr val="tx1"/>
                </a:solidFill>
                <a:latin typeface="华文仿宋" panose="02010600040101010101" charset="-122"/>
                <a:ea typeface="华文仿宋" panose="02010600040101010101" charset="-122"/>
                <a:cs typeface="华文仿宋" panose="02010600040101010101" charset="-122"/>
              </a:rPr>
              <a:t>中         </a:t>
            </a:r>
            <a:r>
              <a:rPr lang="en-US" altLang="zh-CN" sz="1300" dirty="0">
                <a:solidFill>
                  <a:schemeClr val="tx1"/>
                </a:solidFill>
                <a:latin typeface="华文仿宋" panose="02010600040101010101" charset="-122"/>
                <a:ea typeface="华文仿宋" panose="02010600040101010101" charset="-122"/>
                <a:cs typeface="华文仿宋" panose="02010600040101010101" charset="-122"/>
              </a:rPr>
              <a:t>1775</a:t>
            </a:r>
            <a:r>
              <a:rPr lang="en-US" altLang="en-US" sz="1300" dirty="0">
                <a:solidFill>
                  <a:schemeClr val="tx1"/>
                </a:solidFill>
                <a:latin typeface="华文仿宋" panose="02010600040101010101" charset="-122"/>
                <a:ea typeface="华文仿宋" panose="02010600040101010101" charset="-122"/>
                <a:cs typeface="华文仿宋" panose="02010600040101010101" charset="-122"/>
              </a:rPr>
              <a:t>年      </a:t>
            </a:r>
            <a:r>
              <a:rPr lang="en-US" altLang="zh-CN" sz="1300" dirty="0">
                <a:solidFill>
                  <a:schemeClr val="tx1"/>
                </a:solidFill>
                <a:latin typeface="华文仿宋" panose="02010600040101010101" charset="-122"/>
                <a:ea typeface="华文仿宋" panose="02010600040101010101" charset="-122"/>
                <a:cs typeface="华文仿宋" panose="02010600040101010101" charset="-122"/>
              </a:rPr>
              <a:t>1787</a:t>
            </a:r>
            <a:r>
              <a:rPr lang="en-US" altLang="en-US" sz="1300" dirty="0">
                <a:solidFill>
                  <a:schemeClr val="tx1"/>
                </a:solidFill>
                <a:latin typeface="华文仿宋" panose="02010600040101010101" charset="-122"/>
                <a:ea typeface="华文仿宋" panose="02010600040101010101" charset="-122"/>
                <a:cs typeface="华文仿宋" panose="02010600040101010101" charset="-122"/>
              </a:rPr>
              <a:t>年 </a:t>
            </a:r>
            <a:r>
              <a:rPr lang="en-US" altLang="en-US" sz="1300" dirty="0">
                <a:solidFill>
                  <a:srgbClr val="FF0000"/>
                </a:solidFill>
                <a:latin typeface="华文仿宋" panose="02010600040101010101" charset="-122"/>
                <a:ea typeface="华文仿宋" panose="02010600040101010101" charset="-122"/>
                <a:cs typeface="华文仿宋" panose="02010600040101010101" charset="-122"/>
              </a:rPr>
              <a:t>   </a:t>
            </a:r>
            <a:r>
              <a:rPr lang="en-US" altLang="en-US" sz="1300" b="1" dirty="0">
                <a:solidFill>
                  <a:srgbClr val="FF0000"/>
                </a:solidFill>
                <a:latin typeface="华文仿宋" panose="02010600040101010101" charset="-122"/>
                <a:ea typeface="华文仿宋" panose="02010600040101010101" charset="-122"/>
                <a:cs typeface="华文仿宋" panose="02010600040101010101" charset="-122"/>
              </a:rPr>
              <a:t> </a:t>
            </a:r>
            <a:r>
              <a:rPr lang="en-US" altLang="zh-CN" sz="1300" b="1" dirty="0">
                <a:solidFill>
                  <a:srgbClr val="FF0000"/>
                </a:solidFill>
                <a:latin typeface="华文仿宋" panose="02010600040101010101" charset="-122"/>
                <a:ea typeface="华文仿宋" panose="02010600040101010101" charset="-122"/>
                <a:cs typeface="华文仿宋" panose="02010600040101010101" charset="-122"/>
              </a:rPr>
              <a:t>1789</a:t>
            </a:r>
            <a:r>
              <a:rPr lang="en-US" altLang="en-US" sz="1300" b="1" dirty="0">
                <a:solidFill>
                  <a:srgbClr val="FF0000"/>
                </a:solidFill>
                <a:latin typeface="华文仿宋" panose="02010600040101010101" charset="-122"/>
                <a:ea typeface="华文仿宋" panose="02010600040101010101" charset="-122"/>
                <a:cs typeface="华文仿宋" panose="02010600040101010101" charset="-122"/>
              </a:rPr>
              <a:t>年            </a:t>
            </a:r>
            <a:r>
              <a:rPr lang="en-US" altLang="en-US" sz="1300" dirty="0">
                <a:solidFill>
                  <a:schemeClr val="tx1"/>
                </a:solidFill>
                <a:latin typeface="华文仿宋" panose="02010600040101010101" charset="-122"/>
                <a:ea typeface="华文仿宋" panose="02010600040101010101" charset="-122"/>
                <a:cs typeface="华文仿宋" panose="02010600040101010101" charset="-122"/>
              </a:rPr>
              <a:t>1861     1864</a:t>
            </a:r>
            <a:r>
              <a:rPr lang="zh-CN" altLang="en-US" sz="1300" dirty="0">
                <a:solidFill>
                  <a:schemeClr val="tx1"/>
                </a:solidFill>
                <a:latin typeface="华文仿宋" panose="02010600040101010101" charset="-122"/>
                <a:ea typeface="华文仿宋" panose="02010600040101010101" charset="-122"/>
                <a:cs typeface="华文仿宋" panose="02010600040101010101" charset="-122"/>
              </a:rPr>
              <a:t>年</a:t>
            </a:r>
            <a:r>
              <a:rPr lang="en-US" altLang="en-US" sz="1300" dirty="0">
                <a:solidFill>
                  <a:schemeClr val="tx1"/>
                </a:solidFill>
                <a:latin typeface="华文仿宋" panose="02010600040101010101" charset="-122"/>
                <a:ea typeface="华文仿宋" panose="02010600040101010101" charset="-122"/>
                <a:cs typeface="华文仿宋" panose="02010600040101010101" charset="-122"/>
              </a:rPr>
              <a:t>  </a:t>
            </a:r>
            <a:r>
              <a:rPr lang="en-US" altLang="en-US" sz="1300" dirty="0">
                <a:solidFill>
                  <a:srgbClr val="2747BE"/>
                </a:solidFill>
                <a:latin typeface="华文仿宋" panose="02010600040101010101" charset="-122"/>
                <a:ea typeface="华文仿宋" panose="02010600040101010101" charset="-122"/>
                <a:cs typeface="华文仿宋" panose="02010600040101010101" charset="-122"/>
              </a:rPr>
              <a:t>         </a:t>
            </a:r>
            <a:r>
              <a:rPr lang="en-US" altLang="zh-CN" sz="1300" dirty="0">
                <a:solidFill>
                  <a:srgbClr val="2747BE"/>
                </a:solidFill>
                <a:latin typeface="华文仿宋" panose="02010600040101010101" charset="-122"/>
                <a:ea typeface="华文仿宋" panose="02010600040101010101" charset="-122"/>
                <a:cs typeface="华文仿宋" panose="02010600040101010101" charset="-122"/>
              </a:rPr>
              <a:t>1871</a:t>
            </a:r>
            <a:r>
              <a:rPr lang="en-US" altLang="en-US" sz="1300" dirty="0">
                <a:solidFill>
                  <a:srgbClr val="2747BE"/>
                </a:solidFill>
                <a:latin typeface="华文仿宋" panose="02010600040101010101" charset="-122"/>
                <a:ea typeface="华文仿宋" panose="02010600040101010101" charset="-122"/>
                <a:cs typeface="华文仿宋" panose="02010600040101010101" charset="-122"/>
              </a:rPr>
              <a:t>年</a:t>
            </a:r>
            <a:r>
              <a:rPr lang="en-US" altLang="en-US" sz="1300" dirty="0">
                <a:solidFill>
                  <a:schemeClr val="tx1"/>
                </a:solidFill>
                <a:latin typeface="华文仿宋" panose="02010600040101010101" charset="-122"/>
                <a:ea typeface="华文仿宋" panose="02010600040101010101" charset="-122"/>
                <a:cs typeface="华文仿宋" panose="02010600040101010101" charset="-122"/>
              </a:rPr>
              <a:t>    </a:t>
            </a:r>
            <a:r>
              <a:rPr lang="en-US" altLang="zh-CN" sz="1300" b="1" dirty="0">
                <a:solidFill>
                  <a:srgbClr val="FF0000"/>
                </a:solidFill>
                <a:latin typeface="华文仿宋" panose="02010600040101010101" charset="-122"/>
                <a:ea typeface="华文仿宋" panose="02010600040101010101" charset="-122"/>
                <a:cs typeface="华文仿宋" panose="02010600040101010101" charset="-122"/>
              </a:rPr>
              <a:t>1875</a:t>
            </a:r>
            <a:r>
              <a:rPr lang="en-US" altLang="en-US" sz="1300" b="1" dirty="0">
                <a:solidFill>
                  <a:srgbClr val="FF0000"/>
                </a:solidFill>
                <a:latin typeface="华文仿宋" panose="02010600040101010101" charset="-122"/>
                <a:ea typeface="华文仿宋" panose="02010600040101010101" charset="-122"/>
                <a:cs typeface="华文仿宋" panose="02010600040101010101" charset="-122"/>
              </a:rPr>
              <a:t>年       </a:t>
            </a:r>
            <a:r>
              <a:rPr lang="en-US" altLang="en-US" sz="1300" b="1" dirty="0">
                <a:solidFill>
                  <a:schemeClr val="tx1"/>
                </a:solidFill>
                <a:latin typeface="华文仿宋" panose="02010600040101010101" charset="-122"/>
                <a:ea typeface="华文仿宋" panose="02010600040101010101" charset="-122"/>
                <a:cs typeface="华文仿宋" panose="02010600040101010101" charset="-122"/>
              </a:rPr>
              <a:t>  1914</a:t>
            </a:r>
            <a:r>
              <a:rPr lang="zh-CN" altLang="en-US" sz="1300" b="1" dirty="0">
                <a:solidFill>
                  <a:schemeClr val="tx1"/>
                </a:solidFill>
                <a:latin typeface="华文仿宋" panose="02010600040101010101" charset="-122"/>
                <a:ea typeface="华文仿宋" panose="02010600040101010101" charset="-122"/>
                <a:cs typeface="华文仿宋" panose="02010600040101010101" charset="-122"/>
              </a:rPr>
              <a:t>年       </a:t>
            </a:r>
            <a:r>
              <a:rPr lang="en-US" altLang="zh-CN" sz="1300" b="1" dirty="0">
                <a:solidFill>
                  <a:schemeClr val="tx1"/>
                </a:solidFill>
                <a:latin typeface="华文仿宋" panose="02010600040101010101" charset="-122"/>
                <a:ea typeface="华文仿宋" panose="02010600040101010101" charset="-122"/>
                <a:cs typeface="华文仿宋" panose="02010600040101010101" charset="-122"/>
              </a:rPr>
              <a:t>1917</a:t>
            </a:r>
            <a:r>
              <a:rPr lang="zh-CN" altLang="en-US" sz="1300" b="1" dirty="0">
                <a:solidFill>
                  <a:schemeClr val="tx1"/>
                </a:solidFill>
                <a:latin typeface="华文仿宋" panose="02010600040101010101" charset="-122"/>
                <a:ea typeface="华文仿宋" panose="02010600040101010101" charset="-122"/>
                <a:cs typeface="华文仿宋" panose="02010600040101010101" charset="-122"/>
              </a:rPr>
              <a:t>年</a:t>
            </a:r>
            <a:endParaRPr lang="zh-CN" altLang="en-US" sz="1300" b="1" dirty="0">
              <a:solidFill>
                <a:schemeClr val="tx1"/>
              </a:solidFill>
              <a:latin typeface="华文仿宋" panose="02010600040101010101" charset="-122"/>
              <a:ea typeface="华文仿宋" panose="02010600040101010101" charset="-122"/>
              <a:cs typeface="华文仿宋" panose="02010600040101010101" charset="-122"/>
            </a:endParaRPr>
          </a:p>
        </p:txBody>
      </p:sp>
      <p:sp>
        <p:nvSpPr>
          <p:cNvPr id="145438" name="文本框 155751"/>
          <p:cNvSpPr txBox="1"/>
          <p:nvPr/>
        </p:nvSpPr>
        <p:spPr>
          <a:xfrm>
            <a:off x="1429068" y="3808095"/>
            <a:ext cx="459740" cy="2862263"/>
          </a:xfrm>
          <a:prstGeom prst="rect">
            <a:avLst/>
          </a:prstGeom>
          <a:noFill/>
          <a:ln w="9525">
            <a:noFill/>
          </a:ln>
        </p:spPr>
        <p:txBody>
          <a:bodyPr vert="eaVert">
            <a:spAutoFit/>
          </a:bodyPr>
          <a:p>
            <a:pPr>
              <a:spcBef>
                <a:spcPct val="50000"/>
              </a:spcBef>
              <a:buFontTx/>
            </a:pPr>
            <a:r>
              <a:rPr lang="zh-CN" altLang="en-US" sz="1800" b="1" dirty="0">
                <a:solidFill>
                  <a:srgbClr val="000000"/>
                </a:solidFill>
                <a:latin typeface="Arial" panose="020B0604020202020204" pitchFamily="34" charset="0"/>
                <a:ea typeface="宋体" panose="02010600030101010101" pitchFamily="2" charset="-122"/>
              </a:rPr>
              <a:t>英国资产阶级革命开始</a:t>
            </a:r>
            <a:endParaRPr lang="zh-CN" altLang="en-US" sz="1800" b="1" dirty="0">
              <a:solidFill>
                <a:srgbClr val="000000"/>
              </a:solidFill>
              <a:latin typeface="Arial" panose="020B0604020202020204" pitchFamily="34" charset="0"/>
              <a:ea typeface="宋体" panose="02010600030101010101" pitchFamily="2" charset="-122"/>
            </a:endParaRPr>
          </a:p>
        </p:txBody>
      </p:sp>
      <p:sp>
        <p:nvSpPr>
          <p:cNvPr id="155754" name="文本框 155753"/>
          <p:cNvSpPr txBox="1"/>
          <p:nvPr/>
        </p:nvSpPr>
        <p:spPr>
          <a:xfrm>
            <a:off x="2347913" y="3808095"/>
            <a:ext cx="459740" cy="2105025"/>
          </a:xfrm>
          <a:prstGeom prst="rect">
            <a:avLst/>
          </a:prstGeom>
          <a:noFill/>
          <a:ln w="9525">
            <a:noFill/>
          </a:ln>
        </p:spPr>
        <p:txBody>
          <a:bodyPr vert="eaVert">
            <a:spAutoFit/>
          </a:bodyPr>
          <a:p>
            <a:pPr>
              <a:spcBef>
                <a:spcPct val="50000"/>
              </a:spcBef>
              <a:buFontTx/>
            </a:pPr>
            <a:r>
              <a:rPr lang="en-US" altLang="zh-CN" sz="1800" b="1">
                <a:solidFill>
                  <a:srgbClr val="2747BE"/>
                </a:solidFill>
                <a:latin typeface="Arial" panose="020B0604020202020204" pitchFamily="34" charset="0"/>
                <a:ea typeface="宋体" panose="02010600030101010101" pitchFamily="2" charset="-122"/>
              </a:rPr>
              <a:t>《</a:t>
            </a:r>
            <a:r>
              <a:rPr lang="zh-CN" altLang="en-US" sz="1800" b="1" dirty="0">
                <a:solidFill>
                  <a:srgbClr val="2747BE"/>
                </a:solidFill>
                <a:latin typeface="Arial" panose="020B0604020202020204" pitchFamily="34" charset="0"/>
                <a:ea typeface="宋体" panose="02010600030101010101" pitchFamily="2" charset="-122"/>
              </a:rPr>
              <a:t>权利法案</a:t>
            </a:r>
            <a:r>
              <a:rPr lang="en-US" altLang="zh-CN" sz="1800" b="1">
                <a:solidFill>
                  <a:srgbClr val="2747BE"/>
                </a:solidFill>
                <a:latin typeface="Arial" panose="020B0604020202020204" pitchFamily="34" charset="0"/>
                <a:ea typeface="宋体" panose="02010600030101010101" pitchFamily="2" charset="-122"/>
              </a:rPr>
              <a:t>》</a:t>
            </a:r>
            <a:r>
              <a:rPr lang="zh-CN" altLang="en-US" sz="1800" b="1" dirty="0">
                <a:solidFill>
                  <a:srgbClr val="2747BE"/>
                </a:solidFill>
                <a:latin typeface="Arial" panose="020B0604020202020204" pitchFamily="34" charset="0"/>
                <a:ea typeface="宋体" panose="02010600030101010101" pitchFamily="2" charset="-122"/>
              </a:rPr>
              <a:t>颁布</a:t>
            </a:r>
            <a:endParaRPr lang="zh-CN" altLang="en-US" sz="1800" b="1" dirty="0">
              <a:solidFill>
                <a:srgbClr val="2747BE"/>
              </a:solidFill>
              <a:latin typeface="Arial" panose="020B0604020202020204" pitchFamily="34" charset="0"/>
              <a:ea typeface="宋体" panose="02010600030101010101" pitchFamily="2" charset="-122"/>
            </a:endParaRPr>
          </a:p>
        </p:txBody>
      </p:sp>
      <p:sp>
        <p:nvSpPr>
          <p:cNvPr id="155755" name="文本框 155754"/>
          <p:cNvSpPr txBox="1"/>
          <p:nvPr/>
        </p:nvSpPr>
        <p:spPr>
          <a:xfrm>
            <a:off x="3017838" y="3970020"/>
            <a:ext cx="459740" cy="2266950"/>
          </a:xfrm>
          <a:prstGeom prst="rect">
            <a:avLst/>
          </a:prstGeom>
          <a:noFill/>
          <a:ln w="9525">
            <a:noFill/>
          </a:ln>
        </p:spPr>
        <p:txBody>
          <a:bodyPr vert="eaVert">
            <a:spAutoFit/>
          </a:bodyPr>
          <a:p>
            <a:pPr>
              <a:spcBef>
                <a:spcPct val="50000"/>
              </a:spcBef>
              <a:buFontTx/>
            </a:pPr>
            <a:r>
              <a:rPr lang="zh-CN" altLang="en-US" sz="1800" dirty="0">
                <a:solidFill>
                  <a:srgbClr val="000000"/>
                </a:solidFill>
                <a:latin typeface="Arial" panose="020B0604020202020204" pitchFamily="34" charset="0"/>
                <a:ea typeface="宋体" panose="02010600030101010101" pitchFamily="2" charset="-122"/>
              </a:rPr>
              <a:t>英国责任内阁制形成</a:t>
            </a: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55757" name="文本框 155756"/>
          <p:cNvSpPr txBox="1"/>
          <p:nvPr/>
        </p:nvSpPr>
        <p:spPr>
          <a:xfrm>
            <a:off x="3780790" y="3916680"/>
            <a:ext cx="459740" cy="2105025"/>
          </a:xfrm>
          <a:prstGeom prst="rect">
            <a:avLst/>
          </a:prstGeom>
          <a:noFill/>
          <a:ln w="9525">
            <a:noFill/>
          </a:ln>
        </p:spPr>
        <p:txBody>
          <a:bodyPr vert="eaVert">
            <a:spAutoFit/>
          </a:bodyPr>
          <a:p>
            <a:pPr>
              <a:spcBef>
                <a:spcPct val="50000"/>
              </a:spcBef>
              <a:buFontTx/>
            </a:pPr>
            <a:r>
              <a:rPr lang="zh-CN" altLang="en-US" sz="1800" dirty="0">
                <a:solidFill>
                  <a:srgbClr val="000000"/>
                </a:solidFill>
                <a:latin typeface="Arial" panose="020B0604020202020204" pitchFamily="34" charset="0"/>
                <a:ea typeface="宋体" panose="02010600030101010101" pitchFamily="2" charset="-122"/>
              </a:rPr>
              <a:t>美国独立战争开始</a:t>
            </a: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55759" name="文本框 155758"/>
          <p:cNvSpPr txBox="1"/>
          <p:nvPr/>
        </p:nvSpPr>
        <p:spPr>
          <a:xfrm>
            <a:off x="4542473" y="3916680"/>
            <a:ext cx="459740" cy="2051050"/>
          </a:xfrm>
          <a:prstGeom prst="rect">
            <a:avLst/>
          </a:prstGeom>
          <a:noFill/>
          <a:ln w="9525">
            <a:noFill/>
          </a:ln>
        </p:spPr>
        <p:txBody>
          <a:bodyPr vert="eaVert">
            <a:spAutoFit/>
          </a:bodyPr>
          <a:p>
            <a:pPr>
              <a:spcBef>
                <a:spcPct val="50000"/>
              </a:spcBef>
              <a:buFontTx/>
            </a:pPr>
            <a:r>
              <a:rPr lang="zh-CN" altLang="en-US" sz="1800" b="1" dirty="0">
                <a:solidFill>
                  <a:srgbClr val="2747BE"/>
                </a:solidFill>
                <a:latin typeface="Arial" panose="020B0604020202020204" pitchFamily="34" charset="0"/>
                <a:ea typeface="宋体" panose="02010600030101010101" pitchFamily="2" charset="-122"/>
              </a:rPr>
              <a:t>美国</a:t>
            </a:r>
            <a:r>
              <a:rPr lang="en-US" altLang="zh-CN" sz="1800" b="1">
                <a:solidFill>
                  <a:srgbClr val="2747BE"/>
                </a:solidFill>
                <a:latin typeface="Arial" panose="020B0604020202020204" pitchFamily="34" charset="0"/>
                <a:ea typeface="宋体" panose="02010600030101010101" pitchFamily="2" charset="-122"/>
              </a:rPr>
              <a:t>1787</a:t>
            </a:r>
            <a:r>
              <a:rPr lang="zh-CN" altLang="en-US" sz="1800" b="1" dirty="0">
                <a:solidFill>
                  <a:srgbClr val="2747BE"/>
                </a:solidFill>
                <a:latin typeface="Arial" panose="020B0604020202020204" pitchFamily="34" charset="0"/>
                <a:ea typeface="宋体" panose="02010600030101010101" pitchFamily="2" charset="-122"/>
              </a:rPr>
              <a:t>宪法颁布</a:t>
            </a:r>
            <a:endParaRPr lang="zh-CN" altLang="en-US" sz="1800" b="1" dirty="0">
              <a:solidFill>
                <a:srgbClr val="2747BE"/>
              </a:solidFill>
              <a:latin typeface="Arial" panose="020B0604020202020204" pitchFamily="34" charset="0"/>
              <a:ea typeface="宋体" panose="02010600030101010101" pitchFamily="2" charset="-122"/>
            </a:endParaRPr>
          </a:p>
        </p:txBody>
      </p:sp>
      <p:sp>
        <p:nvSpPr>
          <p:cNvPr id="155760" name="文本框 155759"/>
          <p:cNvSpPr txBox="1"/>
          <p:nvPr/>
        </p:nvSpPr>
        <p:spPr>
          <a:xfrm>
            <a:off x="5236845" y="3970020"/>
            <a:ext cx="459740" cy="1781175"/>
          </a:xfrm>
          <a:prstGeom prst="rect">
            <a:avLst/>
          </a:prstGeom>
          <a:noFill/>
          <a:ln w="9525">
            <a:noFill/>
          </a:ln>
        </p:spPr>
        <p:txBody>
          <a:bodyPr vert="eaVert">
            <a:spAutoFit/>
          </a:bodyPr>
          <a:p>
            <a:pPr>
              <a:spcBef>
                <a:spcPct val="50000"/>
              </a:spcBef>
              <a:buFontTx/>
            </a:pPr>
            <a:r>
              <a:rPr lang="zh-CN" altLang="en-US" sz="1800" dirty="0">
                <a:solidFill>
                  <a:srgbClr val="000000"/>
                </a:solidFill>
                <a:latin typeface="Arial" panose="020B0604020202020204" pitchFamily="34" charset="0"/>
                <a:ea typeface="宋体" panose="02010600030101010101" pitchFamily="2" charset="-122"/>
              </a:rPr>
              <a:t>法国大革命开始</a:t>
            </a: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55761" name="文本框 155760"/>
          <p:cNvSpPr txBox="1"/>
          <p:nvPr/>
        </p:nvSpPr>
        <p:spPr>
          <a:xfrm>
            <a:off x="6001385" y="3914775"/>
            <a:ext cx="736600" cy="2943225"/>
          </a:xfrm>
          <a:prstGeom prst="rect">
            <a:avLst/>
          </a:prstGeom>
          <a:noFill/>
          <a:ln w="9525">
            <a:noFill/>
          </a:ln>
        </p:spPr>
        <p:txBody>
          <a:bodyPr vert="eaVert" wrap="square">
            <a:spAutoFit/>
          </a:bodyPr>
          <a:p>
            <a:pPr>
              <a:spcBef>
                <a:spcPct val="50000"/>
              </a:spcBef>
              <a:buFontTx/>
            </a:pPr>
            <a:r>
              <a:rPr lang="zh-CN" altLang="en-US" sz="1800" b="1">
                <a:solidFill>
                  <a:srgbClr val="000000"/>
                </a:solidFill>
                <a:latin typeface="Arial" panose="020B0604020202020204" pitchFamily="34" charset="0"/>
                <a:ea typeface="宋体" panose="02010600030101010101" pitchFamily="2" charset="-122"/>
              </a:rPr>
              <a:t>俄国</a:t>
            </a:r>
            <a:r>
              <a:rPr lang="en-US" altLang="zh-CN" sz="1800" b="1">
                <a:solidFill>
                  <a:srgbClr val="000000"/>
                </a:solidFill>
                <a:latin typeface="Arial" panose="020B0604020202020204" pitchFamily="34" charset="0"/>
                <a:ea typeface="宋体" panose="02010600030101010101" pitchFamily="2" charset="-122"/>
              </a:rPr>
              <a:t>1861</a:t>
            </a:r>
            <a:r>
              <a:rPr lang="zh-CN" altLang="en-US" sz="1800" b="1">
                <a:solidFill>
                  <a:srgbClr val="000000"/>
                </a:solidFill>
                <a:latin typeface="Arial" panose="020B0604020202020204" pitchFamily="34" charset="0"/>
                <a:ea typeface="宋体" panose="02010600030101010101" pitchFamily="2" charset="-122"/>
              </a:rPr>
              <a:t>年农奴制改革</a:t>
            </a:r>
            <a:r>
              <a:rPr lang="en-US" altLang="zh-CN" sz="1800" b="1">
                <a:solidFill>
                  <a:srgbClr val="000000"/>
                </a:solidFill>
                <a:latin typeface="Arial" panose="020B0604020202020204" pitchFamily="34" charset="0"/>
                <a:ea typeface="宋体" panose="02010600030101010101" pitchFamily="2" charset="-122"/>
              </a:rPr>
              <a:t>》 </a:t>
            </a:r>
            <a:r>
              <a:rPr lang="zh-CN" altLang="en-US" sz="1800" b="1">
                <a:solidFill>
                  <a:srgbClr val="000000"/>
                </a:solidFill>
                <a:latin typeface="Arial" panose="020B0604020202020204" pitchFamily="34" charset="0"/>
                <a:ea typeface="宋体" panose="02010600030101010101" pitchFamily="2" charset="-122"/>
              </a:rPr>
              <a:t>美国南北战争开始 </a:t>
            </a:r>
            <a:endParaRPr lang="zh-CN" altLang="en-US" sz="1800" b="1" dirty="0">
              <a:solidFill>
                <a:srgbClr val="000000"/>
              </a:solidFill>
              <a:latin typeface="Arial" panose="020B0604020202020204" pitchFamily="34" charset="0"/>
              <a:ea typeface="宋体" panose="02010600030101010101" pitchFamily="2" charset="-122"/>
            </a:endParaRPr>
          </a:p>
        </p:txBody>
      </p:sp>
      <p:sp>
        <p:nvSpPr>
          <p:cNvPr id="155762" name="文本框 155761"/>
          <p:cNvSpPr txBox="1"/>
          <p:nvPr/>
        </p:nvSpPr>
        <p:spPr>
          <a:xfrm>
            <a:off x="8271510" y="3568700"/>
            <a:ext cx="374650" cy="3341370"/>
          </a:xfrm>
          <a:prstGeom prst="rect">
            <a:avLst/>
          </a:prstGeom>
          <a:noFill/>
          <a:ln w="9525">
            <a:noFill/>
          </a:ln>
        </p:spPr>
        <p:txBody>
          <a:bodyPr vert="eaVert" wrap="square">
            <a:spAutoFit/>
          </a:bodyPr>
          <a:p>
            <a:pPr>
              <a:lnSpc>
                <a:spcPts val="1500"/>
              </a:lnSpc>
              <a:spcBef>
                <a:spcPts val="0"/>
              </a:spcBef>
              <a:buFontTx/>
            </a:pPr>
            <a:r>
              <a:rPr lang="zh-CN" altLang="en-US" sz="1800" b="1" dirty="0">
                <a:solidFill>
                  <a:srgbClr val="000000"/>
                </a:solidFill>
                <a:latin typeface="Arial" panose="020B0604020202020204" pitchFamily="34" charset="0"/>
                <a:ea typeface="宋体" panose="02010600030101010101" pitchFamily="2" charset="-122"/>
              </a:rPr>
              <a:t>《</a:t>
            </a:r>
            <a:r>
              <a:rPr lang="zh-CN" altLang="en-US" sz="1800" b="1" dirty="0">
                <a:solidFill>
                  <a:srgbClr val="2747BE"/>
                </a:solidFill>
                <a:latin typeface="Arial" panose="020B0604020202020204" pitchFamily="34" charset="0"/>
                <a:ea typeface="宋体" panose="02010600030101010101" pitchFamily="2" charset="-122"/>
              </a:rPr>
              <a:t>法兰西第三共和国宪法</a:t>
            </a:r>
            <a:r>
              <a:rPr lang="zh-CN" altLang="en-US" sz="1800" b="1" dirty="0">
                <a:solidFill>
                  <a:srgbClr val="000000"/>
                </a:solidFill>
                <a:latin typeface="Arial" panose="020B0604020202020204" pitchFamily="34" charset="0"/>
                <a:ea typeface="宋体" panose="02010600030101010101" pitchFamily="2" charset="-122"/>
              </a:rPr>
              <a:t>》颁布</a:t>
            </a:r>
            <a:endParaRPr lang="zh-CN" altLang="en-US" sz="1800" b="1" dirty="0">
              <a:solidFill>
                <a:srgbClr val="000000"/>
              </a:solidFill>
              <a:latin typeface="Arial" panose="020B0604020202020204" pitchFamily="34" charset="0"/>
              <a:ea typeface="宋体" panose="02010600030101010101" pitchFamily="2" charset="-122"/>
            </a:endParaRPr>
          </a:p>
        </p:txBody>
      </p:sp>
      <p:sp>
        <p:nvSpPr>
          <p:cNvPr id="3" name="文本框 2"/>
          <p:cNvSpPr txBox="1"/>
          <p:nvPr/>
        </p:nvSpPr>
        <p:spPr>
          <a:xfrm>
            <a:off x="7645400" y="3808095"/>
            <a:ext cx="459740" cy="2916238"/>
          </a:xfrm>
          <a:prstGeom prst="rect">
            <a:avLst/>
          </a:prstGeom>
          <a:noFill/>
          <a:ln w="9525">
            <a:noFill/>
          </a:ln>
        </p:spPr>
        <p:txBody>
          <a:bodyPr vert="eaVert">
            <a:spAutoFit/>
          </a:bodyPr>
          <a:p>
            <a:pPr>
              <a:spcBef>
                <a:spcPct val="50000"/>
              </a:spcBef>
              <a:buFontTx/>
            </a:pPr>
            <a:r>
              <a:rPr lang="en-US" altLang="zh-CN" sz="1800" b="1">
                <a:solidFill>
                  <a:srgbClr val="2747BE"/>
                </a:solidFill>
                <a:latin typeface="Arial" panose="020B0604020202020204" pitchFamily="34" charset="0"/>
                <a:ea typeface="宋体" panose="02010600030101010101" pitchFamily="2" charset="-122"/>
              </a:rPr>
              <a:t>《</a:t>
            </a:r>
            <a:r>
              <a:rPr lang="zh-CN" altLang="en-US" sz="1800" b="1" dirty="0">
                <a:solidFill>
                  <a:srgbClr val="2747BE"/>
                </a:solidFill>
                <a:latin typeface="Arial" panose="020B0604020202020204" pitchFamily="34" charset="0"/>
                <a:ea typeface="宋体" panose="02010600030101010101" pitchFamily="2" charset="-122"/>
              </a:rPr>
              <a:t>德意志帝国宪法</a:t>
            </a:r>
            <a:r>
              <a:rPr lang="en-US" altLang="zh-CN" sz="1800" b="1">
                <a:solidFill>
                  <a:srgbClr val="000000"/>
                </a:solidFill>
                <a:latin typeface="Arial" panose="020B0604020202020204" pitchFamily="34" charset="0"/>
                <a:ea typeface="宋体" panose="02010600030101010101" pitchFamily="2" charset="-122"/>
              </a:rPr>
              <a:t>》</a:t>
            </a:r>
            <a:r>
              <a:rPr lang="zh-CN" altLang="en-US" sz="1800" b="1">
                <a:solidFill>
                  <a:srgbClr val="000000"/>
                </a:solidFill>
                <a:latin typeface="Arial" panose="020B0604020202020204" pitchFamily="34" charset="0"/>
                <a:ea typeface="宋体" panose="02010600030101010101" pitchFamily="2" charset="-122"/>
              </a:rPr>
              <a:t>颁布</a:t>
            </a:r>
            <a:endParaRPr lang="zh-CN" altLang="en-US" sz="1800" b="1" dirty="0">
              <a:solidFill>
                <a:srgbClr val="000000"/>
              </a:solidFill>
              <a:latin typeface="Arial" panose="020B0604020202020204" pitchFamily="34" charset="0"/>
              <a:ea typeface="宋体" panose="02010600030101010101" pitchFamily="2" charset="-122"/>
            </a:endParaRPr>
          </a:p>
        </p:txBody>
      </p:sp>
      <p:sp>
        <p:nvSpPr>
          <p:cNvPr id="7" name="文本框 6"/>
          <p:cNvSpPr txBox="1"/>
          <p:nvPr/>
        </p:nvSpPr>
        <p:spPr>
          <a:xfrm>
            <a:off x="6863080" y="3941445"/>
            <a:ext cx="459740" cy="2916238"/>
          </a:xfrm>
          <a:prstGeom prst="rect">
            <a:avLst/>
          </a:prstGeom>
          <a:noFill/>
          <a:ln w="9525">
            <a:noFill/>
          </a:ln>
        </p:spPr>
        <p:txBody>
          <a:bodyPr vert="eaVert">
            <a:spAutoFit/>
          </a:bodyPr>
          <a:p>
            <a:pPr>
              <a:spcBef>
                <a:spcPct val="50000"/>
              </a:spcBef>
              <a:buFontTx/>
            </a:pPr>
            <a:r>
              <a:rPr lang="zh-CN" altLang="en-US" sz="1800" b="1" dirty="0">
                <a:solidFill>
                  <a:srgbClr val="000000"/>
                </a:solidFill>
                <a:latin typeface="Arial" panose="020B0604020202020204" pitchFamily="34" charset="0"/>
                <a:ea typeface="宋体" panose="02010600030101010101" pitchFamily="2" charset="-122"/>
              </a:rPr>
              <a:t>普奥对丹麦战争爆发</a:t>
            </a:r>
            <a:endParaRPr lang="zh-CN" altLang="en-US" sz="1800" b="1" dirty="0">
              <a:solidFill>
                <a:srgbClr val="000000"/>
              </a:solidFill>
              <a:latin typeface="Arial" panose="020B0604020202020204" pitchFamily="34" charset="0"/>
              <a:ea typeface="宋体" panose="02010600030101010101" pitchFamily="2" charset="-122"/>
            </a:endParaRPr>
          </a:p>
        </p:txBody>
      </p:sp>
      <p:cxnSp>
        <p:nvCxnSpPr>
          <p:cNvPr id="8" name="直接连接符 7"/>
          <p:cNvCxnSpPr/>
          <p:nvPr/>
        </p:nvCxnSpPr>
        <p:spPr>
          <a:xfrm>
            <a:off x="9266555" y="2699385"/>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079230" y="3916680"/>
            <a:ext cx="374650" cy="2319655"/>
          </a:xfrm>
          <a:prstGeom prst="rect">
            <a:avLst/>
          </a:prstGeom>
          <a:noFill/>
          <a:ln w="9525">
            <a:noFill/>
          </a:ln>
        </p:spPr>
        <p:txBody>
          <a:bodyPr vert="eaVert" wrap="square">
            <a:spAutoFit/>
          </a:bodyPr>
          <a:p>
            <a:pPr>
              <a:lnSpc>
                <a:spcPts val="1500"/>
              </a:lnSpc>
              <a:spcBef>
                <a:spcPts val="0"/>
              </a:spcBef>
              <a:buFontTx/>
            </a:pPr>
            <a:r>
              <a:rPr lang="zh-CN" altLang="en-US" sz="1800" b="1" dirty="0">
                <a:solidFill>
                  <a:srgbClr val="000000"/>
                </a:solidFill>
                <a:latin typeface="Arial" panose="020B0604020202020204" pitchFamily="34" charset="0"/>
                <a:ea typeface="宋体" panose="02010600030101010101" pitchFamily="2" charset="-122"/>
              </a:rPr>
              <a:t>第一次世界大战爆发</a:t>
            </a:r>
            <a:endParaRPr lang="zh-CN" altLang="en-US" sz="1800" b="1" dirty="0">
              <a:solidFill>
                <a:srgbClr val="000000"/>
              </a:solidFill>
              <a:latin typeface="Arial" panose="020B0604020202020204" pitchFamily="34" charset="0"/>
              <a:ea typeface="宋体" panose="02010600030101010101" pitchFamily="2" charset="-122"/>
            </a:endParaRPr>
          </a:p>
        </p:txBody>
      </p:sp>
      <p:sp>
        <p:nvSpPr>
          <p:cNvPr id="10" name="文本框 9"/>
          <p:cNvSpPr txBox="1"/>
          <p:nvPr/>
        </p:nvSpPr>
        <p:spPr>
          <a:xfrm>
            <a:off x="9823450" y="3808095"/>
            <a:ext cx="374650" cy="2159635"/>
          </a:xfrm>
          <a:prstGeom prst="rect">
            <a:avLst/>
          </a:prstGeom>
          <a:noFill/>
          <a:ln w="9525">
            <a:noFill/>
          </a:ln>
        </p:spPr>
        <p:txBody>
          <a:bodyPr vert="eaVert" wrap="square">
            <a:spAutoFit/>
          </a:bodyPr>
          <a:p>
            <a:pPr>
              <a:lnSpc>
                <a:spcPts val="1500"/>
              </a:lnSpc>
              <a:spcBef>
                <a:spcPts val="0"/>
              </a:spcBef>
              <a:buFontTx/>
            </a:pPr>
            <a:r>
              <a:rPr lang="zh-CN" altLang="en-US" sz="1800" b="1" dirty="0">
                <a:solidFill>
                  <a:srgbClr val="000000"/>
                </a:solidFill>
                <a:latin typeface="Arial" panose="020B0604020202020204" pitchFamily="34" charset="0"/>
                <a:ea typeface="宋体" panose="02010600030101010101" pitchFamily="2" charset="-122"/>
              </a:rPr>
              <a:t>俄国十月革命爆发</a:t>
            </a:r>
            <a:endParaRPr lang="zh-CN" altLang="en-US" sz="1800" b="1" dirty="0">
              <a:solidFill>
                <a:srgbClr val="000000"/>
              </a:solidFill>
              <a:latin typeface="Arial" panose="020B0604020202020204" pitchFamily="34" charset="0"/>
              <a:ea typeface="宋体" panose="02010600030101010101" pitchFamily="2" charset="-122"/>
            </a:endParaRPr>
          </a:p>
        </p:txBody>
      </p:sp>
      <p:cxnSp>
        <p:nvCxnSpPr>
          <p:cNvPr id="11" name="直接连接符 10"/>
          <p:cNvCxnSpPr/>
          <p:nvPr/>
        </p:nvCxnSpPr>
        <p:spPr>
          <a:xfrm>
            <a:off x="10010775" y="2699385"/>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40625" y="2699385"/>
            <a:ext cx="0" cy="7620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
          <p:cNvSpPr txBox="1"/>
          <p:nvPr/>
        </p:nvSpPr>
        <p:spPr>
          <a:xfrm>
            <a:off x="2550795" y="157480"/>
            <a:ext cx="8844915" cy="2306955"/>
          </a:xfrm>
          <a:prstGeom prst="rect">
            <a:avLst/>
          </a:prstGeom>
          <a:noFill/>
          <a:ln w="9525">
            <a:noFill/>
          </a:ln>
        </p:spPr>
        <p:txBody>
          <a:bodyPr wrap="square">
            <a:spAutoFit/>
          </a:bodyPr>
          <a:p>
            <a:pPr>
              <a:lnSpc>
                <a:spcPct val="150000"/>
              </a:lnSpc>
            </a:pPr>
            <a:r>
              <a:rPr lang="en-US" altLang="zh-CN" sz="2400" b="1" dirty="0">
                <a:solidFill>
                  <a:srgbClr val="FF0000"/>
                </a:solidFill>
                <a:latin typeface="宋体" panose="02010600030101010101" pitchFamily="2" charset="-122"/>
              </a:rPr>
              <a:t>   </a:t>
            </a:r>
            <a:r>
              <a:rPr lang="zh-CN" altLang="en-US" sz="2400" b="1" dirty="0">
                <a:solidFill>
                  <a:srgbClr val="FF0000"/>
                </a:solidFill>
                <a:latin typeface="宋体" panose="02010600030101010101" pitchFamily="2" charset="-122"/>
              </a:rPr>
              <a:t>资产阶级代议制的表现</a:t>
            </a:r>
            <a:endParaRPr lang="zh-CN" altLang="en-US" sz="2400" dirty="0">
              <a:solidFill>
                <a:srgbClr val="FF0000"/>
              </a:solidFill>
              <a:latin typeface="宋体" panose="02010600030101010101" pitchFamily="2" charset="-122"/>
            </a:endParaRPr>
          </a:p>
          <a:p>
            <a:pPr lvl="1">
              <a:lnSpc>
                <a:spcPct val="150000"/>
              </a:lnSpc>
            </a:pPr>
            <a:r>
              <a:rPr lang="zh-CN" altLang="en-US" sz="2400" b="1" dirty="0">
                <a:solidFill>
                  <a:srgbClr val="2747BE"/>
                </a:solidFill>
                <a:latin typeface="宋体" panose="02010600030101010101" pitchFamily="2" charset="-122"/>
              </a:rPr>
              <a:t>一个核心</a:t>
            </a:r>
            <a:r>
              <a:rPr lang="en-US" altLang="zh-CN" sz="2400" b="1" dirty="0">
                <a:latin typeface="宋体" panose="02010600030101010101" pitchFamily="2" charset="-122"/>
              </a:rPr>
              <a:t>——</a:t>
            </a:r>
            <a:r>
              <a:rPr lang="zh-CN" altLang="en-US" sz="2400" b="1" dirty="0">
                <a:latin typeface="宋体" panose="02010600030101010101" pitchFamily="2" charset="-122"/>
              </a:rPr>
              <a:t>代议制民主；</a:t>
            </a:r>
            <a:endParaRPr lang="zh-CN" altLang="en-US" sz="2400" b="1" dirty="0">
              <a:latin typeface="宋体" panose="02010600030101010101" pitchFamily="2" charset="-122"/>
            </a:endParaRPr>
          </a:p>
          <a:p>
            <a:pPr lvl="1">
              <a:lnSpc>
                <a:spcPct val="150000"/>
              </a:lnSpc>
            </a:pPr>
            <a:r>
              <a:rPr lang="zh-CN" altLang="en-US" sz="2400" b="1" dirty="0">
                <a:solidFill>
                  <a:srgbClr val="2747BE"/>
                </a:solidFill>
                <a:latin typeface="宋体" panose="02010600030101010101" pitchFamily="2" charset="-122"/>
              </a:rPr>
              <a:t>两种政体</a:t>
            </a:r>
            <a:r>
              <a:rPr lang="en-US" altLang="zh-CN" sz="2400" b="1" dirty="0">
                <a:latin typeface="宋体" panose="02010600030101010101" pitchFamily="2" charset="-122"/>
              </a:rPr>
              <a:t>——</a:t>
            </a:r>
            <a:r>
              <a:rPr lang="zh-CN" altLang="en-US" sz="2400" b="1" dirty="0">
                <a:latin typeface="宋体" panose="02010600030101010101" pitchFamily="2" charset="-122"/>
              </a:rPr>
              <a:t>君主立宪制</a:t>
            </a:r>
            <a:r>
              <a:rPr lang="en-US" altLang="zh-CN" sz="2400" b="1" dirty="0">
                <a:latin typeface="宋体" panose="02010600030101010101" pitchFamily="2" charset="-122"/>
              </a:rPr>
              <a:t>(</a:t>
            </a:r>
            <a:r>
              <a:rPr lang="zh-CN" altLang="en-US" sz="2400" b="1" dirty="0">
                <a:latin typeface="宋体" panose="02010600030101010101" pitchFamily="2" charset="-122"/>
              </a:rPr>
              <a:t>英、德</a:t>
            </a:r>
            <a:r>
              <a:rPr lang="en-US" altLang="zh-CN" sz="2400" b="1" dirty="0">
                <a:latin typeface="宋体" panose="02010600030101010101" pitchFamily="2" charset="-122"/>
              </a:rPr>
              <a:t>)</a:t>
            </a:r>
            <a:r>
              <a:rPr lang="zh-CN" altLang="en-US" sz="2400" b="1" dirty="0">
                <a:latin typeface="宋体" panose="02010600030101010101" pitchFamily="2" charset="-122"/>
              </a:rPr>
              <a:t>、共和制</a:t>
            </a:r>
            <a:r>
              <a:rPr lang="en-US" altLang="zh-CN" sz="2400" b="1" dirty="0">
                <a:latin typeface="宋体" panose="02010600030101010101" pitchFamily="2" charset="-122"/>
              </a:rPr>
              <a:t>(</a:t>
            </a:r>
            <a:r>
              <a:rPr lang="zh-CN" altLang="en-US" sz="2400" b="1" dirty="0">
                <a:latin typeface="宋体" panose="02010600030101010101" pitchFamily="2" charset="-122"/>
              </a:rPr>
              <a:t>美、法</a:t>
            </a:r>
            <a:r>
              <a:rPr lang="en-US" altLang="zh-CN" sz="2400" b="1" dirty="0">
                <a:latin typeface="宋体" panose="02010600030101010101" pitchFamily="2" charset="-122"/>
              </a:rPr>
              <a:t>)</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lvl="1">
              <a:lnSpc>
                <a:spcPct val="150000"/>
              </a:lnSpc>
            </a:pPr>
            <a:r>
              <a:rPr lang="zh-CN" altLang="en-US" sz="2400" b="1" dirty="0">
                <a:solidFill>
                  <a:srgbClr val="2747BE"/>
                </a:solidFill>
                <a:latin typeface="宋体" panose="02010600030101010101" pitchFamily="2" charset="-122"/>
              </a:rPr>
              <a:t>三项原则</a:t>
            </a:r>
            <a:r>
              <a:rPr lang="en-US" altLang="zh-CN" sz="2400" b="1" dirty="0">
                <a:latin typeface="宋体" panose="02010600030101010101" pitchFamily="2" charset="-122"/>
              </a:rPr>
              <a:t>——</a:t>
            </a:r>
            <a:r>
              <a:rPr lang="zh-CN" altLang="en-US" sz="2400" b="1" dirty="0">
                <a:latin typeface="宋体" panose="02010600030101010101" pitchFamily="2" charset="-122"/>
              </a:rPr>
              <a:t>民主化、法律化、制度化。</a:t>
            </a:r>
            <a:endParaRPr lang="zh-CN" altLang="en-US" sz="2400" dirty="0">
              <a:solidFill>
                <a:srgbClr val="FF0000"/>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38"/>
                                        </p:tgtEl>
                                        <p:attrNameLst>
                                          <p:attrName>style.visibility</p:attrName>
                                        </p:attrNameLst>
                                      </p:cBhvr>
                                      <p:to>
                                        <p:strVal val="visible"/>
                                      </p:to>
                                    </p:set>
                                    <p:animEffect transition="in" filter="blinds(horizontal)">
                                      <p:cBhvr>
                                        <p:cTn id="7" dur="500"/>
                                        <p:tgtEl>
                                          <p:spTgt spid="14543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5754"/>
                                        </p:tgtEl>
                                        <p:attrNameLst>
                                          <p:attrName>style.visibility</p:attrName>
                                        </p:attrNameLst>
                                      </p:cBhvr>
                                      <p:to>
                                        <p:strVal val="visible"/>
                                      </p:to>
                                    </p:set>
                                    <p:animEffect transition="in" filter="blinds(horizontal)">
                                      <p:cBhvr>
                                        <p:cTn id="11" dur="500"/>
                                        <p:tgtEl>
                                          <p:spTgt spid="15575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55755"/>
                                        </p:tgtEl>
                                        <p:attrNameLst>
                                          <p:attrName>style.visibility</p:attrName>
                                        </p:attrNameLst>
                                      </p:cBhvr>
                                      <p:to>
                                        <p:strVal val="visible"/>
                                      </p:to>
                                    </p:set>
                                    <p:animEffect transition="in" filter="blinds(horizontal)">
                                      <p:cBhvr>
                                        <p:cTn id="15" dur="500"/>
                                        <p:tgtEl>
                                          <p:spTgt spid="155755"/>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55757"/>
                                        </p:tgtEl>
                                        <p:attrNameLst>
                                          <p:attrName>style.visibility</p:attrName>
                                        </p:attrNameLst>
                                      </p:cBhvr>
                                      <p:to>
                                        <p:strVal val="visible"/>
                                      </p:to>
                                    </p:set>
                                    <p:animEffect transition="in" filter="blinds(horizontal)">
                                      <p:cBhvr>
                                        <p:cTn id="19" dur="500"/>
                                        <p:tgtEl>
                                          <p:spTgt spid="155757"/>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55759"/>
                                        </p:tgtEl>
                                        <p:attrNameLst>
                                          <p:attrName>style.visibility</p:attrName>
                                        </p:attrNameLst>
                                      </p:cBhvr>
                                      <p:to>
                                        <p:strVal val="visible"/>
                                      </p:to>
                                    </p:set>
                                    <p:animEffect transition="in" filter="blinds(horizontal)">
                                      <p:cBhvr>
                                        <p:cTn id="23" dur="500"/>
                                        <p:tgtEl>
                                          <p:spTgt spid="155759"/>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55760"/>
                                        </p:tgtEl>
                                        <p:attrNameLst>
                                          <p:attrName>style.visibility</p:attrName>
                                        </p:attrNameLst>
                                      </p:cBhvr>
                                      <p:to>
                                        <p:strVal val="visible"/>
                                      </p:to>
                                    </p:set>
                                    <p:animEffect transition="in" filter="blinds(horizontal)">
                                      <p:cBhvr>
                                        <p:cTn id="27" dur="500"/>
                                        <p:tgtEl>
                                          <p:spTgt spid="155760"/>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55761"/>
                                        </p:tgtEl>
                                        <p:attrNameLst>
                                          <p:attrName>style.visibility</p:attrName>
                                        </p:attrNameLst>
                                      </p:cBhvr>
                                      <p:to>
                                        <p:strVal val="visible"/>
                                      </p:to>
                                    </p:set>
                                    <p:animEffect transition="in" filter="blinds(horizontal)">
                                      <p:cBhvr>
                                        <p:cTn id="31" dur="500"/>
                                        <p:tgtEl>
                                          <p:spTgt spid="155761"/>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155762"/>
                                        </p:tgtEl>
                                        <p:attrNameLst>
                                          <p:attrName>style.visibility</p:attrName>
                                        </p:attrNameLst>
                                      </p:cBhvr>
                                      <p:to>
                                        <p:strVal val="visible"/>
                                      </p:to>
                                    </p:set>
                                    <p:animEffect transition="in" filter="blinds(horizontal)">
                                      <p:cBhvr>
                                        <p:cTn id="43" dur="500"/>
                                        <p:tgtEl>
                                          <p:spTgt spid="155762"/>
                                        </p:tgtEl>
                                      </p:cBhvr>
                                    </p:animEffect>
                                  </p:childTnLst>
                                </p:cTn>
                              </p:par>
                            </p:childTnLst>
                          </p:cTn>
                        </p:par>
                        <p:par>
                          <p:cTn id="44" fill="hold">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linds(horizontal)">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linds(horizontal)">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38" grpId="0"/>
      <p:bldP spid="155754" grpId="0"/>
      <p:bldP spid="155755" grpId="0"/>
      <p:bldP spid="155757" grpId="0"/>
      <p:bldP spid="155759" grpId="0"/>
      <p:bldP spid="155760" grpId="0"/>
      <p:bldP spid="155761" grpId="0"/>
      <p:bldP spid="155762" grpId="0"/>
      <p:bldP spid="3" grpId="0"/>
      <p:bldP spid="7" grpId="0"/>
      <p:bldP spid="9" grpId="0"/>
      <p:bldP spid="10"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ext Box 2"/>
          <p:cNvSpPr txBox="1">
            <a:spLocks noChangeArrowheads="1"/>
          </p:cNvSpPr>
          <p:nvPr/>
        </p:nvSpPr>
        <p:spPr bwMode="auto">
          <a:xfrm>
            <a:off x="241300" y="157163"/>
            <a:ext cx="5066030" cy="58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2" tIns="45711" rIns="91422" bIns="45711">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370330" eaLnBrk="0" hangingPunct="0">
              <a:defRPr>
                <a:solidFill>
                  <a:schemeClr val="tx1"/>
                </a:solidFill>
                <a:latin typeface="Arial" panose="020B0604020202020204" pitchFamily="34" charset="0"/>
                <a:ea typeface="宋体" panose="02010600030101010101" pitchFamily="2" charset="-122"/>
              </a:defRPr>
            </a:lvl4pPr>
            <a:lvl5pPr marL="1827530" eaLnBrk="0" hangingPunct="0">
              <a:defRPr>
                <a:solidFill>
                  <a:schemeClr val="tx1"/>
                </a:solidFill>
                <a:latin typeface="Arial" panose="020B0604020202020204" pitchFamily="34" charset="0"/>
                <a:ea typeface="宋体" panose="02010600030101010101" pitchFamily="2" charset="-122"/>
              </a:defRPr>
            </a:lvl5pPr>
            <a:lvl6pPr marL="22847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741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199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6563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三、英国君主立宪制的特点</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p:txBody>
      </p:sp>
      <p:sp>
        <p:nvSpPr>
          <p:cNvPr id="3" name="文本框 2"/>
          <p:cNvSpPr txBox="1"/>
          <p:nvPr/>
        </p:nvSpPr>
        <p:spPr>
          <a:xfrm>
            <a:off x="887730" y="1257935"/>
            <a:ext cx="10219055" cy="3538220"/>
          </a:xfrm>
          <a:prstGeom prst="rect">
            <a:avLst/>
          </a:prstGeom>
          <a:noFill/>
        </p:spPr>
        <p:txBody>
          <a:bodyPr wrap="square" rtlCol="0" anchor="t">
            <a:spAutoFit/>
          </a:bodyPr>
          <a:p>
            <a:r>
              <a:rPr lang="zh-CN" altLang="en-US" sz="2800">
                <a:latin typeface="华文中宋" panose="02010600040101010101" pitchFamily="2" charset="-122"/>
                <a:ea typeface="华文中宋" panose="02010600040101010101" pitchFamily="2" charset="-122"/>
                <a:cs typeface="华文中宋" panose="02010600040101010101" pitchFamily="2" charset="-122"/>
              </a:rPr>
              <a:t>(1) </a:t>
            </a:r>
            <a:r>
              <a:rPr lang="zh-CN" altLang="en-US" sz="2800">
                <a:solidFill>
                  <a:srgbClr val="FF0000"/>
                </a:solidFill>
                <a:latin typeface="华文中宋" panose="02010600040101010101" pitchFamily="2" charset="-122"/>
                <a:ea typeface="华文中宋" panose="02010600040101010101" pitchFamily="2" charset="-122"/>
                <a:cs typeface="华文中宋" panose="02010600040101010101" pitchFamily="2" charset="-122"/>
              </a:rPr>
              <a:t>以代议制为基础</a:t>
            </a:r>
            <a:r>
              <a:rPr lang="zh-CN" altLang="en-US" sz="2800">
                <a:latin typeface="华文中宋" panose="02010600040101010101" pitchFamily="2" charset="-122"/>
                <a:ea typeface="华文中宋" panose="02010600040101010101" pitchFamily="2" charset="-122"/>
                <a:cs typeface="华文中宋" panose="02010600040101010101" pitchFamily="2" charset="-122"/>
              </a:rPr>
              <a:t>，议会是国家权力的中心，是国家最高立法机关。</a:t>
            </a:r>
            <a:endParaRPr lang="zh-CN" altLang="en-US" sz="2800">
              <a:latin typeface="华文中宋" panose="02010600040101010101" pitchFamily="2" charset="-122"/>
              <a:ea typeface="华文中宋" panose="02010600040101010101" pitchFamily="2" charset="-122"/>
              <a:cs typeface="华文中宋" panose="02010600040101010101" pitchFamily="2" charset="-122"/>
            </a:endParaRPr>
          </a:p>
          <a:p>
            <a:r>
              <a:rPr lang="zh-CN" altLang="en-US" sz="2800">
                <a:latin typeface="华文中宋" panose="02010600040101010101" pitchFamily="2" charset="-122"/>
                <a:ea typeface="华文中宋" panose="02010600040101010101" pitchFamily="2" charset="-122"/>
                <a:cs typeface="华文中宋" panose="02010600040101010101" pitchFamily="2" charset="-122"/>
                <a:sym typeface="+mn-ea"/>
              </a:rPr>
              <a:t>(2)国王为礼仪性的国家元首，处于</a:t>
            </a:r>
            <a:r>
              <a:rPr lang="zh-CN" altLang="en-US" sz="2800">
                <a:solidFill>
                  <a:srgbClr val="FF0000"/>
                </a:solidFill>
                <a:latin typeface="华文中宋" panose="02010600040101010101" pitchFamily="2" charset="-122"/>
                <a:ea typeface="华文中宋" panose="02010600040101010101" pitchFamily="2" charset="-122"/>
                <a:cs typeface="华文中宋" panose="02010600040101010101" pitchFamily="2" charset="-122"/>
                <a:sym typeface="+mn-ea"/>
              </a:rPr>
              <a:t>“统而不治”</a:t>
            </a:r>
            <a:r>
              <a:rPr lang="zh-CN" altLang="en-US" sz="2800">
                <a:latin typeface="华文中宋" panose="02010600040101010101" pitchFamily="2" charset="-122"/>
                <a:ea typeface="华文中宋" panose="02010600040101010101" pitchFamily="2" charset="-122"/>
                <a:cs typeface="华文中宋" panose="02010600040101010101" pitchFamily="2" charset="-122"/>
                <a:sym typeface="+mn-ea"/>
              </a:rPr>
              <a:t>地位。</a:t>
            </a:r>
            <a:endParaRPr lang="zh-CN" altLang="en-US" sz="2800">
              <a:latin typeface="华文中宋" panose="02010600040101010101" pitchFamily="2" charset="-122"/>
              <a:ea typeface="华文中宋" panose="02010600040101010101" pitchFamily="2" charset="-122"/>
              <a:cs typeface="华文中宋" panose="02010600040101010101" pitchFamily="2" charset="-122"/>
              <a:sym typeface="+mn-ea"/>
            </a:endParaRPr>
          </a:p>
          <a:p>
            <a:r>
              <a:rPr lang="zh-CN" altLang="en-US" sz="2800">
                <a:latin typeface="华文中宋" panose="02010600040101010101" pitchFamily="2" charset="-122"/>
                <a:ea typeface="华文中宋" panose="02010600040101010101" pitchFamily="2" charset="-122"/>
                <a:cs typeface="华文中宋" panose="02010600040101010101" pitchFamily="2" charset="-122"/>
                <a:sym typeface="+mn-ea"/>
              </a:rPr>
              <a:t>(3)</a:t>
            </a:r>
            <a:r>
              <a:rPr lang="zh-CN" altLang="en-US" sz="2800">
                <a:solidFill>
                  <a:srgbClr val="FF0000"/>
                </a:solidFill>
                <a:latin typeface="华文中宋" panose="02010600040101010101" pitchFamily="2" charset="-122"/>
                <a:ea typeface="华文中宋" panose="02010600040101010101" pitchFamily="2" charset="-122"/>
                <a:cs typeface="华文中宋" panose="02010600040101010101" pitchFamily="2" charset="-122"/>
                <a:sym typeface="+mn-ea"/>
              </a:rPr>
              <a:t>首相是政府最高行政首脑</a:t>
            </a:r>
            <a:r>
              <a:rPr lang="zh-CN" altLang="en-US" sz="2800">
                <a:latin typeface="华文中宋" panose="02010600040101010101" pitchFamily="2" charset="-122"/>
                <a:ea typeface="华文中宋" panose="02010600040101010101" pitchFamily="2" charset="-122"/>
                <a:cs typeface="华文中宋" panose="02010600040101010101" pitchFamily="2" charset="-122"/>
                <a:sym typeface="+mn-ea"/>
              </a:rPr>
              <a:t>，掌握行政权和立法创议权，全体内阁成员对首相负责，并与首相在政治上共进退。</a:t>
            </a:r>
            <a:endParaRPr lang="zh-CN" altLang="en-US" sz="2800">
              <a:latin typeface="华文中宋" panose="02010600040101010101" pitchFamily="2" charset="-122"/>
              <a:ea typeface="华文中宋" panose="02010600040101010101" pitchFamily="2" charset="-122"/>
              <a:cs typeface="华文中宋" panose="02010600040101010101" pitchFamily="2" charset="-122"/>
              <a:sym typeface="+mn-ea"/>
            </a:endParaRPr>
          </a:p>
          <a:p>
            <a:r>
              <a:rPr lang="zh-CN" altLang="en-US" sz="2800">
                <a:latin typeface="华文中宋" panose="02010600040101010101" pitchFamily="2" charset="-122"/>
                <a:ea typeface="华文中宋" panose="02010600040101010101" pitchFamily="2" charset="-122"/>
                <a:cs typeface="华文中宋" panose="02010600040101010101" pitchFamily="2" charset="-122"/>
                <a:sym typeface="+mn-ea"/>
              </a:rPr>
              <a:t>(4)</a:t>
            </a:r>
            <a:r>
              <a:rPr lang="zh-CN" altLang="en-US" sz="2800">
                <a:solidFill>
                  <a:srgbClr val="FF0000"/>
                </a:solidFill>
                <a:latin typeface="华文中宋" panose="02010600040101010101" pitchFamily="2" charset="-122"/>
                <a:ea typeface="华文中宋" panose="02010600040101010101" pitchFamily="2" charset="-122"/>
                <a:cs typeface="华文中宋" panose="02010600040101010101" pitchFamily="2" charset="-122"/>
                <a:sym typeface="+mn-ea"/>
              </a:rPr>
              <a:t>内阁是君主立宪制的核心</a:t>
            </a:r>
            <a:r>
              <a:rPr lang="zh-CN" altLang="en-US" sz="2800">
                <a:latin typeface="华文中宋" panose="02010600040101010101" pitchFamily="2" charset="-122"/>
                <a:ea typeface="华文中宋" panose="02010600040101010101" pitchFamily="2" charset="-122"/>
                <a:cs typeface="华文中宋" panose="02010600040101010101" pitchFamily="2" charset="-122"/>
                <a:sym typeface="+mn-ea"/>
              </a:rPr>
              <a:t>，掌握行政权并对议会负责，议会监督内阁。</a:t>
            </a:r>
            <a:endParaRPr lang="zh-CN" altLang="en-US" sz="2800">
              <a:latin typeface="华文中宋" panose="02010600040101010101" pitchFamily="2" charset="-122"/>
              <a:ea typeface="华文中宋" panose="02010600040101010101" pitchFamily="2" charset="-122"/>
              <a:cs typeface="华文中宋" panose="02010600040101010101" pitchFamily="2" charset="-122"/>
            </a:endParaRPr>
          </a:p>
          <a:p>
            <a:endParaRPr lang="zh-CN" altLang="en-US" sz="280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1049318" name="矩形 1049317"/>
          <p:cNvSpPr/>
          <p:nvPr/>
        </p:nvSpPr>
        <p:spPr>
          <a:xfrm>
            <a:off x="1046163" y="4656773"/>
            <a:ext cx="6916420" cy="460375"/>
          </a:xfrm>
          <a:prstGeom prst="rect">
            <a:avLst/>
          </a:prstGeom>
          <a:noFill/>
          <a:ln w="9525">
            <a:noFill/>
          </a:ln>
        </p:spPr>
        <p:txBody>
          <a:bodyPr vert="horz" wrap="none" lIns="91440" tIns="45720" rIns="91440" bIns="45720" anchor="t">
            <a:spAutoFit/>
          </a:bodyPr>
          <a:p>
            <a:pPr eaLnBrk="0" hangingPunct="0">
              <a:buSzPct val="100000"/>
              <a:buFontTx/>
              <a:buNone/>
            </a:pPr>
            <a:r>
              <a:rPr lang="zh-CN" altLang="en-US" sz="2400" b="1" baseline="0" dirty="0">
                <a:solidFill>
                  <a:srgbClr val="2747BE"/>
                </a:solidFill>
                <a:latin typeface="黑体" panose="02010609060101010101" pitchFamily="49" charset="-122"/>
                <a:ea typeface="黑体" panose="02010609060101010101" pitchFamily="49" charset="-122"/>
              </a:rPr>
              <a:t>是君主制、贵族制与民主制三者融为一体的混合物</a:t>
            </a:r>
            <a:r>
              <a:rPr lang="zh-CN" altLang="en-US" sz="2400" baseline="0" dirty="0">
                <a:solidFill>
                  <a:srgbClr val="2747BE"/>
                </a:solidFill>
                <a:latin typeface="黑体" panose="02010609060101010101" pitchFamily="49" charset="-122"/>
                <a:ea typeface="黑体" panose="02010609060101010101" pitchFamily="49" charset="-122"/>
              </a:rPr>
              <a:t> </a:t>
            </a:r>
            <a:endParaRPr lang="zh-CN" altLang="en-US" sz="2400" baseline="0" dirty="0">
              <a:solidFill>
                <a:srgbClr val="2747BE"/>
              </a:solidFill>
              <a:latin typeface="黑体" panose="02010609060101010101" pitchFamily="49" charset="-122"/>
              <a:ea typeface="黑体" panose="02010609060101010101" pitchFamily="49"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49318"/>
                                        </p:tgtEl>
                                        <p:attrNameLst>
                                          <p:attrName>style.visibility</p:attrName>
                                        </p:attrNameLst>
                                      </p:cBhvr>
                                      <p:to>
                                        <p:strVal val="visible"/>
                                      </p:to>
                                    </p:set>
                                    <p:anim calcmode="lin" valueType="num">
                                      <p:cBhvr>
                                        <p:cTn id="7" dur="1000" fill="hold"/>
                                        <p:tgtEl>
                                          <p:spTgt spid="1049318"/>
                                        </p:tgtEl>
                                        <p:attrNameLst>
                                          <p:attrName>ppt_w</p:attrName>
                                        </p:attrNameLst>
                                      </p:cBhvr>
                                      <p:tavLst>
                                        <p:tav tm="0">
                                          <p:val>
                                            <p:fltVal val="0.000000"/>
                                          </p:val>
                                        </p:tav>
                                        <p:tav tm="100000">
                                          <p:val>
                                            <p:strVal val="#ppt_w"/>
                                          </p:val>
                                        </p:tav>
                                      </p:tavLst>
                                    </p:anim>
                                    <p:anim calcmode="lin" valueType="num">
                                      <p:cBhvr>
                                        <p:cTn id="8" dur="1000" fill="hold"/>
                                        <p:tgtEl>
                                          <p:spTgt spid="10493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p:nvPr/>
        </p:nvSpPr>
        <p:spPr>
          <a:xfrm>
            <a:off x="573405" y="1095693"/>
            <a:ext cx="11045825" cy="4399915"/>
          </a:xfrm>
          <a:prstGeom prst="rect">
            <a:avLst/>
          </a:prstGeom>
          <a:noFill/>
          <a:ln w="9525">
            <a:noFill/>
          </a:ln>
        </p:spPr>
        <p:txBody>
          <a:bodyPr wrap="square" anchor="ctr">
            <a:spAutoFit/>
          </a:bodyPr>
          <a:lst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stStyle>
          <a:p>
            <a:pPr marL="0" lvl="0" indent="152400">
              <a:lnSpc>
                <a:spcPct val="100000"/>
              </a:lnSpc>
              <a:spcBef>
                <a:spcPct val="0"/>
              </a:spcBef>
              <a:buFontTx/>
              <a:buNone/>
            </a:pPr>
            <a:r>
              <a:rPr lang="zh-CN" altLang="zh-CN" dirty="0">
                <a:solidFill>
                  <a:srgbClr val="FF0000"/>
                </a:solidFill>
                <a:latin typeface="Arial" panose="020B0604020202020204" pitchFamily="34" charset="0"/>
                <a:ea typeface="楷体_GB2312" panose="02010609030101010101" pitchFamily="49" charset="-122"/>
              </a:rPr>
              <a:t>  </a:t>
            </a:r>
            <a:r>
              <a:rPr lang="zh-CN" altLang="en-US" dirty="0">
                <a:solidFill>
                  <a:srgbClr val="FF0000"/>
                </a:solidFill>
                <a:latin typeface="Arial" panose="020B0604020202020204" pitchFamily="34" charset="0"/>
                <a:ea typeface="楷体_GB2312" panose="02010609030101010101" pitchFamily="49" charset="-122"/>
              </a:rPr>
              <a:t>史料一</a:t>
            </a:r>
            <a:r>
              <a:rPr lang="zh-CN" altLang="zh-CN" dirty="0">
                <a:solidFill>
                  <a:srgbClr val="FF0000"/>
                </a:solidFill>
                <a:latin typeface="Arial" panose="020B0604020202020204" pitchFamily="34" charset="0"/>
                <a:ea typeface="楷体_GB2312" panose="02010609030101010101" pitchFamily="49" charset="-122"/>
              </a:rPr>
              <a:t>     </a:t>
            </a:r>
            <a:r>
              <a:rPr lang="zh-CN" altLang="en-US" b="1" dirty="0">
                <a:latin typeface="楷体_GB2312" panose="02010609030101010101" pitchFamily="49" charset="-122"/>
                <a:ea typeface="楷体_GB2312" panose="02010609030101010101" pitchFamily="49" charset="-122"/>
              </a:rPr>
              <a:t>英格兰民族的聪明智慧最大程度地表现为英国的政制。他所说的政制就是英国的宪政。英国人最早发明了这种政治制度，它既可以有效地治理人群，又可以对统治集团加以制约，对政府权力加以限制。英国是世界上最老资格的宪政国家，英国的宪政经验是最具示范意义的。</a:t>
            </a:r>
            <a:br>
              <a:rPr lang="zh-CN" altLang="en-US" b="1" dirty="0">
                <a:latin typeface="楷体_GB2312" panose="02010609030101010101" pitchFamily="49" charset="-122"/>
                <a:ea typeface="楷体_GB2312" panose="02010609030101010101" pitchFamily="49" charset="-122"/>
              </a:rPr>
            </a:br>
            <a:r>
              <a:rPr lang="zh-CN" altLang="en-US" b="1" dirty="0">
                <a:latin typeface="楷体_GB2312" panose="02010609030101010101" pitchFamily="49" charset="-122"/>
                <a:ea typeface="楷体_GB2312" panose="02010609030101010101" pitchFamily="49" charset="-122"/>
              </a:rPr>
              <a:t>　　工业革命为什么首先在英国发生</a:t>
            </a:r>
            <a:r>
              <a:rPr lang="zh-CN" altLang="zh-CN" b="1" dirty="0">
                <a:latin typeface="楷体_GB2312" panose="02010609030101010101" pitchFamily="49" charset="-122"/>
                <a:ea typeface="楷体_GB2312" panose="02010609030101010101" pitchFamily="49" charset="-122"/>
              </a:rPr>
              <a:t>?</a:t>
            </a:r>
            <a:r>
              <a:rPr lang="zh-CN" altLang="en-US" b="1" dirty="0">
                <a:latin typeface="楷体_GB2312" panose="02010609030101010101" pitchFamily="49" charset="-122"/>
                <a:ea typeface="楷体_GB2312" panose="02010609030101010101" pitchFamily="49" charset="-122"/>
              </a:rPr>
              <a:t>其根本的因素是：</a:t>
            </a:r>
            <a:r>
              <a:rPr lang="zh-CN" altLang="en-US" b="1" dirty="0">
                <a:latin typeface="Arial" panose="020B0604020202020204" pitchFamily="34" charset="0"/>
                <a:ea typeface="楷体_GB2312" panose="02010609030101010101" pitchFamily="49" charset="-122"/>
              </a:rPr>
              <a:t>“</a:t>
            </a:r>
            <a:r>
              <a:rPr lang="zh-CN" altLang="en-US" b="1" dirty="0">
                <a:latin typeface="楷体_GB2312" panose="02010609030101010101" pitchFamily="49" charset="-122"/>
                <a:ea typeface="楷体_GB2312" panose="02010609030101010101" pitchFamily="49" charset="-122"/>
              </a:rPr>
              <a:t>光荣革命后英国建立了一个合适的政治制度，这个制度保证社会有宽松、平和的环境，让人们追求个人的目标，最大程度地发挥创造能力。</a:t>
            </a:r>
            <a:r>
              <a:rPr lang="zh-CN" altLang="en-US" b="1" dirty="0">
                <a:latin typeface="Arial" panose="020B0604020202020204" pitchFamily="34" charset="0"/>
                <a:ea typeface="楷体_GB2312" panose="02010609030101010101" pitchFamily="49" charset="-122"/>
              </a:rPr>
              <a:t>”</a:t>
            </a:r>
            <a:r>
              <a:rPr lang="zh-CN" altLang="en-US" b="1" dirty="0">
                <a:latin typeface="楷体_GB2312" panose="02010609030101010101" pitchFamily="49" charset="-122"/>
                <a:ea typeface="楷体_GB2312" panose="02010609030101010101" pitchFamily="49" charset="-122"/>
              </a:rPr>
              <a:t>所以，英国领先世界的最大优势不是海外贸易，不是科学，也不是地理位置，而是宪政。                  </a:t>
            </a:r>
            <a:r>
              <a:rPr lang="zh-CN" altLang="zh-CN" b="1" dirty="0">
                <a:latin typeface="Arial" panose="020B0604020202020204" pitchFamily="34" charset="0"/>
                <a:ea typeface="楷体_GB2312" panose="02010609030101010101" pitchFamily="49" charset="-122"/>
              </a:rPr>
              <a:t>---------《</a:t>
            </a:r>
            <a:r>
              <a:rPr lang="zh-CN" altLang="en-US" b="1" dirty="0">
                <a:latin typeface="Arial" panose="020B0604020202020204" pitchFamily="34" charset="0"/>
                <a:ea typeface="楷体_GB2312" panose="02010609030101010101" pitchFamily="49" charset="-122"/>
              </a:rPr>
              <a:t>英国式道路</a:t>
            </a:r>
            <a:r>
              <a:rPr lang="zh-CN" altLang="zh-CN" b="1" dirty="0">
                <a:latin typeface="Arial" panose="020B0604020202020204" pitchFamily="34" charset="0"/>
                <a:ea typeface="楷体_GB2312" panose="02010609030101010101" pitchFamily="49" charset="-122"/>
              </a:rPr>
              <a:t>》</a:t>
            </a:r>
            <a:r>
              <a:rPr lang="zh-CN" altLang="en-US" b="1" dirty="0">
                <a:latin typeface="Arial" panose="020B0604020202020204" pitchFamily="34" charset="0"/>
                <a:ea typeface="楷体_GB2312" panose="02010609030101010101" pitchFamily="49" charset="-122"/>
              </a:rPr>
              <a:t>钱秉旦</a:t>
            </a:r>
            <a:endParaRPr lang="zh-CN" altLang="en-US" b="1" dirty="0">
              <a:latin typeface="Arial" panose="020B0604020202020204" pitchFamily="34" charset="0"/>
              <a:ea typeface="楷体_GB2312" panose="02010609030101010101" pitchFamily="49" charset="-122"/>
            </a:endParaRPr>
          </a:p>
        </p:txBody>
      </p:sp>
      <p:sp>
        <p:nvSpPr>
          <p:cNvPr id="27651" name="Text Box 3"/>
          <p:cNvSpPr txBox="1"/>
          <p:nvPr/>
        </p:nvSpPr>
        <p:spPr>
          <a:xfrm>
            <a:off x="573405" y="5495925"/>
            <a:ext cx="10869295" cy="521970"/>
          </a:xfrm>
          <a:prstGeom prst="rect">
            <a:avLst/>
          </a:prstGeom>
          <a:solidFill>
            <a:schemeClr val="bg1">
              <a:alpha val="60000"/>
            </a:schemeClr>
          </a:solidFill>
          <a:ln w="9525">
            <a:noFill/>
          </a:ln>
        </p:spPr>
        <p:txBody>
          <a:bodyPr wrap="square">
            <a:spAutoFit/>
          </a:bodyPr>
          <a:lst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stStyle>
          <a:p>
            <a:pPr marL="0" lvl="0" indent="0">
              <a:lnSpc>
                <a:spcPct val="100000"/>
              </a:lnSpc>
              <a:spcBef>
                <a:spcPct val="0"/>
              </a:spcBef>
              <a:buFontTx/>
              <a:buNone/>
            </a:pPr>
            <a:r>
              <a:rPr lang="zh-CN" altLang="en-US" b="1" dirty="0">
                <a:solidFill>
                  <a:srgbClr val="2747BE"/>
                </a:solidFill>
                <a:latin typeface="微软雅黑" panose="020B0503020204020204" charset="-122"/>
                <a:ea typeface="微软雅黑" panose="020B0503020204020204" charset="-122"/>
              </a:rPr>
              <a:t>结合以上材料，试从国内、国际两方面概括英国君主立宪制的作用。</a:t>
            </a:r>
            <a:endParaRPr lang="zh-CN" altLang="en-US" b="1" dirty="0">
              <a:solidFill>
                <a:srgbClr val="2747BE"/>
              </a:solidFill>
              <a:latin typeface="微软雅黑" panose="020B0503020204020204" charset="-122"/>
              <a:ea typeface="微软雅黑" panose="020B0503020204020204" charset="-122"/>
            </a:endParaRPr>
          </a:p>
        </p:txBody>
      </p:sp>
      <p:sp>
        <p:nvSpPr>
          <p:cNvPr id="7172" name="Text Box 3">
            <a:hlinkClick r:id="rId1" action="ppaction://hlinksldjump"/>
          </p:cNvPr>
          <p:cNvSpPr txBox="1"/>
          <p:nvPr/>
        </p:nvSpPr>
        <p:spPr>
          <a:xfrm>
            <a:off x="207883" y="83423"/>
            <a:ext cx="2338388" cy="583565"/>
          </a:xfrm>
          <a:prstGeom prst="rect">
            <a:avLst/>
          </a:prstGeom>
          <a:noFill/>
          <a:ln w="9525">
            <a:noFill/>
          </a:ln>
        </p:spPr>
        <p:txBody>
          <a:bodyPr wrap="square" anchor="t">
            <a:spAutoFit/>
          </a:bodyPr>
          <a:p>
            <a:pPr>
              <a:spcBef>
                <a:spcPct val="50000"/>
              </a:spcBef>
            </a:pPr>
            <a:r>
              <a:rPr lang="en-US" altLang="zh-CN" sz="3200" b="1" dirty="0">
                <a:solidFill>
                  <a:srgbClr val="0000FF"/>
                </a:solidFill>
                <a:latin typeface="Times New Roman" panose="02020603050405020304" pitchFamily="18" charset="0"/>
                <a:ea typeface="黑体" panose="02010609060101010101" pitchFamily="49" charset="-122"/>
              </a:rPr>
              <a:t>D.</a:t>
            </a:r>
            <a:r>
              <a:rPr lang="zh-CN" altLang="en-US" sz="3200" b="1" dirty="0">
                <a:solidFill>
                  <a:srgbClr val="0000FF"/>
                </a:solidFill>
                <a:latin typeface="Times New Roman" panose="02020603050405020304" pitchFamily="18" charset="0"/>
                <a:ea typeface="黑体" panose="02010609060101010101" pitchFamily="49" charset="-122"/>
              </a:rPr>
              <a:t>合作探究</a:t>
            </a:r>
            <a:endParaRPr lang="zh-CN" altLang="en-US" sz="3200" b="1" dirty="0">
              <a:solidFill>
                <a:srgbClr val="0000FF"/>
              </a:solidFill>
              <a:latin typeface="Times New Roman" panose="02020603050405020304" pitchFamily="18" charset="0"/>
              <a:ea typeface="黑体" panose="02010609060101010101" pitchFamily="49" charset="-122"/>
            </a:endParaRPr>
          </a:p>
        </p:txBody>
      </p:sp>
      <p:sp>
        <p:nvSpPr>
          <p:cNvPr id="2" name="Text Box 2"/>
          <p:cNvSpPr txBox="1">
            <a:spLocks noChangeArrowheads="1"/>
          </p:cNvSpPr>
          <p:nvPr/>
        </p:nvSpPr>
        <p:spPr bwMode="auto">
          <a:xfrm>
            <a:off x="2947035" y="339090"/>
            <a:ext cx="5882640" cy="58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2" tIns="45711" rIns="91422" bIns="45711">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370330" eaLnBrk="0" hangingPunct="0">
              <a:defRPr>
                <a:solidFill>
                  <a:schemeClr val="tx1"/>
                </a:solidFill>
                <a:latin typeface="Arial" panose="020B0604020202020204" pitchFamily="34" charset="0"/>
                <a:ea typeface="宋体" panose="02010600030101010101" pitchFamily="2" charset="-122"/>
              </a:defRPr>
            </a:lvl4pPr>
            <a:lvl5pPr marL="1827530" eaLnBrk="0" hangingPunct="0">
              <a:defRPr>
                <a:solidFill>
                  <a:schemeClr val="tx1"/>
                </a:solidFill>
                <a:latin typeface="Arial" panose="020B0604020202020204" pitchFamily="34" charset="0"/>
                <a:ea typeface="宋体" panose="02010600030101010101" pitchFamily="2" charset="-122"/>
              </a:defRPr>
            </a:lvl5pPr>
            <a:lvl6pPr marL="22847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741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199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6563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三、英国君主立宪制的影响</a:t>
            </a:r>
            <a:endParaRPr kumimoji="0" lang="zh-CN" altLang="en-US"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41" name="Text Box 15"/>
          <p:cNvSpPr txBox="1"/>
          <p:nvPr/>
        </p:nvSpPr>
        <p:spPr>
          <a:xfrm>
            <a:off x="677545" y="1357630"/>
            <a:ext cx="10968355" cy="4831080"/>
          </a:xfrm>
          <a:prstGeom prst="rect">
            <a:avLst/>
          </a:prstGeom>
          <a:solidFill>
            <a:schemeClr val="bg1"/>
          </a:solidFill>
          <a:ln w="9525">
            <a:noFill/>
          </a:ln>
        </p:spPr>
        <p:txBody>
          <a:bodyPr wrap="square">
            <a:spAutoFit/>
          </a:bodyPr>
          <a:lst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stStyle>
          <a:p>
            <a:pPr marL="0" lvl="0" indent="0">
              <a:lnSpc>
                <a:spcPct val="100000"/>
              </a:lnSpc>
              <a:spcBef>
                <a:spcPct val="0"/>
              </a:spcBef>
              <a:buFontTx/>
              <a:buNone/>
            </a:pPr>
            <a:r>
              <a:rPr lang="zh-CN" altLang="en-US" b="1" dirty="0">
                <a:solidFill>
                  <a:srgbClr val="FF3300"/>
                </a:solidFill>
                <a:latin typeface="宋体" panose="02010600030101010101" pitchFamily="2" charset="-122"/>
              </a:rPr>
              <a:t>国内：</a:t>
            </a:r>
            <a:endParaRPr lang="zh-CN" altLang="en-US" b="1" dirty="0">
              <a:solidFill>
                <a:srgbClr val="FF3300"/>
              </a:solidFill>
              <a:latin typeface="宋体" panose="02010600030101010101" pitchFamily="2" charset="-122"/>
            </a:endParaRPr>
          </a:p>
          <a:p>
            <a:pPr marL="0" lvl="0" indent="0">
              <a:lnSpc>
                <a:spcPct val="100000"/>
              </a:lnSpc>
              <a:spcBef>
                <a:spcPct val="0"/>
              </a:spcBef>
              <a:buFontTx/>
              <a:buNone/>
            </a:pPr>
            <a:r>
              <a:rPr lang="zh-CN" altLang="en-US" dirty="0">
                <a:solidFill>
                  <a:srgbClr val="2747BE"/>
                </a:solidFill>
                <a:latin typeface="华文中宋" panose="02010600040101010101" pitchFamily="2" charset="-122"/>
                <a:ea typeface="华文中宋" panose="02010600040101010101" pitchFamily="2" charset="-122"/>
                <a:cs typeface="华文中宋" panose="02010600040101010101" pitchFamily="2" charset="-122"/>
                <a:sym typeface="+mn-ea"/>
              </a:rPr>
              <a:t>（1）政治</a:t>
            </a: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——结束君主专制制度，走上</a:t>
            </a:r>
            <a:r>
              <a:rPr lang="zh-CN" altLang="en-US" dirty="0">
                <a:solidFill>
                  <a:srgbClr val="FF0000"/>
                </a:solidFill>
                <a:latin typeface="华文中宋" panose="02010600040101010101" pitchFamily="2" charset="-122"/>
                <a:ea typeface="华文中宋" panose="02010600040101010101" pitchFamily="2" charset="-122"/>
                <a:cs typeface="华文中宋" panose="02010600040101010101" pitchFamily="2" charset="-122"/>
                <a:sym typeface="+mn-ea"/>
              </a:rPr>
              <a:t>政治民主化</a:t>
            </a: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道路统治方式由人治转向法治。</a:t>
            </a:r>
            <a:r>
              <a:rPr lang="en-US" altLang="zh-CN" err="1">
                <a:latin typeface="华文中宋" panose="02010600040101010101" pitchFamily="2" charset="-122"/>
                <a:ea typeface="华文中宋" panose="02010600040101010101" pitchFamily="2" charset="-122"/>
                <a:cs typeface="华文中宋" panose="02010600040101010101" pitchFamily="2" charset="-122"/>
                <a:sym typeface="+mn-ea"/>
              </a:rPr>
              <a:t>维护</a:t>
            </a: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政局稳定</a:t>
            </a:r>
            <a:r>
              <a:rPr lang="en-US" altLang="zh-CN">
                <a:latin typeface="华文中宋" panose="02010600040101010101" pitchFamily="2" charset="-122"/>
                <a:ea typeface="华文中宋" panose="02010600040101010101" pitchFamily="2" charset="-122"/>
                <a:cs typeface="华文中宋" panose="02010600040101010101" pitchFamily="2" charset="-122"/>
                <a:sym typeface="+mn-ea"/>
              </a:rPr>
              <a:t>。</a:t>
            </a:r>
            <a:endParaRPr lang="en-US" altLang="zh-CN">
              <a:latin typeface="华文中宋" panose="02010600040101010101" pitchFamily="2" charset="-122"/>
              <a:ea typeface="华文中宋" panose="02010600040101010101" pitchFamily="2" charset="-122"/>
              <a:cs typeface="华文中宋" panose="02010600040101010101" pitchFamily="2" charset="-122"/>
            </a:endParaRPr>
          </a:p>
          <a:p>
            <a:pPr marL="0" lvl="0" indent="0">
              <a:lnSpc>
                <a:spcPct val="100000"/>
              </a:lnSpc>
              <a:spcBef>
                <a:spcPct val="0"/>
              </a:spcBef>
              <a:buFontTx/>
              <a:buNone/>
            </a:pPr>
            <a:r>
              <a:rPr lang="zh-CN" altLang="en-US" dirty="0">
                <a:solidFill>
                  <a:srgbClr val="2747BE"/>
                </a:solidFill>
                <a:latin typeface="华文中宋" panose="02010600040101010101" pitchFamily="2" charset="-122"/>
                <a:ea typeface="华文中宋" panose="02010600040101010101" pitchFamily="2" charset="-122"/>
                <a:cs typeface="华文中宋" panose="02010600040101010101" pitchFamily="2" charset="-122"/>
                <a:sym typeface="+mn-ea"/>
              </a:rPr>
              <a:t>（2）经济</a:t>
            </a: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——促进英国资义的迅速发展</a:t>
            </a:r>
            <a:r>
              <a:rPr lang="en-US" altLang="zh-CN">
                <a:latin typeface="华文中宋" panose="02010600040101010101" pitchFamily="2" charset="-122"/>
                <a:ea typeface="华文中宋" panose="02010600040101010101" pitchFamily="2" charset="-122"/>
                <a:cs typeface="华文中宋" panose="02010600040101010101" pitchFamily="2" charset="-122"/>
                <a:sym typeface="+mn-ea"/>
              </a:rPr>
              <a:t>，</a:t>
            </a: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为工业革命做了准备。</a:t>
            </a:r>
            <a:endParaRPr lang="zh-CN" altLang="en-US" dirty="0">
              <a:latin typeface="华文中宋" panose="02010600040101010101" pitchFamily="2" charset="-122"/>
              <a:ea typeface="华文中宋" panose="02010600040101010101" pitchFamily="2" charset="-122"/>
              <a:cs typeface="华文中宋" panose="02010600040101010101" pitchFamily="2" charset="-122"/>
            </a:endParaRPr>
          </a:p>
          <a:p>
            <a:pPr marL="0" lvl="0" indent="0">
              <a:lnSpc>
                <a:spcPct val="100000"/>
              </a:lnSpc>
              <a:spcBef>
                <a:spcPct val="0"/>
              </a:spcBef>
              <a:buFontTx/>
              <a:buNone/>
            </a:pPr>
            <a:r>
              <a:rPr lang="zh-CN" altLang="en-US" dirty="0">
                <a:solidFill>
                  <a:srgbClr val="2747BE"/>
                </a:solidFill>
                <a:latin typeface="华文中宋" panose="02010600040101010101" pitchFamily="2" charset="-122"/>
                <a:ea typeface="华文中宋" panose="02010600040101010101" pitchFamily="2" charset="-122"/>
                <a:cs typeface="华文中宋" panose="02010600040101010101" pitchFamily="2" charset="-122"/>
                <a:sym typeface="+mn-ea"/>
              </a:rPr>
              <a:t>（</a:t>
            </a:r>
            <a:r>
              <a:rPr lang="en-US" altLang="zh-CN">
                <a:solidFill>
                  <a:srgbClr val="2747BE"/>
                </a:solidFill>
                <a:latin typeface="华文中宋" panose="02010600040101010101" pitchFamily="2" charset="-122"/>
                <a:ea typeface="华文中宋" panose="02010600040101010101" pitchFamily="2" charset="-122"/>
                <a:cs typeface="华文中宋" panose="02010600040101010101" pitchFamily="2" charset="-122"/>
                <a:sym typeface="+mn-ea"/>
              </a:rPr>
              <a:t>3</a:t>
            </a:r>
            <a:r>
              <a:rPr lang="zh-CN" altLang="en-US" dirty="0">
                <a:solidFill>
                  <a:srgbClr val="2747BE"/>
                </a:solidFill>
                <a:latin typeface="华文中宋" panose="02010600040101010101" pitchFamily="2" charset="-122"/>
                <a:ea typeface="华文中宋" panose="02010600040101010101" pitchFamily="2" charset="-122"/>
                <a:cs typeface="华文中宋" panose="02010600040101010101" pitchFamily="2" charset="-122"/>
                <a:sym typeface="+mn-ea"/>
              </a:rPr>
              <a:t>）文化</a:t>
            </a:r>
            <a:r>
              <a:rPr lang="en-US" altLang="zh-CN">
                <a:latin typeface="华文中宋" panose="02010600040101010101" pitchFamily="2" charset="-122"/>
                <a:ea typeface="华文中宋" panose="02010600040101010101" pitchFamily="2" charset="-122"/>
                <a:cs typeface="华文中宋" panose="02010600040101010101" pitchFamily="2" charset="-122"/>
                <a:sym typeface="+mn-ea"/>
              </a:rPr>
              <a:t>——</a:t>
            </a: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推动文化的繁荣（雪莱、拜伦；牛顿；达尔文）；</a:t>
            </a:r>
            <a:endParaRPr lang="zh-CN" altLang="en-US" dirty="0">
              <a:latin typeface="华文中宋" panose="02010600040101010101" pitchFamily="2" charset="-122"/>
              <a:ea typeface="华文中宋" panose="02010600040101010101" pitchFamily="2" charset="-122"/>
              <a:cs typeface="华文中宋" panose="02010600040101010101" pitchFamily="2" charset="-122"/>
            </a:endParaRPr>
          </a:p>
          <a:p>
            <a:pPr marL="0" lvl="0" indent="0">
              <a:lnSpc>
                <a:spcPct val="100000"/>
              </a:lnSpc>
              <a:spcBef>
                <a:spcPct val="0"/>
              </a:spcBef>
              <a:buFontTx/>
              <a:buNone/>
            </a:pPr>
            <a:r>
              <a:rPr lang="zh-CN" altLang="en-US" dirty="0">
                <a:solidFill>
                  <a:srgbClr val="2747BE"/>
                </a:solidFill>
                <a:latin typeface="华文中宋" panose="02010600040101010101" pitchFamily="2" charset="-122"/>
                <a:ea typeface="华文中宋" panose="02010600040101010101" pitchFamily="2" charset="-122"/>
                <a:cs typeface="华文中宋" panose="02010600040101010101" pitchFamily="2" charset="-122"/>
                <a:sym typeface="+mn-ea"/>
              </a:rPr>
              <a:t>（</a:t>
            </a:r>
            <a:r>
              <a:rPr lang="en-US" altLang="zh-CN">
                <a:solidFill>
                  <a:srgbClr val="2747BE"/>
                </a:solidFill>
                <a:latin typeface="华文中宋" panose="02010600040101010101" pitchFamily="2" charset="-122"/>
                <a:ea typeface="华文中宋" panose="02010600040101010101" pitchFamily="2" charset="-122"/>
                <a:cs typeface="华文中宋" panose="02010600040101010101" pitchFamily="2" charset="-122"/>
                <a:sym typeface="+mn-ea"/>
              </a:rPr>
              <a:t>4</a:t>
            </a:r>
            <a:r>
              <a:rPr lang="zh-CN" altLang="en-US" dirty="0">
                <a:solidFill>
                  <a:srgbClr val="2747BE"/>
                </a:solidFill>
                <a:latin typeface="华文中宋" panose="02010600040101010101" pitchFamily="2" charset="-122"/>
                <a:ea typeface="华文中宋" panose="02010600040101010101" pitchFamily="2" charset="-122"/>
                <a:cs typeface="华文中宋" panose="02010600040101010101" pitchFamily="2" charset="-122"/>
                <a:sym typeface="+mn-ea"/>
              </a:rPr>
              <a:t>）对外</a:t>
            </a:r>
            <a:r>
              <a:rPr lang="en-US" altLang="zh-CN">
                <a:latin typeface="华文中宋" panose="02010600040101010101" pitchFamily="2" charset="-122"/>
                <a:ea typeface="华文中宋" panose="02010600040101010101" pitchFamily="2" charset="-122"/>
                <a:cs typeface="华文中宋" panose="02010600040101010101" pitchFamily="2" charset="-122"/>
                <a:sym typeface="+mn-ea"/>
              </a:rPr>
              <a:t>——</a:t>
            </a: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加紧</a:t>
            </a:r>
            <a:r>
              <a:rPr lang="zh-CN" altLang="en-US" dirty="0">
                <a:solidFill>
                  <a:srgbClr val="FF0000"/>
                </a:solidFill>
                <a:latin typeface="华文中宋" panose="02010600040101010101" pitchFamily="2" charset="-122"/>
                <a:ea typeface="华文中宋" panose="02010600040101010101" pitchFamily="2" charset="-122"/>
                <a:cs typeface="华文中宋" panose="02010600040101010101" pitchFamily="2" charset="-122"/>
                <a:sym typeface="+mn-ea"/>
              </a:rPr>
              <a:t>殖民</a:t>
            </a: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扩张，</a:t>
            </a:r>
            <a:r>
              <a:rPr lang="en-US" altLang="zh-CN">
                <a:latin typeface="华文中宋" panose="02010600040101010101" pitchFamily="2" charset="-122"/>
                <a:ea typeface="华文中宋" panose="02010600040101010101" pitchFamily="2" charset="-122"/>
                <a:cs typeface="华文中宋" panose="02010600040101010101" pitchFamily="2" charset="-122"/>
                <a:sym typeface="+mn-ea"/>
              </a:rPr>
              <a:t>18</a:t>
            </a: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世纪下半叶取得世界殖民</a:t>
            </a:r>
            <a:r>
              <a:rPr lang="zh-CN" altLang="en-US" dirty="0">
                <a:solidFill>
                  <a:srgbClr val="FF0000"/>
                </a:solidFill>
                <a:latin typeface="华文中宋" panose="02010600040101010101" pitchFamily="2" charset="-122"/>
                <a:ea typeface="华文中宋" panose="02010600040101010101" pitchFamily="2" charset="-122"/>
                <a:cs typeface="华文中宋" panose="02010600040101010101" pitchFamily="2" charset="-122"/>
                <a:sym typeface="+mn-ea"/>
              </a:rPr>
              <a:t>霸主地位</a:t>
            </a:r>
            <a:r>
              <a:rPr lang="zh-CN" altLang="en-US" dirty="0">
                <a:latin typeface="华文中宋" panose="02010600040101010101" pitchFamily="2" charset="-122"/>
                <a:ea typeface="华文中宋" panose="02010600040101010101" pitchFamily="2" charset="-122"/>
                <a:cs typeface="华文中宋" panose="02010600040101010101" pitchFamily="2" charset="-122"/>
                <a:sym typeface="+mn-ea"/>
              </a:rPr>
              <a:t>。</a:t>
            </a:r>
            <a:endParaRPr lang="zh-CN" altLang="en-US" b="1" dirty="0">
              <a:latin typeface="宋体" panose="02010600030101010101" pitchFamily="2" charset="-122"/>
            </a:endParaRPr>
          </a:p>
          <a:p>
            <a:pPr marL="0" lvl="0" indent="0">
              <a:lnSpc>
                <a:spcPct val="100000"/>
              </a:lnSpc>
              <a:spcBef>
                <a:spcPct val="0"/>
              </a:spcBef>
              <a:buFontTx/>
              <a:buNone/>
            </a:pPr>
            <a:r>
              <a:rPr lang="zh-CN" altLang="en-US" b="1" dirty="0">
                <a:solidFill>
                  <a:srgbClr val="FF3300"/>
                </a:solidFill>
                <a:latin typeface="宋体" panose="02010600030101010101" pitchFamily="2" charset="-122"/>
              </a:rPr>
              <a:t>国际：</a:t>
            </a:r>
            <a:endParaRPr lang="zh-CN" altLang="en-US" b="1" dirty="0">
              <a:solidFill>
                <a:srgbClr val="FF3300"/>
              </a:solidFill>
              <a:latin typeface="宋体" panose="02010600030101010101" pitchFamily="2" charset="-122"/>
            </a:endParaRPr>
          </a:p>
          <a:p>
            <a:pPr marL="0" lvl="0" indent="0">
              <a:lnSpc>
                <a:spcPct val="100000"/>
              </a:lnSpc>
              <a:spcBef>
                <a:spcPct val="0"/>
              </a:spcBef>
              <a:buFontTx/>
              <a:buNone/>
            </a:pPr>
            <a:r>
              <a:rPr lang="zh-CN" altLang="en-US" b="1" dirty="0">
                <a:latin typeface="宋体" panose="02010600030101010101" pitchFamily="2" charset="-122"/>
              </a:rPr>
              <a:t>英国是世界上第一个君主立宪制国家，这种模式的建立与实践对世界上其他国家的政体建设起到了榜样示范作用。</a:t>
            </a:r>
            <a:endParaRPr lang="zh-CN" altLang="en-US" b="1" dirty="0">
              <a:latin typeface="宋体" panose="02010600030101010101" pitchFamily="2" charset="-122"/>
            </a:endParaRPr>
          </a:p>
          <a:p>
            <a:pPr marL="0" lvl="0" indent="0">
              <a:lnSpc>
                <a:spcPct val="100000"/>
              </a:lnSpc>
              <a:spcBef>
                <a:spcPct val="0"/>
              </a:spcBef>
              <a:buFontTx/>
              <a:buNone/>
            </a:pPr>
            <a:endParaRPr lang="zh-CN" altLang="en-US" b="1" dirty="0">
              <a:solidFill>
                <a:srgbClr val="0000FF"/>
              </a:solidFill>
              <a:latin typeface="宋体" panose="02010600030101010101" pitchFamily="2" charset="-122"/>
            </a:endParaRPr>
          </a:p>
          <a:p>
            <a:pPr marL="0" lvl="0" indent="0">
              <a:lnSpc>
                <a:spcPct val="100000"/>
              </a:lnSpc>
              <a:spcBef>
                <a:spcPct val="0"/>
              </a:spcBef>
              <a:buFontTx/>
              <a:buNone/>
            </a:pPr>
            <a:endParaRPr lang="zh-CN" altLang="en-US" b="1" dirty="0">
              <a:solidFill>
                <a:srgbClr val="0000FF"/>
              </a:solidFill>
              <a:latin typeface="宋体" panose="02010600030101010101" pitchFamily="2" charset="-122"/>
            </a:endParaRPr>
          </a:p>
        </p:txBody>
      </p:sp>
      <p:sp>
        <p:nvSpPr>
          <p:cNvPr id="2" name="Text Box 2"/>
          <p:cNvSpPr txBox="1">
            <a:spLocks noChangeArrowheads="1"/>
          </p:cNvSpPr>
          <p:nvPr/>
        </p:nvSpPr>
        <p:spPr bwMode="auto">
          <a:xfrm>
            <a:off x="3154680" y="624205"/>
            <a:ext cx="5882640" cy="58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2" tIns="45711" rIns="91422" bIns="45711">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370330" eaLnBrk="0" hangingPunct="0">
              <a:defRPr>
                <a:solidFill>
                  <a:schemeClr val="tx1"/>
                </a:solidFill>
                <a:latin typeface="Arial" panose="020B0604020202020204" pitchFamily="34" charset="0"/>
                <a:ea typeface="宋体" panose="02010600030101010101" pitchFamily="2" charset="-122"/>
              </a:defRPr>
            </a:lvl4pPr>
            <a:lvl5pPr marL="1827530" eaLnBrk="0" hangingPunct="0">
              <a:defRPr>
                <a:solidFill>
                  <a:schemeClr val="tx1"/>
                </a:solidFill>
                <a:latin typeface="Arial" panose="020B0604020202020204" pitchFamily="34" charset="0"/>
                <a:ea typeface="宋体" panose="02010600030101010101" pitchFamily="2" charset="-122"/>
              </a:defRPr>
            </a:lvl5pPr>
            <a:lvl6pPr marL="22847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7419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199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6563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三、英国君主立宪制的影响</a:t>
            </a:r>
            <a:endParaRPr kumimoji="0" lang="zh-CN" altLang="en-US"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p:txBody>
      </p:sp>
      <p:sp>
        <p:nvSpPr>
          <p:cNvPr id="7172" name="Text Box 3">
            <a:hlinkClick r:id="rId1" action="ppaction://hlinksldjump"/>
          </p:cNvPr>
          <p:cNvSpPr txBox="1"/>
          <p:nvPr/>
        </p:nvSpPr>
        <p:spPr>
          <a:xfrm>
            <a:off x="207883" y="83423"/>
            <a:ext cx="2338388" cy="583565"/>
          </a:xfrm>
          <a:prstGeom prst="rect">
            <a:avLst/>
          </a:prstGeom>
          <a:noFill/>
          <a:ln w="9525">
            <a:noFill/>
          </a:ln>
        </p:spPr>
        <p:txBody>
          <a:bodyPr wrap="square" anchor="t">
            <a:spAutoFit/>
          </a:bodyPr>
          <a:p>
            <a:pPr>
              <a:spcBef>
                <a:spcPct val="50000"/>
              </a:spcBef>
            </a:pPr>
            <a:r>
              <a:rPr lang="en-US" altLang="zh-CN" sz="3200" b="1" dirty="0">
                <a:solidFill>
                  <a:srgbClr val="0000FF"/>
                </a:solidFill>
                <a:latin typeface="Times New Roman" panose="02020603050405020304" pitchFamily="18" charset="0"/>
                <a:ea typeface="黑体" panose="02010609060101010101" pitchFamily="49" charset="-122"/>
              </a:rPr>
              <a:t>D.</a:t>
            </a:r>
            <a:r>
              <a:rPr lang="zh-CN" altLang="en-US" sz="3200" b="1" dirty="0">
                <a:solidFill>
                  <a:srgbClr val="0000FF"/>
                </a:solidFill>
                <a:latin typeface="Times New Roman" panose="02020603050405020304" pitchFamily="18" charset="0"/>
                <a:ea typeface="黑体" panose="02010609060101010101" pitchFamily="49" charset="-122"/>
              </a:rPr>
              <a:t>合作探究</a:t>
            </a:r>
            <a:endParaRPr lang="zh-CN" altLang="en-US" sz="3200" b="1" dirty="0">
              <a:solidFill>
                <a:srgbClr val="0000FF"/>
              </a:solidFill>
              <a:latin typeface="Times New Roman" panose="02020603050405020304" pitchFamily="18"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41"/>
                                        </p:tgtEl>
                                        <p:attrNameLst>
                                          <p:attrName>style.visibility</p:attrName>
                                        </p:attrNameLst>
                                      </p:cBhvr>
                                      <p:to>
                                        <p:strVal val="visible"/>
                                      </p:to>
                                    </p:set>
                                    <p:animEffect transition="in" filter="fade">
                                      <p:cBhvr>
                                        <p:cTn id="7" dur="1000"/>
                                        <p:tgtEl>
                                          <p:spTgt spid="26641"/>
                                        </p:tgtEl>
                                      </p:cBhvr>
                                    </p:animEffect>
                                    <p:anim calcmode="lin" valueType="num">
                                      <p:cBhvr>
                                        <p:cTn id="8" dur="1000" fill="hold"/>
                                        <p:tgtEl>
                                          <p:spTgt spid="26641"/>
                                        </p:tgtEl>
                                        <p:attrNameLst>
                                          <p:attrName>ppt_x</p:attrName>
                                        </p:attrNameLst>
                                      </p:cBhvr>
                                      <p:tavLst>
                                        <p:tav tm="0">
                                          <p:val>
                                            <p:strVal val="#ppt_x"/>
                                          </p:val>
                                        </p:tav>
                                        <p:tav tm="100000">
                                          <p:val>
                                            <p:strVal val="#ppt_x"/>
                                          </p:val>
                                        </p:tav>
                                      </p:tavLst>
                                    </p:anim>
                                    <p:anim calcmode="lin" valueType="num">
                                      <p:cBhvr>
                                        <p:cTn id="9" dur="1000" fill="hold"/>
                                        <p:tgtEl>
                                          <p:spTgt spid="266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490" name="标题 1049489"/>
          <p:cNvSpPr/>
          <p:nvPr>
            <p:ph type="title" idx="4294967295"/>
          </p:nvPr>
        </p:nvSpPr>
        <p:spPr/>
        <p:txBody>
          <a:bodyPr lIns="91440" tIns="45720" rIns="91440" bIns="45720" anchor="ctr"/>
          <a:p>
            <a:pPr algn="ctr">
              <a:buFontTx/>
              <a:buNone/>
            </a:pPr>
            <a:r>
              <a:rPr lang="zh-CN" altLang="zh-CN" sz="3200" baseline="0" dirty="0">
                <a:solidFill>
                  <a:srgbClr val="FF0000"/>
                </a:solidFill>
                <a:latin typeface="华文中宋" panose="02010600040101010101" pitchFamily="2" charset="-122"/>
                <a:ea typeface="华文中宋" panose="02010600040101010101" pitchFamily="2" charset="-122"/>
              </a:rPr>
              <a:t>中英两国政治制度比较</a:t>
            </a:r>
            <a:endParaRPr lang="zh-CN" altLang="zh-CN" sz="3200" baseline="0" dirty="0">
              <a:solidFill>
                <a:srgbClr val="FF0000"/>
              </a:solidFill>
              <a:latin typeface="华文中宋" panose="02010600040101010101" pitchFamily="2" charset="-122"/>
              <a:ea typeface="华文中宋" panose="02010600040101010101" pitchFamily="2" charset="-122"/>
            </a:endParaRPr>
          </a:p>
        </p:txBody>
      </p:sp>
      <p:graphicFrame>
        <p:nvGraphicFramePr>
          <p:cNvPr id="4194306" name="表格 4194305"/>
          <p:cNvGraphicFramePr/>
          <p:nvPr>
            <p:custDataLst>
              <p:tags r:id="rId1"/>
            </p:custDataLst>
          </p:nvPr>
        </p:nvGraphicFramePr>
        <p:xfrm>
          <a:off x="1015365" y="1600200"/>
          <a:ext cx="10224135" cy="4652645"/>
        </p:xfrm>
        <a:graphic>
          <a:graphicData uri="http://schemas.openxmlformats.org/drawingml/2006/table">
            <a:tbl>
              <a:tblPr/>
              <a:tblGrid>
                <a:gridCol w="2650490"/>
                <a:gridCol w="3787140"/>
                <a:gridCol w="3786505"/>
              </a:tblGrid>
              <a:tr h="665480">
                <a:tc>
                  <a:txBody>
                    <a:bodyPr/>
                    <a:p>
                      <a:pPr eaLnBrk="0" hangingPunct="0"/>
                      <a:endParaRPr lang="zh-CN" altLang="en-US">
                        <a:latin typeface="Arial" panose="020B0604020202020204" pitchFamily="34" charset="0"/>
                      </a:endParaRPr>
                    </a:p>
                  </a:txBody>
                  <a:tcPr marL="90000" marR="90000" marT="46800" marB="46800" anchor="ctr">
                    <a:lnL w="28575"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algn="ctr" eaLnBrk="0" hangingPunct="0">
                        <a:spcBef>
                          <a:spcPct val="20000"/>
                        </a:spcBef>
                        <a:buFontTx/>
                      </a:pPr>
                      <a:r>
                        <a:rPr lang="zh-CN" altLang="zh-CN" sz="2800" b="1" dirty="0">
                          <a:solidFill>
                            <a:srgbClr val="2747BE"/>
                          </a:solidFill>
                          <a:latin typeface="Arial" panose="020B0604020202020204" pitchFamily="34" charset="0"/>
                          <a:ea typeface="宋体" panose="02010600030101010101" pitchFamily="2" charset="-122"/>
                        </a:rPr>
                        <a:t>中国</a:t>
                      </a:r>
                      <a:endParaRPr lang="zh-CN" altLang="zh-CN" sz="2800" b="1" dirty="0">
                        <a:solidFill>
                          <a:srgbClr val="2747BE"/>
                        </a:solidFill>
                        <a:latin typeface="Arial" panose="020B0604020202020204" pitchFamily="34" charset="0"/>
                        <a:ea typeface="宋体" panose="02010600030101010101" pitchFamily="2" charset="-122"/>
                      </a:endParaRPr>
                    </a:p>
                  </a:txBody>
                  <a:tcPr marL="90000" marR="90000" marT="46800" marB="46800" anchor="ctr">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algn="ctr" eaLnBrk="0" hangingPunct="0">
                        <a:spcBef>
                          <a:spcPct val="20000"/>
                        </a:spcBef>
                        <a:buFontTx/>
                      </a:pPr>
                      <a:r>
                        <a:rPr lang="zh-CN" altLang="zh-CN" sz="2800" b="1" dirty="0">
                          <a:solidFill>
                            <a:srgbClr val="2747BE"/>
                          </a:solidFill>
                          <a:latin typeface="Arial" panose="020B0604020202020204" pitchFamily="34" charset="0"/>
                          <a:ea typeface="宋体" panose="02010600030101010101" pitchFamily="2" charset="-122"/>
                        </a:rPr>
                        <a:t>英国</a:t>
                      </a:r>
                      <a:endParaRPr lang="zh-CN" altLang="zh-CN" sz="2800" b="1" dirty="0">
                        <a:solidFill>
                          <a:srgbClr val="2747BE"/>
                        </a:solidFill>
                        <a:latin typeface="Arial" panose="020B0604020202020204" pitchFamily="34" charset="0"/>
                        <a:ea typeface="宋体" panose="02010600030101010101" pitchFamily="2" charset="-122"/>
                      </a:endParaRPr>
                    </a:p>
                  </a:txBody>
                  <a:tcPr marL="90000" marR="90000" marT="46800" marB="46800" anchor="ctr">
                    <a:lnL w="12700"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28575"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r>
              <a:tr h="660400">
                <a:tc>
                  <a:txBody>
                    <a:bodyPr/>
                    <a:p>
                      <a:pPr algn="ctr" eaLnBrk="0" hangingPunct="0">
                        <a:spcBef>
                          <a:spcPct val="20000"/>
                        </a:spcBef>
                        <a:buFontTx/>
                      </a:pPr>
                      <a:r>
                        <a:rPr lang="zh-CN" altLang="zh-CN" sz="2800" b="1" dirty="0">
                          <a:latin typeface="Arial" panose="020B0604020202020204" pitchFamily="34" charset="0"/>
                          <a:ea typeface="宋体" panose="02010600030101010101" pitchFamily="2" charset="-122"/>
                        </a:rPr>
                        <a:t>国体</a:t>
                      </a:r>
                      <a:endParaRPr lang="zh-CN" altLang="zh-CN" sz="2800" b="1" dirty="0">
                        <a:latin typeface="Arial" panose="020B0604020202020204" pitchFamily="34" charset="0"/>
                        <a:ea typeface="宋体" panose="02010600030101010101" pitchFamily="2" charset="-122"/>
                      </a:endParaRPr>
                    </a:p>
                  </a:txBody>
                  <a:tcPr marL="90000" marR="90000" marT="46800" marB="46800" anchor="ctr">
                    <a:lnL w="28575"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eaLnBrk="0" hangingPunct="0"/>
                      <a:endParaRPr lang="zh-CN" altLang="en-US">
                        <a:latin typeface="Arial" panose="020B0604020202020204" pitchFamily="34" charset="0"/>
                      </a:endParaRPr>
                    </a:p>
                  </a:txBody>
                  <a:tcPr marL="90000" marR="90000" marT="46800" marB="46800" anchor="ctr">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eaLnBrk="0" hangingPunct="0"/>
                      <a:endParaRPr lang="zh-CN" altLang="en-US">
                        <a:latin typeface="Arial" panose="020B0604020202020204" pitchFamily="34" charset="0"/>
                      </a:endParaRPr>
                    </a:p>
                  </a:txBody>
                  <a:tcPr marL="90000" marR="90000" marT="46800" marB="46800" anchor="ctr">
                    <a:lnL w="12700"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r>
              <a:tr h="666750">
                <a:tc>
                  <a:txBody>
                    <a:bodyPr/>
                    <a:p>
                      <a:pPr algn="ctr" eaLnBrk="0" hangingPunct="0">
                        <a:spcBef>
                          <a:spcPct val="20000"/>
                        </a:spcBef>
                        <a:buFontTx/>
                      </a:pPr>
                      <a:r>
                        <a:rPr lang="zh-CN" altLang="zh-CN" sz="2800" b="1" dirty="0">
                          <a:latin typeface="Arial" panose="020B0604020202020204" pitchFamily="34" charset="0"/>
                          <a:ea typeface="宋体" panose="02010600030101010101" pitchFamily="2" charset="-122"/>
                        </a:rPr>
                        <a:t>政体</a:t>
                      </a:r>
                      <a:endParaRPr lang="zh-CN" altLang="zh-CN" sz="2800" b="1" dirty="0">
                        <a:latin typeface="Arial" panose="020B0604020202020204" pitchFamily="34" charset="0"/>
                        <a:ea typeface="宋体" panose="02010600030101010101" pitchFamily="2" charset="-122"/>
                      </a:endParaRPr>
                    </a:p>
                  </a:txBody>
                  <a:tcPr marL="90000" marR="90000" marT="46800" marB="46800" anchor="ctr">
                    <a:lnL w="28575"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eaLnBrk="0" hangingPunct="0"/>
                      <a:endParaRPr lang="zh-CN" altLang="en-US">
                        <a:latin typeface="Arial" panose="020B0604020202020204" pitchFamily="34" charset="0"/>
                      </a:endParaRPr>
                    </a:p>
                  </a:txBody>
                  <a:tcPr marL="90000" marR="90000" marT="46800" marB="46800" anchor="ctr">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eaLnBrk="0" hangingPunct="0"/>
                      <a:endParaRPr lang="zh-CN" altLang="en-US">
                        <a:latin typeface="Arial" panose="020B0604020202020204" pitchFamily="34" charset="0"/>
                      </a:endParaRPr>
                    </a:p>
                  </a:txBody>
                  <a:tcPr marL="90000" marR="90000" marT="46800" marB="46800" anchor="ctr">
                    <a:lnL w="12700"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r>
              <a:tr h="664210">
                <a:tc>
                  <a:txBody>
                    <a:bodyPr/>
                    <a:p>
                      <a:pPr algn="ctr" eaLnBrk="0" hangingPunct="0">
                        <a:spcBef>
                          <a:spcPct val="20000"/>
                        </a:spcBef>
                        <a:buFontTx/>
                      </a:pPr>
                      <a:r>
                        <a:rPr lang="zh-CN" altLang="zh-CN" sz="2800" b="1" dirty="0">
                          <a:latin typeface="Arial" panose="020B0604020202020204" pitchFamily="34" charset="0"/>
                          <a:ea typeface="宋体" panose="02010600030101010101" pitchFamily="2" charset="-122"/>
                        </a:rPr>
                        <a:t>政党制度</a:t>
                      </a:r>
                      <a:endParaRPr lang="zh-CN" altLang="zh-CN" sz="2800" b="1" dirty="0">
                        <a:latin typeface="Arial" panose="020B0604020202020204" pitchFamily="34" charset="0"/>
                        <a:ea typeface="宋体" panose="02010600030101010101" pitchFamily="2" charset="-122"/>
                      </a:endParaRPr>
                    </a:p>
                  </a:txBody>
                  <a:tcPr marL="90000" marR="90000" marT="46800" marB="46800" anchor="ctr">
                    <a:lnL w="28575"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eaLnBrk="0" hangingPunct="0"/>
                      <a:endParaRPr lang="zh-CN" altLang="en-US">
                        <a:latin typeface="Arial" panose="020B0604020202020204" pitchFamily="34" charset="0"/>
                      </a:endParaRPr>
                    </a:p>
                  </a:txBody>
                  <a:tcPr marL="90000" marR="90000" marT="46800" marB="46800" anchor="ctr">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eaLnBrk="0" hangingPunct="0"/>
                      <a:endParaRPr lang="zh-CN" altLang="en-US">
                        <a:latin typeface="Arial" panose="020B0604020202020204" pitchFamily="34" charset="0"/>
                      </a:endParaRPr>
                    </a:p>
                  </a:txBody>
                  <a:tcPr marL="90000" marR="90000" marT="46800" marB="46800" anchor="ctr">
                    <a:lnL w="12700"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r>
              <a:tr h="666750">
                <a:tc>
                  <a:txBody>
                    <a:bodyPr/>
                    <a:p>
                      <a:pPr algn="ctr" eaLnBrk="0" hangingPunct="0">
                        <a:spcBef>
                          <a:spcPct val="20000"/>
                        </a:spcBef>
                        <a:buFontTx/>
                      </a:pPr>
                      <a:r>
                        <a:rPr lang="zh-CN" altLang="zh-CN" sz="2800" b="1" dirty="0">
                          <a:latin typeface="Arial" panose="020B0604020202020204" pitchFamily="34" charset="0"/>
                          <a:ea typeface="宋体" panose="02010600030101010101" pitchFamily="2" charset="-122"/>
                        </a:rPr>
                        <a:t>立法机关</a:t>
                      </a:r>
                      <a:endParaRPr lang="zh-CN" altLang="zh-CN" sz="2800" b="1" dirty="0">
                        <a:latin typeface="Arial" panose="020B0604020202020204" pitchFamily="34" charset="0"/>
                        <a:ea typeface="宋体" panose="02010600030101010101" pitchFamily="2" charset="-122"/>
                      </a:endParaRPr>
                    </a:p>
                  </a:txBody>
                  <a:tcPr marL="90000" marR="90000" marT="46800" marB="46800" anchor="ctr">
                    <a:lnL w="28575"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eaLnBrk="0" hangingPunct="0"/>
                      <a:endParaRPr lang="zh-CN" altLang="en-US">
                        <a:latin typeface="Arial" panose="020B0604020202020204" pitchFamily="34" charset="0"/>
                      </a:endParaRPr>
                    </a:p>
                  </a:txBody>
                  <a:tcPr marL="90000" marR="90000" marT="46800" marB="46800" anchor="ctr">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eaLnBrk="0" hangingPunct="0"/>
                      <a:endParaRPr lang="zh-CN" altLang="en-US">
                        <a:latin typeface="Arial" panose="020B0604020202020204" pitchFamily="34" charset="0"/>
                      </a:endParaRPr>
                    </a:p>
                  </a:txBody>
                  <a:tcPr marL="90000" marR="90000" marT="46800" marB="46800" anchor="ctr">
                    <a:lnL w="12700"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r>
              <a:tr h="662305">
                <a:tc>
                  <a:txBody>
                    <a:bodyPr/>
                    <a:p>
                      <a:pPr algn="ctr" eaLnBrk="0" hangingPunct="0">
                        <a:spcBef>
                          <a:spcPct val="20000"/>
                        </a:spcBef>
                        <a:buFontTx/>
                      </a:pPr>
                      <a:r>
                        <a:rPr lang="zh-CN" altLang="zh-CN" sz="2800" b="1" dirty="0">
                          <a:latin typeface="Arial" panose="020B0604020202020204" pitchFamily="34" charset="0"/>
                          <a:ea typeface="宋体" panose="02010600030101010101" pitchFamily="2" charset="-122"/>
                        </a:rPr>
                        <a:t>行政机关</a:t>
                      </a:r>
                      <a:endParaRPr lang="zh-CN" altLang="zh-CN" sz="2800" b="1" dirty="0">
                        <a:latin typeface="Arial" panose="020B0604020202020204" pitchFamily="34" charset="0"/>
                        <a:ea typeface="宋体" panose="02010600030101010101" pitchFamily="2" charset="-122"/>
                      </a:endParaRPr>
                    </a:p>
                  </a:txBody>
                  <a:tcPr marL="90000" marR="90000" marT="46800" marB="46800" anchor="ctr">
                    <a:lnL w="28575"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eaLnBrk="0" hangingPunct="0"/>
                      <a:endParaRPr lang="zh-CN" altLang="en-US">
                        <a:latin typeface="Arial" panose="020B0604020202020204" pitchFamily="34" charset="0"/>
                      </a:endParaRPr>
                    </a:p>
                  </a:txBody>
                  <a:tcPr marL="90000" marR="90000" marT="46800" marB="46800" anchor="ctr">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c>
                  <a:txBody>
                    <a:bodyPr/>
                    <a:p>
                      <a:pPr eaLnBrk="0" hangingPunct="0"/>
                      <a:endParaRPr lang="zh-CN" altLang="en-US">
                        <a:latin typeface="Arial" panose="020B0604020202020204" pitchFamily="34" charset="0"/>
                      </a:endParaRPr>
                    </a:p>
                  </a:txBody>
                  <a:tcPr marL="90000" marR="90000" marT="46800" marB="46800" anchor="ctr">
                    <a:lnL w="12700"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12700" cap="flat" cmpd="sng">
                      <a:solidFill>
                        <a:srgbClr val="000000">
                          <a:alpha val="100000"/>
                        </a:srgbClr>
                      </a:solidFill>
                      <a:prstDash val="solid"/>
                      <a:headEnd type="none" w="med" len="med"/>
                      <a:tailEnd type="none" w="med" len="med"/>
                    </a:lnB>
                    <a:lnTlToBr>
                      <a:noFill/>
                    </a:lnTlToBr>
                    <a:lnBlToTr>
                      <a:noFill/>
                    </a:lnBlToTr>
                    <a:noFill/>
                  </a:tcPr>
                </a:tc>
              </a:tr>
              <a:tr h="666750">
                <a:tc>
                  <a:txBody>
                    <a:bodyPr/>
                    <a:p>
                      <a:pPr algn="ctr" eaLnBrk="0" hangingPunct="0">
                        <a:spcBef>
                          <a:spcPct val="20000"/>
                        </a:spcBef>
                        <a:buFontTx/>
                      </a:pPr>
                      <a:r>
                        <a:rPr lang="zh-CN" altLang="zh-CN" sz="2800" b="1" dirty="0">
                          <a:latin typeface="Arial" panose="020B0604020202020204" pitchFamily="34" charset="0"/>
                          <a:ea typeface="宋体" panose="02010600030101010101" pitchFamily="2" charset="-122"/>
                        </a:rPr>
                        <a:t>国家元首</a:t>
                      </a:r>
                      <a:endParaRPr lang="zh-CN" altLang="zh-CN" sz="2800" b="1" dirty="0">
                        <a:latin typeface="Arial" panose="020B0604020202020204" pitchFamily="34" charset="0"/>
                        <a:ea typeface="宋体" panose="02010600030101010101" pitchFamily="2" charset="-122"/>
                      </a:endParaRPr>
                    </a:p>
                  </a:txBody>
                  <a:tcPr marL="90000" marR="90000" marT="46800" marB="46800" anchor="ctr">
                    <a:lnL w="28575"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noFill/>
                  </a:tcPr>
                </a:tc>
                <a:tc>
                  <a:txBody>
                    <a:bodyPr/>
                    <a:p>
                      <a:pPr eaLnBrk="0" hangingPunct="0"/>
                      <a:endParaRPr lang="zh-CN" altLang="en-US">
                        <a:latin typeface="Arial" panose="020B0604020202020204" pitchFamily="34" charset="0"/>
                      </a:endParaRPr>
                    </a:p>
                  </a:txBody>
                  <a:tcPr marL="90000" marR="90000" marT="46800" marB="46800" anchor="ctr">
                    <a:lnL w="12700" cap="flat" cmpd="sng">
                      <a:solidFill>
                        <a:srgbClr val="000000">
                          <a:alpha val="100000"/>
                        </a:srgbClr>
                      </a:solidFill>
                      <a:prstDash val="solid"/>
                      <a:headEnd type="none" w="med" len="med"/>
                      <a:tailEnd type="none" w="med" len="med"/>
                    </a:lnL>
                    <a:lnR w="12700"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noFill/>
                  </a:tcPr>
                </a:tc>
                <a:tc>
                  <a:txBody>
                    <a:bodyPr/>
                    <a:p>
                      <a:pPr eaLnBrk="0" hangingPunct="0"/>
                      <a:endParaRPr lang="zh-CN" altLang="en-US">
                        <a:latin typeface="Arial" panose="020B0604020202020204" pitchFamily="34" charset="0"/>
                      </a:endParaRPr>
                    </a:p>
                  </a:txBody>
                  <a:tcPr marL="90000" marR="90000" marT="46800" marB="46800" anchor="ctr">
                    <a:lnL w="12700" cap="flat" cmpd="sng">
                      <a:solidFill>
                        <a:srgbClr val="000000">
                          <a:alpha val="100000"/>
                        </a:srgbClr>
                      </a:solidFill>
                      <a:prstDash val="solid"/>
                      <a:headEnd type="none" w="med" len="med"/>
                      <a:tailEnd type="none" w="med" len="med"/>
                    </a:lnL>
                    <a:lnR w="28575" cap="flat" cmpd="sng">
                      <a:solidFill>
                        <a:srgbClr val="000000">
                          <a:alpha val="100000"/>
                        </a:srgbClr>
                      </a:solidFill>
                      <a:prstDash val="solid"/>
                      <a:headEnd type="none" w="med" len="med"/>
                      <a:tailEnd type="none" w="med" len="med"/>
                    </a:lnR>
                    <a:lnT w="12700" cap="flat" cmpd="sng">
                      <a:solidFill>
                        <a:srgbClr val="000000">
                          <a:alpha val="100000"/>
                        </a:srgbClr>
                      </a:solidFill>
                      <a:prstDash val="solid"/>
                      <a:headEnd type="none" w="med" len="med"/>
                      <a:tailEnd type="none" w="med" len="med"/>
                    </a:lnT>
                    <a:lnB w="28575" cap="flat" cmpd="sng">
                      <a:solidFill>
                        <a:srgbClr val="000000">
                          <a:alpha val="100000"/>
                        </a:srgbClr>
                      </a:solidFill>
                      <a:prstDash val="solid"/>
                      <a:headEnd type="none" w="med" len="med"/>
                      <a:tailEnd type="none" w="med" len="med"/>
                    </a:lnB>
                    <a:lnTlToBr>
                      <a:noFill/>
                    </a:lnTlToBr>
                    <a:lnBlToTr>
                      <a:noFill/>
                    </a:lnBlToTr>
                    <a:noFill/>
                  </a:tcPr>
                </a:tc>
              </a:tr>
            </a:tbl>
          </a:graphicData>
        </a:graphic>
      </p:graphicFrame>
      <p:sp>
        <p:nvSpPr>
          <p:cNvPr id="1049492" name="矩形 1049491"/>
          <p:cNvSpPr/>
          <p:nvPr/>
        </p:nvSpPr>
        <p:spPr>
          <a:xfrm>
            <a:off x="4876800" y="2362200"/>
            <a:ext cx="1562100" cy="368300"/>
          </a:xfrm>
          <a:prstGeom prst="rect">
            <a:avLst/>
          </a:prstGeom>
          <a:noFill/>
          <a:ln w="9525">
            <a:noFill/>
          </a:ln>
        </p:spPr>
        <p:txBody>
          <a:bodyPr vert="horz" wrap="none" lIns="91440" tIns="45720" rIns="91440" bIns="45720" anchor="t">
            <a:spAutoFit/>
          </a:bodyPr>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人民民主专政</a:t>
            </a:r>
            <a:endParaRPr lang="zh-CN" altLang="zh-CN" dirty="0">
              <a:latin typeface="Arial" panose="020B0604020202020204" pitchFamily="34" charset="0"/>
            </a:endParaRPr>
          </a:p>
        </p:txBody>
      </p:sp>
      <p:sp>
        <p:nvSpPr>
          <p:cNvPr id="1049494" name="矩形 1049493"/>
          <p:cNvSpPr/>
          <p:nvPr/>
        </p:nvSpPr>
        <p:spPr>
          <a:xfrm>
            <a:off x="7924800" y="2362200"/>
            <a:ext cx="1562100" cy="368300"/>
          </a:xfrm>
          <a:prstGeom prst="rect">
            <a:avLst/>
          </a:prstGeom>
          <a:noFill/>
          <a:ln w="9525">
            <a:noFill/>
          </a:ln>
        </p:spPr>
        <p:txBody>
          <a:bodyPr vert="horz" wrap="none" lIns="91440" tIns="45720" rIns="91440" bIns="45720" anchor="t">
            <a:spAutoFit/>
          </a:bodyPr>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资产阶级专政</a:t>
            </a:r>
            <a:endParaRPr lang="zh-CN" altLang="zh-CN" dirty="0">
              <a:latin typeface="Arial" panose="020B0604020202020204" pitchFamily="34" charset="0"/>
            </a:endParaRPr>
          </a:p>
        </p:txBody>
      </p:sp>
      <p:sp>
        <p:nvSpPr>
          <p:cNvPr id="1049496" name="矩形 1049495"/>
          <p:cNvSpPr/>
          <p:nvPr/>
        </p:nvSpPr>
        <p:spPr>
          <a:xfrm>
            <a:off x="4724400" y="5029200"/>
            <a:ext cx="1791970" cy="368300"/>
          </a:xfrm>
          <a:prstGeom prst="rect">
            <a:avLst/>
          </a:prstGeom>
          <a:noFill/>
          <a:ln w="9525">
            <a:noFill/>
          </a:ln>
        </p:spPr>
        <p:txBody>
          <a:bodyPr vert="horz" wrap="none" lIns="91440" tIns="45720" rIns="91440" bIns="45720" anchor="t">
            <a:spAutoFit/>
          </a:bodyPr>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国务院（总理）</a:t>
            </a:r>
            <a:r>
              <a:rPr lang="zh-CN" altLang="zh-CN" baseline="0" dirty="0">
                <a:latin typeface="Arial" panose="020B0604020202020204" pitchFamily="34" charset="0"/>
                <a:ea typeface="宋体" panose="02010600030101010101" pitchFamily="2" charset="-122"/>
              </a:rPr>
              <a:t> </a:t>
            </a:r>
            <a:endParaRPr lang="zh-CN" altLang="zh-CN" dirty="0">
              <a:latin typeface="Arial" panose="020B0604020202020204" pitchFamily="34" charset="0"/>
            </a:endParaRPr>
          </a:p>
        </p:txBody>
      </p:sp>
      <p:sp>
        <p:nvSpPr>
          <p:cNvPr id="1049498" name="矩形 1049497"/>
          <p:cNvSpPr/>
          <p:nvPr/>
        </p:nvSpPr>
        <p:spPr>
          <a:xfrm>
            <a:off x="7467600" y="3048000"/>
            <a:ext cx="2481580" cy="368300"/>
          </a:xfrm>
          <a:prstGeom prst="rect">
            <a:avLst/>
          </a:prstGeom>
          <a:noFill/>
          <a:ln w="9525">
            <a:noFill/>
          </a:ln>
        </p:spPr>
        <p:txBody>
          <a:bodyPr vert="horz" wrap="none" lIns="91440" tIns="45720" rIns="91440" bIns="45720" anchor="t">
            <a:spAutoFit/>
          </a:bodyPr>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君主立宪制（君主制）</a:t>
            </a:r>
            <a:endParaRPr lang="zh-CN" altLang="zh-CN" dirty="0">
              <a:latin typeface="Arial" panose="020B0604020202020204" pitchFamily="34" charset="0"/>
            </a:endParaRPr>
          </a:p>
        </p:txBody>
      </p:sp>
      <p:sp>
        <p:nvSpPr>
          <p:cNvPr id="1049500" name="矩形 1049499"/>
          <p:cNvSpPr/>
          <p:nvPr/>
        </p:nvSpPr>
        <p:spPr>
          <a:xfrm>
            <a:off x="4417060" y="3603625"/>
            <a:ext cx="2481580" cy="645160"/>
          </a:xfrm>
          <a:prstGeom prst="rect">
            <a:avLst/>
          </a:prstGeom>
          <a:noFill/>
          <a:ln w="9525">
            <a:noFill/>
          </a:ln>
        </p:spPr>
        <p:txBody>
          <a:bodyPr vert="horz" wrap="none" lIns="91440" tIns="45720" rIns="91440" bIns="45720" anchor="t">
            <a:spAutoFit/>
          </a:bodyPr>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中共领导下的多党合作</a:t>
            </a:r>
            <a:endParaRPr lang="zh-CN" altLang="zh-CN" dirty="0">
              <a:latin typeface="Arial" panose="020B0604020202020204" pitchFamily="34" charset="0"/>
            </a:endParaRPr>
          </a:p>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    与政治协商制度</a:t>
            </a:r>
            <a:r>
              <a:rPr lang="zh-CN" altLang="zh-CN" baseline="0" dirty="0">
                <a:latin typeface="Arial" panose="020B0604020202020204" pitchFamily="34" charset="0"/>
                <a:ea typeface="宋体" panose="02010600030101010101" pitchFamily="2" charset="-122"/>
              </a:rPr>
              <a:t> </a:t>
            </a:r>
            <a:endParaRPr lang="zh-CN" altLang="zh-CN" dirty="0">
              <a:latin typeface="Arial" panose="020B0604020202020204" pitchFamily="34" charset="0"/>
            </a:endParaRPr>
          </a:p>
        </p:txBody>
      </p:sp>
      <p:sp>
        <p:nvSpPr>
          <p:cNvPr id="1049502" name="矩形 1049501"/>
          <p:cNvSpPr/>
          <p:nvPr/>
        </p:nvSpPr>
        <p:spPr>
          <a:xfrm>
            <a:off x="7391400" y="3733800"/>
            <a:ext cx="2711450" cy="368300"/>
          </a:xfrm>
          <a:prstGeom prst="rect">
            <a:avLst/>
          </a:prstGeom>
          <a:noFill/>
          <a:ln w="9525">
            <a:noFill/>
          </a:ln>
        </p:spPr>
        <p:txBody>
          <a:bodyPr vert="horz" wrap="none" lIns="91440" tIns="45720" rIns="91440" bIns="45720" anchor="t">
            <a:spAutoFit/>
          </a:bodyPr>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两党制（保守党，工党）</a:t>
            </a:r>
            <a:r>
              <a:rPr lang="zh-CN" altLang="zh-CN" baseline="0" dirty="0">
                <a:solidFill>
                  <a:srgbClr val="0000CC"/>
                </a:solidFill>
                <a:latin typeface="Arial" panose="020B0604020202020204" pitchFamily="34" charset="0"/>
                <a:ea typeface="宋体" panose="02010600030101010101" pitchFamily="2" charset="-122"/>
              </a:rPr>
              <a:t> </a:t>
            </a:r>
            <a:endParaRPr lang="zh-CN" altLang="zh-CN" dirty="0">
              <a:latin typeface="Arial" panose="020B0604020202020204" pitchFamily="34" charset="0"/>
            </a:endParaRPr>
          </a:p>
        </p:txBody>
      </p:sp>
      <p:sp>
        <p:nvSpPr>
          <p:cNvPr id="1049504" name="矩形 1049503"/>
          <p:cNvSpPr/>
          <p:nvPr/>
        </p:nvSpPr>
        <p:spPr>
          <a:xfrm>
            <a:off x="4569460" y="4343400"/>
            <a:ext cx="2021840" cy="645160"/>
          </a:xfrm>
          <a:prstGeom prst="rect">
            <a:avLst/>
          </a:prstGeom>
          <a:noFill/>
          <a:ln w="9525">
            <a:noFill/>
          </a:ln>
        </p:spPr>
        <p:txBody>
          <a:bodyPr vert="horz" wrap="none" lIns="91440" tIns="45720" rIns="91440" bIns="45720" anchor="t">
            <a:spAutoFit/>
          </a:bodyPr>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全国人民代表大会</a:t>
            </a:r>
            <a:endParaRPr lang="zh-CN" altLang="zh-CN" dirty="0">
              <a:latin typeface="Arial" panose="020B0604020202020204" pitchFamily="34" charset="0"/>
            </a:endParaRPr>
          </a:p>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 及其常务委员会</a:t>
            </a:r>
            <a:r>
              <a:rPr lang="zh-CN" altLang="zh-CN" baseline="0" dirty="0">
                <a:latin typeface="Arial" panose="020B0604020202020204" pitchFamily="34" charset="0"/>
                <a:ea typeface="宋体" panose="02010600030101010101" pitchFamily="2" charset="-122"/>
              </a:rPr>
              <a:t> </a:t>
            </a:r>
            <a:endParaRPr lang="zh-CN" altLang="zh-CN" dirty="0">
              <a:latin typeface="Arial" panose="020B0604020202020204" pitchFamily="34" charset="0"/>
            </a:endParaRPr>
          </a:p>
        </p:txBody>
      </p:sp>
      <p:sp>
        <p:nvSpPr>
          <p:cNvPr id="1049506" name="矩形 1049505"/>
          <p:cNvSpPr/>
          <p:nvPr/>
        </p:nvSpPr>
        <p:spPr>
          <a:xfrm>
            <a:off x="7620000" y="4343400"/>
            <a:ext cx="2251710" cy="368300"/>
          </a:xfrm>
          <a:prstGeom prst="rect">
            <a:avLst/>
          </a:prstGeom>
          <a:noFill/>
          <a:ln w="9525">
            <a:noFill/>
          </a:ln>
        </p:spPr>
        <p:txBody>
          <a:bodyPr vert="horz" wrap="none" lIns="91440" tIns="45720" rIns="91440" bIns="45720" anchor="t">
            <a:spAutoFit/>
          </a:bodyPr>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议会（上院，下院）</a:t>
            </a:r>
            <a:r>
              <a:rPr lang="zh-CN" altLang="zh-CN" baseline="0" dirty="0">
                <a:latin typeface="Arial" panose="020B0604020202020204" pitchFamily="34" charset="0"/>
                <a:ea typeface="宋体" panose="02010600030101010101" pitchFamily="2" charset="-122"/>
              </a:rPr>
              <a:t> </a:t>
            </a:r>
            <a:endParaRPr lang="zh-CN" altLang="zh-CN" dirty="0">
              <a:latin typeface="Arial" panose="020B0604020202020204" pitchFamily="34" charset="0"/>
            </a:endParaRPr>
          </a:p>
        </p:txBody>
      </p:sp>
      <p:sp>
        <p:nvSpPr>
          <p:cNvPr id="1049508" name="矩形 1049507"/>
          <p:cNvSpPr/>
          <p:nvPr/>
        </p:nvSpPr>
        <p:spPr>
          <a:xfrm>
            <a:off x="4267200" y="3048000"/>
            <a:ext cx="2941320" cy="368300"/>
          </a:xfrm>
          <a:prstGeom prst="rect">
            <a:avLst/>
          </a:prstGeom>
          <a:noFill/>
          <a:ln w="9525">
            <a:noFill/>
          </a:ln>
        </p:spPr>
        <p:txBody>
          <a:bodyPr vert="horz" wrap="none" lIns="91440" tIns="45720" rIns="91440" bIns="45720" anchor="t">
            <a:spAutoFit/>
          </a:bodyPr>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人民代表大会制（共和制）</a:t>
            </a:r>
            <a:endParaRPr lang="zh-CN" altLang="zh-CN" dirty="0">
              <a:latin typeface="Arial" panose="020B0604020202020204" pitchFamily="34" charset="0"/>
            </a:endParaRPr>
          </a:p>
        </p:txBody>
      </p:sp>
      <p:sp>
        <p:nvSpPr>
          <p:cNvPr id="1049510" name="矩形 1049509"/>
          <p:cNvSpPr/>
          <p:nvPr/>
        </p:nvSpPr>
        <p:spPr>
          <a:xfrm>
            <a:off x="7924800" y="5029200"/>
            <a:ext cx="1562100" cy="368300"/>
          </a:xfrm>
          <a:prstGeom prst="rect">
            <a:avLst/>
          </a:prstGeom>
          <a:noFill/>
          <a:ln w="9525">
            <a:noFill/>
          </a:ln>
        </p:spPr>
        <p:txBody>
          <a:bodyPr vert="horz" wrap="none" lIns="91440" tIns="45720" rIns="91440" bIns="45720" anchor="t">
            <a:spAutoFit/>
          </a:bodyPr>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内阁（首相）</a:t>
            </a:r>
            <a:r>
              <a:rPr lang="zh-CN" altLang="zh-CN" baseline="0" dirty="0">
                <a:solidFill>
                  <a:srgbClr val="0000CC"/>
                </a:solidFill>
                <a:latin typeface="Arial" panose="020B0604020202020204" pitchFamily="34" charset="0"/>
                <a:ea typeface="宋体" panose="02010600030101010101" pitchFamily="2" charset="-122"/>
              </a:rPr>
              <a:t> </a:t>
            </a:r>
            <a:endParaRPr lang="zh-CN" altLang="zh-CN" dirty="0">
              <a:latin typeface="Arial" panose="020B0604020202020204" pitchFamily="34" charset="0"/>
            </a:endParaRPr>
          </a:p>
        </p:txBody>
      </p:sp>
      <p:sp>
        <p:nvSpPr>
          <p:cNvPr id="1049512" name="矩形 1049511"/>
          <p:cNvSpPr/>
          <p:nvPr/>
        </p:nvSpPr>
        <p:spPr>
          <a:xfrm>
            <a:off x="5029200" y="5638800"/>
            <a:ext cx="1102360" cy="368300"/>
          </a:xfrm>
          <a:prstGeom prst="rect">
            <a:avLst/>
          </a:prstGeom>
          <a:noFill/>
          <a:ln w="9525">
            <a:noFill/>
          </a:ln>
        </p:spPr>
        <p:txBody>
          <a:bodyPr vert="horz" wrap="none" lIns="91440" tIns="45720" rIns="91440" bIns="45720" anchor="t">
            <a:spAutoFit/>
          </a:bodyPr>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国家主席</a:t>
            </a:r>
            <a:r>
              <a:rPr lang="zh-CN" altLang="zh-CN" baseline="0" dirty="0">
                <a:latin typeface="Arial" panose="020B0604020202020204" pitchFamily="34" charset="0"/>
                <a:ea typeface="宋体" panose="02010600030101010101" pitchFamily="2" charset="-122"/>
              </a:rPr>
              <a:t> </a:t>
            </a:r>
            <a:endParaRPr lang="zh-CN" altLang="zh-CN" dirty="0">
              <a:latin typeface="Arial" panose="020B0604020202020204" pitchFamily="34" charset="0"/>
            </a:endParaRPr>
          </a:p>
        </p:txBody>
      </p:sp>
      <p:sp>
        <p:nvSpPr>
          <p:cNvPr id="1049514" name="矩形 1049513"/>
          <p:cNvSpPr/>
          <p:nvPr/>
        </p:nvSpPr>
        <p:spPr>
          <a:xfrm>
            <a:off x="7924800" y="5638800"/>
            <a:ext cx="1562100" cy="368300"/>
          </a:xfrm>
          <a:prstGeom prst="rect">
            <a:avLst/>
          </a:prstGeom>
          <a:noFill/>
          <a:ln w="9525">
            <a:noFill/>
          </a:ln>
        </p:spPr>
        <p:txBody>
          <a:bodyPr vert="horz" wrap="none" lIns="91440" tIns="45720" rIns="91440" bIns="45720" anchor="t">
            <a:spAutoFit/>
          </a:bodyPr>
          <a:p>
            <a:pPr>
              <a:buSzPct val="100000"/>
              <a:buFontTx/>
              <a:buNone/>
            </a:pPr>
            <a:r>
              <a:rPr lang="zh-CN" altLang="zh-CN" b="1" baseline="0" dirty="0">
                <a:solidFill>
                  <a:srgbClr val="0000CC"/>
                </a:solidFill>
                <a:latin typeface="Arial" panose="020B0604020202020204" pitchFamily="34" charset="0"/>
                <a:ea typeface="宋体" panose="02010600030101010101" pitchFamily="2" charset="-122"/>
              </a:rPr>
              <a:t>国王（虚君）</a:t>
            </a:r>
            <a:r>
              <a:rPr lang="zh-CN" altLang="zh-CN" baseline="0" dirty="0">
                <a:latin typeface="Arial" panose="020B0604020202020204" pitchFamily="34" charset="0"/>
                <a:ea typeface="宋体" panose="02010600030101010101" pitchFamily="2" charset="-122"/>
              </a:rPr>
              <a:t> </a:t>
            </a:r>
            <a:endParaRPr lang="zh-CN" altLang="zh-CN" dirty="0">
              <a:latin typeface="Arial" panose="020B0604020202020204" pitchFamily="34" charset="0"/>
            </a:endParaRPr>
          </a:p>
        </p:txBody>
      </p:sp>
      <p:sp>
        <p:nvSpPr>
          <p:cNvPr id="7172" name="Text Box 3">
            <a:hlinkClick r:id="rId2" action="ppaction://hlinksldjump"/>
          </p:cNvPr>
          <p:cNvSpPr txBox="1"/>
          <p:nvPr/>
        </p:nvSpPr>
        <p:spPr>
          <a:xfrm>
            <a:off x="207883" y="83423"/>
            <a:ext cx="2338388" cy="583565"/>
          </a:xfrm>
          <a:prstGeom prst="rect">
            <a:avLst/>
          </a:prstGeom>
          <a:noFill/>
          <a:ln w="9525">
            <a:noFill/>
          </a:ln>
        </p:spPr>
        <p:txBody>
          <a:bodyPr wrap="square" anchor="t">
            <a:spAutoFit/>
          </a:bodyPr>
          <a:p>
            <a:pPr>
              <a:spcBef>
                <a:spcPct val="50000"/>
              </a:spcBef>
            </a:pPr>
            <a:r>
              <a:rPr lang="en-US" altLang="zh-CN" sz="3200" b="1" dirty="0">
                <a:solidFill>
                  <a:srgbClr val="0000FF"/>
                </a:solidFill>
                <a:latin typeface="Times New Roman" panose="02020603050405020304" pitchFamily="18" charset="0"/>
                <a:ea typeface="黑体" panose="02010609060101010101" pitchFamily="49" charset="-122"/>
              </a:rPr>
              <a:t>D.</a:t>
            </a:r>
            <a:r>
              <a:rPr lang="zh-CN" altLang="en-US" sz="3200" b="1" dirty="0">
                <a:solidFill>
                  <a:srgbClr val="0000FF"/>
                </a:solidFill>
                <a:latin typeface="Times New Roman" panose="02020603050405020304" pitchFamily="18" charset="0"/>
                <a:ea typeface="黑体" panose="02010609060101010101" pitchFamily="49" charset="-122"/>
              </a:rPr>
              <a:t>合作探究</a:t>
            </a:r>
            <a:endParaRPr lang="zh-CN" altLang="en-US" sz="3200" b="1" dirty="0">
              <a:solidFill>
                <a:srgbClr val="0000FF"/>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4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95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94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95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95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95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950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494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495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495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49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7">
            <a:hlinkClick r:id="rId1" action="ppaction://hlinksldjump"/>
          </p:cNvPr>
          <p:cNvSpPr txBox="1"/>
          <p:nvPr/>
        </p:nvSpPr>
        <p:spPr>
          <a:xfrm>
            <a:off x="420132" y="331867"/>
            <a:ext cx="3024188" cy="583565"/>
          </a:xfrm>
          <a:prstGeom prst="rect">
            <a:avLst/>
          </a:prstGeom>
          <a:noFill/>
          <a:ln w="9525">
            <a:noFill/>
          </a:ln>
        </p:spPr>
        <p:txBody>
          <a:bodyPr wrap="square" anchor="t">
            <a:spAutoFit/>
          </a:bodyPr>
          <a:p>
            <a:pPr>
              <a:spcBef>
                <a:spcPct val="50000"/>
              </a:spcBef>
            </a:pPr>
            <a:r>
              <a:rPr lang="en-US" altLang="zh-CN" sz="3200" b="1" dirty="0">
                <a:solidFill>
                  <a:srgbClr val="0000FF"/>
                </a:solidFill>
                <a:latin typeface="Times New Roman" panose="02020603050405020304" pitchFamily="18" charset="0"/>
                <a:ea typeface="黑体" panose="02010609060101010101" pitchFamily="49" charset="-122"/>
              </a:rPr>
              <a:t>E.</a:t>
            </a:r>
            <a:r>
              <a:rPr lang="zh-CN" altLang="en-US" sz="3200" b="1" dirty="0">
                <a:solidFill>
                  <a:srgbClr val="0000FF"/>
                </a:solidFill>
                <a:latin typeface="Times New Roman" panose="02020603050405020304" pitchFamily="18" charset="0"/>
                <a:ea typeface="黑体" panose="02010609060101010101" pitchFamily="49" charset="-122"/>
              </a:rPr>
              <a:t>知识体系</a:t>
            </a:r>
            <a:endParaRPr lang="zh-CN" altLang="en-US" sz="3200" b="1" dirty="0">
              <a:solidFill>
                <a:srgbClr val="0000FF"/>
              </a:solidFill>
              <a:latin typeface="Times New Roman" panose="02020603050405020304" pitchFamily="18" charset="0"/>
              <a:ea typeface="黑体" panose="02010609060101010101" pitchFamily="49" charset="-122"/>
            </a:endParaRPr>
          </a:p>
        </p:txBody>
      </p:sp>
      <p:sp>
        <p:nvSpPr>
          <p:cNvPr id="3" name="文本框 2"/>
          <p:cNvSpPr txBox="1"/>
          <p:nvPr/>
        </p:nvSpPr>
        <p:spPr>
          <a:xfrm>
            <a:off x="783273" y="1683544"/>
            <a:ext cx="648653" cy="3322955"/>
          </a:xfrm>
          <a:prstGeom prst="rect">
            <a:avLst/>
          </a:prstGeom>
          <a:noFill/>
        </p:spPr>
        <p:txBody>
          <a:bodyPr wrap="square" rtlCol="0" anchor="t">
            <a:spAutoFit/>
          </a:bodyPr>
          <a:p>
            <a:r>
              <a:rPr lang="zh-CN" altLang="en-US" sz="3000" b="1" kern="0" noProof="0" dirty="0" smtClean="0">
                <a:ln>
                  <a:noFill/>
                </a:ln>
                <a:effectLst/>
                <a:uLnTx/>
                <a:uFillTx/>
                <a:sym typeface="+mn-ea"/>
              </a:rPr>
              <a:t>英国君主立宪制</a:t>
            </a:r>
            <a:endParaRPr lang="zh-CN" altLang="en-US" sz="3000" b="1" kern="0" noProof="0" dirty="0" smtClean="0">
              <a:ln>
                <a:noFill/>
              </a:ln>
              <a:effectLst/>
              <a:uLnTx/>
              <a:uFillTx/>
              <a:sym typeface="+mn-ea"/>
            </a:endParaRPr>
          </a:p>
        </p:txBody>
      </p:sp>
      <p:sp>
        <p:nvSpPr>
          <p:cNvPr id="6" name="AutoShape 27"/>
          <p:cNvSpPr/>
          <p:nvPr/>
        </p:nvSpPr>
        <p:spPr bwMode="auto">
          <a:xfrm>
            <a:off x="1768316" y="1578928"/>
            <a:ext cx="328136" cy="3699510"/>
          </a:xfrm>
          <a:prstGeom prst="leftBrace">
            <a:avLst>
              <a:gd name="adj1" fmla="val 0"/>
              <a:gd name="adj2" fmla="val 50000"/>
            </a:avLst>
          </a:prstGeom>
          <a:noFill/>
          <a:ln w="38100">
            <a:solidFill>
              <a:schemeClr val="tx1"/>
            </a:solidFill>
            <a:round/>
          </a:ln>
        </p:spPr>
        <p:txBody>
          <a:bodyPr wrap="none" anchor="ctr"/>
          <a:p>
            <a:endParaRPr lang="zh-CN" altLang="en-US" sz="100" b="1">
              <a:latin typeface="黑体" panose="02010609060101010101" pitchFamily="49" charset="-122"/>
              <a:ea typeface="黑体" panose="02010609060101010101" pitchFamily="49" charset="-122"/>
            </a:endParaRPr>
          </a:p>
        </p:txBody>
      </p:sp>
      <p:sp>
        <p:nvSpPr>
          <p:cNvPr id="14" name="Text Box 15"/>
          <p:cNvSpPr txBox="1">
            <a:spLocks noChangeArrowheads="1"/>
          </p:cNvSpPr>
          <p:nvPr/>
        </p:nvSpPr>
        <p:spPr bwMode="auto">
          <a:xfrm>
            <a:off x="2344954" y="2251095"/>
            <a:ext cx="88720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1726F1"/>
                </a:solidFill>
                <a:latin typeface="黑体" panose="02010609060101010101" pitchFamily="49" charset="-122"/>
                <a:ea typeface="黑体" panose="02010609060101010101" pitchFamily="49" charset="-122"/>
              </a:rPr>
              <a:t>背景</a:t>
            </a:r>
            <a:endParaRPr lang="zh-CN" altLang="en-US" sz="2400" b="1" dirty="0">
              <a:solidFill>
                <a:srgbClr val="1726F1"/>
              </a:solidFill>
              <a:latin typeface="黑体" panose="02010609060101010101" pitchFamily="49" charset="-122"/>
              <a:ea typeface="黑体" panose="02010609060101010101" pitchFamily="49" charset="-122"/>
            </a:endParaRPr>
          </a:p>
        </p:txBody>
      </p:sp>
      <p:sp>
        <p:nvSpPr>
          <p:cNvPr id="15" name="Text Box 5"/>
          <p:cNvSpPr txBox="1">
            <a:spLocks noChangeArrowheads="1"/>
          </p:cNvSpPr>
          <p:nvPr/>
        </p:nvSpPr>
        <p:spPr bwMode="auto">
          <a:xfrm>
            <a:off x="2367986" y="3114932"/>
            <a:ext cx="1077158" cy="460375"/>
          </a:xfrm>
          <a:prstGeom prst="rect">
            <a:avLst/>
          </a:prstGeom>
          <a:noFill/>
          <a:ln w="9525">
            <a:noFill/>
            <a:miter lim="800000"/>
          </a:ln>
          <a:effectLst/>
        </p:spPr>
        <p:txBody>
          <a:bodyPr wrap="square">
            <a:spAutoFit/>
          </a:bodyPr>
          <a:lstStyle/>
          <a:p>
            <a:pPr eaLnBrk="1" hangingPunct="1">
              <a:defRPr/>
            </a:pPr>
            <a:r>
              <a:rPr kumimoji="1" lang="zh-CN" altLang="en-US" sz="2400" b="1" dirty="0">
                <a:solidFill>
                  <a:srgbClr val="1726F1"/>
                </a:solidFill>
                <a:effectLst>
                  <a:outerShdw blurRad="38100" dist="38100" dir="2700000" algn="tl">
                    <a:srgbClr val="C0C0C0"/>
                  </a:outerShdw>
                </a:effectLst>
                <a:latin typeface="黑体" panose="02010609060101010101" pitchFamily="49" charset="-122"/>
                <a:ea typeface="黑体" panose="02010609060101010101" pitchFamily="49" charset="-122"/>
              </a:rPr>
              <a:t>内容</a:t>
            </a:r>
            <a:endParaRPr kumimoji="1" lang="zh-CN" altLang="en-US" sz="2400" b="1" dirty="0">
              <a:solidFill>
                <a:srgbClr val="1726F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6" name="Text Box 5"/>
          <p:cNvSpPr txBox="1">
            <a:spLocks noChangeArrowheads="1"/>
          </p:cNvSpPr>
          <p:nvPr/>
        </p:nvSpPr>
        <p:spPr bwMode="auto">
          <a:xfrm>
            <a:off x="2291786" y="4144291"/>
            <a:ext cx="994062" cy="460375"/>
          </a:xfrm>
          <a:prstGeom prst="rect">
            <a:avLst/>
          </a:prstGeom>
          <a:noFill/>
          <a:ln w="9525">
            <a:noFill/>
            <a:miter lim="800000"/>
          </a:ln>
          <a:effectLst/>
        </p:spPr>
        <p:txBody>
          <a:bodyPr wrap="square">
            <a:spAutoFit/>
          </a:bodyPr>
          <a:lstStyle/>
          <a:p>
            <a:pPr eaLnBrk="1" hangingPunct="1">
              <a:defRPr/>
            </a:pPr>
            <a:r>
              <a:rPr kumimoji="1" lang="zh-CN" altLang="en-US" sz="2400" b="1" dirty="0">
                <a:solidFill>
                  <a:srgbClr val="1726F1"/>
                </a:solidFill>
                <a:effectLst>
                  <a:outerShdw blurRad="38100" dist="38100" dir="2700000" algn="tl">
                    <a:srgbClr val="C0C0C0"/>
                  </a:outerShdw>
                </a:effectLst>
                <a:latin typeface="黑体" panose="02010609060101010101" pitchFamily="49" charset="-122"/>
                <a:ea typeface="黑体" panose="02010609060101010101" pitchFamily="49" charset="-122"/>
              </a:rPr>
              <a:t>特点</a:t>
            </a:r>
            <a:endParaRPr kumimoji="1" lang="zh-CN" altLang="en-US" sz="2400" b="1" dirty="0">
              <a:solidFill>
                <a:srgbClr val="1726F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Text Box 5"/>
          <p:cNvSpPr txBox="1">
            <a:spLocks noChangeArrowheads="1"/>
          </p:cNvSpPr>
          <p:nvPr/>
        </p:nvSpPr>
        <p:spPr bwMode="auto">
          <a:xfrm>
            <a:off x="2291798" y="5006463"/>
            <a:ext cx="2036079" cy="460375"/>
          </a:xfrm>
          <a:prstGeom prst="rect">
            <a:avLst/>
          </a:prstGeom>
          <a:noFill/>
          <a:ln w="9525">
            <a:noFill/>
            <a:miter lim="800000"/>
          </a:ln>
          <a:effectLst/>
        </p:spPr>
        <p:txBody>
          <a:bodyPr wrap="square">
            <a:spAutoFit/>
          </a:bodyPr>
          <a:lstStyle/>
          <a:p>
            <a:pPr eaLnBrk="1" hangingPunct="1">
              <a:defRPr/>
            </a:pPr>
            <a:r>
              <a:rPr kumimoji="1" lang="zh-CN" altLang="en-US" sz="2400" b="1" dirty="0">
                <a:solidFill>
                  <a:srgbClr val="1726F1"/>
                </a:solidFill>
                <a:effectLst>
                  <a:outerShdw blurRad="38100" dist="38100" dir="2700000" algn="tl">
                    <a:srgbClr val="C0C0C0"/>
                  </a:outerShdw>
                </a:effectLst>
                <a:latin typeface="黑体" panose="02010609060101010101" pitchFamily="49" charset="-122"/>
                <a:ea typeface="黑体" panose="02010609060101010101" pitchFamily="49" charset="-122"/>
              </a:rPr>
              <a:t>评价</a:t>
            </a:r>
            <a:endParaRPr kumimoji="1" lang="zh-CN" altLang="en-US" sz="2400" b="1" dirty="0">
              <a:solidFill>
                <a:srgbClr val="1726F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8" name="Text Box 15"/>
          <p:cNvSpPr txBox="1">
            <a:spLocks noChangeArrowheads="1"/>
          </p:cNvSpPr>
          <p:nvPr/>
        </p:nvSpPr>
        <p:spPr bwMode="auto">
          <a:xfrm>
            <a:off x="2345126" y="1413851"/>
            <a:ext cx="109991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1726F1"/>
                </a:solidFill>
                <a:latin typeface="黑体" panose="02010609060101010101" pitchFamily="49" charset="-122"/>
                <a:ea typeface="黑体" panose="02010609060101010101" pitchFamily="49" charset="-122"/>
              </a:rPr>
              <a:t>概念</a:t>
            </a:r>
            <a:endParaRPr lang="zh-CN" altLang="en-US" sz="2400" b="1" dirty="0">
              <a:solidFill>
                <a:srgbClr val="1726F1"/>
              </a:solidFill>
              <a:latin typeface="黑体" panose="02010609060101010101" pitchFamily="49" charset="-122"/>
              <a:ea typeface="黑体" panose="02010609060101010101" pitchFamily="49" charset="-122"/>
            </a:endParaRPr>
          </a:p>
        </p:txBody>
      </p:sp>
      <p:sp>
        <p:nvSpPr>
          <p:cNvPr id="4" name="AutoShape 27"/>
          <p:cNvSpPr/>
          <p:nvPr/>
        </p:nvSpPr>
        <p:spPr bwMode="auto">
          <a:xfrm>
            <a:off x="3232150" y="1240790"/>
            <a:ext cx="207645" cy="634365"/>
          </a:xfrm>
          <a:prstGeom prst="leftBrace">
            <a:avLst>
              <a:gd name="adj1" fmla="val 0"/>
              <a:gd name="adj2" fmla="val 50000"/>
            </a:avLst>
          </a:prstGeom>
          <a:noFill/>
          <a:ln w="38100">
            <a:solidFill>
              <a:schemeClr val="tx1"/>
            </a:solidFill>
            <a:round/>
          </a:ln>
        </p:spPr>
        <p:txBody>
          <a:bodyPr wrap="none" anchor="ctr"/>
          <a:p>
            <a:endParaRPr lang="zh-CN" altLang="en-US" sz="100" b="1">
              <a:latin typeface="黑体" panose="02010609060101010101" pitchFamily="49" charset="-122"/>
              <a:ea typeface="黑体" panose="02010609060101010101" pitchFamily="49" charset="-122"/>
            </a:endParaRPr>
          </a:p>
        </p:txBody>
      </p:sp>
      <p:sp>
        <p:nvSpPr>
          <p:cNvPr id="5" name="Text Box 15"/>
          <p:cNvSpPr txBox="1">
            <a:spLocks noChangeArrowheads="1"/>
          </p:cNvSpPr>
          <p:nvPr/>
        </p:nvSpPr>
        <p:spPr bwMode="auto">
          <a:xfrm>
            <a:off x="3440430" y="1118870"/>
            <a:ext cx="17252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lang="zh-CN" altLang="en-US" sz="1800" b="1" dirty="0">
                <a:solidFill>
                  <a:srgbClr val="1726F1"/>
                </a:solidFill>
                <a:latin typeface="黑体" panose="02010609060101010101" pitchFamily="49" charset="-122"/>
                <a:ea typeface="黑体" panose="02010609060101010101" pitchFamily="49" charset="-122"/>
              </a:rPr>
              <a:t>代议制</a:t>
            </a:r>
            <a:endParaRPr lang="zh-CN" altLang="en-US" sz="1800" b="1" dirty="0">
              <a:solidFill>
                <a:srgbClr val="1726F1"/>
              </a:solidFill>
              <a:latin typeface="黑体" panose="02010609060101010101" pitchFamily="49" charset="-122"/>
              <a:ea typeface="黑体" panose="02010609060101010101" pitchFamily="49" charset="-122"/>
            </a:endParaRPr>
          </a:p>
        </p:txBody>
      </p:sp>
      <p:sp>
        <p:nvSpPr>
          <p:cNvPr id="7" name="Text Box 15"/>
          <p:cNvSpPr txBox="1">
            <a:spLocks noChangeArrowheads="1"/>
          </p:cNvSpPr>
          <p:nvPr/>
        </p:nvSpPr>
        <p:spPr bwMode="auto">
          <a:xfrm>
            <a:off x="3445510" y="1506220"/>
            <a:ext cx="17252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lang="zh-CN" altLang="en-US" sz="1800" b="1" dirty="0">
                <a:solidFill>
                  <a:srgbClr val="1726F1"/>
                </a:solidFill>
                <a:latin typeface="黑体" panose="02010609060101010101" pitchFamily="49" charset="-122"/>
                <a:ea typeface="黑体" panose="02010609060101010101" pitchFamily="49" charset="-122"/>
              </a:rPr>
              <a:t>君主立宪制</a:t>
            </a:r>
            <a:endParaRPr lang="zh-CN" altLang="en-US" sz="1800" b="1" dirty="0">
              <a:solidFill>
                <a:srgbClr val="1726F1"/>
              </a:solidFill>
              <a:latin typeface="黑体" panose="02010609060101010101" pitchFamily="49" charset="-122"/>
              <a:ea typeface="黑体" panose="02010609060101010101" pitchFamily="49" charset="-122"/>
            </a:endParaRPr>
          </a:p>
        </p:txBody>
      </p:sp>
      <p:sp>
        <p:nvSpPr>
          <p:cNvPr id="8" name="AutoShape 27"/>
          <p:cNvSpPr/>
          <p:nvPr/>
        </p:nvSpPr>
        <p:spPr bwMode="auto">
          <a:xfrm>
            <a:off x="3285490" y="2945130"/>
            <a:ext cx="160020" cy="990600"/>
          </a:xfrm>
          <a:prstGeom prst="leftBrace">
            <a:avLst>
              <a:gd name="adj1" fmla="val 0"/>
              <a:gd name="adj2" fmla="val 50000"/>
            </a:avLst>
          </a:prstGeom>
          <a:noFill/>
          <a:ln w="38100">
            <a:solidFill>
              <a:schemeClr val="tx1"/>
            </a:solidFill>
            <a:round/>
          </a:ln>
        </p:spPr>
        <p:txBody>
          <a:bodyPr wrap="none" anchor="ctr"/>
          <a:p>
            <a:endParaRPr lang="zh-CN" altLang="en-US" sz="100" b="1">
              <a:latin typeface="黑体" panose="02010609060101010101" pitchFamily="49" charset="-122"/>
              <a:ea typeface="黑体" panose="02010609060101010101" pitchFamily="49" charset="-122"/>
            </a:endParaRPr>
          </a:p>
        </p:txBody>
      </p:sp>
      <p:sp>
        <p:nvSpPr>
          <p:cNvPr id="9" name="Text Box 15"/>
          <p:cNvSpPr txBox="1">
            <a:spLocks noChangeArrowheads="1"/>
          </p:cNvSpPr>
          <p:nvPr/>
        </p:nvSpPr>
        <p:spPr bwMode="auto">
          <a:xfrm>
            <a:off x="3445510" y="2945130"/>
            <a:ext cx="88138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lang="zh-CN" altLang="en-US" sz="1800" b="1" dirty="0">
                <a:solidFill>
                  <a:srgbClr val="1726F1"/>
                </a:solidFill>
                <a:latin typeface="黑体" panose="02010609060101010101" pitchFamily="49" charset="-122"/>
                <a:ea typeface="黑体" panose="02010609060101010101" pitchFamily="49" charset="-122"/>
              </a:rPr>
              <a:t>确立</a:t>
            </a:r>
            <a:endParaRPr lang="zh-CN" altLang="en-US" sz="1800" b="1" dirty="0">
              <a:solidFill>
                <a:srgbClr val="1726F1"/>
              </a:solidFill>
              <a:latin typeface="黑体" panose="02010609060101010101" pitchFamily="49" charset="-122"/>
              <a:ea typeface="黑体" panose="02010609060101010101" pitchFamily="49" charset="-122"/>
            </a:endParaRPr>
          </a:p>
          <a:p>
            <a:pPr>
              <a:spcBef>
                <a:spcPct val="50000"/>
              </a:spcBef>
            </a:pPr>
            <a:r>
              <a:rPr lang="zh-CN" altLang="en-US" sz="1800" b="1" dirty="0">
                <a:solidFill>
                  <a:srgbClr val="1726F1"/>
                </a:solidFill>
                <a:latin typeface="黑体" panose="02010609060101010101" pitchFamily="49" charset="-122"/>
                <a:ea typeface="黑体" panose="02010609060101010101" pitchFamily="49" charset="-122"/>
              </a:rPr>
              <a:t>发展</a:t>
            </a:r>
            <a:endParaRPr lang="zh-CN" altLang="en-US" sz="1800" b="1" dirty="0">
              <a:solidFill>
                <a:srgbClr val="1726F1"/>
              </a:solidFill>
              <a:latin typeface="黑体" panose="02010609060101010101" pitchFamily="49" charset="-122"/>
              <a:ea typeface="黑体" panose="02010609060101010101" pitchFamily="49" charset="-122"/>
            </a:endParaRPr>
          </a:p>
          <a:p>
            <a:pPr>
              <a:spcBef>
                <a:spcPct val="50000"/>
              </a:spcBef>
            </a:pPr>
            <a:r>
              <a:rPr lang="zh-CN" altLang="en-US" sz="1800" b="1" dirty="0">
                <a:solidFill>
                  <a:srgbClr val="1726F1"/>
                </a:solidFill>
                <a:latin typeface="黑体" panose="02010609060101010101" pitchFamily="49" charset="-122"/>
                <a:ea typeface="黑体" panose="02010609060101010101" pitchFamily="49" charset="-122"/>
              </a:rPr>
              <a:t>完善</a:t>
            </a:r>
            <a:endParaRPr lang="zh-CN" altLang="en-US" sz="1800" b="1" dirty="0">
              <a:solidFill>
                <a:srgbClr val="1726F1"/>
              </a:solidFill>
              <a:latin typeface="黑体" panose="02010609060101010101" pitchFamily="49" charset="-122"/>
              <a:ea typeface="黑体" panose="02010609060101010101" pitchFamily="49" charset="-122"/>
            </a:endParaRPr>
          </a:p>
        </p:txBody>
      </p:sp>
      <p:sp>
        <p:nvSpPr>
          <p:cNvPr id="10" name="AutoShape 27"/>
          <p:cNvSpPr/>
          <p:nvPr/>
        </p:nvSpPr>
        <p:spPr bwMode="auto">
          <a:xfrm>
            <a:off x="3232150" y="4861560"/>
            <a:ext cx="160020" cy="782955"/>
          </a:xfrm>
          <a:prstGeom prst="leftBrace">
            <a:avLst>
              <a:gd name="adj1" fmla="val 0"/>
              <a:gd name="adj2" fmla="val 50000"/>
            </a:avLst>
          </a:prstGeom>
          <a:noFill/>
          <a:ln w="38100">
            <a:solidFill>
              <a:schemeClr val="tx1"/>
            </a:solidFill>
            <a:round/>
          </a:ln>
        </p:spPr>
        <p:txBody>
          <a:bodyPr wrap="none" anchor="ctr"/>
          <a:p>
            <a:endParaRPr lang="zh-CN" altLang="en-US" sz="100" b="1">
              <a:latin typeface="黑体" panose="02010609060101010101" pitchFamily="49" charset="-122"/>
              <a:ea typeface="黑体" panose="02010609060101010101" pitchFamily="49" charset="-122"/>
            </a:endParaRPr>
          </a:p>
        </p:txBody>
      </p:sp>
      <p:sp>
        <p:nvSpPr>
          <p:cNvPr id="11" name="Text Box 15"/>
          <p:cNvSpPr txBox="1">
            <a:spLocks noChangeArrowheads="1"/>
          </p:cNvSpPr>
          <p:nvPr/>
        </p:nvSpPr>
        <p:spPr bwMode="auto">
          <a:xfrm>
            <a:off x="3392170" y="4861560"/>
            <a:ext cx="88138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lang="zh-CN" altLang="en-US" sz="1800" b="1" dirty="0">
                <a:solidFill>
                  <a:srgbClr val="1726F1"/>
                </a:solidFill>
                <a:latin typeface="黑体" panose="02010609060101010101" pitchFamily="49" charset="-122"/>
                <a:ea typeface="黑体" panose="02010609060101010101" pitchFamily="49" charset="-122"/>
              </a:rPr>
              <a:t>对英国</a:t>
            </a:r>
            <a:endParaRPr lang="zh-CN" altLang="en-US" sz="1800" b="1" dirty="0">
              <a:solidFill>
                <a:srgbClr val="1726F1"/>
              </a:solidFill>
              <a:latin typeface="黑体" panose="02010609060101010101" pitchFamily="49" charset="-122"/>
              <a:ea typeface="黑体" panose="02010609060101010101" pitchFamily="49" charset="-122"/>
            </a:endParaRPr>
          </a:p>
          <a:p>
            <a:pPr>
              <a:spcBef>
                <a:spcPct val="50000"/>
              </a:spcBef>
            </a:pPr>
            <a:r>
              <a:rPr lang="zh-CN" altLang="en-US" sz="1800" b="1" dirty="0">
                <a:solidFill>
                  <a:srgbClr val="1726F1"/>
                </a:solidFill>
                <a:latin typeface="黑体" panose="02010609060101010101" pitchFamily="49" charset="-122"/>
                <a:ea typeface="黑体" panose="02010609060101010101" pitchFamily="49" charset="-122"/>
              </a:rPr>
              <a:t>对欧美</a:t>
            </a:r>
            <a:endParaRPr lang="zh-CN" altLang="en-US" sz="1800" b="1" dirty="0">
              <a:solidFill>
                <a:srgbClr val="1726F1"/>
              </a:solidFill>
              <a:latin typeface="黑体" panose="02010609060101010101" pitchFamily="49" charset="-122"/>
              <a:ea typeface="黑体" panose="02010609060101010101" pitchFamily="49" charset="-122"/>
            </a:endParaRPr>
          </a:p>
          <a:p>
            <a:pPr>
              <a:spcBef>
                <a:spcPct val="50000"/>
              </a:spcBef>
            </a:pPr>
            <a:r>
              <a:rPr lang="zh-CN" altLang="en-US" sz="1800" b="1" dirty="0">
                <a:solidFill>
                  <a:srgbClr val="1726F1"/>
                </a:solidFill>
                <a:latin typeface="黑体" panose="02010609060101010101" pitchFamily="49" charset="-122"/>
                <a:ea typeface="黑体" panose="02010609060101010101" pitchFamily="49" charset="-122"/>
              </a:rPr>
              <a:t>对世界</a:t>
            </a:r>
            <a:endParaRPr lang="zh-CN" altLang="en-US" sz="1800" b="1" dirty="0">
              <a:solidFill>
                <a:srgbClr val="1726F1"/>
              </a:solidFill>
              <a:latin typeface="黑体" panose="02010609060101010101" pitchFamily="49" charset="-122"/>
              <a:ea typeface="黑体" panose="02010609060101010101" pitchFamily="49" charset="-122"/>
            </a:endParaRPr>
          </a:p>
        </p:txBody>
      </p:sp>
      <p:sp>
        <p:nvSpPr>
          <p:cNvPr id="12" name="文本框 11"/>
          <p:cNvSpPr txBox="1"/>
          <p:nvPr/>
        </p:nvSpPr>
        <p:spPr>
          <a:xfrm>
            <a:off x="4956175" y="1042670"/>
            <a:ext cx="1970405" cy="629920"/>
          </a:xfrm>
          <a:prstGeom prst="rect">
            <a:avLst/>
          </a:prstGeom>
          <a:noFill/>
        </p:spPr>
        <p:txBody>
          <a:bodyPr wrap="none" rtlCol="0">
            <a:spAutoFit/>
          </a:bodyPr>
          <a:p>
            <a:pPr algn="l" eaLnBrk="1" hangingPunct="1">
              <a:lnSpc>
                <a:spcPct val="125000"/>
              </a:lnSpc>
            </a:pPr>
            <a:r>
              <a:rPr lang="zh-CN" altLang="en-US" sz="2800" b="1" dirty="0">
                <a:solidFill>
                  <a:srgbClr val="FF0000"/>
                </a:solidFill>
                <a:ea typeface="黑体" panose="02010609060101010101" pitchFamily="49" charset="-122"/>
                <a:sym typeface="+mn-ea"/>
              </a:rPr>
              <a:t>制度创新：</a:t>
            </a:r>
            <a:endParaRPr lang="zh-CN" altLang="en-US" sz="2800" b="1" dirty="0">
              <a:solidFill>
                <a:srgbClr val="FF0000"/>
              </a:solidFill>
              <a:latin typeface="Calibri" panose="020F0502020204030204" pitchFamily="34" charset="0"/>
              <a:ea typeface="黑体" panose="02010609060101010101" pitchFamily="49" charset="-122"/>
              <a:sym typeface="+mn-ea"/>
            </a:endParaRPr>
          </a:p>
        </p:txBody>
      </p:sp>
      <p:pic>
        <p:nvPicPr>
          <p:cNvPr id="179" name="R45.eps" descr="id:2147493611;FounderCES"/>
          <p:cNvPicPr/>
          <p:nvPr/>
        </p:nvPicPr>
        <p:blipFill>
          <a:blip r:embed="rId2"/>
          <a:stretch>
            <a:fillRect/>
          </a:stretch>
        </p:blipFill>
        <p:spPr>
          <a:xfrm>
            <a:off x="5888355" y="2537460"/>
            <a:ext cx="4739005" cy="3522980"/>
          </a:xfrm>
          <a:prstGeom prst="rect">
            <a:avLst/>
          </a:prstGeom>
        </p:spPr>
      </p:pic>
      <p:sp>
        <p:nvSpPr>
          <p:cNvPr id="13" name="文本框 12"/>
          <p:cNvSpPr txBox="1"/>
          <p:nvPr/>
        </p:nvSpPr>
        <p:spPr>
          <a:xfrm>
            <a:off x="6764655" y="1161415"/>
            <a:ext cx="5545455" cy="521970"/>
          </a:xfrm>
          <a:prstGeom prst="rect">
            <a:avLst/>
          </a:prstGeom>
          <a:noFill/>
        </p:spPr>
        <p:txBody>
          <a:bodyPr wrap="none" rtlCol="0" anchor="t">
            <a:spAutoFit/>
          </a:bodyPr>
          <a:p>
            <a:r>
              <a:rPr lang="zh-CN" altLang="en-US" sz="2800" b="1" dirty="0">
                <a:ea typeface="黑体" panose="02010609060101010101" pitchFamily="49" charset="-122"/>
                <a:sym typeface="+mn-ea"/>
              </a:rPr>
              <a:t>君主立宪制、责任内阁制、两党制</a:t>
            </a:r>
            <a:endParaRPr lang="zh-CN" altLang="en-US" sz="2800" b="1" dirty="0">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box(in)">
                                      <p:cBhvr>
                                        <p:cTn id="7" dur="2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7">
            <a:hlinkClick r:id="rId1" action="ppaction://hlinksldjump"/>
          </p:cNvPr>
          <p:cNvSpPr txBox="1"/>
          <p:nvPr/>
        </p:nvSpPr>
        <p:spPr>
          <a:xfrm>
            <a:off x="4061460" y="2136775"/>
            <a:ext cx="4766310" cy="583565"/>
          </a:xfrm>
          <a:prstGeom prst="rect">
            <a:avLst/>
          </a:prstGeom>
          <a:noFill/>
          <a:ln w="9525">
            <a:noFill/>
          </a:ln>
        </p:spPr>
        <p:txBody>
          <a:bodyPr wrap="square" anchor="t">
            <a:spAutoFit/>
          </a:bodyPr>
          <a:p>
            <a:pPr>
              <a:spcBef>
                <a:spcPct val="50000"/>
              </a:spcBef>
            </a:pPr>
            <a:r>
              <a:rPr lang="zh-CN" altLang="en-US" sz="3200" b="1" dirty="0">
                <a:solidFill>
                  <a:srgbClr val="0000FF"/>
                </a:solidFill>
                <a:latin typeface="Times New Roman" panose="02020603050405020304" pitchFamily="18" charset="0"/>
                <a:ea typeface="黑体" panose="02010609060101010101" pitchFamily="49" charset="-122"/>
              </a:rPr>
              <a:t>祝一切安好，再见！</a:t>
            </a:r>
            <a:endParaRPr lang="zh-CN" altLang="en-US" sz="3200" b="1" dirty="0">
              <a:solidFill>
                <a:srgbClr val="0000FF"/>
              </a:solidFill>
              <a:latin typeface="Times New Roman" panose="02020603050405020304" pitchFamily="18" charset="0"/>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1270" y="3232150"/>
            <a:ext cx="12190730" cy="36258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0530" name="Picture 3" descr="霍布斯"/>
          <p:cNvPicPr>
            <a:picLocks noChangeAspect="1"/>
          </p:cNvPicPr>
          <p:nvPr/>
        </p:nvPicPr>
        <p:blipFill>
          <a:blip r:embed="rId1"/>
          <a:stretch>
            <a:fillRect/>
          </a:stretch>
        </p:blipFill>
        <p:spPr>
          <a:xfrm>
            <a:off x="1120140" y="93663"/>
            <a:ext cx="2143125" cy="2690812"/>
          </a:xfrm>
          <a:prstGeom prst="rect">
            <a:avLst/>
          </a:prstGeom>
          <a:noFill/>
          <a:ln w="9525">
            <a:noFill/>
          </a:ln>
        </p:spPr>
      </p:pic>
      <p:sp>
        <p:nvSpPr>
          <p:cNvPr id="14340" name="文本框 14339"/>
          <p:cNvSpPr txBox="1"/>
          <p:nvPr/>
        </p:nvSpPr>
        <p:spPr>
          <a:xfrm>
            <a:off x="3919220" y="690880"/>
            <a:ext cx="7239000" cy="1814830"/>
          </a:xfrm>
          <a:prstGeom prst="rect">
            <a:avLst/>
          </a:prstGeom>
          <a:solidFill>
            <a:schemeClr val="bg1"/>
          </a:solidFill>
          <a:ln w="9525">
            <a:noFill/>
          </a:ln>
        </p:spPr>
        <p:txBody>
          <a:bodyPr wrap="square">
            <a:spAutoFit/>
          </a:bodyPr>
          <a:p>
            <a:pPr>
              <a:buFontTx/>
            </a:pPr>
            <a:r>
              <a:rPr lang="en-US" altLang="zh-CN" sz="2800">
                <a:solidFill>
                  <a:srgbClr val="000000"/>
                </a:solidFill>
                <a:latin typeface="楷体" panose="02010609060101010101" charset="-122"/>
                <a:ea typeface="楷体" panose="02010609060101010101" charset="-122"/>
              </a:rPr>
              <a:t>①</a:t>
            </a:r>
            <a:r>
              <a:rPr lang="zh-CN" altLang="en-US" sz="2800" dirty="0">
                <a:solidFill>
                  <a:srgbClr val="000000"/>
                </a:solidFill>
                <a:latin typeface="楷体" panose="02010609060101010101" charset="-122"/>
                <a:ea typeface="楷体" panose="02010609060101010101" charset="-122"/>
              </a:rPr>
              <a:t>每个人都有天赋的自然权利 。</a:t>
            </a:r>
            <a:endParaRPr lang="zh-CN" altLang="en-US" sz="2800" dirty="0">
              <a:solidFill>
                <a:srgbClr val="000000"/>
              </a:solidFill>
              <a:latin typeface="楷体" panose="02010609060101010101" charset="-122"/>
              <a:ea typeface="楷体" panose="02010609060101010101" charset="-122"/>
            </a:endParaRPr>
          </a:p>
          <a:p>
            <a:pPr>
              <a:buFontTx/>
            </a:pPr>
            <a:r>
              <a:rPr lang="zh-CN" altLang="en-US" sz="2800" dirty="0">
                <a:solidFill>
                  <a:srgbClr val="000000"/>
                </a:solidFill>
                <a:latin typeface="楷体" panose="02010609060101010101" charset="-122"/>
                <a:ea typeface="楷体" panose="02010609060101010101" charset="-122"/>
                <a:sym typeface="+mn-ea"/>
              </a:rPr>
              <a:t>②</a:t>
            </a:r>
            <a:r>
              <a:rPr lang="zh-CN" altLang="en-US" sz="2800" dirty="0">
                <a:solidFill>
                  <a:srgbClr val="000000"/>
                </a:solidFill>
                <a:latin typeface="楷体" panose="02010609060101010101" charset="-122"/>
                <a:ea typeface="楷体" panose="02010609060101010101" charset="-122"/>
                <a:sym typeface="Arial" panose="020B0604020202020204" pitchFamily="34" charset="0"/>
              </a:rPr>
              <a:t>国家是人们通过社会契约建立起来的（</a:t>
            </a:r>
            <a:r>
              <a:rPr lang="zh-CN" altLang="en-US" sz="2800" dirty="0">
                <a:solidFill>
                  <a:srgbClr val="FF3300"/>
                </a:solidFill>
                <a:latin typeface="楷体" panose="02010609060101010101" charset="-122"/>
                <a:ea typeface="楷体" panose="02010609060101010101" charset="-122"/>
                <a:sym typeface="Arial" panose="020B0604020202020204" pitchFamily="34" charset="0"/>
              </a:rPr>
              <a:t>社会契约论）</a:t>
            </a:r>
            <a:endParaRPr lang="zh-CN" altLang="en-US" sz="2800" dirty="0">
              <a:solidFill>
                <a:srgbClr val="FF3300"/>
              </a:solidFill>
              <a:latin typeface="楷体" panose="02010609060101010101" charset="-122"/>
              <a:ea typeface="楷体" panose="02010609060101010101" charset="-122"/>
              <a:sym typeface="Arial" panose="020B0604020202020204" pitchFamily="34" charset="0"/>
            </a:endParaRPr>
          </a:p>
          <a:p>
            <a:pPr>
              <a:buFontTx/>
            </a:pPr>
            <a:r>
              <a:rPr lang="en-US" altLang="zh-CN" sz="2800">
                <a:solidFill>
                  <a:srgbClr val="000000"/>
                </a:solidFill>
                <a:latin typeface="楷体" panose="02010609060101010101" charset="-122"/>
                <a:ea typeface="楷体" panose="02010609060101010101" charset="-122"/>
                <a:sym typeface="+mn-ea"/>
              </a:rPr>
              <a:t>③</a:t>
            </a:r>
            <a:r>
              <a:rPr lang="zh-CN" altLang="en-US" sz="2800" dirty="0">
                <a:solidFill>
                  <a:srgbClr val="000000"/>
                </a:solidFill>
                <a:latin typeface="楷体" panose="02010609060101010101" charset="-122"/>
                <a:ea typeface="楷体" panose="02010609060101010101" charset="-122"/>
                <a:sym typeface="+mn-ea"/>
              </a:rPr>
              <a:t>反对君权神授 。</a:t>
            </a:r>
            <a:endParaRPr lang="zh-CN" altLang="en-US" sz="2800" dirty="0">
              <a:solidFill>
                <a:srgbClr val="000000"/>
              </a:solidFill>
              <a:latin typeface="楷体" panose="02010609060101010101" charset="-122"/>
              <a:ea typeface="楷体" panose="02010609060101010101" charset="-122"/>
            </a:endParaRPr>
          </a:p>
        </p:txBody>
      </p:sp>
      <p:sp>
        <p:nvSpPr>
          <p:cNvPr id="150534" name="TextBox 7"/>
          <p:cNvSpPr txBox="1"/>
          <p:nvPr/>
        </p:nvSpPr>
        <p:spPr>
          <a:xfrm>
            <a:off x="1524000" y="2784475"/>
            <a:ext cx="3298825" cy="534035"/>
          </a:xfrm>
          <a:prstGeom prst="rect">
            <a:avLst/>
          </a:prstGeom>
          <a:noFill/>
          <a:ln w="9525">
            <a:noFill/>
          </a:ln>
        </p:spPr>
        <p:txBody>
          <a:bodyPr wrap="square">
            <a:spAutoFit/>
          </a:bodyPr>
          <a:p>
            <a:pPr algn="ctr">
              <a:lnSpc>
                <a:spcPct val="120000"/>
              </a:lnSpc>
              <a:buFontTx/>
            </a:pPr>
            <a:r>
              <a:rPr lang="zh-CN" altLang="en-US" sz="2400" dirty="0">
                <a:solidFill>
                  <a:srgbClr val="0000CC"/>
                </a:solidFill>
                <a:latin typeface="黑体" panose="02010609060101010101" pitchFamily="49" charset="-122"/>
              </a:rPr>
              <a:t>霍布斯（1588-1679）</a:t>
            </a:r>
            <a:endParaRPr lang="zh-CN" altLang="en-US" sz="2400" dirty="0">
              <a:solidFill>
                <a:srgbClr val="000000"/>
              </a:solidFill>
              <a:latin typeface="黑体" panose="02010609060101010101" pitchFamily="49" charset="-122"/>
            </a:endParaRPr>
          </a:p>
        </p:txBody>
      </p:sp>
      <p:graphicFrame>
        <p:nvGraphicFramePr>
          <p:cNvPr id="150535" name="Object 8"/>
          <p:cNvGraphicFramePr>
            <a:graphicFrameLocks noChangeAspect="1"/>
          </p:cNvGraphicFramePr>
          <p:nvPr/>
        </p:nvGraphicFramePr>
        <p:xfrm>
          <a:off x="1120140" y="3342005"/>
          <a:ext cx="2197100" cy="2789238"/>
        </p:xfrm>
        <a:graphic>
          <a:graphicData uri="http://schemas.openxmlformats.org/presentationml/2006/ole">
            <mc:AlternateContent xmlns:mc="http://schemas.openxmlformats.org/markup-compatibility/2006">
              <mc:Choice xmlns:v="urn:schemas-microsoft-com:vml" Requires="v">
                <p:oleObj spid="_x0000_s3076" name="" r:id="rId2" imgW="3716020" imgH="4279900" progId="PBrush">
                  <p:embed/>
                </p:oleObj>
              </mc:Choice>
              <mc:Fallback>
                <p:oleObj name="" r:id="rId2" imgW="3716020" imgH="4279900" progId="PBrush">
                  <p:embed/>
                  <p:pic>
                    <p:nvPicPr>
                      <p:cNvPr id="0" name="图片 3075"/>
                      <p:cNvPicPr/>
                      <p:nvPr/>
                    </p:nvPicPr>
                    <p:blipFill>
                      <a:blip r:embed="rId3"/>
                      <a:stretch>
                        <a:fillRect/>
                      </a:stretch>
                    </p:blipFill>
                    <p:spPr>
                      <a:xfrm>
                        <a:off x="1120140" y="3342005"/>
                        <a:ext cx="2197100" cy="2789238"/>
                      </a:xfrm>
                      <a:prstGeom prst="rect">
                        <a:avLst/>
                      </a:prstGeom>
                      <a:noFill/>
                      <a:ln w="38100">
                        <a:noFill/>
                        <a:miter/>
                      </a:ln>
                    </p:spPr>
                  </p:pic>
                </p:oleObj>
              </mc:Fallback>
            </mc:AlternateContent>
          </a:graphicData>
        </a:graphic>
      </p:graphicFrame>
      <p:sp>
        <p:nvSpPr>
          <p:cNvPr id="150536" name="TextBox 7"/>
          <p:cNvSpPr txBox="1"/>
          <p:nvPr/>
        </p:nvSpPr>
        <p:spPr>
          <a:xfrm>
            <a:off x="954405" y="6104255"/>
            <a:ext cx="3236595" cy="534035"/>
          </a:xfrm>
          <a:prstGeom prst="rect">
            <a:avLst/>
          </a:prstGeom>
          <a:noFill/>
          <a:ln w="9525">
            <a:noFill/>
          </a:ln>
        </p:spPr>
        <p:txBody>
          <a:bodyPr wrap="square">
            <a:spAutoFit/>
          </a:bodyPr>
          <a:p>
            <a:pPr algn="ctr">
              <a:lnSpc>
                <a:spcPct val="120000"/>
              </a:lnSpc>
              <a:buFontTx/>
            </a:pPr>
            <a:r>
              <a:rPr lang="zh-CN" altLang="en-US" sz="2400" dirty="0">
                <a:solidFill>
                  <a:srgbClr val="0000CC"/>
                </a:solidFill>
                <a:latin typeface="黑体" panose="02010609060101010101" pitchFamily="49" charset="-122"/>
              </a:rPr>
              <a:t>洛克（1632～1704）</a:t>
            </a:r>
            <a:endParaRPr lang="zh-CN" altLang="en-US" sz="2400" dirty="0">
              <a:solidFill>
                <a:srgbClr val="000000"/>
              </a:solidFill>
              <a:latin typeface="黑体" panose="02010609060101010101" pitchFamily="49" charset="-122"/>
            </a:endParaRPr>
          </a:p>
        </p:txBody>
      </p:sp>
      <p:sp>
        <p:nvSpPr>
          <p:cNvPr id="14347" name="文本框 14346"/>
          <p:cNvSpPr txBox="1"/>
          <p:nvPr/>
        </p:nvSpPr>
        <p:spPr>
          <a:xfrm>
            <a:off x="3919220" y="3342005"/>
            <a:ext cx="7807325" cy="2934335"/>
          </a:xfrm>
          <a:prstGeom prst="rect">
            <a:avLst/>
          </a:prstGeom>
          <a:noFill/>
          <a:ln w="12700" cap="flat" cmpd="sng">
            <a:solidFill>
              <a:srgbClr val="FF00FF"/>
            </a:solidFill>
            <a:prstDash val="solid"/>
            <a:miter/>
            <a:headEnd type="none" w="med" len="med"/>
            <a:tailEnd type="none" w="med" len="med"/>
          </a:ln>
        </p:spPr>
        <p:txBody>
          <a:bodyPr wrap="square">
            <a:spAutoFit/>
          </a:bodyPr>
          <a:p>
            <a:pPr>
              <a:lnSpc>
                <a:spcPct val="110000"/>
              </a:lnSpc>
              <a:buFontTx/>
              <a:buAutoNum type="circleNumDbPlain"/>
            </a:pPr>
            <a:r>
              <a:rPr lang="zh-CN" altLang="en-US" sz="2800" dirty="0">
                <a:solidFill>
                  <a:srgbClr val="0000FF"/>
                </a:solidFill>
                <a:latin typeface="楷体" panose="02010609060101010101" charset="-122"/>
                <a:ea typeface="楷体" panose="02010609060101010101" charset="-122"/>
              </a:rPr>
              <a:t>君主和政府权力来源于人民，</a:t>
            </a:r>
            <a:r>
              <a:rPr lang="zh-CN" altLang="en-US" sz="2800" dirty="0">
                <a:solidFill>
                  <a:srgbClr val="000000"/>
                </a:solidFill>
                <a:latin typeface="楷体" panose="02010609060101010101" charset="-122"/>
                <a:ea typeface="楷体" panose="02010609060101010101" charset="-122"/>
              </a:rPr>
              <a:t>人们建立政府的目的是为了保护人民。</a:t>
            </a:r>
            <a:endParaRPr lang="zh-CN" altLang="en-US" sz="2800" dirty="0">
              <a:solidFill>
                <a:srgbClr val="000000"/>
              </a:solidFill>
              <a:latin typeface="楷体" panose="02010609060101010101" charset="-122"/>
              <a:ea typeface="楷体" panose="02010609060101010101" charset="-122"/>
            </a:endParaRPr>
          </a:p>
          <a:p>
            <a:pPr>
              <a:lnSpc>
                <a:spcPct val="110000"/>
              </a:lnSpc>
              <a:buFontTx/>
              <a:buAutoNum type="circleNumDbPlain"/>
            </a:pPr>
            <a:r>
              <a:rPr lang="zh-CN" altLang="en-US" sz="2800" dirty="0">
                <a:solidFill>
                  <a:srgbClr val="0000FF"/>
                </a:solidFill>
                <a:latin typeface="楷体" panose="02010609060101010101" charset="-122"/>
                <a:ea typeface="楷体" panose="02010609060101010101" charset="-122"/>
              </a:rPr>
              <a:t>自然权利</a:t>
            </a:r>
            <a:r>
              <a:rPr lang="zh-CN" altLang="en-US" sz="2800" dirty="0">
                <a:solidFill>
                  <a:srgbClr val="0000FF"/>
                </a:solidFill>
                <a:latin typeface="楷体" panose="02010609060101010101" charset="-122"/>
                <a:ea typeface="楷体" panose="02010609060101010101" charset="-122"/>
                <a:sym typeface="Arial" panose="020B0604020202020204" pitchFamily="34" charset="0"/>
              </a:rPr>
              <a:t>限制“公权”，</a:t>
            </a:r>
            <a:r>
              <a:rPr lang="zh-CN" altLang="en-US" sz="2800" dirty="0">
                <a:solidFill>
                  <a:srgbClr val="FF3300"/>
                </a:solidFill>
                <a:latin typeface="楷体" panose="02010609060101010101" charset="-122"/>
                <a:ea typeface="楷体" panose="02010609060101010101" charset="-122"/>
                <a:sym typeface="Arial" panose="020B0604020202020204" pitchFamily="34" charset="0"/>
              </a:rPr>
              <a:t>最早</a:t>
            </a:r>
            <a:r>
              <a:rPr lang="zh-CN" altLang="en-US" sz="2800" dirty="0">
                <a:solidFill>
                  <a:srgbClr val="0000FF"/>
                </a:solidFill>
                <a:latin typeface="楷体" panose="02010609060101010101" charset="-122"/>
                <a:ea typeface="楷体" panose="02010609060101010101" charset="-122"/>
                <a:sym typeface="Arial" panose="020B0604020202020204" pitchFamily="34" charset="0"/>
              </a:rPr>
              <a:t>提倡</a:t>
            </a:r>
            <a:r>
              <a:rPr lang="zh-CN" altLang="en-US" sz="2800" dirty="0">
                <a:solidFill>
                  <a:srgbClr val="FF3300"/>
                </a:solidFill>
                <a:latin typeface="楷体" panose="02010609060101010101" charset="-122"/>
                <a:ea typeface="楷体" panose="02010609060101010101" charset="-122"/>
                <a:sym typeface="Arial" panose="020B0604020202020204" pitchFamily="34" charset="0"/>
              </a:rPr>
              <a:t>分权：</a:t>
            </a:r>
            <a:r>
              <a:rPr lang="zh-CN" altLang="en-US" sz="2800" dirty="0">
                <a:solidFill>
                  <a:srgbClr val="000000"/>
                </a:solidFill>
                <a:latin typeface="楷体" panose="02010609060101010101" charset="-122"/>
                <a:ea typeface="楷体" panose="02010609060101010101" charset="-122"/>
                <a:sym typeface="Arial" panose="020B0604020202020204" pitchFamily="34" charset="0"/>
              </a:rPr>
              <a:t>国王及政府应在立法权控制下行使行政权和外交权。</a:t>
            </a:r>
            <a:endParaRPr lang="en-US" altLang="zh-CN" sz="2800">
              <a:solidFill>
                <a:srgbClr val="000000"/>
              </a:solidFill>
              <a:latin typeface="楷体" panose="02010609060101010101" charset="-122"/>
              <a:ea typeface="楷体" panose="02010609060101010101" charset="-122"/>
              <a:sym typeface="Arial" panose="020B0604020202020204" pitchFamily="34" charset="0"/>
            </a:endParaRPr>
          </a:p>
          <a:p>
            <a:pPr>
              <a:lnSpc>
                <a:spcPct val="110000"/>
              </a:lnSpc>
              <a:buFontTx/>
              <a:buAutoNum type="circleNumDbPlain"/>
            </a:pPr>
            <a:r>
              <a:rPr lang="zh-CN" altLang="en-US" sz="2800" dirty="0">
                <a:solidFill>
                  <a:srgbClr val="000000"/>
                </a:solidFill>
                <a:latin typeface="楷体" panose="02010609060101010101" charset="-122"/>
                <a:ea typeface="楷体" panose="02010609060101010101" charset="-122"/>
              </a:rPr>
              <a:t>反对君主专制，</a:t>
            </a:r>
            <a:r>
              <a:rPr lang="zh-CN" altLang="en-US" sz="2800" dirty="0">
                <a:solidFill>
                  <a:srgbClr val="0000FF"/>
                </a:solidFill>
                <a:latin typeface="楷体" panose="02010609060101010101" charset="-122"/>
                <a:ea typeface="楷体" panose="02010609060101010101" charset="-122"/>
                <a:sym typeface="Arial" panose="020B0604020202020204" pitchFamily="34" charset="0"/>
              </a:rPr>
              <a:t>主张</a:t>
            </a:r>
            <a:r>
              <a:rPr lang="zh-CN" altLang="en-US" sz="2800" dirty="0">
                <a:solidFill>
                  <a:srgbClr val="FF3300"/>
                </a:solidFill>
                <a:latin typeface="楷体" panose="02010609060101010101" charset="-122"/>
                <a:ea typeface="楷体" panose="02010609060101010101" charset="-122"/>
                <a:sym typeface="Arial" panose="020B0604020202020204" pitchFamily="34" charset="0"/>
              </a:rPr>
              <a:t>君主立宪制。</a:t>
            </a:r>
            <a:endParaRPr lang="zh-CN" altLang="en-US" sz="2800" dirty="0">
              <a:solidFill>
                <a:srgbClr val="FF3300"/>
              </a:solidFill>
              <a:latin typeface="楷体" panose="02010609060101010101" charset="-122"/>
              <a:ea typeface="楷体" panose="02010609060101010101" charset="-122"/>
              <a:sym typeface="Arial" panose="020B0604020202020204" pitchFamily="34" charset="0"/>
            </a:endParaRPr>
          </a:p>
          <a:p>
            <a:pPr>
              <a:lnSpc>
                <a:spcPct val="110000"/>
              </a:lnSpc>
              <a:buFontTx/>
              <a:buAutoNum type="circleNumDbPlain"/>
            </a:pPr>
            <a:r>
              <a:rPr lang="zh-CN" altLang="en-US" sz="2800" dirty="0">
                <a:solidFill>
                  <a:srgbClr val="FF3300"/>
                </a:solidFill>
                <a:latin typeface="楷体" panose="02010609060101010101" charset="-122"/>
                <a:ea typeface="楷体" panose="02010609060101010101" charset="-122"/>
                <a:sym typeface="Arial" panose="020B0604020202020204" pitchFamily="34" charset="0"/>
              </a:rPr>
              <a:t>人民是最高的裁判官</a:t>
            </a:r>
            <a:r>
              <a:rPr lang="zh-CN" altLang="en-US" sz="2800" dirty="0">
                <a:solidFill>
                  <a:srgbClr val="000000"/>
                </a:solidFill>
                <a:latin typeface="楷体" panose="02010609060101010101" charset="-122"/>
                <a:ea typeface="楷体" panose="02010609060101010101" charset="-122"/>
                <a:sym typeface="Arial" panose="020B0604020202020204" pitchFamily="34" charset="0"/>
              </a:rPr>
              <a:t>。</a:t>
            </a:r>
            <a:endParaRPr lang="zh-CN" altLang="en-US" sz="2800" dirty="0">
              <a:solidFill>
                <a:srgbClr val="000000"/>
              </a:solidFill>
              <a:latin typeface="楷体" panose="02010609060101010101" charset="-122"/>
              <a:ea typeface="楷体" panose="02010609060101010101" charset="-122"/>
              <a:sym typeface="Arial" panose="020B0604020202020204" pitchFamily="34" charset="0"/>
            </a:endParaRPr>
          </a:p>
        </p:txBody>
      </p:sp>
      <p:sp>
        <p:nvSpPr>
          <p:cNvPr id="150539" name="叶子 271">
            <a:hlinkClick r:id="rId4" action="ppaction://hlinksldjump"/>
          </p:cNvPr>
          <p:cNvSpPr/>
          <p:nvPr/>
        </p:nvSpPr>
        <p:spPr>
          <a:xfrm>
            <a:off x="11291570" y="6410325"/>
            <a:ext cx="434975" cy="447675"/>
          </a:xfrm>
          <a:custGeom>
            <a:avLst/>
            <a:gdLst>
              <a:gd name="txL" fmla="*/ 0 w 63"/>
              <a:gd name="txT" fmla="*/ 0 h 57"/>
              <a:gd name="txR" fmla="*/ 63 w 63"/>
              <a:gd name="txB" fmla="*/ 57 h 57"/>
            </a:gdLst>
            <a:ahLst/>
            <a:cxnLst>
              <a:cxn ang="0">
                <a:pos x="0"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Lst>
            <a:rect l="txL" t="txT" r="txR" b="tx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4340"/>
                                        </p:tgtEl>
                                        <p:attrNameLst>
                                          <p:attrName>style.visibility</p:attrName>
                                        </p:attrNameLst>
                                      </p:cBhvr>
                                      <p:to>
                                        <p:strVal val="visible"/>
                                      </p:to>
                                    </p:set>
                                    <p:anim calcmode="lin" valueType="num">
                                      <p:cBhvr>
                                        <p:cTn id="7" dur="500" fill="hold"/>
                                        <p:tgtEl>
                                          <p:spTgt spid="1434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340"/>
                                        </p:tgtEl>
                                        <p:attrNameLst>
                                          <p:attrName>ppt_y</p:attrName>
                                        </p:attrNameLst>
                                      </p:cBhvr>
                                      <p:tavLst>
                                        <p:tav tm="0">
                                          <p:val>
                                            <p:strVal val="#ppt_y"/>
                                          </p:val>
                                        </p:tav>
                                        <p:tav tm="100000">
                                          <p:val>
                                            <p:strVal val="#ppt_y"/>
                                          </p:val>
                                        </p:tav>
                                      </p:tavLst>
                                    </p:anim>
                                    <p:anim calcmode="lin" valueType="num">
                                      <p:cBhvr>
                                        <p:cTn id="9" dur="500" fill="hold"/>
                                        <p:tgtEl>
                                          <p:spTgt spid="1434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34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14340"/>
                                        </p:tgtEl>
                                      </p:cBhvr>
                                    </p:animEffect>
                                  </p:childTnLst>
                                </p:cTn>
                              </p:par>
                            </p:childTnLst>
                          </p:cTn>
                        </p:par>
                      </p:childTnLst>
                    </p:cTn>
                  </p:par>
                  <p:par>
                    <p:cTn id="12" fill="hold">
                      <p:stCondLst>
                        <p:cond delay="indefinite"/>
                      </p:stCondLst>
                      <p:childTnLst>
                        <p:par>
                          <p:cTn id="13" fill="hold">
                            <p:stCondLst>
                              <p:cond delay="0"/>
                            </p:stCondLst>
                            <p:childTnLst>
                              <p:par>
                                <p:cTn id="14" presetID="27" presetClass="entr" presetSubtype="0" fill="hold" grpId="0" nodeType="clickEffect">
                                  <p:stCondLst>
                                    <p:cond delay="0"/>
                                  </p:stCondLst>
                                  <p:iterate type="lt">
                                    <p:tmPct val="50000"/>
                                  </p:iterate>
                                  <p:childTnLst>
                                    <p:set>
                                      <p:cBhvr>
                                        <p:cTn id="15" dur="1" fill="hold">
                                          <p:stCondLst>
                                            <p:cond delay="0"/>
                                          </p:stCondLst>
                                        </p:cTn>
                                        <p:tgtEl>
                                          <p:spTgt spid="14347"/>
                                        </p:tgtEl>
                                        <p:attrNameLst>
                                          <p:attrName>style.visibility</p:attrName>
                                        </p:attrNameLst>
                                      </p:cBhvr>
                                      <p:to>
                                        <p:strVal val="visible"/>
                                      </p:to>
                                    </p:set>
                                    <p:anim calcmode="discrete" valueType="clr">
                                      <p:cBhvr override="childStyle">
                                        <p:cTn id="16" dur="80"/>
                                        <p:tgtEl>
                                          <p:spTgt spid="14347"/>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14347"/>
                                        </p:tgtEl>
                                        <p:attrNameLst>
                                          <p:attrName>fillcolor</p:attrName>
                                        </p:attrNameLst>
                                      </p:cBhvr>
                                      <p:tavLst>
                                        <p:tav tm="0">
                                          <p:val>
                                            <p:clrVal>
                                              <a:schemeClr val="accent2"/>
                                            </p:clrVal>
                                          </p:val>
                                        </p:tav>
                                        <p:tav tm="50000">
                                          <p:val>
                                            <p:clrVal>
                                              <a:schemeClr val="hlink"/>
                                            </p:clrVal>
                                          </p:val>
                                        </p:tav>
                                      </p:tavLst>
                                    </p:anim>
                                    <p:set>
                                      <p:cBhvr>
                                        <p:cTn id="18" dur="80"/>
                                        <p:tgtEl>
                                          <p:spTgt spid="14347"/>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50539"/>
                                        </p:tgtEl>
                                        <p:attrNameLst>
                                          <p:attrName>style.visibility</p:attrName>
                                        </p:attrNameLst>
                                      </p:cBhvr>
                                      <p:to>
                                        <p:strVal val="visible"/>
                                      </p:to>
                                    </p:set>
                                    <p:animEffect transition="in" filter="slide(fromBottom)">
                                      <p:cBhvr>
                                        <p:cTn id="23" dur="500"/>
                                        <p:tgtEl>
                                          <p:spTgt spid="150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p:bldP spid="1434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6" name="Picture 2" descr="C:\Users\Administrator\Desktop\新文件\图片世界\英国\英国地图.jpg"/>
          <p:cNvPicPr>
            <a:picLocks noChangeAspect="1" noChangeArrowheads="1"/>
          </p:cNvPicPr>
          <p:nvPr/>
        </p:nvPicPr>
        <p:blipFill>
          <a:blip r:embed="rId1" cstate="print"/>
          <a:srcRect/>
          <a:stretch>
            <a:fillRect/>
          </a:stretch>
        </p:blipFill>
        <p:spPr bwMode="auto">
          <a:xfrm>
            <a:off x="0" y="934085"/>
            <a:ext cx="11824970" cy="498919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blinds(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31746"/>
                                        </p:tgtEl>
                                      </p:cBhvr>
                                    </p:animEffect>
                                    <p:set>
                                      <p:cBhvr>
                                        <p:cTn id="12" dur="1" fill="hold">
                                          <p:stCondLst>
                                            <p:cond delay="499"/>
                                          </p:stCondLst>
                                        </p:cTn>
                                        <p:tgtEl>
                                          <p:spTgt spid="317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5">
            <a:hlinkClick r:id="rId1" action="ppaction://hlinksldjump"/>
          </p:cNvPr>
          <p:cNvSpPr txBox="1"/>
          <p:nvPr/>
        </p:nvSpPr>
        <p:spPr>
          <a:xfrm>
            <a:off x="4926568" y="4350544"/>
            <a:ext cx="2270522" cy="583565"/>
          </a:xfrm>
          <a:prstGeom prst="rect">
            <a:avLst/>
          </a:prstGeom>
          <a:noFill/>
          <a:ln w="9525">
            <a:noFill/>
          </a:ln>
        </p:spPr>
        <p:txBody>
          <a:bodyPr wrap="square" anchor="t">
            <a:spAutoFit/>
          </a:bodyPr>
          <a:p>
            <a:pPr>
              <a:spcBef>
                <a:spcPct val="50000"/>
              </a:spcBef>
            </a:pPr>
            <a:r>
              <a:rPr lang="en-US" altLang="zh-CN" sz="3200" b="1" dirty="0">
                <a:solidFill>
                  <a:srgbClr val="0000FF"/>
                </a:solidFill>
                <a:latin typeface="Times New Roman" panose="02020603050405020304" pitchFamily="18" charset="0"/>
                <a:ea typeface="黑体" panose="02010609060101010101" pitchFamily="49" charset="-122"/>
              </a:rPr>
              <a:t>E.</a:t>
            </a:r>
            <a:r>
              <a:rPr lang="zh-CN" altLang="en-US" sz="3200" b="1" dirty="0">
                <a:solidFill>
                  <a:srgbClr val="0000FF"/>
                </a:solidFill>
                <a:latin typeface="Times New Roman" panose="02020603050405020304" pitchFamily="18" charset="0"/>
                <a:ea typeface="黑体" panose="02010609060101010101" pitchFamily="49" charset="-122"/>
              </a:rPr>
              <a:t>知识体系</a:t>
            </a:r>
            <a:endParaRPr lang="zh-CN" altLang="en-US" sz="3200" b="1" dirty="0">
              <a:solidFill>
                <a:srgbClr val="0000FF"/>
              </a:solidFill>
              <a:latin typeface="Times New Roman" panose="02020603050405020304" pitchFamily="18" charset="0"/>
              <a:ea typeface="黑体" panose="02010609060101010101" pitchFamily="49" charset="-122"/>
            </a:endParaRPr>
          </a:p>
        </p:txBody>
      </p:sp>
      <p:sp>
        <p:nvSpPr>
          <p:cNvPr id="7171" name="Text Box 2">
            <a:hlinkClick r:id="rId2" action="ppaction://hlinksldjump"/>
          </p:cNvPr>
          <p:cNvSpPr txBox="1"/>
          <p:nvPr/>
        </p:nvSpPr>
        <p:spPr>
          <a:xfrm>
            <a:off x="4926568" y="1955721"/>
            <a:ext cx="3024188" cy="583565"/>
          </a:xfrm>
          <a:prstGeom prst="rect">
            <a:avLst/>
          </a:prstGeom>
          <a:noFill/>
          <a:ln w="9525">
            <a:noFill/>
          </a:ln>
        </p:spPr>
        <p:txBody>
          <a:bodyPr wrap="square" anchor="t">
            <a:spAutoFit/>
          </a:bodyPr>
          <a:p>
            <a:pPr>
              <a:spcBef>
                <a:spcPct val="50000"/>
              </a:spcBef>
            </a:pPr>
            <a:r>
              <a:rPr lang="en-US" altLang="zh-CN" sz="3200" b="1" dirty="0">
                <a:solidFill>
                  <a:srgbClr val="0000FF"/>
                </a:solidFill>
                <a:latin typeface="Times New Roman" panose="02020603050405020304" pitchFamily="18" charset="0"/>
                <a:ea typeface="黑体" panose="02010609060101010101" pitchFamily="49" charset="-122"/>
              </a:rPr>
              <a:t>A.</a:t>
            </a:r>
            <a:r>
              <a:rPr lang="zh-CN" altLang="en-US" sz="3200" b="1" dirty="0">
                <a:solidFill>
                  <a:srgbClr val="0000FF"/>
                </a:solidFill>
                <a:latin typeface="Times New Roman" panose="02020603050405020304" pitchFamily="18" charset="0"/>
                <a:ea typeface="黑体" panose="02010609060101010101" pitchFamily="49" charset="-122"/>
              </a:rPr>
              <a:t>学习目标</a:t>
            </a:r>
            <a:endParaRPr lang="zh-CN" altLang="en-US" sz="3200" b="1" dirty="0">
              <a:solidFill>
                <a:srgbClr val="0000FF"/>
              </a:solidFill>
              <a:latin typeface="Times New Roman" panose="02020603050405020304" pitchFamily="18" charset="0"/>
              <a:ea typeface="黑体" panose="02010609060101010101" pitchFamily="49" charset="-122"/>
            </a:endParaRPr>
          </a:p>
        </p:txBody>
      </p:sp>
      <p:sp>
        <p:nvSpPr>
          <p:cNvPr id="7172" name="Text Box 3">
            <a:hlinkClick r:id="rId3" action="ppaction://hlinksldjump"/>
          </p:cNvPr>
          <p:cNvSpPr txBox="1"/>
          <p:nvPr/>
        </p:nvSpPr>
        <p:spPr>
          <a:xfrm>
            <a:off x="4926568" y="3747373"/>
            <a:ext cx="2338388" cy="583565"/>
          </a:xfrm>
          <a:prstGeom prst="rect">
            <a:avLst/>
          </a:prstGeom>
          <a:noFill/>
          <a:ln w="9525">
            <a:noFill/>
          </a:ln>
        </p:spPr>
        <p:txBody>
          <a:bodyPr wrap="square" anchor="t">
            <a:spAutoFit/>
          </a:bodyPr>
          <a:p>
            <a:pPr>
              <a:spcBef>
                <a:spcPct val="50000"/>
              </a:spcBef>
            </a:pPr>
            <a:r>
              <a:rPr lang="en-US" altLang="zh-CN" sz="3200" b="1" dirty="0">
                <a:solidFill>
                  <a:srgbClr val="0000FF"/>
                </a:solidFill>
                <a:latin typeface="Times New Roman" panose="02020603050405020304" pitchFamily="18" charset="0"/>
                <a:ea typeface="黑体" panose="02010609060101010101" pitchFamily="49" charset="-122"/>
              </a:rPr>
              <a:t>D.</a:t>
            </a:r>
            <a:r>
              <a:rPr lang="zh-CN" altLang="en-US" sz="3200" b="1" dirty="0">
                <a:solidFill>
                  <a:srgbClr val="0000FF"/>
                </a:solidFill>
                <a:latin typeface="Times New Roman" panose="02020603050405020304" pitchFamily="18" charset="0"/>
                <a:ea typeface="黑体" panose="02010609060101010101" pitchFamily="49" charset="-122"/>
              </a:rPr>
              <a:t>合作探究</a:t>
            </a:r>
            <a:endParaRPr lang="zh-CN" altLang="en-US" sz="3200" b="1" dirty="0">
              <a:solidFill>
                <a:srgbClr val="0000FF"/>
              </a:solidFill>
              <a:latin typeface="Times New Roman" panose="02020603050405020304" pitchFamily="18" charset="0"/>
              <a:ea typeface="黑体" panose="02010609060101010101" pitchFamily="49" charset="-122"/>
            </a:endParaRPr>
          </a:p>
        </p:txBody>
      </p:sp>
      <p:sp>
        <p:nvSpPr>
          <p:cNvPr id="7173" name="Text Box 7">
            <a:hlinkClick r:id="rId4" action="ppaction://hlinksldjump"/>
          </p:cNvPr>
          <p:cNvSpPr txBox="1"/>
          <p:nvPr/>
        </p:nvSpPr>
        <p:spPr>
          <a:xfrm>
            <a:off x="4926568" y="2565797"/>
            <a:ext cx="3024188" cy="583565"/>
          </a:xfrm>
          <a:prstGeom prst="rect">
            <a:avLst/>
          </a:prstGeom>
          <a:noFill/>
          <a:ln w="9525">
            <a:noFill/>
          </a:ln>
        </p:spPr>
        <p:txBody>
          <a:bodyPr wrap="square" anchor="t">
            <a:spAutoFit/>
          </a:bodyPr>
          <a:p>
            <a:pPr>
              <a:spcBef>
                <a:spcPct val="50000"/>
              </a:spcBef>
            </a:pPr>
            <a:r>
              <a:rPr lang="en-US" altLang="zh-CN" sz="3200" b="1" dirty="0">
                <a:solidFill>
                  <a:srgbClr val="0000FF"/>
                </a:solidFill>
                <a:latin typeface="Times New Roman" panose="02020603050405020304" pitchFamily="18" charset="0"/>
                <a:ea typeface="黑体" panose="02010609060101010101" pitchFamily="49" charset="-122"/>
              </a:rPr>
              <a:t>B.</a:t>
            </a:r>
            <a:r>
              <a:rPr lang="zh-CN" altLang="en-US" sz="3200" b="1" dirty="0">
                <a:solidFill>
                  <a:srgbClr val="0000FF"/>
                </a:solidFill>
                <a:latin typeface="Times New Roman" panose="02020603050405020304" pitchFamily="18" charset="0"/>
                <a:ea typeface="黑体" panose="02010609060101010101" pitchFamily="49" charset="-122"/>
              </a:rPr>
              <a:t>反思诊断</a:t>
            </a:r>
            <a:endParaRPr lang="zh-CN" altLang="en-US" sz="3200" b="1" dirty="0">
              <a:solidFill>
                <a:srgbClr val="0000FF"/>
              </a:solidFill>
              <a:latin typeface="Times New Roman" panose="02020603050405020304" pitchFamily="18" charset="0"/>
              <a:ea typeface="黑体" panose="02010609060101010101" pitchFamily="49" charset="-122"/>
            </a:endParaRPr>
          </a:p>
        </p:txBody>
      </p:sp>
      <p:sp>
        <p:nvSpPr>
          <p:cNvPr id="7174" name="TextBox 14"/>
          <p:cNvSpPr/>
          <p:nvPr/>
        </p:nvSpPr>
        <p:spPr>
          <a:xfrm>
            <a:off x="7092554" y="2439591"/>
            <a:ext cx="921544" cy="334010"/>
          </a:xfrm>
          <a:prstGeom prst="rect">
            <a:avLst/>
          </a:prstGeom>
          <a:noFill/>
          <a:ln w="9525">
            <a:noFill/>
          </a:ln>
        </p:spPr>
        <p:txBody>
          <a:bodyPr anchor="t">
            <a:spAutoFit/>
          </a:bodyPr>
          <a:p>
            <a:endParaRPr lang="zh-CN" altLang="en-US" sz="1575">
              <a:solidFill>
                <a:srgbClr val="0000CC"/>
              </a:solidFill>
              <a:latin typeface="华文隶书" panose="02010800040101010101" charset="-122"/>
              <a:ea typeface="华文隶书" panose="02010800040101010101" charset="-122"/>
            </a:endParaRPr>
          </a:p>
        </p:txBody>
      </p:sp>
      <p:sp>
        <p:nvSpPr>
          <p:cNvPr id="7175" name="标题 311301"/>
          <p:cNvSpPr>
            <a:spLocks noGrp="1"/>
          </p:cNvSpPr>
          <p:nvPr/>
        </p:nvSpPr>
        <p:spPr>
          <a:xfrm>
            <a:off x="2334895" y="875506"/>
            <a:ext cx="7201376" cy="771525"/>
          </a:xfrm>
          <a:prstGeom prst="rect">
            <a:avLst/>
          </a:prstGeom>
          <a:noFill/>
          <a:ln w="9525">
            <a:noFill/>
          </a:ln>
        </p:spPr>
        <p:txBody>
          <a:bodyPr lIns="49065" tIns="24532" rIns="49065" bIns="24532" anchor="ctr"/>
          <a:p>
            <a:r>
              <a:rPr lang="en-US" altLang="zh-CN" sz="3600" b="1" dirty="0">
                <a:solidFill>
                  <a:srgbClr val="FF0000"/>
                </a:solidFill>
                <a:latin typeface="Arial" panose="020B0604020202020204" pitchFamily="34" charset="0"/>
                <a:ea typeface="黑体" panose="02010609060101010101" pitchFamily="49" charset="-122"/>
              </a:rPr>
              <a:t>               </a:t>
            </a:r>
            <a:r>
              <a:rPr lang="zh-CN" altLang="zh-CN" sz="3600" b="1" dirty="0">
                <a:solidFill>
                  <a:srgbClr val="FF0000"/>
                </a:solidFill>
                <a:latin typeface="Arial" panose="020B0604020202020204" pitchFamily="34" charset="0"/>
                <a:ea typeface="黑体" panose="02010609060101010101" pitchFamily="49" charset="-122"/>
              </a:rPr>
              <a:t>英国的君主立宪制</a:t>
            </a:r>
            <a:endParaRPr lang="zh-CN" altLang="zh-CN" sz="3600" b="1" dirty="0">
              <a:solidFill>
                <a:srgbClr val="FF0000"/>
              </a:solidFill>
              <a:latin typeface="Arial" panose="020B0604020202020204" pitchFamily="34" charset="0"/>
              <a:ea typeface="黑体" panose="02010609060101010101" pitchFamily="49" charset="-122"/>
            </a:endParaRPr>
          </a:p>
        </p:txBody>
      </p:sp>
      <p:sp>
        <p:nvSpPr>
          <p:cNvPr id="2" name="Text Box 7">
            <a:hlinkClick r:id="rId5" action="ppaction://hlinksldjump"/>
          </p:cNvPr>
          <p:cNvSpPr txBox="1"/>
          <p:nvPr/>
        </p:nvSpPr>
        <p:spPr>
          <a:xfrm>
            <a:off x="4926568" y="3176350"/>
            <a:ext cx="3024188" cy="583565"/>
          </a:xfrm>
          <a:prstGeom prst="rect">
            <a:avLst/>
          </a:prstGeom>
          <a:noFill/>
          <a:ln w="9525">
            <a:noFill/>
          </a:ln>
        </p:spPr>
        <p:txBody>
          <a:bodyPr wrap="square" anchor="t">
            <a:spAutoFit/>
          </a:bodyPr>
          <a:p>
            <a:pPr>
              <a:spcBef>
                <a:spcPct val="50000"/>
              </a:spcBef>
            </a:pPr>
            <a:r>
              <a:rPr lang="en-US" altLang="zh-CN" sz="3200" b="1" dirty="0">
                <a:solidFill>
                  <a:srgbClr val="0000FF"/>
                </a:solidFill>
                <a:latin typeface="Times New Roman" panose="02020603050405020304" pitchFamily="18" charset="0"/>
                <a:ea typeface="黑体" panose="02010609060101010101" pitchFamily="49" charset="-122"/>
              </a:rPr>
              <a:t>C.</a:t>
            </a:r>
            <a:r>
              <a:rPr lang="zh-CN" altLang="en-US" sz="3200" b="1" dirty="0">
                <a:solidFill>
                  <a:srgbClr val="0000FF"/>
                </a:solidFill>
                <a:latin typeface="Times New Roman" panose="02020603050405020304" pitchFamily="18" charset="0"/>
                <a:ea typeface="黑体" panose="02010609060101010101" pitchFamily="49" charset="-122"/>
              </a:rPr>
              <a:t>基础达标</a:t>
            </a:r>
            <a:endParaRPr lang="zh-CN" altLang="en-US" sz="3200" b="1" dirty="0">
              <a:solidFill>
                <a:srgbClr val="0000FF"/>
              </a:solidFill>
              <a:latin typeface="Times New Roman" panose="02020603050405020304" pitchFamily="18" charset="0"/>
              <a:ea typeface="黑体" panose="02010609060101010101" pitchFamily="49" charset="-122"/>
            </a:endParaRPr>
          </a:p>
        </p:txBody>
      </p:sp>
      <p:pic>
        <p:nvPicPr>
          <p:cNvPr id="5122" name="图片 27">
            <a:hlinkClick r:id="rId2" action="ppaction://hlinksldjump"/>
          </p:cNvPr>
          <p:cNvPicPr>
            <a:picLocks noChangeAspect="1"/>
          </p:cNvPicPr>
          <p:nvPr/>
        </p:nvPicPr>
        <p:blipFill>
          <a:blip r:embed="rId6">
            <a:clrChange>
              <a:clrFrom>
                <a:srgbClr val="FFFFFF"/>
              </a:clrFrom>
              <a:clrTo>
                <a:srgbClr val="FFFFFF">
                  <a:alpha val="0"/>
                </a:srgbClr>
              </a:clrTo>
            </a:clrChange>
          </a:blip>
          <a:srcRect l="16982"/>
          <a:stretch>
            <a:fillRect/>
          </a:stretch>
        </p:blipFill>
        <p:spPr>
          <a:xfrm>
            <a:off x="10660698" y="5979081"/>
            <a:ext cx="1163241" cy="671513"/>
          </a:xfrm>
          <a:prstGeom prst="rect">
            <a:avLst/>
          </a:prstGeom>
          <a:noFill/>
          <a:ln w="9525">
            <a:noFill/>
          </a:ln>
        </p:spPr>
      </p:pic>
      <p:pic>
        <p:nvPicPr>
          <p:cNvPr id="2053" name="图片 2052" descr="18898365_112340494290_2"/>
          <p:cNvPicPr>
            <a:picLocks noChangeAspect="1"/>
          </p:cNvPicPr>
          <p:nvPr/>
        </p:nvPicPr>
        <p:blipFill>
          <a:blip r:embed="rId7"/>
          <a:stretch>
            <a:fillRect/>
          </a:stretch>
        </p:blipFill>
        <p:spPr>
          <a:xfrm>
            <a:off x="527050" y="1996440"/>
            <a:ext cx="3844925" cy="3982720"/>
          </a:xfrm>
          <a:prstGeom prst="rect">
            <a:avLst/>
          </a:prstGeom>
          <a:noFill/>
          <a:ln w="9525">
            <a:noFill/>
          </a:ln>
        </p:spPr>
      </p:pic>
      <p:grpSp>
        <p:nvGrpSpPr>
          <p:cNvPr id="383" name="组合 382"/>
          <p:cNvGrpSpPr/>
          <p:nvPr/>
        </p:nvGrpSpPr>
        <p:grpSpPr>
          <a:xfrm>
            <a:off x="8130540" y="1955800"/>
            <a:ext cx="3694430" cy="4023995"/>
            <a:chOff x="0" y="0"/>
            <a:chExt cx="1860" cy="1452"/>
          </a:xfrm>
        </p:grpSpPr>
        <p:pic>
          <p:nvPicPr>
            <p:cNvPr id="2097250" name="图片 2097249" descr="唐宁街１０号">
              <a:hlinkClick r:id="rId8"/>
            </p:cNvPr>
            <p:cNvPicPr>
              <a:picLocks noChangeAspect="1"/>
            </p:cNvPicPr>
            <p:nvPr/>
          </p:nvPicPr>
          <p:blipFill>
            <a:blip r:embed="rId9"/>
            <a:srcRect/>
            <a:stretch>
              <a:fillRect/>
            </a:stretch>
          </p:blipFill>
          <p:spPr>
            <a:xfrm>
              <a:off x="0" y="0"/>
              <a:ext cx="1860" cy="1452"/>
            </a:xfrm>
            <a:prstGeom prst="rect">
              <a:avLst/>
            </a:prstGeom>
            <a:noFill/>
            <a:ln w="9525">
              <a:noFill/>
            </a:ln>
          </p:spPr>
        </p:pic>
        <p:sp>
          <p:nvSpPr>
            <p:cNvPr id="1049704" name="矩形 1049703"/>
            <p:cNvSpPr/>
            <p:nvPr/>
          </p:nvSpPr>
          <p:spPr>
            <a:xfrm>
              <a:off x="0" y="317"/>
              <a:ext cx="272" cy="588"/>
            </a:xfrm>
            <a:prstGeom prst="rect">
              <a:avLst/>
            </a:prstGeom>
            <a:solidFill>
              <a:srgbClr val="CCCCFF"/>
            </a:solidFill>
            <a:ln w="9525" cap="flat" cmpd="sng">
              <a:solidFill>
                <a:srgbClr val="000000">
                  <a:alpha val="100000"/>
                </a:srgbClr>
              </a:solidFill>
              <a:prstDash val="solid"/>
              <a:miter/>
              <a:headEnd type="none" w="med" len="med"/>
              <a:tailEnd type="none" w="med" len="med"/>
            </a:ln>
          </p:spPr>
          <p:txBody>
            <a:bodyPr vert="horz" lIns="91440" tIns="45720" rIns="91440" bIns="45720" anchor="t">
              <a:spAutoFit/>
            </a:bodyPr>
            <a:p>
              <a:pPr>
                <a:spcBef>
                  <a:spcPct val="50000"/>
                </a:spcBef>
                <a:buSzPct val="100000"/>
                <a:buFontTx/>
                <a:buNone/>
              </a:pPr>
              <a:r>
                <a:rPr lang="zh-CN" altLang="en-US" sz="2000" b="1" baseline="0" dirty="0">
                  <a:solidFill>
                    <a:srgbClr val="FF0000"/>
                  </a:solidFill>
                  <a:latin typeface="Times New Roman" panose="02020603050405020304" pitchFamily="18" charset="0"/>
                  <a:ea typeface="华文细黑" panose="02010600040101010101" pitchFamily="2" charset="-122"/>
                </a:rPr>
                <a:t>唐宁街十号</a:t>
              </a:r>
              <a:endParaRPr lang="zh-CN" altLang="zh-CN" dirty="0">
                <a:latin typeface="Arial" panose="020B0604020202020204" pitchFamily="34" charset="0"/>
              </a:endParaRPr>
            </a:p>
          </p:txBody>
        </p:sp>
      </p:gr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a:hlinkClick r:id="rId1" action="ppaction://hlinksldjump"/>
          </p:cNvPr>
          <p:cNvSpPr txBox="1"/>
          <p:nvPr/>
        </p:nvSpPr>
        <p:spPr>
          <a:xfrm>
            <a:off x="195819" y="433150"/>
            <a:ext cx="3024188" cy="583565"/>
          </a:xfrm>
          <a:prstGeom prst="rect">
            <a:avLst/>
          </a:prstGeom>
          <a:noFill/>
          <a:ln w="9525">
            <a:noFill/>
          </a:ln>
        </p:spPr>
        <p:txBody>
          <a:bodyPr wrap="square" anchor="t">
            <a:spAutoFit/>
          </a:bodyPr>
          <a:p>
            <a:pPr>
              <a:spcBef>
                <a:spcPct val="50000"/>
              </a:spcBef>
            </a:pPr>
            <a:r>
              <a:rPr lang="en-US" altLang="zh-CN" sz="3200" b="1" dirty="0">
                <a:solidFill>
                  <a:srgbClr val="FF0000"/>
                </a:solidFill>
                <a:latin typeface="Times New Roman" panose="02020603050405020304" pitchFamily="18" charset="0"/>
                <a:ea typeface="黑体" panose="02010609060101010101" pitchFamily="49" charset="-122"/>
              </a:rPr>
              <a:t>A.</a:t>
            </a:r>
            <a:r>
              <a:rPr lang="zh-CN" altLang="en-US" sz="3200" b="1" dirty="0">
                <a:solidFill>
                  <a:srgbClr val="FF0000"/>
                </a:solidFill>
                <a:latin typeface="Times New Roman" panose="02020603050405020304" pitchFamily="18" charset="0"/>
                <a:ea typeface="黑体" panose="02010609060101010101" pitchFamily="49" charset="-122"/>
              </a:rPr>
              <a:t>学习目标</a:t>
            </a:r>
            <a:endParaRPr lang="zh-CN" altLang="en-US" sz="3200" b="1" dirty="0">
              <a:solidFill>
                <a:srgbClr val="FF0000"/>
              </a:solidFill>
              <a:latin typeface="Times New Roman" panose="02020603050405020304" pitchFamily="18" charset="0"/>
              <a:ea typeface="黑体" panose="02010609060101010101" pitchFamily="49" charset="-122"/>
            </a:endParaRPr>
          </a:p>
        </p:txBody>
      </p:sp>
      <p:sp>
        <p:nvSpPr>
          <p:cNvPr id="4" name="矩形 3"/>
          <p:cNvSpPr/>
          <p:nvPr/>
        </p:nvSpPr>
        <p:spPr>
          <a:xfrm>
            <a:off x="408187" y="1861416"/>
            <a:ext cx="2252879" cy="645160"/>
          </a:xfrm>
          <a:prstGeom prst="rect">
            <a:avLst/>
          </a:prstGeom>
        </p:spPr>
        <p:txBody>
          <a:bodyPr wrap="square">
            <a:spAutoFit/>
          </a:bodyPr>
          <a:p>
            <a:r>
              <a:rPr lang="zh-CN" altLang="en-US" sz="3600" dirty="0">
                <a:solidFill>
                  <a:srgbClr val="0000CC"/>
                </a:solidFill>
                <a:latin typeface="黑体" panose="02010609060101010101" pitchFamily="49" charset="-122"/>
                <a:ea typeface="黑体" panose="02010609060101010101" pitchFamily="49" charset="-122"/>
              </a:rPr>
              <a:t>课标：</a:t>
            </a:r>
            <a:endParaRPr lang="zh-CN" altLang="en-US" sz="3600" dirty="0">
              <a:solidFill>
                <a:srgbClr val="0000CC"/>
              </a:solidFill>
              <a:latin typeface="黑体" panose="02010609060101010101" pitchFamily="49" charset="-122"/>
              <a:ea typeface="黑体" panose="02010609060101010101" pitchFamily="49" charset="-122"/>
            </a:endParaRPr>
          </a:p>
        </p:txBody>
      </p:sp>
      <p:sp>
        <p:nvSpPr>
          <p:cNvPr id="5" name="文本框 4"/>
          <p:cNvSpPr txBox="1"/>
          <p:nvPr/>
        </p:nvSpPr>
        <p:spPr>
          <a:xfrm>
            <a:off x="408188" y="4042562"/>
            <a:ext cx="1695817" cy="1198880"/>
          </a:xfrm>
          <a:prstGeom prst="rect">
            <a:avLst/>
          </a:prstGeom>
          <a:noFill/>
        </p:spPr>
        <p:txBody>
          <a:bodyPr wrap="square" rtlCol="0">
            <a:spAutoFit/>
          </a:bodyPr>
          <a:p>
            <a:r>
              <a:rPr lang="zh-CN" altLang="en-US" sz="3600" dirty="0">
                <a:solidFill>
                  <a:srgbClr val="0000CC"/>
                </a:solidFill>
                <a:latin typeface="黑体" panose="02010609060101010101" pitchFamily="49" charset="-122"/>
                <a:ea typeface="黑体" panose="02010609060101010101" pitchFamily="49" charset="-122"/>
              </a:rPr>
              <a:t>要点：</a:t>
            </a:r>
            <a:endParaRPr lang="en-US" altLang="zh-CN" sz="3600" dirty="0">
              <a:latin typeface="黑体" panose="02010609060101010101" pitchFamily="49" charset="-122"/>
              <a:ea typeface="黑体" panose="02010609060101010101" pitchFamily="49" charset="-122"/>
            </a:endParaRPr>
          </a:p>
          <a:p>
            <a:endParaRPr lang="zh-CN" altLang="en-US" sz="3600" dirty="0">
              <a:latin typeface="黑体" panose="02010609060101010101" pitchFamily="49" charset="-122"/>
              <a:ea typeface="黑体" panose="02010609060101010101" pitchFamily="49" charset="-122"/>
            </a:endParaRPr>
          </a:p>
        </p:txBody>
      </p:sp>
      <p:sp>
        <p:nvSpPr>
          <p:cNvPr id="2" name="文本框 1"/>
          <p:cNvSpPr txBox="1"/>
          <p:nvPr/>
        </p:nvSpPr>
        <p:spPr>
          <a:xfrm>
            <a:off x="2303145" y="1861185"/>
            <a:ext cx="8006080" cy="953135"/>
          </a:xfrm>
          <a:prstGeom prst="rect">
            <a:avLst/>
          </a:prstGeom>
          <a:noFill/>
        </p:spPr>
        <p:txBody>
          <a:bodyPr wrap="square" rtlCol="0" anchor="t">
            <a:spAutoFit/>
          </a:bodyPr>
          <a:p>
            <a:r>
              <a:rPr lang="en-US" altLang="zh-CN" sz="2800">
                <a:latin typeface="华文中宋" panose="02010600040101010101" pitchFamily="2" charset="-122"/>
                <a:ea typeface="华文中宋" panose="02010600040101010101" pitchFamily="2" charset="-122"/>
                <a:cs typeface="华文中宋" panose="02010600040101010101" pitchFamily="2" charset="-122"/>
                <a:sym typeface="+mn-ea"/>
              </a:rPr>
              <a:t>1.</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了解</a:t>
            </a:r>
            <a:r>
              <a:rPr lang="en-US" altLang="zh-CN" sz="2800" dirty="0">
                <a:latin typeface="华文中宋" panose="02010600040101010101" pitchFamily="2" charset="-122"/>
                <a:ea typeface="华文中宋" panose="02010600040101010101" pitchFamily="2" charset="-122"/>
                <a:cs typeface="华文中宋" panose="02010600040101010101" pitchFamily="2" charset="-122"/>
                <a:sym typeface="+mn-ea"/>
              </a:rPr>
              <a:t>《</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权利法案</a:t>
            </a:r>
            <a:r>
              <a:rPr lang="en-US" altLang="zh-CN" sz="2800" dirty="0">
                <a:latin typeface="华文中宋" panose="02010600040101010101" pitchFamily="2" charset="-122"/>
                <a:ea typeface="华文中宋" panose="02010600040101010101" pitchFamily="2" charset="-122"/>
                <a:cs typeface="华文中宋" panose="02010600040101010101" pitchFamily="2" charset="-122"/>
                <a:sym typeface="+mn-ea"/>
              </a:rPr>
              <a:t>》</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制定和责任制内阁形成的史实</a:t>
            </a:r>
            <a:endPar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endParaRPr>
          </a:p>
          <a:p>
            <a:r>
              <a:rPr lang="en-US" altLang="zh-CN" sz="2800" dirty="0">
                <a:latin typeface="华文中宋" panose="02010600040101010101" pitchFamily="2" charset="-122"/>
                <a:ea typeface="华文中宋" panose="02010600040101010101" pitchFamily="2" charset="-122"/>
                <a:cs typeface="华文中宋" panose="02010600040101010101" pitchFamily="2" charset="-122"/>
                <a:sym typeface="+mn-ea"/>
              </a:rPr>
              <a:t>2.</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理解英国资产阶级君主立宪制的特点。</a:t>
            </a:r>
            <a:endParaRPr lang="zh-CN" altLang="en-US" sz="280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6" name="文本框 5"/>
          <p:cNvSpPr txBox="1"/>
          <p:nvPr/>
        </p:nvSpPr>
        <p:spPr>
          <a:xfrm>
            <a:off x="2303145" y="3609975"/>
            <a:ext cx="2526030" cy="521970"/>
          </a:xfrm>
          <a:prstGeom prst="rect">
            <a:avLst/>
          </a:prstGeom>
          <a:noFill/>
        </p:spPr>
        <p:txBody>
          <a:bodyPr wrap="none" rtlCol="0" anchor="t">
            <a:spAutoFit/>
          </a:bodyPr>
          <a:p>
            <a:pPr marL="0" marR="0" lvl="0" indent="0" algn="l" defTabSz="914400" rtl="0" eaLnBrk="1" fontAlgn="base" latinLnBrk="0" hangingPunct="1">
              <a:lnSpc>
                <a:spcPct val="100000"/>
              </a:lnSpc>
              <a:spcBef>
                <a:spcPct val="20000"/>
              </a:spcBef>
              <a:spcAft>
                <a:spcPct val="0"/>
              </a:spcAft>
              <a:buClrTx/>
              <a:buSzTx/>
              <a:buFontTx/>
              <a:buNone/>
            </a:pPr>
            <a:r>
              <a:rPr lang="en-US" altLang="zh-CN" sz="2800" b="1" smtClean="0">
                <a:ln>
                  <a:noFill/>
                </a:ln>
                <a:effectLst/>
                <a:latin typeface="Arial" panose="020B0604020202020204" pitchFamily="34" charset="0"/>
                <a:sym typeface="+mn-ea"/>
              </a:rPr>
              <a:t>  </a:t>
            </a:r>
            <a:r>
              <a:rPr lang="zh-CN" altLang="en-US" sz="2800" b="1" smtClean="0">
                <a:ln>
                  <a:noFill/>
                </a:ln>
                <a:effectLst/>
                <a:latin typeface="Arial" panose="020B0604020202020204" pitchFamily="34" charset="0"/>
                <a:sym typeface="+mn-ea"/>
              </a:rPr>
              <a:t>《权利法案》 </a:t>
            </a:r>
            <a:endParaRPr lang="zh-CN" altLang="en-US" sz="2800" b="1" smtClean="0">
              <a:ln>
                <a:noFill/>
              </a:ln>
              <a:effectLst/>
              <a:latin typeface="Arial" panose="020B0604020202020204" pitchFamily="34" charset="0"/>
              <a:sym typeface="+mn-ea"/>
            </a:endParaRPr>
          </a:p>
        </p:txBody>
      </p:sp>
      <p:sp>
        <p:nvSpPr>
          <p:cNvPr id="7" name="文本框 6"/>
          <p:cNvSpPr txBox="1"/>
          <p:nvPr/>
        </p:nvSpPr>
        <p:spPr>
          <a:xfrm>
            <a:off x="2473325" y="4104005"/>
            <a:ext cx="3561715" cy="521970"/>
          </a:xfrm>
          <a:prstGeom prst="rect">
            <a:avLst/>
          </a:prstGeom>
          <a:noFill/>
        </p:spPr>
        <p:txBody>
          <a:bodyPr wrap="none" rtlCol="0" anchor="t">
            <a:spAutoFit/>
          </a:bodyPr>
          <a:p>
            <a:pPr marL="0" marR="0" lvl="0" indent="0" algn="l" defTabSz="914400" rtl="0" eaLnBrk="1" fontAlgn="base" latinLnBrk="0" hangingPunct="1">
              <a:lnSpc>
                <a:spcPct val="100000"/>
              </a:lnSpc>
              <a:spcBef>
                <a:spcPct val="20000"/>
              </a:spcBef>
              <a:spcAft>
                <a:spcPct val="0"/>
              </a:spcAft>
              <a:buClrTx/>
              <a:buSzTx/>
              <a:buFontTx/>
              <a:buNone/>
            </a:pPr>
            <a:r>
              <a:rPr lang="en-US" altLang="zh-CN" sz="2800" b="1" smtClean="0">
                <a:ln>
                  <a:noFill/>
                </a:ln>
                <a:solidFill>
                  <a:srgbClr val="000000"/>
                </a:solidFill>
                <a:effectLst/>
                <a:sym typeface="+mn-ea"/>
              </a:rPr>
              <a:t>  </a:t>
            </a:r>
            <a:r>
              <a:rPr lang="zh-CN" altLang="en-US" sz="2800" b="1" smtClean="0">
                <a:ln>
                  <a:noFill/>
                </a:ln>
                <a:solidFill>
                  <a:srgbClr val="000000"/>
                </a:solidFill>
                <a:effectLst/>
                <a:sym typeface="+mn-ea"/>
              </a:rPr>
              <a:t>责任制内阁、政党制</a:t>
            </a:r>
            <a:endParaRPr lang="zh-CN" altLang="en-US" sz="2800" b="1" smtClean="0">
              <a:ln>
                <a:noFill/>
              </a:ln>
              <a:solidFill>
                <a:srgbClr val="000000"/>
              </a:solidFill>
              <a:effectLst/>
              <a:sym typeface="+mn-ea"/>
            </a:endParaRPr>
          </a:p>
        </p:txBody>
      </p:sp>
      <p:sp>
        <p:nvSpPr>
          <p:cNvPr id="8" name="文本框 7"/>
          <p:cNvSpPr txBox="1"/>
          <p:nvPr/>
        </p:nvSpPr>
        <p:spPr>
          <a:xfrm>
            <a:off x="2473325" y="4685665"/>
            <a:ext cx="2958465" cy="521970"/>
          </a:xfrm>
          <a:prstGeom prst="rect">
            <a:avLst/>
          </a:prstGeom>
          <a:noFill/>
        </p:spPr>
        <p:txBody>
          <a:bodyPr wrap="none" rtlCol="0" anchor="t">
            <a:spAutoFit/>
          </a:bodyPr>
          <a:p>
            <a:pPr marL="0" marR="0" lvl="0" indent="0" algn="l" defTabSz="914400" rtl="0" eaLnBrk="1" fontAlgn="base" latinLnBrk="0" hangingPunct="1">
              <a:lnSpc>
                <a:spcPct val="100000"/>
              </a:lnSpc>
              <a:spcBef>
                <a:spcPct val="20000"/>
              </a:spcBef>
              <a:spcAft>
                <a:spcPct val="0"/>
              </a:spcAft>
              <a:buClrTx/>
              <a:buSzTx/>
              <a:buFontTx/>
              <a:buNone/>
            </a:pPr>
            <a:r>
              <a:rPr lang="en-US" altLang="zh-CN" sz="2800" b="1" smtClean="0">
                <a:ln>
                  <a:noFill/>
                </a:ln>
                <a:effectLst/>
                <a:latin typeface="Arial" panose="020B0604020202020204" pitchFamily="34" charset="0"/>
                <a:sym typeface="+mn-ea"/>
              </a:rPr>
              <a:t>  </a:t>
            </a:r>
            <a:r>
              <a:rPr lang="zh-CN" altLang="zh-CN" sz="2800" b="1" smtClean="0">
                <a:ln>
                  <a:noFill/>
                </a:ln>
                <a:effectLst/>
                <a:latin typeface="Arial" panose="020B0604020202020204" pitchFamily="34" charset="0"/>
                <a:sym typeface="+mn-ea"/>
              </a:rPr>
              <a:t>1832</a:t>
            </a:r>
            <a:r>
              <a:rPr lang="zh-CN" altLang="en-US" sz="2800" b="1" smtClean="0">
                <a:ln>
                  <a:noFill/>
                </a:ln>
                <a:effectLst/>
                <a:latin typeface="Arial" panose="020B0604020202020204" pitchFamily="34" charset="0"/>
                <a:sym typeface="+mn-ea"/>
              </a:rPr>
              <a:t>年议会改革</a:t>
            </a:r>
            <a:endParaRPr lang="zh-CN" altLang="en-US" sz="2800"/>
          </a:p>
        </p:txBody>
      </p:sp>
      <p:sp>
        <p:nvSpPr>
          <p:cNvPr id="9" name="文本框 8"/>
          <p:cNvSpPr txBox="1"/>
          <p:nvPr/>
        </p:nvSpPr>
        <p:spPr>
          <a:xfrm>
            <a:off x="2473325" y="5255895"/>
            <a:ext cx="3919220" cy="521970"/>
          </a:xfrm>
          <a:prstGeom prst="rect">
            <a:avLst/>
          </a:prstGeom>
          <a:noFill/>
        </p:spPr>
        <p:txBody>
          <a:bodyPr wrap="none" rtlCol="0" anchor="t">
            <a:spAutoFit/>
          </a:bodyPr>
          <a:p>
            <a:pPr marL="0" marR="0" lvl="0" indent="0" algn="l" defTabSz="914400" rtl="0" eaLnBrk="1" fontAlgn="base" latinLnBrk="0" hangingPunct="1">
              <a:lnSpc>
                <a:spcPct val="100000"/>
              </a:lnSpc>
              <a:spcBef>
                <a:spcPct val="20000"/>
              </a:spcBef>
              <a:spcAft>
                <a:spcPct val="0"/>
              </a:spcAft>
              <a:buClrTx/>
              <a:buSzTx/>
              <a:buFontTx/>
              <a:buNone/>
            </a:pPr>
            <a:r>
              <a:rPr lang="en-US" altLang="zh-CN" sz="2800" b="1" smtClean="0">
                <a:ln>
                  <a:noFill/>
                </a:ln>
                <a:solidFill>
                  <a:srgbClr val="000000"/>
                </a:solidFill>
                <a:effectLst/>
                <a:sym typeface="+mn-ea"/>
              </a:rPr>
              <a:t>  </a:t>
            </a:r>
            <a:r>
              <a:rPr lang="zh-CN" altLang="en-US" sz="2800" b="1" smtClean="0">
                <a:ln>
                  <a:noFill/>
                </a:ln>
                <a:solidFill>
                  <a:srgbClr val="000000"/>
                </a:solidFill>
                <a:effectLst/>
                <a:sym typeface="+mn-ea"/>
              </a:rPr>
              <a:t>英国君主立宪制的特点</a:t>
            </a:r>
            <a:endParaRPr lang="zh-CN" altLang="en-US" sz="2800" b="1" smtClean="0">
              <a:ln>
                <a:noFill/>
              </a:ln>
              <a:solidFill>
                <a:srgbClr val="000000"/>
              </a:solidFill>
              <a:effectLst/>
              <a:sym typeface="+mn-ea"/>
            </a:endParaRPr>
          </a:p>
        </p:txBody>
      </p:sp>
      <p:sp>
        <p:nvSpPr>
          <p:cNvPr id="3" name="文本框 2"/>
          <p:cNvSpPr txBox="1"/>
          <p:nvPr/>
        </p:nvSpPr>
        <p:spPr>
          <a:xfrm>
            <a:off x="2303145" y="3168015"/>
            <a:ext cx="7432040" cy="521970"/>
          </a:xfrm>
          <a:prstGeom prst="rect">
            <a:avLst/>
          </a:prstGeom>
          <a:noFill/>
        </p:spPr>
        <p:txBody>
          <a:bodyPr wrap="none" rtlCol="0" anchor="t">
            <a:spAutoFit/>
          </a:bodyPr>
          <a:p>
            <a:pPr marL="0" marR="0" lvl="0" indent="0" algn="l" defTabSz="914400" rtl="0" eaLnBrk="1" fontAlgn="base" latinLnBrk="0" hangingPunct="1">
              <a:lnSpc>
                <a:spcPct val="100000"/>
              </a:lnSpc>
              <a:spcBef>
                <a:spcPct val="20000"/>
              </a:spcBef>
              <a:spcAft>
                <a:spcPct val="0"/>
              </a:spcAft>
              <a:buClrTx/>
              <a:buSzTx/>
              <a:buFontTx/>
              <a:buNone/>
            </a:pPr>
            <a:r>
              <a:rPr lang="en-US" altLang="zh-CN" sz="2800" b="1" smtClean="0">
                <a:ln>
                  <a:noFill/>
                </a:ln>
                <a:solidFill>
                  <a:srgbClr val="2747BE"/>
                </a:solidFill>
                <a:effectLst/>
                <a:latin typeface="Arial" panose="020B0604020202020204" pitchFamily="34" charset="0"/>
                <a:sym typeface="+mn-ea"/>
              </a:rPr>
              <a:t> </a:t>
            </a:r>
            <a:r>
              <a:rPr lang="zh-CN" altLang="en-US" sz="2800" b="1" smtClean="0">
                <a:ln>
                  <a:noFill/>
                </a:ln>
                <a:solidFill>
                  <a:srgbClr val="2747BE"/>
                </a:solidFill>
                <a:effectLst/>
                <a:latin typeface="Arial" panose="020B0604020202020204" pitchFamily="34" charset="0"/>
                <a:sym typeface="+mn-ea"/>
              </a:rPr>
              <a:t>英国君主立宪制的确立背景、发展历程、特点</a:t>
            </a:r>
            <a:endParaRPr lang="zh-CN" altLang="en-US" sz="2800" b="1" smtClean="0">
              <a:ln>
                <a:noFill/>
              </a:ln>
              <a:solidFill>
                <a:srgbClr val="2747BE"/>
              </a:solidFill>
              <a:effectLst/>
              <a:latin typeface="Arial" panose="020B0604020202020204" pitchFamily="34" charset="0"/>
              <a:sym typeface="+mn-ea"/>
            </a:endParaRPr>
          </a:p>
        </p:txBody>
      </p:sp>
    </p:spTree>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1" name="Text Box 5"/>
          <p:cNvSpPr txBox="1"/>
          <p:nvPr/>
        </p:nvSpPr>
        <p:spPr>
          <a:xfrm>
            <a:off x="5071110" y="1116013"/>
            <a:ext cx="1871663" cy="460375"/>
          </a:xfrm>
          <a:prstGeom prst="rect">
            <a:avLst/>
          </a:prstGeom>
          <a:noFill/>
          <a:ln w="9525">
            <a:noFill/>
          </a:ln>
          <a:effectLst>
            <a:outerShdw dist="17961" dir="13499999" algn="ctr" rotWithShape="0">
              <a:srgbClr val="000099"/>
            </a:outerShdw>
          </a:effectLst>
        </p:spPr>
        <p:txBody>
          <a:bodyPr>
            <a:spAutoFit/>
          </a:bodyPr>
          <a:p>
            <a:pPr>
              <a:spcBef>
                <a:spcPct val="50000"/>
              </a:spcBef>
            </a:pPr>
            <a:r>
              <a:rPr lang="zh-CN" altLang="en-US" sz="2400" dirty="0">
                <a:solidFill>
                  <a:srgbClr val="FFFF00"/>
                </a:solidFill>
                <a:latin typeface="Arial" panose="020B0604020202020204" pitchFamily="34" charset="0"/>
              </a:rPr>
              <a:t>君主立宪制</a:t>
            </a:r>
            <a:endParaRPr lang="zh-CN" altLang="en-US" sz="2400" dirty="0">
              <a:solidFill>
                <a:srgbClr val="FFFF00"/>
              </a:solidFill>
              <a:latin typeface="Arial" panose="020B0604020202020204" pitchFamily="34" charset="0"/>
            </a:endParaRPr>
          </a:p>
        </p:txBody>
      </p:sp>
      <p:sp>
        <p:nvSpPr>
          <p:cNvPr id="86022" name="Text Box 6"/>
          <p:cNvSpPr txBox="1"/>
          <p:nvPr/>
        </p:nvSpPr>
        <p:spPr>
          <a:xfrm>
            <a:off x="7509510" y="1116013"/>
            <a:ext cx="1871663" cy="460375"/>
          </a:xfrm>
          <a:prstGeom prst="rect">
            <a:avLst/>
          </a:prstGeom>
          <a:noFill/>
          <a:ln w="9525">
            <a:noFill/>
          </a:ln>
          <a:effectLst>
            <a:outerShdw dist="17961" dir="13499999" algn="ctr" rotWithShape="0">
              <a:srgbClr val="000099"/>
            </a:outerShdw>
          </a:effectLst>
        </p:spPr>
        <p:txBody>
          <a:bodyPr>
            <a:spAutoFit/>
          </a:bodyPr>
          <a:p>
            <a:pPr>
              <a:spcBef>
                <a:spcPct val="50000"/>
              </a:spcBef>
            </a:pPr>
            <a:r>
              <a:rPr lang="zh-CN" altLang="en-US" sz="2400" dirty="0">
                <a:solidFill>
                  <a:srgbClr val="FFFF00"/>
                </a:solidFill>
                <a:latin typeface="Arial" panose="020B0604020202020204" pitchFamily="34" charset="0"/>
              </a:rPr>
              <a:t>民主共和制</a:t>
            </a:r>
            <a:endParaRPr lang="zh-CN" altLang="en-US" sz="2400" dirty="0">
              <a:solidFill>
                <a:srgbClr val="FFFF00"/>
              </a:solidFill>
              <a:latin typeface="Arial" panose="020B0604020202020204" pitchFamily="34" charset="0"/>
            </a:endParaRPr>
          </a:p>
        </p:txBody>
      </p:sp>
      <p:sp>
        <p:nvSpPr>
          <p:cNvPr id="86024" name="Text Box 8"/>
          <p:cNvSpPr txBox="1"/>
          <p:nvPr/>
        </p:nvSpPr>
        <p:spPr>
          <a:xfrm>
            <a:off x="3702685" y="2537460"/>
            <a:ext cx="1368425" cy="460375"/>
          </a:xfrm>
          <a:prstGeom prst="rect">
            <a:avLst/>
          </a:prstGeom>
          <a:noFill/>
          <a:ln w="9525">
            <a:noFill/>
          </a:ln>
          <a:effectLst>
            <a:outerShdw dist="17961" dir="13499999" algn="ctr" rotWithShape="0">
              <a:srgbClr val="000099"/>
            </a:outerShdw>
          </a:effectLst>
        </p:spPr>
        <p:txBody>
          <a:bodyPr>
            <a:spAutoFit/>
          </a:bodyPr>
          <a:p>
            <a:pPr>
              <a:spcBef>
                <a:spcPct val="50000"/>
              </a:spcBef>
            </a:pPr>
            <a:r>
              <a:rPr lang="zh-CN" altLang="en-US" sz="2400" dirty="0">
                <a:solidFill>
                  <a:srgbClr val="FFFF00"/>
                </a:solidFill>
                <a:latin typeface="Arial" panose="020B0604020202020204" pitchFamily="34" charset="0"/>
              </a:rPr>
              <a:t>代议制</a:t>
            </a:r>
            <a:endParaRPr lang="zh-CN" altLang="en-US" sz="2400" dirty="0">
              <a:solidFill>
                <a:srgbClr val="FFFF00"/>
              </a:solidFill>
              <a:latin typeface="Arial" panose="020B0604020202020204" pitchFamily="34" charset="0"/>
            </a:endParaRPr>
          </a:p>
        </p:txBody>
      </p:sp>
      <p:sp>
        <p:nvSpPr>
          <p:cNvPr id="86025" name="Text Box 9"/>
          <p:cNvSpPr txBox="1"/>
          <p:nvPr/>
        </p:nvSpPr>
        <p:spPr>
          <a:xfrm>
            <a:off x="6051550" y="2537143"/>
            <a:ext cx="1871663" cy="460375"/>
          </a:xfrm>
          <a:prstGeom prst="rect">
            <a:avLst/>
          </a:prstGeom>
          <a:noFill/>
          <a:ln w="9525">
            <a:noFill/>
          </a:ln>
          <a:effectLst>
            <a:outerShdw dist="17961" dir="13499999" algn="ctr" rotWithShape="0">
              <a:srgbClr val="000099"/>
            </a:outerShdw>
          </a:effectLst>
        </p:spPr>
        <p:txBody>
          <a:bodyPr>
            <a:spAutoFit/>
          </a:bodyPr>
          <a:p>
            <a:pPr>
              <a:spcBef>
                <a:spcPct val="50000"/>
              </a:spcBef>
            </a:pPr>
            <a:r>
              <a:rPr lang="zh-CN" altLang="en-US" sz="2400" dirty="0">
                <a:solidFill>
                  <a:srgbClr val="FFFF00"/>
                </a:solidFill>
                <a:latin typeface="Arial" panose="020B0604020202020204" pitchFamily="34" charset="0"/>
              </a:rPr>
              <a:t>责任内阁制</a:t>
            </a:r>
            <a:endParaRPr lang="zh-CN" altLang="en-US" sz="2400" dirty="0">
              <a:solidFill>
                <a:srgbClr val="FFFF00"/>
              </a:solidFill>
              <a:latin typeface="Arial" panose="020B0604020202020204" pitchFamily="34" charset="0"/>
            </a:endParaRPr>
          </a:p>
        </p:txBody>
      </p:sp>
      <p:sp>
        <p:nvSpPr>
          <p:cNvPr id="86026" name="Text Box 10"/>
          <p:cNvSpPr txBox="1"/>
          <p:nvPr/>
        </p:nvSpPr>
        <p:spPr>
          <a:xfrm>
            <a:off x="3413125" y="3198813"/>
            <a:ext cx="935038" cy="460375"/>
          </a:xfrm>
          <a:prstGeom prst="rect">
            <a:avLst/>
          </a:prstGeom>
          <a:noFill/>
          <a:ln w="9525">
            <a:noFill/>
          </a:ln>
          <a:effectLst>
            <a:outerShdw dist="17961" dir="13499999" algn="ctr" rotWithShape="0">
              <a:srgbClr val="000099"/>
            </a:outerShdw>
          </a:effectLst>
        </p:spPr>
        <p:txBody>
          <a:bodyPr>
            <a:spAutoFit/>
          </a:bodyPr>
          <a:p>
            <a:pPr>
              <a:spcBef>
                <a:spcPct val="50000"/>
              </a:spcBef>
            </a:pPr>
            <a:r>
              <a:rPr lang="zh-CN" altLang="en-US" sz="2400" dirty="0">
                <a:solidFill>
                  <a:srgbClr val="FFFF00"/>
                </a:solidFill>
                <a:latin typeface="Arial" panose="020B0604020202020204" pitchFamily="34" charset="0"/>
              </a:rPr>
              <a:t>国王</a:t>
            </a:r>
            <a:endParaRPr lang="zh-CN" altLang="en-US" sz="2400" dirty="0">
              <a:solidFill>
                <a:srgbClr val="FFFF00"/>
              </a:solidFill>
              <a:latin typeface="Arial" panose="020B0604020202020204" pitchFamily="34" charset="0"/>
            </a:endParaRPr>
          </a:p>
        </p:txBody>
      </p:sp>
      <p:sp>
        <p:nvSpPr>
          <p:cNvPr id="86027" name="Text Box 11"/>
          <p:cNvSpPr txBox="1"/>
          <p:nvPr/>
        </p:nvSpPr>
        <p:spPr>
          <a:xfrm>
            <a:off x="5375593" y="3343593"/>
            <a:ext cx="1439862" cy="460375"/>
          </a:xfrm>
          <a:prstGeom prst="rect">
            <a:avLst/>
          </a:prstGeom>
          <a:noFill/>
          <a:ln w="9525">
            <a:noFill/>
          </a:ln>
          <a:effectLst>
            <a:outerShdw dist="17961" dir="13499999" algn="ctr" rotWithShape="0">
              <a:srgbClr val="000099"/>
            </a:outerShdw>
          </a:effectLst>
        </p:spPr>
        <p:txBody>
          <a:bodyPr>
            <a:spAutoFit/>
          </a:bodyPr>
          <a:p>
            <a:pPr>
              <a:spcBef>
                <a:spcPct val="50000"/>
              </a:spcBef>
            </a:pPr>
            <a:r>
              <a:rPr lang="zh-CN" altLang="en-US" sz="2400" dirty="0">
                <a:solidFill>
                  <a:srgbClr val="FFFF00"/>
                </a:solidFill>
                <a:latin typeface="Arial" panose="020B0604020202020204" pitchFamily="34" charset="0"/>
              </a:rPr>
              <a:t>统而不治</a:t>
            </a:r>
            <a:endParaRPr lang="zh-CN" altLang="en-US" sz="2400" dirty="0">
              <a:solidFill>
                <a:srgbClr val="FFFF00"/>
              </a:solidFill>
              <a:latin typeface="Arial" panose="020B0604020202020204" pitchFamily="34" charset="0"/>
            </a:endParaRPr>
          </a:p>
        </p:txBody>
      </p:sp>
      <p:sp>
        <p:nvSpPr>
          <p:cNvPr id="86028" name="Text Box 12"/>
          <p:cNvSpPr txBox="1"/>
          <p:nvPr/>
        </p:nvSpPr>
        <p:spPr>
          <a:xfrm>
            <a:off x="3199448" y="3997325"/>
            <a:ext cx="936625" cy="460375"/>
          </a:xfrm>
          <a:prstGeom prst="rect">
            <a:avLst/>
          </a:prstGeom>
          <a:noFill/>
          <a:ln w="9525">
            <a:noFill/>
          </a:ln>
          <a:effectLst>
            <a:outerShdw dist="17961" dir="13499999" algn="ctr" rotWithShape="0">
              <a:srgbClr val="000099"/>
            </a:outerShdw>
          </a:effectLst>
        </p:spPr>
        <p:txBody>
          <a:bodyPr>
            <a:spAutoFit/>
          </a:bodyPr>
          <a:p>
            <a:pPr>
              <a:spcBef>
                <a:spcPct val="50000"/>
              </a:spcBef>
            </a:pPr>
            <a:r>
              <a:rPr lang="zh-CN" altLang="en-US" sz="2400" dirty="0">
                <a:solidFill>
                  <a:srgbClr val="FFFF00"/>
                </a:solidFill>
                <a:latin typeface="Arial" panose="020B0604020202020204" pitchFamily="34" charset="0"/>
              </a:rPr>
              <a:t>内阁</a:t>
            </a:r>
            <a:endParaRPr lang="zh-CN" altLang="en-US" sz="2400" dirty="0">
              <a:solidFill>
                <a:srgbClr val="FFFF00"/>
              </a:solidFill>
              <a:latin typeface="Arial" panose="020B0604020202020204" pitchFamily="34" charset="0"/>
            </a:endParaRPr>
          </a:p>
        </p:txBody>
      </p:sp>
      <p:sp>
        <p:nvSpPr>
          <p:cNvPr id="86029" name="Text Box 13"/>
          <p:cNvSpPr txBox="1"/>
          <p:nvPr/>
        </p:nvSpPr>
        <p:spPr>
          <a:xfrm>
            <a:off x="5862003" y="3997325"/>
            <a:ext cx="2447925" cy="460375"/>
          </a:xfrm>
          <a:prstGeom prst="rect">
            <a:avLst/>
          </a:prstGeom>
          <a:noFill/>
          <a:ln w="9525">
            <a:noFill/>
          </a:ln>
          <a:effectLst>
            <a:outerShdw dist="17961" dir="13499999" algn="ctr" rotWithShape="0">
              <a:srgbClr val="000099"/>
            </a:outerShdw>
          </a:effectLst>
        </p:spPr>
        <p:txBody>
          <a:bodyPr>
            <a:spAutoFit/>
          </a:bodyPr>
          <a:p>
            <a:pPr>
              <a:spcBef>
                <a:spcPct val="50000"/>
              </a:spcBef>
            </a:pPr>
            <a:r>
              <a:rPr lang="zh-CN" altLang="en-US" sz="2400" dirty="0">
                <a:solidFill>
                  <a:srgbClr val="FFFF00"/>
                </a:solidFill>
                <a:latin typeface="Arial" panose="020B0604020202020204" pitchFamily="34" charset="0"/>
              </a:rPr>
              <a:t>议会多数党组阁</a:t>
            </a:r>
            <a:endParaRPr lang="zh-CN" altLang="en-US" sz="2400" dirty="0">
              <a:solidFill>
                <a:srgbClr val="FFFF00"/>
              </a:solidFill>
              <a:latin typeface="Arial" panose="020B0604020202020204" pitchFamily="34" charset="0"/>
            </a:endParaRPr>
          </a:p>
        </p:txBody>
      </p:sp>
      <p:sp>
        <p:nvSpPr>
          <p:cNvPr id="86030" name="Text Box 14"/>
          <p:cNvSpPr txBox="1"/>
          <p:nvPr/>
        </p:nvSpPr>
        <p:spPr>
          <a:xfrm>
            <a:off x="3484880" y="4670108"/>
            <a:ext cx="863600" cy="460375"/>
          </a:xfrm>
          <a:prstGeom prst="rect">
            <a:avLst/>
          </a:prstGeom>
          <a:noFill/>
          <a:ln w="9525">
            <a:noFill/>
          </a:ln>
          <a:effectLst>
            <a:outerShdw dist="17961" dir="13499999" algn="ctr" rotWithShape="0">
              <a:srgbClr val="000099"/>
            </a:outerShdw>
          </a:effectLst>
        </p:spPr>
        <p:txBody>
          <a:bodyPr>
            <a:spAutoFit/>
          </a:bodyPr>
          <a:p>
            <a:pPr>
              <a:spcBef>
                <a:spcPct val="50000"/>
              </a:spcBef>
            </a:pPr>
            <a:r>
              <a:rPr lang="zh-CN" altLang="en-US" sz="2400" dirty="0">
                <a:solidFill>
                  <a:srgbClr val="FFFF00"/>
                </a:solidFill>
                <a:latin typeface="Arial" panose="020B0604020202020204" pitchFamily="34" charset="0"/>
              </a:rPr>
              <a:t>首相</a:t>
            </a:r>
            <a:endParaRPr lang="zh-CN" altLang="en-US" sz="2400" dirty="0">
              <a:solidFill>
                <a:srgbClr val="FFFF00"/>
              </a:solidFill>
              <a:latin typeface="Arial" panose="020B0604020202020204" pitchFamily="34" charset="0"/>
            </a:endParaRPr>
          </a:p>
        </p:txBody>
      </p:sp>
      <p:sp>
        <p:nvSpPr>
          <p:cNvPr id="86031" name="Text Box 15"/>
          <p:cNvSpPr txBox="1"/>
          <p:nvPr/>
        </p:nvSpPr>
        <p:spPr>
          <a:xfrm>
            <a:off x="4798378" y="4670108"/>
            <a:ext cx="863600" cy="460375"/>
          </a:xfrm>
          <a:prstGeom prst="rect">
            <a:avLst/>
          </a:prstGeom>
          <a:noFill/>
          <a:ln w="9525">
            <a:noFill/>
          </a:ln>
          <a:effectLst>
            <a:outerShdw dist="17961" dir="13499999" algn="ctr" rotWithShape="0">
              <a:srgbClr val="000099"/>
            </a:outerShdw>
          </a:effectLst>
        </p:spPr>
        <p:txBody>
          <a:bodyPr>
            <a:spAutoFit/>
          </a:bodyPr>
          <a:p>
            <a:pPr>
              <a:spcBef>
                <a:spcPct val="50000"/>
              </a:spcBef>
            </a:pPr>
            <a:r>
              <a:rPr lang="zh-CN" altLang="en-US" sz="2400" dirty="0">
                <a:solidFill>
                  <a:srgbClr val="FFFF00"/>
                </a:solidFill>
                <a:latin typeface="Arial" panose="020B0604020202020204" pitchFamily="34" charset="0"/>
              </a:rPr>
              <a:t>行政</a:t>
            </a:r>
            <a:endParaRPr lang="zh-CN" altLang="en-US" sz="2400" dirty="0">
              <a:solidFill>
                <a:srgbClr val="FFFF00"/>
              </a:solidFill>
              <a:latin typeface="Arial" panose="020B0604020202020204" pitchFamily="34" charset="0"/>
            </a:endParaRPr>
          </a:p>
        </p:txBody>
      </p:sp>
      <p:sp>
        <p:nvSpPr>
          <p:cNvPr id="86032" name="Text Box 16"/>
          <p:cNvSpPr txBox="1"/>
          <p:nvPr/>
        </p:nvSpPr>
        <p:spPr>
          <a:xfrm>
            <a:off x="4136073" y="5392420"/>
            <a:ext cx="863600" cy="460375"/>
          </a:xfrm>
          <a:prstGeom prst="rect">
            <a:avLst/>
          </a:prstGeom>
          <a:noFill/>
          <a:ln w="9525">
            <a:noFill/>
          </a:ln>
          <a:effectLst>
            <a:outerShdw dist="17961" dir="13499999" algn="ctr" rotWithShape="0">
              <a:srgbClr val="000099"/>
            </a:outerShdw>
          </a:effectLst>
        </p:spPr>
        <p:txBody>
          <a:bodyPr>
            <a:spAutoFit/>
          </a:bodyPr>
          <a:p>
            <a:pPr>
              <a:spcBef>
                <a:spcPct val="50000"/>
              </a:spcBef>
            </a:pPr>
            <a:r>
              <a:rPr lang="zh-CN" altLang="en-US" sz="2400" dirty="0">
                <a:solidFill>
                  <a:srgbClr val="FFFF00"/>
                </a:solidFill>
                <a:latin typeface="Arial" panose="020B0604020202020204" pitchFamily="34" charset="0"/>
              </a:rPr>
              <a:t>议会</a:t>
            </a:r>
            <a:endParaRPr lang="zh-CN" altLang="en-US" sz="2400" dirty="0">
              <a:solidFill>
                <a:srgbClr val="FFFF00"/>
              </a:solidFill>
              <a:latin typeface="Arial" panose="020B0604020202020204" pitchFamily="34" charset="0"/>
            </a:endParaRPr>
          </a:p>
        </p:txBody>
      </p:sp>
      <p:sp>
        <p:nvSpPr>
          <p:cNvPr id="86033" name="Text Box 17"/>
          <p:cNvSpPr txBox="1"/>
          <p:nvPr/>
        </p:nvSpPr>
        <p:spPr>
          <a:xfrm>
            <a:off x="5574983" y="5392420"/>
            <a:ext cx="863600" cy="460375"/>
          </a:xfrm>
          <a:prstGeom prst="rect">
            <a:avLst/>
          </a:prstGeom>
          <a:noFill/>
          <a:ln w="9525">
            <a:noFill/>
          </a:ln>
          <a:effectLst>
            <a:outerShdw dist="17961" dir="13499999" algn="ctr" rotWithShape="0">
              <a:srgbClr val="000099"/>
            </a:outerShdw>
          </a:effectLst>
        </p:spPr>
        <p:txBody>
          <a:bodyPr>
            <a:spAutoFit/>
          </a:bodyPr>
          <a:p>
            <a:pPr>
              <a:spcBef>
                <a:spcPct val="50000"/>
              </a:spcBef>
            </a:pPr>
            <a:r>
              <a:rPr lang="zh-CN" altLang="en-US" sz="2400" dirty="0">
                <a:solidFill>
                  <a:srgbClr val="FFFF00"/>
                </a:solidFill>
                <a:latin typeface="Arial" panose="020B0604020202020204" pitchFamily="34" charset="0"/>
              </a:rPr>
              <a:t>立法</a:t>
            </a:r>
            <a:endParaRPr lang="zh-CN" altLang="en-US" sz="2400" dirty="0">
              <a:solidFill>
                <a:srgbClr val="FFFF00"/>
              </a:solidFill>
              <a:latin typeface="Arial" panose="020B0604020202020204" pitchFamily="34" charset="0"/>
            </a:endParaRPr>
          </a:p>
        </p:txBody>
      </p:sp>
      <p:sp>
        <p:nvSpPr>
          <p:cNvPr id="7173" name="Text Box 7">
            <a:hlinkClick r:id="rId1" action="ppaction://hlinksldjump"/>
          </p:cNvPr>
          <p:cNvSpPr txBox="1"/>
          <p:nvPr/>
        </p:nvSpPr>
        <p:spPr>
          <a:xfrm>
            <a:off x="388858" y="235347"/>
            <a:ext cx="3024188" cy="583565"/>
          </a:xfrm>
          <a:prstGeom prst="rect">
            <a:avLst/>
          </a:prstGeom>
          <a:noFill/>
          <a:ln w="9525">
            <a:noFill/>
          </a:ln>
        </p:spPr>
        <p:txBody>
          <a:bodyPr wrap="square" anchor="t">
            <a:spAutoFit/>
          </a:bodyPr>
          <a:p>
            <a:pPr>
              <a:spcBef>
                <a:spcPct val="50000"/>
              </a:spcBef>
            </a:pPr>
            <a:r>
              <a:rPr lang="en-US" altLang="zh-CN" sz="3200" b="1" dirty="0">
                <a:solidFill>
                  <a:srgbClr val="FF0000"/>
                </a:solidFill>
                <a:latin typeface="Times New Roman" panose="02020603050405020304" pitchFamily="18" charset="0"/>
                <a:ea typeface="黑体" panose="02010609060101010101" pitchFamily="49" charset="-122"/>
              </a:rPr>
              <a:t>B.</a:t>
            </a:r>
            <a:r>
              <a:rPr lang="zh-CN" altLang="en-US" sz="3200" b="1" dirty="0">
                <a:solidFill>
                  <a:srgbClr val="FF0000"/>
                </a:solidFill>
                <a:latin typeface="Times New Roman" panose="02020603050405020304" pitchFamily="18" charset="0"/>
                <a:ea typeface="黑体" panose="02010609060101010101" pitchFamily="49" charset="-122"/>
              </a:rPr>
              <a:t>反思诊断</a:t>
            </a:r>
            <a:endParaRPr lang="zh-CN" altLang="en-US" sz="3200" b="1" dirty="0">
              <a:solidFill>
                <a:srgbClr val="FF0000"/>
              </a:solidFill>
              <a:latin typeface="Times New Roman" panose="02020603050405020304" pitchFamily="18" charset="0"/>
              <a:ea typeface="黑体" panose="02010609060101010101" pitchFamily="49" charset="-122"/>
            </a:endParaRPr>
          </a:p>
        </p:txBody>
      </p:sp>
      <p:sp>
        <p:nvSpPr>
          <p:cNvPr id="2" name="文本框 1"/>
          <p:cNvSpPr txBox="1"/>
          <p:nvPr/>
        </p:nvSpPr>
        <p:spPr>
          <a:xfrm>
            <a:off x="577215" y="1116330"/>
            <a:ext cx="9699625" cy="4915535"/>
          </a:xfrm>
          <a:prstGeom prst="rect">
            <a:avLst/>
          </a:prstGeom>
          <a:noFill/>
        </p:spPr>
        <p:txBody>
          <a:bodyPr wrap="square" rtlCol="0" anchor="t">
            <a:spAutoFit/>
          </a:bodyPr>
          <a:p>
            <a:pPr>
              <a:spcBef>
                <a:spcPct val="70000"/>
              </a:spcBef>
            </a:pPr>
            <a:r>
              <a:rPr lang="en-US" altLang="zh-CN" sz="2800">
                <a:latin typeface="华文中宋" panose="02010600040101010101" pitchFamily="2" charset="-122"/>
                <a:ea typeface="华文中宋" panose="02010600040101010101" pitchFamily="2" charset="-122"/>
                <a:cs typeface="华文中宋" panose="02010600040101010101" pitchFamily="2" charset="-122"/>
                <a:sym typeface="+mn-ea"/>
              </a:rPr>
              <a:t>1.</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近代西方资本主义政体有</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和</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a:t>
            </a:r>
            <a:endParaRPr lang="zh-CN" altLang="en-US" sz="2800" dirty="0">
              <a:solidFill>
                <a:schemeClr val="tx1"/>
              </a:solidFill>
              <a:latin typeface="华文中宋" panose="02010600040101010101" pitchFamily="2" charset="-122"/>
              <a:ea typeface="华文中宋" panose="02010600040101010101" pitchFamily="2" charset="-122"/>
              <a:cs typeface="华文中宋" panose="02010600040101010101" pitchFamily="2" charset="-122"/>
            </a:endParaRPr>
          </a:p>
          <a:p>
            <a:pPr>
              <a:spcBef>
                <a:spcPct val="70000"/>
              </a:spcBef>
            </a:pPr>
            <a:r>
              <a:rPr lang="en-US" altLang="zh-CN" sz="280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英国的政体是</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a:t>
            </a:r>
            <a:endParaRPr lang="zh-CN" altLang="en-US" sz="2800" dirty="0">
              <a:solidFill>
                <a:schemeClr val="tx1"/>
              </a:solidFill>
              <a:latin typeface="华文中宋" panose="02010600040101010101" pitchFamily="2" charset="-122"/>
              <a:ea typeface="华文中宋" panose="02010600040101010101" pitchFamily="2" charset="-122"/>
              <a:cs typeface="华文中宋" panose="02010600040101010101" pitchFamily="2" charset="-122"/>
            </a:endParaRPr>
          </a:p>
          <a:p>
            <a:pPr>
              <a:spcBef>
                <a:spcPct val="70000"/>
              </a:spcBef>
            </a:pPr>
            <a:r>
              <a:rPr lang="en-US" altLang="zh-CN" sz="280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英国政体的基础是</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，核心是</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endParaRPr lang="zh-CN" altLang="en-US" sz="2800" u="sng" dirty="0">
              <a:solidFill>
                <a:schemeClr val="tx1"/>
              </a:solidFill>
              <a:latin typeface="华文中宋" panose="02010600040101010101" pitchFamily="2" charset="-122"/>
              <a:ea typeface="华文中宋" panose="02010600040101010101" pitchFamily="2" charset="-122"/>
              <a:cs typeface="华文中宋" panose="02010600040101010101" pitchFamily="2" charset="-122"/>
            </a:endParaRPr>
          </a:p>
          <a:p>
            <a:pPr>
              <a:spcBef>
                <a:spcPct val="70000"/>
              </a:spcBef>
            </a:pPr>
            <a:r>
              <a:rPr lang="en-US" altLang="zh-CN" sz="280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英国国家元首是</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，地位</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a:t>
            </a:r>
            <a:endParaRPr lang="zh-CN" altLang="en-US" sz="2800" dirty="0">
              <a:solidFill>
                <a:schemeClr val="tx1"/>
              </a:solidFill>
              <a:latin typeface="华文中宋" panose="02010600040101010101" pitchFamily="2" charset="-122"/>
              <a:ea typeface="华文中宋" panose="02010600040101010101" pitchFamily="2" charset="-122"/>
              <a:cs typeface="华文中宋" panose="02010600040101010101" pitchFamily="2" charset="-122"/>
            </a:endParaRPr>
          </a:p>
          <a:p>
            <a:pPr>
              <a:spcBef>
                <a:spcPct val="70000"/>
              </a:spcBef>
            </a:pPr>
            <a:r>
              <a:rPr lang="en-US" altLang="zh-CN" sz="280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英国的政府称</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，产生方式</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a:t>
            </a:r>
            <a:endParaRPr lang="zh-CN" altLang="en-US" sz="2800" dirty="0">
              <a:solidFill>
                <a:schemeClr val="tx1"/>
              </a:solidFill>
              <a:latin typeface="华文中宋" panose="02010600040101010101" pitchFamily="2" charset="-122"/>
              <a:ea typeface="华文中宋" panose="02010600040101010101" pitchFamily="2" charset="-122"/>
              <a:cs typeface="华文中宋" panose="02010600040101010101" pitchFamily="2" charset="-122"/>
            </a:endParaRPr>
          </a:p>
          <a:p>
            <a:pPr>
              <a:spcBef>
                <a:spcPct val="70000"/>
              </a:spcBef>
            </a:pPr>
            <a:r>
              <a:rPr lang="en-US" altLang="zh-CN" sz="280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英国政府首脑是</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，掌</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权。</a:t>
            </a:r>
            <a:endParaRPr lang="zh-CN" altLang="en-US" sz="2800" dirty="0">
              <a:solidFill>
                <a:schemeClr val="tx1"/>
              </a:solidFill>
              <a:latin typeface="华文中宋" panose="02010600040101010101" pitchFamily="2" charset="-122"/>
              <a:ea typeface="华文中宋" panose="02010600040101010101" pitchFamily="2" charset="-122"/>
              <a:cs typeface="华文中宋" panose="02010600040101010101" pitchFamily="2" charset="-122"/>
            </a:endParaRPr>
          </a:p>
          <a:p>
            <a:pPr>
              <a:spcBef>
                <a:spcPct val="70000"/>
              </a:spcBef>
            </a:pPr>
            <a:r>
              <a:rPr lang="en-US" altLang="zh-CN" sz="280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英国国家权力中心是</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，掌</a:t>
            </a:r>
            <a:r>
              <a:rPr lang="zh-CN" altLang="en-US" sz="2800" u="sng" dirty="0">
                <a:latin typeface="华文中宋" panose="02010600040101010101" pitchFamily="2" charset="-122"/>
                <a:ea typeface="华文中宋" panose="02010600040101010101" pitchFamily="2" charset="-122"/>
                <a:cs typeface="华文中宋" panose="02010600040101010101" pitchFamily="2" charset="-122"/>
                <a:sym typeface="+mn-ea"/>
              </a:rPr>
              <a:t>      </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sym typeface="+mn-ea"/>
              </a:rPr>
              <a:t>权。</a:t>
            </a:r>
            <a:endParaRPr lang="zh-CN" altLang="en-US" sz="2800"/>
          </a:p>
        </p:txBody>
      </p:sp>
      <p:sp>
        <p:nvSpPr>
          <p:cNvPr id="3" name="Text Box 7"/>
          <p:cNvSpPr txBox="1"/>
          <p:nvPr/>
        </p:nvSpPr>
        <p:spPr>
          <a:xfrm>
            <a:off x="3199448" y="1760855"/>
            <a:ext cx="1871662" cy="460375"/>
          </a:xfrm>
          <a:prstGeom prst="rect">
            <a:avLst/>
          </a:prstGeom>
          <a:noFill/>
          <a:ln w="9525">
            <a:noFill/>
          </a:ln>
          <a:effectLst>
            <a:outerShdw dist="17961" dir="13499999" algn="ctr" rotWithShape="0">
              <a:srgbClr val="000099"/>
            </a:outerShdw>
          </a:effectLst>
        </p:spPr>
        <p:txBody>
          <a:bodyPr>
            <a:spAutoFit/>
          </a:bodyPr>
          <a:p>
            <a:pPr>
              <a:spcBef>
                <a:spcPct val="50000"/>
              </a:spcBef>
            </a:pPr>
            <a:r>
              <a:rPr lang="zh-CN" altLang="en-US" sz="2400" dirty="0">
                <a:solidFill>
                  <a:srgbClr val="FFFF00"/>
                </a:solidFill>
                <a:latin typeface="Arial" panose="020B0604020202020204" pitchFamily="34" charset="0"/>
              </a:rPr>
              <a:t>君主立宪制</a:t>
            </a:r>
            <a:endParaRPr lang="zh-CN" altLang="en-US" sz="2400" dirty="0">
              <a:solidFill>
                <a:srgbClr val="FFFF00"/>
              </a:solidFill>
              <a:latin typeface="Arial" panose="020B0604020202020204" pitchFamily="34"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blinds(horizontal)">
                                      <p:cBhvr>
                                        <p:cTn id="7" dur="500"/>
                                        <p:tgtEl>
                                          <p:spTgt spid="860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6022"/>
                                        </p:tgtEl>
                                        <p:attrNameLst>
                                          <p:attrName>style.visibility</p:attrName>
                                        </p:attrNameLst>
                                      </p:cBhvr>
                                      <p:to>
                                        <p:strVal val="visible"/>
                                      </p:to>
                                    </p:set>
                                    <p:animEffect transition="in" filter="blinds(horizontal)">
                                      <p:cBhvr>
                                        <p:cTn id="10" dur="500"/>
                                        <p:tgtEl>
                                          <p:spTgt spid="8602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6024"/>
                                        </p:tgtEl>
                                        <p:attrNameLst>
                                          <p:attrName>style.visibility</p:attrName>
                                        </p:attrNameLst>
                                      </p:cBhvr>
                                      <p:to>
                                        <p:strVal val="visible"/>
                                      </p:to>
                                    </p:set>
                                    <p:animEffect transition="in" filter="blinds(horizontal)">
                                      <p:cBhvr>
                                        <p:cTn id="20" dur="500"/>
                                        <p:tgtEl>
                                          <p:spTgt spid="8602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6025"/>
                                        </p:tgtEl>
                                        <p:attrNameLst>
                                          <p:attrName>style.visibility</p:attrName>
                                        </p:attrNameLst>
                                      </p:cBhvr>
                                      <p:to>
                                        <p:strVal val="visible"/>
                                      </p:to>
                                    </p:set>
                                    <p:animEffect transition="in" filter="blinds(horizontal)">
                                      <p:cBhvr>
                                        <p:cTn id="23" dur="500"/>
                                        <p:tgtEl>
                                          <p:spTgt spid="8602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6026"/>
                                        </p:tgtEl>
                                        <p:attrNameLst>
                                          <p:attrName>style.visibility</p:attrName>
                                        </p:attrNameLst>
                                      </p:cBhvr>
                                      <p:to>
                                        <p:strVal val="visible"/>
                                      </p:to>
                                    </p:set>
                                    <p:animEffect transition="in" filter="blinds(horizontal)">
                                      <p:cBhvr>
                                        <p:cTn id="28" dur="500"/>
                                        <p:tgtEl>
                                          <p:spTgt spid="8602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6027"/>
                                        </p:tgtEl>
                                        <p:attrNameLst>
                                          <p:attrName>style.visibility</p:attrName>
                                        </p:attrNameLst>
                                      </p:cBhvr>
                                      <p:to>
                                        <p:strVal val="visible"/>
                                      </p:to>
                                    </p:set>
                                    <p:animEffect transition="in" filter="blinds(horizontal)">
                                      <p:cBhvr>
                                        <p:cTn id="31" dur="500"/>
                                        <p:tgtEl>
                                          <p:spTgt spid="8602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6029"/>
                                        </p:tgtEl>
                                        <p:attrNameLst>
                                          <p:attrName>style.visibility</p:attrName>
                                        </p:attrNameLst>
                                      </p:cBhvr>
                                      <p:to>
                                        <p:strVal val="visible"/>
                                      </p:to>
                                    </p:set>
                                    <p:animEffect transition="in" filter="blinds(horizontal)">
                                      <p:cBhvr>
                                        <p:cTn id="36" dur="500"/>
                                        <p:tgtEl>
                                          <p:spTgt spid="8602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6028"/>
                                        </p:tgtEl>
                                        <p:attrNameLst>
                                          <p:attrName>style.visibility</p:attrName>
                                        </p:attrNameLst>
                                      </p:cBhvr>
                                      <p:to>
                                        <p:strVal val="visible"/>
                                      </p:to>
                                    </p:set>
                                    <p:animEffect transition="in" filter="blinds(horizontal)">
                                      <p:cBhvr>
                                        <p:cTn id="39" dur="500"/>
                                        <p:tgtEl>
                                          <p:spTgt spid="8602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86031"/>
                                        </p:tgtEl>
                                        <p:attrNameLst>
                                          <p:attrName>style.visibility</p:attrName>
                                        </p:attrNameLst>
                                      </p:cBhvr>
                                      <p:to>
                                        <p:strVal val="visible"/>
                                      </p:to>
                                    </p:set>
                                    <p:animEffect transition="in" filter="blinds(horizontal)">
                                      <p:cBhvr>
                                        <p:cTn id="44" dur="500"/>
                                        <p:tgtEl>
                                          <p:spTgt spid="8603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86030"/>
                                        </p:tgtEl>
                                        <p:attrNameLst>
                                          <p:attrName>style.visibility</p:attrName>
                                        </p:attrNameLst>
                                      </p:cBhvr>
                                      <p:to>
                                        <p:strVal val="visible"/>
                                      </p:to>
                                    </p:set>
                                    <p:animEffect transition="in" filter="blinds(horizontal)">
                                      <p:cBhvr>
                                        <p:cTn id="47" dur="500"/>
                                        <p:tgtEl>
                                          <p:spTgt spid="8603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6033"/>
                                        </p:tgtEl>
                                        <p:attrNameLst>
                                          <p:attrName>style.visibility</p:attrName>
                                        </p:attrNameLst>
                                      </p:cBhvr>
                                      <p:to>
                                        <p:strVal val="visible"/>
                                      </p:to>
                                    </p:set>
                                    <p:animEffect transition="in" filter="blinds(horizontal)">
                                      <p:cBhvr>
                                        <p:cTn id="52" dur="500"/>
                                        <p:tgtEl>
                                          <p:spTgt spid="8603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86032"/>
                                        </p:tgtEl>
                                        <p:attrNameLst>
                                          <p:attrName>style.visibility</p:attrName>
                                        </p:attrNameLst>
                                      </p:cBhvr>
                                      <p:to>
                                        <p:strVal val="visible"/>
                                      </p:to>
                                    </p:set>
                                    <p:animEffect transition="in" filter="blinds(horizontal)">
                                      <p:cBhvr>
                                        <p:cTn id="55" dur="500"/>
                                        <p:tgtEl>
                                          <p:spTgt spid="86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ldLvl="0" animBg="1"/>
      <p:bldP spid="86022" grpId="0" bldLvl="0" animBg="1"/>
      <p:bldP spid="86024" grpId="0" bldLvl="0" animBg="1"/>
      <p:bldP spid="86025" grpId="0" bldLvl="0" animBg="1"/>
      <p:bldP spid="86026" grpId="0" bldLvl="0" animBg="1"/>
      <p:bldP spid="86027" grpId="0" bldLvl="0" animBg="1"/>
      <p:bldP spid="86028" grpId="0" bldLvl="0" animBg="1"/>
      <p:bldP spid="86029" grpId="0" bldLvl="0" animBg="1"/>
      <p:bldP spid="86030" grpId="0" bldLvl="0" animBg="1"/>
      <p:bldP spid="86031" grpId="0" bldLvl="0" animBg="1"/>
      <p:bldP spid="86032" grpId="0" bldLvl="0" animBg="1"/>
      <p:bldP spid="86033" grpId="0" bldLvl="0" animBg="1"/>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3" name="Text Box 7">
            <a:hlinkClick r:id="rId1" action="ppaction://hlinksldjump"/>
          </p:cNvPr>
          <p:cNvSpPr txBox="1"/>
          <p:nvPr/>
        </p:nvSpPr>
        <p:spPr>
          <a:xfrm>
            <a:off x="420608" y="349012"/>
            <a:ext cx="3024188" cy="583565"/>
          </a:xfrm>
          <a:prstGeom prst="rect">
            <a:avLst/>
          </a:prstGeom>
          <a:noFill/>
          <a:ln w="9525">
            <a:noFill/>
          </a:ln>
        </p:spPr>
        <p:txBody>
          <a:bodyPr wrap="square" anchor="t">
            <a:spAutoFit/>
          </a:bodyPr>
          <a:p>
            <a:pPr>
              <a:spcBef>
                <a:spcPct val="50000"/>
              </a:spcBef>
            </a:pPr>
            <a:r>
              <a:rPr lang="en-US" altLang="zh-CN" sz="3200" b="1" dirty="0">
                <a:solidFill>
                  <a:srgbClr val="FF0000"/>
                </a:solidFill>
                <a:latin typeface="Times New Roman" panose="02020603050405020304" pitchFamily="18" charset="0"/>
                <a:ea typeface="黑体" panose="02010609060101010101" pitchFamily="49" charset="-122"/>
              </a:rPr>
              <a:t>B.</a:t>
            </a:r>
            <a:r>
              <a:rPr lang="zh-CN" altLang="en-US" sz="3200" b="1" dirty="0">
                <a:solidFill>
                  <a:srgbClr val="FF0000"/>
                </a:solidFill>
                <a:latin typeface="Times New Roman" panose="02020603050405020304" pitchFamily="18" charset="0"/>
                <a:ea typeface="黑体" panose="02010609060101010101" pitchFamily="49" charset="-122"/>
              </a:rPr>
              <a:t>反思诊断</a:t>
            </a:r>
            <a:endParaRPr lang="zh-CN" altLang="en-US" sz="3200" b="1" dirty="0">
              <a:solidFill>
                <a:srgbClr val="FF0000"/>
              </a:solidFill>
              <a:latin typeface="Times New Roman" panose="02020603050405020304" pitchFamily="18" charset="0"/>
              <a:ea typeface="黑体" panose="02010609060101010101" pitchFamily="49" charset="-122"/>
            </a:endParaRPr>
          </a:p>
        </p:txBody>
      </p:sp>
      <p:sp>
        <p:nvSpPr>
          <p:cNvPr id="4" name="文本框 3"/>
          <p:cNvSpPr txBox="1"/>
          <p:nvPr/>
        </p:nvSpPr>
        <p:spPr>
          <a:xfrm>
            <a:off x="613410" y="1233170"/>
            <a:ext cx="11230610" cy="2676525"/>
          </a:xfrm>
          <a:prstGeom prst="rect">
            <a:avLst/>
          </a:prstGeom>
          <a:noFill/>
        </p:spPr>
        <p:txBody>
          <a:bodyPr wrap="square" rtlCol="0" anchor="t">
            <a:spAutoFit/>
          </a:bodyPr>
          <a:p>
            <a:r>
              <a:rPr lang="en-US" altLang="zh-CN" sz="2800" b="1">
                <a:latin typeface="华文中宋" panose="02010600040101010101" pitchFamily="2" charset="-122"/>
                <a:ea typeface="华文中宋" panose="02010600040101010101" pitchFamily="2" charset="-122"/>
                <a:cs typeface="华文中宋" panose="02010600040101010101" pitchFamily="2" charset="-122"/>
              </a:rPr>
              <a:t>2.</a:t>
            </a:r>
            <a:r>
              <a:rPr lang="zh-CN" altLang="en-US" sz="2800" b="1">
                <a:latin typeface="华文中宋" panose="02010600040101010101" pitchFamily="2" charset="-122"/>
                <a:ea typeface="华文中宋" panose="02010600040101010101" pitchFamily="2" charset="-122"/>
                <a:cs typeface="华文中宋" panose="02010600040101010101" pitchFamily="2" charset="-122"/>
              </a:rPr>
              <a:t>关于英国《权利法案》和美国1787年宪法共同点的叙述正确的是</a:t>
            </a:r>
            <a:endParaRPr lang="zh-CN" altLang="en-US" sz="2800" b="1">
              <a:latin typeface="华文中宋" panose="02010600040101010101" pitchFamily="2" charset="-122"/>
              <a:ea typeface="华文中宋" panose="02010600040101010101" pitchFamily="2" charset="-122"/>
              <a:cs typeface="华文中宋" panose="02010600040101010101" pitchFamily="2" charset="-122"/>
            </a:endParaRPr>
          </a:p>
          <a:p>
            <a:r>
              <a:rPr lang="zh-CN" altLang="en-US" sz="2800" b="1">
                <a:latin typeface="华文中宋" panose="02010600040101010101" pitchFamily="2" charset="-122"/>
                <a:ea typeface="华文中宋" panose="02010600040101010101" pitchFamily="2" charset="-122"/>
                <a:cs typeface="华文中宋" panose="02010600040101010101" pitchFamily="2" charset="-122"/>
              </a:rPr>
              <a:t>①是资产阶级革命成果的法律总结　</a:t>
            </a:r>
            <a:endParaRPr lang="zh-CN" altLang="en-US" sz="2800" b="1">
              <a:latin typeface="华文中宋" panose="02010600040101010101" pitchFamily="2" charset="-122"/>
              <a:ea typeface="华文中宋" panose="02010600040101010101" pitchFamily="2" charset="-122"/>
              <a:cs typeface="华文中宋" panose="02010600040101010101" pitchFamily="2" charset="-122"/>
            </a:endParaRPr>
          </a:p>
          <a:p>
            <a:r>
              <a:rPr lang="zh-CN" altLang="en-US" sz="2800" b="1">
                <a:latin typeface="华文中宋" panose="02010600040101010101" pitchFamily="2" charset="-122"/>
                <a:ea typeface="华文中宋" panose="02010600040101010101" pitchFamily="2" charset="-122"/>
                <a:cs typeface="华文中宋" panose="02010600040101010101" pitchFamily="2" charset="-122"/>
              </a:rPr>
              <a:t>②为国家的稳定发展奠定了政治基础　</a:t>
            </a:r>
            <a:endParaRPr lang="zh-CN" altLang="en-US" sz="2800" b="1">
              <a:latin typeface="华文中宋" panose="02010600040101010101" pitchFamily="2" charset="-122"/>
              <a:ea typeface="华文中宋" panose="02010600040101010101" pitchFamily="2" charset="-122"/>
              <a:cs typeface="华文中宋" panose="02010600040101010101" pitchFamily="2" charset="-122"/>
            </a:endParaRPr>
          </a:p>
          <a:p>
            <a:r>
              <a:rPr lang="zh-CN" altLang="en-US" sz="2800" b="1">
                <a:latin typeface="华文中宋" panose="02010600040101010101" pitchFamily="2" charset="-122"/>
                <a:ea typeface="华文中宋" panose="02010600040101010101" pitchFamily="2" charset="-122"/>
                <a:cs typeface="华文中宋" panose="02010600040101010101" pitchFamily="2" charset="-122"/>
              </a:rPr>
              <a:t>③以法律形式确立了近代资本主义政治体制　</a:t>
            </a:r>
            <a:endParaRPr lang="zh-CN" altLang="en-US" sz="2800" b="1">
              <a:latin typeface="华文中宋" panose="02010600040101010101" pitchFamily="2" charset="-122"/>
              <a:ea typeface="华文中宋" panose="02010600040101010101" pitchFamily="2" charset="-122"/>
              <a:cs typeface="华文中宋" panose="02010600040101010101" pitchFamily="2" charset="-122"/>
            </a:endParaRPr>
          </a:p>
          <a:p>
            <a:r>
              <a:rPr lang="zh-CN" altLang="en-US" sz="2800" b="1">
                <a:latin typeface="华文中宋" panose="02010600040101010101" pitchFamily="2" charset="-122"/>
                <a:ea typeface="华文中宋" panose="02010600040101010101" pitchFamily="2" charset="-122"/>
                <a:cs typeface="华文中宋" panose="02010600040101010101" pitchFamily="2" charset="-122"/>
              </a:rPr>
              <a:t>④都赋予了议会至高无上的权力</a:t>
            </a:r>
            <a:endParaRPr lang="zh-CN" altLang="en-US" sz="2800" b="1">
              <a:latin typeface="华文中宋" panose="02010600040101010101" pitchFamily="2" charset="-122"/>
              <a:ea typeface="华文中宋" panose="02010600040101010101" pitchFamily="2" charset="-122"/>
              <a:cs typeface="华文中宋" panose="02010600040101010101" pitchFamily="2" charset="-122"/>
            </a:endParaRPr>
          </a:p>
          <a:p>
            <a:r>
              <a:rPr lang="zh-CN" altLang="en-US" sz="2800" b="1">
                <a:solidFill>
                  <a:srgbClr val="2747BE"/>
                </a:solidFill>
                <a:latin typeface="华文中宋" panose="02010600040101010101" pitchFamily="2" charset="-122"/>
                <a:ea typeface="华文中宋" panose="02010600040101010101" pitchFamily="2" charset="-122"/>
                <a:cs typeface="华文中宋" panose="02010600040101010101" pitchFamily="2" charset="-122"/>
              </a:rPr>
              <a:t>A.①②③④	         B.①②③        C.②③④	  D.①③④</a:t>
            </a:r>
            <a:endParaRPr lang="zh-CN" altLang="en-US" sz="2800" b="1">
              <a:solidFill>
                <a:srgbClr val="2747BE"/>
              </a:solidFill>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5" name="文本框 4"/>
          <p:cNvSpPr txBox="1"/>
          <p:nvPr/>
        </p:nvSpPr>
        <p:spPr>
          <a:xfrm>
            <a:off x="613410" y="4262755"/>
            <a:ext cx="11229975" cy="1322070"/>
          </a:xfrm>
          <a:prstGeom prst="rect">
            <a:avLst/>
          </a:prstGeom>
          <a:noFill/>
        </p:spPr>
        <p:txBody>
          <a:bodyPr wrap="square" rtlCol="0" anchor="t">
            <a:spAutoFit/>
          </a:bodyPr>
          <a:p>
            <a:r>
              <a:rPr lang="zh-CN" altLang="en-US" sz="2000">
                <a:latin typeface="华文中宋" panose="02010600040101010101" pitchFamily="2" charset="-122"/>
                <a:ea typeface="华文中宋" panose="02010600040101010101" pitchFamily="2" charset="-122"/>
                <a:cs typeface="华文中宋" panose="02010600040101010101" pitchFamily="2" charset="-122"/>
                <a:sym typeface="+mn-ea"/>
              </a:rPr>
              <a:t>解析:英国《权利法案》和美国1787年宪法都是资产阶级革命成果的法律总结,都以法律的形式确立了本国的资本主义政治体制,都为国家的稳定和资本主义经济的发展奠定了基础。但是美国1787年宪法确立了三权分立的原则,国会并非至高无上,所以排除④,①②③正确。</a:t>
            </a:r>
            <a:endParaRPr lang="zh-CN" altLang="en-US" sz="2000">
              <a:latin typeface="华文中宋" panose="02010600040101010101" pitchFamily="2" charset="-122"/>
              <a:ea typeface="华文中宋" panose="02010600040101010101" pitchFamily="2" charset="-122"/>
              <a:cs typeface="华文中宋" panose="02010600040101010101" pitchFamily="2" charset="-122"/>
            </a:endParaRPr>
          </a:p>
          <a:p>
            <a:r>
              <a:rPr lang="zh-CN" altLang="en-US" sz="2000">
                <a:latin typeface="华文中宋" panose="02010600040101010101" pitchFamily="2" charset="-122"/>
                <a:ea typeface="华文中宋" panose="02010600040101010101" pitchFamily="2" charset="-122"/>
                <a:cs typeface="华文中宋" panose="02010600040101010101" pitchFamily="2" charset="-122"/>
                <a:sym typeface="+mn-ea"/>
              </a:rPr>
              <a:t>因此正确答案B</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7">
            <a:hlinkClick r:id="rId1" action="ppaction://hlinksldjump"/>
          </p:cNvPr>
          <p:cNvSpPr txBox="1"/>
          <p:nvPr/>
        </p:nvSpPr>
        <p:spPr>
          <a:xfrm>
            <a:off x="420132" y="442357"/>
            <a:ext cx="3024188" cy="583565"/>
          </a:xfrm>
          <a:prstGeom prst="rect">
            <a:avLst/>
          </a:prstGeom>
          <a:noFill/>
          <a:ln w="9525">
            <a:noFill/>
          </a:ln>
        </p:spPr>
        <p:txBody>
          <a:bodyPr wrap="square" anchor="t">
            <a:spAutoFit/>
          </a:bodyPr>
          <a:p>
            <a:pPr>
              <a:spcBef>
                <a:spcPct val="50000"/>
              </a:spcBef>
            </a:pPr>
            <a:r>
              <a:rPr lang="en-US" altLang="zh-CN" sz="3200" b="1" dirty="0">
                <a:solidFill>
                  <a:srgbClr val="FF0000"/>
                </a:solidFill>
                <a:latin typeface="Times New Roman" panose="02020603050405020304" pitchFamily="18" charset="0"/>
                <a:ea typeface="黑体" panose="02010609060101010101" pitchFamily="49" charset="-122"/>
              </a:rPr>
              <a:t>C.</a:t>
            </a:r>
            <a:r>
              <a:rPr lang="zh-CN" altLang="en-US" sz="3200" b="1" dirty="0">
                <a:solidFill>
                  <a:srgbClr val="FF0000"/>
                </a:solidFill>
                <a:latin typeface="Times New Roman" panose="02020603050405020304" pitchFamily="18" charset="0"/>
                <a:ea typeface="黑体" panose="02010609060101010101" pitchFamily="49" charset="-122"/>
              </a:rPr>
              <a:t>基础达标</a:t>
            </a:r>
            <a:endParaRPr lang="zh-CN" altLang="en-US" sz="3200" b="1" dirty="0">
              <a:solidFill>
                <a:srgbClr val="FF0000"/>
              </a:solidFill>
              <a:latin typeface="Times New Roman" panose="02020603050405020304" pitchFamily="18" charset="0"/>
              <a:ea typeface="黑体" panose="02010609060101010101" pitchFamily="49" charset="-122"/>
            </a:endParaRPr>
          </a:p>
        </p:txBody>
      </p:sp>
      <p:sp>
        <p:nvSpPr>
          <p:cNvPr id="3" name="文本框 2"/>
          <p:cNvSpPr txBox="1"/>
          <p:nvPr/>
        </p:nvSpPr>
        <p:spPr>
          <a:xfrm>
            <a:off x="783273" y="1683544"/>
            <a:ext cx="648653" cy="3322955"/>
          </a:xfrm>
          <a:prstGeom prst="rect">
            <a:avLst/>
          </a:prstGeom>
          <a:noFill/>
        </p:spPr>
        <p:txBody>
          <a:bodyPr wrap="square" rtlCol="0" anchor="t">
            <a:spAutoFit/>
          </a:bodyPr>
          <a:p>
            <a:r>
              <a:rPr lang="zh-CN" altLang="en-US" sz="3000" b="1" kern="0" noProof="0" dirty="0" smtClean="0">
                <a:ln>
                  <a:noFill/>
                </a:ln>
                <a:effectLst/>
                <a:uLnTx/>
                <a:uFillTx/>
                <a:sym typeface="+mn-ea"/>
              </a:rPr>
              <a:t>英国君主立宪制</a:t>
            </a:r>
            <a:endParaRPr lang="zh-CN" altLang="en-US" sz="3000" b="1" kern="0" noProof="0" dirty="0" smtClean="0">
              <a:ln>
                <a:noFill/>
              </a:ln>
              <a:effectLst/>
              <a:uLnTx/>
              <a:uFillTx/>
              <a:sym typeface="+mn-ea"/>
            </a:endParaRPr>
          </a:p>
        </p:txBody>
      </p:sp>
      <p:sp>
        <p:nvSpPr>
          <p:cNvPr id="6" name="AutoShape 27"/>
          <p:cNvSpPr/>
          <p:nvPr/>
        </p:nvSpPr>
        <p:spPr bwMode="auto">
          <a:xfrm>
            <a:off x="1768316" y="1578928"/>
            <a:ext cx="328136" cy="3699510"/>
          </a:xfrm>
          <a:prstGeom prst="leftBrace">
            <a:avLst>
              <a:gd name="adj1" fmla="val 0"/>
              <a:gd name="adj2" fmla="val 50000"/>
            </a:avLst>
          </a:prstGeom>
          <a:noFill/>
          <a:ln w="38100">
            <a:solidFill>
              <a:schemeClr val="tx1"/>
            </a:solidFill>
            <a:round/>
          </a:ln>
        </p:spPr>
        <p:txBody>
          <a:bodyPr wrap="none" anchor="ctr"/>
          <a:p>
            <a:endParaRPr lang="zh-CN" altLang="en-US" sz="100" b="1">
              <a:latin typeface="黑体" panose="02010609060101010101" pitchFamily="49" charset="-122"/>
              <a:ea typeface="黑体" panose="02010609060101010101" pitchFamily="49" charset="-122"/>
            </a:endParaRPr>
          </a:p>
        </p:txBody>
      </p:sp>
      <p:sp>
        <p:nvSpPr>
          <p:cNvPr id="14" name="Text Box 15"/>
          <p:cNvSpPr txBox="1">
            <a:spLocks noChangeArrowheads="1"/>
          </p:cNvSpPr>
          <p:nvPr/>
        </p:nvSpPr>
        <p:spPr bwMode="auto">
          <a:xfrm>
            <a:off x="2344954" y="2251095"/>
            <a:ext cx="88720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1726F1"/>
                </a:solidFill>
                <a:latin typeface="黑体" panose="02010609060101010101" pitchFamily="49" charset="-122"/>
                <a:ea typeface="黑体" panose="02010609060101010101" pitchFamily="49" charset="-122"/>
              </a:rPr>
              <a:t>背景</a:t>
            </a:r>
            <a:endParaRPr lang="zh-CN" altLang="en-US" sz="2400" b="1" dirty="0">
              <a:solidFill>
                <a:srgbClr val="1726F1"/>
              </a:solidFill>
              <a:latin typeface="黑体" panose="02010609060101010101" pitchFamily="49" charset="-122"/>
              <a:ea typeface="黑体" panose="02010609060101010101" pitchFamily="49" charset="-122"/>
            </a:endParaRPr>
          </a:p>
        </p:txBody>
      </p:sp>
      <p:sp>
        <p:nvSpPr>
          <p:cNvPr id="15" name="Text Box 5"/>
          <p:cNvSpPr txBox="1">
            <a:spLocks noChangeArrowheads="1"/>
          </p:cNvSpPr>
          <p:nvPr/>
        </p:nvSpPr>
        <p:spPr bwMode="auto">
          <a:xfrm>
            <a:off x="2367986" y="3114932"/>
            <a:ext cx="1077158" cy="460375"/>
          </a:xfrm>
          <a:prstGeom prst="rect">
            <a:avLst/>
          </a:prstGeom>
          <a:noFill/>
          <a:ln w="9525">
            <a:noFill/>
            <a:miter lim="800000"/>
          </a:ln>
          <a:effectLst/>
        </p:spPr>
        <p:txBody>
          <a:bodyPr wrap="square">
            <a:spAutoFit/>
          </a:bodyPr>
          <a:lstStyle/>
          <a:p>
            <a:pPr eaLnBrk="1" hangingPunct="1">
              <a:defRPr/>
            </a:pPr>
            <a:r>
              <a:rPr kumimoji="1" lang="zh-CN" altLang="en-US" sz="2400" b="1" dirty="0">
                <a:solidFill>
                  <a:srgbClr val="1726F1"/>
                </a:solidFill>
                <a:effectLst>
                  <a:outerShdw blurRad="38100" dist="38100" dir="2700000" algn="tl">
                    <a:srgbClr val="C0C0C0"/>
                  </a:outerShdw>
                </a:effectLst>
                <a:latin typeface="黑体" panose="02010609060101010101" pitchFamily="49" charset="-122"/>
                <a:ea typeface="黑体" panose="02010609060101010101" pitchFamily="49" charset="-122"/>
              </a:rPr>
              <a:t>内容</a:t>
            </a:r>
            <a:endParaRPr kumimoji="1" lang="zh-CN" altLang="en-US" sz="2400" b="1" dirty="0">
              <a:solidFill>
                <a:srgbClr val="1726F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6" name="Text Box 5"/>
          <p:cNvSpPr txBox="1">
            <a:spLocks noChangeArrowheads="1"/>
          </p:cNvSpPr>
          <p:nvPr/>
        </p:nvSpPr>
        <p:spPr bwMode="auto">
          <a:xfrm>
            <a:off x="2291786" y="4061106"/>
            <a:ext cx="994062" cy="460375"/>
          </a:xfrm>
          <a:prstGeom prst="rect">
            <a:avLst/>
          </a:prstGeom>
          <a:noFill/>
          <a:ln w="9525">
            <a:noFill/>
            <a:miter lim="800000"/>
          </a:ln>
          <a:effectLst/>
        </p:spPr>
        <p:txBody>
          <a:bodyPr wrap="square">
            <a:spAutoFit/>
          </a:bodyPr>
          <a:lstStyle/>
          <a:p>
            <a:pPr eaLnBrk="1" hangingPunct="1">
              <a:defRPr/>
            </a:pPr>
            <a:r>
              <a:rPr kumimoji="1" lang="zh-CN" altLang="en-US" sz="2400" b="1" dirty="0">
                <a:solidFill>
                  <a:srgbClr val="1726F1"/>
                </a:solidFill>
                <a:effectLst>
                  <a:outerShdw blurRad="38100" dist="38100" dir="2700000" algn="tl">
                    <a:srgbClr val="C0C0C0"/>
                  </a:outerShdw>
                </a:effectLst>
                <a:latin typeface="黑体" panose="02010609060101010101" pitchFamily="49" charset="-122"/>
                <a:ea typeface="黑体" panose="02010609060101010101" pitchFamily="49" charset="-122"/>
              </a:rPr>
              <a:t>特点</a:t>
            </a:r>
            <a:endParaRPr kumimoji="1" lang="zh-CN" altLang="en-US" sz="2400" b="1" dirty="0">
              <a:solidFill>
                <a:srgbClr val="1726F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7" name="Text Box 5"/>
          <p:cNvSpPr txBox="1">
            <a:spLocks noChangeArrowheads="1"/>
          </p:cNvSpPr>
          <p:nvPr/>
        </p:nvSpPr>
        <p:spPr bwMode="auto">
          <a:xfrm>
            <a:off x="2291798" y="5006463"/>
            <a:ext cx="2036079" cy="460375"/>
          </a:xfrm>
          <a:prstGeom prst="rect">
            <a:avLst/>
          </a:prstGeom>
          <a:noFill/>
          <a:ln w="9525">
            <a:noFill/>
            <a:miter lim="800000"/>
          </a:ln>
          <a:effectLst/>
        </p:spPr>
        <p:txBody>
          <a:bodyPr wrap="square">
            <a:spAutoFit/>
          </a:bodyPr>
          <a:lstStyle/>
          <a:p>
            <a:pPr eaLnBrk="1" hangingPunct="1">
              <a:defRPr/>
            </a:pPr>
            <a:r>
              <a:rPr kumimoji="1" lang="zh-CN" altLang="en-US" sz="2400" b="1" dirty="0">
                <a:solidFill>
                  <a:srgbClr val="1726F1"/>
                </a:solidFill>
                <a:effectLst>
                  <a:outerShdw blurRad="38100" dist="38100" dir="2700000" algn="tl">
                    <a:srgbClr val="C0C0C0"/>
                  </a:outerShdw>
                </a:effectLst>
                <a:latin typeface="黑体" panose="02010609060101010101" pitchFamily="49" charset="-122"/>
                <a:ea typeface="黑体" panose="02010609060101010101" pitchFamily="49" charset="-122"/>
              </a:rPr>
              <a:t>评价</a:t>
            </a:r>
            <a:endParaRPr kumimoji="1" lang="zh-CN" altLang="en-US" sz="2400" b="1" dirty="0">
              <a:solidFill>
                <a:srgbClr val="1726F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8" name="Text Box 15"/>
          <p:cNvSpPr txBox="1">
            <a:spLocks noChangeArrowheads="1"/>
          </p:cNvSpPr>
          <p:nvPr/>
        </p:nvSpPr>
        <p:spPr bwMode="auto">
          <a:xfrm>
            <a:off x="2345126" y="1413851"/>
            <a:ext cx="109991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1726F1"/>
                </a:solidFill>
                <a:latin typeface="黑体" panose="02010609060101010101" pitchFamily="49" charset="-122"/>
                <a:ea typeface="黑体" panose="02010609060101010101" pitchFamily="49" charset="-122"/>
              </a:rPr>
              <a:t>概念</a:t>
            </a:r>
            <a:endParaRPr lang="zh-CN" altLang="en-US" sz="2400" b="1" dirty="0">
              <a:solidFill>
                <a:srgbClr val="1726F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8" name="文本框 21507"/>
          <p:cNvSpPr txBox="1"/>
          <p:nvPr/>
        </p:nvSpPr>
        <p:spPr>
          <a:xfrm>
            <a:off x="519430" y="1125855"/>
            <a:ext cx="1939290" cy="521970"/>
          </a:xfrm>
          <a:prstGeom prst="rect">
            <a:avLst/>
          </a:prstGeom>
          <a:noFill/>
          <a:ln w="9525">
            <a:noFill/>
          </a:ln>
        </p:spPr>
        <p:txBody>
          <a:bodyPr wrap="square">
            <a:spAutoFit/>
          </a:bodyPr>
          <a:p>
            <a:pPr>
              <a:spcBef>
                <a:spcPct val="50000"/>
              </a:spcBef>
            </a:pPr>
            <a:r>
              <a:rPr lang="zh-CN" altLang="en-US" sz="2800" dirty="0">
                <a:solidFill>
                  <a:srgbClr val="FF0000"/>
                </a:solidFill>
                <a:effectLst>
                  <a:outerShdw blurRad="38100" dist="38100" dir="2700000">
                    <a:srgbClr val="000000"/>
                  </a:outerShdw>
                </a:effectLst>
                <a:latin typeface="黑体" panose="02010609060101010101" pitchFamily="49" charset="-122"/>
                <a:ea typeface="黑体" panose="02010609060101010101" pitchFamily="49" charset="-122"/>
              </a:rPr>
              <a:t>含义：</a:t>
            </a:r>
            <a:endParaRPr lang="zh-CN" altLang="en-US" sz="2800" dirty="0">
              <a:solidFill>
                <a:srgbClr val="FF0000"/>
              </a:solidFill>
              <a:effectLst>
                <a:outerShdw blurRad="38100" dist="38100" dir="2700000">
                  <a:srgbClr val="000000"/>
                </a:outerShdw>
              </a:effectLst>
              <a:latin typeface="黑体" panose="02010609060101010101" pitchFamily="49" charset="-122"/>
              <a:ea typeface="黑体" panose="02010609060101010101" pitchFamily="49" charset="-122"/>
            </a:endParaRPr>
          </a:p>
        </p:txBody>
      </p:sp>
      <p:sp>
        <p:nvSpPr>
          <p:cNvPr id="5" name="文本框 4"/>
          <p:cNvSpPr txBox="1"/>
          <p:nvPr/>
        </p:nvSpPr>
        <p:spPr>
          <a:xfrm>
            <a:off x="585470" y="2416175"/>
            <a:ext cx="2047240" cy="521970"/>
          </a:xfrm>
          <a:prstGeom prst="rect">
            <a:avLst/>
          </a:prstGeom>
          <a:noFill/>
          <a:ln w="9525">
            <a:noFill/>
          </a:ln>
        </p:spPr>
        <p:txBody>
          <a:bodyPr wrap="square">
            <a:spAutoFit/>
          </a:bodyPr>
          <a:p>
            <a:pPr>
              <a:spcBef>
                <a:spcPct val="50000"/>
              </a:spcBef>
            </a:pPr>
            <a:r>
              <a:rPr lang="zh-CN" altLang="en-US" sz="2800" dirty="0">
                <a:solidFill>
                  <a:srgbClr val="FF0000"/>
                </a:solidFill>
                <a:effectLst>
                  <a:outerShdw blurRad="38100" dist="38100" dir="2700000">
                    <a:srgbClr val="000000"/>
                  </a:outerShdw>
                </a:effectLst>
                <a:latin typeface="华文中宋" panose="02010600040101010101" pitchFamily="2" charset="-122"/>
                <a:ea typeface="华文中宋" panose="02010600040101010101" pitchFamily="2" charset="-122"/>
              </a:rPr>
              <a:t>确立方式：</a:t>
            </a:r>
            <a:endParaRPr lang="zh-CN" altLang="en-US" sz="2800" dirty="0">
              <a:solidFill>
                <a:srgbClr val="FF0000"/>
              </a:solidFill>
              <a:effectLst>
                <a:outerShdw blurRad="38100" dist="38100" dir="2700000">
                  <a:srgbClr val="000000"/>
                </a:outerShdw>
              </a:effectLst>
              <a:latin typeface="华文中宋" panose="02010600040101010101" pitchFamily="2" charset="-122"/>
              <a:ea typeface="华文中宋" panose="02010600040101010101" pitchFamily="2" charset="-122"/>
            </a:endParaRPr>
          </a:p>
        </p:txBody>
      </p:sp>
      <p:sp>
        <p:nvSpPr>
          <p:cNvPr id="6" name="文本框 5"/>
          <p:cNvSpPr txBox="1"/>
          <p:nvPr/>
        </p:nvSpPr>
        <p:spPr>
          <a:xfrm>
            <a:off x="1134110" y="3093720"/>
            <a:ext cx="5761038" cy="460375"/>
          </a:xfrm>
          <a:prstGeom prst="rect">
            <a:avLst/>
          </a:prstGeom>
          <a:noFill/>
          <a:ln w="9525">
            <a:noFill/>
          </a:ln>
        </p:spPr>
        <p:txBody>
          <a:bodyPr>
            <a:spAutoFit/>
          </a:bodyPr>
          <a:p>
            <a:pPr>
              <a:spcBef>
                <a:spcPct val="50000"/>
              </a:spcBef>
            </a:pPr>
            <a:r>
              <a:rPr lang="zh-CN" altLang="en-US" sz="2400" dirty="0">
                <a:solidFill>
                  <a:schemeClr val="tx1"/>
                </a:solidFill>
                <a:effectLst>
                  <a:outerShdw blurRad="38100" dist="38100" dir="2700000">
                    <a:srgbClr val="000000"/>
                  </a:outerShdw>
                </a:effectLst>
                <a:latin typeface="华文中宋" panose="02010600040101010101" pitchFamily="2" charset="-122"/>
                <a:ea typeface="华文中宋" panose="02010600040101010101" pitchFamily="2" charset="-122"/>
                <a:cs typeface="华文中宋" panose="02010600040101010101" pitchFamily="2" charset="-122"/>
              </a:rPr>
              <a:t>通过革命、改革扫除障碍</a:t>
            </a:r>
            <a:r>
              <a:rPr lang="en-US" altLang="zh-CN" sz="2400" dirty="0">
                <a:solidFill>
                  <a:schemeClr val="tx1"/>
                </a:solidFill>
                <a:effectLst>
                  <a:outerShdw blurRad="38100" dist="38100" dir="2700000">
                    <a:srgbClr val="000000"/>
                  </a:outerShdw>
                </a:effectLst>
                <a:latin typeface="华文中宋" panose="02010600040101010101" pitchFamily="2" charset="-122"/>
                <a:ea typeface="华文中宋" panose="02010600040101010101" pitchFamily="2" charset="-122"/>
                <a:cs typeface="华文中宋" panose="02010600040101010101" pitchFamily="2" charset="-122"/>
              </a:rPr>
              <a:t>→</a:t>
            </a:r>
            <a:endParaRPr lang="en-US" altLang="zh-CN" sz="2400" dirty="0">
              <a:solidFill>
                <a:schemeClr val="tx1"/>
              </a:solidFill>
              <a:effectLst>
                <a:outerShdw blurRad="38100" dist="38100" dir="2700000">
                  <a:srgbClr val="000000"/>
                </a:outerShdw>
              </a:effectLst>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7" name="文本框 6"/>
          <p:cNvSpPr txBox="1"/>
          <p:nvPr/>
        </p:nvSpPr>
        <p:spPr>
          <a:xfrm>
            <a:off x="5079365" y="3093720"/>
            <a:ext cx="4143375" cy="460375"/>
          </a:xfrm>
          <a:prstGeom prst="rect">
            <a:avLst/>
          </a:prstGeom>
          <a:noFill/>
          <a:ln w="9525">
            <a:noFill/>
          </a:ln>
        </p:spPr>
        <p:txBody>
          <a:bodyPr wrap="square">
            <a:spAutoFit/>
          </a:bodyPr>
          <a:p>
            <a:pPr>
              <a:spcBef>
                <a:spcPct val="50000"/>
              </a:spcBef>
            </a:pPr>
            <a:r>
              <a:rPr lang="zh-CN" altLang="en-US" sz="2400" dirty="0">
                <a:solidFill>
                  <a:schemeClr val="tx1"/>
                </a:solidFill>
                <a:effectLst>
                  <a:outerShdw blurRad="38100" dist="38100" dir="2700000">
                    <a:srgbClr val="000000"/>
                  </a:outerShdw>
                </a:effectLst>
                <a:latin typeface="华文中宋" panose="02010600040101010101" pitchFamily="2" charset="-122"/>
                <a:ea typeface="华文中宋" panose="02010600040101010101" pitchFamily="2" charset="-122"/>
              </a:rPr>
              <a:t>制定文件，设立议会。</a:t>
            </a:r>
            <a:endParaRPr lang="zh-CN" altLang="en-US" sz="2400" dirty="0">
              <a:solidFill>
                <a:schemeClr val="tx1"/>
              </a:solidFill>
              <a:effectLst>
                <a:outerShdw blurRad="38100" dist="38100" dir="2700000">
                  <a:srgbClr val="000000"/>
                </a:outerShdw>
              </a:effectLst>
              <a:latin typeface="华文中宋" panose="02010600040101010101" pitchFamily="2" charset="-122"/>
              <a:ea typeface="华文中宋" panose="02010600040101010101" pitchFamily="2" charset="-122"/>
            </a:endParaRPr>
          </a:p>
        </p:txBody>
      </p:sp>
      <p:sp>
        <p:nvSpPr>
          <p:cNvPr id="10" name="文本框 9"/>
          <p:cNvSpPr txBox="1"/>
          <p:nvPr/>
        </p:nvSpPr>
        <p:spPr>
          <a:xfrm>
            <a:off x="1276350" y="1463040"/>
            <a:ext cx="10915015" cy="953135"/>
          </a:xfrm>
          <a:prstGeom prst="rect">
            <a:avLst/>
          </a:prstGeom>
          <a:noFill/>
        </p:spPr>
        <p:txBody>
          <a:bodyPr wrap="square" rtlCol="0" anchor="t">
            <a:spAutoFit/>
          </a:bodyPr>
          <a:p>
            <a:r>
              <a:rPr lang="zh-CN" altLang="en-US" sz="2800" b="1" dirty="0">
                <a:effectLst>
                  <a:outerShdw blurRad="38100" dist="38100" dir="2700000">
                    <a:srgbClr val="000000"/>
                  </a:outerShdw>
                </a:effectLst>
                <a:latin typeface="微软雅黑" panose="020B0503020204020204" charset="-122"/>
                <a:ea typeface="微软雅黑" panose="020B0503020204020204" charset="-122"/>
                <a:sym typeface="+mn-ea"/>
              </a:rPr>
              <a:t>代议制又称议会制，是指由</a:t>
            </a:r>
            <a:r>
              <a:rPr lang="zh-CN" altLang="en-US" sz="2800" b="1" dirty="0">
                <a:solidFill>
                  <a:srgbClr val="FF0000"/>
                </a:solidFill>
                <a:effectLst>
                  <a:outerShdw blurRad="38100" dist="38100" dir="2700000">
                    <a:srgbClr val="000000"/>
                  </a:outerShdw>
                </a:effectLst>
                <a:latin typeface="微软雅黑" panose="020B0503020204020204" charset="-122"/>
                <a:ea typeface="微软雅黑" panose="020B0503020204020204" charset="-122"/>
                <a:sym typeface="+mn-ea"/>
              </a:rPr>
              <a:t>选举产生</a:t>
            </a:r>
            <a:r>
              <a:rPr lang="zh-CN" altLang="en-US" sz="2800" b="1" dirty="0">
                <a:effectLst>
                  <a:outerShdw blurRad="38100" dist="38100" dir="2700000">
                    <a:srgbClr val="000000"/>
                  </a:outerShdw>
                </a:effectLst>
                <a:latin typeface="微软雅黑" panose="020B0503020204020204" charset="-122"/>
                <a:ea typeface="微软雅黑" panose="020B0503020204020204" charset="-122"/>
                <a:sym typeface="+mn-ea"/>
              </a:rPr>
              <a:t>的代表民意的机关来行使国家权力的制度。是一种</a:t>
            </a:r>
            <a:r>
              <a:rPr lang="zh-CN" altLang="en-US" sz="2800" b="1" dirty="0">
                <a:solidFill>
                  <a:srgbClr val="FF0000"/>
                </a:solidFill>
                <a:effectLst>
                  <a:outerShdw blurRad="38100" dist="38100" dir="2700000">
                    <a:srgbClr val="000000"/>
                  </a:outerShdw>
                </a:effectLst>
                <a:latin typeface="微软雅黑" panose="020B0503020204020204" charset="-122"/>
                <a:ea typeface="微软雅黑" panose="020B0503020204020204" charset="-122"/>
                <a:sym typeface="+mn-ea"/>
              </a:rPr>
              <a:t>间接民主</a:t>
            </a:r>
            <a:r>
              <a:rPr lang="zh-CN" altLang="en-US" sz="2800" b="1" dirty="0">
                <a:effectLst>
                  <a:outerShdw blurRad="38100" dist="38100" dir="2700000">
                    <a:srgbClr val="000000"/>
                  </a:outerShdw>
                </a:effectLst>
                <a:latin typeface="微软雅黑" panose="020B0503020204020204" charset="-122"/>
                <a:ea typeface="微软雅黑" panose="020B0503020204020204" charset="-122"/>
                <a:sym typeface="+mn-ea"/>
              </a:rPr>
              <a:t>的形式，通常以</a:t>
            </a:r>
            <a:r>
              <a:rPr lang="zh-CN" altLang="en-US" sz="2800" b="1" dirty="0">
                <a:solidFill>
                  <a:srgbClr val="FF0000"/>
                </a:solidFill>
                <a:effectLst>
                  <a:outerShdw blurRad="38100" dist="38100" dir="2700000">
                    <a:srgbClr val="000000"/>
                  </a:outerShdw>
                </a:effectLst>
                <a:latin typeface="微软雅黑" panose="020B0503020204020204" charset="-122"/>
                <a:ea typeface="微软雅黑" panose="020B0503020204020204" charset="-122"/>
                <a:sym typeface="+mn-ea"/>
              </a:rPr>
              <a:t>议会</a:t>
            </a:r>
            <a:r>
              <a:rPr lang="zh-CN" altLang="en-US" sz="2800" b="1" dirty="0">
                <a:effectLst>
                  <a:outerShdw blurRad="38100" dist="38100" dir="2700000">
                    <a:srgbClr val="000000"/>
                  </a:outerShdw>
                </a:effectLst>
                <a:latin typeface="微软雅黑" panose="020B0503020204020204" charset="-122"/>
                <a:ea typeface="微软雅黑" panose="020B0503020204020204" charset="-122"/>
                <a:sym typeface="+mn-ea"/>
              </a:rPr>
              <a:t>作为民意的机关。</a:t>
            </a:r>
            <a:endParaRPr lang="zh-CN" altLang="en-US" sz="2800" b="1"/>
          </a:p>
        </p:txBody>
      </p:sp>
      <p:sp>
        <p:nvSpPr>
          <p:cNvPr id="11" name="文本框 10"/>
          <p:cNvSpPr txBox="1"/>
          <p:nvPr/>
        </p:nvSpPr>
        <p:spPr>
          <a:xfrm>
            <a:off x="585470" y="542290"/>
            <a:ext cx="1442720" cy="583565"/>
          </a:xfrm>
          <a:prstGeom prst="rect">
            <a:avLst/>
          </a:prstGeom>
          <a:noFill/>
          <a:ln w="9525">
            <a:noFill/>
          </a:ln>
        </p:spPr>
        <p:txBody>
          <a:bodyPr wrap="square">
            <a:spAutoFit/>
          </a:bodyPr>
          <a:p>
            <a:pPr algn="l">
              <a:spcBef>
                <a:spcPct val="50000"/>
              </a:spcBef>
            </a:pPr>
            <a:r>
              <a:rPr lang="zh-CN" altLang="en-US" sz="3200" dirty="0">
                <a:solidFill>
                  <a:srgbClr val="FF0000"/>
                </a:solidFill>
                <a:effectLst>
                  <a:outerShdw blurRad="38100" dist="38100" dir="2700000">
                    <a:srgbClr val="000000"/>
                  </a:outerShdw>
                </a:effectLst>
                <a:latin typeface="黑体" panose="02010609060101010101" pitchFamily="49" charset="-122"/>
                <a:ea typeface="黑体" panose="02010609060101010101" pitchFamily="49" charset="-122"/>
              </a:rPr>
              <a:t>代议制</a:t>
            </a:r>
            <a:endParaRPr lang="zh-CN" altLang="en-US" sz="3200" dirty="0">
              <a:solidFill>
                <a:srgbClr val="FF0000"/>
              </a:solidFill>
              <a:effectLst>
                <a:outerShdw blurRad="38100" dist="38100" dir="2700000">
                  <a:srgbClr val="000000"/>
                </a:outerShdw>
              </a:effectLst>
              <a:latin typeface="黑体" panose="02010609060101010101" pitchFamily="49" charset="-122"/>
              <a:ea typeface="黑体" panose="02010609060101010101" pitchFamily="49" charset="-122"/>
            </a:endParaRPr>
          </a:p>
        </p:txBody>
      </p:sp>
      <p:sp>
        <p:nvSpPr>
          <p:cNvPr id="75779" name="Rectangle 3"/>
          <p:cNvSpPr>
            <a:spLocks noGrp="1"/>
          </p:cNvSpPr>
          <p:nvPr/>
        </p:nvSpPr>
        <p:spPr>
          <a:xfrm>
            <a:off x="1276350" y="4344670"/>
            <a:ext cx="8153400" cy="2362200"/>
          </a:xfrm>
          <a:prstGeom prst="rect">
            <a:avLst/>
          </a:prstGeom>
          <a:noFill/>
          <a:ln w="9525">
            <a:noFill/>
          </a:ln>
        </p:spPr>
        <p:txBody>
          <a:bodyPr vert="horz" wrap="square" lIns="91440" tIns="45720" rIns="91440" bIns="45720" anchor="t"/>
          <a:lst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a:lstStyle>
          <a:p>
            <a:pPr marL="609600" indent="-609600">
              <a:lnSpc>
                <a:spcPct val="100000"/>
              </a:lnSpc>
              <a:buNone/>
            </a:pPr>
            <a:r>
              <a:rPr lang="en-US" altLang="zh-CN" sz="2400" b="1" dirty="0">
                <a:latin typeface="黑体" panose="02010609060101010101" pitchFamily="49" charset="-122"/>
                <a:ea typeface="黑体" panose="02010609060101010101" pitchFamily="49" charset="-122"/>
                <a:cs typeface="黑体" panose="02010609060101010101" pitchFamily="49" charset="-122"/>
              </a:rPr>
              <a:t>1.</a:t>
            </a:r>
            <a:r>
              <a:rPr lang="zh-CN" altLang="en-US" sz="2400" b="1" dirty="0">
                <a:latin typeface="黑体" panose="02010609060101010101" pitchFamily="49" charset="-122"/>
                <a:ea typeface="黑体" panose="02010609060101010101" pitchFamily="49" charset="-122"/>
                <a:cs typeface="黑体" panose="02010609060101010101" pitchFamily="49" charset="-122"/>
              </a:rPr>
              <a:t>由</a:t>
            </a:r>
            <a:r>
              <a:rPr lang="zh-CN" altLang="en-US" sz="2400" b="1" dirty="0">
                <a:solidFill>
                  <a:srgbClr val="0000CC"/>
                </a:solidFill>
                <a:latin typeface="黑体" panose="02010609060101010101" pitchFamily="49" charset="-122"/>
                <a:ea typeface="黑体" panose="02010609060101010101" pitchFamily="49" charset="-122"/>
                <a:cs typeface="黑体" panose="02010609060101010101" pitchFamily="49" charset="-122"/>
              </a:rPr>
              <a:t>普选</a:t>
            </a:r>
            <a:r>
              <a:rPr lang="zh-CN" altLang="en-US" sz="2400" b="1" dirty="0">
                <a:latin typeface="黑体" panose="02010609060101010101" pitchFamily="49" charset="-122"/>
                <a:ea typeface="黑体" panose="02010609060101010101" pitchFamily="49" charset="-122"/>
                <a:cs typeface="黑体" panose="02010609060101010101" pitchFamily="49" charset="-122"/>
              </a:rPr>
              <a:t>产生的</a:t>
            </a:r>
            <a:r>
              <a:rPr lang="zh-CN" altLang="en-US" sz="2400" b="1" dirty="0">
                <a:solidFill>
                  <a:srgbClr val="0000CC"/>
                </a:solidFill>
                <a:latin typeface="黑体" panose="02010609060101010101" pitchFamily="49" charset="-122"/>
                <a:ea typeface="黑体" panose="02010609060101010101" pitchFamily="49" charset="-122"/>
                <a:cs typeface="黑体" panose="02010609060101010101" pitchFamily="49" charset="-122"/>
              </a:rPr>
              <a:t>民主机构</a:t>
            </a:r>
            <a:r>
              <a:rPr lang="zh-CN" altLang="en-US" sz="2400" b="1" dirty="0">
                <a:latin typeface="黑体" panose="02010609060101010101" pitchFamily="49" charset="-122"/>
                <a:ea typeface="黑体" panose="02010609060101010101" pitchFamily="49" charset="-122"/>
                <a:cs typeface="黑体" panose="02010609060101010101" pitchFamily="49" charset="-122"/>
              </a:rPr>
              <a:t>行使国家权力（如议会）</a:t>
            </a:r>
            <a:endParaRPr lang="zh-CN" altLang="en-US" sz="2400" b="1" dirty="0">
              <a:latin typeface="黑体" panose="02010609060101010101" pitchFamily="49" charset="-122"/>
              <a:ea typeface="黑体" panose="02010609060101010101" pitchFamily="49" charset="-122"/>
              <a:cs typeface="黑体" panose="02010609060101010101" pitchFamily="49" charset="-122"/>
            </a:endParaRPr>
          </a:p>
          <a:p>
            <a:pPr marL="609600" indent="-609600">
              <a:lnSpc>
                <a:spcPct val="100000"/>
              </a:lnSpc>
              <a:buNone/>
            </a:pPr>
            <a:r>
              <a:rPr lang="en-US" altLang="zh-CN" sz="2400" b="1" dirty="0">
                <a:latin typeface="黑体" panose="02010609060101010101" pitchFamily="49" charset="-122"/>
                <a:ea typeface="黑体" panose="02010609060101010101" pitchFamily="49" charset="-122"/>
                <a:cs typeface="黑体" panose="02010609060101010101" pitchFamily="49" charset="-122"/>
              </a:rPr>
              <a:t>2.</a:t>
            </a:r>
            <a:r>
              <a:rPr lang="zh-CN" altLang="en-US" sz="2400" b="1" dirty="0">
                <a:latin typeface="黑体" panose="02010609060101010101" pitchFamily="49" charset="-122"/>
                <a:ea typeface="黑体" panose="02010609060101010101" pitchFamily="49" charset="-122"/>
                <a:cs typeface="黑体" panose="02010609060101010101" pitchFamily="49" charset="-122"/>
              </a:rPr>
              <a:t>实行</a:t>
            </a:r>
            <a:r>
              <a:rPr lang="zh-CN" altLang="en-US" sz="2400" b="1" dirty="0">
                <a:solidFill>
                  <a:srgbClr val="0000CC"/>
                </a:solidFill>
                <a:latin typeface="黑体" panose="02010609060101010101" pitchFamily="49" charset="-122"/>
                <a:ea typeface="黑体" panose="02010609060101010101" pitchFamily="49" charset="-122"/>
                <a:cs typeface="黑体" panose="02010609060101010101" pitchFamily="49" charset="-122"/>
              </a:rPr>
              <a:t>分权制衡原则</a:t>
            </a:r>
            <a:endParaRPr lang="zh-CN" altLang="en-US" sz="2400" b="1" dirty="0">
              <a:solidFill>
                <a:srgbClr val="0000CC"/>
              </a:solidFill>
              <a:latin typeface="黑体" panose="02010609060101010101" pitchFamily="49" charset="-122"/>
              <a:ea typeface="黑体" panose="02010609060101010101" pitchFamily="49" charset="-122"/>
              <a:cs typeface="黑体" panose="02010609060101010101" pitchFamily="49" charset="-122"/>
            </a:endParaRPr>
          </a:p>
          <a:p>
            <a:pPr marL="609600" indent="-609600">
              <a:lnSpc>
                <a:spcPct val="100000"/>
              </a:lnSpc>
              <a:buNone/>
            </a:pPr>
            <a:r>
              <a:rPr lang="en-US" altLang="zh-CN" sz="2400" b="1" dirty="0">
                <a:latin typeface="黑体" panose="02010609060101010101" pitchFamily="49" charset="-122"/>
                <a:ea typeface="黑体" panose="02010609060101010101" pitchFamily="49" charset="-122"/>
                <a:cs typeface="黑体" panose="02010609060101010101" pitchFamily="49" charset="-122"/>
              </a:rPr>
              <a:t>3.</a:t>
            </a:r>
            <a:r>
              <a:rPr lang="zh-CN" altLang="en-US" sz="2400" b="1" dirty="0">
                <a:latin typeface="黑体" panose="02010609060101010101" pitchFamily="49" charset="-122"/>
                <a:ea typeface="黑体" panose="02010609060101010101" pitchFamily="49" charset="-122"/>
                <a:cs typeface="黑体" panose="02010609060101010101" pitchFamily="49" charset="-122"/>
              </a:rPr>
              <a:t>实行</a:t>
            </a:r>
            <a:r>
              <a:rPr lang="zh-CN" altLang="en-US" sz="2400" b="1" dirty="0">
                <a:solidFill>
                  <a:srgbClr val="0000CC"/>
                </a:solidFill>
                <a:latin typeface="黑体" panose="02010609060101010101" pitchFamily="49" charset="-122"/>
                <a:ea typeface="黑体" panose="02010609060101010101" pitchFamily="49" charset="-122"/>
                <a:cs typeface="黑体" panose="02010609060101010101" pitchFamily="49" charset="-122"/>
              </a:rPr>
              <a:t>政党政治</a:t>
            </a:r>
            <a:endParaRPr lang="en-US" altLang="zh-CN" sz="2400" b="1" dirty="0">
              <a:solidFill>
                <a:srgbClr val="0000CC"/>
              </a:solidFill>
              <a:latin typeface="黑体" panose="02010609060101010101" pitchFamily="49" charset="-122"/>
              <a:ea typeface="黑体" panose="02010609060101010101" pitchFamily="49" charset="-122"/>
              <a:cs typeface="黑体" panose="02010609060101010101" pitchFamily="49" charset="-122"/>
            </a:endParaRPr>
          </a:p>
          <a:p>
            <a:pPr marL="609600" indent="-609600">
              <a:lnSpc>
                <a:spcPct val="100000"/>
              </a:lnSpc>
              <a:buNone/>
            </a:pPr>
            <a:r>
              <a:rPr lang="en-US" altLang="zh-CN" sz="2400" b="1" dirty="0">
                <a:solidFill>
                  <a:schemeClr val="tx1"/>
                </a:solidFill>
                <a:latin typeface="黑体" panose="02010609060101010101" pitchFamily="49" charset="-122"/>
                <a:ea typeface="黑体" panose="02010609060101010101" pitchFamily="49" charset="-122"/>
                <a:cs typeface="黑体" panose="02010609060101010101" pitchFamily="49" charset="-122"/>
              </a:rPr>
              <a:t>4.</a:t>
            </a:r>
            <a:r>
              <a:rPr lang="zh-CN" altLang="en-US" sz="2400" b="1" dirty="0">
                <a:solidFill>
                  <a:srgbClr val="0000CC"/>
                </a:solidFill>
                <a:latin typeface="黑体" panose="02010609060101010101" pitchFamily="49" charset="-122"/>
                <a:ea typeface="黑体" panose="02010609060101010101" pitchFamily="49" charset="-122"/>
                <a:cs typeface="黑体" panose="02010609060101010101" pitchFamily="49" charset="-122"/>
              </a:rPr>
              <a:t>议会立法</a:t>
            </a:r>
            <a:endParaRPr lang="zh-CN" altLang="en-US" sz="2400" b="1" dirty="0">
              <a:solidFill>
                <a:srgbClr val="0000CC"/>
              </a:solidFill>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585470" y="3709670"/>
            <a:ext cx="2047240" cy="521970"/>
          </a:xfrm>
          <a:prstGeom prst="rect">
            <a:avLst/>
          </a:prstGeom>
          <a:noFill/>
          <a:ln w="9525">
            <a:noFill/>
          </a:ln>
        </p:spPr>
        <p:txBody>
          <a:bodyPr wrap="square">
            <a:spAutoFit/>
          </a:bodyPr>
          <a:p>
            <a:pPr>
              <a:spcBef>
                <a:spcPct val="50000"/>
              </a:spcBef>
            </a:pPr>
            <a:r>
              <a:rPr lang="zh-CN" altLang="en-US" sz="2800" dirty="0">
                <a:solidFill>
                  <a:srgbClr val="FF0000"/>
                </a:solidFill>
                <a:effectLst>
                  <a:outerShdw blurRad="38100" dist="38100" dir="2700000">
                    <a:srgbClr val="000000"/>
                  </a:outerShdw>
                </a:effectLst>
                <a:latin typeface="华文中宋" panose="02010600040101010101" pitchFamily="2" charset="-122"/>
                <a:ea typeface="华文中宋" panose="02010600040101010101" pitchFamily="2" charset="-122"/>
              </a:rPr>
              <a:t>基本特点：</a:t>
            </a:r>
            <a:endParaRPr lang="zh-CN" altLang="en-US" sz="2800" dirty="0">
              <a:solidFill>
                <a:srgbClr val="FF0000"/>
              </a:solidFill>
              <a:effectLst>
                <a:outerShdw blurRad="38100" dist="38100" dir="2700000">
                  <a:srgbClr val="000000"/>
                </a:outerShdw>
              </a:effectLst>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000" fill="hold">
                                          <p:stCondLst>
                                            <p:cond delay="0"/>
                                          </p:stCondLst>
                                        </p:cTn>
                                        <p:tgtEl>
                                          <p:spTgt spid="7"/>
                                        </p:tgtEl>
                                        <p:attrNameLst>
                                          <p:attrName>style.visibility</p:attrName>
                                        </p:attrNameLst>
                                      </p:cBhvr>
                                      <p:to>
                                        <p:strVal val="visible"/>
                                      </p:to>
                                    </p:set>
                                    <p:animEffect transition="in" filter="dissolv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1" nodeType="clickEffect">
                                  <p:stCondLst>
                                    <p:cond delay="0"/>
                                  </p:stCondLst>
                                  <p:childTnLst>
                                    <p:set>
                                      <p:cBhvr>
                                        <p:cTn id="20" dur="1" fill="hold">
                                          <p:stCondLst>
                                            <p:cond delay="0"/>
                                          </p:stCondLst>
                                        </p:cTn>
                                        <p:tgtEl>
                                          <p:spTgt spid="75779">
                                            <p:txEl>
                                              <p:pRg st="0" end="0"/>
                                            </p:txEl>
                                          </p:spTgt>
                                        </p:tgtEl>
                                        <p:attrNameLst>
                                          <p:attrName>style.visibility</p:attrName>
                                        </p:attrNameLst>
                                      </p:cBhvr>
                                      <p:to>
                                        <p:strVal val="visible"/>
                                      </p:to>
                                    </p:set>
                                    <p:animEffect transition="in" filter="strips(downLeft)">
                                      <p:cBhvr>
                                        <p:cTn id="21" dur="500"/>
                                        <p:tgtEl>
                                          <p:spTgt spid="75779">
                                            <p:txEl>
                                              <p:pRg st="0" end="0"/>
                                            </p:txEl>
                                          </p:spTgt>
                                        </p:tgtEl>
                                      </p:cBhvr>
                                    </p:animEffect>
                                  </p:childTnLst>
                                </p:cTn>
                              </p:par>
                              <p:par>
                                <p:cTn id="22" presetID="18" presetClass="entr" presetSubtype="12" fill="hold" grpId="1" nodeType="withEffect">
                                  <p:stCondLst>
                                    <p:cond delay="0"/>
                                  </p:stCondLst>
                                  <p:childTnLst>
                                    <p:set>
                                      <p:cBhvr>
                                        <p:cTn id="23" dur="1" fill="hold">
                                          <p:stCondLst>
                                            <p:cond delay="0"/>
                                          </p:stCondLst>
                                        </p:cTn>
                                        <p:tgtEl>
                                          <p:spTgt spid="75779">
                                            <p:txEl>
                                              <p:pRg st="1" end="1"/>
                                            </p:txEl>
                                          </p:spTgt>
                                        </p:tgtEl>
                                        <p:attrNameLst>
                                          <p:attrName>style.visibility</p:attrName>
                                        </p:attrNameLst>
                                      </p:cBhvr>
                                      <p:to>
                                        <p:strVal val="visible"/>
                                      </p:to>
                                    </p:set>
                                    <p:animEffect transition="in" filter="strips(downLeft)">
                                      <p:cBhvr>
                                        <p:cTn id="24" dur="500"/>
                                        <p:tgtEl>
                                          <p:spTgt spid="75779">
                                            <p:txEl>
                                              <p:pRg st="1" end="1"/>
                                            </p:txEl>
                                          </p:spTgt>
                                        </p:tgtEl>
                                      </p:cBhvr>
                                    </p:animEffect>
                                  </p:childTnLst>
                                </p:cTn>
                              </p:par>
                              <p:par>
                                <p:cTn id="25" presetID="18" presetClass="entr" presetSubtype="12" fill="hold" grpId="1" nodeType="withEffect">
                                  <p:stCondLst>
                                    <p:cond delay="0"/>
                                  </p:stCondLst>
                                  <p:childTnLst>
                                    <p:set>
                                      <p:cBhvr>
                                        <p:cTn id="26" dur="1" fill="hold">
                                          <p:stCondLst>
                                            <p:cond delay="0"/>
                                          </p:stCondLst>
                                        </p:cTn>
                                        <p:tgtEl>
                                          <p:spTgt spid="75779">
                                            <p:txEl>
                                              <p:pRg st="2" end="2"/>
                                            </p:txEl>
                                          </p:spTgt>
                                        </p:tgtEl>
                                        <p:attrNameLst>
                                          <p:attrName>style.visibility</p:attrName>
                                        </p:attrNameLst>
                                      </p:cBhvr>
                                      <p:to>
                                        <p:strVal val="visible"/>
                                      </p:to>
                                    </p:set>
                                    <p:animEffect transition="in" filter="strips(downLeft)">
                                      <p:cBhvr>
                                        <p:cTn id="27" dur="500"/>
                                        <p:tgtEl>
                                          <p:spTgt spid="75779">
                                            <p:txEl>
                                              <p:pRg st="2" end="2"/>
                                            </p:txEl>
                                          </p:spTgt>
                                        </p:tgtEl>
                                      </p:cBhvr>
                                    </p:animEffect>
                                  </p:childTnLst>
                                </p:cTn>
                              </p:par>
                              <p:par>
                                <p:cTn id="28" presetID="18" presetClass="entr" presetSubtype="12" fill="hold" grpId="1" nodeType="withEffect">
                                  <p:stCondLst>
                                    <p:cond delay="0"/>
                                  </p:stCondLst>
                                  <p:childTnLst>
                                    <p:set>
                                      <p:cBhvr>
                                        <p:cTn id="29" dur="1" fill="hold">
                                          <p:stCondLst>
                                            <p:cond delay="0"/>
                                          </p:stCondLst>
                                        </p:cTn>
                                        <p:tgtEl>
                                          <p:spTgt spid="75779">
                                            <p:txEl>
                                              <p:pRg st="3" end="3"/>
                                            </p:txEl>
                                          </p:spTgt>
                                        </p:tgtEl>
                                        <p:attrNameLst>
                                          <p:attrName>style.visibility</p:attrName>
                                        </p:attrNameLst>
                                      </p:cBhvr>
                                      <p:to>
                                        <p:strVal val="visible"/>
                                      </p:to>
                                    </p:set>
                                    <p:animEffect transition="in" filter="strips(downLeft)">
                                      <p:cBhvr>
                                        <p:cTn id="30" dur="500"/>
                                        <p:tgtEl>
                                          <p:spTgt spid="75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7" grpId="0"/>
      <p:bldP spid="75779" grpId="0" uiExpand="1" build="p"/>
      <p:bldP spid="75779" grpId="1" bldLvl="0" build="allAtOnce"/>
    </p:bldLst>
  </p:timing>
</p:sld>
</file>

<file path=ppt/tags/tag1.xml><?xml version="1.0" encoding="utf-8"?>
<p:tagLst xmlns:p="http://schemas.openxmlformats.org/presentationml/2006/main">
  <p:tag name="KSO_WM_UNIT_TABLE_BEAUTIFY" val="smartTable{1e8dc932-bed8-4ff4-8869-39b27186b8aa}"/>
</p:tagLst>
</file>

<file path=ppt/tags/tag2.xml><?xml version="1.0" encoding="utf-8"?>
<p:tagLst xmlns:p="http://schemas.openxmlformats.org/presentationml/2006/main">
  <p:tag name="KSO_WM_UNIT_TABLE_BEAUTIFY" val="smartTable{db884f8d-04bf-41e6-8123-928439297b3c}"/>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TM02900722[[fn=离子会议室]]</Template>
  <TotalTime>0</TotalTime>
  <Words>4448</Words>
  <Application>WPS 演示</Application>
  <PresentationFormat>宽屏</PresentationFormat>
  <Paragraphs>504</Paragraphs>
  <Slides>26</Slides>
  <Notes>0</Notes>
  <HiddenSlides>0</HiddenSlides>
  <MMClips>0</MMClips>
  <ScaleCrop>false</ScaleCrop>
  <HeadingPairs>
    <vt:vector size="8" baseType="variant">
      <vt:variant>
        <vt:lpstr>已用的字体</vt:lpstr>
      </vt:variant>
      <vt:variant>
        <vt:i4>23</vt:i4>
      </vt:variant>
      <vt:variant>
        <vt:lpstr>主题</vt:lpstr>
      </vt:variant>
      <vt:variant>
        <vt:i4>3</vt:i4>
      </vt:variant>
      <vt:variant>
        <vt:lpstr>嵌入 OLE 服务器</vt:lpstr>
      </vt:variant>
      <vt:variant>
        <vt:i4>1</vt:i4>
      </vt:variant>
      <vt:variant>
        <vt:lpstr>幻灯片标题</vt:lpstr>
      </vt:variant>
      <vt:variant>
        <vt:i4>26</vt:i4>
      </vt:variant>
    </vt:vector>
  </HeadingPairs>
  <TitlesOfParts>
    <vt:vector size="53" baseType="lpstr">
      <vt:lpstr>Arial</vt:lpstr>
      <vt:lpstr>宋体</vt:lpstr>
      <vt:lpstr>Wingdings</vt:lpstr>
      <vt:lpstr>Calibri</vt:lpstr>
      <vt:lpstr>Wingdings 2</vt:lpstr>
      <vt:lpstr>华文行楷</vt:lpstr>
      <vt:lpstr>Times New Roman</vt:lpstr>
      <vt:lpstr>隶书</vt:lpstr>
      <vt:lpstr>微软雅黑</vt:lpstr>
      <vt:lpstr>Arial Unicode MS</vt:lpstr>
      <vt:lpstr>Calibri</vt:lpstr>
      <vt:lpstr>华文中宋</vt:lpstr>
      <vt:lpstr>黑体</vt:lpstr>
      <vt:lpstr>华文琥珀</vt:lpstr>
      <vt:lpstr>华文仿宋</vt:lpstr>
      <vt:lpstr>华文隶书</vt:lpstr>
      <vt:lpstr>华文细黑</vt:lpstr>
      <vt:lpstr>Calibri Light</vt:lpstr>
      <vt:lpstr>楷体_GB2312</vt:lpstr>
      <vt:lpstr>华文新魏</vt:lpstr>
      <vt:lpstr>Microsoft JhengHei</vt:lpstr>
      <vt:lpstr>仿宋_GB2312</vt:lpstr>
      <vt:lpstr>楷体</vt:lpstr>
      <vt:lpstr>HDOfficeLightV0</vt:lpstr>
      <vt:lpstr>1_HDOfficeLightV0</vt:lpstr>
      <vt:lpstr>2_HDOfficeLightV0</vt:lpstr>
      <vt:lpstr>PBrush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中英两国政治制度比较</vt:lpstr>
      <vt:lpstr>PowerPoint 演示文稿</vt:lpstr>
      <vt:lpstr>PowerPoint 演示文稿</vt:lpstr>
      <vt:lpstr>PowerPoint 演示文稿</vt:lpstr>
    </vt:vector>
  </TitlesOfParts>
  <Company>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小武</cp:lastModifiedBy>
  <cp:revision>55</cp:revision>
  <dcterms:created xsi:type="dcterms:W3CDTF">2017-08-07T01:24:00Z</dcterms:created>
  <dcterms:modified xsi:type="dcterms:W3CDTF">2020-05-14T05:35:42Z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