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410" r:id="rId3"/>
    <p:sldId id="413" r:id="rId4"/>
    <p:sldId id="414" r:id="rId5"/>
    <p:sldId id="415" r:id="rId6"/>
    <p:sldId id="416" r:id="rId7"/>
    <p:sldId id="417" r:id="rId8"/>
    <p:sldId id="418" r:id="rId9"/>
    <p:sldId id="411" r:id="rId10"/>
    <p:sldId id="419" r:id="rId11"/>
    <p:sldId id="420" r:id="rId12"/>
    <p:sldId id="421" r:id="rId13"/>
    <p:sldId id="422" r:id="rId14"/>
    <p:sldId id="423" r:id="rId15"/>
    <p:sldId id="424" r:id="rId16"/>
    <p:sldId id="412" r:id="rId17"/>
    <p:sldId id="42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8" y="78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375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z="3375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fontAlgn="auto"/>
            <a:r>
              <a:rPr lang="zh-CN" altLang="en-US" sz="1350" strike="noStrike" noProof="1"/>
              <a:t>单击此处编辑副标题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128905" indent="-12827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6080" indent="-12827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43255" indent="-12827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430" indent="-12827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157605" indent="-12827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3375"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5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图片的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65" y="1480440"/>
            <a:ext cx="5588149" cy="3725405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7" name="矩形 6"/>
          <p:cNvSpPr/>
          <p:nvPr/>
        </p:nvSpPr>
        <p:spPr>
          <a:xfrm>
            <a:off x="-159595" y="5784171"/>
            <a:ext cx="12503995" cy="1204567"/>
          </a:xfrm>
          <a:prstGeom prst="rect">
            <a:avLst/>
          </a:prstGeom>
          <a:gradFill flip="none" rotWithShape="1">
            <a:gsLst>
              <a:gs pos="100000">
                <a:srgbClr val="514843"/>
              </a:gs>
              <a:gs pos="20000">
                <a:srgbClr val="F0B218">
                  <a:alpha val="27000"/>
                </a:srgbClr>
              </a:gs>
            </a:gsLst>
            <a:lin ang="81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zh-CN" altLang="en-US" sz="1015" strike="noStrike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59595" y="-105604"/>
            <a:ext cx="12503995" cy="1269241"/>
          </a:xfrm>
          <a:prstGeom prst="rect">
            <a:avLst/>
          </a:prstGeom>
          <a:gradFill flip="none" rotWithShape="1">
            <a:gsLst>
              <a:gs pos="100000">
                <a:srgbClr val="514843"/>
              </a:gs>
              <a:gs pos="20000">
                <a:srgbClr val="F0B218">
                  <a:alpha val="27000"/>
                </a:srgbClr>
              </a:gs>
            </a:gsLst>
            <a:lin ang="189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zh-CN" altLang="en-US" sz="1015" strike="noStrike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t" anchorCtr="0" forceAA="0" compatLnSpc="1">
            <a:noAutofit/>
          </a:bodyPr>
          <a:lstStyle/>
          <a:p>
            <a:pPr rtl="0" fontAlgn="base"/>
            <a:r>
              <a:rPr lang="zh-CN" altLang="en-US" sz="675" b="1" i="1" strike="noStrike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</a:p>
          <a:p>
            <a:pPr rtl="0" fontAlgn="base"/>
            <a:r>
              <a:rPr lang="zh-CN" altLang="en-US" sz="675" i="1" strike="noStrike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4951" y="128588"/>
            <a:ext cx="990600" cy="990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55" y="317265"/>
            <a:ext cx="410936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28" y="317265"/>
            <a:ext cx="403969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35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41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48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6" y="317265"/>
            <a:ext cx="403969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61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3086" name="图片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97633" y="4441825"/>
            <a:ext cx="1278467" cy="132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2475" b="1" cap="all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 fontAlgn="auto"/>
            <a:r>
              <a:rPr lang="zh-CN" altLang="en-US" sz="2475" strike="noStrike" noProof="0" smtClean="0"/>
              <a:t>单击此处编辑母版标题样式</a:t>
            </a:r>
            <a:endParaRPr lang="zh-CN" altLang="en-US" strike="noStrike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015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ctr" rtl="0">
              <a:buNone/>
              <a:defRPr sz="1125"/>
            </a:lvl2pPr>
            <a:lvl3pPr marL="514350" indent="0" algn="ctr" rtl="0">
              <a:buNone/>
              <a:defRPr sz="1015"/>
            </a:lvl3pPr>
            <a:lvl4pPr marL="771525" indent="0" algn="ctr" rtl="0">
              <a:buNone/>
              <a:defRPr sz="900"/>
            </a:lvl4pPr>
            <a:lvl5pPr marL="1028700" indent="0" algn="ctr" rtl="0">
              <a:buNone/>
              <a:defRPr sz="900"/>
            </a:lvl5pPr>
            <a:lvl6pPr marL="1285875" indent="0" algn="ctr" rtl="0">
              <a:buNone/>
              <a:defRPr sz="900"/>
            </a:lvl6pPr>
            <a:lvl7pPr marL="1543050" indent="0" algn="ctr" rtl="0">
              <a:buNone/>
              <a:defRPr sz="900"/>
            </a:lvl7pPr>
            <a:lvl8pPr marL="1800225" indent="0" algn="ctr" rtl="0">
              <a:buNone/>
              <a:defRPr sz="900"/>
            </a:lvl8pPr>
            <a:lvl9pPr marL="2057400" indent="0" algn="ctr" rtl="0">
              <a:buNone/>
              <a:defRPr sz="900"/>
            </a:lvl9pPr>
          </a:lstStyle>
          <a:p>
            <a:pPr rtl="0" fontAlgn="auto"/>
            <a:r>
              <a:rPr lang="zh-CN" altLang="en-US" sz="1350" strike="noStrike" noProof="0" dirty="0" smtClean="0"/>
              <a:t>单击此处编辑母版副标题样式</a:t>
            </a:r>
            <a:endParaRPr lang="zh-CN" altLang="en-US" strike="noStrik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65" y="1480440"/>
            <a:ext cx="5588149" cy="3725405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7" name="矩形 6"/>
          <p:cNvSpPr/>
          <p:nvPr/>
        </p:nvSpPr>
        <p:spPr>
          <a:xfrm>
            <a:off x="-159595" y="5784171"/>
            <a:ext cx="12503995" cy="1204567"/>
          </a:xfrm>
          <a:prstGeom prst="rect">
            <a:avLst/>
          </a:prstGeom>
          <a:gradFill flip="none" rotWithShape="1">
            <a:gsLst>
              <a:gs pos="100000">
                <a:srgbClr val="514843"/>
              </a:gs>
              <a:gs pos="20000">
                <a:srgbClr val="F0B218">
                  <a:alpha val="27000"/>
                </a:srgbClr>
              </a:gs>
            </a:gsLst>
            <a:lin ang="81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zh-CN" altLang="en-US" sz="1015" strike="noStrike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59595" y="-105604"/>
            <a:ext cx="12503995" cy="1269241"/>
          </a:xfrm>
          <a:prstGeom prst="rect">
            <a:avLst/>
          </a:prstGeom>
          <a:gradFill flip="none" rotWithShape="1">
            <a:gsLst>
              <a:gs pos="100000">
                <a:srgbClr val="514843"/>
              </a:gs>
              <a:gs pos="20000">
                <a:srgbClr val="F0B218">
                  <a:alpha val="27000"/>
                </a:srgbClr>
              </a:gs>
            </a:gsLst>
            <a:lin ang="189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zh-CN" altLang="en-US" sz="1015" strike="noStrike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t" anchorCtr="0" forceAA="0" compatLnSpc="1">
            <a:noAutofit/>
          </a:bodyPr>
          <a:lstStyle/>
          <a:p>
            <a:pPr rtl="0" fontAlgn="base"/>
            <a:r>
              <a:rPr lang="zh-CN" altLang="en-US" sz="675" b="1" i="1" strike="noStrike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</a:p>
          <a:p>
            <a:pPr rtl="0" fontAlgn="base"/>
            <a:r>
              <a:rPr lang="zh-CN" altLang="en-US" sz="675" i="1" strike="noStrike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4951" y="128588"/>
            <a:ext cx="990600" cy="990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55" y="317265"/>
            <a:ext cx="410936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28" y="317265"/>
            <a:ext cx="403969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35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41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48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6" y="317265"/>
            <a:ext cx="403969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61" y="317265"/>
            <a:ext cx="403971" cy="403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4110" name="图片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97633" y="4441825"/>
            <a:ext cx="1278467" cy="132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2475" b="1" cap="all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 fontAlgn="auto"/>
            <a:r>
              <a:rPr lang="zh-CN" altLang="en-US" sz="2475" strike="noStrike" noProof="0" smtClean="0"/>
              <a:t>单击此处编辑母版标题样式</a:t>
            </a:r>
            <a:endParaRPr lang="zh-CN" altLang="en-US" strike="noStrike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015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ctr" rtl="0">
              <a:buNone/>
              <a:defRPr sz="1125"/>
            </a:lvl2pPr>
            <a:lvl3pPr marL="514350" indent="0" algn="ctr" rtl="0">
              <a:buNone/>
              <a:defRPr sz="1015"/>
            </a:lvl3pPr>
            <a:lvl4pPr marL="771525" indent="0" algn="ctr" rtl="0">
              <a:buNone/>
              <a:defRPr sz="900"/>
            </a:lvl4pPr>
            <a:lvl5pPr marL="1028700" indent="0" algn="ctr" rtl="0">
              <a:buNone/>
              <a:defRPr sz="900"/>
            </a:lvl5pPr>
            <a:lvl6pPr marL="1285875" indent="0" algn="ctr" rtl="0">
              <a:buNone/>
              <a:defRPr sz="900"/>
            </a:lvl6pPr>
            <a:lvl7pPr marL="1543050" indent="0" algn="ctr" rtl="0">
              <a:buNone/>
              <a:defRPr sz="900"/>
            </a:lvl7pPr>
            <a:lvl8pPr marL="1800225" indent="0" algn="ctr" rtl="0">
              <a:buNone/>
              <a:defRPr sz="900"/>
            </a:lvl8pPr>
            <a:lvl9pPr marL="2057400" indent="0" algn="ctr" rtl="0">
              <a:buNone/>
              <a:defRPr sz="900"/>
            </a:lvl9pPr>
          </a:lstStyle>
          <a:p>
            <a:pPr rtl="0" fontAlgn="auto"/>
            <a:r>
              <a:rPr lang="zh-CN" altLang="en-US" sz="1350" strike="noStrike" noProof="0" dirty="0" smtClean="0"/>
              <a:t>单击此处编辑母版副标题样式</a:t>
            </a:r>
            <a:endParaRPr lang="zh-CN" altLang="en-US" strike="noStrik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951" y="128588"/>
            <a:ext cx="603251" cy="6032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48" y="338752"/>
            <a:ext cx="257251" cy="2528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772" y="338753"/>
            <a:ext cx="252889" cy="2528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063" y="338753"/>
            <a:ext cx="252891" cy="2528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323" y="338753"/>
            <a:ext cx="252891" cy="2528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81" y="338752"/>
            <a:ext cx="252891" cy="2528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841" y="338752"/>
            <a:ext cx="252888" cy="2528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064" y="338752"/>
            <a:ext cx="252891" cy="2528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60000" dir="5400000" sy="-100000" algn="bl" rotWithShape="0"/>
          </a:effectLst>
        </p:spPr>
      </p:pic>
      <p:grpSp>
        <p:nvGrpSpPr>
          <p:cNvPr id="5130" name="组 14"/>
          <p:cNvGrpSpPr/>
          <p:nvPr userDrawn="1"/>
        </p:nvGrpSpPr>
        <p:grpSpPr>
          <a:xfrm>
            <a:off x="986367" y="812800"/>
            <a:ext cx="10098617" cy="206375"/>
            <a:chOff x="1073150" y="1219201"/>
            <a:chExt cx="10058400" cy="63125"/>
          </a:xfrm>
        </p:grpSpPr>
        <p:cxnSp>
          <p:nvCxnSpPr>
            <p:cNvPr id="16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67961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 fontAlgn="auto"/>
            <a:r>
              <a:rPr lang="zh-CN" altLang="en-US" sz="1575" strike="noStrike" noProof="0" dirty="0" smtClean="0"/>
              <a:t>单击此处编辑母版标题样式</a:t>
            </a:r>
            <a:endParaRPr lang="zh-CN" altLang="en-US" strike="noStrike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018390"/>
            <a:ext cx="9982200" cy="515381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 fontAlgn="auto"/>
            <a:r>
              <a:rPr lang="zh-CN" altLang="en-US" sz="1125" strike="noStrike" noProof="0" dirty="0" smtClean="0"/>
              <a:t>单击此处编辑母版文本样式</a:t>
            </a:r>
            <a:endParaRPr lang="zh-CN" altLang="en-US" strike="noStrike" noProof="0" dirty="0" smtClean="0"/>
          </a:p>
          <a:p>
            <a:pPr lvl="1" rtl="0" fontAlgn="auto"/>
            <a:r>
              <a:rPr lang="zh-CN" altLang="en-US" strike="noStrike" noProof="0" dirty="0" smtClean="0"/>
              <a:t>第二级</a:t>
            </a:r>
          </a:p>
          <a:p>
            <a:pPr lvl="2" rtl="0" fontAlgn="auto"/>
            <a:r>
              <a:rPr lang="zh-CN" altLang="en-US" sz="1050" strike="noStrike" noProof="0" dirty="0" smtClean="0"/>
              <a:t>第三级</a:t>
            </a:r>
            <a:endParaRPr lang="zh-CN" altLang="en-US" strike="noStrike" noProof="0" dirty="0" smtClean="0"/>
          </a:p>
          <a:p>
            <a:pPr lvl="3" rtl="0" fontAlgn="auto"/>
            <a:r>
              <a:rPr lang="zh-CN" altLang="en-US" sz="1050" strike="noStrike" noProof="0" dirty="0" smtClean="0"/>
              <a:t>第四级</a:t>
            </a:r>
            <a:endParaRPr lang="zh-CN" altLang="en-US" strike="noStrike" noProof="0" dirty="0" smtClean="0"/>
          </a:p>
          <a:p>
            <a:pPr lvl="4" rtl="0" fontAlgn="auto"/>
            <a:r>
              <a:rPr lang="zh-CN" altLang="en-US" sz="1050" strike="noStrike" noProof="0" dirty="0" smtClean="0"/>
              <a:t>第五级</a:t>
            </a:r>
            <a:endParaRPr lang="zh-CN" altLang="en-US" strike="noStrike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4900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fld id="{9BA78444-6099-4C0A-A3A9-C6F3C5D7F289}" type="datetime1">
              <a:rPr lang="zh-CN" altLang="en-US" sz="67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3700" y="6356350"/>
            <a:ext cx="6324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6184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fld id="{0FF54DE5-C571-48E8-A5BC-B369434E2F44}" type="slidenum">
              <a:rPr lang="en-US" altLang="zh-CN" sz="67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 fontAlgn="auto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12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l" rtl="0">
              <a:buNone/>
              <a:defRPr sz="1575"/>
            </a:lvl2pPr>
            <a:lvl3pPr marL="514350" indent="0" algn="l" rtl="0">
              <a:buNone/>
              <a:defRPr sz="1350"/>
            </a:lvl3pPr>
            <a:lvl4pPr marL="771525" indent="0" algn="l" rtl="0">
              <a:buNone/>
              <a:defRPr sz="1125"/>
            </a:lvl4pPr>
            <a:lvl5pPr marL="1028700" indent="0" algn="l" rtl="0">
              <a:buNone/>
              <a:defRPr sz="1125"/>
            </a:lvl5pPr>
            <a:lvl6pPr marL="1285875" indent="0" algn="l" rtl="0">
              <a:buNone/>
              <a:defRPr sz="1125"/>
            </a:lvl6pPr>
            <a:lvl7pPr marL="1543050" indent="0" algn="l" rtl="0">
              <a:buNone/>
              <a:defRPr sz="1125"/>
            </a:lvl7pPr>
            <a:lvl8pPr marL="1800225" indent="0" algn="l" rtl="0">
              <a:buNone/>
              <a:defRPr sz="1125"/>
            </a:lvl8pPr>
            <a:lvl9pPr marL="2057400" indent="0" algn="l" rtl="0">
              <a:buNone/>
              <a:defRPr sz="1125"/>
            </a:lvl9pPr>
          </a:lstStyle>
          <a:p>
            <a:pPr rtl="0" fontAlgn="auto"/>
            <a:r>
              <a:rPr lang="zh-CN" altLang="en-US" sz="1125" strike="noStrike" noProof="0" smtClean="0"/>
              <a:t>单击图标添加图片</a:t>
            </a:r>
            <a:endParaRPr lang="zh-CN" altLang="en-US" strike="noStrike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675"/>
              </a:spcBef>
              <a:buNone/>
              <a:defRPr sz="10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 algn="l" rtl="0">
              <a:buNone/>
              <a:defRPr sz="790"/>
            </a:lvl2pPr>
            <a:lvl3pPr marL="514350" indent="0" algn="l" rtl="0">
              <a:buNone/>
              <a:defRPr sz="675"/>
            </a:lvl3pPr>
            <a:lvl4pPr marL="771525" indent="0" algn="l" rtl="0">
              <a:buNone/>
              <a:defRPr sz="565"/>
            </a:lvl4pPr>
            <a:lvl5pPr marL="1028700" indent="0" algn="l" rtl="0">
              <a:buNone/>
              <a:defRPr sz="565"/>
            </a:lvl5pPr>
            <a:lvl6pPr marL="1285875" indent="0" algn="l" rtl="0">
              <a:buNone/>
              <a:defRPr sz="565"/>
            </a:lvl6pPr>
            <a:lvl7pPr marL="1543050" indent="0" algn="l" rtl="0">
              <a:buNone/>
              <a:defRPr sz="565"/>
            </a:lvl7pPr>
            <a:lvl8pPr marL="1800225" indent="0" algn="l" rtl="0">
              <a:buNone/>
              <a:defRPr sz="565"/>
            </a:lvl8pPr>
            <a:lvl9pPr marL="2057400" indent="0" algn="l" rtl="0">
              <a:buNone/>
              <a:defRPr sz="565"/>
            </a:lvl9pPr>
          </a:lstStyle>
          <a:p>
            <a:pPr lvl="0" rtl="0" fontAlgn="auto"/>
            <a:r>
              <a:rPr lang="zh-CN" altLang="en-US" sz="1350" strike="noStrike" noProof="0" smtClean="0"/>
              <a:t>单击此处编辑母版文本样式</a:t>
            </a:r>
            <a:endParaRPr lang="zh-CN" altLang="en-US" strike="noStrike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04900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fld id="{7118C275-B304-48F5-8C4F-015CBCF4E7C1}" type="datetime1">
              <a:rPr lang="zh-CN" altLang="en-US" sz="67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2020/5/18</a:t>
            </a:fld>
            <a:r>
              <a:rPr lang="zh-CN" altLang="en-US" sz="67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33700" y="6356350"/>
            <a:ext cx="6324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56184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fld id="{0FF54DE5-C571-48E8-A5BC-B369434E2F44}" type="slidenum">
              <a:rPr lang="en-US" altLang="zh-CN" sz="67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0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015"/>
            </a:lvl1pPr>
            <a:lvl2pPr marL="193040" indent="0" algn="ctr">
              <a:buNone/>
              <a:defRPr sz="845"/>
            </a:lvl2pPr>
            <a:lvl3pPr marL="386080" indent="0" algn="ctr">
              <a:buNone/>
              <a:defRPr sz="760"/>
            </a:lvl3pPr>
            <a:lvl4pPr marL="578485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565" indent="0" algn="ctr">
              <a:buNone/>
              <a:defRPr sz="675"/>
            </a:lvl6pPr>
            <a:lvl7pPr marL="1157605" indent="0" algn="ctr">
              <a:buNone/>
              <a:defRPr sz="675"/>
            </a:lvl7pPr>
            <a:lvl8pPr marL="1350010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4900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3700" y="6356350"/>
            <a:ext cx="6324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6184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lvl="0" fontAlgn="base"/>
            <a:fld id="{9A0DB2DC-4C9A-4742-B13C-FB6460FD3503}" type="slidenum">
              <a:rPr lang="zh-CN" altLang="en-US" sz="67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59" y="1555280"/>
            <a:ext cx="5126889" cy="4608238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51007" y="1555280"/>
            <a:ext cx="5227699" cy="4608238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z="15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104900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fontAlgn="base"/>
            <a:fld id="{9EFD9D74-47D9-4702-A33C-335B63B48DBF}" type="datetimeFigureOut">
              <a:rPr lang="zh-CN" altLang="en-US" sz="67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933700" y="6356350"/>
            <a:ext cx="6324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256184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fontAlgn="base"/>
            <a:fld id="{FABC47A4-756D-490B-A52F-7D9E2C9FC05F}" type="slidenum">
              <a:rPr lang="zh-CN" altLang="en-US" sz="67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r>
              <a:rPr lang="zh-CN" altLang="en-US" sz="67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fld id="{660B6A15-7713-4A08-BBFD-F297CCC2B976}" type="datetime1">
              <a:rPr lang="zh-CN" altLang="en-US" sz="675" strike="noStrike" noProof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2020/5/18</a:t>
            </a:fld>
            <a:r>
              <a:rPr lang="zh-CN" altLang="en-US" sz="67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/>
            <a:fld id="{0FF54DE5-C571-48E8-A5BC-B369434E2F44}" type="slidenum">
              <a:rPr lang="en-US" altLang="zh-CN" sz="675" strike="noStrike" noProof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66712" y="662853"/>
            <a:ext cx="10858576" cy="480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50" b="1">
                <a:latin typeface="+mn-lt"/>
              </a:defRPr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/>
            <a:r>
              <a:rPr lang="zh-CN" altLang="en-US" sz="67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fld id="{660B6A15-7713-4A08-BBFD-F297CCC2B976}" type="datetime1">
              <a:rPr lang="zh-CN" altLang="en-US" sz="675" strike="noStrike" noProof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2020/5/18</a:t>
            </a:fld>
            <a:r>
              <a:rPr lang="zh-CN" altLang="en-US" sz="67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/>
            <a:endParaRPr lang="zh-CN" altLang="en-US" strike="noStrike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fontAlgn="base"/>
            <a:fld id="{0FF54DE5-C571-48E8-A5BC-B369434E2F44}" type="slidenum">
              <a:rPr lang="en-US" altLang="zh-CN" sz="675" strike="noStrike" noProof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0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02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202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1435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71525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0287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475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pPr fontAlgn="auto"/>
            <a:r>
              <a:rPr lang="zh-CN" altLang="en-US" sz="2475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015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02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202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128905" indent="-128270">
              <a:lnSpc>
                <a:spcPct val="130000"/>
              </a:lnSpc>
              <a:buFont typeface="Wingdings" panose="05000000000000000000" pitchFamily="2" charset="2"/>
              <a:buChar char="l"/>
              <a:defRPr sz="9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86080" indent="-128270">
              <a:lnSpc>
                <a:spcPct val="130000"/>
              </a:lnSpc>
              <a:buFont typeface="Wingdings" panose="05000000000000000000" pitchFamily="2" charset="2"/>
              <a:buChar char="l"/>
              <a:defRPr sz="9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643255" indent="-128270">
              <a:lnSpc>
                <a:spcPct val="130000"/>
              </a:lnSpc>
              <a:buFont typeface="Wingdings" panose="05000000000000000000" pitchFamily="2" charset="2"/>
              <a:buChar char="l"/>
              <a:defRPr sz="9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900430" indent="-128270">
              <a:lnSpc>
                <a:spcPct val="130000"/>
              </a:lnSpc>
              <a:buFont typeface="Wingdings" panose="05000000000000000000" pitchFamily="2" charset="2"/>
              <a:buChar char="l"/>
              <a:defRPr sz="9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02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202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fontAlgn="auto"/>
            <a:r>
              <a:rPr lang="zh-CN" altLang="en-US" sz="112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1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fontAlgn="auto"/>
            <a:r>
              <a:rPr sz="112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02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202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z="202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57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575"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7484" y="608013"/>
            <a:ext cx="10970684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 fontAlgn="auto"/>
            <a:r>
              <a:rPr lang="zh-CN" altLang="en-US" sz="202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5"/>
            </p:custDataLst>
          </p:nvPr>
        </p:nvSpPr>
        <p:spPr>
          <a:xfrm>
            <a:off x="607484" y="1516063"/>
            <a:ext cx="10970683" cy="4737100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lstStyle/>
          <a:p>
            <a:pPr lvl="0" indent="-128905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1717" y="6315075"/>
            <a:ext cx="270086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2020/5/18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917" y="6315075"/>
            <a:ext cx="395816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867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750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15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202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084" cy="1096963"/>
          </a:xfrm>
          <a:prstGeom prst="rect">
            <a:avLst/>
          </a:prstGeom>
          <a:noFill/>
          <a:ln w="9525">
            <a:noFill/>
          </a:ln>
        </p:spPr>
        <p:txBody>
          <a:bodyPr vert="horz" lIns="0" tIns="45720" rIns="0" bIns="45720" anchor="b"/>
          <a:lstStyle/>
          <a:p>
            <a:pPr lvl="0" fontAlgn="auto"/>
            <a:r>
              <a:rPr lang="zh-CN" altLang="en-US" sz="15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 fontAlgn="auto"/>
            <a:r>
              <a:rPr lang="zh-CN" altLang="en-US" sz="1125" strike="noStrike" noProof="0" dirty="0"/>
              <a:t>单击此处编辑母版文本样式</a:t>
            </a:r>
            <a:endParaRPr lang="zh-CN" altLang="en-US" strike="noStrike" noProof="0" dirty="0"/>
          </a:p>
          <a:p>
            <a:pPr lvl="1" rtl="0" fontAlgn="auto"/>
            <a:r>
              <a:rPr lang="zh-CN" altLang="en-US" strike="noStrike" noProof="0" dirty="0"/>
              <a:t>第二级</a:t>
            </a:r>
          </a:p>
          <a:p>
            <a:pPr lvl="2" rtl="0" fontAlgn="auto"/>
            <a:r>
              <a:rPr lang="zh-CN" altLang="en-US" sz="1050" strike="noStrike" noProof="0" dirty="0"/>
              <a:t>第三级</a:t>
            </a:r>
            <a:endParaRPr lang="zh-CN" altLang="en-US" strike="noStrike" noProof="0" dirty="0"/>
          </a:p>
          <a:p>
            <a:pPr lvl="3" rtl="0" fontAlgn="auto"/>
            <a:r>
              <a:rPr lang="zh-CN" altLang="en-US" sz="1050" strike="noStrike" noProof="0" dirty="0"/>
              <a:t>第四级</a:t>
            </a:r>
            <a:endParaRPr lang="zh-CN" altLang="en-US" strike="noStrike" noProof="0" dirty="0"/>
          </a:p>
          <a:p>
            <a:pPr lvl="4" rtl="0" fontAlgn="auto"/>
            <a:r>
              <a:rPr lang="zh-CN" altLang="en-US" sz="1050" strike="noStrike" noProof="0" dirty="0"/>
              <a:t>第五级</a:t>
            </a:r>
            <a:endParaRPr lang="zh-CN" altLang="en-US" strike="noStrike" noProof="0" dirty="0"/>
          </a:p>
          <a:p>
            <a:pPr lvl="5" rtl="0" fontAlgn="auto"/>
            <a:r>
              <a:rPr lang="zh-CN" altLang="en-US" sz="1050" strike="noStrike" noProof="0" dirty="0"/>
              <a:t>第六级</a:t>
            </a:r>
            <a:endParaRPr lang="zh-CN" altLang="en-US" strike="noStrike" noProof="0" dirty="0"/>
          </a:p>
          <a:p>
            <a:pPr lvl="6" rtl="0" fontAlgn="auto"/>
            <a:r>
              <a:rPr lang="zh-CN" altLang="en-US" sz="1050" strike="noStrike" noProof="0" dirty="0"/>
              <a:t>第七级</a:t>
            </a:r>
            <a:endParaRPr lang="zh-CN" altLang="en-US" strike="noStrike" noProof="0" dirty="0"/>
          </a:p>
          <a:p>
            <a:pPr lvl="7" rtl="0" fontAlgn="auto"/>
            <a:r>
              <a:rPr lang="zh-CN" altLang="en-US" sz="1050" strike="noStrike" noProof="0" dirty="0"/>
              <a:t>第八级</a:t>
            </a:r>
            <a:endParaRPr lang="zh-CN" altLang="en-US" strike="noStrike" noProof="0" dirty="0"/>
          </a:p>
          <a:p>
            <a:pPr lvl="8" rtl="0" fontAlgn="auto"/>
            <a:r>
              <a:rPr lang="zh-CN" altLang="en-US" sz="1050" strike="noStrike" noProof="0" dirty="0"/>
              <a:t>第九级</a:t>
            </a:r>
            <a:endParaRPr lang="zh-CN" altLang="en-US" strike="noStrike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0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675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67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fld id="{660B6A15-7713-4A08-BBFD-F297CCC2B976}" type="datetime1">
              <a:rPr lang="zh-CN" altLang="en-US" sz="675" strike="noStrike" noProof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2020/5/18</a:t>
            </a:fld>
            <a:r>
              <a:rPr lang="zh-CN" altLang="en-US" sz="67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3700" y="6356350"/>
            <a:ext cx="6324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675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184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675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 fontAlgn="base"/>
            <a:fld id="{0FF54DE5-C571-48E8-A5BC-B369434E2F44}" type="slidenum">
              <a:rPr lang="en-US" altLang="zh-CN" sz="675" strike="noStrike" noProof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 spd="med">
    <p:fade/>
  </p:transition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28905" indent="-128270" algn="l" defTabSz="514350" rtl="0" eaLnBrk="1" latinLnBrk="0" hangingPunct="1">
        <a:lnSpc>
          <a:spcPct val="90000"/>
        </a:lnSpc>
        <a:spcBef>
          <a:spcPct val="203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6080" indent="-128270" algn="l" defTabSz="514350" rtl="0" eaLnBrk="1" latinLnBrk="0" hangingPunct="1">
        <a:lnSpc>
          <a:spcPct val="90000"/>
        </a:lnSpc>
        <a:spcBef>
          <a:spcPct val="68000"/>
        </a:spcBef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3255" indent="-128270" algn="l" defTabSz="514350" rtl="0" eaLnBrk="1" latinLnBrk="0" hangingPunct="1">
        <a:lnSpc>
          <a:spcPct val="90000"/>
        </a:lnSpc>
        <a:spcBef>
          <a:spcPct val="68000"/>
        </a:spcBef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00430" indent="-128270" algn="l" defTabSz="514350" rtl="0" eaLnBrk="1" latinLnBrk="0" hangingPunct="1">
        <a:lnSpc>
          <a:spcPct val="90000"/>
        </a:lnSpc>
        <a:spcBef>
          <a:spcPct val="68000"/>
        </a:spcBef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57605" indent="-128270" algn="l" defTabSz="514350" rtl="0" eaLnBrk="1" latinLnBrk="0" hangingPunct="1">
        <a:lnSpc>
          <a:spcPct val="90000"/>
        </a:lnSpc>
        <a:spcBef>
          <a:spcPct val="68000"/>
        </a:spcBef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" y="1039495"/>
            <a:ext cx="9156700" cy="2825750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　遗传因子的发现</a:t>
            </a:r>
            <a:b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第二章   基因和染色体的关系</a:t>
            </a:r>
            <a:b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习题讲评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635635" y="1108075"/>
            <a:ext cx="1092073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13.某种鼠中，毛的黄色基因 Y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对灰色基因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y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为显性，短尾基因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对长尾基因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为显性，且基因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Y 或 T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在纯合时都能使胚胎致死，这两对基因是自由组合的。现有两只黄色短尾鼠交配，它们所生后代的表现型比例为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A．9∶3∶3∶1	           B．4∶2∶2∶1</a:t>
            </a:r>
          </a:p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C．3∶3∶1∶1	           D．1∶1∶1∶1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63948" y="3108785"/>
            <a:ext cx="4203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466090" y="1247775"/>
            <a:ext cx="11219815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14.已知玉米有色子粒对无色子粒是显性。现用一有色子粒的植株 X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进行测交实验，后代有色子粒与无色粒的比例是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1∶3，对这种杂交现象的推测不正确的是</a:t>
            </a: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A.测交后代的有色子粒的基因型与植株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B.玉米的有、无色子粒遗传遵循基因的自由组合定律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C．玉米的有、无色子粒是由一对等位基因控制的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D．测交后代的无色子粒的基因型至少有三种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84968" y="2909089"/>
            <a:ext cx="4203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486410" y="1257300"/>
            <a:ext cx="1121981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15.果蝇的基因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A、a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控制体色，B、b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控制翅型，两对基因分别位于两对常染色体上，且基因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 具有纯合致死效应。已知黑身残翅果蝇与灰身长翅果蝇交配，F1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为黑身长翅和灰身长翅，比例为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1∶1。当 F1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的黑身长翅果蝇彼此交配时，其后代表现型及比例为黑身长翅∶黑身残翅∶灰身长翅∶灰身残翅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 6∶2∶3∶1。下列分析错误的是</a:t>
            </a: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A．果蝇这两对相对性状中，显性性状分别为黑身和长翅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B．F1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的黑身长翅果蝇彼此交配产生的后代中致死个体占的比例为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1/4</a:t>
            </a:r>
          </a:p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C．F1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的黑身长翅果蝇彼此交配产生的后代中致死基因型有四种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D．F2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中的黑身残翅果蝇个体测交后代表现型比例为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1∶1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21584" y="4826920"/>
            <a:ext cx="4203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486410" y="1257300"/>
            <a:ext cx="11219815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16.下列有关基因型、性状和环境的叙述，错误的是</a:t>
            </a: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A．两个个体的身高不相同，二者的基因型可能相同，也可能不相同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B．某植物的绿色幼苗在黑暗中变成黄色，这种变化是由环境造成的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C．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型血夫妇的子代都是</a:t>
            </a:r>
            <a:r>
              <a:rPr sz="2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 </a:t>
            </a:r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型血，说明该性状是由遗传因素决定的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9080" indent="-259080"/>
            <a:r>
              <a:rPr sz="2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D．高茎豌豆的子代出现高茎和矮茎，说明该相对性状是由环境决定的</a:t>
            </a:r>
            <a:endParaRPr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6205" y="3992442"/>
            <a:ext cx="439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0152" y="1002370"/>
            <a:ext cx="10501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35280" indent="-335280"/>
            <a:r>
              <a:rPr lang="en-US" sz="2400" b="0" dirty="0">
                <a:latin typeface="宋体" panose="02010600030101010101" pitchFamily="2" charset="-122"/>
              </a:rPr>
              <a:t>17.</a:t>
            </a:r>
            <a:r>
              <a:rPr lang="zh-CN" sz="2400" b="0" dirty="0">
                <a:ea typeface="宋体" panose="02010600030101010101" pitchFamily="2" charset="-122"/>
              </a:rPr>
              <a:t>下图为豌豆的一对相对性状遗传实验过程图解，请据图回答下列问题：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3556000" y="2393950"/>
          <a:ext cx="416560" cy="492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048115" y="1575435"/>
            <a:ext cx="2675255" cy="1893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51130" y="1443355"/>
            <a:ext cx="86137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该实验的亲本中，父本是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  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，母本是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0" fontAlgn="auto">
              <a:lnSpc>
                <a:spcPct val="150000"/>
              </a:lnSpc>
            </a:pP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操作①叫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，操作②叫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     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；为了确保杂交实验成功，①的操作过程中应注意， 时间上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，操作过程中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，操作后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        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0" fontAlgn="auto">
              <a:lnSpc>
                <a:spcPct val="150000"/>
              </a:lnSpc>
            </a:pP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红花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对白花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为显性，则杂种种子播下去后，长出的豌豆植株开的花为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色。</a:t>
            </a:r>
          </a:p>
          <a:p>
            <a:pPr indent="0" fontAlgn="auto">
              <a:lnSpc>
                <a:spcPct val="150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" y="4951095"/>
            <a:ext cx="1175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若亲本皆为纯合子，让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F</a:t>
            </a:r>
            <a:r>
              <a:rPr lang="en-US" sz="240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进行自交，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</a:t>
            </a:r>
            <a:r>
              <a:rPr lang="en-US" sz="240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的性状中，红花与白花之比为</a:t>
            </a:r>
            <a:r>
              <a:rPr 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</a:t>
            </a:r>
            <a:r>
              <a:rPr lang="en-US" sz="240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的遗传因子组成有</a:t>
            </a:r>
            <a:r>
              <a:rPr 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</a:t>
            </a:r>
            <a:r>
              <a:rPr lang="en-US" sz="2400" u="sng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</a:t>
            </a:r>
            <a:r>
              <a:rPr 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且比例为</a:t>
            </a:r>
            <a:r>
              <a:rPr 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</a:t>
            </a:r>
            <a:r>
              <a:rPr lang="en-US" sz="2400" u="sng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（5）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F</a:t>
            </a:r>
            <a:r>
              <a:rPr lang="en-US" sz="240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开红花的个体中，纯合子所占的比例为</a:t>
            </a:r>
            <a:r>
              <a:rPr 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	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0045" y="1575435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红花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7725" y="1442238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白花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06320" y="20358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去雄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94753" y="20358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授粉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8604" y="25977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在花未成熟前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73636" y="32157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将雄蕊去干净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32020" y="31576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套袋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90185" y="42014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红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81440" y="497048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3:1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74085" y="5522870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AA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Aa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aa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26387" y="551289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24266" y="603172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1/3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61695" y="1045845"/>
            <a:ext cx="10616565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35280" indent="-335280"/>
            <a:r>
              <a:rPr lang="en-US" sz="2800" b="0" dirty="0">
                <a:latin typeface="宋体" panose="02010600030101010101" pitchFamily="2" charset="-122"/>
              </a:rPr>
              <a:t>18.</a:t>
            </a:r>
            <a:r>
              <a:rPr lang="zh-CN" sz="2800" b="0" dirty="0">
                <a:ea typeface="宋体" panose="02010600030101010101" pitchFamily="2" charset="-122"/>
              </a:rPr>
              <a:t>下图表示白化病遗传系谱图。请据图分析并回答下列问题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(</a:t>
            </a:r>
            <a:r>
              <a:rPr lang="zh-CN" sz="2800" b="0" dirty="0">
                <a:ea typeface="宋体" panose="02010600030101010101" pitchFamily="2" charset="-122"/>
              </a:rPr>
              <a:t>与此相关遗传因子设为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、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a)</a:t>
            </a:r>
            <a:r>
              <a:rPr lang="zh-CN" sz="2800" b="0" dirty="0">
                <a:ea typeface="宋体" panose="02010600030101010101" pitchFamily="2" charset="-122"/>
              </a:rPr>
              <a:t>：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3556000" y="2955608"/>
          <a:ext cx="416560" cy="492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68649" y="1696816"/>
            <a:ext cx="4363019" cy="175104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44207" y="4021336"/>
            <a:ext cx="1105154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 dirty="0">
                <a:ea typeface="宋体" panose="02010600030101010101" pitchFamily="2" charset="-122"/>
              </a:rPr>
              <a:t>（1）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该病致病遗传因子是</a:t>
            </a:r>
            <a:r>
              <a:rPr lang="en-US" sz="2800" b="0" u="sng" dirty="0">
                <a:latin typeface="宋体" panose="02010600030101010101" pitchFamily="2" charset="-122"/>
              </a:rPr>
              <a:t> 	</a:t>
            </a:r>
            <a:r>
              <a:rPr lang="en-US" sz="2800" b="0" u="sng" dirty="0" smtClean="0">
                <a:latin typeface="宋体" panose="02010600030101010101" pitchFamily="2" charset="-122"/>
              </a:rPr>
              <a:t>  </a:t>
            </a:r>
            <a:r>
              <a:rPr lang="zh-CN" sz="2800" b="0" dirty="0" smtClean="0">
                <a:ea typeface="宋体" panose="02010600030101010101" pitchFamily="2" charset="-122"/>
              </a:rPr>
              <a:t>性</a:t>
            </a:r>
            <a:r>
              <a:rPr lang="zh-CN" sz="2800" b="0" dirty="0">
                <a:ea typeface="宋体" panose="02010600030101010101" pitchFamily="2" charset="-122"/>
              </a:rPr>
              <a:t>遗传因子，</a:t>
            </a:r>
            <a:r>
              <a:rPr lang="en-US" sz="2800" b="0" dirty="0">
                <a:latin typeface="宋体" panose="02010600030101010101" pitchFamily="2" charset="-122"/>
              </a:rPr>
              <a:t>Ⅰ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 </a:t>
            </a:r>
            <a:r>
              <a:rPr lang="zh-CN" sz="2800" b="0" dirty="0">
                <a:ea typeface="宋体" panose="02010600030101010101" pitchFamily="2" charset="-122"/>
              </a:rPr>
              <a:t>的遗传因子组成是</a:t>
            </a:r>
            <a:r>
              <a:rPr lang="en-US" sz="2800" b="0" u="sng" dirty="0">
                <a:latin typeface="宋体" panose="02010600030101010101" pitchFamily="2" charset="-122"/>
              </a:rPr>
              <a:t> 	</a:t>
            </a:r>
            <a:r>
              <a:rPr lang="zh-CN" sz="2800" b="0" dirty="0">
                <a:ea typeface="宋体" panose="02010600030101010101" pitchFamily="2" charset="-122"/>
              </a:rPr>
              <a:t>。</a:t>
            </a:r>
          </a:p>
          <a:p>
            <a:pPr indent="0"/>
            <a:r>
              <a:rPr lang="zh-CN" sz="2800" b="0" dirty="0">
                <a:ea typeface="宋体" panose="02010600030101010101" pitchFamily="2" charset="-122"/>
              </a:rPr>
              <a:t>（2）</a:t>
            </a:r>
            <a:r>
              <a:rPr lang="en-US" sz="2800" b="0" dirty="0">
                <a:latin typeface="宋体" panose="02010600030101010101" pitchFamily="2" charset="-122"/>
              </a:rPr>
              <a:t> Ⅱ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6 </a:t>
            </a:r>
            <a:r>
              <a:rPr lang="zh-CN" sz="2800" b="0" dirty="0">
                <a:ea typeface="宋体" panose="02010600030101010101" pitchFamily="2" charset="-122"/>
              </a:rPr>
              <a:t>和</a:t>
            </a:r>
            <a:r>
              <a:rPr lang="en-US" sz="2800" b="0" dirty="0">
                <a:latin typeface="宋体" panose="02010600030101010101" pitchFamily="2" charset="-122"/>
              </a:rPr>
              <a:t>Ⅱ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7 </a:t>
            </a:r>
            <a:r>
              <a:rPr lang="zh-CN" sz="2800" b="0" dirty="0">
                <a:ea typeface="宋体" panose="02010600030101010101" pitchFamily="2" charset="-122"/>
              </a:rPr>
              <a:t>若再生第二胎，患病的概率是</a:t>
            </a:r>
            <a:r>
              <a:rPr lang="en-US" sz="2800" b="0" u="sng" dirty="0">
                <a:latin typeface="宋体" panose="02010600030101010101" pitchFamily="2" charset="-122"/>
              </a:rPr>
              <a:t> 	</a:t>
            </a:r>
            <a:r>
              <a:rPr lang="zh-CN" sz="2800" b="0" dirty="0">
                <a:ea typeface="宋体" panose="02010600030101010101" pitchFamily="2" charset="-122"/>
              </a:rPr>
              <a:t>。</a:t>
            </a:r>
          </a:p>
          <a:p>
            <a:pPr indent="0"/>
            <a:r>
              <a:rPr lang="zh-CN" sz="2800" b="0" dirty="0">
                <a:ea typeface="宋体" panose="02010600030101010101" pitchFamily="2" charset="-122"/>
              </a:rPr>
              <a:t>（3）</a:t>
            </a:r>
            <a:r>
              <a:rPr lang="en-US" sz="2800" b="0" dirty="0">
                <a:latin typeface="宋体" panose="02010600030101010101" pitchFamily="2" charset="-122"/>
              </a:rPr>
              <a:t> Ⅲ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10 </a:t>
            </a:r>
            <a:r>
              <a:rPr lang="zh-CN" sz="2800" b="0" dirty="0">
                <a:ea typeface="宋体" panose="02010600030101010101" pitchFamily="2" charset="-122"/>
              </a:rPr>
              <a:t>与</a:t>
            </a:r>
            <a:r>
              <a:rPr lang="en-US" sz="2800" b="0" dirty="0">
                <a:latin typeface="宋体" panose="02010600030101010101" pitchFamily="2" charset="-122"/>
              </a:rPr>
              <a:t>Ⅲ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11 </a:t>
            </a:r>
            <a:r>
              <a:rPr lang="zh-CN" sz="2800" b="0" dirty="0">
                <a:ea typeface="宋体" panose="02010600030101010101" pitchFamily="2" charset="-122"/>
              </a:rPr>
              <a:t>是</a:t>
            </a:r>
            <a:r>
              <a:rPr lang="en-US" sz="2800" b="0" u="sng" dirty="0">
                <a:latin typeface="宋体" panose="02010600030101010101" pitchFamily="2" charset="-122"/>
              </a:rPr>
              <a:t> 	</a:t>
            </a:r>
            <a:r>
              <a:rPr lang="en-US" sz="2800" b="0" u="sng" dirty="0" smtClean="0">
                <a:latin typeface="宋体" panose="02010600030101010101" pitchFamily="2" charset="-122"/>
              </a:rPr>
              <a:t>    </a:t>
            </a:r>
            <a:r>
              <a:rPr lang="zh-CN" sz="2800" b="0" dirty="0" smtClean="0">
                <a:ea typeface="宋体" panose="02010600030101010101" pitchFamily="2" charset="-122"/>
              </a:rPr>
              <a:t>结婚</a:t>
            </a:r>
            <a:r>
              <a:rPr lang="zh-CN" sz="2800" b="0" dirty="0">
                <a:ea typeface="宋体" panose="02010600030101010101" pitchFamily="2" charset="-122"/>
              </a:rPr>
              <a:t>，他们的后代出现白化病的概率是</a:t>
            </a:r>
            <a:r>
              <a:rPr lang="en-US" sz="2800" b="0" u="sng" dirty="0">
                <a:latin typeface="宋体" panose="02010600030101010101" pitchFamily="2" charset="-122"/>
              </a:rPr>
              <a:t> 	</a:t>
            </a:r>
            <a:r>
              <a:rPr lang="zh-CN" sz="2800" b="0" dirty="0">
                <a:ea typeface="宋体" panose="02010600030101010101" pitchFamily="2" charset="-122"/>
              </a:rPr>
              <a:t>。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897820" y="4021336"/>
            <a:ext cx="9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隐性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6619" y="4374992"/>
            <a:ext cx="9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0169" y="4784430"/>
            <a:ext cx="9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1/3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6618" y="5737853"/>
            <a:ext cx="9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1/6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03985" y="5307650"/>
            <a:ext cx="9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近亲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502066" y="1002818"/>
            <a:ext cx="11549380" cy="5447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35280" indent="-335280"/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19.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某种蝴蝶紫翅（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）对黄翅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为显性，绿眼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(R)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对白眼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(r)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为显性，两对基因分别位于两对常染色体上。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现有紫翅白眼与黄翅绿眼的亲代个体杂交，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sz="24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均为紫翅绿眼，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sz="24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雌雄个体相互交配得到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</a:t>
            </a:r>
            <a:r>
              <a:rPr lang="en-US" sz="24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1 335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只，其中紫翅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1 022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只，黄翅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313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只，绿眼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1 033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只，白眼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302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只。请回答下列问题：</a:t>
            </a:r>
          </a:p>
          <a:p>
            <a:pPr marL="335280" indent="-335280"/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由此判断亲代基因型为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	</a:t>
            </a:r>
            <a:r>
              <a:rPr lang="en-US" sz="2400" b="0" u="sng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zh-CN" sz="24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sz="24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中紫翅白眼个体所占比例为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   </a:t>
            </a:r>
            <a:r>
              <a:rPr lang="zh-CN" sz="24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4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35280" indent="-335280"/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</a:t>
            </a:r>
            <a:r>
              <a:rPr lang="en-US" sz="24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中重组类型是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	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335280" indent="-335280"/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现欲确定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</a:t>
            </a:r>
            <a:r>
              <a:rPr lang="en-US" sz="24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中一只黄翅绿眼雄性蝴蝶的基因型，最好采取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sz="2400" b="0" u="sng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sz="2400" b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方法，请简述实验思路与结果结论：</a:t>
            </a:r>
            <a:endParaRPr 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35280" indent="-335280"/>
            <a:r>
              <a:rPr 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实验思路：</a:t>
            </a:r>
            <a:r>
              <a:rPr lang="en-US" sz="2400" b="1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                                      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335280" indent="-335280"/>
            <a:endParaRPr 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35280" indent="-335280" fontAlgn="auto">
              <a:lnSpc>
                <a:spcPct val="150000"/>
              </a:lnSpc>
            </a:pPr>
            <a:r>
              <a:rPr 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预测实验结果结论：</a:t>
            </a:r>
            <a:endParaRPr lang="en-US" sz="24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35280" indent="-335280" fontAlgn="auto">
              <a:lnSpc>
                <a:spcPct val="150000"/>
              </a:lnSpc>
            </a:pP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                                                             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sz="24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35280" indent="-335280" fontAlgn="auto">
              <a:lnSpc>
                <a:spcPct val="150000"/>
              </a:lnSpc>
            </a:pP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sz="2400" b="0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                                                                   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752" y="5679734"/>
            <a:ext cx="104305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tabLst>
                <a:tab pos="2340610" algn="l"/>
              </a:tabLst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190500">
              <a:lnSpc>
                <a:spcPts val="1800"/>
              </a:lnSpc>
              <a:tabLst>
                <a:tab pos="2340610" algn="l"/>
              </a:tabLst>
            </a:pP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后代个体黄翅绿眼和黄翅白眼比例为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1∶1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，则该个体基因型为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bbRr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  <a:tabLst>
                <a:tab pos="234061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4176" y="2495333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BBrr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bbRR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7624" y="2489204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3/16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3585384" y="2971099"/>
            <a:ext cx="31614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90500">
              <a:lnSpc>
                <a:spcPts val="1800"/>
              </a:lnSpc>
              <a:tabLst>
                <a:tab pos="2340610" algn="l"/>
              </a:tabLst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紫翅绿眼和黄翅白眼</a:t>
            </a:r>
            <a:endParaRPr lang="zh-CN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4207" y="315729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测交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1964985" y="3746579"/>
            <a:ext cx="9018773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0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该黄翅绿眼雄性蝴蝶与多只黄翅白眼的雌性蝴蝶交配，观察并记录后代表现型　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5752" y="5280595"/>
            <a:ext cx="87543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90500">
              <a:lnSpc>
                <a:spcPts val="1800"/>
              </a:lnSpc>
              <a:tabLst>
                <a:tab pos="2340610" algn="l"/>
              </a:tabLst>
            </a:pP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若后代个体均为黄翅绿眼，则该个体基因型为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bbRR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endParaRPr lang="zh-CN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618249" y="3459371"/>
            <a:ext cx="10328275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39700" indent="-139700"/>
            <a:r>
              <a:rPr lang="en-US" sz="2800" b="0" dirty="0">
                <a:latin typeface="宋体" panose="02010600030101010101" pitchFamily="2" charset="-122"/>
              </a:rPr>
              <a:t>2.</a:t>
            </a:r>
            <a:r>
              <a:rPr lang="zh-CN" sz="2800" b="0" dirty="0">
                <a:ea typeface="宋体" panose="02010600030101010101" pitchFamily="2" charset="-122"/>
              </a:rPr>
              <a:t>在香水玫瑰的花色遗传中，红花、白花是一对相对性状，受一对遗传因子的控制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(</a:t>
            </a:r>
            <a:r>
              <a:rPr lang="zh-CN" sz="2800" b="0" dirty="0">
                <a:ea typeface="宋体" panose="02010600030101010101" pitchFamily="2" charset="-122"/>
              </a:rPr>
              <a:t>用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R</a:t>
            </a:r>
            <a:r>
              <a:rPr lang="zh-CN" sz="2800" b="0" dirty="0">
                <a:ea typeface="宋体" panose="02010600030101010101" pitchFamily="2" charset="-122"/>
              </a:rPr>
              <a:t>、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r </a:t>
            </a:r>
            <a:r>
              <a:rPr lang="zh-CN" sz="2800" b="0" dirty="0">
                <a:ea typeface="宋体" panose="02010600030101010101" pitchFamily="2" charset="-122"/>
              </a:rPr>
              <a:t>表示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)</a:t>
            </a:r>
            <a:r>
              <a:rPr lang="zh-CN" sz="2800" b="0" dirty="0">
                <a:ea typeface="宋体" panose="02010600030101010101" pitchFamily="2" charset="-122"/>
              </a:rPr>
              <a:t>。从下面的杂交实验中可以得出的正确结论是</a:t>
            </a:r>
            <a:endParaRPr lang="en-US" sz="2800" b="0" dirty="0">
              <a:latin typeface="宋体" panose="02010600030101010101" pitchFamily="2" charset="-122"/>
            </a:endParaRPr>
          </a:p>
          <a:p>
            <a:pPr marL="139700" indent="-139700"/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 smtClean="0">
                <a:latin typeface="Times New Roman" panose="02020603050405020304" charset="0"/>
              </a:rPr>
              <a:t>A</a:t>
            </a:r>
            <a:r>
              <a:rPr lang="en-US" sz="2800" b="0" dirty="0">
                <a:latin typeface="Times New Roman" panose="02020603050405020304" charset="0"/>
              </a:rPr>
              <a:t>. </a:t>
            </a:r>
            <a:r>
              <a:rPr lang="zh-CN" sz="2800" b="0" dirty="0">
                <a:ea typeface="宋体" panose="02010600030101010101" pitchFamily="2" charset="-122"/>
              </a:rPr>
              <a:t>红花为显性性状</a:t>
            </a:r>
            <a:endParaRPr lang="en-US" sz="2800" b="0" dirty="0">
              <a:latin typeface="Times New Roman" panose="02020603050405020304" charset="0"/>
            </a:endParaRPr>
          </a:p>
          <a:p>
            <a:pPr marL="139700" indent="-139700"/>
            <a:r>
              <a:rPr lang="en-US" sz="2800" b="0" dirty="0">
                <a:latin typeface="Times New Roman" panose="02020603050405020304" charset="0"/>
              </a:rPr>
              <a:t>B. </a:t>
            </a:r>
            <a:r>
              <a:rPr lang="zh-CN" sz="2800" b="0" dirty="0">
                <a:ea typeface="宋体" panose="02010600030101010101" pitchFamily="2" charset="-122"/>
              </a:rPr>
              <a:t>红花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 </a:t>
            </a:r>
            <a:r>
              <a:rPr lang="zh-CN" sz="2800" b="0" dirty="0">
                <a:ea typeface="宋体" panose="02010600030101010101" pitchFamily="2" charset="-122"/>
              </a:rPr>
              <a:t>的遗传因子组成为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Rr</a:t>
            </a:r>
            <a:endParaRPr lang="en-US" sz="2800" b="0" dirty="0">
              <a:latin typeface="Times New Roman" panose="02020603050405020304" charset="0"/>
            </a:endParaRPr>
          </a:p>
          <a:p>
            <a:pPr marL="139700" indent="-139700"/>
            <a:r>
              <a:rPr lang="en-US" sz="2800" b="0" dirty="0">
                <a:latin typeface="Times New Roman" panose="02020603050405020304" charset="0"/>
              </a:rPr>
              <a:t>C. </a:t>
            </a:r>
            <a:r>
              <a:rPr lang="zh-CN" sz="2800" b="0" dirty="0">
                <a:ea typeface="宋体" panose="02010600030101010101" pitchFamily="2" charset="-122"/>
              </a:rPr>
              <a:t>红花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C </a:t>
            </a:r>
            <a:r>
              <a:rPr lang="zh-CN" sz="2800" b="0" dirty="0">
                <a:ea typeface="宋体" panose="02010600030101010101" pitchFamily="2" charset="-122"/>
              </a:rPr>
              <a:t>与红花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D </a:t>
            </a:r>
            <a:r>
              <a:rPr lang="zh-CN" sz="2800" b="0" dirty="0">
                <a:ea typeface="宋体" panose="02010600030101010101" pitchFamily="2" charset="-122"/>
              </a:rPr>
              <a:t>的遗传因子组成不同</a:t>
            </a:r>
            <a:endParaRPr lang="en-US" sz="2800" b="0" dirty="0">
              <a:latin typeface="Times New Roman" panose="02020603050405020304" charset="0"/>
            </a:endParaRPr>
          </a:p>
          <a:p>
            <a:pPr marL="139700" indent="-139700"/>
            <a:r>
              <a:rPr lang="en-US" sz="2800" b="0" dirty="0">
                <a:latin typeface="Times New Roman" panose="02020603050405020304" charset="0"/>
              </a:rPr>
              <a:t>D. </a:t>
            </a:r>
            <a:r>
              <a:rPr lang="zh-CN" sz="2800" b="0" dirty="0">
                <a:ea typeface="宋体" panose="02010600030101010101" pitchFamily="2" charset="-122"/>
              </a:rPr>
              <a:t>白花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B </a:t>
            </a:r>
            <a:r>
              <a:rPr lang="zh-CN" sz="2800" b="0" dirty="0">
                <a:ea typeface="宋体" panose="02010600030101010101" pitchFamily="2" charset="-122"/>
              </a:rPr>
              <a:t>的遗传因子组成为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Rr</a:t>
            </a:r>
            <a:endParaRPr lang="zh-CN" altLang="en-US" sz="28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832485" y="1048385"/>
            <a:ext cx="1029970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35280" indent="-335280"/>
            <a:r>
              <a:rPr lang="en-US" sz="2800" b="0" dirty="0">
                <a:latin typeface="宋体" panose="02010600030101010101" pitchFamily="2" charset="-122"/>
              </a:rPr>
              <a:t>1.</a:t>
            </a:r>
            <a:r>
              <a:rPr lang="zh-CN" sz="2800" b="0" dirty="0">
                <a:ea typeface="宋体" panose="02010600030101010101" pitchFamily="2" charset="-122"/>
              </a:rPr>
              <a:t>下列关于遗传学基本概念的叙述，正确的是</a:t>
            </a:r>
            <a:endParaRPr lang="en-US" sz="2800" b="0" dirty="0"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．后代同时出现显性性状和隐性性状的现象就叫性状分离</a:t>
            </a: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   B</a:t>
            </a:r>
            <a:r>
              <a:rPr lang="zh-CN" sz="2800" b="0" dirty="0">
                <a:ea typeface="宋体" panose="02010600030101010101" pitchFamily="2" charset="-122"/>
              </a:rPr>
              <a:t>．纯合子自交产生的子一代所表现的性状就是显性性状</a:t>
            </a: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   C</a:t>
            </a:r>
            <a:r>
              <a:rPr lang="zh-CN" sz="2800" b="0" dirty="0">
                <a:ea typeface="宋体" panose="02010600030101010101" pitchFamily="2" charset="-122"/>
              </a:rPr>
              <a:t>．性状相同，遗传因子组成不一定相同</a:t>
            </a:r>
            <a:endParaRPr lang="en-US" sz="2800" b="0" dirty="0"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D</a:t>
            </a:r>
            <a:r>
              <a:rPr lang="zh-CN" sz="2800" b="0" dirty="0">
                <a:ea typeface="宋体" panose="02010600030101010101" pitchFamily="2" charset="-122"/>
              </a:rPr>
              <a:t>．兔的白毛和黑毛，狗的长毛和卷毛都是相对性状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9581033" y="1048385"/>
            <a:ext cx="70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216096" y="4577428"/>
            <a:ext cx="4349750" cy="1171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0537081" y="3967575"/>
            <a:ext cx="70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565150" y="1131570"/>
            <a:ext cx="1037780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35280" indent="-335280"/>
            <a:r>
              <a:rPr lang="en-US" sz="2800" b="0" dirty="0">
                <a:latin typeface="宋体" panose="02010600030101010101" pitchFamily="2" charset="-122"/>
              </a:rPr>
              <a:t>3.</a:t>
            </a:r>
            <a:r>
              <a:rPr lang="zh-CN" sz="2800" b="0" dirty="0">
                <a:ea typeface="宋体" panose="02010600030101010101" pitchFamily="2" charset="-122"/>
              </a:rPr>
              <a:t>遗传因子组成为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Aa </a:t>
            </a:r>
            <a:r>
              <a:rPr lang="zh-CN" sz="2800" b="0" dirty="0">
                <a:ea typeface="宋体" panose="02010600030101010101" pitchFamily="2" charset="-122"/>
              </a:rPr>
              <a:t>的植物体产生的雌雄配子的数量比例是</a:t>
            </a:r>
            <a:endParaRPr lang="en-US" sz="2800" b="0" dirty="0"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．雌配子∶雄配子＝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	B</a:t>
            </a:r>
            <a:r>
              <a:rPr lang="zh-CN" sz="2800" b="0" dirty="0">
                <a:ea typeface="宋体" panose="02010600030101010101" pitchFamily="2" charset="-122"/>
              </a:rPr>
              <a:t>．雄配子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∶雌配子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＝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C</a:t>
            </a:r>
            <a:r>
              <a:rPr lang="zh-CN" sz="2800" b="0" dirty="0">
                <a:ea typeface="宋体" panose="02010600030101010101" pitchFamily="2" charset="-122"/>
              </a:rPr>
              <a:t>．雄配子∶雌配子＝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3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	D</a:t>
            </a:r>
            <a:r>
              <a:rPr lang="zh-CN" sz="2800" b="0" dirty="0">
                <a:ea typeface="宋体" panose="02010600030101010101" pitchFamily="2" charset="-122"/>
              </a:rPr>
              <a:t>．雄配子比雌配子多</a:t>
            </a:r>
          </a:p>
          <a:p>
            <a:pPr marL="335280" indent="-335280"/>
            <a:endParaRPr lang="en-US" sz="2800" b="0" dirty="0">
              <a:latin typeface="Times New Roman" panose="02020603050405020304" charset="0"/>
            </a:endParaRPr>
          </a:p>
          <a:p>
            <a:pPr marL="335280" indent="-335280"/>
            <a:r>
              <a:rPr lang="en-US" sz="2800" b="0" dirty="0">
                <a:latin typeface="Times New Roman" panose="02020603050405020304" charset="0"/>
              </a:rPr>
              <a:t>4.</a:t>
            </a:r>
            <a:r>
              <a:rPr lang="zh-CN" sz="2800" b="0" dirty="0">
                <a:ea typeface="宋体" panose="02010600030101010101" pitchFamily="2" charset="-122"/>
              </a:rPr>
              <a:t>下列关于性状分离及分离比的叙述，正确的是</a:t>
            </a: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．独立遗传的两对相对性状，两对相对性状的分离相互影响</a:t>
            </a: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B</a:t>
            </a:r>
            <a:r>
              <a:rPr lang="zh-CN" sz="2800" b="0" dirty="0">
                <a:ea typeface="宋体" panose="02010600030101010101" pitchFamily="2" charset="-122"/>
              </a:rPr>
              <a:t>．一对等位基因的杂交实验，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自交的性状分离比是固定的</a:t>
            </a: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C</a:t>
            </a:r>
            <a:r>
              <a:rPr lang="zh-CN" sz="2800" b="0" dirty="0">
                <a:ea typeface="宋体" panose="02010600030101010101" pitchFamily="2" charset="-122"/>
              </a:rPr>
              <a:t>．两对等位基因的杂交实验，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自交的性状分离比是固定的</a:t>
            </a:r>
          </a:p>
          <a:p>
            <a:pPr marL="335280" indent="-33528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D</a:t>
            </a:r>
            <a:r>
              <a:rPr lang="zh-CN" sz="2800" b="0" dirty="0">
                <a:ea typeface="宋体" panose="02010600030101010101" pitchFamily="2" charset="-122"/>
              </a:rPr>
              <a:t>．在雌雄动物的杂交实验中，性状分离可能有着性别的差异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9778693" y="1916112"/>
            <a:ext cx="702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91708" y="2886541"/>
            <a:ext cx="702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35915" y="807719"/>
            <a:ext cx="11856085" cy="61247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5.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假说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—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演绎法是现代科学研究中常用的一种科学方法，下列属于孟德尔在发现基因分离定律时的“演绎”过程的是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A.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生物的性状是由遗传因子决定的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B.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2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出现了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3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∶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”推测生物体产生配子时，成对遗传因子彼此分离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C.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若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产生配子时成对的遗传因子分离，则测交后代会出现两种性状比</a:t>
            </a:r>
            <a:r>
              <a:rPr lang="zh-CN" sz="2800" b="0" dirty="0" smtClean="0">
                <a:solidFill>
                  <a:schemeClr val="tx1"/>
                </a:solidFill>
                <a:ea typeface="宋体" panose="02010600030101010101" pitchFamily="2" charset="-122"/>
              </a:rPr>
              <a:t>接近</a:t>
            </a:r>
            <a:r>
              <a:rPr lang="en-US" sz="2800" b="0" dirty="0" smtClean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∶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D.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若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产生配子时成对的遗传因子分离，则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2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中三种基因型个体比较接近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∶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2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∶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6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．下列关于孟德尔分离定律中测交的说法，不正确的是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×隐性类型→推测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的遗传因子组成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B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．通过测定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的遗传因子组成来验证对分离实验现象理论解释的科学性</a:t>
            </a:r>
          </a:p>
          <a:p>
            <a:pPr marL="126365" indent="-126365"/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C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的遗传因子组成是根据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×隐性类型→所得后代性状表现”反向推知的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126365" indent="-126365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D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．测交时，与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杂交的另一亲本无特殊限制</a:t>
            </a:r>
            <a:endParaRPr lang="zh-CN" altLang="en-US" sz="2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0789" y="1322705"/>
            <a:ext cx="44435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50328" y="3870096"/>
            <a:ext cx="492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667516" y="1108645"/>
            <a:ext cx="1033145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01295" indent="-201295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7</a:t>
            </a:r>
            <a:r>
              <a:rPr lang="zh-CN" sz="2800" b="0" dirty="0">
                <a:ea typeface="宋体" panose="02010600030101010101" pitchFamily="2" charset="-122"/>
              </a:rPr>
              <a:t>．菜豆是自花传粉植物，其花色中有色对无色为显性。一株杂合有色花菜豆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(Cc)</a:t>
            </a:r>
            <a:r>
              <a:rPr lang="zh-CN" sz="2800" b="0" dirty="0">
                <a:ea typeface="宋体" panose="02010600030101010101" pitchFamily="2" charset="-122"/>
              </a:rPr>
              <a:t>生活在海岛上，如果海岛上没有其他菜豆植株存在，且菜豆为一年生植物，则第四年时，海岛上开有色花菜豆植株和开无色花菜豆植株的比例是</a:t>
            </a:r>
            <a:endParaRPr lang="en-US" sz="2800" b="0" dirty="0"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201295" indent="-201295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3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	B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15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7	C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9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7	D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15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9 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14456" y="3947838"/>
            <a:ext cx="11204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ea typeface="宋体" panose="02010600030101010101" pitchFamily="2" charset="-122"/>
                <a:sym typeface="+mn-ea"/>
              </a:rPr>
              <a:t>第四年时：</a:t>
            </a:r>
            <a:r>
              <a:rPr lang="en-US" sz="2800" dirty="0">
                <a:latin typeface="Times New Roman" panose="02020603050405020304" charset="0"/>
                <a:cs typeface="宋体" panose="02010600030101010101" pitchFamily="2" charset="-122"/>
                <a:sym typeface="+mn-ea"/>
              </a:rPr>
              <a:t>Cc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连续自交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次，</a:t>
            </a:r>
            <a:r>
              <a:rPr lang="zh-CN" sz="2800" dirty="0">
                <a:ea typeface="宋体" panose="02010600030101010101" pitchFamily="2" charset="-122"/>
                <a:sym typeface="+mn-ea"/>
              </a:rPr>
              <a:t>开无色花菜豆植株占（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1-1/8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/2=7/16,</a:t>
            </a:r>
            <a:r>
              <a:rPr lang="zh-CN" sz="2800" dirty="0">
                <a:ea typeface="宋体" panose="02010600030101010101" pitchFamily="2" charset="-122"/>
                <a:sym typeface="+mn-ea"/>
              </a:rPr>
              <a:t>开有色花菜豆植株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:1-7/16=9/16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64035" y="2655176"/>
            <a:ext cx="44435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endParaRPr lang="en-US" altLang="en-US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81000" y="1148715"/>
            <a:ext cx="11490960" cy="4401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8</a:t>
            </a:r>
            <a:r>
              <a:rPr lang="zh-CN" sz="2800" b="0" dirty="0">
                <a:ea typeface="黑体" panose="02010609060101010101" charset="-122"/>
              </a:rPr>
              <a:t>．</a:t>
            </a:r>
            <a:r>
              <a:rPr lang="zh-CN" sz="2800" b="0" dirty="0">
                <a:ea typeface="宋体" panose="02010600030101010101" pitchFamily="2" charset="-122"/>
              </a:rPr>
              <a:t>孟德尔认为遗传因子组成为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的个体，产生的配子种类及比例是</a:t>
            </a:r>
            <a:endParaRPr lang="en-US" sz="2800" b="0" dirty="0">
              <a:latin typeface="Times New Roman" panose="02020603050405020304" charset="0"/>
              <a:cs typeface="宋体" panose="02010600030101010101" pitchFamily="2" charset="-122"/>
            </a:endParaRPr>
          </a:p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        A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YR</a:t>
            </a:r>
            <a:r>
              <a:rPr lang="en-US" sz="2800" b="0" dirty="0" err="1">
                <a:latin typeface="宋体" panose="02010600030101010101" pitchFamily="2" charset="-122"/>
              </a:rPr>
              <a:t>∶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Yr</a:t>
            </a:r>
            <a:r>
              <a:rPr lang="zh-CN" sz="2800" b="0" dirty="0">
                <a:ea typeface="宋体" panose="02010600030101010101" pitchFamily="2" charset="-122"/>
              </a:rPr>
              <a:t>＝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	B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YR</a:t>
            </a:r>
            <a:r>
              <a:rPr lang="en-US" sz="2800" b="0" dirty="0" err="1">
                <a:latin typeface="宋体" panose="02010600030101010101" pitchFamily="2" charset="-122"/>
              </a:rPr>
              <a:t>∶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yr</a:t>
            </a:r>
            <a:r>
              <a:rPr lang="zh-CN" sz="2800" b="0" dirty="0">
                <a:ea typeface="宋体" panose="02010600030101010101" pitchFamily="2" charset="-122"/>
              </a:rPr>
              <a:t>＝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	</a:t>
            </a:r>
          </a:p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     C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R</a:t>
            </a:r>
            <a:r>
              <a:rPr lang="en-US" sz="2800" b="0" dirty="0" err="1">
                <a:latin typeface="宋体" panose="02010600030101010101" pitchFamily="2" charset="-122"/>
              </a:rPr>
              <a:t>∶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r</a:t>
            </a:r>
            <a:r>
              <a:rPr lang="zh-CN" sz="2800" b="0" dirty="0">
                <a:ea typeface="宋体" panose="02010600030101010101" pitchFamily="2" charset="-122"/>
              </a:rPr>
              <a:t>＝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  	D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</a:t>
            </a:r>
            <a:r>
              <a:rPr lang="en-US" sz="2800" b="0" dirty="0" err="1">
                <a:latin typeface="宋体" panose="02010600030101010101" pitchFamily="2" charset="-122"/>
              </a:rPr>
              <a:t>∶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R</a:t>
            </a:r>
            <a:r>
              <a:rPr lang="en-US" sz="2800" b="0" dirty="0" err="1">
                <a:latin typeface="宋体" panose="02010600030101010101" pitchFamily="2" charset="-122"/>
              </a:rPr>
              <a:t>∶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r</a:t>
            </a:r>
            <a:r>
              <a:rPr lang="zh-CN" sz="2800" b="0" dirty="0">
                <a:ea typeface="宋体" panose="02010600030101010101" pitchFamily="2" charset="-122"/>
              </a:rPr>
              <a:t>＝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2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</a:p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endParaRPr lang="en-US" sz="2800" b="0" dirty="0">
              <a:latin typeface="宋体" panose="02010600030101010101" pitchFamily="2" charset="-122"/>
            </a:endParaRPr>
          </a:p>
          <a:p>
            <a:pPr indent="200660"/>
            <a:r>
              <a:rPr lang="en-US" sz="2800" b="0" dirty="0">
                <a:latin typeface="宋体" panose="02010600030101010101" pitchFamily="2" charset="-122"/>
              </a:rPr>
              <a:t>9.</a:t>
            </a:r>
            <a:r>
              <a:rPr lang="zh-CN" sz="2800" b="0" dirty="0">
                <a:ea typeface="宋体" panose="02010600030101010101" pitchFamily="2" charset="-122"/>
              </a:rPr>
              <a:t>下列有关黄色圆粒豌豆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(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)</a:t>
            </a:r>
            <a:r>
              <a:rPr lang="zh-CN" sz="2800" b="0" dirty="0">
                <a:ea typeface="宋体" panose="02010600030101010101" pitchFamily="2" charset="-122"/>
              </a:rPr>
              <a:t>自交的叙述，正确的是</a:t>
            </a:r>
          </a:p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．黄色圆粒豌豆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(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)</a:t>
            </a:r>
            <a:r>
              <a:rPr lang="zh-CN" sz="2800" b="0" dirty="0">
                <a:ea typeface="宋体" panose="02010600030101010101" pitchFamily="2" charset="-122"/>
              </a:rPr>
              <a:t>自交后代有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9 </a:t>
            </a:r>
            <a:r>
              <a:rPr lang="zh-CN" sz="2800" b="0" dirty="0">
                <a:ea typeface="宋体" panose="02010600030101010101" pitchFamily="2" charset="-122"/>
              </a:rPr>
              <a:t>种性状表现</a:t>
            </a:r>
          </a:p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B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产生的精子中，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YR </a:t>
            </a:r>
            <a:r>
              <a:rPr lang="zh-CN" sz="2800" b="0" dirty="0">
                <a:ea typeface="宋体" panose="02010600030101010101" pitchFamily="2" charset="-122"/>
              </a:rPr>
              <a:t>和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yr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的比例为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</a:p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  C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F</a:t>
            </a:r>
            <a:r>
              <a:rPr lang="en-US" sz="2800" b="0" baseline="-2500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产生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YR </a:t>
            </a:r>
            <a:r>
              <a:rPr lang="zh-CN" sz="2800" b="0" dirty="0">
                <a:ea typeface="宋体" panose="02010600030101010101" pitchFamily="2" charset="-122"/>
              </a:rPr>
              <a:t>的雌配子和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YR </a:t>
            </a:r>
            <a:r>
              <a:rPr lang="zh-CN" sz="2800" b="0" dirty="0">
                <a:ea typeface="宋体" panose="02010600030101010101" pitchFamily="2" charset="-122"/>
              </a:rPr>
              <a:t>的雄配子的数量比为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 dirty="0">
                <a:latin typeface="宋体" panose="02010600030101010101" pitchFamily="2" charset="-122"/>
              </a:rPr>
              <a:t>∶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 </a:t>
            </a:r>
          </a:p>
          <a:p>
            <a:pPr indent="20066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D</a:t>
            </a:r>
            <a:r>
              <a:rPr lang="zh-CN" sz="2800" b="0" dirty="0">
                <a:ea typeface="宋体" panose="02010600030101010101" pitchFamily="2" charset="-122"/>
              </a:rPr>
              <a:t>．黄色圆粒豌豆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(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)</a:t>
            </a:r>
            <a:r>
              <a:rPr lang="zh-CN" sz="2800" b="0" dirty="0">
                <a:ea typeface="宋体" panose="02010600030101010101" pitchFamily="2" charset="-122"/>
              </a:rPr>
              <a:t>自交后代有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4 </a:t>
            </a:r>
            <a:r>
              <a:rPr lang="zh-CN" sz="2800" b="0" dirty="0">
                <a:ea typeface="宋体" panose="02010600030101010101" pitchFamily="2" charset="-122"/>
              </a:rPr>
              <a:t>种遗传因子组成的个体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337550" y="1847806"/>
            <a:ext cx="1238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75800" y="3462030"/>
            <a:ext cx="1238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709930" y="1240790"/>
            <a:ext cx="1029208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33350" indent="-133350"/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10.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已知豌豆的黄色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(Y)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对绿色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(y)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为显性，圆粒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(R)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对皱粒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(r)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为显性。控制两对相对性状的遗传因子独立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遗传。现将黄色皱粒与绿色圆粒两品种杂交，其子代出现黄色圆粒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70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株，绿色圆粒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68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株，黄色皱粒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73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株和绿色皱粒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71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株，则两亲本的遗传因子组成是</a:t>
            </a:r>
            <a:endParaRPr lang="en-US" sz="2800" b="0" dirty="0">
              <a:solidFill>
                <a:schemeClr val="tx1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133350" indent="-133350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	</a:t>
            </a:r>
            <a:r>
              <a:rPr lang="en-US" sz="2800" b="0" dirty="0" smtClean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         B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	</a:t>
            </a:r>
          </a:p>
          <a:p>
            <a:pPr marL="133350" indent="-133350"/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C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	D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yyRr</a:t>
            </a:r>
            <a:endParaRPr lang="en-US" altLang="en-US" sz="2800" b="0" dirty="0">
              <a:solidFill>
                <a:schemeClr val="tx1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88830" y="3220764"/>
            <a:ext cx="439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charset="0"/>
                <a:cs typeface="宋体" panose="02010600030101010101" pitchFamily="2" charset="-122"/>
                <a:sym typeface="+mn-ea"/>
              </a:rPr>
              <a:t>D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charset="0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62635" y="1139190"/>
            <a:ext cx="10220325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sz="2800" b="0" dirty="0">
                <a:latin typeface="宋体" panose="02010600030101010101" pitchFamily="2" charset="-122"/>
              </a:rPr>
              <a:t>11. </a:t>
            </a:r>
            <a:r>
              <a:rPr lang="zh-CN" sz="2800" b="0" dirty="0">
                <a:ea typeface="宋体" panose="02010600030101010101" pitchFamily="2" charset="-122"/>
              </a:rPr>
              <a:t>豌豆的红花（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）对白花（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）为显性，高茎（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B</a:t>
            </a:r>
            <a:r>
              <a:rPr lang="zh-CN" sz="2800" b="0" dirty="0">
                <a:ea typeface="宋体" panose="02010600030101010101" pitchFamily="2" charset="-122"/>
              </a:rPr>
              <a:t>）对矮茎（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b</a:t>
            </a:r>
            <a:r>
              <a:rPr lang="zh-CN" sz="2800" b="0" dirty="0">
                <a:ea typeface="宋体" panose="02010600030101010101" pitchFamily="2" charset="-122"/>
              </a:rPr>
              <a:t>）为显性，一株高茎红花豌豆与基因型为</a:t>
            </a:r>
            <a:r>
              <a:rPr lang="en-US" sz="2800" b="0" dirty="0" err="1">
                <a:latin typeface="Times New Roman" panose="02020603050405020304" charset="0"/>
                <a:cs typeface="宋体" panose="02010600030101010101" pitchFamily="2" charset="-122"/>
              </a:rPr>
              <a:t>Aabb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sz="2800" b="0" dirty="0">
                <a:ea typeface="宋体" panose="02010600030101010101" pitchFamily="2" charset="-122"/>
              </a:rPr>
              <a:t>的豌豆杂交，子代中</a:t>
            </a:r>
            <a:r>
              <a:rPr lang="en-US" sz="2800" b="0" dirty="0">
                <a:latin typeface="宋体" panose="02010600030101010101" pitchFamily="2" charset="-122"/>
              </a:rPr>
              <a:t> 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3/4 </a:t>
            </a:r>
            <a:r>
              <a:rPr lang="zh-CN" sz="2800" b="0" dirty="0">
                <a:ea typeface="宋体" panose="02010600030101010101" pitchFamily="2" charset="-122"/>
              </a:rPr>
              <a:t>开红花，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1/2 </a:t>
            </a:r>
            <a:r>
              <a:rPr lang="zh-CN" sz="2800" b="0" dirty="0">
                <a:ea typeface="宋体" panose="02010600030101010101" pitchFamily="2" charset="-122"/>
              </a:rPr>
              <a:t>为高茎。若让这一株高茎红花豌豆自交，则自交后代高茎红花植株中杂合子所占比例为</a:t>
            </a:r>
            <a:endParaRPr lang="en-US" sz="2800" b="0" dirty="0"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266700" indent="-266700"/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9/16	B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8/16	C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4/9 	D</a:t>
            </a:r>
            <a:r>
              <a:rPr lang="zh-CN" sz="2800" b="0" dirty="0">
                <a:ea typeface="宋体" panose="02010600030101010101" pitchFamily="2" charset="-122"/>
              </a:rPr>
              <a:t>．</a:t>
            </a:r>
            <a:r>
              <a:rPr lang="en-US" sz="2800" b="0" dirty="0">
                <a:latin typeface="Times New Roman" panose="02020603050405020304" charset="0"/>
                <a:cs typeface="宋体" panose="02010600030101010101" pitchFamily="2" charset="-122"/>
              </a:rPr>
              <a:t>8/9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917852" y="3032519"/>
            <a:ext cx="8572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635635" y="1108075"/>
            <a:ext cx="10920730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9080" indent="-259080"/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12.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鸡的羽毛颜色由两对独立遗传的等位基因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B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b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控制，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B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是有色羽基因，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b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是白羽基因。已知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A_B_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aabb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A_bb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均表现为白色羽，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aaB_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表现为有色羽。下列说法不合理的是</a:t>
            </a:r>
            <a:endParaRPr lang="en-US" sz="2800" b="0">
              <a:solidFill>
                <a:schemeClr val="tx1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  <a:p>
            <a:pPr marL="259080" indent="-259080"/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基因对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B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基因的表达可能有抑制作用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  <a:p>
            <a:pPr marL="259080" indent="-259080"/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</a:rPr>
              <a:t>B.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若一白色羽个体测交后代全表现为白色羽，则该白色羽个体的基因型一定为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</a:p>
          <a:p>
            <a:pPr marL="259080" indent="-259080"/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aabb</a:t>
            </a:r>
            <a:endParaRPr lang="en-US" sz="2800" b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59080" indent="-259080"/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</a:rPr>
              <a:t>C.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若一有色羽个体测交后代中有色羽∶白色羽＝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∶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1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，说明该有色羽个体的基</a:t>
            </a:r>
          </a:p>
          <a:p>
            <a:pPr marL="259080" indent="-259080"/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     因型为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aaBb</a:t>
            </a:r>
          </a:p>
          <a:p>
            <a:pPr marL="259080" indent="-259080"/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   D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．两个基因型为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AaBb </a:t>
            </a:r>
            <a:r>
              <a:rPr lang="zh-CN" sz="2800" b="0">
                <a:solidFill>
                  <a:schemeClr val="tx1"/>
                </a:solidFill>
                <a:ea typeface="宋体" panose="02010600030101010101" pitchFamily="2" charset="-122"/>
              </a:rPr>
              <a:t>的个体杂交，后代中表现为有色羽的个体占</a:t>
            </a:r>
            <a:r>
              <a:rPr 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cs typeface="宋体" panose="02010600030101010101" pitchFamily="2" charset="-122"/>
              </a:rPr>
              <a:t>3/16</a:t>
            </a:r>
            <a:endParaRPr lang="en-US" altLang="en-US" sz="2800" b="0">
              <a:solidFill>
                <a:schemeClr val="tx1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76218" y="2255082"/>
            <a:ext cx="4203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1306</Words>
  <Application>Microsoft Office PowerPoint</Application>
  <PresentationFormat>宽屏</PresentationFormat>
  <Paragraphs>133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Courier New</vt:lpstr>
      <vt:lpstr>Euphemia</vt:lpstr>
      <vt:lpstr>Times New Roman</vt:lpstr>
      <vt:lpstr>Wingdings</vt:lpstr>
      <vt:lpstr>1_Office 主题​​</vt:lpstr>
      <vt:lpstr>学术文献 16x9</vt:lpstr>
      <vt:lpstr>第一章　遗传因子的发现       第二章   基因和染色体的关系  习题讲评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遗传因子的发现       第二章   基因和染色体的关系  习题讲评</dc:title>
  <dc:creator>Administrator</dc:creator>
  <cp:lastModifiedBy>dreamsummit</cp:lastModifiedBy>
  <cp:revision>182</cp:revision>
  <dcterms:created xsi:type="dcterms:W3CDTF">2019-06-19T02:08:00Z</dcterms:created>
  <dcterms:modified xsi:type="dcterms:W3CDTF">2020-05-18T13:32:26Z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