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C170-6797-4F9C-B341-7B9962AD2FA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5766-C0D4-4D56-A12A-83D432224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2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C170-6797-4F9C-B341-7B9962AD2FA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5766-C0D4-4D56-A12A-83D432224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9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C170-6797-4F9C-B341-7B9962AD2FA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5766-C0D4-4D56-A12A-83D432224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9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C170-6797-4F9C-B341-7B9962AD2FA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5766-C0D4-4D56-A12A-83D432224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0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C170-6797-4F9C-B341-7B9962AD2FA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5766-C0D4-4D56-A12A-83D432224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8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C170-6797-4F9C-B341-7B9962AD2FA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5766-C0D4-4D56-A12A-83D432224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C170-6797-4F9C-B341-7B9962AD2FA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5766-C0D4-4D56-A12A-83D432224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4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C170-6797-4F9C-B341-7B9962AD2FA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5766-C0D4-4D56-A12A-83D432224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6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C170-6797-4F9C-B341-7B9962AD2FA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5766-C0D4-4D56-A12A-83D432224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C170-6797-4F9C-B341-7B9962AD2FA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5766-C0D4-4D56-A12A-83D432224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C170-6797-4F9C-B341-7B9962AD2FA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5766-C0D4-4D56-A12A-83D432224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0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C170-6797-4F9C-B341-7B9962AD2FA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5766-C0D4-4D56-A12A-83D432224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6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46853"/>
            <a:ext cx="117942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．某农科院培育出新品种香豌豆（自花传粉，闭花受粉），其花的颜色有红、白两种，茎的性状由两对独立遗传的核基因控制，但不清楚花色性状的核基因控制情况，回答以下问题：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）若花色由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A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a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这对等位基因控制，且该植物种群中自然条件下红色植株均为杂合体，则红色植株自交后代的表现型及其比例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）若花色由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A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a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这两对等位基因控制，现有一基因型为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AaBb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的植株，其体细胞中相应基因在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DNA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上的位置及控制花色的生化流程如下图。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图片 100001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818" y="2380512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4602" y="3847838"/>
            <a:ext cx="123879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①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花色的两对基因符合孟德尔的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定律。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②该植株自交时（不考虑基因突变和交叉互换现象），后代中纯合子的表现型为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，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红色植株占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）假设茎的性状由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C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c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D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d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两对等位基因控制，只有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d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基因纯合时植株表现为细茎，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只含有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D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一种显性基因时植株表现为中粗茎，其他表现为粗茎。那么基因型为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CcDd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的植株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自然状态下繁殖，理论上子代的表现型及比例为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4069" y="5704498"/>
            <a:ext cx="4561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Aft>
                <a:spcPts val="0"/>
              </a:spcAft>
            </a:pPr>
            <a:r>
              <a:rPr lang="zh-CN" altLang="zh-CN" sz="2400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粗</a:t>
            </a:r>
            <a:r>
              <a:rPr lang="zh-CN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茎：中粗茎：细茎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=9</a:t>
            </a:r>
            <a:r>
              <a:rPr lang="zh-CN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   </a:t>
            </a:r>
            <a:endParaRPr lang="zh-CN" altLang="zh-CN" sz="2400" dirty="0">
              <a:solidFill>
                <a:srgbClr val="FF0000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97116" y="1765346"/>
            <a:ext cx="2568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红色：白色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=2:1 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7740" y="383783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分离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1075767" y="4114836"/>
            <a:ext cx="896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白色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897268" y="4655093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1/2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18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592" y="620811"/>
            <a:ext cx="1186618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．已知两对等位基因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分别位于两对同源染色体上，现用两纯合亲本进行杂交，产生的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再自交产生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，请分析回答：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）同时观察分析两对性状的遗传特点，符合基因的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_______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定律。若两对等位基因分别控制两对相对性状，则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的双显性个体中纯合体占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__________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。若选取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中的两个杂合体杂交，其子代只有一种表现型，则这两个杂合体的基因型是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___________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）若两对等位基因控制一对相对性状，且只要存在一个显性基因，个体便表现为显性，则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中显性性状与隐性性状的比例为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_________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；若只有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同时存在时，个体才表现为显性，则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与双隐性个体杂交，子代中隐性个体所占比例为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____________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）若两对等位基因共同控制着植株的高度，且以累加效应决定植株的高度，每个显性基因的遗传效应相同，纯合子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AABB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50cm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aabb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30cm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，它们之间杂交得到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后，再自交得到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，如果忽略环境因素的影响，则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中表现为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40cm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高度的个体的基因型有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____________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95432" y="4775795"/>
            <a:ext cx="3373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Aft>
                <a:spcPts val="0"/>
              </a:spcAft>
            </a:pPr>
            <a:r>
              <a:rPr lang="en-US" altLang="zh-CN" sz="24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AAbb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aaBB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AaBb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0326" y="1390409"/>
            <a:ext cx="150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自由组合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295432" y="1947620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1/9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631194" y="2316952"/>
            <a:ext cx="2151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AABb×AaBB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631194" y="3136439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15∶1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771456" y="3577921"/>
            <a:ext cx="753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3/4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85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2065" y="598203"/>
            <a:ext cx="118678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．果蝇的灰体和黑檀体是一对相对性状，由一对等位基因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N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n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控制；直刚毛和焦刚毛为一对相对性状，受另一对等位基因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控制。现有灰体直刚毛雌果蝇与黑擅体焦刚毛雄果蝇杂交，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F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全为灰体直刚毛；取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F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某个体与某黑檀体焦刚毛个体杂交，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F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雌雄果蝇均表现为灰体直刚毛：灰体焦刚毛：黑檀体直刚毛：黑檀体焦刚毛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=1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。请回答下列问题：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）从题干中可以判断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____________________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为显性性状。如果基因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只位于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X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染色体上，则题干中“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F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某个体”与“某黑檀体焦刚毛个体”的性别应该分别是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）根据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F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的表现型及比例可以推测基因，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N/n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与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M/m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在遗传上遵循定律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581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80493" y="2306363"/>
            <a:ext cx="2127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灰体、直刚毛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609808" y="3157241"/>
            <a:ext cx="1197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雌、雄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9682097" y="4014523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基因的自由组合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855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1433" y="613524"/>
            <a:ext cx="1110943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）现已知基因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N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n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位于常染色体上，基因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M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m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位于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X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染色体上。请你从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F</a:t>
            </a:r>
            <a:r>
              <a:rPr lang="en-US" altLang="zh-CN" b="1" baseline="-30000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中选取表现型相同的个体，通过一次杂交实验，验证该结论，并写出预期实验结果。（注：不考虑基因位于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X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Y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染色体同源区段上）</a:t>
            </a:r>
            <a:endParaRPr lang="zh-CN" altLang="en-US" dirty="0"/>
          </a:p>
          <a:p>
            <a:pPr lvl="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杂交组合：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______________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lang="zh-CN" altLang="en-US" dirty="0"/>
          </a:p>
          <a:p>
            <a:pPr lvl="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预期结果：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_______________________________________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lang="zh-CN" altLang="en-US" dirty="0"/>
          </a:p>
          <a:p>
            <a:pPr lvl="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lvl="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4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）基因型为</a:t>
            </a:r>
            <a:r>
              <a:rPr lang="en-US" altLang="zh-CN" b="1" dirty="0" err="1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Nn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的果蝇在形成配子时，若减数第一次分裂中期出现基因组成为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NN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的细胞，可能的原因有</a:t>
            </a:r>
            <a:r>
              <a:rPr lang="en-US" altLang="zh-CN" b="1" dirty="0" smtClean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________________________________</a:t>
            </a:r>
            <a:r>
              <a:rPr lang="en-US" altLang="zh-CN" b="1" u="sng" dirty="0" smtClean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                                                               </a:t>
            </a:r>
            <a:r>
              <a:rPr lang="zh-CN" altLang="en-US" b="1" dirty="0" smtClean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；</a:t>
            </a:r>
            <a:r>
              <a:rPr lang="zh-CN" altLang="en-US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若出现下图所示细胞，最可能的原因是</a:t>
            </a:r>
            <a:r>
              <a:rPr lang="en-US" altLang="zh-CN" b="1" dirty="0" smtClean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__________________________</a:t>
            </a:r>
            <a:r>
              <a:rPr lang="en-US" altLang="zh-CN" b="1" u="sng" dirty="0" smtClean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                                                              </a:t>
            </a:r>
            <a:r>
              <a:rPr lang="zh-CN" altLang="en-US" b="1" dirty="0" smtClean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lang="zh-CN" altLang="en-US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" name="图片 1667839928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14" y="4327016"/>
            <a:ext cx="2475060" cy="23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98442" y="3496019"/>
            <a:ext cx="8156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Aft>
                <a:spcPts val="0"/>
              </a:spcAft>
            </a:pP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减数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第一次分裂前期（四分体时期）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所在的染色体片段发生了交叉互换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6893" y="1390409"/>
            <a:ext cx="4817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灰体直刚毛雄蝇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灰体直刚毛雌蝇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1741996" y="1915558"/>
            <a:ext cx="5751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子代雌雄果蝇均为灰体：黑檀体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=3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622953" y="2398126"/>
            <a:ext cx="6764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雌蝇全为直刚毛，雄蝇中直刚毛：焦刚毛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638335" y="3129869"/>
            <a:ext cx="8570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基因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所在的染色体整条缺失或基因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所在的染色体片段缺失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419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43725"/>
              </p:ext>
            </p:extLst>
          </p:nvPr>
        </p:nvGraphicFramePr>
        <p:xfrm>
          <a:off x="3733798" y="4373495"/>
          <a:ext cx="8049986" cy="239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454">
                  <a:extLst>
                    <a:ext uri="{9D8B030D-6E8A-4147-A177-3AD203B41FA5}">
                      <a16:colId xmlns:a16="http://schemas.microsoft.com/office/drawing/2014/main" val="3109657179"/>
                    </a:ext>
                  </a:extLst>
                </a:gridCol>
                <a:gridCol w="1084454">
                  <a:extLst>
                    <a:ext uri="{9D8B030D-6E8A-4147-A177-3AD203B41FA5}">
                      <a16:colId xmlns:a16="http://schemas.microsoft.com/office/drawing/2014/main" val="3036906993"/>
                    </a:ext>
                  </a:extLst>
                </a:gridCol>
                <a:gridCol w="1084454">
                  <a:extLst>
                    <a:ext uri="{9D8B030D-6E8A-4147-A177-3AD203B41FA5}">
                      <a16:colId xmlns:a16="http://schemas.microsoft.com/office/drawing/2014/main" val="2218855871"/>
                    </a:ext>
                  </a:extLst>
                </a:gridCol>
                <a:gridCol w="1084454">
                  <a:extLst>
                    <a:ext uri="{9D8B030D-6E8A-4147-A177-3AD203B41FA5}">
                      <a16:colId xmlns:a16="http://schemas.microsoft.com/office/drawing/2014/main" val="2488568672"/>
                    </a:ext>
                  </a:extLst>
                </a:gridCol>
                <a:gridCol w="1084454">
                  <a:extLst>
                    <a:ext uri="{9D8B030D-6E8A-4147-A177-3AD203B41FA5}">
                      <a16:colId xmlns:a16="http://schemas.microsoft.com/office/drawing/2014/main" val="1387319106"/>
                    </a:ext>
                  </a:extLst>
                </a:gridCol>
                <a:gridCol w="2627716">
                  <a:extLst>
                    <a:ext uri="{9D8B030D-6E8A-4147-A177-3AD203B41FA5}">
                      <a16:colId xmlns:a16="http://schemas.microsoft.com/office/drawing/2014/main" val="711042684"/>
                    </a:ext>
                  </a:extLst>
                </a:gridCol>
              </a:tblGrid>
              <a:tr h="209550">
                <a:tc rowSpan="2"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 gridSpan="2"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亲本</a:t>
                      </a:r>
                      <a:endParaRPr lang="zh-CN" sz="20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290346991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雌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雄</a:t>
                      </a:r>
                      <a:endParaRPr lang="zh-CN" sz="20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雌</a:t>
                      </a:r>
                      <a:endParaRPr lang="zh-CN" sz="20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雄</a:t>
                      </a:r>
                      <a:endParaRPr lang="zh-CN" sz="20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651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实验</a:t>
                      </a:r>
                      <a:r>
                        <a:rPr lang="en-US" sz="2400" dirty="0">
                          <a:effectLst/>
                        </a:rPr>
                        <a:t>①</a:t>
                      </a:r>
                      <a:endParaRPr lang="zh-CN" sz="2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白色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褐色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褐色</a:t>
                      </a:r>
                      <a:endParaRPr lang="zh-CN" sz="20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褐色</a:t>
                      </a:r>
                      <a:endParaRPr lang="zh-CN" sz="20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褐色</a:t>
                      </a:r>
                      <a:r>
                        <a:rPr lang="en-US" sz="2000">
                          <a:effectLst/>
                        </a:rPr>
                        <a:t>:6</a:t>
                      </a:r>
                      <a:r>
                        <a:rPr lang="zh-CN" sz="2000">
                          <a:effectLst/>
                        </a:rPr>
                        <a:t>红色</a:t>
                      </a:r>
                      <a:r>
                        <a:rPr lang="en-US" sz="2000">
                          <a:effectLst/>
                        </a:rPr>
                        <a:t>:1</a:t>
                      </a:r>
                      <a:r>
                        <a:rPr lang="zh-CN" sz="2000">
                          <a:effectLst/>
                        </a:rPr>
                        <a:t>白色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37744864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实验</a:t>
                      </a:r>
                      <a:r>
                        <a:rPr lang="en-US" sz="2400" dirty="0">
                          <a:effectLst/>
                        </a:rPr>
                        <a:t>②</a:t>
                      </a:r>
                      <a:endParaRPr lang="zh-CN" sz="2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褐色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白色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红色</a:t>
                      </a:r>
                      <a:endParaRPr lang="zh-CN" sz="20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褐色</a:t>
                      </a:r>
                      <a:endParaRPr lang="zh-CN" sz="20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？</a:t>
                      </a:r>
                      <a:endParaRPr lang="zh-CN" sz="20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17137985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53656"/>
            <a:ext cx="1219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4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．鸟类的性别决定为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ZW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型。某种鸟类的眼色有褐色、红色、白色，科研工作者为研究眼色的遗传规律，利用一些纯合品系进行杂交实验，部分结果如下表。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回答有关问题：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）控制眼色的基因对数及其在染色体上的位置是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）实验①中，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F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中白色眼个体的性别比例是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_______________</a:t>
            </a:r>
            <a:r>
              <a:rPr kumimoji="0" lang="en-US" altLang="zh-CN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                    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；实验②中，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F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眼色表现型（不考虑性别）及比例是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_______________</a:t>
            </a:r>
            <a:r>
              <a:rPr kumimoji="0" lang="en-US" altLang="zh-CN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                                    </a:t>
            </a:r>
            <a:r>
              <a:rPr lang="zh-CN" altLang="en-US" sz="2400" b="1" dirty="0" smtClean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r>
              <a:rPr kumimoji="0" lang="en-US" altLang="zh-CN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                                                             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）亲本和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F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中的褐色眼个体意外死亡，现欲从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F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中筛选出纯合褐色眼雄鸟，写出实验思路（包括实验方案和预期结果）。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实验方案：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</a:t>
            </a:r>
            <a:r>
              <a:rPr kumimoji="0" lang="en-US" altLang="zh-CN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                                                                                     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预期结果和结论：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___________</a:t>
            </a:r>
            <a:r>
              <a:rPr kumimoji="0" lang="en-US" altLang="zh-CN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                                                                    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5549" y="3653648"/>
            <a:ext cx="10526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Aft>
                <a:spcPts val="0"/>
              </a:spcAft>
            </a:pP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后代全部为褐色眼，则所取的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中褐色眼雄鸟即为纯合个体。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7428" y="636359"/>
            <a:ext cx="7032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至少由两对等位基因控制，其中一对位于常染色体上，另一对位于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）染色体上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1686" y="1466343"/>
            <a:ext cx="4828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全部为雌性（或答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雌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雄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=1:0”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94736" y="1861518"/>
            <a:ext cx="2932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褐色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:4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红色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:1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白色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58758" y="3192996"/>
            <a:ext cx="10533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取实验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①F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中的褐色眼雄鸟分别与白色眼雌鸟杂交，观察并统计后代的眼色。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387" y="250227"/>
            <a:ext cx="113743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5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．女娄菜是一种雌雄异株的高等植物，属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XY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型性别决定。其植株绿色对金黄色为显性（由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A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a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控制）宽叶对窄叶为显性（由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控制） ，这两对等位基因都位于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X- II-2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，如右图。请根据题意回答：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图片 1214347660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680" y="1134708"/>
            <a:ext cx="1892334" cy="16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2387" y="3038345"/>
            <a:ext cx="118263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）若女娄菜的金黄色基因（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a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）和窄叶基因（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）都能使花粉致死，则自然界女娄菜雌株具有的基因型有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____________</a:t>
            </a:r>
            <a:r>
              <a:rPr kumimoji="0" lang="en-US" altLang="zh-CN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                              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（以绿色宽叶两对相对性状为研究对象，至少写出三种）。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）某小组将绿色雌株和绿色雄株杂交，后代表现型及比例为：绿色雌株：绿色雄株：金黄色雄株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=2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。该实验能否证明金黄色基因（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a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）能使花粉致死的观点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，根据是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__________________________________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4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）请以该小组杂交子代为材料设计实验验证女娄菜金黄色基因（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a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）使花粉致死（写出实验思路并预期结果及结论）。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__________________________________________________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491" y="1511040"/>
            <a:ext cx="8231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sz="2400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en-US" sz="2400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）据图分析，减数分裂形成精子的过程中， 能够发生交叉互换的部位是</a:t>
            </a:r>
            <a:r>
              <a:rPr lang="en-US" altLang="zh-CN" sz="2400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______</a:t>
            </a:r>
            <a:r>
              <a:rPr lang="zh-CN" altLang="en-US" sz="2400" b="1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97491" y="5887282"/>
            <a:ext cx="114584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Aft>
                <a:spcPts val="0"/>
              </a:spcAft>
            </a:pP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绿色雌株与金黄色雄株杂交，观察子代的雌雄比例。子代只有雄株，没有雌株，证明女娄菜金黄色基因（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）使花粉致死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5331" y="188037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Ⅰ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252574" y="3461350"/>
            <a:ext cx="4751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err="1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76922" y="4807813"/>
            <a:ext cx="588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3252574" y="4823081"/>
            <a:ext cx="6290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绿色雄株不能产生含金黄色基因（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）的花粉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884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248" y="248033"/>
            <a:ext cx="115929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．果蝇的黑身与灰身是一对相对性状（相关遗传因子用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表示）。现有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果蝇甲、乙、丙、丁，其中甲和乙为雌果蝇，丙和丁为雄果蝇，甲、乙、丙均为黑身果蝇，丁为灰身果蝇。已知甲和丁交配产生的后代全部为黑身果蝇，乙和丁交配产生的后代中既有黑身果蝇，又有灰身果蝇。请回答下列问题：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）黑身和灰身的显隐性关系是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________________________________________________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，判断的理由是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________________________________________________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）甲、乙、丁三只果蝇的遗传因子组成依次是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________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________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________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）为鉴定丙是纯合子还是杂合子，请从上述果蝇中选材设计一次杂交实验。（写出简单思路）</a:t>
            </a:r>
            <a:r>
              <a:rPr lang="en-US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________________</a:t>
            </a:r>
            <a:r>
              <a:rPr lang="zh-CN" altLang="zh-CN" b="1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434" y="3163537"/>
            <a:ext cx="10680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Aft>
                <a:spcPts val="0"/>
              </a:spcAft>
            </a:pP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让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丙与乙果蝇交配，若后代全部是黑身果蝇，则丙是纯合子，遗传因子组成为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；若后代中有灰身果蝇出现，则丙是杂合子，遗传因子组成为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    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9923" y="1494528"/>
            <a:ext cx="2743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黑身对灰身为显性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1103143" y="1956193"/>
            <a:ext cx="828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甲（黑身果蝇）与丁（灰身果蝇</a:t>
            </a:r>
            <a:r>
              <a:rPr lang="zh-CN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）杂交的后代全为黑身果蝇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8429297" y="2348608"/>
            <a:ext cx="714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 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5354282" y="2370332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99598" y="2348607"/>
            <a:ext cx="627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12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1737</Words>
  <Application>Microsoft Office PowerPoint</Application>
  <PresentationFormat>宽屏</PresentationFormat>
  <Paragraphs>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dreamsummit</cp:lastModifiedBy>
  <cp:revision>9</cp:revision>
  <dcterms:created xsi:type="dcterms:W3CDTF">2020-05-16T00:06:17Z</dcterms:created>
  <dcterms:modified xsi:type="dcterms:W3CDTF">2020-05-16T02:14:57Z</dcterms:modified>
</cp:coreProperties>
</file>