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7"/>
  </p:notesMasterIdLst>
  <p:handoutMasterIdLst>
    <p:handoutMasterId r:id="rId18"/>
  </p:handoutMasterIdLst>
  <p:sldIdLst>
    <p:sldId id="270" r:id="rId4"/>
    <p:sldId id="257" r:id="rId5"/>
    <p:sldId id="258" r:id="rId6"/>
    <p:sldId id="271" r:id="rId7"/>
    <p:sldId id="272" r:id="rId8"/>
    <p:sldId id="273" r:id="rId9"/>
    <p:sldId id="259" r:id="rId10"/>
    <p:sldId id="260" r:id="rId11"/>
    <p:sldId id="262" r:id="rId12"/>
    <p:sldId id="263" r:id="rId13"/>
    <p:sldId id="264" r:id="rId14"/>
    <p:sldId id="266" r:id="rId15"/>
    <p:sldId id="28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83"/>
        <p:guide pos="380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矩形 4098"/>
          <p:cNvSpPr/>
          <p:nvPr/>
        </p:nvSpPr>
        <p:spPr>
          <a:xfrm>
            <a:off x="5257800" y="3810000"/>
            <a:ext cx="54102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342900" lvl="0" indent="-342900" fontAlgn="base"/>
            <a:r>
              <a:rPr lang="en-US" altLang="zh-CN" sz="36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Language points</a:t>
            </a:r>
            <a:endParaRPr lang="en-US" altLang="zh-CN" sz="3600" b="1" strike="noStrike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2292" name="矩形 4104"/>
          <p:cNvSpPr/>
          <p:nvPr/>
        </p:nvSpPr>
        <p:spPr>
          <a:xfrm>
            <a:off x="2514600" y="990600"/>
            <a:ext cx="7467600" cy="1676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3600" b="1">
                <a:ln w="12700" cap="flat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gradFill rotWithShape="0">
                  <a:gsLst>
                    <a:gs pos="0">
                      <a:srgbClr val="A603AB">
                        <a:alpha val="100000"/>
                      </a:srgbClr>
                    </a:gs>
                    <a:gs pos="12000">
                      <a:srgbClr val="E81766">
                        <a:alpha val="100000"/>
                      </a:srgbClr>
                    </a:gs>
                    <a:gs pos="27000">
                      <a:srgbClr val="EE3F17">
                        <a:alpha val="100000"/>
                      </a:srgbClr>
                    </a:gs>
                    <a:gs pos="48000">
                      <a:srgbClr val="FFFF00">
                        <a:alpha val="100000"/>
                      </a:srgbClr>
                    </a:gs>
                    <a:gs pos="64999">
                      <a:srgbClr val="1A8D48">
                        <a:alpha val="100000"/>
                      </a:srgbClr>
                    </a:gs>
                    <a:gs pos="78999">
                      <a:srgbClr val="0819FB">
                        <a:alpha val="100000"/>
                      </a:srgbClr>
                    </a:gs>
                    <a:gs pos="100000">
                      <a:srgbClr val="A603AB">
                        <a:alpha val="100000"/>
                      </a:srgbClr>
                    </a:gs>
                  </a:gsLst>
                  <a:lin ang="0" scaled="1"/>
                  <a:tileRect/>
                </a:gradFill>
                <a:effectLst>
                  <a:outerShdw dist="35921" dir="2699999" sy="50000" kx="2115830" algn="bl" rotWithShape="0">
                    <a:srgbClr val="C0C0C0">
                      <a:alpha val="80000"/>
                    </a:srgbClr>
                  </a:outerShdw>
                </a:effectLst>
                <a:latin typeface="Comic Sans MS" panose="030F0702030302020204" pitchFamily="66" charset="0"/>
                <a:ea typeface="Comic Sans MS" panose="030F0702030302020204" pitchFamily="66" charset="0"/>
              </a:rPr>
              <a:t>Unit 3 Travel journal</a:t>
            </a:r>
            <a:endParaRPr lang="zh-CN" altLang="en-US" sz="3600" b="1">
              <a:ln w="12700" cap="flat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gradFill rotWithShape="0">
                <a:gsLst>
                  <a:gs pos="0">
                    <a:srgbClr val="A603AB">
                      <a:alpha val="100000"/>
                    </a:srgbClr>
                  </a:gs>
                  <a:gs pos="12000">
                    <a:srgbClr val="E81766">
                      <a:alpha val="100000"/>
                    </a:srgbClr>
                  </a:gs>
                  <a:gs pos="27000">
                    <a:srgbClr val="EE3F17">
                      <a:alpha val="100000"/>
                    </a:srgbClr>
                  </a:gs>
                  <a:gs pos="48000">
                    <a:srgbClr val="FFFF00">
                      <a:alpha val="100000"/>
                    </a:srgbClr>
                  </a:gs>
                  <a:gs pos="64999">
                    <a:srgbClr val="1A8D48">
                      <a:alpha val="100000"/>
                    </a:srgbClr>
                  </a:gs>
                  <a:gs pos="78999">
                    <a:srgbClr val="0819FB">
                      <a:alpha val="100000"/>
                    </a:srgbClr>
                  </a:gs>
                  <a:gs pos="100000">
                    <a:srgbClr val="A603AB">
                      <a:alpha val="100000"/>
                    </a:srgbClr>
                  </a:gs>
                </a:gsLst>
                <a:lin ang="0" scaled="1"/>
                <a:tileRect/>
              </a:gradFill>
              <a:effectLst>
                <a:outerShdw dist="35921" dir="2699999" sy="50000" kx="2115830" algn="bl" rotWithShape="0">
                  <a:srgbClr val="C0C0C0">
                    <a:alpha val="80000"/>
                  </a:srgbClr>
                </a:outerShdw>
              </a:effectLst>
              <a:latin typeface="Comic Sans MS" panose="030F0702030302020204" pitchFamily="66" charset="0"/>
              <a:ea typeface="Comic Sans MS" panose="030F0702030302020204" pitchFamily="66" charset="0"/>
            </a:endParaRPr>
          </a:p>
        </p:txBody>
      </p:sp>
      <p:pic>
        <p:nvPicPr>
          <p:cNvPr id="12293" name="图片 4105" descr="tou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2971800"/>
            <a:ext cx="3252788" cy="3179763"/>
          </a:xfrm>
          <a:prstGeom prst="rect">
            <a:avLst/>
          </a:prstGeom>
          <a:noFill/>
          <a:ln w="571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964733" y="1523070"/>
            <a:ext cx="10158730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3.    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When I told her </a:t>
            </a:r>
            <a:r>
              <a:rPr lang="en-US" altLang="zh-CN" sz="3200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the air would be hard to breathe 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and it would be very cold</a:t>
            </a:r>
            <a:r>
              <a:rPr lang="zh-CN" altLang="zh-CN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she said it would be an interesting experience. </a:t>
            </a:r>
            <a:endParaRPr lang="en-US" altLang="zh-CN" sz="2050" b="1" dirty="0">
              <a:solidFill>
                <a:srgbClr val="DC689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zh-CN" sz="3600" b="1" dirty="0">
              <a:solidFill>
                <a:srgbClr val="DC689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句型公式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“主语＋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be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＋形容词＋不定式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结构</a:t>
            </a:r>
            <a:endParaRPr lang="zh-CN" altLang="zh-CN" sz="3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3375" y="-125730"/>
            <a:ext cx="10832465" cy="6185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【句式点拨】</a:t>
            </a:r>
            <a:endParaRPr lang="zh-CN" altLang="zh-CN" sz="3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在“主语+be+adj.+to do”结构中,不定式用主动形式表示被动意义。如果后面的动词是不及物动词,则要加上适当的介词或副词。能用于该句型的形容词有easy,hard,difficult,fit,heavy,light,nice,unfit,good,sweet,interesting等</a:t>
            </a:r>
            <a:r>
              <a:rPr lang="zh-CN" altLang="zh-CN" sz="3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zh-CN" sz="3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 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e.g. 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 man who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is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so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difficult to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please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must be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hard to work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 一个很难取悦的人一定很难与之共事。</a:t>
            </a:r>
            <a:endParaRPr lang="en-US" altLang="zh-CN" sz="3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821055" y="191135"/>
            <a:ext cx="11203940" cy="6946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活学活用</a:t>
            </a:r>
            <a:endParaRPr altLang="zh-CN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①Those air conditioners are our best-selling products because they are easy _______</a:t>
            </a:r>
            <a:r>
              <a:rPr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_____</a:t>
            </a:r>
            <a:r>
              <a:rPr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(handle) and work with little noise. </a:t>
            </a:r>
            <a:endParaRPr altLang="zh-CN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②Mr Gilman is one of those men who appear to be friendly; however, it is hard_______</a:t>
            </a:r>
            <a:r>
              <a:rPr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___</a:t>
            </a:r>
            <a:r>
              <a:rPr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(deal) with him. </a:t>
            </a:r>
            <a:endParaRPr altLang="zh-CN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③The chair looks rather hard, but in fact it is very comfortable to sit _______.</a:t>
            </a:r>
            <a:endParaRPr altLang="zh-CN" sz="2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2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altLang="zh-CN" sz="2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016635" y="495935"/>
            <a:ext cx="11075035" cy="6000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3200" b="1" kern="1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课文</a:t>
            </a:r>
            <a:r>
              <a:rPr lang="zh-CN" altLang="en-US" sz="3200" b="1" kern="1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佳句</a:t>
            </a:r>
            <a:endParaRPr lang="zh-CN" altLang="en-US" sz="3200" b="1" kern="1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altLang="zh-CN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ever since</a:t>
            </a:r>
            <a:r>
              <a:rPr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与完成时连用,意为“自……以后”</a:t>
            </a:r>
            <a:endParaRPr altLang="zh-CN" sz="3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Ever since middle school my sister Wang Wei and I_</a:t>
            </a:r>
            <a:r>
              <a:rPr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______</a:t>
            </a:r>
            <a:r>
              <a:rPr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_____________(梦想) taking a great bike trip. </a:t>
            </a:r>
            <a:endParaRPr altLang="zh-CN" sz="3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2.强调句型:</a:t>
            </a:r>
            <a:r>
              <a:rPr altLang="zh-CN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It is/was</a:t>
            </a:r>
            <a:r>
              <a:rPr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+被强调部分+</a:t>
            </a:r>
            <a:r>
              <a:rPr altLang="zh-CN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that/who</a:t>
            </a:r>
            <a:r>
              <a:rPr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altLang="zh-CN" sz="3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______________________</a:t>
            </a:r>
            <a:r>
              <a:rPr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______ (是我姐姐首先想到这个主意)</a:t>
            </a:r>
            <a:endParaRPr altLang="zh-CN" sz="3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to cycle along the entire Mekong River from where it begins to where it ends.</a:t>
            </a:r>
            <a:endParaRPr altLang="zh-CN" sz="3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0955" y="-168910"/>
            <a:ext cx="11274425" cy="673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3.句式:</a:t>
            </a:r>
            <a:r>
              <a:rPr altLang="zh-CN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坚持要求</a:t>
            </a:r>
            <a:r>
              <a:rPr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某人做某事</a:t>
            </a:r>
            <a:endParaRPr altLang="zh-CN" sz="3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Although she didn't know the best way of getting to places,she __</a:t>
            </a:r>
            <a:r>
              <a:rPr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_</a:t>
            </a:r>
            <a:r>
              <a:rPr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____(坚持要自己把这次旅游安排得尽善尽美). </a:t>
            </a:r>
            <a:endParaRPr altLang="zh-CN" sz="3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4.固定句式:主语+系动词+</a:t>
            </a:r>
            <a:r>
              <a:rPr altLang="zh-CN" sz="3200" b="1" i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adj.</a:t>
            </a:r>
            <a:r>
              <a:rPr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altLang="zh-CN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to do</a:t>
            </a:r>
            <a:r>
              <a:rPr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altLang="zh-CN" sz="3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When I told her___</a:t>
            </a:r>
            <a:r>
              <a:rPr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___________</a:t>
            </a:r>
            <a:r>
              <a:rPr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(空气稀薄,呼吸困难)and it would be very cold,she said it would be an interesting experience. </a:t>
            </a:r>
            <a:endParaRPr altLang="zh-CN" sz="3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altLang="zh-CN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once</a:t>
            </a:r>
            <a:r>
              <a:rPr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引导条件状语从句,意为“</a:t>
            </a:r>
            <a:r>
              <a:rPr altLang="zh-CN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一旦”</a:t>
            </a:r>
            <a:endParaRPr altLang="zh-CN" sz="3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_______</a:t>
            </a:r>
            <a:r>
              <a:rPr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_____</a:t>
            </a:r>
            <a:r>
              <a:rPr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(一旦她下定决心),nothing can change it.</a:t>
            </a:r>
            <a:endParaRPr altLang="zh-CN" sz="3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4" name="矩形 46083"/>
          <p:cNvSpPr/>
          <p:nvPr/>
        </p:nvSpPr>
        <p:spPr>
          <a:xfrm>
            <a:off x="600075" y="574675"/>
            <a:ext cx="10991215" cy="1938020"/>
          </a:xfrm>
          <a:prstGeom prst="rect">
            <a:avLst/>
          </a:prstGeom>
          <a:noFill/>
          <a:ln w="38100">
            <a:noFill/>
          </a:ln>
        </p:spPr>
        <p:txBody>
          <a:bodyPr wrap="square" anchor="t">
            <a:spAutoFit/>
          </a:bodyPr>
          <a:p>
            <a:r>
              <a:rPr lang="en-US" altLang="zh-CN" sz="40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1.</a:t>
            </a:r>
            <a:r>
              <a:rPr lang="en-US" altLang="zh-CN" sz="400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 It was</a:t>
            </a:r>
            <a:r>
              <a:rPr lang="en-US" altLang="zh-CN" sz="40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 my sister </a:t>
            </a:r>
            <a:r>
              <a:rPr lang="en-US" altLang="zh-CN" sz="400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who</a:t>
            </a:r>
            <a:r>
              <a:rPr lang="en-US" altLang="zh-CN" sz="40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 first had the idea to cycle along the entire Mekong River from where it begins to where it ends. </a:t>
            </a:r>
            <a:endParaRPr lang="en-US" altLang="zh-CN" sz="4000">
              <a:solidFill>
                <a:schemeClr val="tx1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46085" name="矩形 46084"/>
          <p:cNvSpPr/>
          <p:nvPr/>
        </p:nvSpPr>
        <p:spPr>
          <a:xfrm>
            <a:off x="1543685" y="3196590"/>
            <a:ext cx="8371205" cy="193802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99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It is/was... who/that... </a:t>
            </a:r>
            <a:r>
              <a:rPr lang="zh-CN" altLang="en-US" sz="4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是一个强调句式，用来强调句子里除谓语外的各种成分， 以引起注意。</a:t>
            </a: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/>
      <p:bldP spid="4608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矩形 47105"/>
          <p:cNvSpPr/>
          <p:nvPr/>
        </p:nvSpPr>
        <p:spPr>
          <a:xfrm>
            <a:off x="1828800" y="1447800"/>
            <a:ext cx="8153400" cy="4399915"/>
          </a:xfrm>
          <a:prstGeom prst="rect">
            <a:avLst/>
          </a:prstGeom>
          <a:noFill/>
          <a:ln w="38100">
            <a:noFill/>
          </a:ln>
        </p:spPr>
        <p:txBody>
          <a:bodyPr anchor="t">
            <a:spAutoFit/>
          </a:bodyPr>
          <a:p>
            <a:r>
              <a:rPr lang="en-US" altLang="zh-CN" sz="4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①</a:t>
            </a:r>
            <a:r>
              <a:rPr lang="zh-CN" altLang="en-US" sz="4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如果强调句型指现在或未来情况， </a:t>
            </a:r>
            <a:endParaRPr lang="zh-CN" altLang="en-US" sz="4000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sz="4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用</a:t>
            </a:r>
            <a:r>
              <a:rPr lang="en-US" altLang="zh-CN" sz="4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It is</a:t>
            </a:r>
            <a:r>
              <a:rPr lang="zh-CN" altLang="en-US" sz="4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， 指过去情况用</a:t>
            </a:r>
            <a:r>
              <a:rPr lang="en-US" altLang="zh-CN" sz="4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It was</a:t>
            </a:r>
            <a:r>
              <a:rPr lang="zh-CN" altLang="en-US" sz="4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。</a:t>
            </a:r>
            <a:endParaRPr lang="zh-CN" altLang="en-US" sz="4000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en-US" sz="4000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4000">
                <a:latin typeface="Arial" panose="020B0604020202020204" pitchFamily="34" charset="0"/>
                <a:ea typeface="黑体" panose="02010609060101010101" pitchFamily="49" charset="-122"/>
              </a:rPr>
              <a:t>e.g. It was him who/that I saw the day before yesterday. </a:t>
            </a:r>
            <a:endParaRPr lang="en-US" altLang="zh-CN" sz="400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en-US" altLang="zh-CN" sz="400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4000" dirty="0">
                <a:latin typeface="Arial" panose="020B0604020202020204" pitchFamily="34" charset="0"/>
                <a:ea typeface="黑体" panose="02010609060101010101" pitchFamily="49" charset="-122"/>
              </a:rPr>
              <a:t>       </a:t>
            </a:r>
            <a:r>
              <a:rPr lang="zh-CN" altLang="en-US" sz="4000" dirty="0">
                <a:latin typeface="Arial" panose="020B0604020202020204" pitchFamily="34" charset="0"/>
                <a:ea typeface="黑体" panose="02010609060101010101" pitchFamily="49" charset="-122"/>
              </a:rPr>
              <a:t>前天我看到的人就是他。</a:t>
            </a:r>
            <a:endParaRPr lang="zh-CN" altLang="en-US" sz="40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2770" name="矩形 47106"/>
          <p:cNvSpPr/>
          <p:nvPr/>
        </p:nvSpPr>
        <p:spPr>
          <a:xfrm>
            <a:off x="1981200" y="381000"/>
            <a:ext cx="2133600" cy="583565"/>
          </a:xfrm>
          <a:prstGeom prst="rect">
            <a:avLst/>
          </a:prstGeom>
          <a:solidFill>
            <a:srgbClr val="FF7C80"/>
          </a:solidFill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3200" b="1" dirty="0">
                <a:latin typeface="Comic Sans MS" panose="030F0702030302020204" pitchFamily="66" charset="0"/>
                <a:ea typeface="宋体" panose="02010600030101010101" pitchFamily="2" charset="-122"/>
              </a:rPr>
              <a:t>特别提醒</a:t>
            </a:r>
            <a:endParaRPr lang="zh-CN" altLang="en-US" sz="3200" b="1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矩形 48129"/>
          <p:cNvSpPr/>
          <p:nvPr/>
        </p:nvSpPr>
        <p:spPr>
          <a:xfrm>
            <a:off x="1398905" y="1099820"/>
            <a:ext cx="9571355" cy="5015865"/>
          </a:xfrm>
          <a:prstGeom prst="rect">
            <a:avLst/>
          </a:prstGeom>
          <a:noFill/>
          <a:ln w="38100">
            <a:noFill/>
          </a:ln>
        </p:spPr>
        <p:txBody>
          <a:bodyPr wrap="square" anchor="t">
            <a:spAutoFit/>
          </a:bodyPr>
          <a:p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②</a:t>
            </a:r>
            <a:r>
              <a:rPr lang="zh-CN" altLang="en-US" sz="4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被强调部分往往是句子的主语、宾语、时间状语</a:t>
            </a:r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sz="4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从句</a:t>
            </a:r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zh-CN" altLang="en-US" sz="4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和地点状语（从句）</a:t>
            </a:r>
            <a:r>
              <a:rPr lang="zh-CN" altLang="en-US" sz="4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。</a:t>
            </a:r>
            <a:endParaRPr lang="zh-CN" altLang="en-US" sz="4000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4000">
                <a:latin typeface="Arial" panose="020B0604020202020204" pitchFamily="34" charset="0"/>
                <a:ea typeface="黑体" panose="02010609060101010101" pitchFamily="49" charset="-122"/>
              </a:rPr>
              <a:t>e.g. He read the book at home last month. </a:t>
            </a:r>
            <a:endParaRPr lang="en-US" altLang="zh-CN" sz="400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4000" dirty="0">
                <a:latin typeface="Arial" panose="020B0604020202020204" pitchFamily="34" charset="0"/>
                <a:ea typeface="黑体" panose="02010609060101010101" pitchFamily="49" charset="-122"/>
              </a:rPr>
              <a:t>       </a:t>
            </a:r>
            <a:r>
              <a:rPr lang="zh-CN" altLang="en-US" sz="4000" dirty="0">
                <a:latin typeface="Arial" panose="020B0604020202020204" pitchFamily="34" charset="0"/>
                <a:ea typeface="黑体" panose="02010609060101010101" pitchFamily="49" charset="-122"/>
              </a:rPr>
              <a:t>上个月他在家读了这本书。</a:t>
            </a:r>
            <a:endParaRPr lang="zh-CN" altLang="en-US" sz="4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4000" dirty="0">
                <a:latin typeface="Arial" panose="020B0604020202020204" pitchFamily="34" charset="0"/>
                <a:ea typeface="黑体" panose="02010609060101010101" pitchFamily="49" charset="-122"/>
              </a:rPr>
              <a:t>→</a:t>
            </a:r>
            <a:r>
              <a:rPr lang="en-US" altLang="zh-CN" sz="4000">
                <a:latin typeface="Arial" panose="020B0604020202020204" pitchFamily="34" charset="0"/>
                <a:ea typeface="黑体" panose="02010609060101010101" pitchFamily="49" charset="-122"/>
              </a:rPr>
              <a:t>_________</a:t>
            </a:r>
            <a:r>
              <a:rPr lang="en-US" altLang="zh-CN" sz="4000" dirty="0">
                <a:latin typeface="Arial" panose="020B0604020202020204" pitchFamily="34" charset="0"/>
                <a:ea typeface="黑体" panose="02010609060101010101" pitchFamily="49" charset="-122"/>
              </a:rPr>
              <a:t>. (</a:t>
            </a:r>
            <a:r>
              <a:rPr lang="zh-CN" altLang="en-US" sz="4000" dirty="0">
                <a:latin typeface="Arial" panose="020B0604020202020204" pitchFamily="34" charset="0"/>
                <a:ea typeface="黑体" panose="02010609060101010101" pitchFamily="49" charset="-122"/>
              </a:rPr>
              <a:t>强调</a:t>
            </a:r>
            <a:r>
              <a:rPr lang="zh-CN" altLang="en-US" sz="4000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主语</a:t>
            </a:r>
            <a:r>
              <a:rPr lang="en-US" altLang="zh-CN" sz="400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en-US" altLang="zh-CN" sz="400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4000">
                <a:latin typeface="Arial" panose="020B0604020202020204" pitchFamily="34" charset="0"/>
                <a:ea typeface="黑体" panose="02010609060101010101" pitchFamily="49" charset="-122"/>
              </a:rPr>
              <a:t>→_________.</a:t>
            </a:r>
            <a:r>
              <a:rPr lang="en-US" altLang="zh-CN" sz="4000" dirty="0">
                <a:latin typeface="Arial" panose="020B0604020202020204" pitchFamily="34" charset="0"/>
                <a:ea typeface="黑体" panose="02010609060101010101" pitchFamily="49" charset="-122"/>
              </a:rPr>
              <a:t> (</a:t>
            </a:r>
            <a:r>
              <a:rPr lang="zh-CN" altLang="en-US" sz="4000" dirty="0">
                <a:latin typeface="Arial" panose="020B0604020202020204" pitchFamily="34" charset="0"/>
                <a:ea typeface="黑体" panose="02010609060101010101" pitchFamily="49" charset="-122"/>
              </a:rPr>
              <a:t>强调</a:t>
            </a:r>
            <a:r>
              <a:rPr lang="zh-CN" altLang="en-US" sz="4000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宾语</a:t>
            </a:r>
            <a:r>
              <a:rPr lang="en-US" altLang="zh-CN" sz="400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en-US" altLang="zh-CN" sz="400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4000">
                <a:latin typeface="Arial" panose="020B0604020202020204" pitchFamily="34" charset="0"/>
                <a:ea typeface="黑体" panose="02010609060101010101" pitchFamily="49" charset="-122"/>
              </a:rPr>
              <a:t>→_________</a:t>
            </a:r>
            <a:r>
              <a:rPr lang="en-US" altLang="zh-CN" sz="4000" dirty="0">
                <a:latin typeface="Arial" panose="020B0604020202020204" pitchFamily="34" charset="0"/>
                <a:ea typeface="黑体" panose="02010609060101010101" pitchFamily="49" charset="-122"/>
              </a:rPr>
              <a:t>. (</a:t>
            </a:r>
            <a:r>
              <a:rPr lang="zh-CN" altLang="en-US" sz="4000" dirty="0">
                <a:latin typeface="Arial" panose="020B0604020202020204" pitchFamily="34" charset="0"/>
                <a:ea typeface="黑体" panose="02010609060101010101" pitchFamily="49" charset="-122"/>
              </a:rPr>
              <a:t>强调</a:t>
            </a:r>
            <a:r>
              <a:rPr lang="zh-CN" altLang="en-US" sz="4000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地点状语</a:t>
            </a:r>
            <a:r>
              <a:rPr lang="en-US" altLang="zh-CN" sz="400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en-US" altLang="zh-CN" sz="400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4000">
                <a:latin typeface="Arial" panose="020B0604020202020204" pitchFamily="34" charset="0"/>
                <a:ea typeface="黑体" panose="02010609060101010101" pitchFamily="49" charset="-122"/>
              </a:rPr>
              <a:t>→_________</a:t>
            </a:r>
            <a:r>
              <a:rPr lang="en-US" altLang="zh-CN" sz="4000" dirty="0">
                <a:latin typeface="Arial" panose="020B0604020202020204" pitchFamily="34" charset="0"/>
                <a:ea typeface="黑体" panose="02010609060101010101" pitchFamily="49" charset="-122"/>
              </a:rPr>
              <a:t>. (</a:t>
            </a:r>
            <a:r>
              <a:rPr lang="zh-CN" altLang="en-US" sz="4000" dirty="0">
                <a:latin typeface="Arial" panose="020B0604020202020204" pitchFamily="34" charset="0"/>
                <a:ea typeface="黑体" panose="02010609060101010101" pitchFamily="49" charset="-122"/>
              </a:rPr>
              <a:t>强调</a:t>
            </a:r>
            <a:r>
              <a:rPr lang="zh-CN" altLang="en-US" sz="4000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时间状语</a:t>
            </a:r>
            <a:r>
              <a:rPr lang="en-US" altLang="zh-CN" sz="400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en-US" altLang="zh-CN" sz="40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3794" name="矩形 48130"/>
          <p:cNvSpPr/>
          <p:nvPr/>
        </p:nvSpPr>
        <p:spPr>
          <a:xfrm>
            <a:off x="1981200" y="381000"/>
            <a:ext cx="2133600" cy="583565"/>
          </a:xfrm>
          <a:prstGeom prst="rect">
            <a:avLst/>
          </a:prstGeom>
          <a:solidFill>
            <a:srgbClr val="FF7C80"/>
          </a:solidFill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3200" b="1" dirty="0">
                <a:latin typeface="Comic Sans MS" panose="030F0702030302020204" pitchFamily="66" charset="0"/>
                <a:ea typeface="宋体" panose="02010600030101010101" pitchFamily="2" charset="-122"/>
              </a:rPr>
              <a:t>特别提醒</a:t>
            </a:r>
            <a:endParaRPr lang="zh-CN" altLang="en-US" sz="3200" b="1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507813" y="798254"/>
            <a:ext cx="10415061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en-US" altLang="zh-CN" sz="32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Although 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she didn't know the best way of getting to places</a:t>
            </a:r>
            <a:r>
              <a:rPr lang="zh-CN" altLang="zh-CN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she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insisted that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she</a:t>
            </a:r>
            <a:r>
              <a:rPr lang="en-US" altLang="zh-CN" sz="32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organize 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the trip properly.</a:t>
            </a:r>
            <a:endParaRPr lang="en-US" altLang="zh-CN" sz="3200" b="1" dirty="0">
              <a:solidFill>
                <a:srgbClr val="DC669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rgbClr val="DC669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句型公式</a:t>
            </a:r>
            <a:endParaRPr lang="en-US" altLang="zh-CN" sz="3200" dirty="0">
              <a:solidFill>
                <a:srgbClr val="DC669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①insist that+陈述语气 坚持说;认为</a:t>
            </a:r>
            <a:endParaRPr lang="en-US" altLang="zh-CN" sz="3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②insist that+虚拟语气 坚决要求;坚决主张</a:t>
            </a:r>
            <a:endParaRPr lang="en-US" altLang="zh-CN" sz="3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817693" y="1026219"/>
            <a:ext cx="10415061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【句式点拨】</a:t>
            </a:r>
            <a:endParaRPr lang="zh-CN" altLang="zh-CN" sz="3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insist此处意为“坚持要求;坚决主张”,其宾语从句常用虚拟语气,即谓语结构为“(should)+动词原形”;</a:t>
            </a:r>
            <a:endParaRPr lang="zh-CN" altLang="zh-CN" sz="3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当insist后接的宾语从句的内容为“一种说法、看法”时,从句要用陈述语气。</a:t>
            </a:r>
            <a:endParaRPr lang="zh-CN" altLang="zh-CN" sz="3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32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insist on doing sth</a:t>
            </a:r>
            <a:r>
              <a:rPr lang="zh-CN"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则表示“坚持做某事”。</a:t>
            </a:r>
            <a:endParaRPr lang="zh-CN" altLang="zh-CN" sz="3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04800" y="-208915"/>
            <a:ext cx="11332845" cy="673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语法填空。</a:t>
            </a:r>
            <a:endParaRPr altLang="zh-CN" sz="3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①Jenny insisted that the doctor who operated on her husband ____</a:t>
            </a:r>
            <a:r>
              <a:rPr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______</a:t>
            </a:r>
            <a:r>
              <a:rPr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___(take) full responsibility for this medical accident. </a:t>
            </a:r>
            <a:endParaRPr altLang="zh-CN" sz="3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②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The boss insisted that the man_____(steal) the money and insisted that he______(leave) the company at once.</a:t>
            </a:r>
            <a:endParaRPr altLang="zh-CN" sz="3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③Despite my attempts to get him to call me by my Christian name, he insisted_______</a:t>
            </a:r>
            <a:r>
              <a:rPr altLang="zh-CN" sz="3200" u="sng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addressing</a:t>
            </a:r>
            <a:r>
              <a:rPr altLang="zh-CN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me as “Mr Kennedy”.</a:t>
            </a:r>
            <a:endParaRPr altLang="zh-CN" sz="3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2454</Words>
  <Application>WPS 演示</Application>
  <PresentationFormat>宽屏</PresentationFormat>
  <Paragraphs>72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Comic Sans MS</vt:lpstr>
      <vt:lpstr>Courier New</vt:lpstr>
      <vt:lpstr>Times New Roman</vt:lpstr>
      <vt:lpstr>黑体</vt:lpstr>
      <vt:lpstr>Arial Unicode MS</vt:lpstr>
      <vt:lpstr>Office 主题​​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35</cp:revision>
  <dcterms:created xsi:type="dcterms:W3CDTF">2019-06-19T02:08:00Z</dcterms:created>
  <dcterms:modified xsi:type="dcterms:W3CDTF">2019-10-11T12:25:26Z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