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431" r:id="rId2"/>
    <p:sldId id="360" r:id="rId3"/>
    <p:sldId id="506" r:id="rId4"/>
    <p:sldId id="359" r:id="rId5"/>
    <p:sldId id="363" r:id="rId6"/>
    <p:sldId id="366" r:id="rId7"/>
    <p:sldId id="498" r:id="rId8"/>
    <p:sldId id="365" r:id="rId9"/>
    <p:sldId id="432" r:id="rId10"/>
    <p:sldId id="349" r:id="rId11"/>
    <p:sldId id="384" r:id="rId12"/>
    <p:sldId id="385" r:id="rId13"/>
    <p:sldId id="386" r:id="rId14"/>
    <p:sldId id="388" r:id="rId15"/>
    <p:sldId id="464" r:id="rId16"/>
    <p:sldId id="463" r:id="rId17"/>
    <p:sldId id="483" r:id="rId18"/>
    <p:sldId id="499" r:id="rId19"/>
    <p:sldId id="500" r:id="rId20"/>
    <p:sldId id="415" r:id="rId21"/>
    <p:sldId id="403" r:id="rId22"/>
    <p:sldId id="501" r:id="rId23"/>
    <p:sldId id="502" r:id="rId24"/>
    <p:sldId id="410" r:id="rId25"/>
    <p:sldId id="411" r:id="rId26"/>
    <p:sldId id="412" r:id="rId27"/>
    <p:sldId id="409" r:id="rId28"/>
    <p:sldId id="274" r:id="rId29"/>
    <p:sldId id="414" r:id="rId30"/>
    <p:sldId id="503" r:id="rId31"/>
    <p:sldId id="504" r:id="rId32"/>
    <p:sldId id="505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新课标第一网" initials="新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ECFF"/>
    <a:srgbClr val="FF5050"/>
    <a:srgbClr val="FF3300"/>
    <a:srgbClr val="080808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6"/>
    <p:restoredTop sz="94660"/>
  </p:normalViewPr>
  <p:slideViewPr>
    <p:cSldViewPr showGuides="1">
      <p:cViewPr varScale="1">
        <p:scale>
          <a:sx n="91" d="100"/>
          <a:sy n="91" d="100"/>
        </p:scale>
        <p:origin x="7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defTabSz="457200">
              <a:spcBef>
                <a:spcPct val="0"/>
              </a:spcBef>
            </a:pPr>
            <a:r>
              <a:rPr lang="zh-CN" altLang="en-US" dirty="0"/>
              <a:t>链接萤光素实验</a:t>
            </a:r>
            <a:endParaRPr lang="en-US" altLang="zh-CN" dirty="0"/>
          </a:p>
          <a:p>
            <a:pPr lvl="0" defTabSz="457200">
              <a:spcBef>
                <a:spcPct val="0"/>
              </a:spcBef>
            </a:pPr>
            <a:r>
              <a:rPr lang="zh-CN" altLang="en-US" dirty="0"/>
              <a:t>过渡：结构与功能相统一</a:t>
            </a:r>
          </a:p>
        </p:txBody>
      </p:sp>
      <p:sp>
        <p:nvSpPr>
          <p:cNvPr id="5123" name="幻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2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419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5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655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15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en-US" altLang="zh-CN" sz="1200" dirty="0"/>
              <a:t>23</a:t>
            </a:fld>
            <a:endParaRPr lang="en-US" altLang="zh-CN" sz="1200" dirty="0"/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88900"/>
            <a:ext cx="7848600" cy="5702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GIF"/><Relationship Id="rId5" Type="http://schemas.openxmlformats.org/officeDocument/2006/relationships/oleObject" Target="../embeddings/oleObject3.bin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&#34411;&#20799;&#39134;3.rmv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/Users/jiangmj/Desktop/&#233;&#155;&#134;&#228;&#189;&#147;&#229;&#164;&#135;&#232;&#175;&#190;&#239;&#188;&#136;&#231;&#187;&#134;&#232;&#131;&#158;&#231;&#154;&#132;&#232;&#131;&#189;&#233;&#135;&#143;&#233;&#128;&#154;&#232;&#180;&#167;&#226;&#128;&#148;ATP&#239;&#188;&#137;(1)/&#232;&#141;&#167;&#229;&#133;&#137;&#231;&#180;&#160;&#229;&#174;&#158;&#233;&#170;&#140;1.sw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7.jpeg"/><Relationship Id="rId4" Type="http://schemas.openxmlformats.org/officeDocument/2006/relationships/image" Target="NULL"/><Relationship Id="rId9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avel.network.com.tw:8118/tourguide/mtravel/firefl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travel.network.com.tw:8118/tourguide/mtravel/firefly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169" descr="20100610171408515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9220200" cy="685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7170"/>
          <p:cNvSpPr txBox="1"/>
          <p:nvPr/>
        </p:nvSpPr>
        <p:spPr>
          <a:xfrm>
            <a:off x="5257800" y="1066800"/>
            <a:ext cx="3581400" cy="2835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l"/>
            <a:r>
              <a:rPr lang="zh-CN" altLang="en-US" sz="3600" b="1" i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银烛秋光冷画屏</a:t>
            </a:r>
          </a:p>
          <a:p>
            <a:pPr lvl="0" algn="l"/>
            <a:r>
              <a:rPr lang="zh-CN" altLang="en-US" sz="3600" b="1" i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轻罗小扇扑流萤</a:t>
            </a:r>
          </a:p>
          <a:p>
            <a:pPr lvl="0" algn="l"/>
            <a:r>
              <a:rPr lang="zh-CN" altLang="en-US" sz="3600" b="1" i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天街夜色凉如水</a:t>
            </a:r>
          </a:p>
          <a:p>
            <a:pPr lvl="0" algn="l"/>
            <a:r>
              <a:rPr lang="zh-CN" altLang="en-US" sz="3600" b="1" i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卧看牵牛织女星</a:t>
            </a:r>
          </a:p>
          <a:p>
            <a:pPr lvl="0" algn="l"/>
            <a:r>
              <a:rPr lang="zh-CN" altLang="en-US" sz="3600" b="1" i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i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3200" b="1" i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杜牧</a:t>
            </a:r>
            <a:r>
              <a:rPr lang="zh-CN" altLang="en-US" sz="3200" b="1" i="1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i="1" smtClean="0">
                <a:solidFill>
                  <a:schemeClr val="bg1"/>
                </a:solidFill>
                <a:latin typeface="Verdana" panose="020B0604030504040204" pitchFamily="34" charset="0"/>
              </a:rPr>
              <a:t>秋</a:t>
            </a:r>
            <a:r>
              <a:rPr lang="zh-CN" altLang="en-US" sz="3200" b="1" i="1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夕》</a:t>
            </a:r>
            <a:r>
              <a:rPr lang="zh-CN" altLang="en-US" sz="3600" b="1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endParaRPr lang="zh-CN" altLang="en-US" sz="3600" b="1" dirty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13316" descr="20120307081050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Text Box 6"/>
          <p:cNvSpPr txBox="1"/>
          <p:nvPr/>
        </p:nvSpPr>
        <p:spPr>
          <a:xfrm>
            <a:off x="630238" y="822325"/>
            <a:ext cx="8153400" cy="5262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</a:t>
            </a:r>
            <a:endParaRPr lang="en-US" altLang="x-none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en-US" altLang="x-none" sz="3600" b="1">
                <a:latin typeface="黑体" panose="02010609060101010101" pitchFamily="2" charset="-122"/>
                <a:ea typeface="黑体" panose="02010609060101010101" pitchFamily="2" charset="-122"/>
              </a:rPr>
              <a:t>【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学生活动</a:t>
            </a:r>
            <a:r>
              <a:rPr lang="en-US" altLang="x-none" sz="3600" b="1">
                <a:latin typeface="黑体" panose="02010609060101010101" pitchFamily="2" charset="-122"/>
                <a:ea typeface="黑体" panose="02010609060101010101" pitchFamily="2" charset="-122"/>
              </a:rPr>
              <a:t>】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  <a:t>学生自学教材第</a:t>
            </a:r>
            <a:r>
              <a:rPr lang="en-US" altLang="x-none" sz="3600">
                <a:latin typeface="Arial" panose="020B0604020202020204" pitchFamily="34" charset="0"/>
                <a:ea typeface="宋体" panose="02010600030101010101" pitchFamily="2" charset="-122"/>
              </a:rPr>
              <a:t>88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  <a:t>页第二段及旁栏中的相关信息 </a:t>
            </a:r>
          </a:p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回答相关问题</a:t>
            </a:r>
          </a:p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1、ATP分子的结构是怎样的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含多少个腺苷? 多少个磷酸基团? 多少个高能磷酸键? 哪个高能磷酸键易水解和生成?</a:t>
            </a:r>
          </a:p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</a:p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2、ATP是一种什么化合物？</a:t>
            </a:r>
          </a:p>
          <a:p>
            <a:pPr lvl="0" indent="0" eaLnBrk="0" hangingPunct="0">
              <a:buFont typeface="Arial" panose="020B0604020202020204" pitchFamily="34" charset="0"/>
              <a:buNone/>
            </a:pP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9" name="Rectangle 7"/>
          <p:cNvSpPr/>
          <p:nvPr/>
        </p:nvSpPr>
        <p:spPr>
          <a:xfrm>
            <a:off x="5838825" y="1719263"/>
            <a:ext cx="3098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666633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任意多边形 14337"/>
          <p:cNvSpPr/>
          <p:nvPr/>
        </p:nvSpPr>
        <p:spPr>
          <a:xfrm>
            <a:off x="5486400" y="3779838"/>
            <a:ext cx="1588" cy="1219200"/>
          </a:xfrm>
          <a:custGeom>
            <a:avLst/>
            <a:gdLst/>
            <a:ahLst/>
            <a:cxnLst/>
            <a:rect l="0" t="0" r="0" b="0"/>
            <a:pathLst>
              <a:path w="1" h="768">
                <a:moveTo>
                  <a:pt x="0" y="0"/>
                </a:moveTo>
                <a:cubicBezTo>
                  <a:pt x="0" y="0"/>
                  <a:pt x="0" y="384"/>
                  <a:pt x="0" y="768"/>
                </a:cubicBez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任意多边形 14338"/>
          <p:cNvSpPr/>
          <p:nvPr/>
        </p:nvSpPr>
        <p:spPr>
          <a:xfrm>
            <a:off x="5486400" y="3779838"/>
            <a:ext cx="1676400" cy="1587"/>
          </a:xfrm>
          <a:custGeom>
            <a:avLst/>
            <a:gdLst/>
            <a:ahLst/>
            <a:cxnLst/>
            <a:rect l="0" t="0" r="0" b="0"/>
            <a:pathLst>
              <a:path w="1056" h="1">
                <a:moveTo>
                  <a:pt x="0" y="0"/>
                </a:moveTo>
                <a:cubicBezTo>
                  <a:pt x="440" y="0"/>
                  <a:pt x="880" y="0"/>
                  <a:pt x="1056" y="0"/>
                </a:cubicBez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文本框 14339"/>
          <p:cNvSpPr txBox="1"/>
          <p:nvPr/>
        </p:nvSpPr>
        <p:spPr>
          <a:xfrm>
            <a:off x="179388" y="692150"/>
            <a:ext cx="4752975" cy="427038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ATP</a:t>
            </a:r>
            <a:r>
              <a:rPr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的结构</a:t>
            </a:r>
          </a:p>
        </p:txBody>
      </p:sp>
      <p:grpSp>
        <p:nvGrpSpPr>
          <p:cNvPr id="14342" name="组合 14341"/>
          <p:cNvGrpSpPr/>
          <p:nvPr/>
        </p:nvGrpSpPr>
        <p:grpSpPr>
          <a:xfrm>
            <a:off x="1692275" y="1701800"/>
            <a:ext cx="5832475" cy="2159000"/>
            <a:chOff x="0" y="0"/>
            <a:chExt cx="3092" cy="1248"/>
          </a:xfrm>
        </p:grpSpPr>
        <p:sp>
          <p:nvSpPr>
            <p:cNvPr id="14343" name="矩形 14342"/>
            <p:cNvSpPr/>
            <p:nvPr/>
          </p:nvSpPr>
          <p:spPr>
            <a:xfrm>
              <a:off x="2540" y="384"/>
              <a:ext cx="528" cy="576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矩形 14343"/>
            <p:cNvSpPr/>
            <p:nvPr/>
          </p:nvSpPr>
          <p:spPr>
            <a:xfrm>
              <a:off x="2156" y="384"/>
              <a:ext cx="384" cy="576"/>
            </a:xfrm>
            <a:prstGeom prst="rect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矩形 14344"/>
            <p:cNvSpPr/>
            <p:nvPr/>
          </p:nvSpPr>
          <p:spPr>
            <a:xfrm>
              <a:off x="1776" y="384"/>
              <a:ext cx="384" cy="576"/>
            </a:xfrm>
            <a:prstGeom prst="rect">
              <a:avLst/>
            </a:prstGeom>
            <a:solidFill>
              <a:srgbClr val="33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任意多边形 14345"/>
            <p:cNvSpPr/>
            <p:nvPr/>
          </p:nvSpPr>
          <p:spPr>
            <a:xfrm>
              <a:off x="672" y="384"/>
              <a:ext cx="1104" cy="864"/>
            </a:xfrm>
            <a:custGeom>
              <a:avLst/>
              <a:gdLst/>
              <a:ahLst/>
              <a:cxnLst/>
              <a:rect l="0" t="0" r="0" b="0"/>
              <a:pathLst>
                <a:path w="1104" h="864">
                  <a:moveTo>
                    <a:pt x="0" y="384"/>
                  </a:moveTo>
                  <a:lnTo>
                    <a:pt x="0" y="864"/>
                  </a:lnTo>
                  <a:lnTo>
                    <a:pt x="1104" y="864"/>
                  </a:lnTo>
                  <a:lnTo>
                    <a:pt x="1104" y="0"/>
                  </a:lnTo>
                  <a:lnTo>
                    <a:pt x="336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任意多边形 14346"/>
            <p:cNvSpPr/>
            <p:nvPr/>
          </p:nvSpPr>
          <p:spPr>
            <a:xfrm>
              <a:off x="0" y="0"/>
              <a:ext cx="1005" cy="768"/>
            </a:xfrm>
            <a:custGeom>
              <a:avLst/>
              <a:gdLst/>
              <a:ahLst/>
              <a:cxnLst/>
              <a:rect l="0" t="0" r="0" b="0"/>
              <a:pathLst>
                <a:path w="1005" h="768">
                  <a:moveTo>
                    <a:pt x="0" y="0"/>
                  </a:moveTo>
                  <a:lnTo>
                    <a:pt x="0" y="768"/>
                  </a:lnTo>
                  <a:lnTo>
                    <a:pt x="672" y="768"/>
                  </a:lnTo>
                  <a:lnTo>
                    <a:pt x="1005" y="387"/>
                  </a:lnTo>
                  <a:lnTo>
                    <a:pt x="10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8" name="组合 14347"/>
            <p:cNvGrpSpPr/>
            <p:nvPr/>
          </p:nvGrpSpPr>
          <p:grpSpPr>
            <a:xfrm>
              <a:off x="37" y="48"/>
              <a:ext cx="931" cy="698"/>
              <a:chOff x="0" y="0"/>
              <a:chExt cx="931" cy="698"/>
            </a:xfrm>
          </p:grpSpPr>
          <p:sp>
            <p:nvSpPr>
              <p:cNvPr id="14349" name="文本框 14348"/>
              <p:cNvSpPr txBox="1"/>
              <p:nvPr/>
            </p:nvSpPr>
            <p:spPr>
              <a:xfrm>
                <a:off x="46" y="458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50" name="文本框 14349"/>
              <p:cNvSpPr txBox="1"/>
              <p:nvPr/>
            </p:nvSpPr>
            <p:spPr>
              <a:xfrm>
                <a:off x="46" y="294"/>
                <a:ext cx="154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  <p:sp>
            <p:nvSpPr>
              <p:cNvPr id="14351" name="文本框 14350"/>
              <p:cNvSpPr txBox="1"/>
              <p:nvPr/>
            </p:nvSpPr>
            <p:spPr>
              <a:xfrm>
                <a:off x="179" y="557"/>
                <a:ext cx="156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  <p:sp>
            <p:nvSpPr>
              <p:cNvPr id="14352" name="文本框 14351"/>
              <p:cNvSpPr txBox="1"/>
              <p:nvPr/>
            </p:nvSpPr>
            <p:spPr>
              <a:xfrm>
                <a:off x="315" y="458"/>
                <a:ext cx="155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53" name="文本框 14352"/>
              <p:cNvSpPr txBox="1"/>
              <p:nvPr/>
            </p:nvSpPr>
            <p:spPr>
              <a:xfrm>
                <a:off x="315" y="294"/>
                <a:ext cx="155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54" name="文本框 14353"/>
              <p:cNvSpPr txBox="1"/>
              <p:nvPr/>
            </p:nvSpPr>
            <p:spPr>
              <a:xfrm>
                <a:off x="161" y="163"/>
                <a:ext cx="154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55" name="文本框 14354"/>
              <p:cNvSpPr txBox="1"/>
              <p:nvPr/>
            </p:nvSpPr>
            <p:spPr>
              <a:xfrm>
                <a:off x="161" y="0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  <p:sp>
            <p:nvSpPr>
              <p:cNvPr id="14356" name="文本框 14355"/>
              <p:cNvSpPr txBox="1"/>
              <p:nvPr/>
            </p:nvSpPr>
            <p:spPr>
              <a:xfrm>
                <a:off x="0" y="0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</a:p>
            </p:txBody>
          </p:sp>
          <p:sp>
            <p:nvSpPr>
              <p:cNvPr id="14357" name="文本框 14356"/>
              <p:cNvSpPr txBox="1"/>
              <p:nvPr/>
            </p:nvSpPr>
            <p:spPr>
              <a:xfrm>
                <a:off x="300" y="0"/>
                <a:ext cx="155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</a:p>
            </p:txBody>
          </p:sp>
          <p:sp>
            <p:nvSpPr>
              <p:cNvPr id="14358" name="直接连接符 14357"/>
              <p:cNvSpPr/>
              <p:nvPr/>
            </p:nvSpPr>
            <p:spPr>
              <a:xfrm>
                <a:off x="100" y="413"/>
                <a:ext cx="2" cy="6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4359" name="组合 14358"/>
              <p:cNvGrpSpPr/>
              <p:nvPr/>
            </p:nvGrpSpPr>
            <p:grpSpPr>
              <a:xfrm>
                <a:off x="354" y="419"/>
                <a:ext cx="38" cy="65"/>
                <a:chOff x="0" y="0"/>
                <a:chExt cx="24" cy="144"/>
              </a:xfrm>
            </p:grpSpPr>
            <p:sp>
              <p:nvSpPr>
                <p:cNvPr id="14360" name="直接连接符 14359"/>
                <p:cNvSpPr/>
                <p:nvPr/>
              </p:nvSpPr>
              <p:spPr>
                <a:xfrm>
                  <a:off x="24" y="0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61" name="直接连接符 14360"/>
                <p:cNvSpPr/>
                <p:nvPr/>
              </p:nvSpPr>
              <p:spPr>
                <a:xfrm>
                  <a:off x="0" y="0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362" name="组合 14361"/>
              <p:cNvGrpSpPr/>
              <p:nvPr/>
            </p:nvGrpSpPr>
            <p:grpSpPr>
              <a:xfrm>
                <a:off x="123" y="251"/>
                <a:ext cx="38" cy="66"/>
                <a:chOff x="0" y="0"/>
                <a:chExt cx="25" cy="152"/>
              </a:xfrm>
            </p:grpSpPr>
            <p:sp>
              <p:nvSpPr>
                <p:cNvPr id="14363" name="直接连接符 14362"/>
                <p:cNvSpPr/>
                <p:nvPr/>
              </p:nvSpPr>
              <p:spPr>
                <a:xfrm rot="1832437">
                  <a:off x="0" y="0"/>
                  <a:ext cx="1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64" name="直接连接符 14363"/>
                <p:cNvSpPr/>
                <p:nvPr/>
              </p:nvSpPr>
              <p:spPr>
                <a:xfrm rot="1832437">
                  <a:off x="24" y="8"/>
                  <a:ext cx="1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65" name="直接连接符 14364"/>
              <p:cNvSpPr/>
              <p:nvPr/>
            </p:nvSpPr>
            <p:spPr>
              <a:xfrm rot="5400000">
                <a:off x="132" y="36"/>
                <a:ext cx="0" cy="58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6" name="直接连接符 14365"/>
              <p:cNvSpPr/>
              <p:nvPr/>
            </p:nvSpPr>
            <p:spPr>
              <a:xfrm rot="5400000">
                <a:off x="276" y="31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7" name="直接连接符 14366"/>
              <p:cNvSpPr/>
              <p:nvPr/>
            </p:nvSpPr>
            <p:spPr>
              <a:xfrm>
                <a:off x="214" y="114"/>
                <a:ext cx="2" cy="66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4368" name="组合 14367"/>
              <p:cNvGrpSpPr/>
              <p:nvPr/>
            </p:nvGrpSpPr>
            <p:grpSpPr>
              <a:xfrm rot="-695531" flipH="1">
                <a:off x="146" y="570"/>
                <a:ext cx="38" cy="65"/>
                <a:chOff x="0" y="0"/>
                <a:chExt cx="25" cy="152"/>
              </a:xfrm>
            </p:grpSpPr>
            <p:sp>
              <p:nvSpPr>
                <p:cNvPr id="14369" name="直接连接符 14368"/>
                <p:cNvSpPr/>
                <p:nvPr/>
              </p:nvSpPr>
              <p:spPr>
                <a:xfrm rot="1832437">
                  <a:off x="0" y="0"/>
                  <a:ext cx="1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0" name="直接连接符 14369"/>
                <p:cNvSpPr/>
                <p:nvPr/>
              </p:nvSpPr>
              <p:spPr>
                <a:xfrm rot="1832437">
                  <a:off x="24" y="8"/>
                  <a:ext cx="1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71" name="直接连接符 14370"/>
              <p:cNvSpPr/>
              <p:nvPr/>
            </p:nvSpPr>
            <p:spPr>
              <a:xfrm rot="3299074">
                <a:off x="307" y="547"/>
                <a:ext cx="2" cy="73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2" name="直接连接符 14371"/>
              <p:cNvSpPr/>
              <p:nvPr/>
            </p:nvSpPr>
            <p:spPr>
              <a:xfrm rot="-3299074" flipH="1">
                <a:off x="308" y="243"/>
                <a:ext cx="1" cy="73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3" name="文本框 14372"/>
              <p:cNvSpPr txBox="1"/>
              <p:nvPr/>
            </p:nvSpPr>
            <p:spPr>
              <a:xfrm>
                <a:off x="470" y="163"/>
                <a:ext cx="154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  <p:sp>
            <p:nvSpPr>
              <p:cNvPr id="14374" name="文本框 14373"/>
              <p:cNvSpPr txBox="1"/>
              <p:nvPr/>
            </p:nvSpPr>
            <p:spPr>
              <a:xfrm>
                <a:off x="508" y="557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</a:p>
            </p:txBody>
          </p:sp>
          <p:sp>
            <p:nvSpPr>
              <p:cNvPr id="14375" name="文本框 14374"/>
              <p:cNvSpPr txBox="1"/>
              <p:nvPr/>
            </p:nvSpPr>
            <p:spPr>
              <a:xfrm>
                <a:off x="609" y="359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76" name="直接连接符 14375"/>
              <p:cNvSpPr/>
              <p:nvPr/>
            </p:nvSpPr>
            <p:spPr>
              <a:xfrm rot="3299074">
                <a:off x="444" y="259"/>
                <a:ext cx="2" cy="73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7" name="直接连接符 14376"/>
              <p:cNvSpPr/>
              <p:nvPr/>
            </p:nvSpPr>
            <p:spPr>
              <a:xfrm rot="-3299074" flipH="1">
                <a:off x="449" y="535"/>
                <a:ext cx="2" cy="73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4378" name="组合 14377"/>
              <p:cNvGrpSpPr/>
              <p:nvPr/>
            </p:nvGrpSpPr>
            <p:grpSpPr>
              <a:xfrm rot="-695531" flipH="1">
                <a:off x="585" y="294"/>
                <a:ext cx="38" cy="66"/>
                <a:chOff x="0" y="0"/>
                <a:chExt cx="25" cy="152"/>
              </a:xfrm>
            </p:grpSpPr>
            <p:sp>
              <p:nvSpPr>
                <p:cNvPr id="14379" name="直接连接符 14378"/>
                <p:cNvSpPr/>
                <p:nvPr/>
              </p:nvSpPr>
              <p:spPr>
                <a:xfrm rot="1832437">
                  <a:off x="0" y="0"/>
                  <a:ext cx="1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80" name="直接连接符 14379"/>
                <p:cNvSpPr/>
                <p:nvPr/>
              </p:nvSpPr>
              <p:spPr>
                <a:xfrm rot="1832437">
                  <a:off x="24" y="8"/>
                  <a:ext cx="1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81" name="直接连接符 14380"/>
              <p:cNvSpPr/>
              <p:nvPr/>
            </p:nvSpPr>
            <p:spPr>
              <a:xfrm rot="1832437">
                <a:off x="633" y="503"/>
                <a:ext cx="2" cy="62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2" name="直接连接符 14381"/>
              <p:cNvSpPr/>
              <p:nvPr/>
            </p:nvSpPr>
            <p:spPr>
              <a:xfrm rot="5400000">
                <a:off x="743" y="391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3" name="文本框 14382"/>
              <p:cNvSpPr txBox="1"/>
              <p:nvPr/>
            </p:nvSpPr>
            <p:spPr>
              <a:xfrm>
                <a:off x="778" y="359"/>
                <a:ext cx="153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</a:p>
            </p:txBody>
          </p:sp>
          <p:sp>
            <p:nvSpPr>
              <p:cNvPr id="14384" name="直接连接符 14383"/>
              <p:cNvSpPr/>
              <p:nvPr/>
            </p:nvSpPr>
            <p:spPr>
              <a:xfrm rot="18300927" flipH="1" flipV="1">
                <a:off x="657" y="639"/>
                <a:ext cx="0" cy="116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5" name="直接连接符 14384"/>
              <p:cNvSpPr/>
              <p:nvPr/>
            </p:nvSpPr>
            <p:spPr>
              <a:xfrm rot="3299074">
                <a:off x="863" y="614"/>
                <a:ext cx="2" cy="11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86" name="组合 14385"/>
            <p:cNvGrpSpPr/>
            <p:nvPr/>
          </p:nvGrpSpPr>
          <p:grpSpPr>
            <a:xfrm>
              <a:off x="737" y="374"/>
              <a:ext cx="1060" cy="862"/>
              <a:chOff x="0" y="0"/>
              <a:chExt cx="1060" cy="862"/>
            </a:xfrm>
          </p:grpSpPr>
          <p:sp>
            <p:nvSpPr>
              <p:cNvPr id="14387" name="直接连接符 14386"/>
              <p:cNvSpPr/>
              <p:nvPr/>
            </p:nvSpPr>
            <p:spPr>
              <a:xfrm>
                <a:off x="201" y="679"/>
                <a:ext cx="2" cy="6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8" name="文本框 14387"/>
              <p:cNvSpPr txBox="1"/>
              <p:nvPr/>
            </p:nvSpPr>
            <p:spPr>
              <a:xfrm>
                <a:off x="148" y="720"/>
                <a:ext cx="230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OH</a:t>
                </a:r>
              </a:p>
            </p:txBody>
          </p:sp>
          <p:sp>
            <p:nvSpPr>
              <p:cNvPr id="14389" name="文本框 14388"/>
              <p:cNvSpPr txBox="1"/>
              <p:nvPr/>
            </p:nvSpPr>
            <p:spPr>
              <a:xfrm>
                <a:off x="0" y="359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90" name="文本框 14389"/>
              <p:cNvSpPr txBox="1"/>
              <p:nvPr/>
            </p:nvSpPr>
            <p:spPr>
              <a:xfrm>
                <a:off x="376" y="556"/>
                <a:ext cx="155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91" name="文本框 14390"/>
              <p:cNvSpPr txBox="1"/>
              <p:nvPr/>
            </p:nvSpPr>
            <p:spPr>
              <a:xfrm>
                <a:off x="154" y="556"/>
                <a:ext cx="154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92" name="文本框 14391"/>
              <p:cNvSpPr txBox="1"/>
              <p:nvPr/>
            </p:nvSpPr>
            <p:spPr>
              <a:xfrm>
                <a:off x="501" y="359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393" name="文本框 14392"/>
              <p:cNvSpPr txBox="1"/>
              <p:nvPr/>
            </p:nvSpPr>
            <p:spPr>
              <a:xfrm>
                <a:off x="231" y="231"/>
                <a:ext cx="154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</a:t>
                </a:r>
              </a:p>
            </p:txBody>
          </p:sp>
          <p:sp>
            <p:nvSpPr>
              <p:cNvPr id="14394" name="文本框 14393"/>
              <p:cNvSpPr txBox="1"/>
              <p:nvPr/>
            </p:nvSpPr>
            <p:spPr>
              <a:xfrm>
                <a:off x="392" y="721"/>
                <a:ext cx="230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OH</a:t>
                </a:r>
              </a:p>
            </p:txBody>
          </p:sp>
          <p:sp>
            <p:nvSpPr>
              <p:cNvPr id="14395" name="文本框 14394"/>
              <p:cNvSpPr txBox="1"/>
              <p:nvPr/>
            </p:nvSpPr>
            <p:spPr>
              <a:xfrm>
                <a:off x="154" y="392"/>
                <a:ext cx="154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</a:p>
            </p:txBody>
          </p:sp>
          <p:sp>
            <p:nvSpPr>
              <p:cNvPr id="14396" name="文本框 14395"/>
              <p:cNvSpPr txBox="1"/>
              <p:nvPr/>
            </p:nvSpPr>
            <p:spPr>
              <a:xfrm>
                <a:off x="360" y="392"/>
                <a:ext cx="154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</a:p>
            </p:txBody>
          </p:sp>
          <p:sp>
            <p:nvSpPr>
              <p:cNvPr id="14397" name="直接连接符 14396"/>
              <p:cNvSpPr/>
              <p:nvPr/>
            </p:nvSpPr>
            <p:spPr>
              <a:xfrm>
                <a:off x="206" y="523"/>
                <a:ext cx="1" cy="66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98" name="直接连接符 14397"/>
              <p:cNvSpPr/>
              <p:nvPr/>
            </p:nvSpPr>
            <p:spPr>
              <a:xfrm rot="3299074">
                <a:off x="488" y="462"/>
                <a:ext cx="34" cy="11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99" name="直接连接符 14398"/>
              <p:cNvSpPr/>
              <p:nvPr/>
            </p:nvSpPr>
            <p:spPr>
              <a:xfrm rot="-3299074" flipH="1">
                <a:off x="99" y="452"/>
                <a:ext cx="33" cy="11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00" name="直接连接符 14399"/>
              <p:cNvSpPr/>
              <p:nvPr/>
            </p:nvSpPr>
            <p:spPr>
              <a:xfrm rot="18300927" flipH="1" flipV="1">
                <a:off x="406" y="261"/>
                <a:ext cx="13" cy="14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01" name="直接连接符 14400"/>
              <p:cNvSpPr/>
              <p:nvPr/>
            </p:nvSpPr>
            <p:spPr>
              <a:xfrm rot="5400000">
                <a:off x="306" y="559"/>
                <a:ext cx="0" cy="11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02" name="直接连接符 14401"/>
              <p:cNvSpPr/>
              <p:nvPr/>
            </p:nvSpPr>
            <p:spPr>
              <a:xfrm>
                <a:off x="431" y="682"/>
                <a:ext cx="2" cy="6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03" name="直接连接符 14402"/>
              <p:cNvSpPr/>
              <p:nvPr/>
            </p:nvSpPr>
            <p:spPr>
              <a:xfrm>
                <a:off x="415" y="518"/>
                <a:ext cx="1" cy="66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04" name="文本框 14403"/>
              <p:cNvSpPr txBox="1"/>
              <p:nvPr/>
            </p:nvSpPr>
            <p:spPr>
              <a:xfrm>
                <a:off x="703" y="538"/>
                <a:ext cx="153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</a:p>
            </p:txBody>
          </p:sp>
          <p:sp>
            <p:nvSpPr>
              <p:cNvPr id="14405" name="直接连接符 14404"/>
              <p:cNvSpPr/>
              <p:nvPr/>
            </p:nvSpPr>
            <p:spPr>
              <a:xfrm rot="-3299074" flipH="1">
                <a:off x="627" y="460"/>
                <a:ext cx="33" cy="11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06" name="直接连接符 14405"/>
              <p:cNvSpPr/>
              <p:nvPr/>
            </p:nvSpPr>
            <p:spPr>
              <a:xfrm rot="3299074">
                <a:off x="658" y="284"/>
                <a:ext cx="2" cy="11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07" name="文本框 14406"/>
              <p:cNvSpPr txBox="1"/>
              <p:nvPr/>
            </p:nvSpPr>
            <p:spPr>
              <a:xfrm>
                <a:off x="703" y="178"/>
                <a:ext cx="154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</a:p>
            </p:txBody>
          </p:sp>
          <p:sp>
            <p:nvSpPr>
              <p:cNvPr id="14408" name="文本框 14407"/>
              <p:cNvSpPr txBox="1"/>
              <p:nvPr/>
            </p:nvSpPr>
            <p:spPr>
              <a:xfrm>
                <a:off x="511" y="154"/>
                <a:ext cx="153" cy="1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</a:p>
            </p:txBody>
          </p:sp>
          <p:sp>
            <p:nvSpPr>
              <p:cNvPr id="14409" name="直接连接符 14408"/>
              <p:cNvSpPr/>
              <p:nvPr/>
            </p:nvSpPr>
            <p:spPr>
              <a:xfrm rot="5400000">
                <a:off x="658" y="216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10" name="文本框 14409"/>
              <p:cNvSpPr txBox="1"/>
              <p:nvPr/>
            </p:nvSpPr>
            <p:spPr>
              <a:xfrm>
                <a:off x="703" y="0"/>
                <a:ext cx="153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</a:p>
            </p:txBody>
          </p:sp>
          <p:sp>
            <p:nvSpPr>
              <p:cNvPr id="14411" name="直接连接符 14410"/>
              <p:cNvSpPr/>
              <p:nvPr/>
            </p:nvSpPr>
            <p:spPr>
              <a:xfrm>
                <a:off x="751" y="134"/>
                <a:ext cx="2" cy="66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12" name="文本框 14411"/>
              <p:cNvSpPr txBox="1"/>
              <p:nvPr/>
            </p:nvSpPr>
            <p:spPr>
              <a:xfrm>
                <a:off x="875" y="182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</a:t>
                </a:r>
              </a:p>
            </p:txBody>
          </p:sp>
          <p:sp>
            <p:nvSpPr>
              <p:cNvPr id="14413" name="直接连接符 14412"/>
              <p:cNvSpPr/>
              <p:nvPr/>
            </p:nvSpPr>
            <p:spPr>
              <a:xfrm rot="5400000">
                <a:off x="838" y="220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14" name="直接连接符 14413"/>
              <p:cNvSpPr/>
              <p:nvPr/>
            </p:nvSpPr>
            <p:spPr>
              <a:xfrm rot="5400000">
                <a:off x="1026" y="228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415" name="组合 14414"/>
            <p:cNvGrpSpPr/>
            <p:nvPr/>
          </p:nvGrpSpPr>
          <p:grpSpPr>
            <a:xfrm>
              <a:off x="1788" y="376"/>
              <a:ext cx="416" cy="533"/>
              <a:chOff x="0" y="0"/>
              <a:chExt cx="416" cy="533"/>
            </a:xfrm>
          </p:grpSpPr>
          <p:sp>
            <p:nvSpPr>
              <p:cNvPr id="14416" name="文本框 14415"/>
              <p:cNvSpPr txBox="1"/>
              <p:nvPr/>
            </p:nvSpPr>
            <p:spPr>
              <a:xfrm>
                <a:off x="14" y="175"/>
                <a:ext cx="171" cy="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8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P</a:t>
                </a:r>
              </a:p>
            </p:txBody>
          </p:sp>
          <p:grpSp>
            <p:nvGrpSpPr>
              <p:cNvPr id="14417" name="组合 14416"/>
              <p:cNvGrpSpPr/>
              <p:nvPr/>
            </p:nvGrpSpPr>
            <p:grpSpPr>
              <a:xfrm>
                <a:off x="194" y="176"/>
                <a:ext cx="222" cy="149"/>
                <a:chOff x="0" y="0"/>
                <a:chExt cx="250" cy="149"/>
              </a:xfrm>
            </p:grpSpPr>
            <p:sp>
              <p:nvSpPr>
                <p:cNvPr id="14418" name="文本框 14417"/>
                <p:cNvSpPr txBox="1"/>
                <p:nvPr/>
              </p:nvSpPr>
              <p:spPr>
                <a:xfrm>
                  <a:off x="0" y="8"/>
                  <a:ext cx="154" cy="1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18000" tIns="0" rIns="18000" bIns="0">
                  <a:spAutoFit/>
                </a:bodyPr>
                <a:lstStyle/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O</a:t>
                  </a:r>
                </a:p>
              </p:txBody>
            </p:sp>
            <p:sp>
              <p:nvSpPr>
                <p:cNvPr id="14419" name="文本框 14418"/>
                <p:cNvSpPr txBox="1"/>
                <p:nvPr/>
              </p:nvSpPr>
              <p:spPr>
                <a:xfrm>
                  <a:off x="96" y="0"/>
                  <a:ext cx="154" cy="1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18000" tIns="0" rIns="18000" bIns="0">
                  <a:spAutoFit/>
                </a:bodyPr>
                <a:lstStyle/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zh-CN" altLang="en-US" sz="16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～</a:t>
                  </a:r>
                </a:p>
              </p:txBody>
            </p:sp>
          </p:grpSp>
          <p:sp>
            <p:nvSpPr>
              <p:cNvPr id="14420" name="文本框 14419"/>
              <p:cNvSpPr txBox="1"/>
              <p:nvPr/>
            </p:nvSpPr>
            <p:spPr>
              <a:xfrm>
                <a:off x="11" y="0"/>
                <a:ext cx="137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</a:t>
                </a:r>
              </a:p>
            </p:txBody>
          </p:sp>
          <p:sp>
            <p:nvSpPr>
              <p:cNvPr id="14421" name="直接连接符 14420"/>
              <p:cNvSpPr/>
              <p:nvPr/>
            </p:nvSpPr>
            <p:spPr>
              <a:xfrm rot="5400000">
                <a:off x="157" y="239"/>
                <a:ext cx="0" cy="50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4422" name="组合 14421"/>
              <p:cNvGrpSpPr/>
              <p:nvPr/>
            </p:nvGrpSpPr>
            <p:grpSpPr>
              <a:xfrm>
                <a:off x="46" y="136"/>
                <a:ext cx="34" cy="65"/>
                <a:chOff x="0" y="0"/>
                <a:chExt cx="24" cy="144"/>
              </a:xfrm>
            </p:grpSpPr>
            <p:sp>
              <p:nvSpPr>
                <p:cNvPr id="14423" name="直接连接符 14422"/>
                <p:cNvSpPr/>
                <p:nvPr/>
              </p:nvSpPr>
              <p:spPr>
                <a:xfrm>
                  <a:off x="24" y="0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424" name="直接连接符 14423"/>
                <p:cNvSpPr/>
                <p:nvPr/>
              </p:nvSpPr>
              <p:spPr>
                <a:xfrm>
                  <a:off x="0" y="0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25" name="文本框 14424"/>
              <p:cNvSpPr txBox="1"/>
              <p:nvPr/>
            </p:nvSpPr>
            <p:spPr>
              <a:xfrm>
                <a:off x="0" y="392"/>
                <a:ext cx="32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OH</a:t>
                </a:r>
              </a:p>
            </p:txBody>
          </p:sp>
          <p:sp>
            <p:nvSpPr>
              <p:cNvPr id="14426" name="直接连接符 14425"/>
              <p:cNvSpPr/>
              <p:nvPr/>
            </p:nvSpPr>
            <p:spPr>
              <a:xfrm>
                <a:off x="53" y="344"/>
                <a:ext cx="2" cy="66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427" name="组合 14426"/>
            <p:cNvGrpSpPr/>
            <p:nvPr/>
          </p:nvGrpSpPr>
          <p:grpSpPr>
            <a:xfrm>
              <a:off x="2204" y="384"/>
              <a:ext cx="416" cy="533"/>
              <a:chOff x="0" y="0"/>
              <a:chExt cx="416" cy="533"/>
            </a:xfrm>
          </p:grpSpPr>
          <p:sp>
            <p:nvSpPr>
              <p:cNvPr id="14428" name="文本框 14427"/>
              <p:cNvSpPr txBox="1"/>
              <p:nvPr/>
            </p:nvSpPr>
            <p:spPr>
              <a:xfrm>
                <a:off x="14" y="175"/>
                <a:ext cx="171" cy="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8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P</a:t>
                </a:r>
              </a:p>
            </p:txBody>
          </p:sp>
          <p:grpSp>
            <p:nvGrpSpPr>
              <p:cNvPr id="14429" name="组合 14428"/>
              <p:cNvGrpSpPr/>
              <p:nvPr/>
            </p:nvGrpSpPr>
            <p:grpSpPr>
              <a:xfrm>
                <a:off x="194" y="176"/>
                <a:ext cx="222" cy="149"/>
                <a:chOff x="0" y="0"/>
                <a:chExt cx="250" cy="149"/>
              </a:xfrm>
            </p:grpSpPr>
            <p:sp>
              <p:nvSpPr>
                <p:cNvPr id="14430" name="文本框 14429"/>
                <p:cNvSpPr txBox="1"/>
                <p:nvPr/>
              </p:nvSpPr>
              <p:spPr>
                <a:xfrm>
                  <a:off x="0" y="8"/>
                  <a:ext cx="154" cy="1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18000" tIns="0" rIns="18000" bIns="0">
                  <a:spAutoFit/>
                </a:bodyPr>
                <a:lstStyle/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O</a:t>
                  </a:r>
                </a:p>
              </p:txBody>
            </p:sp>
            <p:sp>
              <p:nvSpPr>
                <p:cNvPr id="14431" name="文本框 14430"/>
                <p:cNvSpPr txBox="1"/>
                <p:nvPr/>
              </p:nvSpPr>
              <p:spPr>
                <a:xfrm>
                  <a:off x="96" y="0"/>
                  <a:ext cx="154" cy="1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18000" tIns="0" rIns="18000" bIns="0">
                  <a:spAutoFit/>
                </a:bodyPr>
                <a:lstStyle/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zh-CN" altLang="en-US" sz="16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～</a:t>
                  </a:r>
                </a:p>
              </p:txBody>
            </p:sp>
          </p:grpSp>
          <p:sp>
            <p:nvSpPr>
              <p:cNvPr id="14432" name="文本框 14431"/>
              <p:cNvSpPr txBox="1"/>
              <p:nvPr/>
            </p:nvSpPr>
            <p:spPr>
              <a:xfrm>
                <a:off x="11" y="0"/>
                <a:ext cx="137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</a:t>
                </a:r>
              </a:p>
            </p:txBody>
          </p:sp>
          <p:sp>
            <p:nvSpPr>
              <p:cNvPr id="14433" name="直接连接符 14432"/>
              <p:cNvSpPr/>
              <p:nvPr/>
            </p:nvSpPr>
            <p:spPr>
              <a:xfrm rot="5400000">
                <a:off x="157" y="239"/>
                <a:ext cx="0" cy="50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4434" name="组合 14433"/>
              <p:cNvGrpSpPr/>
              <p:nvPr/>
            </p:nvGrpSpPr>
            <p:grpSpPr>
              <a:xfrm>
                <a:off x="46" y="136"/>
                <a:ext cx="34" cy="65"/>
                <a:chOff x="0" y="0"/>
                <a:chExt cx="24" cy="144"/>
              </a:xfrm>
            </p:grpSpPr>
            <p:sp>
              <p:nvSpPr>
                <p:cNvPr id="14435" name="直接连接符 14434"/>
                <p:cNvSpPr/>
                <p:nvPr/>
              </p:nvSpPr>
              <p:spPr>
                <a:xfrm>
                  <a:off x="24" y="0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436" name="直接连接符 14435"/>
                <p:cNvSpPr/>
                <p:nvPr/>
              </p:nvSpPr>
              <p:spPr>
                <a:xfrm>
                  <a:off x="0" y="0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37" name="文本框 14436"/>
              <p:cNvSpPr txBox="1"/>
              <p:nvPr/>
            </p:nvSpPr>
            <p:spPr>
              <a:xfrm>
                <a:off x="0" y="392"/>
                <a:ext cx="336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OH</a:t>
                </a:r>
              </a:p>
            </p:txBody>
          </p:sp>
          <p:sp>
            <p:nvSpPr>
              <p:cNvPr id="14438" name="直接连接符 14437"/>
              <p:cNvSpPr/>
              <p:nvPr/>
            </p:nvSpPr>
            <p:spPr>
              <a:xfrm>
                <a:off x="53" y="344"/>
                <a:ext cx="2" cy="66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439" name="组合 14438"/>
            <p:cNvGrpSpPr/>
            <p:nvPr/>
          </p:nvGrpSpPr>
          <p:grpSpPr>
            <a:xfrm>
              <a:off x="2624" y="391"/>
              <a:ext cx="468" cy="533"/>
              <a:chOff x="0" y="0"/>
              <a:chExt cx="468" cy="533"/>
            </a:xfrm>
          </p:grpSpPr>
          <p:sp>
            <p:nvSpPr>
              <p:cNvPr id="14440" name="文本框 14439"/>
              <p:cNvSpPr txBox="1"/>
              <p:nvPr/>
            </p:nvSpPr>
            <p:spPr>
              <a:xfrm>
                <a:off x="16" y="175"/>
                <a:ext cx="192" cy="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8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P</a:t>
                </a:r>
              </a:p>
            </p:txBody>
          </p:sp>
          <p:grpSp>
            <p:nvGrpSpPr>
              <p:cNvPr id="14441" name="组合 14440"/>
              <p:cNvGrpSpPr/>
              <p:nvPr/>
            </p:nvGrpSpPr>
            <p:grpSpPr>
              <a:xfrm>
                <a:off x="218" y="176"/>
                <a:ext cx="250" cy="149"/>
                <a:chOff x="0" y="0"/>
                <a:chExt cx="250" cy="149"/>
              </a:xfrm>
            </p:grpSpPr>
            <p:sp>
              <p:nvSpPr>
                <p:cNvPr id="14442" name="文本框 14441"/>
                <p:cNvSpPr txBox="1"/>
                <p:nvPr/>
              </p:nvSpPr>
              <p:spPr>
                <a:xfrm>
                  <a:off x="0" y="8"/>
                  <a:ext cx="154" cy="1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18000" tIns="0" rIns="18000" bIns="0">
                  <a:spAutoFit/>
                </a:bodyPr>
                <a:lstStyle/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O</a:t>
                  </a:r>
                </a:p>
              </p:txBody>
            </p:sp>
            <p:sp>
              <p:nvSpPr>
                <p:cNvPr id="14443" name="文本框 14442"/>
                <p:cNvSpPr txBox="1"/>
                <p:nvPr/>
              </p:nvSpPr>
              <p:spPr>
                <a:xfrm>
                  <a:off x="96" y="0"/>
                  <a:ext cx="154" cy="1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18000" tIns="0" rIns="18000" bIns="0">
                  <a:spAutoFit/>
                </a:bodyPr>
                <a:lstStyle/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H</a:t>
                  </a:r>
                </a:p>
              </p:txBody>
            </p:sp>
          </p:grpSp>
          <p:sp>
            <p:nvSpPr>
              <p:cNvPr id="14444" name="文本框 14443"/>
              <p:cNvSpPr txBox="1"/>
              <p:nvPr/>
            </p:nvSpPr>
            <p:spPr>
              <a:xfrm>
                <a:off x="12" y="0"/>
                <a:ext cx="154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</a:t>
                </a:r>
              </a:p>
            </p:txBody>
          </p:sp>
          <p:sp>
            <p:nvSpPr>
              <p:cNvPr id="14445" name="直接连接符 14444"/>
              <p:cNvSpPr/>
              <p:nvPr/>
            </p:nvSpPr>
            <p:spPr>
              <a:xfrm rot="5400000">
                <a:off x="171" y="230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4446" name="组合 14445"/>
              <p:cNvGrpSpPr/>
              <p:nvPr/>
            </p:nvGrpSpPr>
            <p:grpSpPr>
              <a:xfrm>
                <a:off x="52" y="136"/>
                <a:ext cx="38" cy="65"/>
                <a:chOff x="0" y="0"/>
                <a:chExt cx="24" cy="144"/>
              </a:xfrm>
            </p:grpSpPr>
            <p:sp>
              <p:nvSpPr>
                <p:cNvPr id="14447" name="直接连接符 14446"/>
                <p:cNvSpPr/>
                <p:nvPr/>
              </p:nvSpPr>
              <p:spPr>
                <a:xfrm>
                  <a:off x="24" y="0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448" name="直接连接符 14447"/>
                <p:cNvSpPr/>
                <p:nvPr/>
              </p:nvSpPr>
              <p:spPr>
                <a:xfrm>
                  <a:off x="0" y="0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49" name="文本框 14448"/>
              <p:cNvSpPr txBox="1"/>
              <p:nvPr/>
            </p:nvSpPr>
            <p:spPr>
              <a:xfrm>
                <a:off x="0" y="392"/>
                <a:ext cx="230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tIns="0" rIns="18000" bIns="0">
                <a:spAutoFit/>
              </a:bodyPr>
              <a:lstStyle/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en-US" altLang="zh-CN" sz="1600" b="1">
                    <a:latin typeface="Times New Roman" panose="02020603050405020304" pitchFamily="18" charset="0"/>
                    <a:ea typeface="黑体" panose="02010609060101010101" pitchFamily="2" charset="-122"/>
                  </a:rPr>
                  <a:t>OH</a:t>
                </a:r>
              </a:p>
            </p:txBody>
          </p:sp>
          <p:sp>
            <p:nvSpPr>
              <p:cNvPr id="14450" name="直接连接符 14449"/>
              <p:cNvSpPr/>
              <p:nvPr/>
            </p:nvSpPr>
            <p:spPr>
              <a:xfrm>
                <a:off x="60" y="344"/>
                <a:ext cx="2" cy="66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4451" name="文本框 14450"/>
          <p:cNvSpPr txBox="1"/>
          <p:nvPr/>
        </p:nvSpPr>
        <p:spPr>
          <a:xfrm>
            <a:off x="2843213" y="4148138"/>
            <a:ext cx="1655762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腺苷（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4452" name="文本框 14451"/>
          <p:cNvSpPr txBox="1"/>
          <p:nvPr/>
        </p:nvSpPr>
        <p:spPr>
          <a:xfrm>
            <a:off x="5651500" y="4148138"/>
            <a:ext cx="2592388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三个磷酸基团</a:t>
            </a:r>
          </a:p>
        </p:txBody>
      </p:sp>
      <p:sp>
        <p:nvSpPr>
          <p:cNvPr id="14453" name="左大括号 14452"/>
          <p:cNvSpPr/>
          <p:nvPr/>
        </p:nvSpPr>
        <p:spPr>
          <a:xfrm rot="-5400000" flipV="1">
            <a:off x="4819650" y="2963863"/>
            <a:ext cx="152400" cy="3384550"/>
          </a:xfrm>
          <a:prstGeom prst="leftBrace">
            <a:avLst>
              <a:gd name="adj1" fmla="val 185069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4" name="文本框 14453"/>
          <p:cNvSpPr txBox="1"/>
          <p:nvPr/>
        </p:nvSpPr>
        <p:spPr>
          <a:xfrm>
            <a:off x="3276600" y="4724400"/>
            <a:ext cx="3024188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三磷酸腺苷（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4455" name="下箭头 14454"/>
          <p:cNvSpPr/>
          <p:nvPr/>
        </p:nvSpPr>
        <p:spPr>
          <a:xfrm>
            <a:off x="5651500" y="2130425"/>
            <a:ext cx="139700" cy="566738"/>
          </a:xfrm>
          <a:prstGeom prst="downArrow">
            <a:avLst>
              <a:gd name="adj1" fmla="val 50000"/>
              <a:gd name="adj2" fmla="val 10142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0" rIns="18000" bIns="0" anchor="ctr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56" name="下箭头 14455"/>
          <p:cNvSpPr/>
          <p:nvPr/>
        </p:nvSpPr>
        <p:spPr>
          <a:xfrm>
            <a:off x="6442075" y="2130425"/>
            <a:ext cx="146050" cy="566738"/>
          </a:xfrm>
          <a:prstGeom prst="downArrow">
            <a:avLst>
              <a:gd name="adj1" fmla="val 50000"/>
              <a:gd name="adj2" fmla="val 97010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0" rIns="18000" bIns="0" anchor="ctr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57" name="文本框 14456"/>
          <p:cNvSpPr txBox="1"/>
          <p:nvPr/>
        </p:nvSpPr>
        <p:spPr>
          <a:xfrm>
            <a:off x="5435600" y="1765300"/>
            <a:ext cx="1600200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高能磷酸键</a:t>
            </a:r>
          </a:p>
        </p:txBody>
      </p:sp>
      <p:sp>
        <p:nvSpPr>
          <p:cNvPr id="14458" name="左大括号 14457"/>
          <p:cNvSpPr/>
          <p:nvPr/>
        </p:nvSpPr>
        <p:spPr>
          <a:xfrm rot="-5400000" flipV="1">
            <a:off x="3271838" y="2352675"/>
            <a:ext cx="152400" cy="3313113"/>
          </a:xfrm>
          <a:prstGeom prst="leftBrace">
            <a:avLst>
              <a:gd name="adj1" fmla="val 18116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59" name="左大括号 14458"/>
          <p:cNvSpPr/>
          <p:nvPr/>
        </p:nvSpPr>
        <p:spPr>
          <a:xfrm rot="-5400000" flipV="1">
            <a:off x="6296025" y="2786063"/>
            <a:ext cx="80963" cy="2376487"/>
          </a:xfrm>
          <a:prstGeom prst="leftBrace">
            <a:avLst>
              <a:gd name="adj1" fmla="val 244606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61" name="矩形 14460"/>
          <p:cNvSpPr/>
          <p:nvPr/>
        </p:nvSpPr>
        <p:spPr>
          <a:xfrm>
            <a:off x="1788160" y="5876925"/>
            <a:ext cx="4501515" cy="70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高能磷酸化合物</a:t>
            </a:r>
          </a:p>
        </p:txBody>
      </p:sp>
      <p:grpSp>
        <p:nvGrpSpPr>
          <p:cNvPr id="14463" name="组合 14462"/>
          <p:cNvGrpSpPr/>
          <p:nvPr/>
        </p:nvGrpSpPr>
        <p:grpSpPr>
          <a:xfrm>
            <a:off x="250825" y="2060575"/>
            <a:ext cx="1728788" cy="365125"/>
            <a:chOff x="0" y="0"/>
            <a:chExt cx="1089" cy="230"/>
          </a:xfrm>
        </p:grpSpPr>
        <p:sp>
          <p:nvSpPr>
            <p:cNvPr id="14464" name="文本框 14463"/>
            <p:cNvSpPr txBox="1"/>
            <p:nvPr/>
          </p:nvSpPr>
          <p:spPr>
            <a:xfrm>
              <a:off x="0" y="0"/>
              <a:ext cx="8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腺嘌呤</a:t>
              </a:r>
            </a:p>
          </p:txBody>
        </p:sp>
        <p:sp>
          <p:nvSpPr>
            <p:cNvPr id="14465" name="直接连接符 14464"/>
            <p:cNvSpPr/>
            <p:nvPr/>
          </p:nvSpPr>
          <p:spPr>
            <a:xfrm>
              <a:off x="681" y="136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466" name="组合 14465"/>
          <p:cNvGrpSpPr/>
          <p:nvPr/>
        </p:nvGrpSpPr>
        <p:grpSpPr>
          <a:xfrm>
            <a:off x="3851275" y="1411288"/>
            <a:ext cx="1296988" cy="936625"/>
            <a:chOff x="0" y="0"/>
            <a:chExt cx="817" cy="590"/>
          </a:xfrm>
        </p:grpSpPr>
        <p:sp>
          <p:nvSpPr>
            <p:cNvPr id="14467" name="文本框 14466"/>
            <p:cNvSpPr txBox="1"/>
            <p:nvPr/>
          </p:nvSpPr>
          <p:spPr>
            <a:xfrm>
              <a:off x="0" y="0"/>
              <a:ext cx="8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核糖</a:t>
              </a:r>
            </a:p>
          </p:txBody>
        </p:sp>
        <p:sp>
          <p:nvSpPr>
            <p:cNvPr id="14468" name="直接连接符 14467"/>
            <p:cNvSpPr/>
            <p:nvPr/>
          </p:nvSpPr>
          <p:spPr>
            <a:xfrm>
              <a:off x="273" y="227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469" name="矩形 14468"/>
          <p:cNvSpPr/>
          <p:nvPr/>
        </p:nvSpPr>
        <p:spPr>
          <a:xfrm>
            <a:off x="107950" y="44450"/>
            <a:ext cx="3600450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-457200" algn="ctr">
              <a:buNone/>
              <a:defRPr sz="2800" kern="1200"/>
            </a:lvl2pPr>
            <a:lvl3pPr marL="914400" lvl="2" indent="-914400" algn="ctr">
              <a:buNone/>
              <a:defRPr sz="2400" kern="1200"/>
            </a:lvl3pPr>
            <a:lvl4pPr marL="1371600" lvl="3" indent="-1371600" algn="ctr">
              <a:buNone/>
              <a:defRPr sz="2000" kern="1200"/>
            </a:lvl4pPr>
            <a:lvl5pPr marL="1828800" lvl="4" indent="-1828800" algn="ctr">
              <a:buNone/>
              <a:defRPr kern="1200"/>
            </a:lvl5pPr>
          </a:lstStyle>
          <a:p>
            <a:pPr marL="342900" lvl="0" indent="-342900" algn="l"/>
            <a:r>
              <a:rPr lang="zh-CN" altLang="en-US" sz="28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一、</a:t>
            </a:r>
            <a:r>
              <a:rPr lang="en-GB" altLang="en-US" sz="28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ATP</a:t>
            </a:r>
            <a:r>
              <a:rPr lang="zh-CN" altLang="en-US" sz="28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的生理功能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3363" y="692150"/>
            <a:ext cx="4752975" cy="426720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元素组成？</a:t>
            </a:r>
          </a:p>
        </p:txBody>
      </p:sp>
      <p:sp>
        <p:nvSpPr>
          <p:cNvPr id="15366" name="文本框 15365"/>
          <p:cNvSpPr txBox="1"/>
          <p:nvPr/>
        </p:nvSpPr>
        <p:spPr>
          <a:xfrm>
            <a:off x="2789238" y="5207000"/>
            <a:ext cx="4373562" cy="669925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A—P</a:t>
            </a:r>
            <a:r>
              <a:rPr lang="zh-CN" altLang="en-US" sz="4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4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" grpId="0"/>
      <p:bldP spid="14452" grpId="0"/>
      <p:bldP spid="14454" grpId="0"/>
      <p:bldP spid="14455" grpId="0" bldLvl="0" animBg="1"/>
      <p:bldP spid="14456" grpId="0" bldLvl="0" animBg="1"/>
      <p:bldP spid="14457" grpId="0"/>
      <p:bldP spid="14461" grpId="0"/>
      <p:bldP spid="2" grpId="0"/>
      <p:bldP spid="15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任意多边形 15361"/>
          <p:cNvSpPr/>
          <p:nvPr/>
        </p:nvSpPr>
        <p:spPr>
          <a:xfrm>
            <a:off x="5486400" y="3492500"/>
            <a:ext cx="1588" cy="1219200"/>
          </a:xfrm>
          <a:custGeom>
            <a:avLst/>
            <a:gdLst/>
            <a:ahLst/>
            <a:cxnLst/>
            <a:rect l="0" t="0" r="0" b="0"/>
            <a:pathLst>
              <a:path w="1" h="768">
                <a:moveTo>
                  <a:pt x="0" y="0"/>
                </a:moveTo>
                <a:cubicBezTo>
                  <a:pt x="0" y="0"/>
                  <a:pt x="0" y="384"/>
                  <a:pt x="0" y="768"/>
                </a:cubicBez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文本框 15365"/>
          <p:cNvSpPr txBox="1"/>
          <p:nvPr/>
        </p:nvSpPr>
        <p:spPr>
          <a:xfrm>
            <a:off x="2124393" y="3600450"/>
            <a:ext cx="4373562" cy="669925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A—P</a:t>
            </a:r>
            <a:r>
              <a:rPr lang="zh-CN" altLang="en-US" sz="4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4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</a:p>
        </p:txBody>
      </p:sp>
      <p:sp>
        <p:nvSpPr>
          <p:cNvPr id="15367" name="文本框 15366"/>
          <p:cNvSpPr txBox="1"/>
          <p:nvPr/>
        </p:nvSpPr>
        <p:spPr>
          <a:xfrm>
            <a:off x="4140200" y="5351463"/>
            <a:ext cx="2357438" cy="487362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高能磷酸键</a:t>
            </a:r>
          </a:p>
        </p:txBody>
      </p:sp>
      <p:sp>
        <p:nvSpPr>
          <p:cNvPr id="15368" name="文本框 15367"/>
          <p:cNvSpPr txBox="1"/>
          <p:nvPr/>
        </p:nvSpPr>
        <p:spPr>
          <a:xfrm>
            <a:off x="1979613" y="5278438"/>
            <a:ext cx="936625" cy="487362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腺苷</a:t>
            </a:r>
          </a:p>
        </p:txBody>
      </p:sp>
      <p:sp>
        <p:nvSpPr>
          <p:cNvPr id="15369" name="直接连接符 15368"/>
          <p:cNvSpPr/>
          <p:nvPr/>
        </p:nvSpPr>
        <p:spPr>
          <a:xfrm flipH="1">
            <a:off x="2430463" y="4270375"/>
            <a:ext cx="0" cy="9366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0" name="直接连接符 15369"/>
          <p:cNvSpPr/>
          <p:nvPr/>
        </p:nvSpPr>
        <p:spPr>
          <a:xfrm>
            <a:off x="3367088" y="4270375"/>
            <a:ext cx="0" cy="10080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1" name="文本框 15370"/>
          <p:cNvSpPr txBox="1"/>
          <p:nvPr/>
        </p:nvSpPr>
        <p:spPr>
          <a:xfrm>
            <a:off x="3006725" y="5207000"/>
            <a:ext cx="1066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磷酸基团</a:t>
            </a:r>
          </a:p>
        </p:txBody>
      </p:sp>
      <p:sp>
        <p:nvSpPr>
          <p:cNvPr id="15372" name="直接连接符 15371"/>
          <p:cNvSpPr/>
          <p:nvPr/>
        </p:nvSpPr>
        <p:spPr>
          <a:xfrm flipH="1">
            <a:off x="4735513" y="4054475"/>
            <a:ext cx="0" cy="12239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3" name="文本框 15372"/>
          <p:cNvSpPr txBox="1"/>
          <p:nvPr/>
        </p:nvSpPr>
        <p:spPr>
          <a:xfrm>
            <a:off x="2411730" y="2621280"/>
            <a:ext cx="252095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>
                <a:latin typeface="Arial" panose="020B0604020202020204" pitchFamily="34" charset="0"/>
                <a:ea typeface="Arial" panose="020B0604020202020204" pitchFamily="34" charset="0"/>
              </a:rPr>
              <a:t>普通磷酸键</a:t>
            </a:r>
          </a:p>
        </p:txBody>
      </p:sp>
      <p:sp>
        <p:nvSpPr>
          <p:cNvPr id="15374" name="直接连接符 15373"/>
          <p:cNvSpPr/>
          <p:nvPr/>
        </p:nvSpPr>
        <p:spPr>
          <a:xfrm flipV="1">
            <a:off x="2916238" y="3213100"/>
            <a:ext cx="0" cy="7921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71" grpId="0"/>
      <p:bldP spid="153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7"/>
          <p:cNvGrpSpPr/>
          <p:nvPr/>
        </p:nvGrpSpPr>
        <p:grpSpPr>
          <a:xfrm>
            <a:off x="900113" y="549275"/>
            <a:ext cx="3960812" cy="2184400"/>
            <a:chOff x="0" y="0"/>
            <a:chExt cx="2815" cy="1443"/>
          </a:xfrm>
        </p:grpSpPr>
        <p:sp>
          <p:nvSpPr>
            <p:cNvPr id="16387" name="Rectangle 18"/>
            <p:cNvSpPr/>
            <p:nvPr/>
          </p:nvSpPr>
          <p:spPr>
            <a:xfrm>
              <a:off x="582" y="1060"/>
              <a:ext cx="1651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rgbClr val="3399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ATP的结构</a:t>
              </a:r>
            </a:p>
          </p:txBody>
        </p:sp>
        <p:sp>
          <p:nvSpPr>
            <p:cNvPr id="16388" name="AutoShape 19"/>
            <p:cNvSpPr/>
            <p:nvPr/>
          </p:nvSpPr>
          <p:spPr>
            <a:xfrm>
              <a:off x="1008" y="525"/>
              <a:ext cx="676" cy="579"/>
            </a:xfrm>
            <a:prstGeom prst="pentagon">
              <a:avLst/>
            </a:prstGeom>
            <a:solidFill>
              <a:srgbClr val="0033CC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核糖</a:t>
              </a:r>
            </a:p>
          </p:txBody>
        </p:sp>
        <p:sp>
          <p:nvSpPr>
            <p:cNvPr id="16389" name="Line 20"/>
            <p:cNvSpPr/>
            <p:nvPr/>
          </p:nvSpPr>
          <p:spPr>
            <a:xfrm rot="-552548" flipH="1">
              <a:off x="1626" y="403"/>
              <a:ext cx="225" cy="368"/>
            </a:xfrm>
            <a:prstGeom prst="line">
              <a:avLst/>
            </a:prstGeom>
            <a:ln w="63500" cap="sq" cmpd="sng">
              <a:solidFill>
                <a:srgbClr val="33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0" name="Line 21"/>
            <p:cNvSpPr/>
            <p:nvPr/>
          </p:nvSpPr>
          <p:spPr>
            <a:xfrm rot="20629636">
              <a:off x="848" y="302"/>
              <a:ext cx="17" cy="490"/>
            </a:xfrm>
            <a:prstGeom prst="line">
              <a:avLst/>
            </a:prstGeom>
            <a:ln w="50800" cap="sq" cmpd="sng">
              <a:solidFill>
                <a:srgbClr val="33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1" name="Line 22"/>
            <p:cNvSpPr/>
            <p:nvPr/>
          </p:nvSpPr>
          <p:spPr>
            <a:xfrm rot="16558707">
              <a:off x="971" y="688"/>
              <a:ext cx="10" cy="128"/>
            </a:xfrm>
            <a:prstGeom prst="line">
              <a:avLst/>
            </a:prstGeom>
            <a:ln w="50800" cap="sq" cmpd="sng">
              <a:solidFill>
                <a:srgbClr val="3399FF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6392" name="Group 23"/>
            <p:cNvGrpSpPr/>
            <p:nvPr/>
          </p:nvGrpSpPr>
          <p:grpSpPr>
            <a:xfrm>
              <a:off x="0" y="128"/>
              <a:ext cx="842" cy="285"/>
              <a:chOff x="0" y="0"/>
              <a:chExt cx="1488" cy="384"/>
            </a:xfrm>
          </p:grpSpPr>
          <p:sp>
            <p:nvSpPr>
              <p:cNvPr id="16393" name="Oval 24"/>
              <p:cNvSpPr/>
              <p:nvPr/>
            </p:nvSpPr>
            <p:spPr>
              <a:xfrm>
                <a:off x="1104" y="0"/>
                <a:ext cx="384" cy="384"/>
              </a:xfrm>
              <a:prstGeom prst="ellipse">
                <a:avLst/>
              </a:prstGeom>
              <a:solidFill>
                <a:srgbClr val="0033CC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16394" name="Oval 25"/>
              <p:cNvSpPr/>
              <p:nvPr/>
            </p:nvSpPr>
            <p:spPr>
              <a:xfrm>
                <a:off x="0" y="0"/>
                <a:ext cx="384" cy="384"/>
              </a:xfrm>
              <a:prstGeom prst="ellipse">
                <a:avLst/>
              </a:prstGeom>
              <a:solidFill>
                <a:srgbClr val="0033CC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16395" name="Oval 26"/>
              <p:cNvSpPr/>
              <p:nvPr/>
            </p:nvSpPr>
            <p:spPr>
              <a:xfrm>
                <a:off x="576" y="0"/>
                <a:ext cx="384" cy="384"/>
              </a:xfrm>
              <a:prstGeom prst="ellipse">
                <a:avLst/>
              </a:prstGeom>
              <a:solidFill>
                <a:srgbClr val="0033CC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sp>
          <p:nvSpPr>
            <p:cNvPr id="16396" name="Rectangle 27"/>
            <p:cNvSpPr/>
            <p:nvPr/>
          </p:nvSpPr>
          <p:spPr>
            <a:xfrm>
              <a:off x="478" y="43"/>
              <a:ext cx="315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itchFamily="2" charset="-122"/>
                </a:rPr>
                <a:t>~</a:t>
              </a:r>
            </a:p>
          </p:txBody>
        </p:sp>
        <p:sp>
          <p:nvSpPr>
            <p:cNvPr id="16397" name="Rectangle 28"/>
            <p:cNvSpPr/>
            <p:nvPr/>
          </p:nvSpPr>
          <p:spPr>
            <a:xfrm>
              <a:off x="144" y="43"/>
              <a:ext cx="364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3200" b="1" dirty="0">
                  <a:solidFill>
                    <a:srgbClr val="FF2B2B"/>
                  </a:solidFill>
                  <a:latin typeface="Times New Roman" panose="02020603050405020304" pitchFamily="18" charset="0"/>
                  <a:ea typeface="华文中宋" pitchFamily="2" charset="-122"/>
                </a:rPr>
                <a:t>~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16398" name="AutoShape 29"/>
            <p:cNvSpPr/>
            <p:nvPr/>
          </p:nvSpPr>
          <p:spPr>
            <a:xfrm>
              <a:off x="1734" y="0"/>
              <a:ext cx="357" cy="401"/>
            </a:xfrm>
            <a:prstGeom prst="pentagon">
              <a:avLst/>
            </a:prstGeom>
            <a:solidFill>
              <a:srgbClr val="0033CC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sz="2400" b="1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AutoShape 30"/>
            <p:cNvSpPr/>
            <p:nvPr/>
          </p:nvSpPr>
          <p:spPr>
            <a:xfrm rot="20801847">
              <a:off x="2027" y="71"/>
              <a:ext cx="549" cy="535"/>
            </a:xfrm>
            <a:prstGeom prst="hexagon">
              <a:avLst>
                <a:gd name="adj" fmla="val 25654"/>
                <a:gd name="vf" fmla="val 115470"/>
              </a:avLst>
            </a:prstGeom>
            <a:solidFill>
              <a:srgbClr val="0033CC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Rectangle 31"/>
            <p:cNvSpPr/>
            <p:nvPr/>
          </p:nvSpPr>
          <p:spPr>
            <a:xfrm>
              <a:off x="1831" y="144"/>
              <a:ext cx="984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华文中宋" pitchFamily="2" charset="-122"/>
                </a:rPr>
                <a:t>腺嘌呤</a:t>
              </a:r>
            </a:p>
          </p:txBody>
        </p:sp>
      </p:grpSp>
      <p:sp>
        <p:nvSpPr>
          <p:cNvPr id="16401" name="文本框 16400"/>
          <p:cNvSpPr txBox="1"/>
          <p:nvPr/>
        </p:nvSpPr>
        <p:spPr>
          <a:xfrm>
            <a:off x="323850" y="2636838"/>
            <a:ext cx="66960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lvl="0" indent="-342900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脱去两个</a:t>
            </a:r>
            <a:r>
              <a:rPr lang="zh-CN" altLang="en-US" sz="3200" b="1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磷酸基团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变成什么了呢？</a:t>
            </a:r>
          </a:p>
        </p:txBody>
      </p:sp>
      <p:sp>
        <p:nvSpPr>
          <p:cNvPr id="16402" name="文本框 16401"/>
          <p:cNvSpPr txBox="1"/>
          <p:nvPr/>
        </p:nvSpPr>
        <p:spPr>
          <a:xfrm>
            <a:off x="900113" y="3502025"/>
            <a:ext cx="41767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lvl="0" indent="-342900">
              <a:spcBef>
                <a:spcPct val="5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腺嘌呤核糖核苷酸</a:t>
            </a:r>
          </a:p>
        </p:txBody>
      </p:sp>
      <p:grpSp>
        <p:nvGrpSpPr>
          <p:cNvPr id="16403" name="组合 18"/>
          <p:cNvGrpSpPr/>
          <p:nvPr/>
        </p:nvGrpSpPr>
        <p:grpSpPr>
          <a:xfrm>
            <a:off x="1692275" y="4437063"/>
            <a:ext cx="4349750" cy="1785937"/>
            <a:chOff x="0" y="0"/>
            <a:chExt cx="4712031" cy="1785938"/>
          </a:xfrm>
        </p:grpSpPr>
        <p:grpSp>
          <p:nvGrpSpPr>
            <p:cNvPr id="16404" name="组合 17"/>
            <p:cNvGrpSpPr/>
            <p:nvPr/>
          </p:nvGrpSpPr>
          <p:grpSpPr>
            <a:xfrm>
              <a:off x="0" y="0"/>
              <a:ext cx="4712031" cy="1785938"/>
              <a:chOff x="0" y="0"/>
              <a:chExt cx="4712031" cy="1785938"/>
            </a:xfrm>
          </p:grpSpPr>
          <p:sp>
            <p:nvSpPr>
              <p:cNvPr id="16405" name="AutoShape 4"/>
              <p:cNvSpPr/>
              <p:nvPr/>
            </p:nvSpPr>
            <p:spPr>
              <a:xfrm>
                <a:off x="1432026" y="681038"/>
                <a:ext cx="1174833" cy="1104900"/>
              </a:xfrm>
              <a:prstGeom prst="pentagon">
                <a:avLst/>
              </a:prstGeom>
              <a:solidFill>
                <a:srgbClr val="B0BAD7">
                  <a:alpha val="100000"/>
                </a:srgbClr>
              </a:solidFill>
              <a:ln w="12700" cap="flat" cmpd="sng">
                <a:solidFill>
                  <a:srgbClr val="35436A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horz" wrap="none" anchor="ctr"/>
              <a:lstStyle/>
              <a:p>
                <a:pPr lvl="0" algn="ctr"/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核糖 </a:t>
                </a:r>
              </a:p>
            </p:txBody>
          </p:sp>
          <p:sp>
            <p:nvSpPr>
              <p:cNvPr id="16406" name="Rectangle 5"/>
              <p:cNvSpPr/>
              <p:nvPr/>
            </p:nvSpPr>
            <p:spPr>
              <a:xfrm>
                <a:off x="3160935" y="852488"/>
                <a:ext cx="1551096" cy="604837"/>
              </a:xfrm>
              <a:prstGeom prst="rect">
                <a:avLst/>
              </a:prstGeom>
              <a:solidFill>
                <a:srgbClr val="FFF1CE">
                  <a:alpha val="100000"/>
                </a:srgbClr>
              </a:solidFill>
              <a:ln w="12700" cap="flat" cmpd="sng">
                <a:solidFill>
                  <a:srgbClr val="35436A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horz" wrap="none" anchor="ctr"/>
              <a:lstStyle/>
              <a:p>
                <a:pPr lvl="0" algn="ctr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6407" name="Oval 6"/>
              <p:cNvSpPr/>
              <p:nvPr/>
            </p:nvSpPr>
            <p:spPr>
              <a:xfrm>
                <a:off x="0" y="0"/>
                <a:ext cx="782693" cy="739775"/>
              </a:xfrm>
              <a:prstGeom prst="ellipse">
                <a:avLst/>
              </a:prstGeom>
              <a:solidFill>
                <a:srgbClr val="FF0000">
                  <a:alpha val="100000"/>
                </a:srgbClr>
              </a:solidFill>
              <a:ln w="12700" cap="flat" cmpd="sng">
                <a:solidFill>
                  <a:srgbClr val="35436A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lstStyle/>
              <a:p>
                <a:pPr lvl="0" algn="ctr"/>
                <a:r>
                  <a:rPr lang="zh-CN" altLang="en-US" sz="3600" b="1" dirty="0">
                    <a:solidFill>
                      <a:schemeClr val="bg1"/>
                    </a:solidFill>
                    <a:latin typeface="幼圆" pitchFamily="1" charset="-122"/>
                    <a:ea typeface="幼圆" pitchFamily="1" charset="-122"/>
                  </a:rPr>
                  <a:t>P</a:t>
                </a:r>
              </a:p>
            </p:txBody>
          </p:sp>
          <p:sp>
            <p:nvSpPr>
              <p:cNvPr id="16408" name="Line 7"/>
              <p:cNvSpPr/>
              <p:nvPr/>
            </p:nvSpPr>
            <p:spPr>
              <a:xfrm>
                <a:off x="2600508" y="1135063"/>
                <a:ext cx="539788" cy="0"/>
              </a:xfrm>
              <a:prstGeom prst="line">
                <a:avLst/>
              </a:prstGeom>
              <a:ln w="57150" cap="flat" cmpd="sng">
                <a:solidFill>
                  <a:srgbClr val="35436A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9" name="Line 8"/>
              <p:cNvSpPr/>
              <p:nvPr/>
            </p:nvSpPr>
            <p:spPr>
              <a:xfrm rot="2278870">
                <a:off x="511211" y="784225"/>
                <a:ext cx="539788" cy="231775"/>
              </a:xfrm>
              <a:prstGeom prst="line">
                <a:avLst/>
              </a:prstGeom>
              <a:ln w="57150" cap="flat" cmpd="sng">
                <a:solidFill>
                  <a:srgbClr val="35436A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10" name="Line 7"/>
            <p:cNvSpPr/>
            <p:nvPr/>
          </p:nvSpPr>
          <p:spPr>
            <a:xfrm>
              <a:off x="897001" y="1131888"/>
              <a:ext cx="539788" cy="0"/>
            </a:xfrm>
            <a:prstGeom prst="line">
              <a:avLst/>
            </a:prstGeom>
            <a:ln w="57150" cap="flat" cmpd="sng">
              <a:solidFill>
                <a:srgbClr val="35436A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下箭头 3"/>
          <p:cNvSpPr/>
          <p:nvPr/>
        </p:nvSpPr>
        <p:spPr>
          <a:xfrm>
            <a:off x="499632" y="464553"/>
            <a:ext cx="1586151" cy="226912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640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52225"/>
          <p:cNvSpPr txBox="1"/>
          <p:nvPr/>
        </p:nvSpPr>
        <p:spPr>
          <a:xfrm>
            <a:off x="468313" y="3573463"/>
            <a:ext cx="237648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2" charset="-122"/>
              </a:rPr>
              <a:t>A-P</a:t>
            </a:r>
            <a:r>
              <a:rPr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2" charset="-122"/>
              </a:rPr>
              <a:t>P~P</a:t>
            </a:r>
          </a:p>
        </p:txBody>
      </p:sp>
      <p:sp>
        <p:nvSpPr>
          <p:cNvPr id="52227" name="直接连接符 52226"/>
          <p:cNvSpPr/>
          <p:nvPr/>
        </p:nvSpPr>
        <p:spPr>
          <a:xfrm>
            <a:off x="2555875" y="3933825"/>
            <a:ext cx="172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28" name="文本框 52227"/>
          <p:cNvSpPr txBox="1"/>
          <p:nvPr/>
        </p:nvSpPr>
        <p:spPr>
          <a:xfrm>
            <a:off x="2700338" y="3213100"/>
            <a:ext cx="15128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水解酶 </a:t>
            </a:r>
          </a:p>
        </p:txBody>
      </p:sp>
      <p:sp>
        <p:nvSpPr>
          <p:cNvPr id="52229" name="文本框 52228"/>
          <p:cNvSpPr txBox="1"/>
          <p:nvPr/>
        </p:nvSpPr>
        <p:spPr>
          <a:xfrm>
            <a:off x="4356100" y="3573463"/>
            <a:ext cx="187166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2" charset="-122"/>
              </a:rPr>
              <a:t>A-P</a:t>
            </a:r>
            <a:r>
              <a:rPr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</a:p>
        </p:txBody>
      </p:sp>
      <p:sp>
        <p:nvSpPr>
          <p:cNvPr id="52230" name="文本框 52229"/>
          <p:cNvSpPr txBox="1"/>
          <p:nvPr/>
        </p:nvSpPr>
        <p:spPr>
          <a:xfrm>
            <a:off x="5867400" y="3573463"/>
            <a:ext cx="50323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2" charset="-122"/>
              </a:rPr>
              <a:t>+</a:t>
            </a:r>
          </a:p>
        </p:txBody>
      </p:sp>
      <p:sp>
        <p:nvSpPr>
          <p:cNvPr id="52231" name="文本框 52230"/>
          <p:cNvSpPr txBox="1"/>
          <p:nvPr/>
        </p:nvSpPr>
        <p:spPr>
          <a:xfrm>
            <a:off x="6372225" y="3573463"/>
            <a:ext cx="8651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2" charset="-122"/>
              </a:rPr>
              <a:t>Pi</a:t>
            </a:r>
          </a:p>
        </p:txBody>
      </p:sp>
      <p:sp>
        <p:nvSpPr>
          <p:cNvPr id="52232" name="矩形 52231"/>
          <p:cNvSpPr/>
          <p:nvPr/>
        </p:nvSpPr>
        <p:spPr>
          <a:xfrm>
            <a:off x="7164388" y="3573463"/>
            <a:ext cx="40481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2" charset="-122"/>
              </a:rPr>
              <a:t>+</a:t>
            </a:r>
          </a:p>
        </p:txBody>
      </p:sp>
      <p:sp>
        <p:nvSpPr>
          <p:cNvPr id="52233" name="文本框 52232"/>
          <p:cNvSpPr txBox="1"/>
          <p:nvPr/>
        </p:nvSpPr>
        <p:spPr>
          <a:xfrm>
            <a:off x="4529773" y="4080193"/>
            <a:ext cx="15240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ADP</a:t>
            </a:r>
          </a:p>
        </p:txBody>
      </p:sp>
      <p:grpSp>
        <p:nvGrpSpPr>
          <p:cNvPr id="52234" name="组合 52233"/>
          <p:cNvGrpSpPr/>
          <p:nvPr/>
        </p:nvGrpSpPr>
        <p:grpSpPr>
          <a:xfrm>
            <a:off x="7442200" y="2924175"/>
            <a:ext cx="1701800" cy="1622425"/>
            <a:chOff x="4688" y="1842"/>
            <a:chExt cx="1072" cy="1022"/>
          </a:xfrm>
        </p:grpSpPr>
        <p:sp>
          <p:nvSpPr>
            <p:cNvPr id="52235" name="爆炸形 2 52234">
              <a:hlinkClick r:id="" action="ppaction://noaction"/>
            </p:cNvPr>
            <p:cNvSpPr/>
            <p:nvPr/>
          </p:nvSpPr>
          <p:spPr>
            <a:xfrm>
              <a:off x="4688" y="1842"/>
              <a:ext cx="1072" cy="1022"/>
            </a:xfrm>
            <a:prstGeom prst="irregularSeal2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文本框 52235"/>
            <p:cNvSpPr txBox="1"/>
            <p:nvPr/>
          </p:nvSpPr>
          <p:spPr>
            <a:xfrm>
              <a:off x="4830" y="2205"/>
              <a:ext cx="7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能量</a:t>
              </a:r>
            </a:p>
          </p:txBody>
        </p:sp>
      </p:grpSp>
      <p:sp>
        <p:nvSpPr>
          <p:cNvPr id="52237" name="波形 52236"/>
          <p:cNvSpPr/>
          <p:nvPr/>
        </p:nvSpPr>
        <p:spPr>
          <a:xfrm>
            <a:off x="1979613" y="3573463"/>
            <a:ext cx="3048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2239" name="组合 52238"/>
          <p:cNvGrpSpPr/>
          <p:nvPr/>
        </p:nvGrpSpPr>
        <p:grpSpPr>
          <a:xfrm>
            <a:off x="2124075" y="2565400"/>
            <a:ext cx="4191000" cy="1106488"/>
            <a:chOff x="1296" y="503"/>
            <a:chExt cx="2640" cy="697"/>
          </a:xfrm>
        </p:grpSpPr>
        <p:sp>
          <p:nvSpPr>
            <p:cNvPr id="52240" name="直接连接符 52239"/>
            <p:cNvSpPr/>
            <p:nvPr/>
          </p:nvSpPr>
          <p:spPr>
            <a:xfrm flipH="1">
              <a:off x="1296" y="624"/>
              <a:ext cx="288" cy="57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1" name="文本框 52240"/>
            <p:cNvSpPr txBox="1"/>
            <p:nvPr/>
          </p:nvSpPr>
          <p:spPr>
            <a:xfrm>
              <a:off x="1526" y="503"/>
              <a:ext cx="24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不稳定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易断裂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也易形成</a:t>
              </a:r>
            </a:p>
          </p:txBody>
        </p:sp>
      </p:grpSp>
      <p:sp>
        <p:nvSpPr>
          <p:cNvPr id="52242" name="文本框 52241"/>
          <p:cNvSpPr txBox="1"/>
          <p:nvPr/>
        </p:nvSpPr>
        <p:spPr>
          <a:xfrm>
            <a:off x="468313" y="1139825"/>
            <a:ext cx="8675687" cy="1068070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2103D3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ATP</a:t>
            </a:r>
            <a:r>
              <a:rPr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作为高能磷酸化合物，在供能时，如何释放能量？</a:t>
            </a:r>
          </a:p>
        </p:txBody>
      </p:sp>
      <p:sp>
        <p:nvSpPr>
          <p:cNvPr id="52243" name="矩形 52242"/>
          <p:cNvSpPr/>
          <p:nvPr/>
        </p:nvSpPr>
        <p:spPr>
          <a:xfrm>
            <a:off x="827088" y="260350"/>
            <a:ext cx="1008062" cy="10080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600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2245" name="椭圆形标注 52244"/>
          <p:cNvSpPr/>
          <p:nvPr/>
        </p:nvSpPr>
        <p:spPr>
          <a:xfrm rot="10800000">
            <a:off x="4052888" y="4646613"/>
            <a:ext cx="4895850" cy="2160587"/>
          </a:xfrm>
          <a:prstGeom prst="wedgeEllipseCallout">
            <a:avLst>
              <a:gd name="adj1" fmla="val -31843"/>
              <a:gd name="adj2" fmla="val 61019"/>
            </a:avLst>
          </a:prstGeom>
          <a:solidFill>
            <a:srgbClr val="FF00FF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/>
          <a:lstStyle/>
          <a:p>
            <a:pPr lvl="0"/>
            <a:r>
              <a:rPr lang="zh-CN" altLang="en-US" sz="4000" b="1" dirty="0">
                <a:solidFill>
                  <a:srgbClr val="000066"/>
                </a:solidFill>
                <a:latin typeface="Tahoma" panose="020B0604030504040204" pitchFamily="34" charset="0"/>
                <a:ea typeface="隶书" pitchFamily="1" charset="-122"/>
              </a:rPr>
              <a:t>为各项生命活动提供能量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75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8" grpId="0"/>
      <p:bldP spid="52229" grpId="0"/>
      <p:bldP spid="52230" grpId="0"/>
      <p:bldP spid="52231" grpId="0"/>
      <p:bldP spid="52232" grpId="0"/>
      <p:bldP spid="52233" grpId="0" bldLvl="0" animBg="1"/>
      <p:bldP spid="5224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645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13" y="3470275"/>
            <a:ext cx="0" cy="0"/>
          </a:xfrm>
          <a:prstGeom prst="rect">
            <a:avLst/>
          </a:prstGeom>
          <a:noFill/>
          <a:ln w="50800">
            <a:noFill/>
          </a:ln>
        </p:spPr>
      </p:pic>
      <p:pic>
        <p:nvPicPr>
          <p:cNvPr id="64515" name="图片 645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13" y="2860675"/>
            <a:ext cx="0" cy="0"/>
          </a:xfrm>
          <a:prstGeom prst="rect">
            <a:avLst/>
          </a:prstGeom>
          <a:noFill/>
          <a:ln w="50800">
            <a:noFill/>
          </a:ln>
        </p:spPr>
      </p:pic>
      <p:sp>
        <p:nvSpPr>
          <p:cNvPr id="64516" name="爆炸形 1 64515"/>
          <p:cNvSpPr/>
          <p:nvPr/>
        </p:nvSpPr>
        <p:spPr>
          <a:xfrm>
            <a:off x="2398713" y="2174875"/>
            <a:ext cx="1981200" cy="1752600"/>
          </a:xfrm>
          <a:prstGeom prst="irregularSeal1">
            <a:avLst/>
          </a:prstGeom>
          <a:gradFill rotWithShape="0">
            <a:gsLst>
              <a:gs pos="0">
                <a:srgbClr val="F7F5AB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50800" cap="sq" cmpd="sng">
            <a:solidFill>
              <a:srgbClr val="FFCC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4517" name="组合 64516"/>
          <p:cNvGrpSpPr/>
          <p:nvPr/>
        </p:nvGrpSpPr>
        <p:grpSpPr>
          <a:xfrm>
            <a:off x="179388" y="728663"/>
            <a:ext cx="2663825" cy="2297112"/>
            <a:chOff x="113" y="459"/>
            <a:chExt cx="1678" cy="1447"/>
          </a:xfrm>
        </p:grpSpPr>
        <p:graphicFrame>
          <p:nvGraphicFramePr>
            <p:cNvPr id="64518" name="对象 64517"/>
            <p:cNvGraphicFramePr/>
            <p:nvPr/>
          </p:nvGraphicFramePr>
          <p:xfrm>
            <a:off x="144" y="459"/>
            <a:ext cx="1647" cy="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5" imgW="0" imgH="0" progId="PBrush">
                    <p:embed/>
                  </p:oleObj>
                </mc:Choice>
                <mc:Fallback>
                  <p:oleObj r:id="rId5" imgW="0" imgH="0" progId="PBrush">
                    <p:embed/>
                    <p:pic>
                      <p:nvPicPr>
                        <p:cNvPr id="0" name="图片 2048" descr="image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" y="459"/>
                          <a:ext cx="1647" cy="9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文本框 64518"/>
            <p:cNvSpPr txBox="1"/>
            <p:nvPr/>
          </p:nvSpPr>
          <p:spPr>
            <a:xfrm>
              <a:off x="113" y="1480"/>
              <a:ext cx="1678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lvl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用于主动运输 （</a:t>
              </a:r>
              <a:r>
                <a:rPr lang="zh-CN" altLang="en-US" sz="24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渗透能</a:t>
              </a: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400" b="1">
                <a:solidFill>
                  <a:srgbClr val="2103D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0" name="文本框 64519"/>
          <p:cNvSpPr txBox="1"/>
          <p:nvPr/>
        </p:nvSpPr>
        <p:spPr>
          <a:xfrm>
            <a:off x="2627313" y="2708275"/>
            <a:ext cx="1524000" cy="8239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4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ATP</a:t>
            </a:r>
          </a:p>
        </p:txBody>
      </p:sp>
      <p:grpSp>
        <p:nvGrpSpPr>
          <p:cNvPr id="64521" name="组合 64520"/>
          <p:cNvGrpSpPr/>
          <p:nvPr/>
        </p:nvGrpSpPr>
        <p:grpSpPr>
          <a:xfrm>
            <a:off x="0" y="3860800"/>
            <a:ext cx="3276600" cy="2620963"/>
            <a:chOff x="0" y="2432"/>
            <a:chExt cx="2064" cy="1651"/>
          </a:xfrm>
        </p:grpSpPr>
        <p:pic>
          <p:nvPicPr>
            <p:cNvPr id="64522" name="图片 64521" descr="肌肉收缩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" y="2432"/>
              <a:ext cx="1724" cy="10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23" name="文本框 64522"/>
            <p:cNvSpPr txBox="1"/>
            <p:nvPr/>
          </p:nvSpPr>
          <p:spPr>
            <a:xfrm>
              <a:off x="0" y="3657"/>
              <a:ext cx="2064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lvl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用于各种运动，如肌细胞收缩（</a:t>
              </a:r>
              <a:r>
                <a:rPr lang="zh-CN" altLang="en-US" sz="24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机械能</a:t>
              </a: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400" b="1">
                <a:solidFill>
                  <a:srgbClr val="2103D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524" name="组合 64523"/>
          <p:cNvGrpSpPr/>
          <p:nvPr/>
        </p:nvGrpSpPr>
        <p:grpSpPr>
          <a:xfrm>
            <a:off x="3779838" y="476250"/>
            <a:ext cx="2808287" cy="2982913"/>
            <a:chOff x="2381" y="300"/>
            <a:chExt cx="1769" cy="1879"/>
          </a:xfrm>
        </p:grpSpPr>
        <p:pic>
          <p:nvPicPr>
            <p:cNvPr id="64525" name="图片 64524" descr="电鳐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1" y="300"/>
              <a:ext cx="1769" cy="14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26" name="文本框 64525"/>
            <p:cNvSpPr txBox="1"/>
            <p:nvPr/>
          </p:nvSpPr>
          <p:spPr>
            <a:xfrm>
              <a:off x="2744" y="1661"/>
              <a:ext cx="1361" cy="518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用于生物放电（</a:t>
              </a:r>
              <a:r>
                <a:rPr lang="zh-CN" altLang="en-US" sz="24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电能</a:t>
              </a: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400" b="1">
                <a:solidFill>
                  <a:srgbClr val="2103D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527" name="组合 64526"/>
          <p:cNvGrpSpPr/>
          <p:nvPr/>
        </p:nvGrpSpPr>
        <p:grpSpPr>
          <a:xfrm>
            <a:off x="3132138" y="3933825"/>
            <a:ext cx="3757612" cy="2622550"/>
            <a:chOff x="1973" y="2478"/>
            <a:chExt cx="2367" cy="1652"/>
          </a:xfrm>
        </p:grpSpPr>
        <p:sp>
          <p:nvSpPr>
            <p:cNvPr id="64528" name="矩形 64527"/>
            <p:cNvSpPr/>
            <p:nvPr/>
          </p:nvSpPr>
          <p:spPr>
            <a:xfrm>
              <a:off x="1973" y="2478"/>
              <a:ext cx="1950" cy="953"/>
            </a:xfrm>
            <a:prstGeom prst="rect">
              <a:avLst/>
            </a:prstGeom>
            <a:solidFill>
              <a:srgbClr val="33996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29" name="组合 64528"/>
            <p:cNvGrpSpPr/>
            <p:nvPr/>
          </p:nvGrpSpPr>
          <p:grpSpPr>
            <a:xfrm>
              <a:off x="2064" y="2659"/>
              <a:ext cx="1814" cy="379"/>
              <a:chOff x="1066" y="3838"/>
              <a:chExt cx="1814" cy="379"/>
            </a:xfrm>
          </p:grpSpPr>
          <p:sp>
            <p:nvSpPr>
              <p:cNvPr id="64530" name="文本框 64529"/>
              <p:cNvSpPr txBox="1"/>
              <p:nvPr/>
            </p:nvSpPr>
            <p:spPr>
              <a:xfrm>
                <a:off x="1066" y="3929"/>
                <a:ext cx="1814" cy="2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>
                <a:spAutoFit/>
              </a:bodyPr>
              <a:lstStyle/>
              <a:p>
                <a:pPr lvl="0" algn="ctr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zh-CN" altLang="en-US" sz="24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葡萄糖</a:t>
                </a:r>
                <a:r>
                  <a:rPr lang="en-US" altLang="zh-CN" sz="24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zh-CN" altLang="en-US" sz="24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果糖</a:t>
                </a:r>
                <a:r>
                  <a:rPr lang="en-US" altLang="zh-CN" sz="24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→</a:t>
                </a:r>
                <a:r>
                  <a:rPr lang="zh-CN" altLang="en-US" sz="24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蔗糖</a:t>
                </a:r>
              </a:p>
            </p:txBody>
          </p:sp>
          <p:sp>
            <p:nvSpPr>
              <p:cNvPr id="64531" name="文本框 64530"/>
              <p:cNvSpPr txBox="1"/>
              <p:nvPr/>
            </p:nvSpPr>
            <p:spPr>
              <a:xfrm>
                <a:off x="2154" y="3838"/>
                <a:ext cx="363" cy="25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>
                <a:spAutoFit/>
              </a:bodyPr>
              <a:lstStyle/>
              <a:p>
                <a:pPr lvl="0" algn="ctr">
                  <a:spcBef>
                    <a:spcPct val="50000"/>
                  </a:spcBef>
                  <a:buClr>
                    <a:srgbClr val="000000"/>
                  </a:buClr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酶</a:t>
                </a:r>
              </a:p>
            </p:txBody>
          </p:sp>
        </p:grpSp>
        <p:sp>
          <p:nvSpPr>
            <p:cNvPr id="64532" name="文本框 64531"/>
            <p:cNvSpPr txBox="1"/>
            <p:nvPr/>
          </p:nvSpPr>
          <p:spPr>
            <a:xfrm>
              <a:off x="1973" y="3612"/>
              <a:ext cx="2367" cy="518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 lvl="0" algn="ctr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用于细胞内各种吸能反应（</a:t>
              </a:r>
              <a:r>
                <a:rPr lang="zh-CN" altLang="en-US" sz="24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化学能</a:t>
              </a: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grpSp>
        <p:nvGrpSpPr>
          <p:cNvPr id="64533" name="组合 64532"/>
          <p:cNvGrpSpPr/>
          <p:nvPr/>
        </p:nvGrpSpPr>
        <p:grpSpPr>
          <a:xfrm>
            <a:off x="6477000" y="685800"/>
            <a:ext cx="2416175" cy="2773363"/>
            <a:chOff x="4080" y="432"/>
            <a:chExt cx="1522" cy="1747"/>
          </a:xfrm>
        </p:grpSpPr>
        <p:pic>
          <p:nvPicPr>
            <p:cNvPr id="64534" name="图片 64533" descr="萤火虫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0" y="432"/>
              <a:ext cx="1476" cy="1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35" name="矩形 64534"/>
            <p:cNvSpPr/>
            <p:nvPr/>
          </p:nvSpPr>
          <p:spPr>
            <a:xfrm>
              <a:off x="4195" y="1661"/>
              <a:ext cx="1407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2103D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用于生物发光（</a:t>
              </a:r>
              <a:r>
                <a:rPr lang="zh-CN" altLang="en-US" sz="2400" b="1" dirty="0">
                  <a:solidFill>
                    <a:srgbClr val="CC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光能</a:t>
              </a:r>
              <a:r>
                <a:rPr lang="zh-CN" altLang="en-US" sz="2400" b="1" dirty="0">
                  <a:solidFill>
                    <a:srgbClr val="2103D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64536" name="组合 64535"/>
          <p:cNvGrpSpPr/>
          <p:nvPr/>
        </p:nvGrpSpPr>
        <p:grpSpPr>
          <a:xfrm>
            <a:off x="6372225" y="3789363"/>
            <a:ext cx="2454275" cy="2767012"/>
            <a:chOff x="4014" y="2387"/>
            <a:chExt cx="1546" cy="1743"/>
          </a:xfrm>
        </p:grpSpPr>
        <p:pic>
          <p:nvPicPr>
            <p:cNvPr id="64537" name="图片 64536" descr="大脑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4" y="2387"/>
              <a:ext cx="1505" cy="10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38" name="文本框 64537"/>
            <p:cNvSpPr txBox="1"/>
            <p:nvPr/>
          </p:nvSpPr>
          <p:spPr>
            <a:xfrm>
              <a:off x="4286" y="3612"/>
              <a:ext cx="1274" cy="518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 lvl="0" algn="ctr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用于大脑思考（</a:t>
              </a:r>
              <a:r>
                <a:rPr lang="zh-CN" altLang="en-US" sz="24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电能</a:t>
              </a: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框 56321"/>
          <p:cNvSpPr txBox="1"/>
          <p:nvPr/>
        </p:nvSpPr>
        <p:spPr>
          <a:xfrm>
            <a:off x="609600" y="228600"/>
            <a:ext cx="7543800" cy="64135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altLang="zh-CN" sz="36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ADP</a:t>
            </a:r>
            <a:r>
              <a:rPr lang="zh-CN" altLang="en-US" sz="36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转化成</a:t>
            </a:r>
            <a:r>
              <a:rPr lang="en-US" altLang="zh-CN" sz="36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ATP</a:t>
            </a:r>
            <a:r>
              <a:rPr lang="zh-CN" altLang="en-US" sz="36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时所需能量的主要来源</a:t>
            </a:r>
            <a:endParaRPr lang="zh-CN" altLang="en-US" sz="3600" b="1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323" name="圆角矩形 56322"/>
          <p:cNvSpPr/>
          <p:nvPr/>
        </p:nvSpPr>
        <p:spPr>
          <a:xfrm>
            <a:off x="381000" y="1371600"/>
            <a:ext cx="3903663" cy="1066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zh-CN" altLang="en-US" sz="3200" b="1" dirty="0">
                <a:solidFill>
                  <a:srgbClr val="000000"/>
                </a:solidFill>
                <a:latin typeface="隶书" pitchFamily="1" charset="-122"/>
                <a:ea typeface="隶书" pitchFamily="1" charset="-122"/>
              </a:rPr>
              <a:t>动物、人、等</a:t>
            </a:r>
            <a:endParaRPr lang="zh-CN" altLang="en-US" sz="3200" b="1">
              <a:solidFill>
                <a:srgbClr val="00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24" name="圆角矩形 56323"/>
          <p:cNvSpPr/>
          <p:nvPr/>
        </p:nvSpPr>
        <p:spPr>
          <a:xfrm>
            <a:off x="4518025" y="1600200"/>
            <a:ext cx="4446588" cy="763588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隶书" pitchFamily="1" charset="-122"/>
                <a:ea typeface="隶书" pitchFamily="1" charset="-122"/>
              </a:rPr>
              <a:t>绿色植物</a:t>
            </a:r>
            <a:endParaRPr lang="zh-CN" altLang="en-US" sz="3200" b="1">
              <a:solidFill>
                <a:srgbClr val="00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25" name="椭圆 56324"/>
          <p:cNvSpPr/>
          <p:nvPr/>
        </p:nvSpPr>
        <p:spPr>
          <a:xfrm>
            <a:off x="2700338" y="4508500"/>
            <a:ext cx="2976562" cy="1271588"/>
          </a:xfrm>
          <a:prstGeom prst="ellipse">
            <a:avLst/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04"/>
                </a:solidFill>
                <a:latin typeface="隶书" pitchFamily="1" charset="-122"/>
                <a:ea typeface="隶书" pitchFamily="1" charset="-122"/>
              </a:rPr>
              <a:t>能 量</a:t>
            </a:r>
            <a:endParaRPr lang="zh-CN" altLang="en-US" sz="3200" b="1">
              <a:solidFill>
                <a:srgbClr val="000004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26" name="下箭头 56325"/>
          <p:cNvSpPr/>
          <p:nvPr/>
        </p:nvSpPr>
        <p:spPr>
          <a:xfrm rot="-1572238">
            <a:off x="2282825" y="2505075"/>
            <a:ext cx="920750" cy="2514600"/>
          </a:xfrm>
          <a:prstGeom prst="downArrow">
            <a:avLst>
              <a:gd name="adj1" fmla="val 50000"/>
              <a:gd name="adj2" fmla="val 68275"/>
            </a:avLst>
          </a:prstGeom>
          <a:gradFill rotWithShape="0">
            <a:gsLst>
              <a:gs pos="0">
                <a:srgbClr val="FCC0F3"/>
              </a:gs>
              <a:gs pos="100000">
                <a:srgbClr val="3399FF"/>
              </a:gs>
            </a:gsLst>
            <a:lin ang="5400000" scaled="1"/>
            <a:tileRect/>
          </a:gra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呼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吸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作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用</a:t>
            </a:r>
            <a:endParaRPr lang="zh-CN" altLang="en-US" sz="3200" b="1">
              <a:solidFill>
                <a:srgbClr val="00001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27" name="下箭头 56326"/>
          <p:cNvSpPr/>
          <p:nvPr/>
        </p:nvSpPr>
        <p:spPr>
          <a:xfrm rot="1453696">
            <a:off x="4343400" y="2438400"/>
            <a:ext cx="946150" cy="2393950"/>
          </a:xfrm>
          <a:prstGeom prst="downArrow">
            <a:avLst>
              <a:gd name="adj1" fmla="val 50000"/>
              <a:gd name="adj2" fmla="val 63255"/>
            </a:avLst>
          </a:prstGeom>
          <a:gradFill rotWithShape="0">
            <a:gsLst>
              <a:gs pos="0">
                <a:srgbClr val="FCC0F3"/>
              </a:gs>
              <a:gs pos="100000">
                <a:srgbClr val="3399FF"/>
              </a:gs>
            </a:gsLst>
            <a:lin ang="5400000" scaled="1"/>
            <a:tileRect/>
          </a:gra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呼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吸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作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用</a:t>
            </a:r>
            <a:endParaRPr lang="zh-CN" altLang="en-US" sz="3200" b="1">
              <a:solidFill>
                <a:srgbClr val="00001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28" name="下箭头 56327"/>
          <p:cNvSpPr/>
          <p:nvPr/>
        </p:nvSpPr>
        <p:spPr>
          <a:xfrm rot="1453696">
            <a:off x="5181600" y="2590800"/>
            <a:ext cx="1025525" cy="2436813"/>
          </a:xfrm>
          <a:prstGeom prst="downArrow">
            <a:avLst>
              <a:gd name="adj1" fmla="val 50000"/>
              <a:gd name="adj2" fmla="val 59404"/>
            </a:avLst>
          </a:prstGeom>
          <a:gradFill rotWithShape="0">
            <a:gsLst>
              <a:gs pos="0">
                <a:srgbClr val="ECF191"/>
              </a:gs>
              <a:gs pos="100000">
                <a:srgbClr val="00CC00"/>
              </a:gs>
            </a:gsLst>
            <a:lin ang="5400000" scaled="1"/>
            <a:tileRect/>
          </a:gra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光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合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作</a:t>
            </a:r>
          </a:p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000010"/>
                </a:solidFill>
                <a:latin typeface="隶书" pitchFamily="1" charset="-122"/>
                <a:ea typeface="隶书" pitchFamily="1" charset="-122"/>
              </a:rPr>
              <a:t>用</a:t>
            </a:r>
            <a:endParaRPr lang="zh-CN" altLang="en-US" sz="3200" b="1">
              <a:solidFill>
                <a:srgbClr val="00001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29" name="矩形 56328"/>
          <p:cNvSpPr/>
          <p:nvPr/>
        </p:nvSpPr>
        <p:spPr>
          <a:xfrm>
            <a:off x="576263" y="4800600"/>
            <a:ext cx="2397125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009900"/>
                </a:solidFill>
                <a:latin typeface="Times New Roman" panose="02020603050405020304" pitchFamily="18" charset="0"/>
                <a:ea typeface="隶书" pitchFamily="1" charset="-122"/>
              </a:rPr>
              <a:t>ADP +Pi+</a:t>
            </a:r>
          </a:p>
        </p:txBody>
      </p:sp>
      <p:sp>
        <p:nvSpPr>
          <p:cNvPr id="56330" name="矩形 56329"/>
          <p:cNvSpPr/>
          <p:nvPr/>
        </p:nvSpPr>
        <p:spPr>
          <a:xfrm>
            <a:off x="7308850" y="4652963"/>
            <a:ext cx="1328738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隶书" pitchFamily="1" charset="-122"/>
              </a:rPr>
              <a:t>ATP</a:t>
            </a:r>
            <a:r>
              <a:rPr lang="en-US" altLang="zh-CN" sz="3600" b="1">
                <a:solidFill>
                  <a:srgbClr val="003300"/>
                </a:solidFill>
                <a:latin typeface="隶书" pitchFamily="1" charset="-122"/>
                <a:ea typeface="隶书" pitchFamily="1" charset="-122"/>
              </a:rPr>
              <a:t> </a:t>
            </a:r>
          </a:p>
        </p:txBody>
      </p:sp>
      <p:sp>
        <p:nvSpPr>
          <p:cNvPr id="56331" name="右箭头 56330"/>
          <p:cNvSpPr/>
          <p:nvPr/>
        </p:nvSpPr>
        <p:spPr>
          <a:xfrm>
            <a:off x="5651500" y="5013325"/>
            <a:ext cx="1524000" cy="76200"/>
          </a:xfrm>
          <a:prstGeom prst="rightArrow">
            <a:avLst>
              <a:gd name="adj1" fmla="val 50000"/>
              <a:gd name="adj2" fmla="val 500000"/>
            </a:avLst>
          </a:prstGeom>
          <a:solidFill>
            <a:srgbClr val="000004"/>
          </a:solidFill>
          <a:ln w="28575" cap="sq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2" name="文本框 56331"/>
          <p:cNvSpPr txBox="1"/>
          <p:nvPr/>
        </p:nvSpPr>
        <p:spPr>
          <a:xfrm>
            <a:off x="5940425" y="4419600"/>
            <a:ext cx="2160588" cy="579438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3200" b="1" dirty="0">
                <a:solidFill>
                  <a:srgbClr val="000000"/>
                </a:solidFill>
                <a:latin typeface="隶书" pitchFamily="1" charset="-122"/>
                <a:ea typeface="隶书" pitchFamily="1" charset="-122"/>
              </a:rPr>
              <a:t> </a:t>
            </a:r>
            <a:r>
              <a:rPr lang="zh-CN" altLang="en-US" sz="3200" b="1" dirty="0">
                <a:solidFill>
                  <a:srgbClr val="990099"/>
                </a:solidFill>
                <a:latin typeface="隶书" pitchFamily="1" charset="-122"/>
                <a:ea typeface="隶书" pitchFamily="1" charset="-122"/>
              </a:rPr>
              <a:t>合成酶</a:t>
            </a:r>
            <a:endParaRPr lang="zh-CN" altLang="en-US" sz="3200" b="1">
              <a:solidFill>
                <a:srgbClr val="990099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33" name="文本框 56332"/>
          <p:cNvSpPr txBox="1"/>
          <p:nvPr/>
        </p:nvSpPr>
        <p:spPr>
          <a:xfrm>
            <a:off x="0" y="3352800"/>
            <a:ext cx="2362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Verdana" panose="020B0604030504040204" pitchFamily="34" charset="0"/>
                <a:ea typeface="黑体" panose="02010609060101010101" pitchFamily="2" charset="-122"/>
              </a:rPr>
              <a:t>糖类、脂肪等有机物氧化分解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ldLvl="0" animBg="1"/>
      <p:bldP spid="56323" grpId="0" bldLvl="0" animBg="1"/>
      <p:bldP spid="56324" grpId="0" bldLvl="0" animBg="1"/>
      <p:bldP spid="56326" grpId="0" bldLvl="0" animBg="1"/>
      <p:bldP spid="56327" grpId="0" bldLvl="0" animBg="1"/>
      <p:bldP spid="563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/>
          <p:nvPr/>
        </p:nvSpPr>
        <p:spPr>
          <a:xfrm>
            <a:off x="228600" y="892175"/>
            <a:ext cx="8610600" cy="1600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Text Box 3"/>
          <p:cNvSpPr txBox="1"/>
          <p:nvPr/>
        </p:nvSpPr>
        <p:spPr>
          <a:xfrm>
            <a:off x="220663" y="153988"/>
            <a:ext cx="778033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ADP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可以相互转化</a:t>
            </a:r>
          </a:p>
        </p:txBody>
      </p:sp>
      <p:grpSp>
        <p:nvGrpSpPr>
          <p:cNvPr id="18437" name="Group 5"/>
          <p:cNvGrpSpPr/>
          <p:nvPr/>
        </p:nvGrpSpPr>
        <p:grpSpPr>
          <a:xfrm>
            <a:off x="2971800" y="1676400"/>
            <a:ext cx="2176463" cy="1276350"/>
            <a:chOff x="0" y="0"/>
            <a:chExt cx="1371" cy="804"/>
          </a:xfrm>
        </p:grpSpPr>
        <p:sp>
          <p:nvSpPr>
            <p:cNvPr id="12292" name="Rectangle 8"/>
            <p:cNvSpPr/>
            <p:nvPr/>
          </p:nvSpPr>
          <p:spPr>
            <a:xfrm>
              <a:off x="0" y="0"/>
              <a:ext cx="1371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4000" b="1">
                  <a:solidFill>
                    <a:srgbClr val="000004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A-P~P</a:t>
              </a:r>
              <a:r>
                <a:rPr lang="en-US" altLang="zh-CN" sz="40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~P</a:t>
              </a:r>
            </a:p>
          </p:txBody>
        </p:sp>
        <p:sp>
          <p:nvSpPr>
            <p:cNvPr id="12293" name="Rectangle 9"/>
            <p:cNvSpPr/>
            <p:nvPr/>
          </p:nvSpPr>
          <p:spPr>
            <a:xfrm>
              <a:off x="219" y="400"/>
              <a:ext cx="83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36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(ATP)</a:t>
              </a:r>
            </a:p>
          </p:txBody>
        </p:sp>
      </p:grpSp>
      <p:grpSp>
        <p:nvGrpSpPr>
          <p:cNvPr id="18440" name="Group 8"/>
          <p:cNvGrpSpPr/>
          <p:nvPr/>
        </p:nvGrpSpPr>
        <p:grpSpPr>
          <a:xfrm>
            <a:off x="3352800" y="4495800"/>
            <a:ext cx="1603375" cy="1295400"/>
            <a:chOff x="0" y="0"/>
            <a:chExt cx="1010" cy="816"/>
          </a:xfrm>
        </p:grpSpPr>
        <p:sp>
          <p:nvSpPr>
            <p:cNvPr id="12295" name="Rectangle 11"/>
            <p:cNvSpPr/>
            <p:nvPr/>
          </p:nvSpPr>
          <p:spPr>
            <a:xfrm>
              <a:off x="0" y="0"/>
              <a:ext cx="101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4000" b="1">
                  <a:solidFill>
                    <a:srgbClr val="000004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A-P~P</a:t>
              </a:r>
            </a:p>
          </p:txBody>
        </p:sp>
        <p:sp>
          <p:nvSpPr>
            <p:cNvPr id="12296" name="Rectangle 12"/>
            <p:cNvSpPr/>
            <p:nvPr/>
          </p:nvSpPr>
          <p:spPr>
            <a:xfrm>
              <a:off x="71" y="412"/>
              <a:ext cx="83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36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(ADP)</a:t>
              </a:r>
            </a:p>
          </p:txBody>
        </p:sp>
      </p:grpSp>
      <p:grpSp>
        <p:nvGrpSpPr>
          <p:cNvPr id="18443" name="Group 11"/>
          <p:cNvGrpSpPr/>
          <p:nvPr/>
        </p:nvGrpSpPr>
        <p:grpSpPr>
          <a:xfrm>
            <a:off x="0" y="2057400"/>
            <a:ext cx="2209800" cy="990600"/>
            <a:chOff x="0" y="0"/>
            <a:chExt cx="1103" cy="624"/>
          </a:xfrm>
        </p:grpSpPr>
        <p:sp>
          <p:nvSpPr>
            <p:cNvPr id="12298" name="AutoShape 14"/>
            <p:cNvSpPr/>
            <p:nvPr/>
          </p:nvSpPr>
          <p:spPr>
            <a:xfrm>
              <a:off x="0" y="0"/>
              <a:ext cx="864" cy="624"/>
            </a:xfrm>
            <a:prstGeom prst="irregularSeal1">
              <a:avLst/>
            </a:prstGeom>
            <a:solidFill>
              <a:srgbClr val="CCFFFF"/>
            </a:solidFill>
            <a:ln w="12700" cap="sq" cmpd="sng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r>
                <a:rPr lang="zh-CN" altLang="en-US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能量</a:t>
              </a:r>
            </a:p>
          </p:txBody>
        </p:sp>
        <p:sp>
          <p:nvSpPr>
            <p:cNvPr id="12299" name="Line 15"/>
            <p:cNvSpPr/>
            <p:nvPr/>
          </p:nvSpPr>
          <p:spPr>
            <a:xfrm rot="-3478960">
              <a:off x="836" y="261"/>
              <a:ext cx="144" cy="383"/>
            </a:xfrm>
            <a:prstGeom prst="line">
              <a:avLst/>
            </a:prstGeom>
            <a:ln w="101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</p:grpSp>
      <p:grpSp>
        <p:nvGrpSpPr>
          <p:cNvPr id="18453" name="Group 21"/>
          <p:cNvGrpSpPr/>
          <p:nvPr/>
        </p:nvGrpSpPr>
        <p:grpSpPr>
          <a:xfrm>
            <a:off x="6477000" y="3200400"/>
            <a:ext cx="1676400" cy="1676400"/>
            <a:chOff x="0" y="0"/>
            <a:chExt cx="1056" cy="1056"/>
          </a:xfrm>
        </p:grpSpPr>
        <p:sp>
          <p:nvSpPr>
            <p:cNvPr id="12301" name="Rectangle 24"/>
            <p:cNvSpPr/>
            <p:nvPr/>
          </p:nvSpPr>
          <p:spPr>
            <a:xfrm>
              <a:off x="480" y="576"/>
              <a:ext cx="576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en-US" altLang="zh-CN" sz="4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Pi</a:t>
              </a:r>
            </a:p>
          </p:txBody>
        </p:sp>
        <p:sp>
          <p:nvSpPr>
            <p:cNvPr id="12302" name="Line 25"/>
            <p:cNvSpPr/>
            <p:nvPr/>
          </p:nvSpPr>
          <p:spPr>
            <a:xfrm rot="-1554240">
              <a:off x="0" y="0"/>
              <a:ext cx="384" cy="664"/>
            </a:xfrm>
            <a:prstGeom prst="line">
              <a:avLst/>
            </a:prstGeom>
            <a:ln w="142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</p:grpSp>
      <p:grpSp>
        <p:nvGrpSpPr>
          <p:cNvPr id="18458" name="Group 26"/>
          <p:cNvGrpSpPr/>
          <p:nvPr/>
        </p:nvGrpSpPr>
        <p:grpSpPr>
          <a:xfrm>
            <a:off x="5257800" y="2133600"/>
            <a:ext cx="928688" cy="2670175"/>
            <a:chOff x="0" y="0"/>
            <a:chExt cx="585" cy="1682"/>
          </a:xfrm>
        </p:grpSpPr>
        <p:sp>
          <p:nvSpPr>
            <p:cNvPr id="12304" name="AutoShape 29"/>
            <p:cNvSpPr/>
            <p:nvPr/>
          </p:nvSpPr>
          <p:spPr>
            <a:xfrm>
              <a:off x="0" y="0"/>
              <a:ext cx="576" cy="1682"/>
            </a:xfrm>
            <a:prstGeom prst="curvedLeftArrow">
              <a:avLst>
                <a:gd name="adj1" fmla="val 16276"/>
                <a:gd name="adj2" fmla="val 69218"/>
                <a:gd name="adj3" fmla="val 13328"/>
              </a:avLst>
            </a:prstGeom>
            <a:solidFill>
              <a:srgbClr val="FF0000"/>
            </a:solidFill>
            <a:ln w="12700" cap="sq" cmpd="sng">
              <a:solidFill>
                <a:srgbClr val="00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Text Box 30"/>
            <p:cNvSpPr txBox="1"/>
            <p:nvPr/>
          </p:nvSpPr>
          <p:spPr>
            <a:xfrm>
              <a:off x="212" y="505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3200" b="1" dirty="0">
                  <a:latin typeface="Tahoma" panose="020B0604030504040204" pitchFamily="34" charset="0"/>
                  <a:ea typeface="楷体_GB2312" pitchFamily="49" charset="-122"/>
                </a:rPr>
                <a:t>酶</a:t>
              </a:r>
            </a:p>
          </p:txBody>
        </p:sp>
      </p:grpSp>
      <p:grpSp>
        <p:nvGrpSpPr>
          <p:cNvPr id="18461" name="Group 29"/>
          <p:cNvGrpSpPr/>
          <p:nvPr/>
        </p:nvGrpSpPr>
        <p:grpSpPr>
          <a:xfrm>
            <a:off x="2209800" y="2133600"/>
            <a:ext cx="762000" cy="2667000"/>
            <a:chOff x="0" y="0"/>
            <a:chExt cx="480" cy="1680"/>
          </a:xfrm>
        </p:grpSpPr>
        <p:sp>
          <p:nvSpPr>
            <p:cNvPr id="12307" name="AutoShape 35"/>
            <p:cNvSpPr/>
            <p:nvPr/>
          </p:nvSpPr>
          <p:spPr>
            <a:xfrm rot="10800000">
              <a:off x="0" y="0"/>
              <a:ext cx="480" cy="1680"/>
            </a:xfrm>
            <a:prstGeom prst="curvedLeftArrow">
              <a:avLst>
                <a:gd name="adj1" fmla="val 23656"/>
                <a:gd name="adj2" fmla="val 87111"/>
                <a:gd name="adj3" fmla="val 13328"/>
              </a:avLst>
            </a:prstGeom>
            <a:solidFill>
              <a:srgbClr val="FF9900"/>
            </a:solidFill>
            <a:ln w="12700" cap="sq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8" name="Text Box 36"/>
            <p:cNvSpPr txBox="1"/>
            <p:nvPr/>
          </p:nvSpPr>
          <p:spPr>
            <a:xfrm>
              <a:off x="12" y="643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3200" b="1" dirty="0">
                  <a:latin typeface="Tahoma" panose="020B0604030504040204" pitchFamily="34" charset="0"/>
                  <a:ea typeface="楷体_GB2312" pitchFamily="49" charset="-122"/>
                </a:rPr>
                <a:t>酶</a:t>
              </a:r>
            </a:p>
          </p:txBody>
        </p:sp>
      </p:grpSp>
      <p:sp>
        <p:nvSpPr>
          <p:cNvPr id="18464" name="Text Box 38"/>
          <p:cNvSpPr txBox="1"/>
          <p:nvPr/>
        </p:nvSpPr>
        <p:spPr>
          <a:xfrm>
            <a:off x="2895600" y="3124200"/>
            <a:ext cx="25146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3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图中的两种酶</a:t>
            </a:r>
          </a:p>
          <a:p>
            <a:pPr lvl="0" indent="0"/>
            <a:r>
              <a:rPr lang="zh-CN" altLang="en-US" sz="3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是否相同 ？</a:t>
            </a:r>
          </a:p>
        </p:txBody>
      </p:sp>
      <p:grpSp>
        <p:nvGrpSpPr>
          <p:cNvPr id="18465" name="Group 33"/>
          <p:cNvGrpSpPr/>
          <p:nvPr/>
        </p:nvGrpSpPr>
        <p:grpSpPr>
          <a:xfrm>
            <a:off x="6172200" y="2286000"/>
            <a:ext cx="2514600" cy="1066800"/>
            <a:chOff x="0" y="0"/>
            <a:chExt cx="1152" cy="672"/>
          </a:xfrm>
        </p:grpSpPr>
        <p:sp>
          <p:nvSpPr>
            <p:cNvPr id="12311" name="Line 42"/>
            <p:cNvSpPr/>
            <p:nvPr/>
          </p:nvSpPr>
          <p:spPr>
            <a:xfrm rot="-5077445">
              <a:off x="119" y="117"/>
              <a:ext cx="144" cy="383"/>
            </a:xfrm>
            <a:prstGeom prst="line">
              <a:avLst/>
            </a:prstGeom>
            <a:ln w="142875" cap="flat" cmpd="sng">
              <a:solidFill>
                <a:srgbClr val="00001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12312" name="AutoShape 43"/>
            <p:cNvSpPr/>
            <p:nvPr/>
          </p:nvSpPr>
          <p:spPr>
            <a:xfrm>
              <a:off x="336" y="0"/>
              <a:ext cx="816" cy="672"/>
            </a:xfrm>
            <a:prstGeom prst="irregularSeal1">
              <a:avLst/>
            </a:prstGeom>
            <a:solidFill>
              <a:srgbClr val="FFDDFF"/>
            </a:solidFill>
            <a:ln w="12700" cap="sq" cmpd="sng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r>
                <a:rPr lang="zh-CN" altLang="en-US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能量</a:t>
              </a:r>
            </a:p>
          </p:txBody>
        </p:sp>
      </p:grpSp>
      <p:grpSp>
        <p:nvGrpSpPr>
          <p:cNvPr id="18468" name="Group 36"/>
          <p:cNvGrpSpPr/>
          <p:nvPr/>
        </p:nvGrpSpPr>
        <p:grpSpPr>
          <a:xfrm>
            <a:off x="762000" y="4343400"/>
            <a:ext cx="1520825" cy="1143000"/>
            <a:chOff x="0" y="0"/>
            <a:chExt cx="958" cy="720"/>
          </a:xfrm>
        </p:grpSpPr>
        <p:sp>
          <p:nvSpPr>
            <p:cNvPr id="12314" name="Rectangle 49"/>
            <p:cNvSpPr/>
            <p:nvPr/>
          </p:nvSpPr>
          <p:spPr>
            <a:xfrm>
              <a:off x="0" y="240"/>
              <a:ext cx="576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en-US" altLang="zh-CN" sz="4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Pi</a:t>
              </a:r>
            </a:p>
          </p:txBody>
        </p:sp>
        <p:sp>
          <p:nvSpPr>
            <p:cNvPr id="12315" name="Line 50"/>
            <p:cNvSpPr/>
            <p:nvPr/>
          </p:nvSpPr>
          <p:spPr>
            <a:xfrm rot="-7490926">
              <a:off x="503" y="-215"/>
              <a:ext cx="240" cy="670"/>
            </a:xfrm>
            <a:prstGeom prst="line">
              <a:avLst/>
            </a:prstGeom>
            <a:ln w="142875" cap="flat" cmpd="sng">
              <a:solidFill>
                <a:srgbClr val="000010"/>
              </a:solidFill>
              <a:prstDash val="solid"/>
              <a:round/>
              <a:headEnd type="none" w="med" len="med"/>
              <a:tailEnd type="triangle" w="sm" len="sm"/>
            </a:ln>
          </p:spPr>
        </p:sp>
      </p:grpSp>
      <p:pic>
        <p:nvPicPr>
          <p:cNvPr id="12316" name="Picture 2" descr="标志改好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0"/>
            <a:ext cx="3657600" cy="1017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7" name="文本框 18446"/>
          <p:cNvSpPr txBox="1"/>
          <p:nvPr/>
        </p:nvSpPr>
        <p:spPr>
          <a:xfrm>
            <a:off x="154940" y="6064568"/>
            <a:ext cx="12779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ATP</a:t>
            </a:r>
          </a:p>
        </p:txBody>
      </p:sp>
      <p:sp>
        <p:nvSpPr>
          <p:cNvPr id="18449" name="矩形 18448"/>
          <p:cNvSpPr/>
          <p:nvPr/>
        </p:nvSpPr>
        <p:spPr>
          <a:xfrm>
            <a:off x="1433195" y="5423535"/>
            <a:ext cx="15605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66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水解酶</a:t>
            </a:r>
          </a:p>
        </p:txBody>
      </p:sp>
      <p:sp>
        <p:nvSpPr>
          <p:cNvPr id="18446" name="矩形 18445"/>
          <p:cNvSpPr/>
          <p:nvPr/>
        </p:nvSpPr>
        <p:spPr>
          <a:xfrm>
            <a:off x="6186805" y="891858"/>
            <a:ext cx="18732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DD34EA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合成酶</a:t>
            </a:r>
          </a:p>
        </p:txBody>
      </p:sp>
      <p:sp>
        <p:nvSpPr>
          <p:cNvPr id="18445" name="直接连接符 18444"/>
          <p:cNvSpPr/>
          <p:nvPr/>
        </p:nvSpPr>
        <p:spPr>
          <a:xfrm flipH="1">
            <a:off x="1375410" y="6223000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8" name="直接连接符 18447"/>
          <p:cNvSpPr/>
          <p:nvPr/>
        </p:nvSpPr>
        <p:spPr>
          <a:xfrm>
            <a:off x="1375410" y="6064885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矩形 1"/>
          <p:cNvSpPr/>
          <p:nvPr/>
        </p:nvSpPr>
        <p:spPr>
          <a:xfrm>
            <a:off x="1433195" y="6222683"/>
            <a:ext cx="18732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600" b="1">
                <a:solidFill>
                  <a:srgbClr val="DD34EA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合成酶</a:t>
            </a:r>
          </a:p>
        </p:txBody>
      </p:sp>
      <p:sp>
        <p:nvSpPr>
          <p:cNvPr id="18451" name="矩形 18450"/>
          <p:cNvSpPr/>
          <p:nvPr/>
        </p:nvSpPr>
        <p:spPr>
          <a:xfrm>
            <a:off x="3319780" y="5933123"/>
            <a:ext cx="4321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lvl="0" indent="-34290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ADP+P i+</a:t>
            </a:r>
            <a:r>
              <a:rPr lang="zh-CN" altLang="en-US" sz="32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能量</a:t>
            </a:r>
          </a:p>
        </p:txBody>
      </p:sp>
      <p:sp>
        <p:nvSpPr>
          <p:cNvPr id="3" name="矩形 2"/>
          <p:cNvSpPr/>
          <p:nvPr/>
        </p:nvSpPr>
        <p:spPr>
          <a:xfrm>
            <a:off x="6349365" y="5269230"/>
            <a:ext cx="26936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是可逆反应吗？</a:t>
            </a:r>
          </a:p>
        </p:txBody>
      </p:sp>
      <p:sp>
        <p:nvSpPr>
          <p:cNvPr id="4" name="矩形 3"/>
          <p:cNvSpPr/>
          <p:nvPr/>
        </p:nvSpPr>
        <p:spPr>
          <a:xfrm>
            <a:off x="6450330" y="5701030"/>
            <a:ext cx="26936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>
                <a:solidFill>
                  <a:schemeClr val="accent4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可从酶、能量、反应场所分析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4" grpId="0"/>
      <p:bldP spid="18447" grpId="0"/>
      <p:bldP spid="18449" grpId="0"/>
      <p:bldP spid="18446" grpId="0"/>
      <p:bldP spid="2" grpId="0"/>
      <p:bldP spid="18451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合成</a:t>
            </a:r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分解的比较：</a:t>
            </a:r>
          </a:p>
        </p:txBody>
      </p:sp>
      <p:graphicFrame>
        <p:nvGraphicFramePr>
          <p:cNvPr id="26627" name="表格占位符 26626"/>
          <p:cNvGraphicFramePr>
            <a:graphicFrameLocks noGrp="1"/>
          </p:cNvGraphicFramePr>
          <p:nvPr>
            <p:ph type="tbl" idx="1"/>
          </p:nvPr>
        </p:nvGraphicFramePr>
        <p:xfrm>
          <a:off x="381000" y="762000"/>
          <a:ext cx="8382000" cy="5961063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0288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en-US" altLang="zh-CN" b="1">
                        <a:solidFill>
                          <a:srgbClr val="0000FF"/>
                        </a:solidFill>
                        <a:ea typeface="楷体_GB2312" pitchFamily="49" charset="-122"/>
                      </a:endParaRPr>
                    </a:p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FF"/>
                          </a:solidFill>
                          <a:ea typeface="楷体_GB2312" pitchFamily="49" charset="-122"/>
                        </a:rPr>
                        <a:t>反      应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en-US" altLang="zh-CN" sz="2600" b="1">
                        <a:ea typeface="楷体_GB2312" pitchFamily="49" charset="-122"/>
                      </a:endParaRPr>
                    </a:p>
                    <a:p>
                      <a:pPr marL="0" lvl="0" indent="0" eaLnBrk="1" hangingPunct="1">
                        <a:buNone/>
                      </a:pPr>
                      <a:r>
                        <a:rPr lang="en-US" altLang="zh-CN" sz="2600" b="1" err="1">
                          <a:ea typeface="楷体_GB2312" pitchFamily="49" charset="-122"/>
                        </a:rPr>
                        <a:t>ATP→ADP+Pi</a:t>
                      </a:r>
                      <a:r>
                        <a:rPr lang="en-US" altLang="zh-CN" sz="2600" b="1">
                          <a:ea typeface="楷体_GB2312" pitchFamily="49" charset="-122"/>
                        </a:rPr>
                        <a:t>+</a:t>
                      </a:r>
                      <a:r>
                        <a:rPr lang="zh-CN" altLang="en-US" sz="2600" b="1" dirty="0">
                          <a:ea typeface="楷体_GB2312" pitchFamily="49" charset="-122"/>
                        </a:rPr>
                        <a:t>能量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en-US" altLang="zh-CN" sz="2600" b="1">
                        <a:ea typeface="楷体_GB2312" pitchFamily="49" charset="-122"/>
                      </a:endParaRPr>
                    </a:p>
                    <a:p>
                      <a:pPr marL="0" lvl="0" indent="0" eaLnBrk="1" hangingPunct="1">
                        <a:buNone/>
                      </a:pPr>
                      <a:r>
                        <a:rPr lang="en-US" altLang="zh-CN" sz="2600" b="1" err="1">
                          <a:ea typeface="楷体_GB2312" pitchFamily="49" charset="-122"/>
                        </a:rPr>
                        <a:t>ADP+Pi</a:t>
                      </a:r>
                      <a:r>
                        <a:rPr lang="en-US" altLang="zh-CN" sz="2600" b="1">
                          <a:ea typeface="楷体_GB2312" pitchFamily="49" charset="-122"/>
                        </a:rPr>
                        <a:t>+</a:t>
                      </a:r>
                      <a:r>
                        <a:rPr lang="zh-CN" altLang="en-US" sz="2600" b="1" dirty="0">
                          <a:ea typeface="楷体_GB2312" pitchFamily="49" charset="-122"/>
                        </a:rPr>
                        <a:t>能量→</a:t>
                      </a:r>
                      <a:r>
                        <a:rPr lang="en-US" altLang="zh-CN" sz="2600" b="1">
                          <a:ea typeface="楷体_GB2312" pitchFamily="49" charset="-122"/>
                        </a:rPr>
                        <a:t>ATP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2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FF"/>
                          </a:solidFill>
                          <a:ea typeface="楷体_GB2312" pitchFamily="49" charset="-122"/>
                        </a:rPr>
                        <a:t>反应类型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FF"/>
                          </a:solidFill>
                          <a:ea typeface="楷体_GB2312" pitchFamily="49" charset="-122"/>
                        </a:rPr>
                        <a:t>酶的类型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87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FF"/>
                          </a:solidFill>
                          <a:ea typeface="楷体_GB2312" pitchFamily="49" charset="-122"/>
                        </a:rPr>
                        <a:t>场　　所</a:t>
                      </a:r>
                    </a:p>
                    <a:p>
                      <a:pPr marL="0" lvl="0" indent="0" algn="ctr" eaLnBrk="1" hangingPunct="1">
                        <a:buNone/>
                      </a:pPr>
                      <a:endParaRPr lang="en-US" altLang="zh-CN" b="1">
                        <a:solidFill>
                          <a:srgbClr val="0000FF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88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FF"/>
                          </a:solidFill>
                          <a:ea typeface="楷体_GB2312" pitchFamily="49" charset="-122"/>
                        </a:rPr>
                        <a:t>能量来源</a:t>
                      </a:r>
                    </a:p>
                    <a:p>
                      <a:pPr marL="0" lvl="0" indent="0" algn="ctr" eaLnBrk="1" hangingPunct="1">
                        <a:buNone/>
                      </a:pPr>
                      <a:endParaRPr lang="en-US" altLang="zh-CN" b="1">
                        <a:solidFill>
                          <a:srgbClr val="0000FF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287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FF"/>
                          </a:solidFill>
                          <a:ea typeface="楷体_GB2312" pitchFamily="49" charset="-122"/>
                        </a:rPr>
                        <a:t>能量去向</a:t>
                      </a:r>
                    </a:p>
                    <a:p>
                      <a:pPr marL="0" lvl="0" indent="0" algn="ctr" eaLnBrk="1" hangingPunct="1">
                        <a:buNone/>
                      </a:pPr>
                      <a:endParaRPr lang="en-US" altLang="zh-CN" b="1">
                        <a:solidFill>
                          <a:srgbClr val="0000FF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FF33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088">
                <a:tc gridSpan="3"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06" name="Rectangle 35"/>
          <p:cNvSpPr/>
          <p:nvPr/>
        </p:nvSpPr>
        <p:spPr>
          <a:xfrm>
            <a:off x="7467600" y="1066800"/>
            <a:ext cx="42545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酶</a:t>
            </a:r>
          </a:p>
        </p:txBody>
      </p:sp>
      <p:sp>
        <p:nvSpPr>
          <p:cNvPr id="28707" name="Rectangle 36"/>
          <p:cNvSpPr/>
          <p:nvPr/>
        </p:nvSpPr>
        <p:spPr>
          <a:xfrm>
            <a:off x="2667000" y="1054100"/>
            <a:ext cx="4397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baseline="30000" dirty="0">
                <a:latin typeface="Arial" panose="020B0604020202020204" pitchFamily="34" charset="0"/>
                <a:ea typeface="楷体_GB2312" pitchFamily="49" charset="-122"/>
              </a:rPr>
              <a:t>酶</a:t>
            </a:r>
          </a:p>
        </p:txBody>
      </p:sp>
      <p:sp>
        <p:nvSpPr>
          <p:cNvPr id="93221" name="Rectangle 37"/>
          <p:cNvSpPr/>
          <p:nvPr/>
        </p:nvSpPr>
        <p:spPr>
          <a:xfrm>
            <a:off x="2044700" y="18288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水解反应</a:t>
            </a:r>
          </a:p>
        </p:txBody>
      </p:sp>
      <p:sp>
        <p:nvSpPr>
          <p:cNvPr id="93222" name="Rectangle 38"/>
          <p:cNvSpPr/>
          <p:nvPr/>
        </p:nvSpPr>
        <p:spPr>
          <a:xfrm>
            <a:off x="5410200" y="18288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合成反应</a:t>
            </a:r>
          </a:p>
        </p:txBody>
      </p:sp>
      <p:sp>
        <p:nvSpPr>
          <p:cNvPr id="93223" name="Rectangle 39"/>
          <p:cNvSpPr/>
          <p:nvPr/>
        </p:nvSpPr>
        <p:spPr>
          <a:xfrm>
            <a:off x="2020888" y="2438400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水解酶</a:t>
            </a:r>
          </a:p>
        </p:txBody>
      </p:sp>
      <p:sp>
        <p:nvSpPr>
          <p:cNvPr id="93224" name="Rectangle 40"/>
          <p:cNvSpPr/>
          <p:nvPr/>
        </p:nvSpPr>
        <p:spPr>
          <a:xfrm>
            <a:off x="5410200" y="24384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合成酶</a:t>
            </a:r>
          </a:p>
        </p:txBody>
      </p:sp>
      <p:sp>
        <p:nvSpPr>
          <p:cNvPr id="93225" name="Rectangle 41"/>
          <p:cNvSpPr/>
          <p:nvPr/>
        </p:nvSpPr>
        <p:spPr>
          <a:xfrm>
            <a:off x="2039938" y="3124200"/>
            <a:ext cx="270986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活细胞所有部位</a:t>
            </a:r>
          </a:p>
        </p:txBody>
      </p:sp>
      <p:sp>
        <p:nvSpPr>
          <p:cNvPr id="93226" name="Rectangle 42"/>
          <p:cNvSpPr/>
          <p:nvPr/>
        </p:nvSpPr>
        <p:spPr>
          <a:xfrm>
            <a:off x="5410200" y="2895600"/>
            <a:ext cx="4572000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线粒体、叶绿体、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细胞质基质等</a:t>
            </a:r>
          </a:p>
        </p:txBody>
      </p:sp>
      <p:sp>
        <p:nvSpPr>
          <p:cNvPr id="93227" name="Rectangle 43"/>
          <p:cNvSpPr/>
          <p:nvPr/>
        </p:nvSpPr>
        <p:spPr>
          <a:xfrm>
            <a:off x="2195513" y="4005263"/>
            <a:ext cx="2592387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高能磷酸键中的化学能</a:t>
            </a:r>
          </a:p>
        </p:txBody>
      </p:sp>
      <p:sp>
        <p:nvSpPr>
          <p:cNvPr id="26668" name="Rectangle 44"/>
          <p:cNvSpPr/>
          <p:nvPr/>
        </p:nvSpPr>
        <p:spPr>
          <a:xfrm>
            <a:off x="5334000" y="3962400"/>
            <a:ext cx="3429000" cy="944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呼吸和光合作用有机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物中的化学能、光能</a:t>
            </a:r>
          </a:p>
        </p:txBody>
      </p:sp>
      <p:sp>
        <p:nvSpPr>
          <p:cNvPr id="93229" name="Rectangle 45"/>
          <p:cNvSpPr/>
          <p:nvPr/>
        </p:nvSpPr>
        <p:spPr>
          <a:xfrm>
            <a:off x="2057400" y="5195888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用于各项生命活动</a:t>
            </a:r>
          </a:p>
        </p:txBody>
      </p:sp>
      <p:sp>
        <p:nvSpPr>
          <p:cNvPr id="93230" name="Rectangle 46"/>
          <p:cNvSpPr/>
          <p:nvPr/>
        </p:nvSpPr>
        <p:spPr>
          <a:xfrm>
            <a:off x="5416550" y="5029200"/>
            <a:ext cx="3041650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储存于高能磷酸键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中</a:t>
            </a:r>
          </a:p>
        </p:txBody>
      </p:sp>
      <p:sp>
        <p:nvSpPr>
          <p:cNvPr id="93231" name="Rectangle 47"/>
          <p:cNvSpPr/>
          <p:nvPr/>
        </p:nvSpPr>
        <p:spPr>
          <a:xfrm>
            <a:off x="409575" y="6048375"/>
            <a:ext cx="81978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 ：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物质是可逆的，能量是不可逆的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1" grpId="0"/>
      <p:bldP spid="93222" grpId="0"/>
      <p:bldP spid="93223" grpId="0"/>
      <p:bldP spid="93224" grpId="0"/>
      <p:bldP spid="93225" grpId="0"/>
      <p:bldP spid="93226" grpId="0"/>
      <p:bldP spid="93227" grpId="0"/>
      <p:bldP spid="26668" grpId="0"/>
      <p:bldP spid="93229" grpId="0"/>
      <p:bldP spid="93230" grpId="0"/>
      <p:bldP spid="932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14201daaacb0ec72a8b952a3819593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60350"/>
            <a:ext cx="7883525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Text Box 4"/>
          <p:cNvSpPr txBox="1"/>
          <p:nvPr/>
        </p:nvSpPr>
        <p:spPr>
          <a:xfrm>
            <a:off x="431800" y="4451350"/>
            <a:ext cx="8280400" cy="2103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研究显示：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一个成人一天在静止状态下所消耗的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48kg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，在紧张活动的情况下，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的消耗可达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0.5kg/min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。而人体中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的总量只有大约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2mg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，剧烈运动时只能维持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3s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内容占位符 3">
            <a:hlinkClick r:id="rId3" action="ppaction://hlinkfile"/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rcRect t="6062" r="5109"/>
          <a:stretch>
            <a:fillRect/>
          </a:stretch>
        </p:blipFill>
        <p:spPr>
          <a:xfrm>
            <a:off x="27305" y="0"/>
            <a:ext cx="3895090" cy="3943350"/>
          </a:xfrm>
        </p:spPr>
      </p:pic>
      <p:sp>
        <p:nvSpPr>
          <p:cNvPr id="5" name="文本框 4"/>
          <p:cNvSpPr txBox="1"/>
          <p:nvPr/>
        </p:nvSpPr>
        <p:spPr>
          <a:xfrm>
            <a:off x="4176395" y="0"/>
            <a:ext cx="8718550" cy="6400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萤火虫发光的原理？</a:t>
            </a:r>
          </a:p>
        </p:txBody>
      </p:sp>
      <p:sp>
        <p:nvSpPr>
          <p:cNvPr id="5122" name="文本框 5121"/>
          <p:cNvSpPr txBox="1"/>
          <p:nvPr/>
        </p:nvSpPr>
        <p:spPr>
          <a:xfrm>
            <a:off x="4006533" y="736918"/>
            <a:ext cx="7631112" cy="246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【相关资料】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宋体" panose="02010600030101010101" pitchFamily="2" charset="-122"/>
              </a:rPr>
              <a:t>萤火虫的尾部</a:t>
            </a:r>
          </a:p>
          <a:p>
            <a:pPr lvl="0"/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宋体" panose="02010600030101010101" pitchFamily="2" charset="-122"/>
              </a:rPr>
              <a:t>发光细胞中有荧光素和荧光素酶。</a:t>
            </a:r>
          </a:p>
          <a:p>
            <a:pPr lvl="0"/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宋体" panose="02010600030101010101" pitchFamily="2" charset="-122"/>
              </a:rPr>
              <a:t>荧光素接受能量后就被激活，在荧</a:t>
            </a:r>
          </a:p>
          <a:p>
            <a:pPr lvl="0"/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宋体" panose="02010600030101010101" pitchFamily="2" charset="-122"/>
              </a:rPr>
              <a:t>光素酶的催化作用下，激活的荧光</a:t>
            </a:r>
          </a:p>
          <a:p>
            <a:pPr lvl="0"/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宋体" panose="02010600030101010101" pitchFamily="2" charset="-122"/>
              </a:rPr>
              <a:t>素与氧发生化学反应，形成氧化荧</a:t>
            </a:r>
          </a:p>
          <a:p>
            <a:pPr lvl="0"/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宋体" panose="02010600030101010101" pitchFamily="2" charset="-122"/>
              </a:rPr>
              <a:t>光素并且发出荧光。</a:t>
            </a:r>
          </a:p>
        </p:txBody>
      </p:sp>
      <p:grpSp>
        <p:nvGrpSpPr>
          <p:cNvPr id="5123" name="组合 5122"/>
          <p:cNvGrpSpPr/>
          <p:nvPr/>
        </p:nvGrpSpPr>
        <p:grpSpPr>
          <a:xfrm>
            <a:off x="188595" y="4414520"/>
            <a:ext cx="7813675" cy="739775"/>
            <a:chOff x="-15" y="0"/>
            <a:chExt cx="4922" cy="466"/>
          </a:xfrm>
        </p:grpSpPr>
        <p:sp>
          <p:nvSpPr>
            <p:cNvPr id="5124" name="文本框 5123"/>
            <p:cNvSpPr txBox="1"/>
            <p:nvPr/>
          </p:nvSpPr>
          <p:spPr>
            <a:xfrm>
              <a:off x="-15" y="101"/>
              <a:ext cx="492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zh-CN" altLang="en-US" sz="3200" b="1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荧光素</a:t>
              </a:r>
              <a:r>
                <a:rPr lang="en-US" altLang="zh-CN" sz="3200" b="1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+O</a:t>
              </a:r>
              <a:r>
                <a:rPr lang="en-US" altLang="zh-CN" sz="3200" b="1" baseline="-25000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200" b="1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+</a:t>
              </a:r>
              <a:r>
                <a:rPr lang="zh-CN" altLang="en-US" sz="3200" b="1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能量</a:t>
              </a:r>
              <a:r>
                <a:rPr lang="en-US" altLang="zh-CN" sz="3200" b="1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sz="3200" b="1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氧化荧光素</a:t>
              </a:r>
              <a:r>
                <a:rPr lang="en-US" altLang="zh-CN" sz="3200" b="1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+H</a:t>
              </a:r>
              <a:r>
                <a:rPr lang="en-US" altLang="zh-CN" sz="3200" b="1" baseline="-25000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en-US" altLang="zh-CN" sz="3200" b="1">
                  <a:solidFill>
                    <a:srgbClr val="00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O</a:t>
              </a:r>
            </a:p>
          </p:txBody>
        </p:sp>
        <p:grpSp>
          <p:nvGrpSpPr>
            <p:cNvPr id="5125" name="组合 5124"/>
            <p:cNvGrpSpPr/>
            <p:nvPr/>
          </p:nvGrpSpPr>
          <p:grpSpPr>
            <a:xfrm>
              <a:off x="1869" y="0"/>
              <a:ext cx="1134" cy="327"/>
              <a:chOff x="0" y="0"/>
              <a:chExt cx="1134" cy="327"/>
            </a:xfrm>
          </p:grpSpPr>
          <p:sp>
            <p:nvSpPr>
              <p:cNvPr id="5126" name="文本框 5125"/>
              <p:cNvSpPr txBox="1"/>
              <p:nvPr/>
            </p:nvSpPr>
            <p:spPr>
              <a:xfrm>
                <a:off x="10" y="0"/>
                <a:ext cx="104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荧光素酶</a:t>
                </a:r>
              </a:p>
            </p:txBody>
          </p:sp>
          <p:sp>
            <p:nvSpPr>
              <p:cNvPr id="5127" name="直接连接符 5126"/>
              <p:cNvSpPr/>
              <p:nvPr/>
            </p:nvSpPr>
            <p:spPr>
              <a:xfrm>
                <a:off x="0" y="299"/>
                <a:ext cx="1134" cy="0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" name="文本框 1"/>
          <p:cNvSpPr txBox="1"/>
          <p:nvPr/>
        </p:nvSpPr>
        <p:spPr>
          <a:xfrm>
            <a:off x="212725" y="5478145"/>
            <a:ext cx="8718550" cy="6400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什么物质给萤火虫提供能量？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文本框 17412"/>
          <p:cNvSpPr txBox="1"/>
          <p:nvPr/>
        </p:nvSpPr>
        <p:spPr>
          <a:xfrm>
            <a:off x="1270" y="39878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lvl="0" indent="-342900">
              <a:spcBef>
                <a:spcPct val="50000"/>
              </a:spcBef>
            </a:pP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ATP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在细胞内的含量是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很少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的，细胞内的消耗量是很大的。</a:t>
            </a:r>
          </a:p>
        </p:txBody>
      </p:sp>
      <p:sp>
        <p:nvSpPr>
          <p:cNvPr id="17414" name="文本框 17413"/>
          <p:cNvSpPr txBox="1"/>
          <p:nvPr/>
        </p:nvSpPr>
        <p:spPr>
          <a:xfrm>
            <a:off x="86995" y="1563053"/>
            <a:ext cx="882015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lvl="0" indent="-342900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如何协调？</a:t>
            </a:r>
          </a:p>
        </p:txBody>
      </p:sp>
      <p:sp>
        <p:nvSpPr>
          <p:cNvPr id="17415" name="文本框 17414"/>
          <p:cNvSpPr txBox="1"/>
          <p:nvPr/>
        </p:nvSpPr>
        <p:spPr>
          <a:xfrm>
            <a:off x="86995" y="2218373"/>
            <a:ext cx="8424863" cy="179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lvl="0" indent="-34290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虽然</a:t>
            </a:r>
            <a:r>
              <a:rPr lang="en-US" altLang="x-none" sz="3200" b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ATP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在细胞内的含量很少，但在细胞内的转化是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十分迅速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的且处在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动态平衡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之中</a:t>
            </a:r>
          </a:p>
          <a:p>
            <a:pPr marL="342900" lvl="0" indent="-342900">
              <a:spcBef>
                <a:spcPct val="50000"/>
              </a:spcBef>
            </a:pPr>
            <a:endParaRPr lang="zh-CN" altLang="en-US" sz="3200" b="1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2695" y="501650"/>
            <a:ext cx="1578610" cy="36576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620" y="947420"/>
            <a:ext cx="1578610" cy="36576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3429000"/>
            <a:ext cx="4581525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5" grpId="0"/>
      <p:bldP spid="2" grpId="0" bldLvl="0" animBg="1"/>
      <p:bldP spid="2" grpId="1" bldLvl="0" animBg="1"/>
      <p:bldP spid="3" grpId="0" bldLvl="0" animBg="1"/>
      <p:bldP spid="3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80897"/>
          <p:cNvSpPr/>
          <p:nvPr/>
        </p:nvSpPr>
        <p:spPr>
          <a:xfrm>
            <a:off x="220345" y="5603240"/>
            <a:ext cx="72771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ATP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是细胞的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能量</a:t>
            </a:r>
            <a:r>
              <a:rPr lang="zh-CN" altLang="en-US" sz="6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“通货” </a:t>
            </a:r>
            <a:endParaRPr lang="zh-CN" altLang="en-US" sz="4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899" name="文本框 80898"/>
          <p:cNvSpPr txBox="1"/>
          <p:nvPr/>
        </p:nvSpPr>
        <p:spPr>
          <a:xfrm>
            <a:off x="-829310" y="109538"/>
            <a:ext cx="7129463" cy="1158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0033"/>
                </a:solidFill>
                <a:sym typeface="+mn-ea"/>
              </a:rPr>
              <a:t>糖类、脂肪等通过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呼吸作用</a:t>
            </a:r>
          </a:p>
          <a:p>
            <a:pPr lvl="0" algn="ctr"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释放能量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FF2B2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放能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反应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0901" name="直接连接符 80900"/>
          <p:cNvSpPr/>
          <p:nvPr/>
        </p:nvSpPr>
        <p:spPr>
          <a:xfrm>
            <a:off x="2435225" y="1268413"/>
            <a:ext cx="0" cy="1223962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2" name="直接连接符 80901"/>
          <p:cNvSpPr/>
          <p:nvPr/>
        </p:nvSpPr>
        <p:spPr>
          <a:xfrm>
            <a:off x="2590800" y="3472815"/>
            <a:ext cx="0" cy="1150938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3" name="文本框 80902"/>
          <p:cNvSpPr txBox="1"/>
          <p:nvPr/>
        </p:nvSpPr>
        <p:spPr>
          <a:xfrm>
            <a:off x="2808288" y="3819525"/>
            <a:ext cx="1116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水解</a:t>
            </a:r>
          </a:p>
        </p:txBody>
      </p:sp>
      <p:sp>
        <p:nvSpPr>
          <p:cNvPr id="80904" name="文本框 80903"/>
          <p:cNvSpPr txBox="1"/>
          <p:nvPr/>
        </p:nvSpPr>
        <p:spPr>
          <a:xfrm>
            <a:off x="1623378" y="4623753"/>
            <a:ext cx="39608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生命活动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FF2B2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</a:t>
            </a:r>
            <a:r>
              <a:rPr lang="en-US" altLang="zh-CN" sz="2800" b="1">
                <a:solidFill>
                  <a:srgbClr val="FF2B2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>
                <a:solidFill>
                  <a:srgbClr val="FF2B2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吸能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反应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80905" name="组合 80904"/>
          <p:cNvGrpSpPr/>
          <p:nvPr/>
        </p:nvGrpSpPr>
        <p:grpSpPr>
          <a:xfrm>
            <a:off x="1623695" y="2379663"/>
            <a:ext cx="2189163" cy="1439862"/>
            <a:chOff x="0" y="0"/>
            <a:chExt cx="1379" cy="907"/>
          </a:xfrm>
        </p:grpSpPr>
        <p:sp>
          <p:nvSpPr>
            <p:cNvPr id="80906" name="爆炸形 1 80905"/>
            <p:cNvSpPr/>
            <p:nvPr/>
          </p:nvSpPr>
          <p:spPr>
            <a:xfrm>
              <a:off x="0" y="0"/>
              <a:ext cx="1315" cy="907"/>
            </a:xfrm>
            <a:prstGeom prst="irregularSeal1">
              <a:avLst/>
            </a:prstGeom>
            <a:gradFill rotWithShape="0">
              <a:gsLst>
                <a:gs pos="0">
                  <a:srgbClr val="F7F5AB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6350" cap="sq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7" name="文本框 80906"/>
            <p:cNvSpPr txBox="1"/>
            <p:nvPr/>
          </p:nvSpPr>
          <p:spPr>
            <a:xfrm>
              <a:off x="227" y="181"/>
              <a:ext cx="115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None/>
              </a:pPr>
              <a:r>
                <a:rPr lang="en-US" altLang="zh-CN" sz="4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ATP</a:t>
              </a:r>
            </a:p>
          </p:txBody>
        </p:sp>
      </p:grpSp>
      <p:sp>
        <p:nvSpPr>
          <p:cNvPr id="80908" name="文本框 80907"/>
          <p:cNvSpPr txBox="1"/>
          <p:nvPr/>
        </p:nvSpPr>
        <p:spPr>
          <a:xfrm>
            <a:off x="2735263" y="1395730"/>
            <a:ext cx="1116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</a:p>
        </p:txBody>
      </p:sp>
      <p:pic>
        <p:nvPicPr>
          <p:cNvPr id="25605" name="图片 25604" descr="u=1017992382,476054660&amp;gp=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38" y="0"/>
            <a:ext cx="3382962" cy="3382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2" name="图片 25601" descr="１００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3716338"/>
            <a:ext cx="176530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图片 25602" descr="１０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3" y="3573463"/>
            <a:ext cx="2071687" cy="1109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图片 25603" descr="一元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58" y="4785360"/>
            <a:ext cx="1333500" cy="60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32045" y="1395730"/>
            <a:ext cx="369316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/>
              <a:t>吸能反应与</a:t>
            </a:r>
            <a:r>
              <a:rPr lang="en-US" altLang="zh-CN" sz="2800">
                <a:solidFill>
                  <a:srgbClr val="FF0000"/>
                </a:solidFill>
              </a:rPr>
              <a:t>ATP</a:t>
            </a:r>
            <a:r>
              <a:rPr lang="zh-CN" altLang="en-US" sz="2800">
                <a:solidFill>
                  <a:srgbClr val="FF0000"/>
                </a:solidFill>
              </a:rPr>
              <a:t>的水解</a:t>
            </a:r>
          </a:p>
          <a:p>
            <a:r>
              <a:rPr lang="zh-CN" altLang="en-US" sz="2800"/>
              <a:t>相联系；</a:t>
            </a:r>
          </a:p>
          <a:p>
            <a:r>
              <a:rPr lang="zh-CN" altLang="en-US" sz="2800"/>
              <a:t>放能反应与</a:t>
            </a:r>
            <a:r>
              <a:rPr lang="en-US" altLang="zh-CN" sz="2800">
                <a:solidFill>
                  <a:srgbClr val="FF0000"/>
                </a:solidFill>
              </a:rPr>
              <a:t>ATP</a:t>
            </a:r>
            <a:r>
              <a:rPr lang="zh-CN" altLang="en-US" sz="2800">
                <a:solidFill>
                  <a:srgbClr val="FF0000"/>
                </a:solidFill>
              </a:rPr>
              <a:t>的合成</a:t>
            </a:r>
          </a:p>
          <a:p>
            <a:r>
              <a:rPr lang="zh-CN" altLang="en-US" sz="2800"/>
              <a:t>相联系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/>
      <p:bldP spid="80903" grpId="0"/>
      <p:bldP spid="80904" grpId="0"/>
      <p:bldP spid="8090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3398838"/>
            <a:ext cx="0" cy="0"/>
          </a:xfrm>
          <a:prstGeom prst="rect">
            <a:avLst/>
          </a:prstGeom>
          <a:noFill/>
          <a:ln w="50800">
            <a:noFill/>
          </a:ln>
        </p:spPr>
      </p:pic>
      <p:pic>
        <p:nvPicPr>
          <p:cNvPr id="5017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2789238"/>
            <a:ext cx="0" cy="0"/>
          </a:xfrm>
          <a:prstGeom prst="rect">
            <a:avLst/>
          </a:prstGeom>
          <a:noFill/>
          <a:ln w="50800">
            <a:noFill/>
          </a:ln>
        </p:spPr>
      </p:pic>
      <p:sp>
        <p:nvSpPr>
          <p:cNvPr id="50180" name="AutoShape 4"/>
          <p:cNvSpPr/>
          <p:nvPr/>
        </p:nvSpPr>
        <p:spPr>
          <a:xfrm>
            <a:off x="4271963" y="2103438"/>
            <a:ext cx="1981200" cy="1752600"/>
          </a:xfrm>
          <a:prstGeom prst="irregularSeal1">
            <a:avLst/>
          </a:prstGeom>
          <a:gradFill rotWithShape="0">
            <a:gsLst>
              <a:gs pos="0">
                <a:srgbClr val="F7F5AB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50800" cap="sq" cmpd="sng">
            <a:solidFill>
              <a:srgbClr val="FFCC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4500563" y="2636838"/>
            <a:ext cx="1524000" cy="8239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ATP</a:t>
            </a:r>
          </a:p>
        </p:txBody>
      </p:sp>
      <p:sp>
        <p:nvSpPr>
          <p:cNvPr id="50182" name="Text Box 6"/>
          <p:cNvSpPr txBox="1"/>
          <p:nvPr/>
        </p:nvSpPr>
        <p:spPr>
          <a:xfrm>
            <a:off x="827088" y="2565400"/>
            <a:ext cx="78676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b="1" dirty="0">
                <a:solidFill>
                  <a:srgbClr val="CC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哪些生命活动由           直接供能</a:t>
            </a:r>
            <a:r>
              <a:rPr lang="en-US" altLang="zh-CN" sz="4000" b="1">
                <a:solidFill>
                  <a:srgbClr val="CC00CC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ldLvl="0" animBg="1"/>
      <p:bldP spid="50181" grpId="0"/>
      <p:bldP spid="501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13" y="3470275"/>
            <a:ext cx="0" cy="0"/>
          </a:xfrm>
          <a:prstGeom prst="rect">
            <a:avLst/>
          </a:prstGeom>
          <a:noFill/>
          <a:ln w="50800">
            <a:noFill/>
          </a:ln>
        </p:spPr>
      </p:pic>
      <p:pic>
        <p:nvPicPr>
          <p:cNvPr id="3379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13" y="2860675"/>
            <a:ext cx="0" cy="0"/>
          </a:xfrm>
          <a:prstGeom prst="rect">
            <a:avLst/>
          </a:prstGeom>
          <a:noFill/>
          <a:ln w="50800">
            <a:noFill/>
          </a:ln>
        </p:spPr>
      </p:pic>
      <p:sp>
        <p:nvSpPr>
          <p:cNvPr id="33795" name="AutoShape 4"/>
          <p:cNvSpPr/>
          <p:nvPr/>
        </p:nvSpPr>
        <p:spPr>
          <a:xfrm>
            <a:off x="2398713" y="2174875"/>
            <a:ext cx="1981200" cy="1752600"/>
          </a:xfrm>
          <a:prstGeom prst="irregularSeal1">
            <a:avLst/>
          </a:prstGeom>
          <a:gradFill rotWithShape="0">
            <a:gsLst>
              <a:gs pos="0">
                <a:srgbClr val="F7F5AB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50800" cap="sq" cmpd="sng">
            <a:solidFill>
              <a:srgbClr val="FFCC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796" name="Group 5"/>
          <p:cNvGrpSpPr/>
          <p:nvPr/>
        </p:nvGrpSpPr>
        <p:grpSpPr>
          <a:xfrm>
            <a:off x="228600" y="609600"/>
            <a:ext cx="2663825" cy="2005013"/>
            <a:chOff x="113" y="459"/>
            <a:chExt cx="1678" cy="1263"/>
          </a:xfrm>
        </p:grpSpPr>
        <p:graphicFrame>
          <p:nvGraphicFramePr>
            <p:cNvPr id="33797" name="Object 6"/>
            <p:cNvGraphicFramePr/>
            <p:nvPr/>
          </p:nvGraphicFramePr>
          <p:xfrm>
            <a:off x="144" y="459"/>
            <a:ext cx="1647" cy="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r:id="rId5" imgW="2171700" imgH="1514475" progId="Paint.Picture">
                    <p:embed/>
                  </p:oleObj>
                </mc:Choice>
                <mc:Fallback>
                  <p:oleObj r:id="rId5" imgW="2171700" imgH="1514475" progId="Paint.Picture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" y="459"/>
                          <a:ext cx="1647" cy="9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8" name="Text Box 7"/>
            <p:cNvSpPr txBox="1"/>
            <p:nvPr/>
          </p:nvSpPr>
          <p:spPr>
            <a:xfrm>
              <a:off x="113" y="1480"/>
              <a:ext cx="1678" cy="24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用于主动运输</a:t>
              </a:r>
            </a:p>
          </p:txBody>
        </p:sp>
      </p:grpSp>
      <p:sp>
        <p:nvSpPr>
          <p:cNvPr id="33799" name="Text Box 8"/>
          <p:cNvSpPr txBox="1"/>
          <p:nvPr/>
        </p:nvSpPr>
        <p:spPr>
          <a:xfrm>
            <a:off x="2627313" y="2708275"/>
            <a:ext cx="1524000" cy="8239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ATP</a:t>
            </a:r>
          </a:p>
        </p:txBody>
      </p:sp>
      <p:pic>
        <p:nvPicPr>
          <p:cNvPr id="33800" name="Picture 9" descr="肌肉收缩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88" y="3860800"/>
            <a:ext cx="2736850" cy="173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01" name="Text Box 10"/>
          <p:cNvSpPr txBox="1"/>
          <p:nvPr/>
        </p:nvSpPr>
        <p:spPr>
          <a:xfrm>
            <a:off x="144463" y="5805488"/>
            <a:ext cx="2771775" cy="6762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2103D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用于各种运动，如肌细胞收缩</a:t>
            </a:r>
          </a:p>
        </p:txBody>
      </p:sp>
      <p:grpSp>
        <p:nvGrpSpPr>
          <p:cNvPr id="33802" name="Group 11"/>
          <p:cNvGrpSpPr/>
          <p:nvPr/>
        </p:nvGrpSpPr>
        <p:grpSpPr>
          <a:xfrm>
            <a:off x="3779838" y="476250"/>
            <a:ext cx="2808287" cy="2617788"/>
            <a:chOff x="2381" y="300"/>
            <a:chExt cx="1769" cy="1649"/>
          </a:xfrm>
        </p:grpSpPr>
        <p:pic>
          <p:nvPicPr>
            <p:cNvPr id="33803" name="Picture 12" descr="电鳐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1" y="300"/>
              <a:ext cx="1769" cy="14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04" name="Text Box 13"/>
            <p:cNvSpPr txBox="1"/>
            <p:nvPr/>
          </p:nvSpPr>
          <p:spPr>
            <a:xfrm>
              <a:off x="2744" y="1661"/>
              <a:ext cx="1361" cy="288"/>
            </a:xfrm>
            <a:prstGeom prst="rect">
              <a:avLst/>
            </a:prstGeom>
            <a:noFill/>
            <a:ln w="762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用于生物放电</a:t>
              </a:r>
            </a:p>
          </p:txBody>
        </p:sp>
      </p:grpSp>
      <p:sp>
        <p:nvSpPr>
          <p:cNvPr id="33805" name="Rectangle 14"/>
          <p:cNvSpPr/>
          <p:nvPr/>
        </p:nvSpPr>
        <p:spPr>
          <a:xfrm>
            <a:off x="3132138" y="3933825"/>
            <a:ext cx="3095625" cy="1512888"/>
          </a:xfrm>
          <a:prstGeom prst="rect">
            <a:avLst/>
          </a:prstGeom>
          <a:solidFill>
            <a:srgbClr val="339966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806" name="Group 15"/>
          <p:cNvGrpSpPr/>
          <p:nvPr/>
        </p:nvGrpSpPr>
        <p:grpSpPr>
          <a:xfrm>
            <a:off x="3276600" y="4221163"/>
            <a:ext cx="2879725" cy="601662"/>
            <a:chOff x="1066" y="3838"/>
            <a:chExt cx="1814" cy="379"/>
          </a:xfrm>
        </p:grpSpPr>
        <p:sp>
          <p:nvSpPr>
            <p:cNvPr id="33807" name="Text Box 16"/>
            <p:cNvSpPr txBox="1"/>
            <p:nvPr/>
          </p:nvSpPr>
          <p:spPr>
            <a:xfrm>
              <a:off x="1066" y="3929"/>
              <a:ext cx="1814" cy="288"/>
            </a:xfrm>
            <a:prstGeom prst="rect">
              <a:avLst/>
            </a:prstGeom>
            <a:noFill/>
            <a:ln w="76200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葡萄糖</a:t>
              </a:r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zh-CN" altLang="en-US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果糖→蔗糖</a:t>
              </a:r>
            </a:p>
          </p:txBody>
        </p:sp>
        <p:sp>
          <p:nvSpPr>
            <p:cNvPr id="33808" name="Text Box 17"/>
            <p:cNvSpPr txBox="1"/>
            <p:nvPr/>
          </p:nvSpPr>
          <p:spPr>
            <a:xfrm>
              <a:off x="2154" y="3838"/>
              <a:ext cx="363" cy="250"/>
            </a:xfrm>
            <a:prstGeom prst="rect">
              <a:avLst/>
            </a:prstGeom>
            <a:noFill/>
            <a:ln w="76200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酶</a:t>
              </a:r>
            </a:p>
          </p:txBody>
        </p:sp>
      </p:grpSp>
      <p:sp>
        <p:nvSpPr>
          <p:cNvPr id="33809" name="Text Box 18"/>
          <p:cNvSpPr txBox="1"/>
          <p:nvPr/>
        </p:nvSpPr>
        <p:spPr>
          <a:xfrm>
            <a:off x="3276600" y="5734050"/>
            <a:ext cx="2808288" cy="822325"/>
          </a:xfrm>
          <a:prstGeom prst="rect">
            <a:avLst/>
          </a:prstGeom>
          <a:noFill/>
          <a:ln w="762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2103D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用于细胞内各种吸能反应</a:t>
            </a:r>
          </a:p>
        </p:txBody>
      </p:sp>
      <p:grpSp>
        <p:nvGrpSpPr>
          <p:cNvPr id="33810" name="Group 19"/>
          <p:cNvGrpSpPr/>
          <p:nvPr/>
        </p:nvGrpSpPr>
        <p:grpSpPr>
          <a:xfrm>
            <a:off x="6477000" y="685800"/>
            <a:ext cx="2416175" cy="2408238"/>
            <a:chOff x="4080" y="432"/>
            <a:chExt cx="1522" cy="1517"/>
          </a:xfrm>
        </p:grpSpPr>
        <p:pic>
          <p:nvPicPr>
            <p:cNvPr id="33811" name="Picture 20" descr="萤火虫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80" y="432"/>
              <a:ext cx="1476" cy="1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12" name="Rectangle 21"/>
            <p:cNvSpPr/>
            <p:nvPr/>
          </p:nvSpPr>
          <p:spPr>
            <a:xfrm>
              <a:off x="4195" y="1661"/>
              <a:ext cx="14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103D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用于生物发光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3813" name="Group 22"/>
          <p:cNvGrpSpPr/>
          <p:nvPr/>
        </p:nvGrpSpPr>
        <p:grpSpPr>
          <a:xfrm>
            <a:off x="6372225" y="3789363"/>
            <a:ext cx="2454275" cy="2401887"/>
            <a:chOff x="4014" y="2387"/>
            <a:chExt cx="1546" cy="1513"/>
          </a:xfrm>
        </p:grpSpPr>
        <p:pic>
          <p:nvPicPr>
            <p:cNvPr id="33814" name="Picture 23" descr="大脑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4" y="2387"/>
              <a:ext cx="1505" cy="10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15" name="Text Box 24"/>
            <p:cNvSpPr txBox="1"/>
            <p:nvPr/>
          </p:nvSpPr>
          <p:spPr>
            <a:xfrm>
              <a:off x="4286" y="3612"/>
              <a:ext cx="1274" cy="288"/>
            </a:xfrm>
            <a:prstGeom prst="rect">
              <a:avLst/>
            </a:prstGeom>
            <a:noFill/>
            <a:ln w="76200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103D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用于大脑思考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28673"/>
          <p:cNvSpPr txBox="1"/>
          <p:nvPr/>
        </p:nvSpPr>
        <p:spPr>
          <a:xfrm>
            <a:off x="539750" y="549275"/>
            <a:ext cx="2112963" cy="6699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lvl="0" indent="0"/>
            <a:r>
              <a:rPr lang="zh-CN" altLang="en-US" sz="3800" b="1" dirty="0">
                <a:solidFill>
                  <a:srgbClr val="0033CC"/>
                </a:solidFill>
                <a:latin typeface="宋体" panose="0201060003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小结巩固</a:t>
            </a:r>
          </a:p>
        </p:txBody>
      </p:sp>
      <p:sp>
        <p:nvSpPr>
          <p:cNvPr id="28675" name="矩形 28674"/>
          <p:cNvSpPr/>
          <p:nvPr/>
        </p:nvSpPr>
        <p:spPr>
          <a:xfrm>
            <a:off x="1430338" y="1843088"/>
            <a:ext cx="323056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1.ATP的中文名称</a:t>
            </a:r>
          </a:p>
        </p:txBody>
      </p:sp>
      <p:sp>
        <p:nvSpPr>
          <p:cNvPr id="28676" name="矩形 28675"/>
          <p:cNvSpPr/>
          <p:nvPr/>
        </p:nvSpPr>
        <p:spPr>
          <a:xfrm>
            <a:off x="1403350" y="2778125"/>
            <a:ext cx="62642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2.结构简式？  </a:t>
            </a:r>
          </a:p>
        </p:txBody>
      </p:sp>
      <p:sp>
        <p:nvSpPr>
          <p:cNvPr id="28677" name="矩形 28676"/>
          <p:cNvSpPr/>
          <p:nvPr/>
        </p:nvSpPr>
        <p:spPr>
          <a:xfrm>
            <a:off x="1403350" y="3714750"/>
            <a:ext cx="50403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3.ATP与ADP的相互转化</a:t>
            </a:r>
          </a:p>
        </p:txBody>
      </p:sp>
      <p:sp>
        <p:nvSpPr>
          <p:cNvPr id="28678" name="文本框 28677"/>
          <p:cNvSpPr txBox="1"/>
          <p:nvPr/>
        </p:nvSpPr>
        <p:spPr>
          <a:xfrm>
            <a:off x="1430655" y="4578350"/>
            <a:ext cx="604266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4.ATP的能量来源和去处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0655" y="5252720"/>
            <a:ext cx="30511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.ATP的功能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9697"/>
          <p:cNvSpPr/>
          <p:nvPr/>
        </p:nvSpPr>
        <p:spPr>
          <a:xfrm>
            <a:off x="514350" y="533400"/>
            <a:ext cx="2447925" cy="9794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 fontScale="85000" lnSpcReduction="20000"/>
          </a:bodyPr>
          <a:lstStyle/>
          <a:p>
            <a:pPr algn="ctr"/>
            <a:r>
              <a:rPr lang="zh-CN" altLang="en-US" sz="8000" b="0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练一练</a:t>
            </a:r>
          </a:p>
        </p:txBody>
      </p:sp>
      <p:sp>
        <p:nvSpPr>
          <p:cNvPr id="29699" name="文本框 29698"/>
          <p:cNvSpPr txBox="1"/>
          <p:nvPr/>
        </p:nvSpPr>
        <p:spPr>
          <a:xfrm>
            <a:off x="1025525" y="1841500"/>
            <a:ext cx="6781800" cy="411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1·.运动员在100米赛跑时，为骨骼肌细胞直接提供能量的物质是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A.葡萄糖			B.脂肪		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C.ATP				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D.蛋白质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2.生物的下列生理活动中，不需要消耗ATP的是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A.蛙的肌肉收缩		B.洋葱根的生长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C.水稻根的吸水		D.胰岛素的合成</a:t>
            </a:r>
          </a:p>
        </p:txBody>
      </p:sp>
      <p:sp>
        <p:nvSpPr>
          <p:cNvPr id="29700" name="文本框 29699"/>
          <p:cNvSpPr txBox="1"/>
          <p:nvPr/>
        </p:nvSpPr>
        <p:spPr>
          <a:xfrm>
            <a:off x="3349625" y="2122488"/>
            <a:ext cx="11525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latinLnBrk="0" hangingPunct="1"/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9701" name="文本框 29700"/>
          <p:cNvSpPr txBox="1"/>
          <p:nvPr/>
        </p:nvSpPr>
        <p:spPr>
          <a:xfrm>
            <a:off x="7597775" y="4294188"/>
            <a:ext cx="1154113" cy="5794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l" eaLnBrk="1" latinLnBrk="0" hangingPunct="1"/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ldLvl="0"/>
      <p:bldP spid="29701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0721"/>
          <p:cNvSpPr txBox="1"/>
          <p:nvPr/>
        </p:nvSpPr>
        <p:spPr>
          <a:xfrm>
            <a:off x="657225" y="854075"/>
            <a:ext cx="7848600" cy="521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3.生物体进行生命活动所需能量的直接能源、主要能源、能量的最终来源依次是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A.太阳能、糖类、ATP	B.ATP、脂肪、太阳能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C.ATP、糖类、脂肪		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D.ATP、糖类、太阳能</a:t>
            </a:r>
          </a:p>
          <a:p>
            <a:pPr lvl="0">
              <a:spcBef>
                <a:spcPct val="50000"/>
              </a:spcBef>
            </a:pP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4.海洋中电鳗有放电现象，其电能是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A.有机物进行氧化分解释放的化学能转变而来的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B.由热能转变而来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C.由光能转变而来</a:t>
            </a:r>
          </a:p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D.由ATP转变为ADP时释放的化学能转变而来</a:t>
            </a:r>
          </a:p>
        </p:txBody>
      </p:sp>
      <p:sp>
        <p:nvSpPr>
          <p:cNvPr id="30723" name="文本框 30722"/>
          <p:cNvSpPr txBox="1"/>
          <p:nvPr/>
        </p:nvSpPr>
        <p:spPr>
          <a:xfrm>
            <a:off x="3851275" y="1117600"/>
            <a:ext cx="1152525" cy="5794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l" eaLnBrk="1" latinLnBrk="0" hangingPunct="1"/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0724" name="文本框 30723"/>
          <p:cNvSpPr txBox="1"/>
          <p:nvPr/>
        </p:nvSpPr>
        <p:spPr>
          <a:xfrm>
            <a:off x="5795963" y="3286125"/>
            <a:ext cx="1154112" cy="5794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l" eaLnBrk="1" latinLnBrk="0" hangingPunct="1"/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ldLvl="0"/>
      <p:bldP spid="30724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6625"/>
          <p:cNvSpPr txBox="1"/>
          <p:nvPr/>
        </p:nvSpPr>
        <p:spPr>
          <a:xfrm>
            <a:off x="381000" y="381000"/>
            <a:ext cx="838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>
                <a:latin typeface="Times New Roman" panose="02020603050405020304" pitchFamily="18" charset="0"/>
                <a:ea typeface="华文彩云" pitchFamily="2" charset="-122"/>
              </a:rPr>
              <a:t>讨论：</a:t>
            </a:r>
            <a:r>
              <a:rPr lang="zh-CN" altLang="en-US" sz="3600" b="1">
                <a:latin typeface="Times New Roman" panose="02020603050405020304" pitchFamily="18" charset="0"/>
                <a:ea typeface="隶书" pitchFamily="1" charset="-122"/>
              </a:rPr>
              <a:t>生物体内的能源及能源物质</a:t>
            </a:r>
          </a:p>
        </p:txBody>
      </p:sp>
      <p:sp>
        <p:nvSpPr>
          <p:cNvPr id="26627" name="文本框 26626"/>
          <p:cNvSpPr txBox="1"/>
          <p:nvPr/>
        </p:nvSpPr>
        <p:spPr>
          <a:xfrm>
            <a:off x="304800" y="1143000"/>
            <a:ext cx="57800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、生物体内贮存能量的有机物有：</a:t>
            </a:r>
          </a:p>
        </p:txBody>
      </p:sp>
      <p:sp>
        <p:nvSpPr>
          <p:cNvPr id="26628" name="文本框 26627"/>
          <p:cNvSpPr txBox="1"/>
          <p:nvPr/>
        </p:nvSpPr>
        <p:spPr>
          <a:xfrm>
            <a:off x="5562600" y="11430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糖类、脂肪、蛋白质</a:t>
            </a:r>
          </a:p>
        </p:txBody>
      </p:sp>
      <p:sp>
        <p:nvSpPr>
          <p:cNvPr id="26629" name="文本框 26628"/>
          <p:cNvSpPr txBox="1"/>
          <p:nvPr/>
        </p:nvSpPr>
        <p:spPr>
          <a:xfrm>
            <a:off x="304800" y="1752600"/>
            <a:ext cx="47720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、细胞中重要的能源物质：</a:t>
            </a:r>
          </a:p>
        </p:txBody>
      </p:sp>
      <p:sp>
        <p:nvSpPr>
          <p:cNvPr id="26630" name="文本框 26629"/>
          <p:cNvSpPr txBox="1"/>
          <p:nvPr/>
        </p:nvSpPr>
        <p:spPr>
          <a:xfrm>
            <a:off x="4648200" y="17526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葡萄糖</a:t>
            </a:r>
          </a:p>
        </p:txBody>
      </p:sp>
      <p:sp>
        <p:nvSpPr>
          <p:cNvPr id="26631" name="文本框 26630"/>
          <p:cNvSpPr txBox="1"/>
          <p:nvPr/>
        </p:nvSpPr>
        <p:spPr>
          <a:xfrm>
            <a:off x="304800" y="2438400"/>
            <a:ext cx="6499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植物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细胞中重要的储存能量的物质：</a:t>
            </a:r>
          </a:p>
        </p:txBody>
      </p:sp>
      <p:sp>
        <p:nvSpPr>
          <p:cNvPr id="26632" name="文本框 26631"/>
          <p:cNvSpPr txBox="1"/>
          <p:nvPr/>
        </p:nvSpPr>
        <p:spPr>
          <a:xfrm>
            <a:off x="6477000" y="2438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淀粉</a:t>
            </a:r>
          </a:p>
        </p:txBody>
      </p:sp>
      <p:sp>
        <p:nvSpPr>
          <p:cNvPr id="26633" name="文本框 26632"/>
          <p:cNvSpPr txBox="1"/>
          <p:nvPr/>
        </p:nvSpPr>
        <p:spPr>
          <a:xfrm>
            <a:off x="304800" y="3124200"/>
            <a:ext cx="6572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动物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细胞中重要的储存能量的物质：</a:t>
            </a:r>
          </a:p>
        </p:txBody>
      </p:sp>
      <p:sp>
        <p:nvSpPr>
          <p:cNvPr id="26634" name="文本框 26633"/>
          <p:cNvSpPr txBox="1"/>
          <p:nvPr/>
        </p:nvSpPr>
        <p:spPr>
          <a:xfrm>
            <a:off x="6553200" y="31242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糖原</a:t>
            </a:r>
          </a:p>
        </p:txBody>
      </p:sp>
      <p:sp>
        <p:nvSpPr>
          <p:cNvPr id="26635" name="文本框 26634"/>
          <p:cNvSpPr txBox="1"/>
          <p:nvPr/>
        </p:nvSpPr>
        <p:spPr>
          <a:xfrm>
            <a:off x="304800" y="3733800"/>
            <a:ext cx="548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、生物体内储存能量的物质：</a:t>
            </a:r>
          </a:p>
        </p:txBody>
      </p:sp>
      <p:sp>
        <p:nvSpPr>
          <p:cNvPr id="26636" name="文本框 26635"/>
          <p:cNvSpPr txBox="1"/>
          <p:nvPr/>
        </p:nvSpPr>
        <p:spPr>
          <a:xfrm>
            <a:off x="5029200" y="37338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脂肪</a:t>
            </a:r>
          </a:p>
        </p:txBody>
      </p:sp>
      <p:sp>
        <p:nvSpPr>
          <p:cNvPr id="26637" name="文本框 26636"/>
          <p:cNvSpPr txBox="1"/>
          <p:nvPr/>
        </p:nvSpPr>
        <p:spPr>
          <a:xfrm>
            <a:off x="304800" y="4267200"/>
            <a:ext cx="7723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、生物体进行各项生命活动的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能源物质：</a:t>
            </a:r>
          </a:p>
        </p:txBody>
      </p:sp>
      <p:sp>
        <p:nvSpPr>
          <p:cNvPr id="26638" name="文本框 26637"/>
          <p:cNvSpPr txBox="1"/>
          <p:nvPr/>
        </p:nvSpPr>
        <p:spPr>
          <a:xfrm>
            <a:off x="304800" y="4876800"/>
            <a:ext cx="7723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、生物体进行各项生命活动的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能量物质：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9" name="文本框 26638"/>
          <p:cNvSpPr txBox="1"/>
          <p:nvPr/>
        </p:nvSpPr>
        <p:spPr>
          <a:xfrm>
            <a:off x="7543800" y="42672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糖类</a:t>
            </a:r>
          </a:p>
        </p:txBody>
      </p:sp>
      <p:sp>
        <p:nvSpPr>
          <p:cNvPr id="26640" name="文本框 26639"/>
          <p:cNvSpPr txBox="1"/>
          <p:nvPr/>
        </p:nvSpPr>
        <p:spPr>
          <a:xfrm>
            <a:off x="7620000" y="4876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ATP</a:t>
            </a:r>
          </a:p>
        </p:txBody>
      </p:sp>
      <p:sp>
        <p:nvSpPr>
          <p:cNvPr id="26641" name="文本框 26640"/>
          <p:cNvSpPr txBox="1"/>
          <p:nvPr/>
        </p:nvSpPr>
        <p:spPr>
          <a:xfrm>
            <a:off x="304800" y="5486400"/>
            <a:ext cx="70754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、生物体进行各项生命活动的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最终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能源：</a:t>
            </a:r>
          </a:p>
        </p:txBody>
      </p:sp>
      <p:sp>
        <p:nvSpPr>
          <p:cNvPr id="26642" name="文本框 26641"/>
          <p:cNvSpPr txBox="1"/>
          <p:nvPr/>
        </p:nvSpPr>
        <p:spPr>
          <a:xfrm>
            <a:off x="6858000" y="54864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6630" grpId="0" build="p"/>
      <p:bldP spid="26632" grpId="0" build="p"/>
      <p:bldP spid="26634" grpId="0" build="p"/>
      <p:bldP spid="26636" grpId="0" build="p"/>
      <p:bldP spid="26639" grpId="0" build="p"/>
      <p:bldP spid="26640" grpId="0" build="p"/>
      <p:bldP spid="2664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/>
          <p:nvPr/>
        </p:nvGrpSpPr>
        <p:grpSpPr>
          <a:xfrm>
            <a:off x="5105400" y="533400"/>
            <a:ext cx="2747963" cy="1485900"/>
            <a:chOff x="0" y="0"/>
            <a:chExt cx="1731" cy="1344"/>
          </a:xfrm>
        </p:grpSpPr>
        <p:pic>
          <p:nvPicPr>
            <p:cNvPr id="15362" name="Picture 3" descr="大脑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0"/>
              <a:ext cx="1728" cy="13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3" name="Text Box 4"/>
            <p:cNvSpPr txBox="1"/>
            <p:nvPr/>
          </p:nvSpPr>
          <p:spPr>
            <a:xfrm>
              <a:off x="0" y="781"/>
              <a:ext cx="1680" cy="4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用于大脑思考</a:t>
              </a:r>
            </a:p>
          </p:txBody>
        </p:sp>
      </p:grpSp>
      <p:pic>
        <p:nvPicPr>
          <p:cNvPr id="1536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86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11" name="Group 7"/>
          <p:cNvGrpSpPr/>
          <p:nvPr/>
        </p:nvGrpSpPr>
        <p:grpSpPr>
          <a:xfrm>
            <a:off x="3938588" y="4248150"/>
            <a:ext cx="5410200" cy="1895475"/>
            <a:chOff x="0" y="0"/>
            <a:chExt cx="2759" cy="1194"/>
          </a:xfrm>
        </p:grpSpPr>
        <p:pic>
          <p:nvPicPr>
            <p:cNvPr id="15367" name="Object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487" cy="90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8" name="Text Box 13"/>
            <p:cNvSpPr txBox="1"/>
            <p:nvPr/>
          </p:nvSpPr>
          <p:spPr>
            <a:xfrm>
              <a:off x="167" y="864"/>
              <a:ext cx="259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用于主动运输 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（渗透能）</a:t>
              </a:r>
            </a:p>
          </p:txBody>
        </p:sp>
      </p:grpSp>
      <p:sp>
        <p:nvSpPr>
          <p:cNvPr id="21514" name="AutoShape 14"/>
          <p:cNvSpPr/>
          <p:nvPr/>
        </p:nvSpPr>
        <p:spPr>
          <a:xfrm>
            <a:off x="3690938" y="2352675"/>
            <a:ext cx="2819400" cy="1981200"/>
          </a:xfrm>
          <a:prstGeom prst="irregularSeal1">
            <a:avLst/>
          </a:prstGeom>
          <a:gradFill rotWithShape="0">
            <a:gsLst>
              <a:gs pos="0">
                <a:srgbClr val="F7F5AB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50800" cap="sq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Text Box 15"/>
          <p:cNvSpPr txBox="1"/>
          <p:nvPr/>
        </p:nvSpPr>
        <p:spPr>
          <a:xfrm>
            <a:off x="4483100" y="2935288"/>
            <a:ext cx="1828800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ATP</a:t>
            </a:r>
          </a:p>
        </p:txBody>
      </p:sp>
      <p:sp>
        <p:nvSpPr>
          <p:cNvPr id="15371" name="Text Box 19"/>
          <p:cNvSpPr txBox="1"/>
          <p:nvPr/>
        </p:nvSpPr>
        <p:spPr>
          <a:xfrm>
            <a:off x="228600" y="0"/>
            <a:ext cx="38639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的利用</a:t>
            </a:r>
          </a:p>
        </p:txBody>
      </p:sp>
      <p:grpSp>
        <p:nvGrpSpPr>
          <p:cNvPr id="21517" name="Group 13"/>
          <p:cNvGrpSpPr/>
          <p:nvPr/>
        </p:nvGrpSpPr>
        <p:grpSpPr>
          <a:xfrm>
            <a:off x="142875" y="3122613"/>
            <a:ext cx="3309938" cy="2422525"/>
            <a:chOff x="0" y="0"/>
            <a:chExt cx="2448" cy="1594"/>
          </a:xfrm>
        </p:grpSpPr>
        <p:pic>
          <p:nvPicPr>
            <p:cNvPr id="15373" name="Picture 21" descr="肌肉收缩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" y="0"/>
              <a:ext cx="2256" cy="158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74" name="Text Box 22"/>
            <p:cNvSpPr txBox="1"/>
            <p:nvPr/>
          </p:nvSpPr>
          <p:spPr>
            <a:xfrm>
              <a:off x="0" y="972"/>
              <a:ext cx="2448" cy="6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用于各种运动，如肌细胞收缩</a:t>
              </a:r>
            </a:p>
          </p:txBody>
        </p:sp>
        <p:pic>
          <p:nvPicPr>
            <p:cNvPr id="15375" name="Picture 23" descr="Btflymon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2" y="96"/>
              <a:ext cx="768" cy="576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1521" name="Picture 2" descr="u=1428811960,259075043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609600"/>
            <a:ext cx="2724150" cy="1490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2" name="Picture 4" descr="u=3614963056,1822123675&amp;gp=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81000"/>
            <a:ext cx="3429000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3" name="Picture 3" descr="pic_236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09600"/>
            <a:ext cx="3376613" cy="2093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4" name="Picture 11" descr="Img2234546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3074988"/>
            <a:ext cx="3344862" cy="307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5" name="Picture 10" descr="D239D88FA8E3788780529EC227840A5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3230563"/>
            <a:ext cx="3246437" cy="295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81" name="Rectangle 3"/>
          <p:cNvSpPr>
            <a:spLocks noGrp="1"/>
          </p:cNvSpPr>
          <p:nvPr/>
        </p:nvSpPr>
        <p:spPr>
          <a:xfrm>
            <a:off x="3849688" y="3822700"/>
            <a:ext cx="4570412" cy="225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latinLnBrk="1">
              <a:spcBef>
                <a:spcPct val="20000"/>
              </a:spcBef>
            </a:pPr>
            <a:r>
              <a:rPr lang="zh-CN" altLang="en-US" sz="2800" b="1" dirty="0">
                <a:latin typeface="Franklin Gothic Book"/>
                <a:ea typeface="华文楷体"/>
              </a:rPr>
              <a:t> </a:t>
            </a:r>
            <a:endParaRPr lang="en-US" altLang="zh-CN" sz="2800" b="1">
              <a:latin typeface="Franklin Gothic Book"/>
              <a:ea typeface="华文楷体"/>
            </a:endParaRPr>
          </a:p>
          <a:p>
            <a:pPr lvl="0" indent="0" latinLnBrk="1">
              <a:spcBef>
                <a:spcPct val="20000"/>
              </a:spcBef>
            </a:pPr>
            <a:endParaRPr lang="en-US" altLang="zh-CN" sz="2800" b="1">
              <a:latin typeface="Franklin Gothic Book"/>
              <a:ea typeface="华文楷体"/>
            </a:endParaRPr>
          </a:p>
        </p:txBody>
      </p:sp>
      <p:sp>
        <p:nvSpPr>
          <p:cNvPr id="21527" name="Text Box 13"/>
          <p:cNvSpPr txBox="1"/>
          <p:nvPr/>
        </p:nvSpPr>
        <p:spPr>
          <a:xfrm>
            <a:off x="3627438" y="866775"/>
            <a:ext cx="115252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光能</a:t>
            </a:r>
          </a:p>
        </p:txBody>
      </p:sp>
      <p:sp>
        <p:nvSpPr>
          <p:cNvPr id="21528" name="Text Box 13"/>
          <p:cNvSpPr txBox="1"/>
          <p:nvPr/>
        </p:nvSpPr>
        <p:spPr>
          <a:xfrm>
            <a:off x="8482013" y="592138"/>
            <a:ext cx="866775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电能</a:t>
            </a:r>
          </a:p>
        </p:txBody>
      </p:sp>
      <p:sp>
        <p:nvSpPr>
          <p:cNvPr id="21529" name="Text Box 13"/>
          <p:cNvSpPr txBox="1"/>
          <p:nvPr/>
        </p:nvSpPr>
        <p:spPr>
          <a:xfrm>
            <a:off x="679450" y="6149975"/>
            <a:ext cx="165417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机械能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  <p:bldP spid="21515" grpId="0"/>
      <p:bldP spid="215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5601" descr="１００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3716338"/>
            <a:ext cx="176530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图片 25602" descr="１０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3" y="3573463"/>
            <a:ext cx="2071687" cy="1109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图片 25603" descr="一元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88" y="5001895"/>
            <a:ext cx="1333500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图片 25604" descr="u=1017992382,476054660&amp;gp=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38" y="0"/>
            <a:ext cx="3382962" cy="3382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6" name="文本框 25605"/>
          <p:cNvSpPr txBox="1"/>
          <p:nvPr/>
        </p:nvSpPr>
        <p:spPr>
          <a:xfrm>
            <a:off x="2103438" y="11303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文本框 25606"/>
          <p:cNvSpPr txBox="1"/>
          <p:nvPr/>
        </p:nvSpPr>
        <p:spPr>
          <a:xfrm>
            <a:off x="525463" y="1320800"/>
            <a:ext cx="33988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糖类、脂肪等有机物</a:t>
            </a:r>
          </a:p>
        </p:txBody>
      </p:sp>
      <p:sp>
        <p:nvSpPr>
          <p:cNvPr id="25608" name="文本框 25607"/>
          <p:cNvSpPr txBox="1"/>
          <p:nvPr/>
        </p:nvSpPr>
        <p:spPr>
          <a:xfrm>
            <a:off x="715963" y="3644900"/>
            <a:ext cx="140811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ＡＴＰ</a:t>
            </a:r>
          </a:p>
        </p:txBody>
      </p:sp>
      <p:sp>
        <p:nvSpPr>
          <p:cNvPr id="25609" name="直接连接符 25608"/>
          <p:cNvSpPr/>
          <p:nvPr/>
        </p:nvSpPr>
        <p:spPr>
          <a:xfrm>
            <a:off x="1476375" y="2060575"/>
            <a:ext cx="0" cy="1439863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pic>
        <p:nvPicPr>
          <p:cNvPr id="25610" name="图片 25609" descr="back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5805488"/>
            <a:ext cx="982662" cy="417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1" name="文本框 25610"/>
          <p:cNvSpPr txBox="1"/>
          <p:nvPr/>
        </p:nvSpPr>
        <p:spPr>
          <a:xfrm>
            <a:off x="1619250" y="1916113"/>
            <a:ext cx="2941638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隶书" pitchFamily="1" charset="-122"/>
              </a:rPr>
              <a:t>储存有大量的能量，</a:t>
            </a:r>
          </a:p>
          <a:p>
            <a:pPr lvl="0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隶书" pitchFamily="1" charset="-122"/>
              </a:rPr>
              <a:t>但不能被直接利用</a:t>
            </a:r>
          </a:p>
        </p:txBody>
      </p:sp>
      <p:sp>
        <p:nvSpPr>
          <p:cNvPr id="25612" name="文本框 25611"/>
          <p:cNvSpPr txBox="1"/>
          <p:nvPr/>
        </p:nvSpPr>
        <p:spPr>
          <a:xfrm>
            <a:off x="1979613" y="3644900"/>
            <a:ext cx="2328862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隶书" pitchFamily="1" charset="-122"/>
              </a:rPr>
              <a:t>储存的能量相对</a:t>
            </a:r>
          </a:p>
          <a:p>
            <a:pPr lvl="0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隶书" pitchFamily="1" charset="-122"/>
              </a:rPr>
              <a:t>来说少，但能被</a:t>
            </a:r>
          </a:p>
          <a:p>
            <a:pPr lvl="0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隶书" pitchFamily="1" charset="-122"/>
              </a:rPr>
              <a:t>直接利用</a:t>
            </a:r>
          </a:p>
        </p:txBody>
      </p:sp>
      <p:sp>
        <p:nvSpPr>
          <p:cNvPr id="25613" name="文本框 25612"/>
          <p:cNvSpPr txBox="1"/>
          <p:nvPr/>
        </p:nvSpPr>
        <p:spPr>
          <a:xfrm>
            <a:off x="814388" y="2565400"/>
            <a:ext cx="549275" cy="6921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003366"/>
                </a:solidFill>
                <a:latin typeface="Arial" panose="020B0604020202020204" pitchFamily="34" charset="0"/>
                <a:ea typeface="隶书" pitchFamily="1" charset="-122"/>
              </a:rPr>
              <a:t>能量</a:t>
            </a:r>
          </a:p>
        </p:txBody>
      </p:sp>
      <p:sp>
        <p:nvSpPr>
          <p:cNvPr id="25614" name="矩形 25613"/>
          <p:cNvSpPr/>
          <p:nvPr/>
        </p:nvSpPr>
        <p:spPr>
          <a:xfrm>
            <a:off x="4356100" y="1054100"/>
            <a:ext cx="11525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6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≈</a:t>
            </a:r>
          </a:p>
        </p:txBody>
      </p:sp>
      <p:sp>
        <p:nvSpPr>
          <p:cNvPr id="25615" name="矩形 25614"/>
          <p:cNvSpPr/>
          <p:nvPr/>
        </p:nvSpPr>
        <p:spPr>
          <a:xfrm>
            <a:off x="4211638" y="3502025"/>
            <a:ext cx="949325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6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60648"/>
            <a:ext cx="3409950" cy="4895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2080" y="544522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葡糖糖燃烧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274865"/>
            <a:ext cx="4392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燃烧葡糖糖可以看到放出的光和热，说明葡萄糖中蕴含着能量。但是细胞内的各种化学反应均需要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温和的条件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，那么细胞中的能量以什么形式释放出来？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endParaRPr lang="en-US" altLang="zh-CN" sz="2800" b="1" dirty="0">
              <a:solidFill>
                <a:srgbClr val="0000FF"/>
              </a:solidFill>
            </a:endParaRPr>
          </a:p>
          <a:p>
            <a:endParaRPr lang="en-US" altLang="zh-CN" sz="2800" b="1" dirty="0" smtClean="0">
              <a:solidFill>
                <a:srgbClr val="0000FF"/>
              </a:solidFill>
            </a:endParaRPr>
          </a:p>
          <a:p>
            <a:endParaRPr lang="en-US" altLang="zh-CN" sz="2800" b="1" dirty="0">
              <a:solidFill>
                <a:srgbClr val="0000FF"/>
              </a:solidFill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又如何被利用的呢？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166913" descr="20070625_700000bb63b1f78b0c16bimUgNq5C1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685800"/>
            <a:ext cx="8642350" cy="5257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6915" name="组合 166914"/>
          <p:cNvGrpSpPr/>
          <p:nvPr/>
        </p:nvGrpSpPr>
        <p:grpSpPr>
          <a:xfrm>
            <a:off x="381000" y="4191000"/>
            <a:ext cx="8305800" cy="1163638"/>
            <a:chOff x="0" y="0"/>
            <a:chExt cx="5218" cy="363"/>
          </a:xfrm>
        </p:grpSpPr>
        <p:sp>
          <p:nvSpPr>
            <p:cNvPr id="37891" name="矩形标注 166915"/>
            <p:cNvSpPr/>
            <p:nvPr/>
          </p:nvSpPr>
          <p:spPr>
            <a:xfrm>
              <a:off x="3538" y="54"/>
              <a:ext cx="1680" cy="309"/>
            </a:xfrm>
            <a:prstGeom prst="wedgeRectCallout">
              <a:avLst>
                <a:gd name="adj1" fmla="val -44819"/>
                <a:gd name="adj2" fmla="val -153560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服用剧毒</a:t>
              </a:r>
            </a:p>
            <a:p>
              <a:pPr algn="ctr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氰化物</a:t>
              </a:r>
            </a:p>
          </p:txBody>
        </p:sp>
        <p:sp>
          <p:nvSpPr>
            <p:cNvPr id="37892" name="矩形标注 166916"/>
            <p:cNvSpPr/>
            <p:nvPr/>
          </p:nvSpPr>
          <p:spPr>
            <a:xfrm>
              <a:off x="0" y="0"/>
              <a:ext cx="1545" cy="363"/>
            </a:xfrm>
            <a:prstGeom prst="wedgeRectCallout">
              <a:avLst>
                <a:gd name="adj1" fmla="val 39514"/>
                <a:gd name="adj2" fmla="val -120801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立刻踏上黄泉路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1679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" y="1743075"/>
            <a:ext cx="8842375" cy="442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939" name="云形标注 167938"/>
          <p:cNvSpPr/>
          <p:nvPr/>
        </p:nvSpPr>
        <p:spPr>
          <a:xfrm>
            <a:off x="3924300" y="260350"/>
            <a:ext cx="4533900" cy="1257300"/>
          </a:xfrm>
          <a:prstGeom prst="cloudCallout">
            <a:avLst>
              <a:gd name="adj1" fmla="val -41856"/>
              <a:gd name="adj2" fmla="val 8838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Arial" panose="020B0604020202020204" pitchFamily="34" charset="0"/>
                <a:ea typeface="楷体_GB2312" pitchFamily="49" charset="-122"/>
              </a:rPr>
              <a:t>这毒药怎么这    么厉害呢？？</a:t>
            </a:r>
          </a:p>
        </p:txBody>
      </p:sp>
      <p:pic>
        <p:nvPicPr>
          <p:cNvPr id="167940" name="音乐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6921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66" fill="hold"/>
                                        <p:tgtEl>
                                          <p:spTgt spid="1679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7940"/>
                </p:tgtEl>
              </p:cMediaNode>
            </p:audio>
          </p:childTnLst>
        </p:cTn>
      </p:par>
    </p:tnLst>
    <p:bldLst>
      <p:bldP spid="16793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168961"/>
          <p:cNvPicPr>
            <a:picLocks noChangeAspect="1"/>
          </p:cNvPicPr>
          <p:nvPr/>
        </p:nvPicPr>
        <p:blipFill>
          <a:blip r:embed="rId2"/>
          <a:srcRect l="12553" r="23869"/>
          <a:stretch>
            <a:fillRect/>
          </a:stretch>
        </p:blipFill>
        <p:spPr>
          <a:xfrm>
            <a:off x="1368425" y="382588"/>
            <a:ext cx="6632575" cy="470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8963" name="矩形标注 168962"/>
          <p:cNvSpPr/>
          <p:nvPr/>
        </p:nvSpPr>
        <p:spPr>
          <a:xfrm>
            <a:off x="1143000" y="5030788"/>
            <a:ext cx="7085013" cy="1674812"/>
          </a:xfrm>
          <a:prstGeom prst="wedgeRectCallout">
            <a:avLst>
              <a:gd name="adj1" fmla="val -2639"/>
              <a:gd name="adj2" fmla="val -12254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lnSpc>
                <a:spcPct val="115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因为氰化物会阻止人体内新的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ATP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合成，这样细胞的生命活动就不能继续，人在短时间内就会死亡。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文本框 81922"/>
          <p:cNvSpPr txBox="1"/>
          <p:nvPr/>
        </p:nvSpPr>
        <p:spPr>
          <a:xfrm>
            <a:off x="422275" y="1039813"/>
            <a:ext cx="467995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None/>
            </a:pPr>
            <a:r>
              <a:rPr lang="zh-CN" altLang="en-US" sz="4000" b="1">
                <a:solidFill>
                  <a:srgbClr val="2F071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主要的能源物质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1925" name="文本框 81924"/>
          <p:cNvSpPr txBox="1"/>
          <p:nvPr/>
        </p:nvSpPr>
        <p:spPr>
          <a:xfrm>
            <a:off x="374650" y="1919288"/>
            <a:ext cx="460851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None/>
            </a:pPr>
            <a:r>
              <a:rPr lang="zh-CN" altLang="en-US" sz="4000" b="1">
                <a:solidFill>
                  <a:srgbClr val="2F071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主要的储能物质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1926" name="文本框 81925"/>
          <p:cNvSpPr txBox="1"/>
          <p:nvPr/>
        </p:nvSpPr>
        <p:spPr>
          <a:xfrm>
            <a:off x="4725988" y="1028700"/>
            <a:ext cx="157956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None/>
            </a:pPr>
            <a:r>
              <a:rPr lang="zh-CN" altLang="en-US" sz="40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糖 类</a:t>
            </a:r>
          </a:p>
        </p:txBody>
      </p:sp>
      <p:sp>
        <p:nvSpPr>
          <p:cNvPr id="81927" name="文本框 81926"/>
          <p:cNvSpPr txBox="1"/>
          <p:nvPr/>
        </p:nvSpPr>
        <p:spPr>
          <a:xfrm>
            <a:off x="4730750" y="1949450"/>
            <a:ext cx="17795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None/>
            </a:pPr>
            <a:r>
              <a:rPr lang="zh-CN" altLang="en-US" sz="40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脂 肪</a:t>
            </a:r>
          </a:p>
        </p:txBody>
      </p:sp>
      <p:pic>
        <p:nvPicPr>
          <p:cNvPr id="81929" name="图片 81928" descr="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8" y="6024563"/>
            <a:ext cx="7848600" cy="59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7172"/>
          <p:cNvSpPr txBox="1"/>
          <p:nvPr/>
        </p:nvSpPr>
        <p:spPr>
          <a:xfrm>
            <a:off x="3949700" y="3345815"/>
            <a:ext cx="14986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latinLnBrk="0" hangingPunct="1"/>
            <a:r>
              <a:rPr lang="zh-CN" altLang="en-US" sz="3200" b="1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/>
      <p:bldP spid="81927" grpId="0"/>
      <p:bldP spid="7173" grpId="1" build="allAtOnce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4096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sz="4000" b="1" dirty="0">
              <a:solidFill>
                <a:srgbClr val="FF5050"/>
              </a:solidFill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40963" name="图片 40962" descr="top_15_1_0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836613"/>
            <a:ext cx="2808288" cy="303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文本框 40963"/>
          <p:cNvSpPr txBox="1"/>
          <p:nvPr/>
        </p:nvSpPr>
        <p:spPr>
          <a:xfrm>
            <a:off x="3059113" y="1125538"/>
            <a:ext cx="5689600" cy="4968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用小刀将数十只萤火虫的发光器割下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干燥后研磨成粉末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取四等份分别装入四支试管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各加入少量水使之混合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置于暗处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可见试管内有淡黄色荧光出现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约过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15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分钟荧光消失。。。。。。</a:t>
            </a:r>
            <a:endParaRPr lang="en-US" altLang="zh-CN" sz="4000" b="1">
              <a:solidFill>
                <a:srgbClr val="FFFF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5" name="矩形 40964"/>
          <p:cNvSpPr/>
          <p:nvPr/>
        </p:nvSpPr>
        <p:spPr>
          <a:xfrm>
            <a:off x="0" y="120650"/>
            <a:ext cx="2622550" cy="8239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实验探究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右箭头 43009"/>
          <p:cNvSpPr/>
          <p:nvPr/>
        </p:nvSpPr>
        <p:spPr>
          <a:xfrm>
            <a:off x="1447800" y="2636838"/>
            <a:ext cx="1219200" cy="904875"/>
          </a:xfrm>
          <a:prstGeom prst="rightArrow">
            <a:avLst>
              <a:gd name="adj1" fmla="val 50000"/>
              <a:gd name="adj2" fmla="val 33684"/>
            </a:avLst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15min</a:t>
            </a:r>
          </a:p>
        </p:txBody>
      </p:sp>
      <p:sp>
        <p:nvSpPr>
          <p:cNvPr id="43011" name="文本框 43010"/>
          <p:cNvSpPr txBox="1"/>
          <p:nvPr/>
        </p:nvSpPr>
        <p:spPr>
          <a:xfrm>
            <a:off x="2590800" y="2474913"/>
            <a:ext cx="620713" cy="180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荧光消失</a:t>
            </a:r>
          </a:p>
        </p:txBody>
      </p:sp>
      <p:sp>
        <p:nvSpPr>
          <p:cNvPr id="43012" name="右箭头 43011"/>
          <p:cNvSpPr/>
          <p:nvPr/>
        </p:nvSpPr>
        <p:spPr>
          <a:xfrm>
            <a:off x="5638800" y="2636838"/>
            <a:ext cx="1525588" cy="839787"/>
          </a:xfrm>
          <a:prstGeom prst="rightArrow">
            <a:avLst>
              <a:gd name="adj1" fmla="val 50000"/>
              <a:gd name="adj2" fmla="val 45415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暗处</a:t>
            </a:r>
          </a:p>
        </p:txBody>
      </p:sp>
      <p:sp>
        <p:nvSpPr>
          <p:cNvPr id="43013" name="文本框 43012"/>
          <p:cNvSpPr txBox="1"/>
          <p:nvPr/>
        </p:nvSpPr>
        <p:spPr>
          <a:xfrm>
            <a:off x="7504113" y="19764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014" name="组合 43013"/>
          <p:cNvGrpSpPr/>
          <p:nvPr/>
        </p:nvGrpSpPr>
        <p:grpSpPr>
          <a:xfrm>
            <a:off x="152400" y="228600"/>
            <a:ext cx="1219200" cy="6132513"/>
            <a:chOff x="96" y="144"/>
            <a:chExt cx="768" cy="3863"/>
          </a:xfrm>
        </p:grpSpPr>
        <p:sp>
          <p:nvSpPr>
            <p:cNvPr id="43015" name="矩形 43014"/>
            <p:cNvSpPr/>
            <p:nvPr/>
          </p:nvSpPr>
          <p:spPr>
            <a:xfrm>
              <a:off x="144" y="144"/>
              <a:ext cx="3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660033"/>
                  </a:solidFill>
                  <a:latin typeface="Times New Roman" panose="02020603050405020304" pitchFamily="18" charset="0"/>
                  <a:ea typeface="方正姚体" pitchFamily="2" charset="-122"/>
                </a:rPr>
                <a:t>A</a:t>
              </a:r>
            </a:p>
          </p:txBody>
        </p:sp>
        <p:sp>
          <p:nvSpPr>
            <p:cNvPr id="43016" name="矩形 43015"/>
            <p:cNvSpPr/>
            <p:nvPr/>
          </p:nvSpPr>
          <p:spPr>
            <a:xfrm>
              <a:off x="96" y="1296"/>
              <a:ext cx="3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660033"/>
                  </a:solidFill>
                  <a:latin typeface="Times New Roman" panose="02020603050405020304" pitchFamily="18" charset="0"/>
                  <a:ea typeface="方正姚体" pitchFamily="2" charset="-122"/>
                </a:rPr>
                <a:t>B</a:t>
              </a:r>
            </a:p>
          </p:txBody>
        </p:sp>
        <p:pic>
          <p:nvPicPr>
            <p:cNvPr id="43017" name="图片 430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" y="144"/>
              <a:ext cx="384" cy="79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3018" name="图片 430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" y="1104"/>
              <a:ext cx="384" cy="8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019" name="矩形 43018"/>
            <p:cNvSpPr/>
            <p:nvPr/>
          </p:nvSpPr>
          <p:spPr>
            <a:xfrm>
              <a:off x="144" y="2112"/>
              <a:ext cx="3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660033"/>
                  </a:solidFill>
                  <a:latin typeface="Times New Roman" panose="02020603050405020304" pitchFamily="18" charset="0"/>
                  <a:ea typeface="方正姚体" pitchFamily="2" charset="-122"/>
                </a:rPr>
                <a:t>C</a:t>
              </a:r>
            </a:p>
          </p:txBody>
        </p:sp>
        <p:sp>
          <p:nvSpPr>
            <p:cNvPr id="43020" name="矩形 43019"/>
            <p:cNvSpPr/>
            <p:nvPr/>
          </p:nvSpPr>
          <p:spPr>
            <a:xfrm>
              <a:off x="96" y="3264"/>
              <a:ext cx="3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660033"/>
                  </a:solidFill>
                  <a:latin typeface="Times New Roman" panose="02020603050405020304" pitchFamily="18" charset="0"/>
                  <a:ea typeface="方正姚体" pitchFamily="2" charset="-122"/>
                </a:rPr>
                <a:t>D</a:t>
              </a:r>
            </a:p>
          </p:txBody>
        </p:sp>
        <p:pic>
          <p:nvPicPr>
            <p:cNvPr id="43021" name="图片 430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" y="2185"/>
              <a:ext cx="384" cy="79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3022" name="图片 430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" y="3168"/>
              <a:ext cx="384" cy="83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3023" name="组合 43022"/>
          <p:cNvGrpSpPr/>
          <p:nvPr/>
        </p:nvGrpSpPr>
        <p:grpSpPr>
          <a:xfrm>
            <a:off x="3048000" y="1524000"/>
            <a:ext cx="3467100" cy="1600200"/>
            <a:chOff x="1920" y="960"/>
            <a:chExt cx="2184" cy="1008"/>
          </a:xfrm>
        </p:grpSpPr>
        <p:sp>
          <p:nvSpPr>
            <p:cNvPr id="43024" name="文本框 43023"/>
            <p:cNvSpPr txBox="1"/>
            <p:nvPr/>
          </p:nvSpPr>
          <p:spPr>
            <a:xfrm>
              <a:off x="2352" y="960"/>
              <a:ext cx="17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２ｍｌ葡萄糖溶液</a:t>
              </a:r>
            </a:p>
          </p:txBody>
        </p:sp>
        <p:pic>
          <p:nvPicPr>
            <p:cNvPr id="43025" name="图片 430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0" y="1104"/>
              <a:ext cx="409" cy="8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026" name="直接连接符 43025"/>
            <p:cNvSpPr/>
            <p:nvPr/>
          </p:nvSpPr>
          <p:spPr>
            <a:xfrm flipH="1">
              <a:off x="2109" y="1241"/>
              <a:ext cx="408" cy="318"/>
            </a:xfrm>
            <a:prstGeom prst="line">
              <a:avLst/>
            </a:prstGeom>
            <a:ln w="76200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3027" name="组合 43026"/>
          <p:cNvGrpSpPr/>
          <p:nvPr/>
        </p:nvGrpSpPr>
        <p:grpSpPr>
          <a:xfrm>
            <a:off x="3132138" y="4857750"/>
            <a:ext cx="4159250" cy="1524000"/>
            <a:chOff x="1920" y="0"/>
            <a:chExt cx="2620" cy="960"/>
          </a:xfrm>
        </p:grpSpPr>
        <p:sp>
          <p:nvSpPr>
            <p:cNvPr id="43028" name="文本框 43027"/>
            <p:cNvSpPr txBox="1"/>
            <p:nvPr/>
          </p:nvSpPr>
          <p:spPr>
            <a:xfrm>
              <a:off x="2306" y="0"/>
              <a:ext cx="2234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２ｍｌ</a:t>
              </a:r>
              <a:r>
                <a:rPr lang="en-US" altLang="zh-CN" sz="2400" b="1">
                  <a:solidFill>
                    <a:srgbClr val="FF0000"/>
                  </a:solidFill>
                  <a:latin typeface="Tahoma" panose="020B0604030504040204" pitchFamily="34" charset="0"/>
                  <a:ea typeface="黑体" panose="02010609060101010101" pitchFamily="2" charset="-122"/>
                  <a:sym typeface="+mn-ea"/>
                </a:rPr>
                <a:t>ATP</a:t>
              </a:r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溶液</a:t>
              </a:r>
            </a:p>
          </p:txBody>
        </p:sp>
        <p:pic>
          <p:nvPicPr>
            <p:cNvPr id="43029" name="图片 430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0" y="96"/>
              <a:ext cx="359" cy="8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030" name="直接连接符 43029"/>
            <p:cNvSpPr/>
            <p:nvPr/>
          </p:nvSpPr>
          <p:spPr>
            <a:xfrm flipH="1">
              <a:off x="2064" y="288"/>
              <a:ext cx="408" cy="318"/>
            </a:xfrm>
            <a:prstGeom prst="line">
              <a:avLst/>
            </a:prstGeom>
            <a:ln w="76200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3031" name="组合 43030"/>
          <p:cNvGrpSpPr/>
          <p:nvPr/>
        </p:nvGrpSpPr>
        <p:grpSpPr>
          <a:xfrm>
            <a:off x="3048000" y="3429000"/>
            <a:ext cx="3619500" cy="1371600"/>
            <a:chOff x="1920" y="2160"/>
            <a:chExt cx="2280" cy="864"/>
          </a:xfrm>
        </p:grpSpPr>
        <p:graphicFrame>
          <p:nvGraphicFramePr>
            <p:cNvPr id="43032" name="对象 43031"/>
            <p:cNvGraphicFramePr/>
            <p:nvPr/>
          </p:nvGraphicFramePr>
          <p:xfrm>
            <a:off x="1920" y="2160"/>
            <a:ext cx="359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r:id="rId5" imgW="1123950" imgH="2781300" progId="PBrush">
                    <p:embed/>
                  </p:oleObj>
                </mc:Choice>
                <mc:Fallback>
                  <p:oleObj r:id="rId5" imgW="1123950" imgH="2781300" progId="PBrush">
                    <p:embed/>
                    <p:pic>
                      <p:nvPicPr>
                        <p:cNvPr id="0" name="图片 1024" descr="image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20" y="2160"/>
                          <a:ext cx="359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3" name="文本框 43032"/>
            <p:cNvSpPr txBox="1"/>
            <p:nvPr/>
          </p:nvSpPr>
          <p:spPr>
            <a:xfrm>
              <a:off x="2448" y="2256"/>
              <a:ext cx="17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２ｍｌ脂肪溶液</a:t>
              </a:r>
            </a:p>
          </p:txBody>
        </p:sp>
        <p:sp>
          <p:nvSpPr>
            <p:cNvPr id="43034" name="直接连接符 43033"/>
            <p:cNvSpPr/>
            <p:nvPr/>
          </p:nvSpPr>
          <p:spPr>
            <a:xfrm flipH="1">
              <a:off x="2109" y="2441"/>
              <a:ext cx="408" cy="318"/>
            </a:xfrm>
            <a:prstGeom prst="line">
              <a:avLst/>
            </a:prstGeom>
            <a:ln w="76200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3035" name="组合 43034"/>
          <p:cNvGrpSpPr/>
          <p:nvPr/>
        </p:nvGrpSpPr>
        <p:grpSpPr>
          <a:xfrm>
            <a:off x="3059113" y="115888"/>
            <a:ext cx="3124200" cy="1524000"/>
            <a:chOff x="1920" y="3120"/>
            <a:chExt cx="1968" cy="960"/>
          </a:xfrm>
        </p:grpSpPr>
        <p:graphicFrame>
          <p:nvGraphicFramePr>
            <p:cNvPr id="43036" name="对象 43035"/>
            <p:cNvGraphicFramePr/>
            <p:nvPr/>
          </p:nvGraphicFramePr>
          <p:xfrm>
            <a:off x="1920" y="3216"/>
            <a:ext cx="409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r:id="rId7" imgW="1123950" imgH="2781300" progId="PBrush">
                    <p:embed/>
                  </p:oleObj>
                </mc:Choice>
                <mc:Fallback>
                  <p:oleObj r:id="rId7" imgW="1123950" imgH="2781300" progId="PBrush">
                    <p:embed/>
                    <p:pic>
                      <p:nvPicPr>
                        <p:cNvPr id="0" name="图片 1025" descr="image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20" y="3216"/>
                          <a:ext cx="409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7" name="文本框 43036"/>
            <p:cNvSpPr txBox="1"/>
            <p:nvPr/>
          </p:nvSpPr>
          <p:spPr>
            <a:xfrm>
              <a:off x="2352" y="312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２ｍｌ蒸馏水</a:t>
              </a:r>
            </a:p>
          </p:txBody>
        </p:sp>
        <p:sp>
          <p:nvSpPr>
            <p:cNvPr id="43038" name="直接连接符 43037"/>
            <p:cNvSpPr/>
            <p:nvPr/>
          </p:nvSpPr>
          <p:spPr>
            <a:xfrm flipH="1">
              <a:off x="2136" y="3360"/>
              <a:ext cx="408" cy="318"/>
            </a:xfrm>
            <a:prstGeom prst="line">
              <a:avLst/>
            </a:prstGeom>
            <a:ln w="76200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3039" name="组合 43038"/>
          <p:cNvGrpSpPr/>
          <p:nvPr/>
        </p:nvGrpSpPr>
        <p:grpSpPr>
          <a:xfrm>
            <a:off x="7019925" y="5157788"/>
            <a:ext cx="1860550" cy="1255712"/>
            <a:chOff x="4416" y="144"/>
            <a:chExt cx="1172" cy="791"/>
          </a:xfrm>
        </p:grpSpPr>
        <p:sp>
          <p:nvSpPr>
            <p:cNvPr id="43040" name="文本框 43039"/>
            <p:cNvSpPr txBox="1"/>
            <p:nvPr/>
          </p:nvSpPr>
          <p:spPr>
            <a:xfrm>
              <a:off x="4800" y="240"/>
              <a:ext cx="78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有荧光</a:t>
              </a:r>
            </a:p>
            <a:p>
              <a:pPr lvl="0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出现</a:t>
              </a:r>
            </a:p>
          </p:txBody>
        </p:sp>
        <p:pic>
          <p:nvPicPr>
            <p:cNvPr id="43041" name="图片 430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" y="144"/>
              <a:ext cx="384" cy="79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3042" name="组合 43041"/>
          <p:cNvGrpSpPr/>
          <p:nvPr/>
        </p:nvGrpSpPr>
        <p:grpSpPr>
          <a:xfrm>
            <a:off x="7010400" y="1676400"/>
            <a:ext cx="1865313" cy="1371600"/>
            <a:chOff x="4416" y="1056"/>
            <a:chExt cx="1175" cy="864"/>
          </a:xfrm>
        </p:grpSpPr>
        <p:pic>
          <p:nvPicPr>
            <p:cNvPr id="43043" name="图片 430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6" y="1056"/>
              <a:ext cx="409" cy="8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044" name="文本框 43043"/>
            <p:cNvSpPr txBox="1"/>
            <p:nvPr/>
          </p:nvSpPr>
          <p:spPr>
            <a:xfrm>
              <a:off x="4800" y="1104"/>
              <a:ext cx="79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无荧光</a:t>
              </a:r>
            </a:p>
            <a:p>
              <a:pPr lvl="0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出现</a:t>
              </a:r>
            </a:p>
          </p:txBody>
        </p:sp>
      </p:grpSp>
      <p:grpSp>
        <p:nvGrpSpPr>
          <p:cNvPr id="43045" name="组合 43044"/>
          <p:cNvGrpSpPr/>
          <p:nvPr/>
        </p:nvGrpSpPr>
        <p:grpSpPr>
          <a:xfrm>
            <a:off x="6959600" y="260350"/>
            <a:ext cx="1860550" cy="1371600"/>
            <a:chOff x="4464" y="3168"/>
            <a:chExt cx="1172" cy="864"/>
          </a:xfrm>
        </p:grpSpPr>
        <p:pic>
          <p:nvPicPr>
            <p:cNvPr id="43046" name="图片 430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4" y="3168"/>
              <a:ext cx="409" cy="8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047" name="文本框 43046"/>
            <p:cNvSpPr txBox="1"/>
            <p:nvPr/>
          </p:nvSpPr>
          <p:spPr>
            <a:xfrm>
              <a:off x="4848" y="3264"/>
              <a:ext cx="78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无荧光</a:t>
              </a:r>
            </a:p>
            <a:p>
              <a:pPr lvl="0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出现</a:t>
              </a:r>
            </a:p>
          </p:txBody>
        </p:sp>
      </p:grpSp>
      <p:grpSp>
        <p:nvGrpSpPr>
          <p:cNvPr id="43048" name="组合 43047"/>
          <p:cNvGrpSpPr/>
          <p:nvPr/>
        </p:nvGrpSpPr>
        <p:grpSpPr>
          <a:xfrm>
            <a:off x="7010400" y="3429000"/>
            <a:ext cx="1865313" cy="1371600"/>
            <a:chOff x="4416" y="2160"/>
            <a:chExt cx="1175" cy="864"/>
          </a:xfrm>
        </p:grpSpPr>
        <p:pic>
          <p:nvPicPr>
            <p:cNvPr id="43049" name="图片 430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6" y="2160"/>
              <a:ext cx="409" cy="8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050" name="文本框 43049"/>
            <p:cNvSpPr txBox="1"/>
            <p:nvPr/>
          </p:nvSpPr>
          <p:spPr>
            <a:xfrm>
              <a:off x="4800" y="2208"/>
              <a:ext cx="79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无荧光</a:t>
              </a:r>
            </a:p>
            <a:p>
              <a:pPr lvl="0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出现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055" name="ShockwaveFlash1" r:id="rId2" imgW="8915400" imgH="6477120"/>
        </mc:Choice>
        <mc:Fallback>
          <p:control name="ShockwaveFlash1" r:id="rId2" imgW="8915400" imgH="6477120">
            <p:pic>
              <p:nvPicPr>
                <p:cNvPr id="2" name="ShockwaveFlash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400" y="163513"/>
                  <a:ext cx="8915400" cy="64770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1265" descr="top_15_1_0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3" y="149860"/>
            <a:ext cx="2124075" cy="167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11266"/>
          <p:cNvSpPr txBox="1"/>
          <p:nvPr/>
        </p:nvSpPr>
        <p:spPr>
          <a:xfrm>
            <a:off x="396558" y="2403475"/>
            <a:ext cx="7777162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结论：</a:t>
            </a:r>
            <a:endParaRPr lang="en-US" altLang="zh-CN" sz="28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268" name="文本框 11267"/>
          <p:cNvSpPr txBox="1"/>
          <p:nvPr/>
        </p:nvSpPr>
        <p:spPr>
          <a:xfrm>
            <a:off x="839470" y="3008948"/>
            <a:ext cx="79565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葡萄糖、</a:t>
            </a:r>
            <a:r>
              <a:rPr lang="zh-CN" altLang="en-US" sz="32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脂肪</a:t>
            </a:r>
            <a:r>
              <a:rPr lang="zh-CN" altLang="en-US" sz="32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不能为萤火虫的发光器直接供能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7390" y="4398010"/>
            <a:ext cx="8220075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altLang="zh-CN" sz="3600" b="1">
                <a:solidFill>
                  <a:srgbClr val="0033CC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ATP</a:t>
            </a:r>
            <a:r>
              <a:rPr lang="zh-CN" altLang="en-US" sz="36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是生物体生命活动的</a:t>
            </a:r>
            <a:r>
              <a:rPr lang="zh-CN" altLang="en-US" sz="3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直接</a:t>
            </a:r>
            <a:r>
              <a:rPr lang="zh-CN" altLang="en-US" sz="3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能源物质</a:t>
            </a:r>
            <a:r>
              <a:rPr lang="zh-CN" altLang="en-US" sz="36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193" descr="5038979_155158017527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63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文本框 8194"/>
          <p:cNvSpPr txBox="1"/>
          <p:nvPr/>
        </p:nvSpPr>
        <p:spPr>
          <a:xfrm>
            <a:off x="353060" y="3048000"/>
            <a:ext cx="8257540" cy="1310640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rgbClr val="9999FF">
                <a:alpha val="75000"/>
              </a:srgb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latin typeface="Arial" panose="020B0604020202020204" pitchFamily="34" charset="0"/>
                <a:ea typeface="黑体" panose="02010609060101010101" pitchFamily="2" charset="-122"/>
              </a:rPr>
              <a:t>第二节  细胞的能量“通货”——ATP</a:t>
            </a:r>
          </a:p>
        </p:txBody>
      </p:sp>
      <p:sp>
        <p:nvSpPr>
          <p:cNvPr id="8197" name="矩形 8196"/>
          <p:cNvSpPr/>
          <p:nvPr/>
        </p:nvSpPr>
        <p:spPr>
          <a:xfrm>
            <a:off x="838200" y="1524000"/>
            <a:ext cx="7467600" cy="21336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00"/>
              </a:avLst>
            </a:prstTxWarp>
            <a:normAutofit/>
          </a:bodyPr>
          <a:lstStyle/>
          <a:p>
            <a:pPr algn="ctr"/>
            <a:r>
              <a:rPr lang="zh-CN" altLang="en-US" sz="4400" b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第五章  细胞的能量供应和利用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</TotalTime>
  <Words>1215</Words>
  <Application>Microsoft Office PowerPoint</Application>
  <PresentationFormat>全屏显示(4:3)</PresentationFormat>
  <Paragraphs>318</Paragraphs>
  <Slides>32</Slides>
  <Notes>5</Notes>
  <HiddenSlides>1</HiddenSlides>
  <MMClips>1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方正舒体</vt:lpstr>
      <vt:lpstr>方正姚体</vt:lpstr>
      <vt:lpstr>黑体</vt:lpstr>
      <vt:lpstr>华文彩云</vt:lpstr>
      <vt:lpstr>华文楷体</vt:lpstr>
      <vt:lpstr>华文新魏</vt:lpstr>
      <vt:lpstr>华文中宋</vt:lpstr>
      <vt:lpstr>楷体_GB2312</vt:lpstr>
      <vt:lpstr>隶书</vt:lpstr>
      <vt:lpstr>宋体</vt:lpstr>
      <vt:lpstr>幼圆</vt:lpstr>
      <vt:lpstr>Arial</vt:lpstr>
      <vt:lpstr>Calibri</vt:lpstr>
      <vt:lpstr>Franklin Gothic Book</vt:lpstr>
      <vt:lpstr>Tahoma</vt:lpstr>
      <vt:lpstr>Times New Roman</vt:lpstr>
      <vt:lpstr>Verdana</vt:lpstr>
      <vt:lpstr>Wingdings</vt:lpstr>
      <vt:lpstr>Office 主题​​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2、ATP合成与ATP分解的比较：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dreamsummit</cp:lastModifiedBy>
  <cp:revision>241</cp:revision>
  <dcterms:created xsi:type="dcterms:W3CDTF">2016-11-21T03:36:00Z</dcterms:created>
  <dcterms:modified xsi:type="dcterms:W3CDTF">2019-11-26T01:11:58Z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2052-10.1.0.6930</vt:lpwstr>
  </property>
</Properties>
</file>