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3" r:id="rId2"/>
    <p:sldId id="349" r:id="rId3"/>
    <p:sldId id="423" r:id="rId4"/>
    <p:sldId id="424" r:id="rId5"/>
    <p:sldId id="373" r:id="rId6"/>
    <p:sldId id="374" r:id="rId7"/>
    <p:sldId id="385" r:id="rId8"/>
    <p:sldId id="387" r:id="rId9"/>
    <p:sldId id="386" r:id="rId10"/>
    <p:sldId id="377" r:id="rId11"/>
    <p:sldId id="311" r:id="rId12"/>
    <p:sldId id="378" r:id="rId13"/>
    <p:sldId id="388" r:id="rId14"/>
    <p:sldId id="379" r:id="rId15"/>
    <p:sldId id="380" r:id="rId16"/>
    <p:sldId id="381" r:id="rId17"/>
    <p:sldId id="382" r:id="rId18"/>
    <p:sldId id="313" r:id="rId19"/>
    <p:sldId id="383" r:id="rId20"/>
    <p:sldId id="389" r:id="rId21"/>
    <p:sldId id="384" r:id="rId22"/>
    <p:sldId id="321" r:id="rId23"/>
    <p:sldId id="390" r:id="rId24"/>
    <p:sldId id="391" r:id="rId25"/>
    <p:sldId id="394" r:id="rId26"/>
    <p:sldId id="395" r:id="rId27"/>
    <p:sldId id="317" r:id="rId28"/>
    <p:sldId id="426" r:id="rId29"/>
    <p:sldId id="457" r:id="rId30"/>
    <p:sldId id="392" r:id="rId31"/>
    <p:sldId id="393" r:id="rId32"/>
    <p:sldId id="334" r:id="rId33"/>
    <p:sldId id="335" r:id="rId34"/>
    <p:sldId id="427" r:id="rId35"/>
    <p:sldId id="336" r:id="rId36"/>
    <p:sldId id="338" r:id="rId37"/>
    <p:sldId id="337" r:id="rId38"/>
    <p:sldId id="458" r:id="rId39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2215CF"/>
    <a:srgbClr val="2458C0"/>
    <a:srgbClr val="CA1A4C"/>
    <a:srgbClr val="FF9900"/>
    <a:srgbClr val="FFFF66"/>
    <a:srgbClr val="B62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511"/>
  </p:normalViewPr>
  <p:slideViewPr>
    <p:cSldViewPr showGuides="1">
      <p:cViewPr varScale="1">
        <p:scale>
          <a:sx n="86" d="100"/>
          <a:sy n="86" d="100"/>
        </p:scale>
        <p:origin x="1398" y="66"/>
      </p:cViewPr>
      <p:guideLst>
        <p:guide orient="horz" pos="2156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眉占位符 983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buClr>
                <a:srgbClr val="000000"/>
              </a:buClr>
            </a:pPr>
            <a:endParaRPr lang="zh-CN" altLang="en-US" sz="1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07" name="日期占位符 9830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>
              <a:buClr>
                <a:srgbClr val="000000"/>
              </a:buClr>
            </a:pPr>
            <a:endParaRPr lang="zh-CN" altLang="en-US" sz="1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08" name="幻灯片图像占位符 9830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309" name="文本占位符 9830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8310" name="页脚占位符 9830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>
              <a:buClr>
                <a:srgbClr val="000000"/>
              </a:buClr>
            </a:pPr>
            <a:endParaRPr lang="zh-CN" altLang="en-US" sz="1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11" name="灯片编号占位符 9831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200" b="1" dirty="0">
                <a:latin typeface="Arial" panose="020B0604020202020204" pitchFamily="34" charset="0"/>
                <a:ea typeface="楷体_GB2312" pitchFamily="49" charset="-122"/>
              </a:rPr>
              <a:t>‹#›</a:t>
            </a:fld>
            <a:endParaRPr lang="zh-CN" altLang="en-US" sz="1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6600CC"/>
                </a:solidFill>
                <a:latin typeface="Tahoma" panose="020B0604030504040204" pitchFamily="34" charset="0"/>
                <a:cs typeface="+mn-ea"/>
                <a:sym typeface="+mn-ea"/>
              </a:rPr>
              <a:t>3.葡萄糖、氨基酸、核苷酸及一些离子跨膜运输可能与细胞膜上那种物质有关？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200" b="1" dirty="0">
                <a:latin typeface="Arial" panose="020B0604020202020204" pitchFamily="34" charset="0"/>
                <a:ea typeface="楷体_GB2312" pitchFamily="49" charset="-122"/>
              </a:rPr>
              <a:t>3</a:t>
            </a:fld>
            <a:endParaRPr lang="zh-CN" altLang="en-US" sz="1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18433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/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组合 18434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18436" name="任意多边形 18435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/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任意多边形 18436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/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任意多边形 18437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/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任意多边形 18438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/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任意多边形 18439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/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任意多边形 18440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/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任意多边形 18441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/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任意多边形 18442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/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任意多边形 18443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/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任意多边形 18444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/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任意多边形 18445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/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任意多边形 18446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/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任意多边形 18447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/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9" name="组合 18448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8450" name="矩形 18449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任意多边形 18450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任意多边形 18451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任意多边形 18452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任意多边形 18453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任意多边形 18454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任意多边形 18455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任意多边形 18456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任意多边形 18457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任意多边形 18458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任意多边形 18459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矩形 18460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矩形 18461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任意多边形 18462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任意多边形 18463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任意多边形 18464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任意多边形 18465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任意多边形 18466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任意多边形 18467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任意多边形 18468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任意多边形 18469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任意多边形 18470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任意多边形 18471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矩形 18472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矩形 18473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任意多边形 18474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任意多边形 18475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任意多边形 18476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任意多边形 18477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任意多边形 18478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任意多边形 18479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任意多边形 18480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任意多边形 18481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任意多边形 18482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任意多边形 18483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矩形 18484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矩形 18485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任意多边形 18486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任意多边形 18487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任意多边形 18488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任意多边形 18489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任意多边形 18490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任意多边形 18491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任意多边形 18492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任意多边形 18493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任意多边形 18494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任意多边形 18495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矩形 18496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矩形 18497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任意多边形 18498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任意多边形 18499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任意多边形 18500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任意多边形 18501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任意多边形 18502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任意多边形 18503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任意多边形 18504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任意多边形 18505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任意多边形 18506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任意多边形 18507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矩形 18508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矩形 18509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任意多边形 18510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任意多边形 18511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任意多边形 18512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任意多边形 18513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任意多边形 18514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任意多边形 18515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任意多边形 18516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任意多边形 18517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任意多边形 18518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任意多边形 18519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矩形 18520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矩形 18521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任意多边形 18522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任意多边形 18523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任意多边形 18524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任意多边形 18525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任意多边形 18526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任意多边形 18527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任意多边形 18528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任意多边形 18529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任意多边形 18530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任意多边形 18531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矩形 18532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矩形 18533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任意多边形 18534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任意多边形 18535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任意多边形 18536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任意多边形 18537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任意多边形 18538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任意多边形 18539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任意多边形 18540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任意多边形 18541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任意多边形 18542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任意多边形 18543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矩形 18544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矩形 18545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任意多边形 18546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任意多边形 18547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任意多边形 18548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任意多边形 18549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任意多边形 18550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任意多边形 18551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任意多边形 18552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任意多边形 18553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任意多边形 18554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任意多边形 18555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矩形 18556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矩形 18557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任意多边形 18558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任意多边形 18559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1" name="任意多边形 18560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2" name="任意多边形 18561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3" name="任意多边形 18562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任意多边形 18563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任意多边形 18564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任意多边形 18565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7" name="任意多边形 18566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任意多边形 18567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矩形 18568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矩形 18569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任意多边形 18570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任意多边形 18571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任意多边形 18572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4" name="任意多边形 18573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任意多边形 18574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6" name="任意多边形 18575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任意多边形 18576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任意多边形 18577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任意多边形 18578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任意多边形 18579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矩形 18580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矩形 18581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任意多边形 18582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任意多边形 18583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任意多边形 18584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任意多边形 18585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任意多边形 18586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8" name="任意多边形 18587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任意多边形 18588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任意多边形 18589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任意多边形 18590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任意多边形 18591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3" name="矩形 18592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任意多边形 18593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95" name="标题 18594"/>
          <p:cNvSpPr>
            <a:spLocks noGrp="1" noRot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596" name="日期占位符 18595"/>
          <p:cNvSpPr>
            <a:spLocks noGrp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597" name="页脚占位符 1859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598" name="灯片编号占位符 1859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599" name="副标题 18598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600" name="组合 18599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8601" name="任意多边形 1860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2" name="任意多边形 1860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3" name="任意多边形 1860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4" name="任意多边形 1860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5" name="任意多边形 1860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6" name="任意多边形 1860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7" name="任意多边形 1860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8" name="任意多边形 1860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9" name="任意多边形 1860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0" name="任意多边形 1860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1" name="任意多边形 1861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2" name="任意多边形 1861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3" name="任意多边形 1861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7409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7411" name="矩形 17410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" name="任意多边形 17411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任意多边形 17412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任意多边形 17413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任意多边形 17414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任意多边形 17415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任意多边形 17416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任意多边形 17417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任意多边形 17418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任意多边形 17419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任意多边形 17420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矩形 17421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矩形 17422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任意多边形 17423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任意多边形 17424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任意多边形 17425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任意多边形 17426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任意多边形 17427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任意多边形 17428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任意多边形 17429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任意多边形 17430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任意多边形 17431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任意多边形 17432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矩形 17433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矩形 17434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任意多边形 17435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任意多边形 17436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任意多边形 17437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任意多边形 17438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任意多边形 17439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任意多边形 17440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任意多边形 17441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任意多边形 17442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任意多边形 17443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任意多边形 17444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矩形 17445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矩形 17446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任意多边形 17447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任意多边形 17448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任意多边形 17449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任意多边形 17450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任意多边形 17451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任意多边形 17452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任意多边形 17453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任意多边形 17454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任意多边形 17455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任意多边形 17456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矩形 17457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矩形 17458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任意多边形 17459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任意多边形 17460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任意多边形 17461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任意多边形 17462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任意多边形 17463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任意多边形 17464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任意多边形 17465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任意多边形 17466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任意多边形 17467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任意多边形 17468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矩形 17469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矩形 17470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任意多边形 17471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任意多边形 17472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任意多边形 17473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任意多边形 17474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任意多边形 17475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任意多边形 17476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任意多边形 17477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任意多边形 17478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任意多边形 17479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任意多边形 17480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矩形 17481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矩形 17482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任意多边形 17483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任意多边形 17484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任意多边形 17485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任意多边形 17486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任意多边形 17487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任意多边形 17488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任意多边形 17489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任意多边形 17490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任意多边形 17491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任意多边形 17492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矩形 17493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矩形 17494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任意多边形 17495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任意多边形 17496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任意多边形 17497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任意多边形 17498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任意多边形 17499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任意多边形 17500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任意多边形 17501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任意多边形 17502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任意多边形 17503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任意多边形 17504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矩形 17505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矩形 17506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任意多边形 17507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任意多边形 17508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任意多边形 17509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任意多边形 17510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任意多边形 17511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任意多边形 17512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任意多边形 17513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任意多边形 17514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任意多边形 17515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7" name="任意多边形 17516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8" name="矩形 17517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矩形 17518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任意多边形 17519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任意多边形 17520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" name="任意多边形 17521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任意多边形 17522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任意多边形 17523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任意多边形 17524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任意多边形 17525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任意多边形 17526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任意多边形 17527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任意多边形 17528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矩形 17529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矩形 17530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任意多边形 17531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任意多边形 17532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任意多边形 17533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任意多边形 17534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任意多边形 17535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任意多边形 17536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任意多边形 17537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任意多边形 17538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任意多边形 17539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任意多边形 17540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矩形 17541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矩形 17542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任意多边形 17543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任意多边形 17544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任意多边形 17545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任意多边形 17546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任意多边形 17547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任意多边形 17548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任意多边形 17549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任意多边形 17550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任意多边形 17551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任意多边形 17552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矩形 17553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任意多边形 17554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6" name="组合 17555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7557" name="任意多边形 1755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任意多边形 1755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任意多边形 1755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任意多边形 1755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任意多边形 1756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任意多边形 1756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任意多边形 1756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任意多边形 1756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任意多边形 1756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任意多边形 1756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任意多边形 1756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任意多边形 1756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任意多边形 1756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0" name="组合 17569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7571" name="任意多边形 1757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任意多边形 1757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任意多边形 1757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4" name="任意多边形 1757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5" name="任意多边形 1757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任意多边形 1757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7" name="任意多边形 1757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任意多边形 1757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9" name="任意多边形 1757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0" name="任意多边形 1757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任意多边形 1758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2" name="任意多边形 1758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任意多边形 1758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4" name="组合 17583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7585" name="任意多边形 1758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任意多边形 1758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任意多边形 1758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任意多边形 1758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任意多边形 1758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任意多边形 1758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任意多边形 1759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任意多边形 1759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任意多边形 1759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任意多边形 1759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任意多边形 1759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任意多边形 1759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任意多边形 1759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98" name="组合 17597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7599" name="任意多边形 17598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任意多边形 17599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任意多边形 17600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2" name="任意多边形 17601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3" name="任意多边形 17602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4" name="任意多边形 17603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5" name="任意多边形 17604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6" name="任意多边形 17605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7" name="任意多边形 17606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8" name="任意多边形 17607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9" name="任意多边形 17608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任意多边形 17609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任意多边形 17610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12" name="组合 17611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7613" name="任意多边形 17612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任意多边形 17613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任意多边形 17614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任意多边形 17615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任意多边形 17616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任意多边形 17617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任意多边形 17618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任意多边形 17619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任意多边形 17620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任意多边形 17621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任意多边形 17622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任意多边形 17623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任意多边形 17624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26" name="组合 17625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7627" name="任意多边形 1762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任意多边形 1762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任意多边形 1762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任意多边形 1762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任意多边形 1763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2" name="任意多边形 1763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3" name="任意多边形 1763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任意多边形 1763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5" name="任意多边形 1763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6" name="任意多边形 1763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任意多边形 1763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任意多边形 1763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任意多边形 1763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40" name="组合 17639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7641" name="任意多边形 17640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/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42" name="组合 17641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7643" name="任意多边形 17642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/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4" name="任意多边形 17643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/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5" name="任意多边形 17644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/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6" name="任意多边形 17645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/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7" name="任意多边形 17646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/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8" name="任意多边形 17647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/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9" name="任意多边形 17648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/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0" name="任意多边形 17649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/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1" name="任意多边形 17650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/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2" name="任意多边形 17651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/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3" name="任意多边形 17652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/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4" name="任意多边形 17653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/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5" name="任意多边形 17654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/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656" name="标题 17655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657" name="文本占位符 17656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58" name="日期占位符 17657"/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17659" name="页脚占位符 17658"/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17660" name="灯片编号占位符 17659"/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6890;&#36947;.swf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矩形 53251"/>
          <p:cNvSpPr>
            <a:spLocks noRot="1"/>
          </p:cNvSpPr>
          <p:nvPr/>
        </p:nvSpPr>
        <p:spPr>
          <a:xfrm>
            <a:off x="0" y="981075"/>
            <a:ext cx="9144000" cy="170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 algn="ctr" eaLnBrk="0" hangingPunct="0"/>
            <a:r>
              <a:rPr lang="zh-CN" altLang="en-US" sz="4800" b="1" dirty="0">
                <a:latin typeface="华文新魏" pitchFamily="2" charset="-122"/>
                <a:ea typeface="华文新魏" pitchFamily="2" charset="-122"/>
              </a:rPr>
              <a:t>第四章  细胞的物质输入和输出</a:t>
            </a:r>
          </a:p>
        </p:txBody>
      </p:sp>
      <p:sp>
        <p:nvSpPr>
          <p:cNvPr id="53253" name="文本框 53252"/>
          <p:cNvSpPr txBox="1"/>
          <p:nvPr/>
        </p:nvSpPr>
        <p:spPr>
          <a:xfrm>
            <a:off x="1187450" y="3284538"/>
            <a:ext cx="678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 eaLnBrk="0" hangingPunct="0"/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第三节  物质跨膜运输的方式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32769"/>
          <p:cNvGrpSpPr>
            <a:grpSpLocks noChangeAspect="1"/>
          </p:cNvGrpSpPr>
          <p:nvPr/>
        </p:nvGrpSpPr>
        <p:grpSpPr>
          <a:xfrm>
            <a:off x="2422525" y="2684463"/>
            <a:ext cx="2005013" cy="1824037"/>
            <a:chOff x="0" y="0"/>
            <a:chExt cx="1263" cy="1149"/>
          </a:xfrm>
        </p:grpSpPr>
        <p:pic>
          <p:nvPicPr>
            <p:cNvPr id="32771" name="图片 32770" descr="载体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32771" descr="载体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2773" name="组合 32772"/>
          <p:cNvGrpSpPr>
            <a:grpSpLocks noChangeAspect="1"/>
          </p:cNvGrpSpPr>
          <p:nvPr/>
        </p:nvGrpSpPr>
        <p:grpSpPr>
          <a:xfrm>
            <a:off x="2411413" y="2565400"/>
            <a:ext cx="2005012" cy="1824038"/>
            <a:chOff x="0" y="0"/>
            <a:chExt cx="1263" cy="1149"/>
          </a:xfrm>
        </p:grpSpPr>
        <p:pic>
          <p:nvPicPr>
            <p:cNvPr id="32774" name="图片 32773" descr="载体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00000"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32774" descr="载体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2778" name="图片 32777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713" y="479742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9" name="图片 32778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813" y="21336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0" name="图片 32779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513" y="148431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1" name="图片 32780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13" y="20605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2" name="图片 32781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0788" y="46529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3" name="图片 32782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163" y="46529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4" name="图片 32783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275" y="21336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5" name="图片 32784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275" y="14128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6" name="图片 32785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825" y="22050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7" name="图片 32786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7763" y="18446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788" name="组合 32787"/>
          <p:cNvGrpSpPr>
            <a:grpSpLocks noChangeAspect="1"/>
          </p:cNvGrpSpPr>
          <p:nvPr/>
        </p:nvGrpSpPr>
        <p:grpSpPr>
          <a:xfrm>
            <a:off x="971550" y="2771775"/>
            <a:ext cx="6934200" cy="1558925"/>
            <a:chOff x="0" y="0"/>
            <a:chExt cx="4368" cy="982"/>
          </a:xfrm>
        </p:grpSpPr>
        <p:pic>
          <p:nvPicPr>
            <p:cNvPr id="32789" name="图片 32788" descr="膜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92" y="6"/>
              <a:ext cx="376" cy="9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0" name="图片 32789" descr="膜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6"/>
              <a:ext cx="1077" cy="9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1" name="图片 32790" descr="膜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" y="0"/>
              <a:ext cx="730" cy="9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2" name="图片 32791" descr="膜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3" y="6"/>
              <a:ext cx="1077" cy="9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3" name="图片 32792" descr="膜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74" y="6"/>
              <a:ext cx="376" cy="97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94" name="文本框 32793"/>
          <p:cNvSpPr txBox="1"/>
          <p:nvPr/>
        </p:nvSpPr>
        <p:spPr>
          <a:xfrm>
            <a:off x="8193088" y="2997200"/>
            <a:ext cx="549275" cy="1073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/>
            <a:r>
              <a:rPr lang="zh-CN" altLang="en-US" sz="2400" b="1">
                <a:latin typeface="Arial" panose="020B0604020202020204" pitchFamily="34" charset="0"/>
                <a:ea typeface="华文行楷" pitchFamily="2" charset="-122"/>
              </a:rPr>
              <a:t>细胞膜</a:t>
            </a:r>
          </a:p>
        </p:txBody>
      </p:sp>
      <p:grpSp>
        <p:nvGrpSpPr>
          <p:cNvPr id="32795" name="组合 32794"/>
          <p:cNvGrpSpPr>
            <a:grpSpLocks noChangeAspect="1"/>
          </p:cNvGrpSpPr>
          <p:nvPr/>
        </p:nvGrpSpPr>
        <p:grpSpPr>
          <a:xfrm>
            <a:off x="2051050" y="5373688"/>
            <a:ext cx="1081088" cy="744537"/>
            <a:chOff x="0" y="0"/>
            <a:chExt cx="1263" cy="1149"/>
          </a:xfrm>
        </p:grpSpPr>
        <p:pic>
          <p:nvPicPr>
            <p:cNvPr id="32796" name="图片 32795" descr="载体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00000"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7" name="图片 32796" descr="载体2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98" name="直接连接符 32797"/>
          <p:cNvSpPr/>
          <p:nvPr/>
        </p:nvSpPr>
        <p:spPr>
          <a:xfrm>
            <a:off x="3276600" y="5805488"/>
            <a:ext cx="1150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9" name="文本框 32798"/>
          <p:cNvSpPr txBox="1"/>
          <p:nvPr/>
        </p:nvSpPr>
        <p:spPr>
          <a:xfrm>
            <a:off x="4356100" y="55022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dirty="0">
                <a:latin typeface="Arial" panose="020B0604020202020204" pitchFamily="34" charset="0"/>
                <a:ea typeface="华文行楷" pitchFamily="2" charset="-122"/>
              </a:rPr>
              <a:t>载体蛋白</a:t>
            </a:r>
          </a:p>
        </p:txBody>
      </p:sp>
      <p:pic>
        <p:nvPicPr>
          <p:cNvPr id="32800" name="图片 32799" descr="Nice16.jpg图标">
            <a:hlinkClick r:id="" action="ppaction://noaction"/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388" y="5805488"/>
            <a:ext cx="630237" cy="630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798"/>
          <p:cNvSpPr txBox="1"/>
          <p:nvPr/>
        </p:nvSpPr>
        <p:spPr>
          <a:xfrm>
            <a:off x="5698818" y="5544198"/>
            <a:ext cx="22066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 smtClean="0">
                <a:latin typeface="Arial" panose="020B0604020202020204" pitchFamily="34" charset="0"/>
                <a:ea typeface="华文行楷" pitchFamily="2" charset="-122"/>
              </a:rPr>
              <a:t>专一性</a:t>
            </a:r>
            <a:endParaRPr lang="zh-CN" altLang="en-US" sz="2800" dirty="0">
              <a:latin typeface="Arial" panose="020B0604020202020204" pitchFamily="34" charset="0"/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0 0.016410 C 0.017010 0.033520 0.025170 0.050860 0.029690 0.077680 C 0.034200 0.104510 0.035070 0.140810 0.035940 0.177110 " pathEditMode="fixed" rAng="0" ptsTypes="aaA">
                                      <p:cBhvr>
                                        <p:cTn id="6" dur="2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0 0.177110 C 0.032810 0.254330 0.031250 0.331790 0.032810 0.369480 C 0.034380 0.407160 0.039060 0.405310 0.043920 0.403460 " pathEditMode="fixed" rAng="0" ptsTypes="aaA">
                                      <p:cBhvr>
                                        <p:cTn id="13" dur="2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7341E-6 C -0.02708 0.03006 -0.05399 0.06035 -0.0651 0.10358 C -0.07621 0.14682 -0.07153 0.20324 -0.06666 0.25988 " pathEditMode="relative" ptsTypes="aaA">
                                      <p:cBhvr>
                                        <p:cTn id="22" dur="2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1 0.27145 C -0.08177 0.33272 -0.08907 0.39422 -0.07431 0.43445 C -0.05938 0.47445 0.00052 0.50012 0.01545 0.51283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9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0" name="ShockwaveFlash1" r:id="rId2" imgW="9144000" imgH="6597720"/>
        </mc:Choice>
        <mc:Fallback>
          <p:control name="ShockwaveFlash1" r:id="rId2" imgW="9144000" imgH="6597720">
            <p:pic>
              <p:nvPicPr>
                <p:cNvPr id="2" name="ShockwaveFlash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13" y="0"/>
                  <a:ext cx="9144000" cy="659765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物质出入细胞的三种方式"/>
          <p:cNvPicPr>
            <a:picLocks noGrp="1" noChangeAspect="1"/>
          </p:cNvPicPr>
          <p:nvPr>
            <p:ph idx="1"/>
          </p:nvPr>
        </p:nvPicPr>
        <p:blipFill>
          <a:blip r:embed="rId2"/>
          <a:srcRect l="32095" t="9122" r="38972" b="26949"/>
          <a:stretch>
            <a:fillRect/>
          </a:stretch>
        </p:blipFill>
        <p:spPr>
          <a:xfrm>
            <a:off x="53340" y="1106805"/>
            <a:ext cx="2836545" cy="4264025"/>
          </a:xfrm>
        </p:spPr>
      </p:pic>
      <p:sp>
        <p:nvSpPr>
          <p:cNvPr id="35850" name="AutoShape 11"/>
          <p:cNvSpPr/>
          <p:nvPr/>
        </p:nvSpPr>
        <p:spPr>
          <a:xfrm>
            <a:off x="-29845" y="89535"/>
            <a:ext cx="3960813" cy="936625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华文行楷" pitchFamily="2" charset="-122"/>
              </a:rPr>
              <a:t>协助扩散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46755" y="1026160"/>
            <a:ext cx="5490845" cy="15544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①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定义：进出细胞的物质借助</a:t>
            </a:r>
          </a:p>
          <a:p>
            <a:pPr lvl="0"/>
            <a:r>
              <a:rPr lang="zh-CN" altLang="en-US" sz="3200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的扩散，</a:t>
            </a:r>
          </a:p>
          <a:p>
            <a:pPr lvl="0"/>
            <a:endParaRPr lang="zh-CN" altLang="en-US" sz="32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2885" y="1483360"/>
            <a:ext cx="181610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载体蛋白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46755" y="2580640"/>
            <a:ext cx="20193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特点：</a:t>
            </a:r>
            <a:endParaRPr lang="zh-CN" altLang="en-US"/>
          </a:p>
        </p:txBody>
      </p:sp>
      <p:sp>
        <p:nvSpPr>
          <p:cNvPr id="12304" name="矩形 12303"/>
          <p:cNvSpPr/>
          <p:nvPr/>
        </p:nvSpPr>
        <p:spPr>
          <a:xfrm>
            <a:off x="4032568" y="2705735"/>
            <a:ext cx="54737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浓度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  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浓度、需要                    、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能量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4365" y="3867150"/>
            <a:ext cx="20193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③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举例：</a:t>
            </a:r>
            <a:endParaRPr lang="zh-CN" altLang="en-US"/>
          </a:p>
        </p:txBody>
      </p:sp>
      <p:sp>
        <p:nvSpPr>
          <p:cNvPr id="12305" name="矩形 12304"/>
          <p:cNvSpPr/>
          <p:nvPr/>
        </p:nvSpPr>
        <p:spPr>
          <a:xfrm>
            <a:off x="2889568" y="4791075"/>
            <a:ext cx="568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葡萄糖进入红细胞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5370" y="2611120"/>
            <a:ext cx="59118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94475" y="2553335"/>
            <a:ext cx="59118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65370" y="3162935"/>
            <a:ext cx="181610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载体蛋白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36460" y="3132455"/>
            <a:ext cx="99949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不需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30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13315"/>
          <p:cNvGrpSpPr/>
          <p:nvPr/>
        </p:nvGrpSpPr>
        <p:grpSpPr>
          <a:xfrm>
            <a:off x="1692275" y="2133600"/>
            <a:ext cx="4176713" cy="2582863"/>
            <a:chOff x="2109" y="1570"/>
            <a:chExt cx="2631" cy="1627"/>
          </a:xfrm>
        </p:grpSpPr>
        <p:grpSp>
          <p:nvGrpSpPr>
            <p:cNvPr id="13317" name="组合 13316"/>
            <p:cNvGrpSpPr/>
            <p:nvPr/>
          </p:nvGrpSpPr>
          <p:grpSpPr>
            <a:xfrm>
              <a:off x="2562" y="1570"/>
              <a:ext cx="1758" cy="1275"/>
              <a:chOff x="2562" y="2387"/>
              <a:chExt cx="1758" cy="1275"/>
            </a:xfrm>
          </p:grpSpPr>
          <p:sp>
            <p:nvSpPr>
              <p:cNvPr id="13318" name="直接连接符 13317"/>
              <p:cNvSpPr/>
              <p:nvPr/>
            </p:nvSpPr>
            <p:spPr>
              <a:xfrm flipV="1">
                <a:off x="2562" y="3657"/>
                <a:ext cx="1758" cy="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19" name="直接连接符 13318"/>
              <p:cNvSpPr/>
              <p:nvPr/>
            </p:nvSpPr>
            <p:spPr>
              <a:xfrm flipV="1">
                <a:off x="2562" y="2387"/>
                <a:ext cx="12" cy="1275"/>
              </a:xfrm>
              <a:prstGeom prst="line">
                <a:avLst/>
              </a:prstGeom>
              <a:ln w="412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3320" name="文本框 13319"/>
            <p:cNvSpPr txBox="1"/>
            <p:nvPr/>
          </p:nvSpPr>
          <p:spPr>
            <a:xfrm>
              <a:off x="2472" y="2840"/>
              <a:ext cx="2268" cy="3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/>
            <a:p>
              <a:pPr lvl="0"/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0                             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浓度差</a:t>
              </a:r>
              <a:endPara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文本框 13320"/>
            <p:cNvSpPr txBox="1"/>
            <p:nvPr/>
          </p:nvSpPr>
          <p:spPr>
            <a:xfrm>
              <a:off x="2109" y="1570"/>
              <a:ext cx="499" cy="14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vert="eaVert"/>
            <a:lstStyle/>
            <a:p>
              <a:pPr lvl="0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运输速度</a:t>
              </a:r>
            </a:p>
          </p:txBody>
        </p:sp>
      </p:grpSp>
      <p:sp>
        <p:nvSpPr>
          <p:cNvPr id="13322" name="矩形 13321"/>
          <p:cNvSpPr/>
          <p:nvPr/>
        </p:nvSpPr>
        <p:spPr>
          <a:xfrm>
            <a:off x="827088" y="476250"/>
            <a:ext cx="6711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0" hangingPunct="0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运输速度与物质浓度的关系曲线：</a:t>
            </a:r>
          </a:p>
        </p:txBody>
      </p:sp>
      <p:sp>
        <p:nvSpPr>
          <p:cNvPr id="13325" name="任意多边形 13324"/>
          <p:cNvSpPr/>
          <p:nvPr/>
        </p:nvSpPr>
        <p:spPr>
          <a:xfrm>
            <a:off x="2411413" y="2276475"/>
            <a:ext cx="2879725" cy="1873250"/>
          </a:xfrm>
          <a:custGeom>
            <a:avLst/>
            <a:gdLst/>
            <a:ahLst/>
            <a:cxnLst/>
            <a:rect l="0" t="0" r="0" b="0"/>
            <a:pathLst>
              <a:path w="2540" h="916">
                <a:moveTo>
                  <a:pt x="0" y="916"/>
                </a:moveTo>
                <a:cubicBezTo>
                  <a:pt x="219" y="602"/>
                  <a:pt x="439" y="288"/>
                  <a:pt x="862" y="144"/>
                </a:cubicBezTo>
                <a:cubicBezTo>
                  <a:pt x="1285" y="0"/>
                  <a:pt x="2260" y="69"/>
                  <a:pt x="2540" y="54"/>
                </a:cubicBezTo>
              </a:path>
            </a:pathLst>
          </a:custGeom>
          <a:noFill/>
          <a:ln w="476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7" name="矩形 13336"/>
          <p:cNvSpPr/>
          <p:nvPr/>
        </p:nvSpPr>
        <p:spPr>
          <a:xfrm>
            <a:off x="539750" y="5229225"/>
            <a:ext cx="295275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影响因素</a:t>
            </a:r>
          </a:p>
        </p:txBody>
      </p:sp>
      <p:sp>
        <p:nvSpPr>
          <p:cNvPr id="13338" name="矩形 13337"/>
          <p:cNvSpPr/>
          <p:nvPr/>
        </p:nvSpPr>
        <p:spPr>
          <a:xfrm>
            <a:off x="3563938" y="5157788"/>
            <a:ext cx="410527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浓度差、载体蛋白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/>
      <p:bldP spid="1333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6385" descr="girl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63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16386"/>
          <p:cNvSpPr txBox="1"/>
          <p:nvPr/>
        </p:nvSpPr>
        <p:spPr>
          <a:xfrm>
            <a:off x="1042988" y="258763"/>
            <a:ext cx="7529512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32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自由扩散和协助扩散需要消耗能量吗？</a:t>
            </a:r>
          </a:p>
          <a:p>
            <a:pPr lvl="0">
              <a:buClr>
                <a:srgbClr val="000000"/>
              </a:buClr>
            </a:pPr>
            <a:r>
              <a:rPr lang="zh-CN" altLang="en-US" sz="32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为什么？</a:t>
            </a:r>
          </a:p>
        </p:txBody>
      </p:sp>
      <p:sp>
        <p:nvSpPr>
          <p:cNvPr id="16388" name="文本框 16387"/>
          <p:cNvSpPr txBox="1"/>
          <p:nvPr/>
        </p:nvSpPr>
        <p:spPr>
          <a:xfrm>
            <a:off x="922338" y="1590675"/>
            <a:ext cx="6148387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不需要。因为二者都是顺物质</a:t>
            </a:r>
          </a:p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的浓度梯度进行的。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 </a:t>
            </a:r>
          </a:p>
        </p:txBody>
      </p:sp>
      <p:sp>
        <p:nvSpPr>
          <p:cNvPr id="16389" name="文本框 16388"/>
          <p:cNvSpPr txBox="1"/>
          <p:nvPr/>
        </p:nvSpPr>
        <p:spPr>
          <a:xfrm>
            <a:off x="539750" y="3209925"/>
            <a:ext cx="698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自由扩散与协助扩散有什么异同？</a:t>
            </a:r>
          </a:p>
        </p:txBody>
      </p:sp>
      <p:sp>
        <p:nvSpPr>
          <p:cNvPr id="16390" name="文本框 16389"/>
          <p:cNvSpPr txBox="1"/>
          <p:nvPr/>
        </p:nvSpPr>
        <p:spPr>
          <a:xfrm>
            <a:off x="900113" y="4156075"/>
            <a:ext cx="6964362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相同：顺浓度梯度，不消耗能量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。</a:t>
            </a:r>
          </a:p>
        </p:txBody>
      </p:sp>
      <p:sp>
        <p:nvSpPr>
          <p:cNvPr id="16391" name="文本框 16390"/>
          <p:cNvSpPr txBox="1"/>
          <p:nvPr/>
        </p:nvSpPr>
        <p:spPr>
          <a:xfrm>
            <a:off x="900113" y="4902200"/>
            <a:ext cx="6607175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不同：协助扩散需要</a:t>
            </a:r>
            <a:r>
              <a:rPr lang="zh-CN" altLang="en-US" sz="3600" b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  <a:hlinkClick r:id="rId3" action="ppaction://hlinkfile"/>
              </a:rPr>
              <a:t>载体蛋白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，</a:t>
            </a:r>
          </a:p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            自由扩散不需要。</a:t>
            </a:r>
          </a:p>
        </p:txBody>
      </p:sp>
      <p:sp>
        <p:nvSpPr>
          <p:cNvPr id="16392" name="左大括号 16391"/>
          <p:cNvSpPr/>
          <p:nvPr/>
        </p:nvSpPr>
        <p:spPr>
          <a:xfrm>
            <a:off x="827088" y="4076700"/>
            <a:ext cx="73025" cy="1944688"/>
          </a:xfrm>
          <a:prstGeom prst="leftBrace">
            <a:avLst>
              <a:gd name="adj1" fmla="val 22192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36865"/>
          <p:cNvGrpSpPr/>
          <p:nvPr/>
        </p:nvGrpSpPr>
        <p:grpSpPr>
          <a:xfrm>
            <a:off x="304800" y="381000"/>
            <a:ext cx="7086600" cy="4265613"/>
            <a:chOff x="0" y="0"/>
            <a:chExt cx="3657" cy="2634"/>
          </a:xfrm>
        </p:grpSpPr>
        <p:sp>
          <p:nvSpPr>
            <p:cNvPr id="36867" name="Freeform 3"/>
            <p:cNvSpPr/>
            <p:nvPr/>
          </p:nvSpPr>
          <p:spPr>
            <a:xfrm>
              <a:off x="0" y="1362"/>
              <a:ext cx="3656" cy="1272"/>
            </a:xfrm>
            <a:custGeom>
              <a:avLst/>
              <a:gdLst>
                <a:gd name="txL" fmla="*/ 0 w 3656"/>
                <a:gd name="txT" fmla="*/ 0 h 1272"/>
                <a:gd name="txR" fmla="*/ 3656 w 3656"/>
                <a:gd name="txB" fmla="*/ 1272 h 1272"/>
              </a:gdLst>
              <a:ahLst/>
              <a:cxnLst>
                <a:cxn ang="0">
                  <a:pos x="0" y="283"/>
                </a:cxn>
                <a:cxn ang="0">
                  <a:pos x="0" y="941"/>
                </a:cxn>
                <a:cxn ang="0">
                  <a:pos x="3303" y="938"/>
                </a:cxn>
                <a:cxn ang="0">
                  <a:pos x="3303" y="1271"/>
                </a:cxn>
                <a:cxn ang="0">
                  <a:pos x="3655" y="0"/>
                </a:cxn>
                <a:cxn ang="0">
                  <a:pos x="3303" y="0"/>
                </a:cxn>
                <a:cxn ang="0">
                  <a:pos x="3102" y="616"/>
                </a:cxn>
                <a:cxn ang="0">
                  <a:pos x="3102" y="286"/>
                </a:cxn>
                <a:cxn ang="0">
                  <a:pos x="0" y="283"/>
                </a:cxn>
              </a:cxnLst>
              <a:rect l="txL" t="txT" r="txR" b="txB"/>
              <a:pathLst>
                <a:path w="3656" h="1272">
                  <a:moveTo>
                    <a:pt x="0" y="283"/>
                  </a:moveTo>
                  <a:lnTo>
                    <a:pt x="0" y="941"/>
                  </a:lnTo>
                  <a:lnTo>
                    <a:pt x="3303" y="938"/>
                  </a:lnTo>
                  <a:lnTo>
                    <a:pt x="3303" y="1271"/>
                  </a:lnTo>
                  <a:lnTo>
                    <a:pt x="3655" y="0"/>
                  </a:lnTo>
                  <a:lnTo>
                    <a:pt x="3303" y="0"/>
                  </a:lnTo>
                  <a:lnTo>
                    <a:pt x="3102" y="616"/>
                  </a:lnTo>
                  <a:lnTo>
                    <a:pt x="3102" y="286"/>
                  </a:lnTo>
                  <a:lnTo>
                    <a:pt x="0" y="283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Left">
                <a:rot lat="0" lon="0" rev="0"/>
              </a:camera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8" name="Freeform 4"/>
            <p:cNvSpPr/>
            <p:nvPr/>
          </p:nvSpPr>
          <p:spPr>
            <a:xfrm>
              <a:off x="1" y="0"/>
              <a:ext cx="3656" cy="1272"/>
            </a:xfrm>
            <a:custGeom>
              <a:avLst/>
              <a:gdLst>
                <a:gd name="txL" fmla="*/ 0 w 3656"/>
                <a:gd name="txT" fmla="*/ 0 h 1272"/>
                <a:gd name="txR" fmla="*/ 3656 w 3656"/>
                <a:gd name="txB" fmla="*/ 1272 h 1272"/>
              </a:gdLst>
              <a:ahLst/>
              <a:cxnLst>
                <a:cxn ang="0">
                  <a:pos x="0" y="987"/>
                </a:cxn>
                <a:cxn ang="0">
                  <a:pos x="0" y="329"/>
                </a:cxn>
                <a:cxn ang="0">
                  <a:pos x="3303" y="331"/>
                </a:cxn>
                <a:cxn ang="0">
                  <a:pos x="3303" y="0"/>
                </a:cxn>
                <a:cxn ang="0">
                  <a:pos x="3655" y="1271"/>
                </a:cxn>
                <a:cxn ang="0">
                  <a:pos x="3303" y="1271"/>
                </a:cxn>
                <a:cxn ang="0">
                  <a:pos x="3102" y="654"/>
                </a:cxn>
                <a:cxn ang="0">
                  <a:pos x="3102" y="985"/>
                </a:cxn>
                <a:cxn ang="0">
                  <a:pos x="0" y="987"/>
                </a:cxn>
              </a:cxnLst>
              <a:rect l="txL" t="txT" r="txR" b="txB"/>
              <a:pathLst>
                <a:path w="3656" h="1272">
                  <a:moveTo>
                    <a:pt x="0" y="987"/>
                  </a:moveTo>
                  <a:lnTo>
                    <a:pt x="0" y="329"/>
                  </a:lnTo>
                  <a:lnTo>
                    <a:pt x="3303" y="331"/>
                  </a:lnTo>
                  <a:lnTo>
                    <a:pt x="3303" y="0"/>
                  </a:lnTo>
                  <a:lnTo>
                    <a:pt x="3655" y="1271"/>
                  </a:lnTo>
                  <a:lnTo>
                    <a:pt x="3303" y="1271"/>
                  </a:lnTo>
                  <a:lnTo>
                    <a:pt x="3102" y="654"/>
                  </a:lnTo>
                  <a:lnTo>
                    <a:pt x="3102" y="985"/>
                  </a:lnTo>
                  <a:lnTo>
                    <a:pt x="0" y="987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Left">
                <a:rot lat="0" lon="0" rev="0"/>
              </a:camera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9" name="Rectangle 5"/>
          <p:cNvSpPr/>
          <p:nvPr/>
        </p:nvSpPr>
        <p:spPr>
          <a:xfrm>
            <a:off x="533400" y="1189038"/>
            <a:ext cx="514032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lvl="0" defTabSz="787400">
              <a:spcBef>
                <a:spcPct val="2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自由扩散 （</a:t>
            </a:r>
            <a:r>
              <a: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free diffusion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6870" name="Rectangle 6"/>
          <p:cNvSpPr/>
          <p:nvPr/>
        </p:nvSpPr>
        <p:spPr>
          <a:xfrm>
            <a:off x="304800" y="3276600"/>
            <a:ext cx="68580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lvl="0" defTabSz="787400">
              <a:spcBef>
                <a:spcPct val="2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协助扩散 （</a:t>
            </a:r>
            <a:r>
              <a: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facilitated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diffusion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6871" name="Rectangle 7"/>
          <p:cNvSpPr/>
          <p:nvPr/>
        </p:nvSpPr>
        <p:spPr>
          <a:xfrm>
            <a:off x="7543800" y="1066800"/>
            <a:ext cx="1295400" cy="3048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7086600" y="1143000"/>
            <a:ext cx="1647825" cy="2819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/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被动运输</a:t>
            </a:r>
          </a:p>
          <a:p>
            <a:pPr lvl="0" algn="ctr"/>
            <a:endParaRPr lang="en-US" altLang="x-none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3" name="Text Box 9"/>
          <p:cNvSpPr txBox="1"/>
          <p:nvPr/>
        </p:nvSpPr>
        <p:spPr>
          <a:xfrm>
            <a:off x="1203325" y="52800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Text Box 10"/>
          <p:cNvSpPr txBox="1"/>
          <p:nvPr/>
        </p:nvSpPr>
        <p:spPr>
          <a:xfrm>
            <a:off x="457200" y="4876800"/>
            <a:ext cx="7010400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36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物质</a:t>
            </a:r>
            <a:r>
              <a:rPr lang="zh-CN" altLang="en-US" sz="4000" b="1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顺浓度梯度</a:t>
            </a:r>
            <a:r>
              <a:rPr lang="zh-CN" altLang="en-US" sz="36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扩散进出细胞，</a:t>
            </a:r>
            <a:r>
              <a:rPr lang="zh-CN" altLang="en-US" sz="4000" b="1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不需要细胞消耗能量</a:t>
            </a:r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</a:t>
            </a:r>
            <a:r>
              <a:rPr lang="zh-CN" altLang="en-US" sz="36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统称为</a:t>
            </a:r>
            <a:r>
              <a:rPr lang="zh-CN" altLang="en-US" sz="4000" b="1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被动运输</a:t>
            </a:r>
            <a:r>
              <a:rPr lang="zh-CN" altLang="en-US" sz="36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  <p:bldP spid="36871" grpId="0" bldLvl="0" animBg="1"/>
      <p:bldP spid="36872" grpId="0"/>
      <p:bldP spid="368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3"/>
            <a:ext cx="5064125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Text Box 3"/>
          <p:cNvSpPr txBox="1"/>
          <p:nvPr/>
        </p:nvSpPr>
        <p:spPr>
          <a:xfrm>
            <a:off x="4932363" y="1770063"/>
            <a:ext cx="3859212" cy="3382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36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　　丽藻细胞液所含的离子浓度远远高于丽藻所生长的池水，为什么丽藻还能从周围环境吸收离子呢？</a:t>
            </a:r>
          </a:p>
        </p:txBody>
      </p:sp>
      <p:pic>
        <p:nvPicPr>
          <p:cNvPr id="38916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1000"/>
            <a:ext cx="18288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0" name="标题 119809"/>
          <p:cNvSpPr>
            <a:spLocks noGrp="1" noRot="1"/>
          </p:cNvSpPr>
          <p:nvPr/>
        </p:nvSpPr>
        <p:spPr>
          <a:xfrm>
            <a:off x="5316220" y="539623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主动运输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41985"/>
          <p:cNvGrpSpPr>
            <a:grpSpLocks noChangeAspect="1"/>
          </p:cNvGrpSpPr>
          <p:nvPr/>
        </p:nvGrpSpPr>
        <p:grpSpPr>
          <a:xfrm>
            <a:off x="2422525" y="2684463"/>
            <a:ext cx="2005013" cy="1824037"/>
            <a:chOff x="0" y="0"/>
            <a:chExt cx="1263" cy="1149"/>
          </a:xfrm>
        </p:grpSpPr>
        <p:pic>
          <p:nvPicPr>
            <p:cNvPr id="41987" name="图片 41986" descr="载体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88" name="图片 41987" descr="载体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989" name="组合 41988"/>
          <p:cNvGrpSpPr>
            <a:grpSpLocks noChangeAspect="1"/>
          </p:cNvGrpSpPr>
          <p:nvPr/>
        </p:nvGrpSpPr>
        <p:grpSpPr>
          <a:xfrm>
            <a:off x="2411413" y="2565400"/>
            <a:ext cx="2005012" cy="1824038"/>
            <a:chOff x="0" y="0"/>
            <a:chExt cx="1263" cy="1149"/>
          </a:xfrm>
        </p:grpSpPr>
        <p:pic>
          <p:nvPicPr>
            <p:cNvPr id="41990" name="图片 41989" descr="载体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00000"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1" name="图片 41990" descr="载体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1992" name="文本框 41991"/>
          <p:cNvSpPr txBox="1"/>
          <p:nvPr/>
        </p:nvSpPr>
        <p:spPr>
          <a:xfrm>
            <a:off x="8266113" y="1582738"/>
            <a:ext cx="549275" cy="1073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/>
            <a:r>
              <a:rPr lang="zh-CN" altLang="en-US" sz="2400" b="1">
                <a:latin typeface="Arial" panose="020B0604020202020204" pitchFamily="34" charset="0"/>
                <a:ea typeface="华文行楷" pitchFamily="2" charset="-122"/>
              </a:rPr>
              <a:t>细胞外</a:t>
            </a:r>
          </a:p>
        </p:txBody>
      </p:sp>
      <p:sp>
        <p:nvSpPr>
          <p:cNvPr id="41993" name="文本框 41992"/>
          <p:cNvSpPr txBox="1"/>
          <p:nvPr/>
        </p:nvSpPr>
        <p:spPr>
          <a:xfrm>
            <a:off x="8193088" y="4524375"/>
            <a:ext cx="549275" cy="1073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/>
            <a:r>
              <a:rPr lang="zh-CN" altLang="en-US" sz="2400" b="1">
                <a:latin typeface="Arial" panose="020B0604020202020204" pitchFamily="34" charset="0"/>
                <a:ea typeface="华文行楷" pitchFamily="2" charset="-122"/>
              </a:rPr>
              <a:t>细胞内</a:t>
            </a:r>
          </a:p>
        </p:txBody>
      </p:sp>
      <p:pic>
        <p:nvPicPr>
          <p:cNvPr id="41994" name="图片 41993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51816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5" name="图片 41994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47244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6" name="图片 41995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46482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7" name="图片 41996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13" y="20605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8" name="图片 41997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0788" y="46529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9" name="图片 41998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163" y="46529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0" name="图片 41999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44958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1" name="图片 42000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275" y="14128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2" name="图片 42001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44196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3" name="图片 42002"/>
          <p:cNvPicPr>
            <a:picLocks noChangeAspect="1"/>
          </p:cNvPicPr>
          <p:nvPr/>
        </p:nvPicPr>
        <p:blipFill>
          <a:blip r:embed="rId4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50292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2004" name="组合 42003"/>
          <p:cNvGrpSpPr>
            <a:grpSpLocks noChangeAspect="1"/>
          </p:cNvGrpSpPr>
          <p:nvPr/>
        </p:nvGrpSpPr>
        <p:grpSpPr>
          <a:xfrm>
            <a:off x="971550" y="2771775"/>
            <a:ext cx="6934200" cy="1558925"/>
            <a:chOff x="0" y="0"/>
            <a:chExt cx="4368" cy="982"/>
          </a:xfrm>
        </p:grpSpPr>
        <p:pic>
          <p:nvPicPr>
            <p:cNvPr id="42005" name="图片 42004" descr="膜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92" y="6"/>
              <a:ext cx="376" cy="9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006" name="图片 42005" descr="膜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6"/>
              <a:ext cx="1077" cy="9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007" name="图片 42006" descr="膜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" y="0"/>
              <a:ext cx="730" cy="9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008" name="图片 42007" descr="膜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3" y="6"/>
              <a:ext cx="1077" cy="9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009" name="图片 42008" descr="膜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74" y="6"/>
              <a:ext cx="376" cy="97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2010" name="文本框 42009"/>
          <p:cNvSpPr txBox="1"/>
          <p:nvPr/>
        </p:nvSpPr>
        <p:spPr>
          <a:xfrm>
            <a:off x="8193088" y="2997200"/>
            <a:ext cx="549275" cy="1073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/>
            <a:r>
              <a:rPr lang="zh-CN" altLang="en-US" sz="2400" b="1">
                <a:latin typeface="Arial" panose="020B0604020202020204" pitchFamily="34" charset="0"/>
                <a:ea typeface="华文行楷" pitchFamily="2" charset="-122"/>
              </a:rPr>
              <a:t>细胞膜</a:t>
            </a:r>
          </a:p>
        </p:txBody>
      </p:sp>
      <p:grpSp>
        <p:nvGrpSpPr>
          <p:cNvPr id="42011" name="组合 42010"/>
          <p:cNvGrpSpPr>
            <a:grpSpLocks noChangeAspect="1"/>
          </p:cNvGrpSpPr>
          <p:nvPr/>
        </p:nvGrpSpPr>
        <p:grpSpPr>
          <a:xfrm>
            <a:off x="2057400" y="5638800"/>
            <a:ext cx="1081088" cy="744538"/>
            <a:chOff x="0" y="0"/>
            <a:chExt cx="1263" cy="1149"/>
          </a:xfrm>
        </p:grpSpPr>
        <p:pic>
          <p:nvPicPr>
            <p:cNvPr id="42012" name="图片 42011" descr="载体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00000">
              <a:off x="0" y="0"/>
              <a:ext cx="651" cy="11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013" name="图片 42012" descr="载体2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35" y="11"/>
              <a:ext cx="628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2014" name="直接连接符 42013"/>
          <p:cNvSpPr/>
          <p:nvPr/>
        </p:nvSpPr>
        <p:spPr>
          <a:xfrm>
            <a:off x="3200400" y="6096000"/>
            <a:ext cx="1150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5" name="文本框 42014"/>
          <p:cNvSpPr txBox="1"/>
          <p:nvPr/>
        </p:nvSpPr>
        <p:spPr>
          <a:xfrm>
            <a:off x="4343400" y="5791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latin typeface="Arial" panose="020B0604020202020204" pitchFamily="34" charset="0"/>
                <a:ea typeface="华文行楷" pitchFamily="2" charset="-122"/>
              </a:rPr>
              <a:t>载体蛋白</a:t>
            </a:r>
          </a:p>
        </p:txBody>
      </p:sp>
      <p:pic>
        <p:nvPicPr>
          <p:cNvPr id="42016" name="图片 42015" descr="Nice16.jpg图标">
            <a:hlinkClick r:id="" action="ppaction://noaction"/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388" y="5805488"/>
            <a:ext cx="630237" cy="6302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2017" name="组合 42016"/>
          <p:cNvGrpSpPr/>
          <p:nvPr/>
        </p:nvGrpSpPr>
        <p:grpSpPr>
          <a:xfrm>
            <a:off x="5257800" y="1676400"/>
            <a:ext cx="1727200" cy="1223963"/>
            <a:chOff x="0" y="0"/>
            <a:chExt cx="1406" cy="954"/>
          </a:xfrm>
        </p:grpSpPr>
        <p:pic>
          <p:nvPicPr>
            <p:cNvPr id="42018" name="图片 42017" descr="T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0"/>
              <a:ext cx="1406" cy="95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19" name="文本框 42018"/>
            <p:cNvSpPr txBox="1"/>
            <p:nvPr/>
          </p:nvSpPr>
          <p:spPr>
            <a:xfrm>
              <a:off x="370" y="270"/>
              <a:ext cx="811" cy="4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华文行楷" pitchFamily="2" charset="-122"/>
                </a:rPr>
                <a:t>能量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0 0.016410 C 0.017010 0.033520 0.025170 0.050860 0.029690 0.077680 C 0.034200 0.104510 0.035070 0.140810 0.035940 0.177110 " pathEditMode="fixed" rAng="0" ptsTypes="aaA">
                                      <p:cBhvr>
                                        <p:cTn id="6" dur="2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4 -0.022200 L -0.227770 -0.000230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0 0.177110 C 0.032810 0.254330 0.031250 0.331790 0.032810 0.369480 C 0.034380 0.407160 0.039060 0.405310 0.043920 0.403460 " pathEditMode="fixed" rAng="0" ptsTypes="aaA">
                                      <p:cBhvr>
                                        <p:cTn id="15" dur="2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7341E-6 C -0.02708 0.03006 -0.05399 0.06035 -0.0651 0.10358 C -0.07621 0.14682 -0.07153 0.20324 -0.06666 0.25988 " pathEditMode="relative" ptsTypes="aaA">
                                      <p:cBhvr>
                                        <p:cTn id="22" dur="2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1 0.27145 C -0.08177 0.33272 -0.08907 0.39422 -0.07431 0.43445 C -0.05938 0.47445 0.00052 0.50012 0.01545 0.51283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9" name="Text Box 59"/>
          <p:cNvSpPr txBox="1"/>
          <p:nvPr/>
        </p:nvSpPr>
        <p:spPr>
          <a:xfrm>
            <a:off x="648335" y="5695950"/>
            <a:ext cx="8208963" cy="944880"/>
          </a:xfrm>
          <a:prstGeom prst="rect">
            <a:avLst/>
          </a:prstGeom>
          <a:solidFill>
            <a:srgbClr val="CC3399"/>
          </a:solidFill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注意：载体蛋白具有专一性，一种载体只能与一种相应的被运输的物质相结合。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ShockwaveFlash1" r:id="rId2" imgW="9144000" imgH="6597720"/>
        </mc:Choice>
        <mc:Fallback>
          <p:control name="ShockwaveFlash1" r:id="rId2" imgW="9144000" imgH="6597720">
            <p:pic>
              <p:nvPicPr>
                <p:cNvPr id="2" name="ShockwaveFlash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-22225"/>
                  <a:ext cx="9144000" cy="659765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/>
          <p:nvPr/>
        </p:nvSpPr>
        <p:spPr>
          <a:xfrm>
            <a:off x="25400" y="65405"/>
            <a:ext cx="3960813" cy="936625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华文行楷" pitchFamily="2" charset="-122"/>
              </a:rPr>
              <a:t>主动运输</a:t>
            </a:r>
          </a:p>
        </p:txBody>
      </p:sp>
      <p:pic>
        <p:nvPicPr>
          <p:cNvPr id="46083" name="Picture 3" descr="物质出入细胞的三种方式"/>
          <p:cNvPicPr>
            <a:picLocks noGrp="1" noChangeAspect="1"/>
          </p:cNvPicPr>
          <p:nvPr>
            <p:ph idx="1"/>
          </p:nvPr>
        </p:nvPicPr>
        <p:blipFill>
          <a:blip r:embed="rId2"/>
          <a:srcRect l="60191" b="26949"/>
          <a:stretch>
            <a:fillRect/>
          </a:stretch>
        </p:blipFill>
        <p:spPr>
          <a:xfrm>
            <a:off x="25400" y="1002030"/>
            <a:ext cx="3484245" cy="4341495"/>
          </a:xfrm>
        </p:spPr>
      </p:pic>
      <p:sp>
        <p:nvSpPr>
          <p:cNvPr id="2" name="文本框 1"/>
          <p:cNvSpPr txBox="1"/>
          <p:nvPr/>
        </p:nvSpPr>
        <p:spPr>
          <a:xfrm>
            <a:off x="3252788" y="1002030"/>
            <a:ext cx="6271895" cy="13716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①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定义：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</a:t>
            </a:r>
            <a:r>
              <a:rPr lang="zh-CN" altLang="en-US" sz="28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浓度一侧到</a:t>
            </a:r>
            <a:r>
              <a:rPr lang="zh-CN" altLang="en-US" sz="28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</a:t>
            </a:r>
          </a:p>
          <a:p>
            <a:pPr algn="ctr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浓度一侧，需要</a:t>
            </a:r>
            <a:r>
              <a:rPr lang="zh-CN" altLang="en-US" sz="28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的协助，</a:t>
            </a:r>
          </a:p>
          <a:p>
            <a:pPr algn="ctr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同时还需要消耗</a:t>
            </a:r>
            <a:r>
              <a:rPr lang="zh-CN" altLang="en-US" sz="28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34660" y="762635"/>
            <a:ext cx="768985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07045" y="762635"/>
            <a:ext cx="641985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33135" y="1402715"/>
            <a:ext cx="181610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载体蛋白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0545" y="1733550"/>
            <a:ext cx="99949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能量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65550" y="2852420"/>
            <a:ext cx="161290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特点：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28590" y="2852420"/>
            <a:ext cx="3042920" cy="944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低浓度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→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高浓度、</a:t>
            </a: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需载体蛋白和能量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65550" y="3797300"/>
            <a:ext cx="161290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③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举例：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86530" y="4315460"/>
            <a:ext cx="544322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氨基酸、核苷酸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.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离子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,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葡萄糖进入小肠绒毛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上皮细胞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29025"/>
          <p:cNvSpPr>
            <a:spLocks noGrp="1" noRot="1"/>
          </p:cNvSpPr>
          <p:nvPr>
            <p:ph type="title"/>
          </p:nvPr>
        </p:nvSpPr>
        <p:spPr>
          <a:xfrm>
            <a:off x="10160" y="-113347"/>
            <a:ext cx="5184775" cy="1143000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A1A4C"/>
                </a:solidFill>
              </a:rPr>
              <a:t>温故而知新</a:t>
            </a:r>
          </a:p>
        </p:txBody>
      </p:sp>
      <p:sp>
        <p:nvSpPr>
          <p:cNvPr id="129029" name="文本框 129028"/>
          <p:cNvSpPr txBox="1"/>
          <p:nvPr/>
        </p:nvSpPr>
        <p:spPr>
          <a:xfrm>
            <a:off x="250825" y="4941888"/>
            <a:ext cx="45354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latin typeface="Tahoma" panose="020B0604030504040204" pitchFamily="34" charset="0"/>
                <a:ea typeface="华文行楷" pitchFamily="2" charset="-122"/>
              </a:rPr>
              <a:t>2</a:t>
            </a:r>
            <a:r>
              <a:rPr lang="zh-CN" altLang="en-US" sz="3600" b="1" dirty="0">
                <a:latin typeface="Tahoma" panose="020B0604030504040204" pitchFamily="34" charset="0"/>
                <a:ea typeface="华文行楷" pitchFamily="2" charset="-122"/>
              </a:rPr>
              <a:t>、生物膜结构特性：</a:t>
            </a:r>
          </a:p>
        </p:txBody>
      </p:sp>
      <p:sp>
        <p:nvSpPr>
          <p:cNvPr id="129030" name="文本框 129029"/>
          <p:cNvSpPr txBox="1"/>
          <p:nvPr/>
        </p:nvSpPr>
        <p:spPr>
          <a:xfrm>
            <a:off x="4356100" y="4941888"/>
            <a:ext cx="4032250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latin typeface="Tahoma" panose="020B0604030504040204" pitchFamily="34" charset="0"/>
                <a:ea typeface="华文行楷" pitchFamily="2" charset="-122"/>
              </a:rPr>
              <a:t>具有流动性</a:t>
            </a:r>
          </a:p>
        </p:txBody>
      </p:sp>
      <p:sp>
        <p:nvSpPr>
          <p:cNvPr id="129031" name="文本框 129030"/>
          <p:cNvSpPr txBox="1"/>
          <p:nvPr/>
        </p:nvSpPr>
        <p:spPr>
          <a:xfrm>
            <a:off x="250825" y="5661025"/>
            <a:ext cx="4537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latin typeface="Tahoma" panose="020B0604030504040204" pitchFamily="34" charset="0"/>
                <a:ea typeface="华文行楷" pitchFamily="2" charset="-122"/>
              </a:rPr>
              <a:t>3</a:t>
            </a:r>
            <a:r>
              <a:rPr lang="zh-CN" altLang="en-US" sz="3600" b="1" dirty="0">
                <a:latin typeface="Tahoma" panose="020B0604030504040204" pitchFamily="34" charset="0"/>
                <a:ea typeface="华文行楷" pitchFamily="2" charset="-122"/>
              </a:rPr>
              <a:t>、生物膜功能特性：</a:t>
            </a:r>
          </a:p>
        </p:txBody>
      </p:sp>
      <p:sp>
        <p:nvSpPr>
          <p:cNvPr id="129032" name="文本框 129031"/>
          <p:cNvSpPr txBox="1"/>
          <p:nvPr/>
        </p:nvSpPr>
        <p:spPr>
          <a:xfrm>
            <a:off x="4643438" y="5661025"/>
            <a:ext cx="33131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latin typeface="Tahoma" panose="020B0604030504040204" pitchFamily="34" charset="0"/>
                <a:ea typeface="华文行楷" pitchFamily="2" charset="-122"/>
              </a:rPr>
              <a:t>选择透过性</a:t>
            </a:r>
          </a:p>
        </p:txBody>
      </p:sp>
      <p:sp>
        <p:nvSpPr>
          <p:cNvPr id="129033" name="文本框 129032"/>
          <p:cNvSpPr txBox="1"/>
          <p:nvPr/>
        </p:nvSpPr>
        <p:spPr>
          <a:xfrm>
            <a:off x="10160" y="700405"/>
            <a:ext cx="53292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latin typeface="Tahoma" panose="020B0604030504040204" pitchFamily="34" charset="0"/>
                <a:ea typeface="华文行楷" pitchFamily="2" charset="-122"/>
              </a:rPr>
              <a:t>1</a:t>
            </a:r>
            <a:r>
              <a:rPr lang="zh-CN" altLang="en-US" sz="3600" b="1" dirty="0">
                <a:latin typeface="Tahoma" panose="020B0604030504040204" pitchFamily="34" charset="0"/>
                <a:ea typeface="华文行楷" pitchFamily="2" charset="-122"/>
              </a:rPr>
              <a:t>、生物膜流动镶嵌模型</a:t>
            </a:r>
          </a:p>
        </p:txBody>
      </p:sp>
      <p:pic>
        <p:nvPicPr>
          <p:cNvPr id="129028" name="图片 129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6418263" cy="357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290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1290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矩形 20499"/>
          <p:cNvSpPr/>
          <p:nvPr/>
        </p:nvSpPr>
        <p:spPr>
          <a:xfrm>
            <a:off x="900113" y="0"/>
            <a:ext cx="793591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运输速度与物质浓度及能量的关系曲线：</a:t>
            </a:r>
          </a:p>
        </p:txBody>
      </p:sp>
      <p:grpSp>
        <p:nvGrpSpPr>
          <p:cNvPr id="20502" name="组合 20501"/>
          <p:cNvGrpSpPr/>
          <p:nvPr/>
        </p:nvGrpSpPr>
        <p:grpSpPr>
          <a:xfrm>
            <a:off x="2124075" y="3284538"/>
            <a:ext cx="4176713" cy="2582862"/>
            <a:chOff x="2109" y="1570"/>
            <a:chExt cx="2631" cy="1627"/>
          </a:xfrm>
        </p:grpSpPr>
        <p:grpSp>
          <p:nvGrpSpPr>
            <p:cNvPr id="20503" name="组合 20502"/>
            <p:cNvGrpSpPr/>
            <p:nvPr/>
          </p:nvGrpSpPr>
          <p:grpSpPr>
            <a:xfrm>
              <a:off x="2562" y="1570"/>
              <a:ext cx="1758" cy="1275"/>
              <a:chOff x="2562" y="2387"/>
              <a:chExt cx="1758" cy="1275"/>
            </a:xfrm>
          </p:grpSpPr>
          <p:sp>
            <p:nvSpPr>
              <p:cNvPr id="20504" name="直接连接符 20503"/>
              <p:cNvSpPr/>
              <p:nvPr/>
            </p:nvSpPr>
            <p:spPr>
              <a:xfrm flipV="1">
                <a:off x="2562" y="3657"/>
                <a:ext cx="1758" cy="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5" name="直接连接符 20504"/>
              <p:cNvSpPr/>
              <p:nvPr/>
            </p:nvSpPr>
            <p:spPr>
              <a:xfrm flipV="1">
                <a:off x="2562" y="2387"/>
                <a:ext cx="12" cy="1275"/>
              </a:xfrm>
              <a:prstGeom prst="line">
                <a:avLst/>
              </a:prstGeom>
              <a:ln w="412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06" name="文本框 20505"/>
            <p:cNvSpPr txBox="1"/>
            <p:nvPr/>
          </p:nvSpPr>
          <p:spPr>
            <a:xfrm>
              <a:off x="2472" y="2840"/>
              <a:ext cx="2268" cy="3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/>
            <a:p>
              <a:pPr lvl="0"/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0                             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能量</a:t>
              </a:r>
              <a:endPara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文本框 20506"/>
            <p:cNvSpPr txBox="1"/>
            <p:nvPr/>
          </p:nvSpPr>
          <p:spPr>
            <a:xfrm>
              <a:off x="2109" y="1570"/>
              <a:ext cx="499" cy="14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vert="eaVert"/>
            <a:lstStyle/>
            <a:p>
              <a:pPr lvl="0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运输速度</a:t>
              </a:r>
            </a:p>
          </p:txBody>
        </p:sp>
      </p:grpSp>
      <p:sp>
        <p:nvSpPr>
          <p:cNvPr id="20512" name="任意多边形 20511"/>
          <p:cNvSpPr/>
          <p:nvPr/>
        </p:nvSpPr>
        <p:spPr>
          <a:xfrm>
            <a:off x="2843213" y="3716338"/>
            <a:ext cx="2663825" cy="1549400"/>
          </a:xfrm>
          <a:custGeom>
            <a:avLst/>
            <a:gdLst/>
            <a:ahLst/>
            <a:cxnLst/>
            <a:rect l="0" t="0" r="0" b="0"/>
            <a:pathLst>
              <a:path w="1406" h="976">
                <a:moveTo>
                  <a:pt x="0" y="976"/>
                </a:moveTo>
                <a:cubicBezTo>
                  <a:pt x="110" y="647"/>
                  <a:pt x="220" y="318"/>
                  <a:pt x="454" y="159"/>
                </a:cubicBezTo>
                <a:cubicBezTo>
                  <a:pt x="688" y="0"/>
                  <a:pt x="1047" y="11"/>
                  <a:pt x="1406" y="23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3" name="矩形 20512"/>
          <p:cNvSpPr/>
          <p:nvPr/>
        </p:nvSpPr>
        <p:spPr>
          <a:xfrm>
            <a:off x="539750" y="5876925"/>
            <a:ext cx="295275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影响因素</a:t>
            </a:r>
          </a:p>
        </p:txBody>
      </p:sp>
      <p:sp>
        <p:nvSpPr>
          <p:cNvPr id="20514" name="矩形 20513"/>
          <p:cNvSpPr/>
          <p:nvPr/>
        </p:nvSpPr>
        <p:spPr>
          <a:xfrm>
            <a:off x="3419475" y="5876925"/>
            <a:ext cx="511333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载体蛋白、能量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/>
      <p:bldP spid="205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1505" descr="girl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63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21506"/>
          <p:cNvSpPr txBox="1"/>
          <p:nvPr/>
        </p:nvSpPr>
        <p:spPr>
          <a:xfrm>
            <a:off x="539750" y="1020763"/>
            <a:ext cx="7985125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36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主动运输与被动运输的区别是什么？</a:t>
            </a:r>
          </a:p>
          <a:p>
            <a:pPr lvl="0">
              <a:buClr>
                <a:srgbClr val="000000"/>
              </a:buClr>
            </a:pPr>
            <a:r>
              <a:rPr lang="zh-CN" altLang="en-US" sz="36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这对细胞的生活有什么意义？ </a:t>
            </a:r>
          </a:p>
        </p:txBody>
      </p:sp>
      <p:sp>
        <p:nvSpPr>
          <p:cNvPr id="21508" name="文本框 21507"/>
          <p:cNvSpPr txBox="1"/>
          <p:nvPr/>
        </p:nvSpPr>
        <p:spPr>
          <a:xfrm>
            <a:off x="611188" y="2636838"/>
            <a:ext cx="8399462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最大的区别是否消耗能量。主动运输普遍存在于动植物和微生物细胞中</a:t>
            </a:r>
          </a:p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保证了活细胞能够按照生命活动的需要，主动选择吸收所需要的营养物质，排出代谢废物和对细胞有害的物质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幼圆" pitchFamily="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文本框 81924"/>
          <p:cNvSpPr txBox="1"/>
          <p:nvPr/>
        </p:nvSpPr>
        <p:spPr>
          <a:xfrm>
            <a:off x="179388" y="260350"/>
            <a:ext cx="828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华文新魏" pitchFamily="2" charset="-122"/>
              </a:rPr>
              <a:t>课堂小结：比较三种物质运输方式的异同：</a:t>
            </a:r>
          </a:p>
        </p:txBody>
      </p:sp>
      <p:graphicFrame>
        <p:nvGraphicFramePr>
          <p:cNvPr id="81990" name="表格 81989"/>
          <p:cNvGraphicFramePr/>
          <p:nvPr/>
        </p:nvGraphicFramePr>
        <p:xfrm>
          <a:off x="179388" y="1066800"/>
          <a:ext cx="8713788" cy="5749925"/>
        </p:xfrm>
        <a:graphic>
          <a:graphicData uri="http://schemas.openxmlformats.org/drawingml/2006/table">
            <a:tbl>
              <a:tblPr/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9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宋体" panose="02010600030101010101" pitchFamily="2" charset="-122"/>
                        </a:rPr>
                        <a:t>运输方式</a:t>
                      </a: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3200" b="1" dirty="0"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3200" b="1" dirty="0"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b="1" dirty="0">
                          <a:solidFill>
                            <a:srgbClr val="FF0066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运输方向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600" b="1" dirty="0">
                          <a:solidFill>
                            <a:srgbClr val="FF0066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载体蛋白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73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b="1" dirty="0">
                        <a:solidFill>
                          <a:srgbClr val="FF0066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8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代表例子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SzPct val="85000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buFont typeface="Wingdings 2" pitchFamily="18" charset="2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1995" name="组合 81994"/>
          <p:cNvGrpSpPr/>
          <p:nvPr/>
        </p:nvGrpSpPr>
        <p:grpSpPr>
          <a:xfrm>
            <a:off x="2339975" y="1952625"/>
            <a:ext cx="4537075" cy="590550"/>
            <a:chOff x="1474" y="1230"/>
            <a:chExt cx="2858" cy="372"/>
          </a:xfrm>
        </p:grpSpPr>
        <p:sp>
          <p:nvSpPr>
            <p:cNvPr id="81958" name="文本框 81957"/>
            <p:cNvSpPr txBox="1"/>
            <p:nvPr/>
          </p:nvSpPr>
          <p:spPr>
            <a:xfrm>
              <a:off x="1474" y="1275"/>
              <a:ext cx="13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800" b="1" dirty="0">
                  <a:solidFill>
                    <a:srgbClr val="FF0066"/>
                  </a:solidFill>
                  <a:latin typeface="Tahoma" panose="020B0604030504040204" pitchFamily="34" charset="0"/>
                  <a:ea typeface="华文新魏" pitchFamily="2" charset="-122"/>
                </a:rPr>
                <a:t>顺</a:t>
              </a:r>
              <a:r>
                <a:rPr lang="zh-CN" altLang="en-US" sz="2800" b="1" dirty="0">
                  <a:latin typeface="Tahoma" panose="020B0604030504040204" pitchFamily="34" charset="0"/>
                  <a:ea typeface="华文新魏" pitchFamily="2" charset="-122"/>
                </a:rPr>
                <a:t>浓度梯度</a:t>
              </a:r>
            </a:p>
          </p:txBody>
        </p:sp>
        <p:sp>
          <p:nvSpPr>
            <p:cNvPr id="81959" name="文本框 81958"/>
            <p:cNvSpPr txBox="1"/>
            <p:nvPr/>
          </p:nvSpPr>
          <p:spPr>
            <a:xfrm>
              <a:off x="2880" y="1230"/>
              <a:ext cx="14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b="1" dirty="0">
                  <a:solidFill>
                    <a:srgbClr val="FF0066"/>
                  </a:solidFill>
                  <a:latin typeface="Tahoma" panose="020B0604030504040204" pitchFamily="34" charset="0"/>
                  <a:ea typeface="华文新魏" pitchFamily="2" charset="-122"/>
                </a:rPr>
                <a:t>顺</a:t>
              </a:r>
              <a:r>
                <a:rPr lang="zh-CN" altLang="en-US" sz="3200" b="1" dirty="0">
                  <a:latin typeface="Tahoma" panose="020B0604030504040204" pitchFamily="34" charset="0"/>
                  <a:ea typeface="华文新魏" pitchFamily="2" charset="-122"/>
                </a:rPr>
                <a:t>浓度梯度</a:t>
              </a:r>
            </a:p>
          </p:txBody>
        </p:sp>
      </p:grpSp>
      <p:sp>
        <p:nvSpPr>
          <p:cNvPr id="81960" name="文本框 81959"/>
          <p:cNvSpPr txBox="1"/>
          <p:nvPr/>
        </p:nvSpPr>
        <p:spPr>
          <a:xfrm>
            <a:off x="6804025" y="2024063"/>
            <a:ext cx="23399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华文新魏" pitchFamily="2" charset="-122"/>
              </a:rPr>
              <a:t>逆</a:t>
            </a:r>
            <a:r>
              <a:rPr lang="zh-CN" altLang="en-US" sz="3200" b="1" dirty="0">
                <a:latin typeface="Tahoma" panose="020B0604030504040204" pitchFamily="34" charset="0"/>
                <a:ea typeface="华文新魏" pitchFamily="2" charset="-122"/>
              </a:rPr>
              <a:t>浓度梯度</a:t>
            </a:r>
          </a:p>
        </p:txBody>
      </p:sp>
      <p:sp>
        <p:nvSpPr>
          <p:cNvPr id="81961" name="文本框 81960"/>
          <p:cNvSpPr txBox="1"/>
          <p:nvPr/>
        </p:nvSpPr>
        <p:spPr>
          <a:xfrm>
            <a:off x="2627313" y="2921000"/>
            <a:ext cx="1584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华文新魏" pitchFamily="2" charset="-122"/>
              </a:rPr>
              <a:t>不需要</a:t>
            </a:r>
          </a:p>
        </p:txBody>
      </p:sp>
      <p:grpSp>
        <p:nvGrpSpPr>
          <p:cNvPr id="81996" name="组合 81995"/>
          <p:cNvGrpSpPr/>
          <p:nvPr/>
        </p:nvGrpSpPr>
        <p:grpSpPr>
          <a:xfrm>
            <a:off x="5076825" y="2960688"/>
            <a:ext cx="3240088" cy="579437"/>
            <a:chOff x="3198" y="1865"/>
            <a:chExt cx="2041" cy="365"/>
          </a:xfrm>
        </p:grpSpPr>
        <p:sp>
          <p:nvSpPr>
            <p:cNvPr id="81962" name="文本框 81961"/>
            <p:cNvSpPr txBox="1"/>
            <p:nvPr/>
          </p:nvSpPr>
          <p:spPr>
            <a:xfrm>
              <a:off x="3198" y="1865"/>
              <a:ext cx="6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b="1" dirty="0">
                  <a:latin typeface="Tahoma" panose="020B0604030504040204" pitchFamily="34" charset="0"/>
                  <a:ea typeface="华文新魏" pitchFamily="2" charset="-122"/>
                </a:rPr>
                <a:t>需要</a:t>
              </a:r>
            </a:p>
          </p:txBody>
        </p:sp>
        <p:sp>
          <p:nvSpPr>
            <p:cNvPr id="81963" name="文本框 81962"/>
            <p:cNvSpPr txBox="1"/>
            <p:nvPr/>
          </p:nvSpPr>
          <p:spPr>
            <a:xfrm>
              <a:off x="4604" y="1865"/>
              <a:ext cx="6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b="1" dirty="0">
                  <a:latin typeface="Tahoma" panose="020B0604030504040204" pitchFamily="34" charset="0"/>
                  <a:ea typeface="华文新魏" pitchFamily="2" charset="-122"/>
                </a:rPr>
                <a:t>需要</a:t>
              </a:r>
            </a:p>
          </p:txBody>
        </p:sp>
      </p:grpSp>
      <p:grpSp>
        <p:nvGrpSpPr>
          <p:cNvPr id="81997" name="组合 81996"/>
          <p:cNvGrpSpPr/>
          <p:nvPr/>
        </p:nvGrpSpPr>
        <p:grpSpPr>
          <a:xfrm>
            <a:off x="2579688" y="4184650"/>
            <a:ext cx="4152900" cy="585788"/>
            <a:chOff x="1488" y="2636"/>
            <a:chExt cx="2616" cy="369"/>
          </a:xfrm>
        </p:grpSpPr>
        <p:sp>
          <p:nvSpPr>
            <p:cNvPr id="81964" name="文本框 81963"/>
            <p:cNvSpPr txBox="1"/>
            <p:nvPr/>
          </p:nvSpPr>
          <p:spPr>
            <a:xfrm>
              <a:off x="1488" y="2640"/>
              <a:ext cx="13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b="1" dirty="0">
                  <a:latin typeface="Tahoma" panose="020B0604030504040204" pitchFamily="34" charset="0"/>
                  <a:ea typeface="华文新魏" pitchFamily="2" charset="-122"/>
                </a:rPr>
                <a:t>不消耗</a:t>
              </a:r>
            </a:p>
          </p:txBody>
        </p:sp>
        <p:sp>
          <p:nvSpPr>
            <p:cNvPr id="81965" name="文本框 81964"/>
            <p:cNvSpPr txBox="1"/>
            <p:nvPr/>
          </p:nvSpPr>
          <p:spPr>
            <a:xfrm>
              <a:off x="2880" y="2636"/>
              <a:ext cx="12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b="1" dirty="0">
                  <a:latin typeface="Tahoma" panose="020B0604030504040204" pitchFamily="34" charset="0"/>
                  <a:ea typeface="华文新魏" pitchFamily="2" charset="-122"/>
                </a:rPr>
                <a:t>不消耗</a:t>
              </a:r>
            </a:p>
          </p:txBody>
        </p:sp>
      </p:grpSp>
      <p:sp>
        <p:nvSpPr>
          <p:cNvPr id="81966" name="文本框 81965"/>
          <p:cNvSpPr txBox="1"/>
          <p:nvPr/>
        </p:nvSpPr>
        <p:spPr>
          <a:xfrm>
            <a:off x="6913563" y="4184650"/>
            <a:ext cx="1979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latin typeface="Tahoma" panose="020B0604030504040204" pitchFamily="34" charset="0"/>
                <a:ea typeface="华文新魏" pitchFamily="2" charset="-122"/>
              </a:rPr>
              <a:t>需要消耗</a:t>
            </a:r>
          </a:p>
        </p:txBody>
      </p:sp>
      <p:sp>
        <p:nvSpPr>
          <p:cNvPr id="81967" name="文本框 81966"/>
          <p:cNvSpPr txBox="1"/>
          <p:nvPr/>
        </p:nvSpPr>
        <p:spPr>
          <a:xfrm>
            <a:off x="2389505" y="5305425"/>
            <a:ext cx="201612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华文新魏" pitchFamily="2" charset="-122"/>
              </a:rPr>
              <a:t>氧气等气体、水、乙醇、甘油等通过细胞膜</a:t>
            </a:r>
          </a:p>
        </p:txBody>
      </p:sp>
      <p:sp>
        <p:nvSpPr>
          <p:cNvPr id="81969" name="文本框 81968"/>
          <p:cNvSpPr txBox="1"/>
          <p:nvPr/>
        </p:nvSpPr>
        <p:spPr>
          <a:xfrm>
            <a:off x="4621530" y="5300980"/>
            <a:ext cx="216090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华文新魏" pitchFamily="2" charset="-122"/>
              </a:rPr>
              <a:t>葡萄糖进入</a:t>
            </a:r>
            <a:r>
              <a:rPr lang="zh-CN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华文新魏" pitchFamily="2" charset="-122"/>
              </a:rPr>
              <a:t>红细胞</a:t>
            </a:r>
          </a:p>
        </p:txBody>
      </p:sp>
      <p:sp>
        <p:nvSpPr>
          <p:cNvPr id="81970" name="文本框 81969"/>
          <p:cNvSpPr txBox="1"/>
          <p:nvPr/>
        </p:nvSpPr>
        <p:spPr>
          <a:xfrm>
            <a:off x="6710680" y="5305425"/>
            <a:ext cx="225425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华文新魏" pitchFamily="2" charset="-122"/>
              </a:rPr>
              <a:t>葡萄糖、氨基酸进入</a:t>
            </a: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华文新魏" pitchFamily="2" charset="-122"/>
              </a:rPr>
              <a:t>小肠上皮细胞</a:t>
            </a:r>
            <a:r>
              <a:rPr lang="zh-CN" altLang="en-US" sz="2400" b="1" dirty="0">
                <a:latin typeface="Tahoma" panose="020B0604030504040204" pitchFamily="34" charset="0"/>
                <a:ea typeface="华文新魏" pitchFamily="2" charset="-122"/>
              </a:rPr>
              <a:t>；离子通过细胞膜</a:t>
            </a:r>
          </a:p>
        </p:txBody>
      </p:sp>
      <p:sp>
        <p:nvSpPr>
          <p:cNvPr id="81982" name="文本框 81981"/>
          <p:cNvSpPr txBox="1"/>
          <p:nvPr/>
        </p:nvSpPr>
        <p:spPr>
          <a:xfrm>
            <a:off x="2667000" y="1447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latin typeface="Arial" panose="020B0604020202020204" pitchFamily="34" charset="0"/>
                <a:ea typeface="华文新魏" pitchFamily="2" charset="-122"/>
              </a:rPr>
              <a:t>自由扩散</a:t>
            </a:r>
          </a:p>
        </p:txBody>
      </p:sp>
      <p:sp>
        <p:nvSpPr>
          <p:cNvPr id="81983" name="文本框 81982"/>
          <p:cNvSpPr txBox="1"/>
          <p:nvPr/>
        </p:nvSpPr>
        <p:spPr>
          <a:xfrm>
            <a:off x="4927600" y="1447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latin typeface="Arial" panose="020B0604020202020204" pitchFamily="34" charset="0"/>
                <a:ea typeface="华文新魏" pitchFamily="2" charset="-122"/>
              </a:rPr>
              <a:t>协助扩散</a:t>
            </a:r>
          </a:p>
        </p:txBody>
      </p:sp>
      <p:grpSp>
        <p:nvGrpSpPr>
          <p:cNvPr id="81987" name="组合 81986"/>
          <p:cNvGrpSpPr/>
          <p:nvPr/>
        </p:nvGrpSpPr>
        <p:grpSpPr>
          <a:xfrm>
            <a:off x="2362200" y="1066800"/>
            <a:ext cx="4343400" cy="457200"/>
            <a:chOff x="1488" y="624"/>
            <a:chExt cx="2736" cy="240"/>
          </a:xfrm>
        </p:grpSpPr>
        <p:sp>
          <p:nvSpPr>
            <p:cNvPr id="81972" name="直接连接符 81971"/>
            <p:cNvSpPr/>
            <p:nvPr/>
          </p:nvSpPr>
          <p:spPr>
            <a:xfrm>
              <a:off x="1488" y="864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86" name="直接连接符 81985"/>
            <p:cNvSpPr/>
            <p:nvPr/>
          </p:nvSpPr>
          <p:spPr>
            <a:xfrm>
              <a:off x="2112" y="624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988" name="文本框 81987"/>
          <p:cNvSpPr txBox="1"/>
          <p:nvPr/>
        </p:nvSpPr>
        <p:spPr>
          <a:xfrm>
            <a:off x="6858000" y="11430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latin typeface="Arial" panose="020B0604020202020204" pitchFamily="34" charset="0"/>
                <a:ea typeface="华文新魏" pitchFamily="2" charset="-122"/>
              </a:rPr>
              <a:t>主动运输</a:t>
            </a:r>
          </a:p>
        </p:txBody>
      </p:sp>
      <p:sp>
        <p:nvSpPr>
          <p:cNvPr id="81985" name="文本框 81984"/>
          <p:cNvSpPr txBox="1"/>
          <p:nvPr/>
        </p:nvSpPr>
        <p:spPr>
          <a:xfrm>
            <a:off x="3505200" y="1127125"/>
            <a:ext cx="22860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endParaRPr lang="zh-CN" altLang="en-US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1989" name="文本框 81988"/>
          <p:cNvSpPr txBox="1"/>
          <p:nvPr/>
        </p:nvSpPr>
        <p:spPr>
          <a:xfrm>
            <a:off x="3794125" y="1052513"/>
            <a:ext cx="149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被动运输</a:t>
            </a:r>
          </a:p>
        </p:txBody>
      </p:sp>
      <p:sp>
        <p:nvSpPr>
          <p:cNvPr id="81999" name="矩形 81998"/>
          <p:cNvSpPr/>
          <p:nvPr/>
        </p:nvSpPr>
        <p:spPr>
          <a:xfrm>
            <a:off x="179388" y="419735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6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消耗能量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0" grpId="0"/>
      <p:bldP spid="81961" grpId="0"/>
      <p:bldP spid="81966" grpId="0"/>
      <p:bldP spid="81967" grpId="0"/>
      <p:bldP spid="81969" grpId="0"/>
      <p:bldP spid="81970" grpId="0"/>
      <p:bldP spid="81982" grpId="0"/>
      <p:bldP spid="81983" grpId="0"/>
      <p:bldP spid="81988" grpId="0"/>
      <p:bldP spid="819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矩形 30725"/>
          <p:cNvSpPr/>
          <p:nvPr/>
        </p:nvSpPr>
        <p:spPr>
          <a:xfrm>
            <a:off x="468313" y="-60325"/>
            <a:ext cx="7416800" cy="1343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304800"/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例：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物质出入细胞膜的方式如下图，请根据图回答下面的问题</a:t>
            </a:r>
            <a:r>
              <a:rPr lang="zh-CN" altLang="en-US" sz="1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US" sz="1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304800" eaLnBrk="0" hangingPunct="0"/>
            <a:endParaRPr lang="zh-CN" altLang="en-US" b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727" name="矩形 30726"/>
          <p:cNvSpPr/>
          <p:nvPr/>
        </p:nvSpPr>
        <p:spPr>
          <a:xfrm>
            <a:off x="0" y="4508500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30480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      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分子；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              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lvl="0" indent="304800" eaLnBrk="0" hangingPunct="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）从功能上来说，细胞膜是一层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           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膜；</a:t>
            </a:r>
          </a:p>
          <a:p>
            <a:pPr lvl="0" indent="304800" eaLnBrk="0" hangingPunct="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）动物细胞吸水膨胀时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的厚度变小，</a:t>
            </a:r>
          </a:p>
          <a:p>
            <a:pPr lvl="0" indent="304800" eaLnBrk="0" hangingPunct="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这说明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              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30728" name="矩形 30727"/>
          <p:cNvSpPr/>
          <p:nvPr/>
        </p:nvSpPr>
        <p:spPr>
          <a:xfrm>
            <a:off x="1676400" y="4365308"/>
            <a:ext cx="7164388" cy="2042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蛋白质           磷脂双分子层 </a:t>
            </a:r>
          </a:p>
          <a:p>
            <a:pPr lvl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     选择透过性 </a:t>
            </a:r>
          </a:p>
          <a:p>
            <a:pPr lvl="0"/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流动性</a:t>
            </a:r>
          </a:p>
        </p:txBody>
      </p:sp>
      <p:pic>
        <p:nvPicPr>
          <p:cNvPr id="30729" name="图片 307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908050"/>
            <a:ext cx="7775575" cy="345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64513"/>
          <p:cNvSpPr/>
          <p:nvPr/>
        </p:nvSpPr>
        <p:spPr>
          <a:xfrm>
            <a:off x="468313" y="-60325"/>
            <a:ext cx="7416800" cy="1343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304800"/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例：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物质出入细胞膜的方式如下图，请根据图回答下面的问题</a:t>
            </a:r>
            <a:r>
              <a:rPr lang="zh-CN" altLang="en-US" sz="1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US" sz="1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304800" eaLnBrk="0" hangingPunct="0"/>
            <a:endParaRPr lang="zh-CN" altLang="en-US" b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64517" name="图片 645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908050"/>
            <a:ext cx="7775575" cy="345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8" name="矩形 64517"/>
          <p:cNvSpPr/>
          <p:nvPr/>
        </p:nvSpPr>
        <p:spPr>
          <a:xfrm>
            <a:off x="863600" y="4652963"/>
            <a:ext cx="828040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30480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的五种过程中，代表被动运输的是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               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lvl="0" indent="304800" eaLnBrk="0" hangingPunct="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）可能代表氧气运输过程的是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  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；葡萄糖从小肠腔进入小肠上皮细胞的过程是</a:t>
            </a:r>
            <a:r>
              <a:rPr lang="en-US" altLang="zh-CN" sz="2800" b="1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               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4519" name="矩形 64518"/>
          <p:cNvSpPr/>
          <p:nvPr/>
        </p:nvSpPr>
        <p:spPr>
          <a:xfrm>
            <a:off x="3802698" y="4938713"/>
            <a:ext cx="1970087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</a:p>
        </p:txBody>
      </p:sp>
      <p:sp>
        <p:nvSpPr>
          <p:cNvPr id="64520" name="矩形 64519"/>
          <p:cNvSpPr/>
          <p:nvPr/>
        </p:nvSpPr>
        <p:spPr>
          <a:xfrm>
            <a:off x="6333173" y="5141913"/>
            <a:ext cx="1728787" cy="1311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</a:p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3"/>
          <p:cNvSpPr txBox="1"/>
          <p:nvPr/>
        </p:nvSpPr>
        <p:spPr>
          <a:xfrm>
            <a:off x="0" y="1371600"/>
            <a:ext cx="2133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4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、胞吞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右箭头 4"/>
          <p:cNvSpPr/>
          <p:nvPr/>
        </p:nvSpPr>
        <p:spPr>
          <a:xfrm>
            <a:off x="3733800" y="18288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右箭头 5"/>
          <p:cNvSpPr/>
          <p:nvPr/>
        </p:nvSpPr>
        <p:spPr>
          <a:xfrm>
            <a:off x="5562600" y="18288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右箭头 6"/>
          <p:cNvSpPr/>
          <p:nvPr/>
        </p:nvSpPr>
        <p:spPr>
          <a:xfrm>
            <a:off x="7315200" y="17526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03" name="图片 7" descr="胞吞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7620000" cy="4010025"/>
          </a:xfrm>
          <a:prstGeom prst="rect">
            <a:avLst/>
          </a:prstGeom>
          <a:noFill/>
          <a:ln w="9525">
            <a:noFill/>
          </a:ln>
          <a:effectLst>
            <a:outerShdw dist="139700" dir="2699999" algn="ctr" rotWithShape="0">
              <a:srgbClr val="333333">
                <a:alpha val="62000"/>
              </a:srgbClr>
            </a:outerShdw>
          </a:effectLst>
        </p:spPr>
      </p:pic>
      <p:sp>
        <p:nvSpPr>
          <p:cNvPr id="55304" name="TextBox 8"/>
          <p:cNvSpPr txBox="1"/>
          <p:nvPr/>
        </p:nvSpPr>
        <p:spPr>
          <a:xfrm>
            <a:off x="2514600" y="1524000"/>
            <a:ext cx="1524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TextBox 9"/>
          <p:cNvSpPr txBox="1"/>
          <p:nvPr/>
        </p:nvSpPr>
        <p:spPr>
          <a:xfrm>
            <a:off x="6172200" y="1524000"/>
            <a:ext cx="12954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包围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TextBox 10"/>
          <p:cNvSpPr txBox="1"/>
          <p:nvPr/>
        </p:nvSpPr>
        <p:spPr>
          <a:xfrm>
            <a:off x="4267200" y="1524000"/>
            <a:ext cx="1447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凹陷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7" name="TextBox 11"/>
          <p:cNvSpPr txBox="1"/>
          <p:nvPr/>
        </p:nvSpPr>
        <p:spPr>
          <a:xfrm>
            <a:off x="7772400" y="1524000"/>
            <a:ext cx="1752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文本框 79879"/>
          <p:cNvSpPr txBox="1"/>
          <p:nvPr/>
        </p:nvSpPr>
        <p:spPr>
          <a:xfrm>
            <a:off x="304483" y="116840"/>
            <a:ext cx="65166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latin typeface="Tahoma" panose="020B0604030504040204" pitchFamily="34" charset="0"/>
                <a:ea typeface="华文行楷" pitchFamily="2" charset="-122"/>
              </a:rPr>
              <a:t>二、大分子物质的输入输出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ldLvl="0" animBg="1"/>
      <p:bldP spid="55301" grpId="0" bldLvl="0" animBg="1"/>
      <p:bldP spid="55302" grpId="0" bldLvl="0" animBg="1"/>
      <p:bldP spid="55304" grpId="0"/>
      <p:bldP spid="55305" grpId="0"/>
      <p:bldP spid="55306" grpId="0"/>
      <p:bldP spid="553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/>
          <p:cNvSpPr txBox="1"/>
          <p:nvPr/>
        </p:nvSpPr>
        <p:spPr>
          <a:xfrm>
            <a:off x="88900" y="169545"/>
            <a:ext cx="2819400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4400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胞吐</a:t>
            </a:r>
          </a:p>
        </p:txBody>
      </p:sp>
      <p:sp>
        <p:nvSpPr>
          <p:cNvPr id="56323" name="TextBox 4"/>
          <p:cNvSpPr txBox="1"/>
          <p:nvPr/>
        </p:nvSpPr>
        <p:spPr>
          <a:xfrm>
            <a:off x="1828800" y="1600200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包围</a:t>
            </a:r>
          </a:p>
        </p:txBody>
      </p:sp>
      <p:sp>
        <p:nvSpPr>
          <p:cNvPr id="56324" name="右箭头 5"/>
          <p:cNvSpPr/>
          <p:nvPr/>
        </p:nvSpPr>
        <p:spPr>
          <a:xfrm>
            <a:off x="3124200" y="19050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右箭头 6"/>
          <p:cNvSpPr/>
          <p:nvPr/>
        </p:nvSpPr>
        <p:spPr>
          <a:xfrm>
            <a:off x="4953000" y="19050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6" name="右箭头 7"/>
          <p:cNvSpPr/>
          <p:nvPr/>
        </p:nvSpPr>
        <p:spPr>
          <a:xfrm>
            <a:off x="6705600" y="19050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6327" name="图片 8" descr="胞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7391400" cy="3862388"/>
          </a:xfrm>
          <a:prstGeom prst="rect">
            <a:avLst/>
          </a:prstGeom>
          <a:noFill/>
          <a:ln w="9525">
            <a:noFill/>
          </a:ln>
          <a:effectLst>
            <a:outerShdw dist="139700" dir="2699999" algn="ctr" rotWithShape="0">
              <a:srgbClr val="333333">
                <a:alpha val="62000"/>
              </a:srgbClr>
            </a:outerShdw>
          </a:effectLst>
        </p:spPr>
      </p:pic>
      <p:sp>
        <p:nvSpPr>
          <p:cNvPr id="56328" name="TextBox 7"/>
          <p:cNvSpPr txBox="1"/>
          <p:nvPr/>
        </p:nvSpPr>
        <p:spPr>
          <a:xfrm>
            <a:off x="3657600" y="1600200"/>
            <a:ext cx="1524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移动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9" name="TextBox 9"/>
          <p:cNvSpPr txBox="1"/>
          <p:nvPr/>
        </p:nvSpPr>
        <p:spPr>
          <a:xfrm>
            <a:off x="5486400" y="1600200"/>
            <a:ext cx="1371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融合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0" name="TextBox 10"/>
          <p:cNvSpPr txBox="1"/>
          <p:nvPr/>
        </p:nvSpPr>
        <p:spPr>
          <a:xfrm>
            <a:off x="7162800" y="1600200"/>
            <a:ext cx="1676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排出</a:t>
            </a:r>
          </a:p>
        </p:txBody>
      </p:sp>
      <p:sp>
        <p:nvSpPr>
          <p:cNvPr id="56332" name="动作按钮: 结束 2">
            <a:hlinkClick r:id="" action="ppaction://hlinkshowjump?jump=lastslide"/>
          </p:cNvPr>
          <p:cNvSpPr/>
          <p:nvPr/>
        </p:nvSpPr>
        <p:spPr>
          <a:xfrm>
            <a:off x="8153400" y="6096000"/>
            <a:ext cx="762000" cy="614363"/>
          </a:xfrm>
          <a:prstGeom prst="actionButtonEnd">
            <a:avLst/>
          </a:prstGeom>
          <a:solidFill>
            <a:schemeClr val="accent1">
              <a:alpha val="26999"/>
            </a:schemeClr>
          </a:solidFill>
          <a:ln w="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bldLvl="0" animBg="1"/>
      <p:bldP spid="56325" grpId="0" bldLvl="0" animBg="1"/>
      <p:bldP spid="56326" grpId="0" bldLvl="0" animBg="1"/>
      <p:bldP spid="56328" grpId="0"/>
      <p:bldP spid="56329" grpId="0"/>
      <p:bldP spid="563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78" name="ShockwaveFlash1" r:id="rId2" imgW="9144000" imgH="6597720"/>
        </mc:Choice>
        <mc:Fallback>
          <p:control name="ShockwaveFlash1" r:id="rId2" imgW="9144000" imgH="6597720">
            <p:pic>
              <p:nvPicPr>
                <p:cNvPr id="2" name="ShockwaveFlash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3175" y="63500"/>
                  <a:ext cx="9144000" cy="659765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77470" y="-35560"/>
            <a:ext cx="8540750" cy="1143000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FF33CC"/>
                </a:solidFill>
              </a:rPr>
              <a:t>想一想？</a:t>
            </a:r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271145" y="854075"/>
            <a:ext cx="8153400" cy="4498975"/>
          </a:xfrm>
        </p:spPr>
        <p:txBody>
          <a:bodyPr/>
          <a:lstStyle/>
          <a:p>
            <a:r>
              <a:rPr lang="en-US" altLang="zh-CN" sz="4000" b="1"/>
              <a:t>1</a:t>
            </a:r>
            <a:r>
              <a:rPr lang="zh-CN" altLang="en-US" sz="4000" b="1"/>
              <a:t>、主动运输和被动运输体现了细胞膜的什么特性？</a:t>
            </a:r>
          </a:p>
          <a:p>
            <a:endParaRPr lang="zh-CN" altLang="en-US" sz="4000" b="1"/>
          </a:p>
          <a:p>
            <a:endParaRPr lang="zh-CN" altLang="en-US" sz="4000" b="1"/>
          </a:p>
          <a:p>
            <a:endParaRPr lang="zh-CN" altLang="en-US" sz="4000" b="1"/>
          </a:p>
          <a:p>
            <a:endParaRPr lang="zh-CN" altLang="en-US" sz="4000" b="1">
              <a:solidFill>
                <a:srgbClr val="FF33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0" y="2157095"/>
            <a:ext cx="5233035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+mn-ea"/>
                <a:sym typeface="+mn-ea"/>
              </a:rPr>
              <a:t>选择透过性的功能特点。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1145" y="2797175"/>
            <a:ext cx="8602345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>
                <a:latin typeface="+mn-lt"/>
                <a:ea typeface="+mn-ea"/>
                <a:cs typeface="+mn-cs"/>
                <a:sym typeface="+mn-ea"/>
              </a:rPr>
              <a:t>2</a:t>
            </a:r>
            <a:r>
              <a:rPr lang="zh-CN" altLang="en-US" sz="4000">
                <a:latin typeface="+mn-lt"/>
                <a:ea typeface="+mn-ea"/>
                <a:cs typeface="+mn-cs"/>
                <a:sym typeface="+mn-ea"/>
              </a:rPr>
              <a:t>、胞吞胞吐体现了细胞膜的什么特性？需要消耗能量吗？</a:t>
            </a:r>
            <a:endParaRPr lang="zh-CN" altLang="en-US" sz="400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420" y="4107815"/>
            <a:ext cx="5233035" cy="1188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+mn-ea"/>
                <a:sym typeface="+mn-ea"/>
              </a:rPr>
              <a:t>具有流动性的结构特点。</a:t>
            </a:r>
            <a:endParaRPr lang="zh-CN" altLang="en-US">
              <a:solidFill>
                <a:srgbClr val="FF33CC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cs typeface="+mn-ea"/>
              </a:rPr>
              <a:t>需要消耗能量。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5113655"/>
            <a:ext cx="860234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>
                <a:latin typeface="+mn-lt"/>
                <a:ea typeface="+mn-ea"/>
                <a:cs typeface="+mn-cs"/>
                <a:sym typeface="+mn-ea"/>
              </a:rPr>
              <a:t>3</a:t>
            </a:r>
            <a:r>
              <a:rPr lang="zh-CN" altLang="en-US" sz="4000">
                <a:latin typeface="+mn-lt"/>
                <a:ea typeface="+mn-ea"/>
                <a:cs typeface="+mn-cs"/>
                <a:sym typeface="+mn-ea"/>
              </a:rPr>
              <a:t>、通过胞吞胞吐进出细胞的物质有没有穿过细胞膜？</a:t>
            </a:r>
          </a:p>
          <a:p>
            <a:pPr algn="ctr"/>
            <a:endParaRPr lang="zh-CN" altLang="en-US" sz="4000"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1698" y="6207760"/>
            <a:ext cx="110109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cs typeface="+mn-ea"/>
                <a:sym typeface="+mn-ea"/>
              </a:rPr>
              <a:t>没有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飞流直下三千尺</a:t>
            </a:r>
          </a:p>
          <a:p>
            <a:r>
              <a:rPr lang="zh-CN" altLang="en-US"/>
              <a:t>轻舟已过万重山</a:t>
            </a:r>
          </a:p>
          <a:p>
            <a:r>
              <a:rPr lang="zh-CN" altLang="en-US"/>
              <a:t>逆水行舟用力撑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 descr="{41F205CE-EE5C-4C06-A444-294CC9C0ED7F}0"/>
          <p:cNvPicPr>
            <a:picLocks noChangeAspect="1"/>
          </p:cNvPicPr>
          <p:nvPr/>
        </p:nvPicPr>
        <p:blipFill>
          <a:blip r:embed="rId3"/>
          <a:srcRect b="20"/>
          <a:stretch>
            <a:fillRect/>
          </a:stretch>
        </p:blipFill>
        <p:spPr>
          <a:xfrm>
            <a:off x="0" y="609600"/>
            <a:ext cx="9144000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椭圆 9218"/>
          <p:cNvSpPr/>
          <p:nvPr/>
        </p:nvSpPr>
        <p:spPr>
          <a:xfrm>
            <a:off x="5334000" y="228600"/>
            <a:ext cx="1752600" cy="6858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脂溶性物质</a:t>
            </a:r>
          </a:p>
        </p:txBody>
      </p:sp>
      <p:sp>
        <p:nvSpPr>
          <p:cNvPr id="9220" name="椭圆 9219"/>
          <p:cNvSpPr/>
          <p:nvPr/>
        </p:nvSpPr>
        <p:spPr>
          <a:xfrm>
            <a:off x="7315200" y="228600"/>
            <a:ext cx="12954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葡萄糖</a:t>
            </a:r>
          </a:p>
        </p:txBody>
      </p:sp>
      <p:sp>
        <p:nvSpPr>
          <p:cNvPr id="9221" name="直接连接符 9220"/>
          <p:cNvSpPr/>
          <p:nvPr/>
        </p:nvSpPr>
        <p:spPr>
          <a:xfrm>
            <a:off x="6248400" y="914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2" name="椭圆 9221"/>
          <p:cNvSpPr/>
          <p:nvPr/>
        </p:nvSpPr>
        <p:spPr>
          <a:xfrm>
            <a:off x="3124200" y="228600"/>
            <a:ext cx="1143000" cy="4572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离子</a:t>
            </a:r>
          </a:p>
        </p:txBody>
      </p:sp>
      <p:sp>
        <p:nvSpPr>
          <p:cNvPr id="9223" name="直接连接符 9222"/>
          <p:cNvSpPr/>
          <p:nvPr/>
        </p:nvSpPr>
        <p:spPr>
          <a:xfrm>
            <a:off x="3657600" y="609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4" name="直接连接符 9223"/>
          <p:cNvSpPr/>
          <p:nvPr/>
        </p:nvSpPr>
        <p:spPr>
          <a:xfrm>
            <a:off x="8001000" y="838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5" name="文本框 9224"/>
          <p:cNvSpPr txBox="1"/>
          <p:nvPr/>
        </p:nvSpPr>
        <p:spPr>
          <a:xfrm>
            <a:off x="381000" y="1219200"/>
            <a:ext cx="914400" cy="519113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9226" name="文本框 9225"/>
          <p:cNvSpPr txBox="1"/>
          <p:nvPr/>
        </p:nvSpPr>
        <p:spPr>
          <a:xfrm>
            <a:off x="1676400" y="838200"/>
            <a:ext cx="685800" cy="519113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227" name="矩形 9226"/>
          <p:cNvSpPr/>
          <p:nvPr/>
        </p:nvSpPr>
        <p:spPr>
          <a:xfrm>
            <a:off x="107950" y="4652963"/>
            <a:ext cx="871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800" b="1">
                <a:solidFill>
                  <a:srgbClr val="66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800" b="1">
                <a:solidFill>
                  <a:srgbClr val="66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这张图所反映的膜是生物膜吗？为什么？</a:t>
            </a:r>
          </a:p>
        </p:txBody>
      </p:sp>
      <p:sp>
        <p:nvSpPr>
          <p:cNvPr id="9228" name="文本框 9227"/>
          <p:cNvSpPr txBox="1"/>
          <p:nvPr/>
        </p:nvSpPr>
        <p:spPr>
          <a:xfrm>
            <a:off x="107950" y="4652963"/>
            <a:ext cx="7777163" cy="15862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800" b="1">
                <a:solidFill>
                  <a:srgbClr val="66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66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什么样的物质能够通过通过脂双层？</a:t>
            </a:r>
          </a:p>
          <a:p>
            <a:pPr lvl="0"/>
            <a:r>
              <a:rPr lang="zh-CN" altLang="en-US" sz="2800" b="1">
                <a:solidFill>
                  <a:srgbClr val="66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什么样的物质不能通过？</a:t>
            </a:r>
          </a:p>
          <a:p>
            <a:pPr lvl="0">
              <a:spcBef>
                <a:spcPct val="50000"/>
              </a:spcBef>
            </a:pPr>
            <a:endParaRPr lang="zh-CN" altLang="en-US" sz="28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1145" y="5172075"/>
            <a:ext cx="554545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6600CC"/>
                </a:solidFill>
                <a:latin typeface="Tahoma" panose="020B0604030504040204" pitchFamily="34" charset="0"/>
                <a:cs typeface="+mn-ea"/>
                <a:sym typeface="+mn-ea"/>
              </a:rPr>
              <a:t>这说明物质跨膜的方式都一样吗？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7" grpId="1"/>
      <p:bldP spid="9228" grpId="0"/>
      <p:bldP spid="9228" grpId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矩形 35843"/>
          <p:cNvSpPr/>
          <p:nvPr/>
        </p:nvSpPr>
        <p:spPr>
          <a:xfrm>
            <a:off x="755968" y="1728470"/>
            <a:ext cx="7129462" cy="22891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用下列概念画出本节概念图：</a:t>
            </a:r>
          </a:p>
          <a:p>
            <a:pPr lvl="0"/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物质运输、小分子和离子、大分子、主动运输、被动运输、自由扩散、协助扩散、胞吞、胞吐</a:t>
            </a:r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5845" name="矩形 35844"/>
          <p:cNvSpPr/>
          <p:nvPr/>
        </p:nvSpPr>
        <p:spPr>
          <a:xfrm>
            <a:off x="2555875" y="650875"/>
            <a:ext cx="35290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【画概念图</a:t>
            </a:r>
            <a:r>
              <a:rPr lang="zh-CN" altLang="en-US" sz="4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组合 87041"/>
          <p:cNvGrpSpPr>
            <a:grpSpLocks noChangeAspect="1"/>
          </p:cNvGrpSpPr>
          <p:nvPr/>
        </p:nvGrpSpPr>
        <p:grpSpPr>
          <a:xfrm>
            <a:off x="-19050" y="188913"/>
            <a:ext cx="9163050" cy="6048375"/>
            <a:chOff x="1126" y="1272"/>
            <a:chExt cx="3842" cy="1470"/>
          </a:xfrm>
        </p:grpSpPr>
        <p:sp>
          <p:nvSpPr>
            <p:cNvPr id="87043" name="矩形 87042"/>
            <p:cNvSpPr>
              <a:spLocks noChangeAspect="1" noTextEdit="1"/>
            </p:cNvSpPr>
            <p:nvPr/>
          </p:nvSpPr>
          <p:spPr>
            <a:xfrm>
              <a:off x="1126" y="1272"/>
              <a:ext cx="3842" cy="14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044" name="_s87044"/>
            <p:cNvCxnSpPr>
              <a:stCxn id="87060" idx="0"/>
              <a:endCxn id="87056" idx="2"/>
            </p:cNvCxnSpPr>
            <p:nvPr/>
          </p:nvCxnSpPr>
          <p:spPr>
            <a:xfrm rot="-16200000" flipH="1">
              <a:off x="2746" y="2152"/>
              <a:ext cx="106" cy="497"/>
            </a:xfrm>
            <a:prstGeom prst="bentConnector3">
              <a:avLst>
                <a:gd name="adj1" fmla="val 26181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45" name="_s87045"/>
            <p:cNvCxnSpPr>
              <a:stCxn id="87059" idx="0"/>
              <a:endCxn id="87056" idx="2"/>
            </p:cNvCxnSpPr>
            <p:nvPr/>
          </p:nvCxnSpPr>
          <p:spPr>
            <a:xfrm rot="16200000">
              <a:off x="2250" y="2153"/>
              <a:ext cx="106" cy="495"/>
            </a:xfrm>
            <a:prstGeom prst="bentConnector3">
              <a:avLst>
                <a:gd name="adj1" fmla="val 26181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46" name="_s87046"/>
            <p:cNvCxnSpPr>
              <a:stCxn id="87058" idx="0"/>
              <a:endCxn id="87054" idx="2"/>
            </p:cNvCxnSpPr>
            <p:nvPr/>
          </p:nvCxnSpPr>
          <p:spPr>
            <a:xfrm rot="-16200000" flipH="1">
              <a:off x="4235" y="1759"/>
              <a:ext cx="106" cy="496"/>
            </a:xfrm>
            <a:prstGeom prst="bentConnector3">
              <a:avLst>
                <a:gd name="adj1" fmla="val 26278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47" name="_s87047"/>
            <p:cNvCxnSpPr>
              <a:stCxn id="87057" idx="0"/>
              <a:endCxn id="87054" idx="2"/>
            </p:cNvCxnSpPr>
            <p:nvPr/>
          </p:nvCxnSpPr>
          <p:spPr>
            <a:xfrm rot="16200000">
              <a:off x="3739" y="1759"/>
              <a:ext cx="106" cy="496"/>
            </a:xfrm>
            <a:prstGeom prst="bentConnector3">
              <a:avLst>
                <a:gd name="adj1" fmla="val 26278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48" name="_s87048"/>
            <p:cNvCxnSpPr>
              <a:stCxn id="87056" idx="0"/>
              <a:endCxn id="87053" idx="2"/>
            </p:cNvCxnSpPr>
            <p:nvPr/>
          </p:nvCxnSpPr>
          <p:spPr>
            <a:xfrm rot="-16200000" flipH="1">
              <a:off x="2249" y="1758"/>
              <a:ext cx="106" cy="497"/>
            </a:xfrm>
            <a:prstGeom prst="bentConnector3">
              <a:avLst>
                <a:gd name="adj1" fmla="val 26278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49" name="_s87049"/>
            <p:cNvCxnSpPr>
              <a:stCxn id="87055" idx="0"/>
              <a:endCxn id="87053" idx="2"/>
            </p:cNvCxnSpPr>
            <p:nvPr/>
          </p:nvCxnSpPr>
          <p:spPr>
            <a:xfrm rot="16200000">
              <a:off x="1753" y="1759"/>
              <a:ext cx="106" cy="496"/>
            </a:xfrm>
            <a:prstGeom prst="bentConnector3">
              <a:avLst>
                <a:gd name="adj1" fmla="val 26278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50" name="_s87050"/>
            <p:cNvCxnSpPr>
              <a:stCxn id="87054" idx="0"/>
              <a:endCxn id="87052" idx="2"/>
            </p:cNvCxnSpPr>
            <p:nvPr/>
          </p:nvCxnSpPr>
          <p:spPr>
            <a:xfrm rot="-16200000" flipH="1">
              <a:off x="3490" y="1116"/>
              <a:ext cx="106" cy="993"/>
            </a:xfrm>
            <a:prstGeom prst="bentConnector3">
              <a:avLst>
                <a:gd name="adj1" fmla="val 26181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051" name="_s87051"/>
            <p:cNvCxnSpPr>
              <a:stCxn id="87053" idx="0"/>
              <a:endCxn id="87052" idx="2"/>
            </p:cNvCxnSpPr>
            <p:nvPr/>
          </p:nvCxnSpPr>
          <p:spPr>
            <a:xfrm rot="16200000">
              <a:off x="2497" y="1116"/>
              <a:ext cx="106" cy="993"/>
            </a:xfrm>
            <a:prstGeom prst="bentConnector3">
              <a:avLst>
                <a:gd name="adj1" fmla="val 26181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87052" name="_s87052"/>
            <p:cNvSpPr/>
            <p:nvPr/>
          </p:nvSpPr>
          <p:spPr>
            <a:xfrm>
              <a:off x="2615" y="127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4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物质运输方式</a:t>
              </a:r>
            </a:p>
          </p:txBody>
        </p:sp>
        <p:sp>
          <p:nvSpPr>
            <p:cNvPr id="87053" name="_s87053"/>
            <p:cNvSpPr/>
            <p:nvPr/>
          </p:nvSpPr>
          <p:spPr>
            <a:xfrm>
              <a:off x="1622" y="166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小分子和离子</a:t>
              </a:r>
            </a:p>
          </p:txBody>
        </p:sp>
        <p:sp>
          <p:nvSpPr>
            <p:cNvPr id="87054" name="_s87054"/>
            <p:cNvSpPr/>
            <p:nvPr/>
          </p:nvSpPr>
          <p:spPr>
            <a:xfrm>
              <a:off x="3608" y="166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大分子</a:t>
              </a:r>
            </a:p>
          </p:txBody>
        </p:sp>
        <p:sp>
          <p:nvSpPr>
            <p:cNvPr id="87055" name="_s87055"/>
            <p:cNvSpPr/>
            <p:nvPr/>
          </p:nvSpPr>
          <p:spPr>
            <a:xfrm>
              <a:off x="1126" y="206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主动运输</a:t>
              </a:r>
            </a:p>
          </p:txBody>
        </p:sp>
        <p:sp>
          <p:nvSpPr>
            <p:cNvPr id="87056" name="_s87056"/>
            <p:cNvSpPr/>
            <p:nvPr/>
          </p:nvSpPr>
          <p:spPr>
            <a:xfrm>
              <a:off x="2119" y="206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被动运输</a:t>
              </a:r>
            </a:p>
          </p:txBody>
        </p:sp>
        <p:sp>
          <p:nvSpPr>
            <p:cNvPr id="87057" name="_s87057"/>
            <p:cNvSpPr/>
            <p:nvPr/>
          </p:nvSpPr>
          <p:spPr>
            <a:xfrm>
              <a:off x="3112" y="2060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胞吞</a:t>
              </a:r>
            </a:p>
          </p:txBody>
        </p:sp>
        <p:sp>
          <p:nvSpPr>
            <p:cNvPr id="87058" name="_s87058"/>
            <p:cNvSpPr/>
            <p:nvPr/>
          </p:nvSpPr>
          <p:spPr>
            <a:xfrm>
              <a:off x="4104" y="206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胞吐</a:t>
              </a:r>
            </a:p>
          </p:txBody>
        </p:sp>
        <p:sp>
          <p:nvSpPr>
            <p:cNvPr id="87059" name="_s87059"/>
            <p:cNvSpPr/>
            <p:nvPr/>
          </p:nvSpPr>
          <p:spPr>
            <a:xfrm>
              <a:off x="1624" y="2454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自由扩散</a:t>
              </a:r>
            </a:p>
          </p:txBody>
        </p:sp>
        <p:sp>
          <p:nvSpPr>
            <p:cNvPr id="87060" name="_s87060"/>
            <p:cNvSpPr/>
            <p:nvPr/>
          </p:nvSpPr>
          <p:spPr>
            <a:xfrm>
              <a:off x="2616" y="2454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lvl="0" algn="ctr"/>
              <a:r>
                <a:rPr lang="zh-CN" altLang="en-US" sz="2500" b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协助扩散</a:t>
              </a:r>
            </a:p>
          </p:txBody>
        </p:sp>
      </p:grpSp>
      <p:sp>
        <p:nvSpPr>
          <p:cNvPr id="87069" name="文本框 87068"/>
          <p:cNvSpPr txBox="1"/>
          <p:nvPr/>
        </p:nvSpPr>
        <p:spPr>
          <a:xfrm>
            <a:off x="1476375" y="404813"/>
            <a:ext cx="180022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rPr>
              <a:t>小结</a:t>
            </a:r>
          </a:p>
        </p:txBody>
      </p:sp>
      <p:pic>
        <p:nvPicPr>
          <p:cNvPr id="87070" name="图片 87069" descr="2009020809514669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368425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31870" y="333375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8400" y="1988185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785" y="1988185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9685" y="3609340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6960" y="3609340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4240" y="3609340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2790" y="3609340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0" y="5230495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1395" y="5304155"/>
            <a:ext cx="2061210" cy="82804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85" y="4509770"/>
            <a:ext cx="20218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/>
              <a:t>由低向高，</a:t>
            </a:r>
          </a:p>
          <a:p>
            <a:r>
              <a:rPr lang="zh-CN" altLang="en-US" sz="1800"/>
              <a:t>需载体蛋白和能量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4535" y="6236970"/>
            <a:ext cx="22517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/>
              <a:t>由高向低，</a:t>
            </a:r>
          </a:p>
          <a:p>
            <a:r>
              <a:rPr lang="zh-CN" altLang="en-US" sz="1800"/>
              <a:t>不需载体蛋白和能量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31210" y="6237605"/>
            <a:ext cx="2481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800"/>
              <a:t>由高向低，</a:t>
            </a:r>
          </a:p>
          <a:p>
            <a:pPr algn="ctr"/>
            <a:r>
              <a:rPr lang="zh-CN" altLang="en-US" sz="1800"/>
              <a:t>需载体蛋白，</a:t>
            </a:r>
            <a:r>
              <a:rPr lang="zh-CN" altLang="en-US" sz="1800">
                <a:sym typeface="+mn-ea"/>
              </a:rPr>
              <a:t>不需</a:t>
            </a:r>
            <a:r>
              <a:rPr lang="zh-CN" altLang="en-US" sz="1800"/>
              <a:t>能量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48020" y="4681855"/>
            <a:ext cx="2941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800">
                <a:sym typeface="+mn-ea"/>
              </a:rPr>
              <a:t>需</a:t>
            </a:r>
            <a:r>
              <a:rPr lang="zh-CN" altLang="en-US" sz="1800"/>
              <a:t>能量，依赖于膜的流动性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矩形 100353"/>
          <p:cNvSpPr/>
          <p:nvPr/>
        </p:nvSpPr>
        <p:spPr>
          <a:xfrm>
            <a:off x="0" y="0"/>
            <a:ext cx="9144000" cy="2838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266700" algn="l" defTabSz="0" fontAlgn="t">
              <a:buClr>
                <a:srgbClr val="000000"/>
              </a:buClr>
              <a:tabLst>
                <a:tab pos="495300" algn="l"/>
              </a:tabLst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挑战一: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下列物质进出细胞膜的方式，属于自由扩散的是（    ）</a:t>
            </a:r>
          </a:p>
          <a:p>
            <a:pPr lvl="0" indent="266700" algn="l" defTabSz="0">
              <a:buClr>
                <a:srgbClr val="000000"/>
              </a:buClr>
              <a:tabLst>
                <a:tab pos="495300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A、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葡萄糖		        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B、CO</a:t>
            </a:r>
            <a:r>
              <a:rPr lang="en-US" altLang="zh-CN" sz="3600" b="1" baseline="-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 	</a:t>
            </a:r>
          </a:p>
          <a:p>
            <a:pPr lvl="0" indent="266700" algn="l" defTabSz="0">
              <a:buClr>
                <a:srgbClr val="000000"/>
              </a:buClr>
              <a:tabLst>
                <a:tab pos="495300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C、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氨基酸              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D、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激素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266700" algn="l" defTabSz="0">
              <a:buClr>
                <a:srgbClr val="000000"/>
              </a:buClr>
              <a:tabLst>
                <a:tab pos="495300" algn="l"/>
              </a:tabLst>
            </a:pPr>
            <a:endParaRPr lang="zh-CN" altLang="en-US" sz="3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1" name="动作按钮: 自定义 100360"/>
          <p:cNvSpPr/>
          <p:nvPr/>
        </p:nvSpPr>
        <p:spPr>
          <a:xfrm>
            <a:off x="3657600" y="68580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0362" name="动作按钮: 自定义 100361"/>
          <p:cNvSpPr/>
          <p:nvPr/>
        </p:nvSpPr>
        <p:spPr>
          <a:xfrm>
            <a:off x="1600200" y="281940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0373" name="动作按钮: 上一张 100372">
            <a:hlinkClick r:id="rId3" action="ppaction://hlinksldjump"/>
          </p:cNvPr>
          <p:cNvSpPr/>
          <p:nvPr/>
        </p:nvSpPr>
        <p:spPr>
          <a:xfrm>
            <a:off x="8501063" y="618331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74" name="文本框 100373"/>
          <p:cNvSpPr txBox="1"/>
          <p:nvPr/>
        </p:nvSpPr>
        <p:spPr>
          <a:xfrm>
            <a:off x="0" y="2209800"/>
            <a:ext cx="91440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挑战二: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下列物质需要载体蛋白协助才能进入细胞的是（     ）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buClr>
                <a:srgbClr val="000000"/>
              </a:buClr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A、H</a:t>
            </a:r>
            <a:r>
              <a:rPr lang="en-US" altLang="zh-CN" sz="3200" b="1" baseline="-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O 	    B、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甘油	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C、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葡萄糖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D、CO</a:t>
            </a:r>
            <a:r>
              <a:rPr lang="en-US" altLang="zh-CN" sz="3200" b="1" baseline="-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375" name="文本框 100374"/>
          <p:cNvSpPr txBox="1"/>
          <p:nvPr/>
        </p:nvSpPr>
        <p:spPr>
          <a:xfrm>
            <a:off x="0" y="4038600"/>
            <a:ext cx="9144000" cy="2103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挑战三: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下列物质以不同运输方式通过细胞膜的是（     ） 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A、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甘油、二氧化碳  		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B、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钾离子、水  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buClr>
                <a:srgbClr val="000000"/>
              </a:buClr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C、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氨基酸、钾离子		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D、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葡萄糖、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</a:t>
            </a:r>
            <a:r>
              <a:rPr lang="en-US" altLang="zh-CN" sz="3200" b="1" baseline="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2+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0376" name="动作按钮: 自定义 100375"/>
          <p:cNvSpPr/>
          <p:nvPr/>
        </p:nvSpPr>
        <p:spPr>
          <a:xfrm>
            <a:off x="838200" y="464820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  <p:transition spd="med">
    <p:pull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animBg="1"/>
      <p:bldP spid="100362" grpId="0" animBg="1"/>
      <p:bldP spid="100374" grpId="0"/>
      <p:bldP spid="100375" grpId="0"/>
      <p:bldP spid="1003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矩形 101377"/>
          <p:cNvSpPr/>
          <p:nvPr/>
        </p:nvSpPr>
        <p:spPr>
          <a:xfrm>
            <a:off x="116840" y="226060"/>
            <a:ext cx="9144000" cy="2651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挑战四: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人体中，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很容易穿过细胞膜，但许多细胞内部的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比这些细胞外部的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浓度要高，如人的红细胞中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的浓度比血浆中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的浓度高 30 倍。这种物质进入细胞的方式属于（   ）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自由扩散      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协助扩散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被动运输      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主动运输</a:t>
            </a:r>
          </a:p>
        </p:txBody>
      </p:sp>
      <p:sp>
        <p:nvSpPr>
          <p:cNvPr id="101402" name="动作按钮: 自定义 101401"/>
          <p:cNvSpPr/>
          <p:nvPr/>
        </p:nvSpPr>
        <p:spPr>
          <a:xfrm>
            <a:off x="2433320" y="1506855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1403" name="矩形 101402"/>
          <p:cNvSpPr/>
          <p:nvPr/>
        </p:nvSpPr>
        <p:spPr>
          <a:xfrm>
            <a:off x="209550" y="3426460"/>
            <a:ext cx="9051290" cy="3078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挑战五: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将水稻培养在含有各种营养元素的培养液中，发现水稻吸收硅多，吸收钙少。这是因为水稻根的细胞膜（    ）。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吸附硅的能力强，吸附钙的能力弱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运载硅的载体多，运载钙的载体少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吸收硅的方式是自由扩散，吸收钙的方式是主动运输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吸收硅不需要能量，吸收钙需要能量</a:t>
            </a:r>
          </a:p>
        </p:txBody>
      </p:sp>
      <p:sp>
        <p:nvSpPr>
          <p:cNvPr id="101404" name="动作按钮: 自定义 101403"/>
          <p:cNvSpPr/>
          <p:nvPr/>
        </p:nvSpPr>
        <p:spPr>
          <a:xfrm>
            <a:off x="741680" y="428879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1407" name="动作按钮: 上一张 101406">
            <a:hlinkClick r:id="rId3" action="ppaction://hlinksldjump"/>
          </p:cNvPr>
          <p:cNvSpPr/>
          <p:nvPr/>
        </p:nvSpPr>
        <p:spPr>
          <a:xfrm>
            <a:off x="8501063" y="618331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2" grpId="0" bldLvl="0" animBg="1"/>
      <p:bldP spid="101403" grpId="0"/>
      <p:bldP spid="10140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5" name="矩形 101404"/>
          <p:cNvSpPr/>
          <p:nvPr/>
        </p:nvSpPr>
        <p:spPr>
          <a:xfrm>
            <a:off x="116840" y="664210"/>
            <a:ext cx="9144000" cy="3017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挑战六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: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新生儿小肠上皮细胞通过消耗 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 ，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可以直接吸收母乳中的大分子的免疫球蛋白和小分子的葡萄糖。这两种物质分别被吸收到血液中的方式是（   ）</a:t>
            </a:r>
          </a:p>
          <a:p>
            <a:pPr lvl="0" algn="l"/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主动运输、主动运输  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胞吞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主动运输</a:t>
            </a:r>
          </a:p>
          <a:p>
            <a:pPr lvl="0" algn="l" eaLnBrk="0" hangingPunct="0"/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主动运输、胞吞  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被动运输、主动运输 </a:t>
            </a:r>
          </a:p>
        </p:txBody>
      </p:sp>
      <p:sp>
        <p:nvSpPr>
          <p:cNvPr id="101406" name="动作按钮: 自定义 101405"/>
          <p:cNvSpPr/>
          <p:nvPr/>
        </p:nvSpPr>
        <p:spPr>
          <a:xfrm>
            <a:off x="1899285" y="2159635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1407" name="动作按钮: 上一张 101406">
            <a:hlinkClick r:id="rId3" action="ppaction://hlinksldjump"/>
          </p:cNvPr>
          <p:cNvSpPr/>
          <p:nvPr/>
        </p:nvSpPr>
        <p:spPr>
          <a:xfrm>
            <a:off x="8501063" y="618331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2" name="文本框 102401"/>
          <p:cNvSpPr txBox="1"/>
          <p:nvPr/>
        </p:nvSpPr>
        <p:spPr>
          <a:xfrm>
            <a:off x="116840" y="4141470"/>
            <a:ext cx="8686800" cy="20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挑战七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:用呼吸抑制剂处理小肠绒毛上皮细胞，细胞对下列哪种物质的吸收显著减少(     )</a:t>
            </a:r>
          </a:p>
          <a:p>
            <a:pPr lvl="0" algn="l"/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A.水                      B.乙醇</a:t>
            </a:r>
          </a:p>
          <a:p>
            <a:pPr lvl="0" algn="l"/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C.葡萄糖                  D.甘油</a:t>
            </a:r>
          </a:p>
        </p:txBody>
      </p:sp>
      <p:sp>
        <p:nvSpPr>
          <p:cNvPr id="102430" name="动作按钮: 自定义 102429"/>
          <p:cNvSpPr/>
          <p:nvPr/>
        </p:nvSpPr>
        <p:spPr>
          <a:xfrm>
            <a:off x="7187565" y="473583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  <p:transition spd="med">
    <p:pull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5" grpId="0"/>
      <p:bldP spid="101406" grpId="0" bldLvl="0" animBg="1"/>
      <p:bldP spid="102402" grpId="0"/>
      <p:bldP spid="102430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2" name="动作按钮: 自定义 102421"/>
          <p:cNvSpPr/>
          <p:nvPr/>
        </p:nvSpPr>
        <p:spPr>
          <a:xfrm>
            <a:off x="5428615" y="338836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2431" name="文本框 102430"/>
          <p:cNvSpPr txBox="1"/>
          <p:nvPr/>
        </p:nvSpPr>
        <p:spPr>
          <a:xfrm>
            <a:off x="144780" y="194945"/>
            <a:ext cx="7870190" cy="17983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挑战八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下列哪一项与矿质离子的吸收没有联系？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  ）。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核糖体                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线粒体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细胞膜上的蛋白质      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高尔基体</a:t>
            </a:r>
          </a:p>
        </p:txBody>
      </p:sp>
      <p:sp>
        <p:nvSpPr>
          <p:cNvPr id="102432" name="动作按钮: 自定义 102431"/>
          <p:cNvSpPr/>
          <p:nvPr/>
        </p:nvSpPr>
        <p:spPr>
          <a:xfrm>
            <a:off x="701675" y="637540"/>
            <a:ext cx="457200" cy="457200"/>
          </a:xfrm>
          <a:prstGeom prst="actionButtonBlank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2436" name="动作按钮: 上一张 102435">
            <a:hlinkClick r:id="rId4" action="ppaction://hlinksldjump"/>
          </p:cNvPr>
          <p:cNvSpPr/>
          <p:nvPr/>
        </p:nvSpPr>
        <p:spPr>
          <a:xfrm>
            <a:off x="8653463" y="633571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3" name="矩形 102432"/>
          <p:cNvSpPr/>
          <p:nvPr/>
        </p:nvSpPr>
        <p:spPr>
          <a:xfrm>
            <a:off x="144780" y="2489200"/>
            <a:ext cx="8392160" cy="30784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挑战九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如图是胡萝卜在不同的含氧情况下从硝酸钾溶液中吸收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3000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NO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baseline="30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的曲线.影响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A、B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两点和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B、C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两点吸收量不同的因素分别是:   (   ) 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载体数量、能量          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能量、载体数量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载体数量、离子浓度      </a:t>
            </a:r>
          </a:p>
          <a:p>
            <a:pPr lvl="0" algn="l">
              <a:buClr>
                <a:srgbClr val="000000"/>
              </a:buClr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能量、离子浓度</a:t>
            </a:r>
          </a:p>
        </p:txBody>
      </p:sp>
      <p:graphicFrame>
        <p:nvGraphicFramePr>
          <p:cNvPr id="102439" name="对象 102438"/>
          <p:cNvGraphicFramePr/>
          <p:nvPr/>
        </p:nvGraphicFramePr>
        <p:xfrm>
          <a:off x="4529455" y="4020185"/>
          <a:ext cx="4124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5" imgW="3914775" imgH="2181225" progId="PBrush">
                  <p:embed/>
                </p:oleObj>
              </mc:Choice>
              <mc:Fallback>
                <p:oleObj r:id="rId5" imgW="3914775" imgH="2181225" progId="PBrush">
                  <p:embed/>
                  <p:pic>
                    <p:nvPicPr>
                      <p:cNvPr id="0" name="图片 4096" descr="image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9455" y="4020185"/>
                        <a:ext cx="4124325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d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2" grpId="0" bldLvl="0" animBg="1"/>
      <p:bldP spid="102431" grpId="0"/>
      <p:bldP spid="10243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文本框 105475"/>
          <p:cNvSpPr txBox="1"/>
          <p:nvPr/>
        </p:nvSpPr>
        <p:spPr>
          <a:xfrm>
            <a:off x="0" y="0"/>
            <a:ext cx="9144000" cy="666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挑战十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下图中图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和图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以曲线图解的方式，说明温度及氧浓度对大麦吸收钾、铵离子的影响，请据图回答下列问题：</a:t>
            </a: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（1）图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表明：超过40℃后，随着温度的增高，根吸收钾、铵离子的量_________。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（2）图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表明：随着氧分压的增加，根吸收钾、铵离子的量_________，与此同时，细胞中糖的浓度_________。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（3）吸收钾、铵离子与温度、氧气浓度有关，这说明矿质元素离子的吸收与_________之间的关系很密切。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（4）在两图中均可看到，当温度和氧分压条件相同时，根细胞对钾、铵离子吸收的量有所不同，这种吸收差异与____________ _______有密切关系。</a:t>
            </a:r>
          </a:p>
        </p:txBody>
      </p:sp>
      <p:sp>
        <p:nvSpPr>
          <p:cNvPr id="105478" name="矩形 105477"/>
          <p:cNvSpPr/>
          <p:nvPr/>
        </p:nvSpPr>
        <p:spPr>
          <a:xfrm>
            <a:off x="2743200" y="2519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5477" name="图片 105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47725"/>
            <a:ext cx="7467600" cy="242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9" name="文本框 105478"/>
          <p:cNvSpPr txBox="1"/>
          <p:nvPr/>
        </p:nvSpPr>
        <p:spPr>
          <a:xfrm>
            <a:off x="1300163" y="3616325"/>
            <a:ext cx="9509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 </a:t>
            </a:r>
          </a:p>
        </p:txBody>
      </p:sp>
      <p:sp>
        <p:nvSpPr>
          <p:cNvPr id="105480" name="文本框 105479"/>
          <p:cNvSpPr txBox="1"/>
          <p:nvPr/>
        </p:nvSpPr>
        <p:spPr>
          <a:xfrm>
            <a:off x="228600" y="43719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</a:p>
        </p:txBody>
      </p:sp>
      <p:sp>
        <p:nvSpPr>
          <p:cNvPr id="105481" name="文本框 105480"/>
          <p:cNvSpPr txBox="1"/>
          <p:nvPr/>
        </p:nvSpPr>
        <p:spPr>
          <a:xfrm>
            <a:off x="5486400" y="43719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降低</a:t>
            </a:r>
          </a:p>
        </p:txBody>
      </p:sp>
      <p:sp>
        <p:nvSpPr>
          <p:cNvPr id="105482" name="文本框 105481"/>
          <p:cNvSpPr txBox="1"/>
          <p:nvPr/>
        </p:nvSpPr>
        <p:spPr>
          <a:xfrm>
            <a:off x="1676400" y="51054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有氧呼吸</a:t>
            </a:r>
          </a:p>
        </p:txBody>
      </p:sp>
      <p:sp>
        <p:nvSpPr>
          <p:cNvPr id="105483" name="文本框 105482"/>
          <p:cNvSpPr txBox="1"/>
          <p:nvPr/>
        </p:nvSpPr>
        <p:spPr>
          <a:xfrm>
            <a:off x="152400" y="5791200"/>
            <a:ext cx="87280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细胞膜上的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载体 </a:t>
            </a:r>
          </a:p>
        </p:txBody>
      </p:sp>
      <p:sp>
        <p:nvSpPr>
          <p:cNvPr id="105484" name="动作按钮: 上一张 105483">
            <a:hlinkClick r:id="rId3" action="ppaction://hlinksldjump"/>
          </p:cNvPr>
          <p:cNvSpPr/>
          <p:nvPr/>
        </p:nvSpPr>
        <p:spPr>
          <a:xfrm>
            <a:off x="8653463" y="632936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/>
      <p:bldP spid="105480" grpId="0"/>
      <p:bldP spid="105481" grpId="0"/>
      <p:bldP spid="105482" grpId="0"/>
      <p:bldP spid="1054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40" name="图片 1034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90600"/>
            <a:ext cx="5486400" cy="326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39" name="矩形 103438"/>
          <p:cNvSpPr/>
          <p:nvPr/>
        </p:nvSpPr>
        <p:spPr>
          <a:xfrm>
            <a:off x="0" y="0"/>
            <a:ext cx="9144000" cy="6310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挑战十一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用相同的培养液，分别培养水稻和番茄。培养一段时间后，分别测定培养液中的各种养分的百分含量，并与原培养液（各种养分的相对百分含量为100％）中各种养分百分含量比较，结果如下图。</a:t>
            </a: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0" hangingPunct="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请根据图回答下列问题：</a:t>
            </a:r>
          </a:p>
          <a:p>
            <a:pPr lvl="0" algn="l" eaLnBrk="0" hangingPunct="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(1)培养水稻的培养液，镁离子和钙离子的相对浓度比原来升高了，这是由于水稻_________________________________________________。</a:t>
            </a:r>
          </a:p>
          <a:p>
            <a:pPr lvl="0" algn="l" eaLnBrk="0" hangingPunct="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(2)培养番茄的培养液中，钙离子、镁离子和硅离子的浓度变化都不同，说明番茄细胞膜对钙离子、镁离子和硅离子的吸收____________ ，这一特点与根细胞膜上的________________有关。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3441" name="动作按钮: 上一张 103440">
            <a:hlinkClick r:id="rId4" action="ppaction://hlinksldjump"/>
          </p:cNvPr>
          <p:cNvSpPr/>
          <p:nvPr/>
        </p:nvSpPr>
        <p:spPr>
          <a:xfrm>
            <a:off x="8653463" y="6335713"/>
            <a:ext cx="490537" cy="522287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42" name="文本框 103441"/>
          <p:cNvSpPr txBox="1"/>
          <p:nvPr/>
        </p:nvSpPr>
        <p:spPr>
          <a:xfrm>
            <a:off x="609600" y="4800600"/>
            <a:ext cx="632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吸收水的速率比吸收钙离子和镁离子的速率大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43" name="文本框 103442"/>
          <p:cNvSpPr txBox="1"/>
          <p:nvPr/>
        </p:nvSpPr>
        <p:spPr>
          <a:xfrm>
            <a:off x="5029200" y="5410200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具有选择性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44" name="文本框 103443"/>
          <p:cNvSpPr txBox="1"/>
          <p:nvPr/>
        </p:nvSpPr>
        <p:spPr>
          <a:xfrm>
            <a:off x="1066800" y="5791200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载体的数量</a:t>
            </a:r>
          </a:p>
        </p:txBody>
      </p:sp>
    </p:spTree>
  </p:cSld>
  <p:clrMapOvr>
    <a:masterClrMapping/>
  </p:clrMapOvr>
  <p:transition spd="med">
    <p:pull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2" grpId="0"/>
      <p:bldP spid="103443" grpId="0"/>
      <p:bldP spid="1034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8868" y="1238250"/>
            <a:ext cx="615124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构建细胞膜结构简图，</a:t>
            </a:r>
          </a:p>
          <a:p>
            <a:r>
              <a:rPr lang="zh-CN" altLang="en-US"/>
              <a:t>然后结合本节课所学知识，</a:t>
            </a:r>
          </a:p>
          <a:p>
            <a:r>
              <a:rPr lang="zh-CN" altLang="en-US"/>
              <a:t>画出物质跨膜运输的三种方式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矩形 53251"/>
          <p:cNvSpPr>
            <a:spLocks noRot="1"/>
          </p:cNvSpPr>
          <p:nvPr/>
        </p:nvSpPr>
        <p:spPr>
          <a:xfrm>
            <a:off x="0" y="981075"/>
            <a:ext cx="9144000" cy="170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 algn="ctr" eaLnBrk="0" hangingPunct="0"/>
            <a:r>
              <a:rPr lang="zh-CN" altLang="en-US" sz="4800" b="1" dirty="0">
                <a:latin typeface="华文新魏" pitchFamily="2" charset="-122"/>
                <a:ea typeface="华文新魏" pitchFamily="2" charset="-122"/>
              </a:rPr>
              <a:t>第四章  细胞的物质输入和输出</a:t>
            </a:r>
          </a:p>
        </p:txBody>
      </p:sp>
      <p:sp>
        <p:nvSpPr>
          <p:cNvPr id="53253" name="文本框 53252"/>
          <p:cNvSpPr txBox="1"/>
          <p:nvPr/>
        </p:nvSpPr>
        <p:spPr>
          <a:xfrm>
            <a:off x="1187450" y="3284538"/>
            <a:ext cx="678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 eaLnBrk="0" hangingPunct="0"/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第三节  物质跨膜运输的方式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23553"/>
          <p:cNvSpPr txBox="1"/>
          <p:nvPr/>
        </p:nvSpPr>
        <p:spPr>
          <a:xfrm>
            <a:off x="4267200" y="2743200"/>
            <a:ext cx="412591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400">
                <a:latin typeface="Arial" panose="020B0604020202020204" pitchFamily="34" charset="0"/>
                <a:ea typeface="宋体" panose="02010600030101010101" pitchFamily="2" charset="-122"/>
              </a:rPr>
              <a:t>自由扩散</a:t>
            </a:r>
          </a:p>
        </p:txBody>
      </p:sp>
      <p:sp>
        <p:nvSpPr>
          <p:cNvPr id="23555" name="文本框 23554"/>
          <p:cNvSpPr txBox="1"/>
          <p:nvPr/>
        </p:nvSpPr>
        <p:spPr>
          <a:xfrm>
            <a:off x="253365" y="4702175"/>
            <a:ext cx="440055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主动运输</a:t>
            </a:r>
          </a:p>
        </p:txBody>
      </p:sp>
      <p:sp>
        <p:nvSpPr>
          <p:cNvPr id="23557" name="文本框 23556"/>
          <p:cNvSpPr txBox="1"/>
          <p:nvPr/>
        </p:nvSpPr>
        <p:spPr>
          <a:xfrm>
            <a:off x="4267200" y="3657600"/>
            <a:ext cx="412591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400">
                <a:latin typeface="Arial" panose="020B0604020202020204" pitchFamily="34" charset="0"/>
                <a:ea typeface="宋体" panose="02010600030101010101" pitchFamily="2" charset="-122"/>
              </a:rPr>
              <a:t>协助扩散</a:t>
            </a:r>
          </a:p>
        </p:txBody>
      </p:sp>
      <p:sp>
        <p:nvSpPr>
          <p:cNvPr id="23558" name="文本框 23557"/>
          <p:cNvSpPr txBox="1"/>
          <p:nvPr/>
        </p:nvSpPr>
        <p:spPr>
          <a:xfrm>
            <a:off x="1143000" y="3048000"/>
            <a:ext cx="24384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被动运输</a:t>
            </a:r>
          </a:p>
        </p:txBody>
      </p:sp>
      <p:sp>
        <p:nvSpPr>
          <p:cNvPr id="23559" name="左大括号 23558"/>
          <p:cNvSpPr/>
          <p:nvPr/>
        </p:nvSpPr>
        <p:spPr>
          <a:xfrm>
            <a:off x="3810000" y="2743200"/>
            <a:ext cx="381000" cy="1676400"/>
          </a:xfrm>
          <a:prstGeom prst="leftBrace">
            <a:avLst>
              <a:gd name="adj1" fmla="val 3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文本框 22530"/>
          <p:cNvSpPr txBox="1"/>
          <p:nvPr/>
        </p:nvSpPr>
        <p:spPr>
          <a:xfrm>
            <a:off x="474980" y="1226820"/>
            <a:ext cx="784098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000" b="1">
                <a:latin typeface="Arial" panose="020B0604020202020204" pitchFamily="34" charset="0"/>
                <a:cs typeface="+mn-ea"/>
              </a:rPr>
              <a:t>（一）、小分子或离子的跨膜运输</a:t>
            </a:r>
            <a:endParaRPr lang="zh-CN" altLang="en-US" sz="4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华文行楷" pitchFamily="2" charset="-122"/>
              <a:cs typeface="+mn-ea"/>
            </a:endParaRPr>
          </a:p>
        </p:txBody>
      </p:sp>
      <p:sp>
        <p:nvSpPr>
          <p:cNvPr id="53253" name="文本框 53252"/>
          <p:cNvSpPr txBox="1"/>
          <p:nvPr/>
        </p:nvSpPr>
        <p:spPr>
          <a:xfrm>
            <a:off x="1225550" y="233998"/>
            <a:ext cx="7167880" cy="8089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 eaLnBrk="0" hangingPunct="0"/>
            <a:r>
              <a:rPr lang="zh-CN" altLang="en-US" sz="4400">
                <a:effectLst>
                  <a:outerShdw blurRad="38100" dist="38100" dir="2700000">
                    <a:srgbClr val="FFFFFF"/>
                  </a:outerShdw>
                </a:effectLst>
                <a:ea typeface="华文行楷" pitchFamily="2" charset="-122"/>
                <a:cs typeface="+mn-ea"/>
              </a:rPr>
              <a:t>第三节  物质跨膜运输的方式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7" grpId="0"/>
      <p:bldP spid="235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细胞膜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FB"/>
              </a:clrFrom>
              <a:clrTo>
                <a:srgbClr val="FF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450" y="2997200"/>
            <a:ext cx="7127875" cy="130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8038" y="14128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500" y="24209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4438" y="23495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3800" y="24209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0063" y="22764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738" y="17732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3800" y="15573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4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113" y="25654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5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150" y="24209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6100" y="24209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7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513" y="18446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8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3438" y="191611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9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1863" y="1557338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0" name="Picture 17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250" y="20605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1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4025" y="24923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2" name="Picture 19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9925" y="170021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3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0563" y="141287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6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500" y="479742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7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6325" y="45085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8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3663" y="50847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9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6688" y="2133600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0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663" y="5084763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53" name="Text Box 30"/>
          <p:cNvSpPr txBox="1"/>
          <p:nvPr/>
        </p:nvSpPr>
        <p:spPr>
          <a:xfrm>
            <a:off x="8316913" y="3068638"/>
            <a:ext cx="549275" cy="10731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华文行楷" pitchFamily="2" charset="-122"/>
              </a:rPr>
              <a:t>细胞膜</a:t>
            </a:r>
          </a:p>
        </p:txBody>
      </p:sp>
      <p:pic>
        <p:nvPicPr>
          <p:cNvPr id="26654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DEEFFD"/>
              </a:clrFrom>
              <a:clrTo>
                <a:srgbClr val="DEE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9300" y="5419725"/>
            <a:ext cx="495300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文本框 22530"/>
          <p:cNvSpPr txBox="1"/>
          <p:nvPr/>
        </p:nvSpPr>
        <p:spPr>
          <a:xfrm>
            <a:off x="833755" y="236855"/>
            <a:ext cx="681990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000" b="1">
                <a:latin typeface="Arial" panose="020B0604020202020204" pitchFamily="34" charset="0"/>
                <a:cs typeface="+mn-ea"/>
              </a:rPr>
              <a:t>一、小分子或离子的跨膜运输</a:t>
            </a:r>
            <a:endParaRPr lang="zh-CN" altLang="en-US" sz="4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华文行楷" pitchFamily="2" charset="-122"/>
              <a:cs typeface="+mn-ea"/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2 -0.000003 C -0.067020 -0.006240 -0.133860 -0.012250 -0.161810 0.031910 C -0.189760 0.076070 -0.167360 0.220580 -0.168230 0.264280 C -0.169100 0.307980 -0.167880 0.300810 -0.166670 0.293870 " pathEditMode="fixed" rAng="0" ptsTypes="aaaA">
                                      <p:cBhvr>
                                        <p:cTn id="6" dur="5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00" y="14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6 -0.000003 C -0.010230 0.013640 -0.020300 0.027280 -0.023780 0.069830 C -0.027250 0.112370 -0.022730 0.212020 -0.020650 0.255720 C -0.018570 0.299420 -0.014920 0.315610 -0.011100 0.332020 " pathEditMode="fixed" rAng="0" ptsTypes="aaaA">
                                      <p:cBhvr>
                                        <p:cTn id="8" dur="5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1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6 -0.000003 C 0.025010 0.010870 0.050010 0.021740 0.060250 0.050640 C 0.070490 0.079540 0.060940 0.122780 0.061810 0.173410 C 0.062680 0.224050 0.067540 0.315610 0.065110 0.355150 C 0.062680 0.394690 0.050530 0.401390 0.047580 0.410180 " pathEditMode="fixed" rAng="0" ptsTypes="aaaaA">
                                      <p:cBhvr>
                                        <p:cTn id="10" dur="5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20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7 0.000003 C -0.002600 0.002310 -0.005200 0.004620 -0.006240 0.052950 C -0.007290 0.101270 -0.006240 0.250170 -0.006240 0.289710 " pathEditMode="fixed" rAng="0" ptsTypes="aaA">
                                      <p:cBhvr>
                                        <p:cTn id="12" dur="5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0.000006 C -0.010940 0.053420 -0.021880 0.107060 -0.025350 0.139430 C -0.028820 0.171800 -0.020310 0.156540 -0.020660 0.194460 C -0.021010 0.232380 -0.027780 0.326480 -0.027080 0.367640 C -0.026390 0.408790 -0.021180 0.425210 -0.015970 0.441620 " pathEditMode="fixed" rAng="0" ptsTypes="aaaaA">
                                      <p:cBhvr>
                                        <p:cTn id="14" dur="5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22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2 -0.000002 C -0.025350 0.034450 -0.050700 0.069130 -0.058680 0.120460 C -0.066670 0.171790 -0.054170 0.267510 -0.047570 0.308670 C -0.040970 0.349830 -0.030040 0.358840 -0.019100 0.367860 " pathEditMode="fixed" rAng="0" ptsTypes="aaaA">
                                      <p:cBhvr>
                                        <p:cTn id="16" dur="5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18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0.000004 C -0.017880 0.066360 -0.035760 0.132950 -0.042880 0.192370 C -0.050000 0.251790 -0.042880 0.317460 -0.042880 0.357220 C -0.042880 0.396990 -0.042880 0.418500 -0.042880 0.431210 " pathEditMode="fixed" rAng="0" ptsTypes="aaaA">
                                      <p:cBhvr>
                                        <p:cTn id="18" dur="5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矩形 8205"/>
          <p:cNvSpPr/>
          <p:nvPr/>
        </p:nvSpPr>
        <p:spPr>
          <a:xfrm>
            <a:off x="779145" y="2344262"/>
            <a:ext cx="8135938" cy="30175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endParaRPr lang="zh-CN" altLang="en-US" sz="3200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hangingPunct="0"/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hangingPunct="0"/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hangingPunct="0"/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hangingPunct="0"/>
            <a:endParaRPr lang="zh-CN" altLang="en-US" sz="3200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hangingPunct="0"/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08" name="矩形 8207"/>
          <p:cNvSpPr/>
          <p:nvPr/>
        </p:nvSpPr>
        <p:spPr>
          <a:xfrm>
            <a:off x="2798445" y="5124133"/>
            <a:ext cx="5794375" cy="1076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32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</a:t>
            </a:r>
            <a:r>
              <a:rPr lang="en-US" altLang="zh-CN" sz="3200" b="1" baseline="-2500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CO</a:t>
            </a:r>
            <a:r>
              <a:rPr lang="en-US" altLang="zh-CN" sz="3200" b="1" baseline="-2500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en-US" altLang="zh-CN" sz="3200" b="1" baseline="-2500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</a:t>
            </a:r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、尿素、甘油、</a:t>
            </a:r>
          </a:p>
          <a:p>
            <a:pPr lvl="0"/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脂肪酸、苯、乙醇等</a:t>
            </a:r>
            <a:endParaRPr lang="zh-CN" altLang="en-US" sz="3200" b="1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10" name="矩形 8209"/>
          <p:cNvSpPr/>
          <p:nvPr/>
        </p:nvSpPr>
        <p:spPr>
          <a:xfrm>
            <a:off x="3440430" y="1936750"/>
            <a:ext cx="6016625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扩散</a:t>
            </a:r>
          </a:p>
        </p:txBody>
      </p:sp>
      <p:sp>
        <p:nvSpPr>
          <p:cNvPr id="8211" name="矩形 8210"/>
          <p:cNvSpPr/>
          <p:nvPr/>
        </p:nvSpPr>
        <p:spPr>
          <a:xfrm>
            <a:off x="3140075" y="424180"/>
            <a:ext cx="6840538" cy="10058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</a:t>
            </a:r>
          </a:p>
          <a:p>
            <a:pPr lvl="0"/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79065" y="4488815"/>
            <a:ext cx="20193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③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举例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60955" y="1296670"/>
            <a:ext cx="20193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①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定义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40075" y="2009140"/>
            <a:ext cx="584581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物质通过简单的</a:t>
            </a:r>
            <a:r>
              <a:rPr lang="zh-CN" altLang="en-US" sz="2800" u="sng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作用进出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eaLnBrk="0" hangingPunct="0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细胞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955" y="2585085"/>
            <a:ext cx="20193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特点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8445" y="3225165"/>
            <a:ext cx="608457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hangingPunct="0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    浓度到     浓度，</a:t>
            </a:r>
          </a:p>
          <a:p>
            <a:pPr lvl="0" eaLnBrk="0" hangingPunct="0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    载体蛋白，   能量。              </a:t>
            </a:r>
            <a:endParaRPr lang="zh-CN" altLang="en-US" sz="2800" u="sng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8" name="Picture 3" descr="物质出入细胞的三种方式"/>
          <p:cNvPicPr>
            <a:picLocks noChangeAspect="1"/>
          </p:cNvPicPr>
          <p:nvPr/>
        </p:nvPicPr>
        <p:blipFill>
          <a:blip r:embed="rId2"/>
          <a:srcRect r="67905" b="26949"/>
          <a:stretch>
            <a:fillRect/>
          </a:stretch>
        </p:blipFill>
        <p:spPr>
          <a:xfrm>
            <a:off x="-133985" y="1052195"/>
            <a:ext cx="2813050" cy="3909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6" name="AutoShape 11"/>
          <p:cNvSpPr/>
          <p:nvPr/>
        </p:nvSpPr>
        <p:spPr>
          <a:xfrm>
            <a:off x="155575" y="115253"/>
            <a:ext cx="3962400" cy="936625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华文行楷" pitchFamily="2" charset="-122"/>
              </a:rPr>
              <a:t>自由扩散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1490" y="3230880"/>
            <a:ext cx="54038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2980" y="3108960"/>
            <a:ext cx="77089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低</a:t>
            </a:r>
            <a:r>
              <a:rPr lang="zh-CN" altLang="en-US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65855" y="3749040"/>
            <a:ext cx="89789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1240" y="3674745"/>
            <a:ext cx="89789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10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3" name="组合 11272"/>
          <p:cNvGrpSpPr/>
          <p:nvPr/>
        </p:nvGrpSpPr>
        <p:grpSpPr>
          <a:xfrm>
            <a:off x="2051050" y="1773238"/>
            <a:ext cx="5256213" cy="3375025"/>
            <a:chOff x="2109" y="1570"/>
            <a:chExt cx="2631" cy="1627"/>
          </a:xfrm>
        </p:grpSpPr>
        <p:grpSp>
          <p:nvGrpSpPr>
            <p:cNvPr id="11272" name="组合 11271"/>
            <p:cNvGrpSpPr/>
            <p:nvPr/>
          </p:nvGrpSpPr>
          <p:grpSpPr>
            <a:xfrm>
              <a:off x="2562" y="1570"/>
              <a:ext cx="1758" cy="1275"/>
              <a:chOff x="2562" y="2387"/>
              <a:chExt cx="1758" cy="1275"/>
            </a:xfrm>
          </p:grpSpPr>
          <p:sp>
            <p:nvSpPr>
              <p:cNvPr id="11268" name="直接连接符 11267"/>
              <p:cNvSpPr/>
              <p:nvPr/>
            </p:nvSpPr>
            <p:spPr>
              <a:xfrm flipV="1">
                <a:off x="2562" y="3657"/>
                <a:ext cx="1758" cy="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269" name="直接连接符 11268"/>
              <p:cNvSpPr/>
              <p:nvPr/>
            </p:nvSpPr>
            <p:spPr>
              <a:xfrm flipV="1">
                <a:off x="2562" y="2387"/>
                <a:ext cx="12" cy="1275"/>
              </a:xfrm>
              <a:prstGeom prst="line">
                <a:avLst/>
              </a:prstGeom>
              <a:ln w="412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1270" name="文本框 11269"/>
            <p:cNvSpPr txBox="1"/>
            <p:nvPr/>
          </p:nvSpPr>
          <p:spPr>
            <a:xfrm>
              <a:off x="2472" y="2840"/>
              <a:ext cx="2268" cy="3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/>
            <a:p>
              <a:pPr lvl="0"/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0                                    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浓度差</a:t>
              </a:r>
              <a:endPara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11270"/>
            <p:cNvSpPr txBox="1"/>
            <p:nvPr/>
          </p:nvSpPr>
          <p:spPr>
            <a:xfrm>
              <a:off x="2109" y="1570"/>
              <a:ext cx="499" cy="14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vert="eaVert"/>
            <a:lstStyle/>
            <a:p>
              <a:pPr lvl="0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运输速度</a:t>
              </a:r>
            </a:p>
          </p:txBody>
        </p:sp>
      </p:grpSp>
      <p:sp>
        <p:nvSpPr>
          <p:cNvPr id="11274" name="矩形 11273"/>
          <p:cNvSpPr/>
          <p:nvPr/>
        </p:nvSpPr>
        <p:spPr>
          <a:xfrm>
            <a:off x="611188" y="333375"/>
            <a:ext cx="73453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④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运输速度与物质浓度的关系曲线</a:t>
            </a:r>
          </a:p>
        </p:txBody>
      </p:sp>
      <p:sp>
        <p:nvSpPr>
          <p:cNvPr id="11275" name="直接连接符 11274"/>
          <p:cNvSpPr/>
          <p:nvPr/>
        </p:nvSpPr>
        <p:spPr>
          <a:xfrm flipV="1">
            <a:off x="2987675" y="2276475"/>
            <a:ext cx="2592388" cy="2089150"/>
          </a:xfrm>
          <a:prstGeom prst="line">
            <a:avLst/>
          </a:prstGeom>
          <a:ln w="476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矩形 11277"/>
          <p:cNvSpPr/>
          <p:nvPr/>
        </p:nvSpPr>
        <p:spPr>
          <a:xfrm>
            <a:off x="539750" y="5229225"/>
            <a:ext cx="295275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影响因素</a:t>
            </a:r>
          </a:p>
        </p:txBody>
      </p:sp>
      <p:sp>
        <p:nvSpPr>
          <p:cNvPr id="11279" name="矩形 11278"/>
          <p:cNvSpPr/>
          <p:nvPr/>
        </p:nvSpPr>
        <p:spPr>
          <a:xfrm>
            <a:off x="3708400" y="5445125"/>
            <a:ext cx="2376488" cy="576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浓度差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593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9144000" cy="493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5" name="椭圆 59394"/>
          <p:cNvSpPr/>
          <p:nvPr/>
        </p:nvSpPr>
        <p:spPr>
          <a:xfrm>
            <a:off x="466725" y="2205038"/>
            <a:ext cx="504825" cy="503237"/>
          </a:xfrm>
          <a:prstGeom prst="ellipse">
            <a:avLst/>
          </a:prstGeom>
          <a:solidFill>
            <a:srgbClr val="0000FF"/>
          </a:solidFill>
          <a:ln w="539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6" name="矩形 59395"/>
          <p:cNvSpPr/>
          <p:nvPr/>
        </p:nvSpPr>
        <p:spPr>
          <a:xfrm rot="1607318">
            <a:off x="323850" y="2636838"/>
            <a:ext cx="1366838" cy="358775"/>
          </a:xfrm>
          <a:prstGeom prst="rect">
            <a:avLst/>
          </a:prstGeom>
          <a:solidFill>
            <a:srgbClr val="FF0000"/>
          </a:solidFill>
          <a:ln w="349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397" name="组合 59396"/>
          <p:cNvGrpSpPr/>
          <p:nvPr/>
        </p:nvGrpSpPr>
        <p:grpSpPr>
          <a:xfrm rot="-389106">
            <a:off x="395288" y="1987550"/>
            <a:ext cx="1727200" cy="1009650"/>
            <a:chOff x="3424" y="391"/>
            <a:chExt cx="952" cy="500"/>
          </a:xfrm>
        </p:grpSpPr>
        <p:grpSp>
          <p:nvGrpSpPr>
            <p:cNvPr id="59398" name="组合 59397"/>
            <p:cNvGrpSpPr/>
            <p:nvPr/>
          </p:nvGrpSpPr>
          <p:grpSpPr>
            <a:xfrm rot="1966346">
              <a:off x="3424" y="482"/>
              <a:ext cx="726" cy="409"/>
              <a:chOff x="2472" y="3339"/>
              <a:chExt cx="726" cy="409"/>
            </a:xfrm>
          </p:grpSpPr>
          <p:sp>
            <p:nvSpPr>
              <p:cNvPr id="59399" name="矩形 59398"/>
              <p:cNvSpPr/>
              <p:nvPr/>
            </p:nvSpPr>
            <p:spPr>
              <a:xfrm>
                <a:off x="2472" y="3339"/>
                <a:ext cx="726" cy="273"/>
              </a:xfrm>
              <a:prstGeom prst="rect">
                <a:avLst/>
              </a:prstGeom>
              <a:solidFill>
                <a:srgbClr val="008000"/>
              </a:solidFill>
              <a:ln w="9525" cap="flat" cmpd="sng">
                <a:solidFill>
                  <a:srgbClr val="00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0" name="椭圆 59399"/>
              <p:cNvSpPr/>
              <p:nvPr/>
            </p:nvSpPr>
            <p:spPr>
              <a:xfrm>
                <a:off x="2562" y="3612"/>
                <a:ext cx="137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1" name="椭圆 59400"/>
              <p:cNvSpPr/>
              <p:nvPr/>
            </p:nvSpPr>
            <p:spPr>
              <a:xfrm>
                <a:off x="2970" y="3612"/>
                <a:ext cx="137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02" name="矩形 59401"/>
            <p:cNvSpPr/>
            <p:nvPr/>
          </p:nvSpPr>
          <p:spPr>
            <a:xfrm rot="1917080">
              <a:off x="3515" y="391"/>
              <a:ext cx="861" cy="136"/>
            </a:xfrm>
            <a:prstGeom prst="rect">
              <a:avLst/>
            </a:prstGeom>
            <a:solidFill>
              <a:srgbClr val="FF0000"/>
            </a:solidFill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3.46892E-6 C 0.02898 0.01872 0.05815 0.03744 0.19999 0.13312 C 0.34183 0.22879 0.7427 0.50011 0.85121 0.57361 " pathEditMode="relative" ptsTypes="aaA">
                                      <p:cBhvr>
                                        <p:cTn id="10" dur="2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7003E-6 C 0.2132 0.14144 0.42639 0.28287 0.55122 0.36538 C 0.67605 0.44788 0.7158 0.47331 0.74862 0.49503 " pathEditMode="relative" ptsTypes="aaA">
                                      <p:cBhvr>
                                        <p:cTn id="26" dur="5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DF8FF"/>
        </a:accent5>
        <a:accent6>
          <a:srgbClr val="E5CAB0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2F2F2"/>
        </a:accent3>
        <a:accent4>
          <a:srgbClr val="4B4B25"/>
        </a:accent4>
        <a:accent5>
          <a:srgbClr val="E2F4FF"/>
        </a:accent5>
        <a:accent6>
          <a:srgbClr val="9FBCB2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3"/>
        </a:accent4>
        <a:accent5>
          <a:srgbClr val="FFE9E9"/>
        </a:accent5>
        <a:accent6>
          <a:srgbClr val="C6C6C6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AF1EE"/>
        </a:accent3>
        <a:accent4>
          <a:srgbClr val="000000"/>
        </a:accent4>
        <a:accent5>
          <a:srgbClr val="FFFFFF"/>
        </a:accent5>
        <a:accent6>
          <a:srgbClr val="97B99E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EFFFFF"/>
        </a:accent3>
        <a:accent4>
          <a:srgbClr val="52527B"/>
        </a:accent4>
        <a:accent5>
          <a:srgbClr val="F2F2F2"/>
        </a:accent5>
        <a:accent6>
          <a:srgbClr val="E5CAB0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9"/>
        </a:accent3>
        <a:accent4>
          <a:srgbClr val="AF0057"/>
        </a:accent4>
        <a:accent5>
          <a:srgbClr val="FFFFE2"/>
        </a:accent5>
        <a:accent6>
          <a:srgbClr val="E5E5E5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99"/>
        </a:dk1>
        <a:lt1>
          <a:srgbClr val="800000"/>
        </a:lt1>
        <a:dk2>
          <a:srgbClr val="FFFFFF"/>
        </a:dk2>
        <a:lt2>
          <a:srgbClr val="B60000"/>
        </a:lt2>
        <a:accent1>
          <a:srgbClr val="9888A4"/>
        </a:accent1>
        <a:accent2>
          <a:srgbClr val="A9335D"/>
        </a:accent2>
        <a:accent3>
          <a:srgbClr val="C1AAAA"/>
        </a:accent3>
        <a:accent4>
          <a:srgbClr val="DCDC83"/>
        </a:accent4>
        <a:accent5>
          <a:srgbClr val="CAC4CF"/>
        </a:accent5>
        <a:accent6>
          <a:srgbClr val="972D53"/>
        </a:accent6>
        <a:hlink>
          <a:srgbClr val="CCEC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C1C1C"/>
        </a:lt1>
        <a:dk2>
          <a:srgbClr val="FFFF66"/>
        </a:dk2>
        <a:lt2>
          <a:srgbClr val="808080"/>
        </a:lt2>
        <a:accent1>
          <a:srgbClr val="9898BA"/>
        </a:accent1>
        <a:accent2>
          <a:srgbClr val="777777"/>
        </a:accent2>
        <a:accent3>
          <a:srgbClr val="AAAAAA"/>
        </a:accent3>
        <a:accent4>
          <a:srgbClr val="DCDCDC"/>
        </a:accent4>
        <a:accent5>
          <a:srgbClr val="CACAD9"/>
        </a:accent5>
        <a:accent6>
          <a:srgbClr val="6A6A6A"/>
        </a:accent6>
        <a:hlink>
          <a:srgbClr val="CCFF99"/>
        </a:hlink>
        <a:folHlink>
          <a:srgbClr val="E43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145</TotalTime>
  <Words>1671</Words>
  <Application>Microsoft Office PowerPoint</Application>
  <PresentationFormat>全屏显示(4:3)</PresentationFormat>
  <Paragraphs>278</Paragraphs>
  <Slides>38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华文行楷</vt:lpstr>
      <vt:lpstr>华文新魏</vt:lpstr>
      <vt:lpstr>楷体_GB2312</vt:lpstr>
      <vt:lpstr>宋体</vt:lpstr>
      <vt:lpstr>幼圆</vt:lpstr>
      <vt:lpstr>Arial</vt:lpstr>
      <vt:lpstr>Tahoma</vt:lpstr>
      <vt:lpstr>Times New Roman</vt:lpstr>
      <vt:lpstr>Verdana</vt:lpstr>
      <vt:lpstr>Wingdings</vt:lpstr>
      <vt:lpstr>Wingdings 2</vt:lpstr>
      <vt:lpstr>吉祥如意</vt:lpstr>
      <vt:lpstr>PowerPoint 演示文稿</vt:lpstr>
      <vt:lpstr>温故而知新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想一想？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www.DearEDU.com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www.DearEDU.com</dc:title>
  <dc:subject>www.DearEDU.com</dc:subject>
  <dc:creator>www.DearEDU.com</dc:creator>
  <cp:keywords>www.DearEDU.com</cp:keywords>
  <dc:description>www.DearEDU.com</dc:description>
  <cp:lastModifiedBy>dreamsummit</cp:lastModifiedBy>
  <cp:revision>44</cp:revision>
  <dcterms:created xsi:type="dcterms:W3CDTF">2016-11-28T15:09:00Z</dcterms:created>
  <dcterms:modified xsi:type="dcterms:W3CDTF">2019-11-12T01:19:39Z</dcterms:modified>
  <cp:category>www.DearEDU.com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