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sldIdLst>
    <p:sldId id="256" r:id="rId3"/>
    <p:sldId id="263" r:id="rId4"/>
    <p:sldId id="264" r:id="rId5"/>
    <p:sldId id="268" r:id="rId6"/>
    <p:sldId id="269" r:id="rId7"/>
    <p:sldId id="275" r:id="rId8"/>
    <p:sldId id="265" r:id="rId9"/>
    <p:sldId id="266" r:id="rId10"/>
    <p:sldId id="270" r:id="rId11"/>
    <p:sldId id="271" r:id="rId12"/>
    <p:sldId id="276" r:id="rId13"/>
    <p:sldId id="277" r:id="rId14"/>
    <p:sldId id="278" r:id="rId15"/>
    <p:sldId id="272" r:id="rId16"/>
    <p:sldId id="273" r:id="rId17"/>
    <p:sldId id="274" r:id="rId18"/>
    <p:sldId id="283" r:id="rId19"/>
    <p:sldId id="279" r:id="rId20"/>
    <p:sldId id="287" r:id="rId21"/>
    <p:sldId id="280" r:id="rId22"/>
    <p:sldId id="284" r:id="rId23"/>
    <p:sldId id="281" r:id="rId24"/>
    <p:sldId id="282" r:id="rId25"/>
    <p:sldId id="285" r:id="rId26"/>
    <p:sldId id="267" r:id="rId27"/>
    <p:sldId id="259" r:id="rId28"/>
    <p:sldId id="262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FF0000"/>
    <a:srgbClr val="000099"/>
    <a:srgbClr val="99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6" autoAdjust="0"/>
    <p:restoredTop sz="94575" autoAdjust="0"/>
  </p:normalViewPr>
  <p:slideViewPr>
    <p:cSldViewPr>
      <p:cViewPr>
        <p:scale>
          <a:sx n="66" d="100"/>
          <a:sy n="66" d="100"/>
        </p:scale>
        <p:origin x="-2094" y="-366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94FA10-8D3E-4675-9728-55296F9CEBB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295C6E-C7AE-4876-9255-24D3AECC9DD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5DF290-C269-464C-ADC0-209DA07906A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838200"/>
            <a:ext cx="6629400" cy="1295400"/>
          </a:xfrm>
        </p:spPr>
        <p:txBody>
          <a:bodyPr/>
          <a:lstStyle>
            <a:lvl1pPr>
              <a:defRPr sz="48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91000" y="4876800"/>
            <a:ext cx="4495800" cy="10668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z="1200" b="1">
                <a:solidFill>
                  <a:srgbClr val="FFFFFF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200" b="1">
                <a:solidFill>
                  <a:srgbClr val="FFFFFF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200" b="1">
                <a:solidFill>
                  <a:srgbClr val="FFFFFF"/>
                </a:solidFill>
              </a:defRPr>
            </a:lvl1pPr>
          </a:lstStyle>
          <a:p>
            <a:fld id="{DE1506A3-C2E1-4A5E-8B66-261EBC331C7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C22D1-8F10-446B-A0C3-CC17A0D27A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EBF45E-828E-4A36-BF81-94644BBABD6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52600"/>
            <a:ext cx="40767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38700" y="1752600"/>
            <a:ext cx="40767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D4086-19C5-49C9-8874-D965E82F72D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B163D1-8828-42B7-AFEE-03C8B21A4BC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BE4C69-446C-4585-90AC-CA5CD750BA6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A82A0E-4324-45A8-9A7C-192E7FA0FF8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87C616-CA64-49FB-82ED-3DCAE855DB2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CF2A6A-C4D4-42DA-912C-F9A81C1FDB3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0B741D-2977-4C19-9F56-679CB952A88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C501EE-8330-462A-9E3D-FD3AFE45F86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381000"/>
            <a:ext cx="207645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607695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8CD9EA-F145-4685-B1FC-C21982CB101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BB5370-31C7-413D-B05E-52261614095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2651E-6A58-4BEC-B826-831D3C8B348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9BE8D-BC1D-41D9-866C-F453B337EF7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CE6E55-A547-4A0A-9164-5A77B4798E0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E7F7EB-AEB8-4368-A385-E62F99E1335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CAAD1F-3E23-4597-AF92-B0CCE567D9E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2C91AC-2E86-456A-AF94-D0BE9D98D13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581ECBE4-502A-4D2B-8F03-57F5154BF5F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76600" y="381000"/>
            <a:ext cx="5562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52600"/>
            <a:ext cx="8305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9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900" b="0">
                <a:latin typeface="+mn-lt"/>
              </a:defRPr>
            </a:lvl1pPr>
          </a:lstStyle>
          <a:p>
            <a:fld id="{03DB6241-E353-4993-A23C-070C37E1791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1-53.ti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1-54A.tif" TargetMode="Externa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1-58.TI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1-59.TIF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file:///C:\Documents%20and%20Settings\Administrator\&#26700;&#38754;\1-51.TIF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file:///C:\Documents%20and%20Settings\Administrator\&#26700;&#38754;\1-52.TIF" TargetMode="Externa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1-58.TIF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01117.exe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Microsoft_Office_Word_97_-_2003___1.doc"/><Relationship Id="rId4" Type="http://schemas.openxmlformats.org/officeDocument/2006/relationships/image" Target="1-47.TI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1-56.TI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1-50.TI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827088" y="1196975"/>
            <a:ext cx="7561262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6000">
                <a:solidFill>
                  <a:schemeClr val="accent2"/>
                </a:solidFill>
                <a:ea typeface="隶书" pitchFamily="49" charset="-122"/>
              </a:rPr>
              <a:t>第六节</a:t>
            </a:r>
            <a:r>
              <a:rPr lang="en-US" altLang="zh-CN" sz="6000">
                <a:solidFill>
                  <a:schemeClr val="accent2"/>
                </a:solidFill>
                <a:ea typeface="隶书" pitchFamily="49" charset="-122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zh-CN" altLang="en-US" sz="6000">
                <a:solidFill>
                  <a:schemeClr val="accent2"/>
                </a:solidFill>
                <a:ea typeface="隶书" pitchFamily="49" charset="-122"/>
              </a:rPr>
              <a:t>用图象描述直线运动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2987675" y="4508500"/>
            <a:ext cx="53530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5400">
                <a:solidFill>
                  <a:srgbClr val="9900FF"/>
                </a:solidFill>
                <a:ea typeface="隶书" pitchFamily="49" charset="-122"/>
              </a:rPr>
              <a:t>高一物理备课组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0" y="404813"/>
            <a:ext cx="5867400" cy="256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kumimoji="0" lang="en-US" altLang="zh-CN"/>
              <a:t>3</a:t>
            </a:r>
            <a:r>
              <a:rPr kumimoji="0" lang="zh-CN" altLang="en-US">
                <a:solidFill>
                  <a:srgbClr val="000000"/>
                </a:solidFill>
              </a:rPr>
              <a:t>．</a:t>
            </a:r>
            <a:r>
              <a:rPr kumimoji="0" lang="zh-CN" altLang="en-US"/>
              <a:t>图</a:t>
            </a:r>
            <a:r>
              <a:rPr kumimoji="0" lang="en-US" altLang="zh-CN"/>
              <a:t>1</a:t>
            </a:r>
            <a:r>
              <a:rPr kumimoji="0" lang="zh-CN" altLang="en-US"/>
              <a:t>－</a:t>
            </a:r>
            <a:r>
              <a:rPr kumimoji="0" lang="en-US" altLang="zh-CN"/>
              <a:t>6</a:t>
            </a:r>
            <a:r>
              <a:rPr kumimoji="0" lang="zh-CN" altLang="en-US"/>
              <a:t>－</a:t>
            </a:r>
            <a:r>
              <a:rPr kumimoji="0" lang="en-US" altLang="zh-CN"/>
              <a:t>6</a:t>
            </a:r>
            <a:r>
              <a:rPr kumimoji="0" lang="zh-CN" altLang="en-US"/>
              <a:t>所示是某质点运动的位移</a:t>
            </a:r>
            <a:r>
              <a:rPr kumimoji="0" lang="en-US" altLang="zh-CN" i="1"/>
              <a:t>s</a:t>
            </a:r>
            <a:r>
              <a:rPr kumimoji="0" lang="zh-CN" altLang="en-US"/>
              <a:t>－</a:t>
            </a:r>
            <a:r>
              <a:rPr kumimoji="0" lang="en-US" altLang="zh-CN" i="1"/>
              <a:t>t</a:t>
            </a:r>
            <a:r>
              <a:rPr kumimoji="0" lang="zh-CN" altLang="en-US"/>
              <a:t>图象，对应的</a:t>
            </a:r>
            <a:r>
              <a:rPr kumimoji="0" lang="en-US" altLang="zh-CN" i="1"/>
              <a:t>v</a:t>
            </a:r>
            <a:r>
              <a:rPr kumimoji="0" lang="zh-CN" altLang="en-US"/>
              <a:t>－</a:t>
            </a:r>
            <a:r>
              <a:rPr kumimoji="0" lang="en-US" altLang="zh-CN" i="1"/>
              <a:t>t</a:t>
            </a:r>
            <a:r>
              <a:rPr kumimoji="0" lang="zh-CN" altLang="en-US"/>
              <a:t>图象应是</a:t>
            </a:r>
            <a:r>
              <a:rPr kumimoji="0" lang="en-US" altLang="zh-CN"/>
              <a:t>(</a:t>
            </a:r>
            <a:r>
              <a:rPr kumimoji="0" lang="zh-CN" altLang="en-US"/>
              <a:t>　　</a:t>
            </a:r>
            <a:r>
              <a:rPr kumimoji="0" lang="en-US" altLang="zh-CN"/>
              <a:t>)</a:t>
            </a:r>
          </a:p>
          <a:p>
            <a:pPr>
              <a:spcBef>
                <a:spcPct val="50000"/>
              </a:spcBef>
            </a:pPr>
            <a:endParaRPr lang="en-US" altLang="zh-CN" b="0"/>
          </a:p>
        </p:txBody>
      </p:sp>
      <p:pic>
        <p:nvPicPr>
          <p:cNvPr id="69634" name="Picture 2" descr="1-53.tif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5940425" y="153988"/>
            <a:ext cx="2952750" cy="284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2" name="Picture 2" descr="1-54A.tif"/>
          <p:cNvPicPr>
            <a:picLocks noChangeAspect="1" noChangeArrowheads="1"/>
          </p:cNvPicPr>
          <p:nvPr/>
        </p:nvPicPr>
        <p:blipFill>
          <a:blip r:embed="rId4" r:link="rId5"/>
          <a:srcRect/>
          <a:stretch>
            <a:fillRect/>
          </a:stretch>
        </p:blipFill>
        <p:spPr bwMode="auto">
          <a:xfrm>
            <a:off x="107950" y="3213100"/>
            <a:ext cx="889317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3563938" y="1557338"/>
            <a:ext cx="5032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23" name="组合 35"/>
          <p:cNvGrpSpPr>
            <a:grpSpLocks/>
          </p:cNvGrpSpPr>
          <p:nvPr/>
        </p:nvGrpSpPr>
        <p:grpSpPr bwMode="auto">
          <a:xfrm>
            <a:off x="309563" y="366713"/>
            <a:ext cx="873125" cy="488950"/>
            <a:chOff x="2479675" y="1263555"/>
            <a:chExt cx="873125" cy="489045"/>
          </a:xfrm>
        </p:grpSpPr>
        <p:grpSp>
          <p:nvGrpSpPr>
            <p:cNvPr id="34824" name="组合 31"/>
            <p:cNvGrpSpPr>
              <a:grpSpLocks noChangeAspect="1"/>
            </p:cNvGrpSpPr>
            <p:nvPr/>
          </p:nvGrpSpPr>
          <p:grpSpPr bwMode="auto">
            <a:xfrm>
              <a:off x="2479675" y="1276257"/>
              <a:ext cx="873125" cy="476343"/>
              <a:chOff x="3783343" y="1838594"/>
              <a:chExt cx="1444904" cy="1444493"/>
            </a:xfrm>
          </p:grpSpPr>
          <p:sp>
            <p:nvSpPr>
              <p:cNvPr id="10" name="Oval 93"/>
              <p:cNvSpPr>
                <a:spLocks noChangeArrowheads="1"/>
              </p:cNvSpPr>
              <p:nvPr/>
            </p:nvSpPr>
            <p:spPr bwMode="auto">
              <a:xfrm>
                <a:off x="3783343" y="1838594"/>
                <a:ext cx="1444904" cy="1444493"/>
              </a:xfrm>
              <a:prstGeom prst="ellipse">
                <a:avLst/>
              </a:prstGeom>
              <a:solidFill>
                <a:srgbClr val="000000">
                  <a:lumMod val="50000"/>
                  <a:lumOff val="50000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grpSp>
            <p:nvGrpSpPr>
              <p:cNvPr id="34826" name="Oval 94"/>
              <p:cNvGrpSpPr>
                <a:grpSpLocks noChangeAspect="1"/>
              </p:cNvGrpSpPr>
              <p:nvPr/>
            </p:nvGrpSpPr>
            <p:grpSpPr bwMode="auto">
              <a:xfrm>
                <a:off x="3912576" y="1888191"/>
                <a:ext cx="1282497" cy="1282500"/>
                <a:chOff x="3872419" y="2348444"/>
                <a:chExt cx="1438656" cy="1438657"/>
              </a:xfrm>
            </p:grpSpPr>
            <p:pic>
              <p:nvPicPr>
                <p:cNvPr id="34827" name="Oval 94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3872419" y="2348444"/>
                  <a:ext cx="1438656" cy="14386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3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995624" y="2546665"/>
                  <a:ext cx="987238" cy="9938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zh-CN" sz="1800" b="0" kern="0">
                    <a:solidFill>
                      <a:sysClr val="windowText" lastClr="000000"/>
                    </a:solidFill>
                    <a:ea typeface="+mn-ea"/>
                  </a:endParaRPr>
                </a:p>
              </p:txBody>
            </p:sp>
          </p:grpSp>
        </p:grpSp>
        <p:sp>
          <p:nvSpPr>
            <p:cNvPr id="9" name="TextBox 15"/>
            <p:cNvSpPr txBox="1">
              <a:spLocks noChangeArrowheads="1"/>
            </p:cNvSpPr>
            <p:nvPr/>
          </p:nvSpPr>
          <p:spPr bwMode="auto">
            <a:xfrm>
              <a:off x="2573337" y="1263555"/>
              <a:ext cx="714375" cy="457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/>
                  <a:ea typeface="宋体"/>
                  <a:cs typeface="Times New Roman" pitchFamily="18" charset="0"/>
                </a:rPr>
                <a:t>例</a:t>
              </a:r>
              <a:r>
                <a:rPr kumimoji="0" lang="en-US" altLang="zh-CN" sz="2400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/>
                  <a:cs typeface="Times New Roman" pitchFamily="18" charset="0"/>
                </a:rPr>
                <a:t>2</a:t>
              </a:r>
              <a:endParaRPr kumimoji="0" lang="zh-CN" altLang="en-US" sz="24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/>
                <a:cs typeface="Times New Roman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39713" y="333375"/>
            <a:ext cx="8904287" cy="3937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/>
            <a:r>
              <a:rPr kumimoji="0" lang="en-US" altLang="zh-CN">
                <a:cs typeface="Courier New" pitchFamily="49" charset="0"/>
              </a:rPr>
              <a:t>          (2011</a:t>
            </a:r>
            <a:r>
              <a:rPr kumimoji="0" lang="zh-CN" altLang="en-US">
                <a:cs typeface="Times New Roman" pitchFamily="18" charset="0"/>
              </a:rPr>
              <a:t>年深圳华侨中学调研</a:t>
            </a:r>
            <a:r>
              <a:rPr kumimoji="0" lang="en-US" altLang="zh-CN">
                <a:cs typeface="Courier New" pitchFamily="49" charset="0"/>
              </a:rPr>
              <a:t>)</a:t>
            </a:r>
            <a:r>
              <a:rPr kumimoji="0" lang="zh-CN" altLang="en-US">
                <a:cs typeface="Times New Roman" pitchFamily="18" charset="0"/>
              </a:rPr>
              <a:t>如图</a:t>
            </a:r>
            <a:r>
              <a:rPr kumimoji="0" lang="en-US" altLang="zh-CN">
                <a:cs typeface="Courier New" pitchFamily="49" charset="0"/>
              </a:rPr>
              <a:t>1</a:t>
            </a:r>
            <a:r>
              <a:rPr kumimoji="0" lang="zh-CN" altLang="en-US">
                <a:cs typeface="Times New Roman" pitchFamily="18" charset="0"/>
              </a:rPr>
              <a:t>－</a:t>
            </a:r>
            <a:r>
              <a:rPr kumimoji="0" lang="en-US" altLang="zh-CN">
                <a:cs typeface="Courier New" pitchFamily="49" charset="0"/>
              </a:rPr>
              <a:t>6</a:t>
            </a:r>
            <a:r>
              <a:rPr kumimoji="0" lang="zh-CN" altLang="en-US">
                <a:cs typeface="Times New Roman" pitchFamily="18" charset="0"/>
              </a:rPr>
              <a:t>－</a:t>
            </a:r>
            <a:r>
              <a:rPr kumimoji="0" lang="en-US" altLang="zh-CN">
                <a:cs typeface="Courier New" pitchFamily="49" charset="0"/>
              </a:rPr>
              <a:t>10</a:t>
            </a:r>
            <a:r>
              <a:rPr kumimoji="0" lang="zh-CN" altLang="en-US">
                <a:cs typeface="Times New Roman" pitchFamily="18" charset="0"/>
              </a:rPr>
              <a:t>所示是做直线运动的某质点的</a:t>
            </a:r>
            <a:r>
              <a:rPr kumimoji="0" lang="en-US" altLang="zh-CN" i="1">
                <a:latin typeface="Book Antiqua" pitchFamily="18" charset="0"/>
                <a:cs typeface="Times New Roman" pitchFamily="18" charset="0"/>
              </a:rPr>
              <a:t>v</a:t>
            </a:r>
            <a:r>
              <a:rPr kumimoji="0" lang="zh-CN" altLang="en-US">
                <a:cs typeface="Times New Roman" pitchFamily="18" charset="0"/>
              </a:rPr>
              <a:t>－</a:t>
            </a:r>
            <a:r>
              <a:rPr kumimoji="0" lang="en-US" altLang="zh-CN" i="1">
                <a:cs typeface="Courier New" pitchFamily="49" charset="0"/>
              </a:rPr>
              <a:t>t</a:t>
            </a:r>
            <a:r>
              <a:rPr kumimoji="0" lang="zh-CN" altLang="en-US">
                <a:cs typeface="Times New Roman" pitchFamily="18" charset="0"/>
              </a:rPr>
              <a:t>图象，请分析：</a:t>
            </a:r>
            <a:endParaRPr kumimoji="0" lang="zh-CN" altLang="en-US" b="0">
              <a:latin typeface="宋体" pitchFamily="2" charset="-122"/>
              <a:cs typeface="Courier New" pitchFamily="49" charset="0"/>
            </a:endParaRPr>
          </a:p>
          <a:p>
            <a:pPr algn="just"/>
            <a:r>
              <a:rPr kumimoji="0" lang="en-US" altLang="zh-CN">
                <a:cs typeface="Courier New" pitchFamily="49" charset="0"/>
              </a:rPr>
              <a:t>(1)</a:t>
            </a:r>
            <a:r>
              <a:rPr kumimoji="0" lang="zh-CN" altLang="en-US">
                <a:cs typeface="Times New Roman" pitchFamily="18" charset="0"/>
              </a:rPr>
              <a:t>质点在图中各段时间内分别做什么运动；</a:t>
            </a:r>
            <a:endParaRPr kumimoji="0" lang="zh-CN" altLang="en-US" b="0">
              <a:latin typeface="宋体" pitchFamily="2" charset="-122"/>
              <a:cs typeface="Courier New" pitchFamily="49" charset="0"/>
            </a:endParaRPr>
          </a:p>
          <a:p>
            <a:r>
              <a:rPr kumimoji="0" lang="en-US" altLang="zh-CN"/>
              <a:t>(2)</a:t>
            </a:r>
            <a:r>
              <a:rPr kumimoji="0" lang="zh-CN" altLang="en-US">
                <a:cs typeface="Times New Roman" pitchFamily="18" charset="0"/>
              </a:rPr>
              <a:t>在</a:t>
            </a:r>
            <a:r>
              <a:rPr kumimoji="0" lang="en-US" altLang="zh-CN"/>
              <a:t>0</a:t>
            </a:r>
            <a:r>
              <a:rPr kumimoji="0" lang="zh-CN" altLang="en-US">
                <a:cs typeface="Times New Roman" pitchFamily="18" charset="0"/>
              </a:rPr>
              <a:t>～</a:t>
            </a:r>
            <a:r>
              <a:rPr kumimoji="0" lang="en-US" altLang="zh-CN"/>
              <a:t>4 s</a:t>
            </a:r>
            <a:r>
              <a:rPr kumimoji="0" lang="zh-CN" altLang="en-US">
                <a:cs typeface="Times New Roman" pitchFamily="18" charset="0"/>
              </a:rPr>
              <a:t>、</a:t>
            </a:r>
            <a:r>
              <a:rPr kumimoji="0" lang="en-US" altLang="zh-CN"/>
              <a:t>8</a:t>
            </a:r>
            <a:r>
              <a:rPr kumimoji="0" lang="zh-CN" altLang="en-US">
                <a:cs typeface="Times New Roman" pitchFamily="18" charset="0"/>
              </a:rPr>
              <a:t>～</a:t>
            </a:r>
            <a:r>
              <a:rPr kumimoji="0" lang="en-US" altLang="zh-CN"/>
              <a:t>10 s</a:t>
            </a:r>
            <a:r>
              <a:rPr kumimoji="0" lang="zh-CN" altLang="en-US">
                <a:cs typeface="Times New Roman" pitchFamily="18" charset="0"/>
              </a:rPr>
              <a:t>、</a:t>
            </a:r>
            <a:r>
              <a:rPr kumimoji="0" lang="en-US" altLang="zh-CN"/>
              <a:t>10</a:t>
            </a:r>
            <a:r>
              <a:rPr kumimoji="0" lang="zh-CN" altLang="en-US">
                <a:cs typeface="Times New Roman" pitchFamily="18" charset="0"/>
              </a:rPr>
              <a:t>～</a:t>
            </a:r>
            <a:r>
              <a:rPr kumimoji="0" lang="en-US" altLang="zh-CN"/>
              <a:t>12 s</a:t>
            </a:r>
            <a:r>
              <a:rPr kumimoji="0" lang="zh-CN" altLang="en-US">
                <a:cs typeface="Times New Roman" pitchFamily="18" charset="0"/>
              </a:rPr>
              <a:t>内质点的加速度各是多少</a:t>
            </a:r>
            <a:r>
              <a:rPr kumimoji="0" lang="zh-CN" altLang="en-US">
                <a:solidFill>
                  <a:srgbClr val="000000"/>
                </a:solidFill>
                <a:cs typeface="Times New Roman" pitchFamily="18" charset="0"/>
              </a:rPr>
              <a:t>．</a:t>
            </a:r>
          </a:p>
        </p:txBody>
      </p:sp>
      <p:pic>
        <p:nvPicPr>
          <p:cNvPr id="34831" name="Picture 18" descr="1-58.TIF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3995738" y="3789363"/>
            <a:ext cx="3744912" cy="297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4"/>
          <p:cNvGraphicFramePr>
            <a:graphicFrameLocks noChangeAspect="1"/>
          </p:cNvGraphicFramePr>
          <p:nvPr/>
        </p:nvGraphicFramePr>
        <p:xfrm>
          <a:off x="125413" y="796925"/>
          <a:ext cx="8623300" cy="5214938"/>
        </p:xfrm>
        <a:graphic>
          <a:graphicData uri="http://schemas.openxmlformats.org/presentationml/2006/ole">
            <p:oleObj spid="_x0000_s35842" name="Document" r:id="rId3" imgW="3045545" imgH="1841769" progId="Word.Document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288" y="404813"/>
            <a:ext cx="8353425" cy="1739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/>
            <a:r>
              <a:rPr kumimoji="0" lang="zh-CN" altLang="en-US">
                <a:solidFill>
                  <a:srgbClr val="0033CC"/>
                </a:solidFill>
                <a:cs typeface="Times New Roman" pitchFamily="18" charset="0"/>
              </a:rPr>
              <a:t>变式训练</a:t>
            </a:r>
            <a:r>
              <a:rPr kumimoji="0" lang="en-US" altLang="zh-CN">
                <a:solidFill>
                  <a:srgbClr val="0033CC"/>
                </a:solidFill>
                <a:cs typeface="Courier New" pitchFamily="49" charset="0"/>
              </a:rPr>
              <a:t>2</a:t>
            </a:r>
            <a:r>
              <a:rPr kumimoji="0" lang="zh-CN" altLang="en-US">
                <a:cs typeface="Times New Roman" pitchFamily="18" charset="0"/>
              </a:rPr>
              <a:t>　如图</a:t>
            </a:r>
            <a:r>
              <a:rPr kumimoji="0" lang="en-US" altLang="zh-CN">
                <a:cs typeface="Courier New" pitchFamily="49" charset="0"/>
              </a:rPr>
              <a:t>1</a:t>
            </a:r>
            <a:r>
              <a:rPr kumimoji="0" lang="zh-CN" altLang="en-US">
                <a:cs typeface="Times New Roman" pitchFamily="18" charset="0"/>
              </a:rPr>
              <a:t>－</a:t>
            </a:r>
            <a:r>
              <a:rPr kumimoji="0" lang="en-US" altLang="zh-CN">
                <a:cs typeface="Courier New" pitchFamily="49" charset="0"/>
              </a:rPr>
              <a:t>6</a:t>
            </a:r>
            <a:r>
              <a:rPr kumimoji="0" lang="zh-CN" altLang="en-US">
                <a:cs typeface="Times New Roman" pitchFamily="18" charset="0"/>
              </a:rPr>
              <a:t>－</a:t>
            </a:r>
            <a:r>
              <a:rPr kumimoji="0" lang="en-US" altLang="zh-CN">
                <a:cs typeface="Courier New" pitchFamily="49" charset="0"/>
              </a:rPr>
              <a:t>11</a:t>
            </a:r>
            <a:r>
              <a:rPr kumimoji="0" lang="zh-CN" altLang="en-US">
                <a:cs typeface="Times New Roman" pitchFamily="18" charset="0"/>
              </a:rPr>
              <a:t>所示为甲、乙两个质点的</a:t>
            </a:r>
            <a:r>
              <a:rPr kumimoji="0" lang="en-US" altLang="zh-CN" i="1">
                <a:latin typeface="Book Antiqua" pitchFamily="18" charset="0"/>
                <a:cs typeface="Times New Roman" pitchFamily="18" charset="0"/>
              </a:rPr>
              <a:t>v</a:t>
            </a:r>
            <a:r>
              <a:rPr kumimoji="0" lang="zh-CN" altLang="en-US">
                <a:cs typeface="Times New Roman" pitchFamily="18" charset="0"/>
              </a:rPr>
              <a:t>－</a:t>
            </a:r>
            <a:r>
              <a:rPr kumimoji="0" lang="en-US" altLang="zh-CN" i="1">
                <a:cs typeface="Courier New" pitchFamily="49" charset="0"/>
              </a:rPr>
              <a:t>t</a:t>
            </a:r>
            <a:r>
              <a:rPr kumimoji="0" lang="zh-CN" altLang="en-US">
                <a:cs typeface="Times New Roman" pitchFamily="18" charset="0"/>
              </a:rPr>
              <a:t>图象，则可判断甲、乙两质点的加速度分别为多少？</a:t>
            </a:r>
          </a:p>
        </p:txBody>
      </p:sp>
      <p:pic>
        <p:nvPicPr>
          <p:cNvPr id="53251" name="Picture 3" descr="1-59.TIF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1187450" y="2205038"/>
            <a:ext cx="3302000" cy="31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643438" y="2636838"/>
            <a:ext cx="3816350" cy="2838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/>
            <a:r>
              <a:rPr kumimoji="0" lang="zh-CN" altLang="en-US">
                <a:solidFill>
                  <a:srgbClr val="FF0000"/>
                </a:solidFill>
                <a:cs typeface="Times New Roman" pitchFamily="18" charset="0"/>
              </a:rPr>
              <a:t>答案：</a:t>
            </a:r>
          </a:p>
          <a:p>
            <a:pPr algn="just"/>
            <a:r>
              <a:rPr kumimoji="0" lang="zh-CN" altLang="en-US">
                <a:solidFill>
                  <a:srgbClr val="FF0000"/>
                </a:solidFill>
                <a:cs typeface="Times New Roman" pitchFamily="18" charset="0"/>
              </a:rPr>
              <a:t>甲：</a:t>
            </a:r>
            <a:r>
              <a:rPr kumimoji="0" lang="en-US" altLang="zh-CN">
                <a:solidFill>
                  <a:srgbClr val="FF0000"/>
                </a:solidFill>
                <a:cs typeface="Courier New" pitchFamily="49" charset="0"/>
              </a:rPr>
              <a:t>5 m/s</a:t>
            </a:r>
            <a:r>
              <a:rPr kumimoji="0" lang="en-US" altLang="zh-CN" baseline="30000">
                <a:solidFill>
                  <a:srgbClr val="FF0000"/>
                </a:solidFill>
                <a:cs typeface="Courier New" pitchFamily="49" charset="0"/>
              </a:rPr>
              <a:t>2</a:t>
            </a:r>
            <a:r>
              <a:rPr kumimoji="0" lang="zh-CN" altLang="en-US">
                <a:solidFill>
                  <a:srgbClr val="FF0000"/>
                </a:solidFill>
                <a:cs typeface="Times New Roman" pitchFamily="18" charset="0"/>
              </a:rPr>
              <a:t>，方向与初速度相同　乙：</a:t>
            </a:r>
            <a:r>
              <a:rPr kumimoji="0" lang="en-US" altLang="zh-CN">
                <a:solidFill>
                  <a:srgbClr val="FF0000"/>
                </a:solidFill>
                <a:cs typeface="Courier New" pitchFamily="49" charset="0"/>
              </a:rPr>
              <a:t>5 m/s</a:t>
            </a:r>
            <a:r>
              <a:rPr kumimoji="0" lang="en-US" altLang="zh-CN" baseline="30000">
                <a:solidFill>
                  <a:srgbClr val="FF0000"/>
                </a:solidFill>
                <a:cs typeface="Courier New" pitchFamily="49" charset="0"/>
              </a:rPr>
              <a:t>2</a:t>
            </a:r>
            <a:r>
              <a:rPr kumimoji="0" lang="zh-CN" altLang="en-US">
                <a:solidFill>
                  <a:srgbClr val="FF0000"/>
                </a:solidFill>
                <a:cs typeface="Times New Roman" pitchFamily="18" charset="0"/>
              </a:rPr>
              <a:t>，方向与初速度相反</a:t>
            </a:r>
            <a:endParaRPr kumimoji="0" lang="zh-CN" altLang="en-US"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825" y="476250"/>
            <a:ext cx="7273925" cy="641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/>
            <a:r>
              <a:rPr kumimoji="0" lang="zh-CN" altLang="en-US">
                <a:cs typeface="Times New Roman" pitchFamily="18" charset="0"/>
              </a:rPr>
              <a:t>三、</a:t>
            </a:r>
            <a:r>
              <a:rPr kumimoji="0" lang="en-US" altLang="zh-CN" i="1">
                <a:cs typeface="Courier New" pitchFamily="49" charset="0"/>
              </a:rPr>
              <a:t>s</a:t>
            </a:r>
            <a:r>
              <a:rPr kumimoji="0" lang="zh-CN" altLang="en-US">
                <a:cs typeface="Times New Roman" pitchFamily="18" charset="0"/>
              </a:rPr>
              <a:t>－</a:t>
            </a:r>
            <a:r>
              <a:rPr kumimoji="0" lang="en-US" altLang="zh-CN" i="1">
                <a:cs typeface="Courier New" pitchFamily="49" charset="0"/>
              </a:rPr>
              <a:t>t</a:t>
            </a:r>
            <a:r>
              <a:rPr kumimoji="0" lang="zh-CN" altLang="en-US">
                <a:cs typeface="Times New Roman" pitchFamily="18" charset="0"/>
              </a:rPr>
              <a:t>图象与</a:t>
            </a:r>
            <a:r>
              <a:rPr kumimoji="0" lang="en-US" altLang="zh-CN" i="1">
                <a:latin typeface="Book Antiqua" pitchFamily="18" charset="0"/>
                <a:cs typeface="Times New Roman" pitchFamily="18" charset="0"/>
              </a:rPr>
              <a:t>v</a:t>
            </a:r>
            <a:r>
              <a:rPr kumimoji="0" lang="zh-CN" altLang="en-US">
                <a:cs typeface="Times New Roman" pitchFamily="18" charset="0"/>
              </a:rPr>
              <a:t>－</a:t>
            </a:r>
            <a:r>
              <a:rPr kumimoji="0" lang="en-US" altLang="zh-CN" i="1">
                <a:cs typeface="Courier New" pitchFamily="49" charset="0"/>
              </a:rPr>
              <a:t>t</a:t>
            </a:r>
            <a:r>
              <a:rPr kumimoji="0" lang="zh-CN" altLang="en-US">
                <a:cs typeface="Times New Roman" pitchFamily="18" charset="0"/>
              </a:rPr>
              <a:t>图象的比较：</a:t>
            </a:r>
            <a:endParaRPr kumimoji="0" lang="zh-CN" altLang="en-US">
              <a:cs typeface="Courier New" pitchFamily="49" charset="0"/>
            </a:endParaRPr>
          </a:p>
        </p:txBody>
      </p:sp>
      <p:graphicFrame>
        <p:nvGraphicFramePr>
          <p:cNvPr id="30745" name="Group 25"/>
          <p:cNvGraphicFramePr>
            <a:graphicFrameLocks noGrp="1"/>
          </p:cNvGraphicFramePr>
          <p:nvPr/>
        </p:nvGraphicFramePr>
        <p:xfrm>
          <a:off x="500063" y="1557338"/>
          <a:ext cx="7858125" cy="4389120"/>
        </p:xfrm>
        <a:graphic>
          <a:graphicData uri="http://schemas.openxmlformats.org/drawingml/2006/table">
            <a:tbl>
              <a:tblPr/>
              <a:tblGrid>
                <a:gridCol w="2212975"/>
                <a:gridCol w="3025775"/>
                <a:gridCol w="2619375"/>
              </a:tblGrid>
              <a:tr h="1746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图象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比较项</a:t>
                      </a:r>
                      <a:endParaRPr kumimoji="1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s</a:t>
                      </a: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t</a:t>
                      </a: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图象</a:t>
                      </a:r>
                      <a:endParaRPr kumimoji="1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t</a:t>
                      </a: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图象</a:t>
                      </a:r>
                      <a:endParaRPr kumimoji="1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典型曲线</a:t>
                      </a:r>
                      <a:endParaRPr kumimoji="1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点</a:t>
                      </a:r>
                      <a:endParaRPr kumimoji="1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对应某一时刻物体所处的位置</a:t>
                      </a:r>
                      <a:endParaRPr kumimoji="1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对应某一时刻物体的速度</a:t>
                      </a:r>
                      <a:endParaRPr kumimoji="1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0742" name="Picture 2" descr="C:\Documents and Settings\Administrator\桌面\1-51.TIF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3000375" y="2732088"/>
            <a:ext cx="2071688" cy="186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3" name="Picture 1" descr="C:\Documents and Settings\Administrator\桌面\1-52.TIF"/>
          <p:cNvPicPr>
            <a:picLocks noChangeAspect="1" noChangeArrowheads="1"/>
          </p:cNvPicPr>
          <p:nvPr/>
        </p:nvPicPr>
        <p:blipFill>
          <a:blip r:embed="rId4" r:link="rId5"/>
          <a:srcRect/>
          <a:stretch>
            <a:fillRect/>
          </a:stretch>
        </p:blipFill>
        <p:spPr bwMode="auto">
          <a:xfrm>
            <a:off x="6072188" y="2874963"/>
            <a:ext cx="2000250" cy="168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84" name="Group 40"/>
          <p:cNvGraphicFramePr>
            <a:graphicFrameLocks noGrp="1"/>
          </p:cNvGraphicFramePr>
          <p:nvPr/>
        </p:nvGraphicFramePr>
        <p:xfrm>
          <a:off x="0" y="115888"/>
          <a:ext cx="9144000" cy="6671311"/>
        </p:xfrm>
        <a:graphic>
          <a:graphicData uri="http://schemas.openxmlformats.org/drawingml/2006/table">
            <a:tbl>
              <a:tblPr/>
              <a:tblGrid>
                <a:gridCol w="2332038"/>
                <a:gridCol w="3763962"/>
                <a:gridCol w="3048000"/>
              </a:tblGrid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图象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比较项</a:t>
                      </a:r>
                      <a:endParaRPr kumimoji="1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s</a:t>
                      </a: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t</a:t>
                      </a: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图象</a:t>
                      </a:r>
                      <a:endParaRPr kumimoji="1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－</a:t>
                      </a: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t</a:t>
                      </a: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图象</a:t>
                      </a:r>
                      <a:endParaRPr kumimoji="1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6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线段</a:t>
                      </a:r>
                      <a:endParaRPr kumimoji="1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可求物体在某段时间内发生的位移</a:t>
                      </a:r>
                      <a:endParaRPr kumimoji="1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可求物体在某段时间内速度的变化量</a:t>
                      </a:r>
                      <a:endParaRPr kumimoji="1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1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斜率</a:t>
                      </a:r>
                      <a:endParaRPr kumimoji="1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对应物体运动的速度</a:t>
                      </a:r>
                      <a:endParaRPr kumimoji="1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对应物体运动的加速度</a:t>
                      </a:r>
                      <a:endParaRPr kumimoji="1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6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图象中各</a:t>
                      </a:r>
                      <a:endParaRPr kumimoji="1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图线的交点</a:t>
                      </a:r>
                      <a:endParaRPr kumimoji="1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同一时刻各物体处于同一位置</a:t>
                      </a:r>
                      <a:endParaRPr kumimoji="1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同一时刻各物体运动的速度相同</a:t>
                      </a:r>
                      <a:endParaRPr kumimoji="1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20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可判断物体的运动性质</a:t>
                      </a:r>
                      <a:endParaRPr kumimoji="1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①</a:t>
                      </a: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静止</a:t>
                      </a: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②</a:t>
                      </a: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沿正方向的匀速直线运动</a:t>
                      </a:r>
                      <a:endParaRPr kumimoji="1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③</a:t>
                      </a: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沿负方向的匀速直线运动</a:t>
                      </a:r>
                      <a:endParaRPr kumimoji="1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①</a:t>
                      </a: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匀速直线运动</a:t>
                      </a:r>
                      <a:endParaRPr kumimoji="1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②</a:t>
                      </a: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匀加速直线运动</a:t>
                      </a: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③</a:t>
                      </a: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匀减速直线运动</a:t>
                      </a:r>
                      <a:endParaRPr kumimoji="1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5" name="组合 35"/>
          <p:cNvGrpSpPr>
            <a:grpSpLocks/>
          </p:cNvGrpSpPr>
          <p:nvPr/>
        </p:nvGrpSpPr>
        <p:grpSpPr bwMode="auto">
          <a:xfrm>
            <a:off x="320675" y="438150"/>
            <a:ext cx="1035050" cy="554038"/>
            <a:chOff x="2479675" y="1263555"/>
            <a:chExt cx="873125" cy="489045"/>
          </a:xfrm>
        </p:grpSpPr>
        <p:grpSp>
          <p:nvGrpSpPr>
            <p:cNvPr id="32776" name="组合 31"/>
            <p:cNvGrpSpPr>
              <a:grpSpLocks noChangeAspect="1"/>
            </p:cNvGrpSpPr>
            <p:nvPr/>
          </p:nvGrpSpPr>
          <p:grpSpPr bwMode="auto">
            <a:xfrm>
              <a:off x="2479675" y="1276257"/>
              <a:ext cx="873125" cy="476343"/>
              <a:chOff x="3783343" y="1838594"/>
              <a:chExt cx="1444904" cy="1444493"/>
            </a:xfrm>
          </p:grpSpPr>
          <p:sp>
            <p:nvSpPr>
              <p:cNvPr id="10" name="Oval 93"/>
              <p:cNvSpPr>
                <a:spLocks noChangeArrowheads="1"/>
              </p:cNvSpPr>
              <p:nvPr/>
            </p:nvSpPr>
            <p:spPr bwMode="auto">
              <a:xfrm>
                <a:off x="3783343" y="1838321"/>
                <a:ext cx="1444904" cy="1444766"/>
              </a:xfrm>
              <a:prstGeom prst="ellipse">
                <a:avLst/>
              </a:prstGeom>
              <a:solidFill>
                <a:srgbClr val="000000">
                  <a:lumMod val="50000"/>
                  <a:lumOff val="50000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grpSp>
            <p:nvGrpSpPr>
              <p:cNvPr id="32778" name="Oval 94"/>
              <p:cNvGrpSpPr>
                <a:grpSpLocks noChangeAspect="1"/>
              </p:cNvGrpSpPr>
              <p:nvPr/>
            </p:nvGrpSpPr>
            <p:grpSpPr bwMode="auto">
              <a:xfrm>
                <a:off x="3912576" y="1888191"/>
                <a:ext cx="1282497" cy="1282500"/>
                <a:chOff x="3872419" y="2348444"/>
                <a:chExt cx="1438656" cy="1438657"/>
              </a:xfrm>
            </p:grpSpPr>
            <p:pic>
              <p:nvPicPr>
                <p:cNvPr id="32779" name="Oval 94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3872419" y="2348444"/>
                  <a:ext cx="1438656" cy="14386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3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995933" y="2549904"/>
                  <a:ext cx="986922" cy="9914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zh-CN" sz="1800" b="0" kern="0">
                    <a:solidFill>
                      <a:sysClr val="windowText" lastClr="000000"/>
                    </a:solidFill>
                    <a:ea typeface="+mn-ea"/>
                  </a:endParaRPr>
                </a:p>
              </p:txBody>
            </p:sp>
          </p:grpSp>
        </p:grpSp>
        <p:sp>
          <p:nvSpPr>
            <p:cNvPr id="9" name="TextBox 15"/>
            <p:cNvSpPr txBox="1">
              <a:spLocks noChangeArrowheads="1"/>
            </p:cNvSpPr>
            <p:nvPr/>
          </p:nvSpPr>
          <p:spPr bwMode="auto">
            <a:xfrm>
              <a:off x="2573415" y="1263555"/>
              <a:ext cx="713767" cy="4035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/>
                  <a:ea typeface="宋体"/>
                  <a:cs typeface="Times New Roman" pitchFamily="18" charset="0"/>
                </a:rPr>
                <a:t>例</a:t>
              </a:r>
              <a:r>
                <a:rPr kumimoji="0" lang="en-US" altLang="zh-CN" sz="2400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/>
                  <a:cs typeface="Times New Roman" pitchFamily="18" charset="0"/>
                </a:rPr>
                <a:t>2</a:t>
              </a:r>
              <a:endParaRPr kumimoji="0" lang="zh-CN" altLang="en-US" sz="24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/>
                <a:cs typeface="Times New Roman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50825" y="404813"/>
            <a:ext cx="8893175" cy="3387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/>
            <a:r>
              <a:rPr kumimoji="0" lang="en-US" altLang="zh-CN">
                <a:cs typeface="Courier New" pitchFamily="49" charset="0"/>
              </a:rPr>
              <a:t>          </a:t>
            </a:r>
            <a:r>
              <a:rPr kumimoji="0" lang="zh-CN" altLang="en-US">
                <a:cs typeface="Times New Roman" pitchFamily="18" charset="0"/>
              </a:rPr>
              <a:t>如图</a:t>
            </a:r>
            <a:r>
              <a:rPr kumimoji="0" lang="en-US" altLang="zh-CN">
                <a:cs typeface="Courier New" pitchFamily="49" charset="0"/>
              </a:rPr>
              <a:t>1</a:t>
            </a:r>
            <a:r>
              <a:rPr kumimoji="0" lang="zh-CN" altLang="en-US">
                <a:cs typeface="Times New Roman" pitchFamily="18" charset="0"/>
              </a:rPr>
              <a:t>－</a:t>
            </a:r>
            <a:r>
              <a:rPr kumimoji="0" lang="en-US" altLang="zh-CN">
                <a:cs typeface="Courier New" pitchFamily="49" charset="0"/>
              </a:rPr>
              <a:t>6</a:t>
            </a:r>
            <a:r>
              <a:rPr kumimoji="0" lang="zh-CN" altLang="en-US">
                <a:cs typeface="Times New Roman" pitchFamily="18" charset="0"/>
              </a:rPr>
              <a:t>－</a:t>
            </a:r>
            <a:r>
              <a:rPr kumimoji="0" lang="en-US" altLang="zh-CN">
                <a:cs typeface="Courier New" pitchFamily="49" charset="0"/>
              </a:rPr>
              <a:t>10</a:t>
            </a:r>
            <a:r>
              <a:rPr kumimoji="0" lang="zh-CN" altLang="en-US">
                <a:cs typeface="Times New Roman" pitchFamily="18" charset="0"/>
              </a:rPr>
              <a:t>所示是做直线运动的某质点的</a:t>
            </a:r>
            <a:r>
              <a:rPr kumimoji="0" lang="en-US" altLang="zh-CN" i="1">
                <a:latin typeface="Book Antiqua" pitchFamily="18" charset="0"/>
                <a:cs typeface="Times New Roman" pitchFamily="18" charset="0"/>
              </a:rPr>
              <a:t>v</a:t>
            </a:r>
            <a:r>
              <a:rPr kumimoji="0" lang="zh-CN" altLang="en-US">
                <a:cs typeface="Times New Roman" pitchFamily="18" charset="0"/>
              </a:rPr>
              <a:t>－</a:t>
            </a:r>
            <a:r>
              <a:rPr kumimoji="0" lang="en-US" altLang="zh-CN" i="1">
                <a:cs typeface="Courier New" pitchFamily="49" charset="0"/>
              </a:rPr>
              <a:t>t</a:t>
            </a:r>
            <a:r>
              <a:rPr kumimoji="0" lang="zh-CN" altLang="en-US">
                <a:cs typeface="Times New Roman" pitchFamily="18" charset="0"/>
              </a:rPr>
              <a:t>图象，请分析：</a:t>
            </a:r>
            <a:endParaRPr kumimoji="0" lang="zh-CN" altLang="en-US" b="0">
              <a:latin typeface="宋体" pitchFamily="2" charset="-122"/>
              <a:cs typeface="Courier New" pitchFamily="49" charset="0"/>
            </a:endParaRPr>
          </a:p>
          <a:p>
            <a:pPr algn="just"/>
            <a:r>
              <a:rPr kumimoji="0" lang="en-US" altLang="zh-CN">
                <a:cs typeface="Courier New" pitchFamily="49" charset="0"/>
              </a:rPr>
              <a:t>(1)</a:t>
            </a:r>
            <a:r>
              <a:rPr kumimoji="0" lang="zh-CN" altLang="en-US">
                <a:cs typeface="Times New Roman" pitchFamily="18" charset="0"/>
              </a:rPr>
              <a:t>质点在图中各段时间内分别做什么运动；</a:t>
            </a:r>
            <a:endParaRPr kumimoji="0" lang="zh-CN" altLang="en-US" b="0">
              <a:latin typeface="宋体" pitchFamily="2" charset="-122"/>
              <a:cs typeface="Courier New" pitchFamily="49" charset="0"/>
            </a:endParaRPr>
          </a:p>
          <a:p>
            <a:r>
              <a:rPr kumimoji="0" lang="en-US" altLang="zh-CN"/>
              <a:t>(2)</a:t>
            </a:r>
            <a:r>
              <a:rPr kumimoji="0" lang="zh-CN" altLang="en-US">
                <a:cs typeface="Times New Roman" pitchFamily="18" charset="0"/>
              </a:rPr>
              <a:t>在</a:t>
            </a:r>
            <a:r>
              <a:rPr kumimoji="0" lang="en-US" altLang="zh-CN"/>
              <a:t>0</a:t>
            </a:r>
            <a:r>
              <a:rPr kumimoji="0" lang="zh-CN" altLang="en-US">
                <a:cs typeface="Times New Roman" pitchFamily="18" charset="0"/>
              </a:rPr>
              <a:t>～</a:t>
            </a:r>
            <a:r>
              <a:rPr kumimoji="0" lang="en-US" altLang="zh-CN"/>
              <a:t>4 s</a:t>
            </a:r>
            <a:r>
              <a:rPr kumimoji="0" lang="zh-CN" altLang="en-US">
                <a:cs typeface="Times New Roman" pitchFamily="18" charset="0"/>
              </a:rPr>
              <a:t>、</a:t>
            </a:r>
            <a:r>
              <a:rPr kumimoji="0" lang="en-US" altLang="zh-CN"/>
              <a:t>8</a:t>
            </a:r>
            <a:r>
              <a:rPr kumimoji="0" lang="zh-CN" altLang="en-US">
                <a:cs typeface="Times New Roman" pitchFamily="18" charset="0"/>
              </a:rPr>
              <a:t>～</a:t>
            </a:r>
            <a:r>
              <a:rPr kumimoji="0" lang="en-US" altLang="zh-CN"/>
              <a:t>10 s</a:t>
            </a:r>
            <a:r>
              <a:rPr kumimoji="0" lang="zh-CN" altLang="en-US">
                <a:cs typeface="Times New Roman" pitchFamily="18" charset="0"/>
              </a:rPr>
              <a:t>、</a:t>
            </a:r>
            <a:r>
              <a:rPr kumimoji="0" lang="en-US" altLang="zh-CN"/>
              <a:t>10</a:t>
            </a:r>
            <a:r>
              <a:rPr kumimoji="0" lang="zh-CN" altLang="en-US">
                <a:cs typeface="Times New Roman" pitchFamily="18" charset="0"/>
              </a:rPr>
              <a:t>～</a:t>
            </a:r>
            <a:r>
              <a:rPr kumimoji="0" lang="en-US" altLang="zh-CN"/>
              <a:t>12 s</a:t>
            </a:r>
            <a:r>
              <a:rPr kumimoji="0" lang="zh-CN" altLang="en-US">
                <a:cs typeface="Times New Roman" pitchFamily="18" charset="0"/>
              </a:rPr>
              <a:t>内质点的加速度各是多少</a:t>
            </a:r>
            <a:r>
              <a:rPr kumimoji="0" lang="zh-CN" altLang="en-US">
                <a:solidFill>
                  <a:srgbClr val="000000"/>
                </a:solidFill>
                <a:cs typeface="Times New Roman" pitchFamily="18" charset="0"/>
              </a:rPr>
              <a:t>．</a:t>
            </a:r>
            <a:endParaRPr kumimoji="0" lang="zh-CN" altLang="en-US" sz="280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32783" name="Picture 18" descr="1-58.TIF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4643438" y="3500438"/>
            <a:ext cx="381635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50825" y="1125538"/>
            <a:ext cx="8569325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altLang="zh-CN"/>
              <a:t>1</a:t>
            </a:r>
            <a:r>
              <a:rPr lang="zh-CN" altLang="en-GB"/>
              <a:t>、如图</a:t>
            </a:r>
            <a:r>
              <a:rPr lang="zh-CN" altLang="en-US"/>
              <a:t>示，是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两质点沿同一条直线运动的位移图象，由图可知（　　　）</a:t>
            </a:r>
          </a:p>
          <a:p>
            <a:r>
              <a:rPr lang="en-US" altLang="zh-CN"/>
              <a:t>A</a:t>
            </a:r>
            <a:r>
              <a:rPr lang="zh-CN" altLang="en-US"/>
              <a:t>、质点</a:t>
            </a:r>
            <a:r>
              <a:rPr lang="en-US" altLang="zh-CN"/>
              <a:t>A</a:t>
            </a:r>
            <a:r>
              <a:rPr lang="zh-CN" altLang="en-US"/>
              <a:t>前</a:t>
            </a:r>
            <a:r>
              <a:rPr lang="en-US" altLang="zh-CN"/>
              <a:t>2s</a:t>
            </a:r>
            <a:r>
              <a:rPr lang="zh-CN" altLang="en-US"/>
              <a:t>内的位移是</a:t>
            </a:r>
            <a:r>
              <a:rPr lang="en-US" altLang="zh-CN"/>
              <a:t>1m                      B</a:t>
            </a:r>
            <a:r>
              <a:rPr lang="zh-CN" altLang="en-US"/>
              <a:t>、质点</a:t>
            </a:r>
            <a:r>
              <a:rPr lang="en-US" altLang="zh-CN"/>
              <a:t>B</a:t>
            </a:r>
            <a:r>
              <a:rPr lang="zh-CN" altLang="en-US"/>
              <a:t>第</a:t>
            </a:r>
            <a:r>
              <a:rPr lang="en-US" altLang="zh-CN"/>
              <a:t>1s</a:t>
            </a:r>
            <a:r>
              <a:rPr lang="zh-CN" altLang="en-US"/>
              <a:t>内的位移是</a:t>
            </a:r>
            <a:r>
              <a:rPr lang="en-US" altLang="zh-CN"/>
              <a:t>2m</a:t>
            </a:r>
          </a:p>
          <a:p>
            <a:r>
              <a:rPr lang="en-US" altLang="zh-CN"/>
              <a:t>C</a:t>
            </a:r>
            <a:r>
              <a:rPr lang="zh-CN" altLang="en-US"/>
              <a:t>、质点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在</a:t>
            </a:r>
            <a:r>
              <a:rPr lang="en-US" altLang="zh-CN"/>
              <a:t>8s</a:t>
            </a:r>
            <a:r>
              <a:rPr lang="zh-CN" altLang="en-US"/>
              <a:t>内的位移大小相等                </a:t>
            </a:r>
            <a:r>
              <a:rPr lang="en-US" altLang="zh-CN"/>
              <a:t>D</a:t>
            </a:r>
            <a:r>
              <a:rPr lang="zh-CN" altLang="en-US"/>
              <a:t>、质点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在</a:t>
            </a:r>
            <a:r>
              <a:rPr lang="en-US" altLang="zh-CN"/>
              <a:t>4s</a:t>
            </a:r>
            <a:r>
              <a:rPr lang="zh-CN" altLang="en-US"/>
              <a:t>末相遇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250825" y="260350"/>
            <a:ext cx="33131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课堂练习：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6516688" y="1700213"/>
            <a:ext cx="15113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AD</a:t>
            </a:r>
          </a:p>
        </p:txBody>
      </p:sp>
      <p:pic>
        <p:nvPicPr>
          <p:cNvPr id="40966" name="Picture 6" descr="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4163" y="4149725"/>
            <a:ext cx="3779837" cy="261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0" y="333375"/>
            <a:ext cx="8893175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、如图所示为甲、乙两质点作直线运动的位移－时间图象，由图象可知（　　　）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．甲、乙两质点在</a:t>
            </a:r>
            <a:r>
              <a:rPr lang="en-US" altLang="zh-CN" dirty="0"/>
              <a:t>1s</a:t>
            </a:r>
            <a:r>
              <a:rPr lang="zh-CN" altLang="en-US" dirty="0"/>
              <a:t>末时相遇          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/>
              <a:t>．甲、乙两质点在</a:t>
            </a:r>
            <a:r>
              <a:rPr lang="en-US" altLang="zh-CN" dirty="0"/>
              <a:t>1s</a:t>
            </a:r>
            <a:r>
              <a:rPr lang="zh-CN" altLang="en-US" dirty="0"/>
              <a:t>末时的速度大小相等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．甲、乙两质点在第</a:t>
            </a:r>
            <a:r>
              <a:rPr lang="en-US" altLang="zh-CN" dirty="0"/>
              <a:t>1s</a:t>
            </a:r>
            <a:r>
              <a:rPr lang="zh-CN" altLang="en-US" dirty="0"/>
              <a:t>内反方向运动    </a:t>
            </a:r>
            <a:r>
              <a:rPr lang="en-US" altLang="zh-CN" dirty="0"/>
              <a:t>D</a:t>
            </a:r>
            <a:r>
              <a:rPr lang="zh-CN" altLang="en-US" dirty="0"/>
              <a:t>．在第</a:t>
            </a:r>
            <a:r>
              <a:rPr lang="en-US" altLang="zh-CN" dirty="0"/>
              <a:t>1s</a:t>
            </a:r>
            <a:r>
              <a:rPr lang="zh-CN" altLang="en-US" dirty="0"/>
              <a:t>内甲质点的速率比乙质点的速率要大</a:t>
            </a:r>
          </a:p>
        </p:txBody>
      </p:sp>
      <p:pic>
        <p:nvPicPr>
          <p:cNvPr id="38918" name="Picture 6" descr="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1275" y="3716338"/>
            <a:ext cx="3600450" cy="280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6659563" y="908050"/>
            <a:ext cx="10810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AC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0" y="476250"/>
            <a:ext cx="9144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3</a:t>
            </a:r>
            <a:r>
              <a:rPr lang="zh-CN" altLang="en-US"/>
              <a:t>、下图中表示物体作单方向匀减速直线运动的速度</a:t>
            </a:r>
            <a:r>
              <a:rPr lang="en-US" altLang="zh-CN"/>
              <a:t>—</a:t>
            </a:r>
            <a:r>
              <a:rPr lang="zh-CN" altLang="en-US"/>
              <a:t>时间图象是 （     ）</a:t>
            </a:r>
          </a:p>
        </p:txBody>
      </p:sp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43175"/>
            <a:ext cx="9144000" cy="2120900"/>
          </a:xfrm>
          <a:prstGeom prst="rect">
            <a:avLst/>
          </a:prstGeom>
          <a:noFill/>
        </p:spPr>
      </p:pic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4859338" y="1052513"/>
            <a:ext cx="7191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95288" y="260350"/>
            <a:ext cx="57610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一、认识位移</a:t>
            </a:r>
            <a:r>
              <a:rPr lang="en-US" altLang="zh-CN"/>
              <a:t>-</a:t>
            </a:r>
            <a:r>
              <a:rPr lang="zh-CN" altLang="en-US"/>
              <a:t>时间图象：</a:t>
            </a:r>
          </a:p>
        </p:txBody>
      </p:sp>
      <p:sp>
        <p:nvSpPr>
          <p:cNvPr id="17413" name="Text Box 5">
            <a:hlinkClick r:id="rId2" action="ppaction://hlinkfile"/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83534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1</a:t>
            </a:r>
            <a:r>
              <a:rPr lang="zh-CN" altLang="en-US" sz="3200"/>
              <a:t>、根据课本</a:t>
            </a:r>
            <a:r>
              <a:rPr lang="en-US" altLang="zh-CN" sz="3200"/>
              <a:t>P18</a:t>
            </a:r>
            <a:r>
              <a:rPr lang="zh-CN" altLang="en-US" sz="3200"/>
              <a:t>页表</a:t>
            </a:r>
            <a:r>
              <a:rPr lang="en-US" altLang="zh-CN" sz="3200"/>
              <a:t>1-6-1</a:t>
            </a:r>
            <a:r>
              <a:rPr lang="zh-CN" altLang="en-US" sz="3200"/>
              <a:t>的数据在图</a:t>
            </a:r>
            <a:r>
              <a:rPr lang="en-US" altLang="zh-CN" sz="3200"/>
              <a:t>1-5-1</a:t>
            </a:r>
            <a:r>
              <a:rPr lang="zh-CN" altLang="en-US" sz="3200"/>
              <a:t>中用描点法画出物体运动过程中的</a:t>
            </a:r>
            <a:r>
              <a:rPr lang="en-US" altLang="zh-CN" sz="3200" u="sng"/>
              <a:t>s-t</a:t>
            </a:r>
            <a:r>
              <a:rPr lang="zh-CN" altLang="en-US" sz="3200" u="sng"/>
              <a:t>图象</a:t>
            </a:r>
            <a:r>
              <a:rPr lang="zh-CN" altLang="en-US" sz="3200"/>
              <a:t>。</a:t>
            </a:r>
          </a:p>
        </p:txBody>
      </p:sp>
      <p:grpSp>
        <p:nvGrpSpPr>
          <p:cNvPr id="17472" name="Group 64"/>
          <p:cNvGrpSpPr>
            <a:grpSpLocks/>
          </p:cNvGrpSpPr>
          <p:nvPr/>
        </p:nvGrpSpPr>
        <p:grpSpPr bwMode="auto">
          <a:xfrm>
            <a:off x="2014538" y="2052638"/>
            <a:ext cx="4357687" cy="4322762"/>
            <a:chOff x="-2722" y="2340"/>
            <a:chExt cx="2745" cy="2723"/>
          </a:xfrm>
        </p:grpSpPr>
        <p:grpSp>
          <p:nvGrpSpPr>
            <p:cNvPr id="17456" name="Group 48"/>
            <p:cNvGrpSpPr>
              <a:grpSpLocks/>
            </p:cNvGrpSpPr>
            <p:nvPr/>
          </p:nvGrpSpPr>
          <p:grpSpPr bwMode="auto">
            <a:xfrm>
              <a:off x="-2722" y="3430"/>
              <a:ext cx="2722" cy="1632"/>
              <a:chOff x="-2722" y="3430"/>
              <a:chExt cx="2722" cy="1632"/>
            </a:xfrm>
          </p:grpSpPr>
          <p:sp>
            <p:nvSpPr>
              <p:cNvPr id="17415" name="Line 7"/>
              <p:cNvSpPr>
                <a:spLocks noChangeShapeType="1"/>
              </p:cNvSpPr>
              <p:nvPr/>
            </p:nvSpPr>
            <p:spPr bwMode="auto">
              <a:xfrm>
                <a:off x="-2699" y="3430"/>
                <a:ext cx="26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16" name="Line 8"/>
              <p:cNvSpPr>
                <a:spLocks noChangeShapeType="1"/>
              </p:cNvSpPr>
              <p:nvPr/>
            </p:nvSpPr>
            <p:spPr bwMode="auto">
              <a:xfrm>
                <a:off x="-2699" y="3566"/>
                <a:ext cx="26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17" name="Line 9"/>
              <p:cNvSpPr>
                <a:spLocks noChangeShapeType="1"/>
              </p:cNvSpPr>
              <p:nvPr/>
            </p:nvSpPr>
            <p:spPr bwMode="auto">
              <a:xfrm>
                <a:off x="-2699" y="3702"/>
                <a:ext cx="26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18" name="Line 10"/>
              <p:cNvSpPr>
                <a:spLocks noChangeShapeType="1"/>
              </p:cNvSpPr>
              <p:nvPr/>
            </p:nvSpPr>
            <p:spPr bwMode="auto">
              <a:xfrm>
                <a:off x="-2699" y="3838"/>
                <a:ext cx="26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19" name="Line 11"/>
              <p:cNvSpPr>
                <a:spLocks noChangeShapeType="1"/>
              </p:cNvSpPr>
              <p:nvPr/>
            </p:nvSpPr>
            <p:spPr bwMode="auto">
              <a:xfrm>
                <a:off x="-2699" y="3974"/>
                <a:ext cx="26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0" name="Line 12"/>
              <p:cNvSpPr>
                <a:spLocks noChangeShapeType="1"/>
              </p:cNvSpPr>
              <p:nvPr/>
            </p:nvSpPr>
            <p:spPr bwMode="auto">
              <a:xfrm>
                <a:off x="-2699" y="4110"/>
                <a:ext cx="26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1" name="Line 13"/>
              <p:cNvSpPr>
                <a:spLocks noChangeShapeType="1"/>
              </p:cNvSpPr>
              <p:nvPr/>
            </p:nvSpPr>
            <p:spPr bwMode="auto">
              <a:xfrm>
                <a:off x="-2699" y="4246"/>
                <a:ext cx="26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2" name="Line 14"/>
              <p:cNvSpPr>
                <a:spLocks noChangeShapeType="1"/>
              </p:cNvSpPr>
              <p:nvPr/>
            </p:nvSpPr>
            <p:spPr bwMode="auto">
              <a:xfrm>
                <a:off x="-2699" y="4382"/>
                <a:ext cx="26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3" name="Line 15"/>
              <p:cNvSpPr>
                <a:spLocks noChangeShapeType="1"/>
              </p:cNvSpPr>
              <p:nvPr/>
            </p:nvSpPr>
            <p:spPr bwMode="auto">
              <a:xfrm>
                <a:off x="-2699" y="4518"/>
                <a:ext cx="26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4" name="Line 16"/>
              <p:cNvSpPr>
                <a:spLocks noChangeShapeType="1"/>
              </p:cNvSpPr>
              <p:nvPr/>
            </p:nvSpPr>
            <p:spPr bwMode="auto">
              <a:xfrm>
                <a:off x="-2699" y="4654"/>
                <a:ext cx="26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5" name="Line 17"/>
              <p:cNvSpPr>
                <a:spLocks noChangeShapeType="1"/>
              </p:cNvSpPr>
              <p:nvPr/>
            </p:nvSpPr>
            <p:spPr bwMode="auto">
              <a:xfrm>
                <a:off x="-2722" y="4790"/>
                <a:ext cx="26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6" name="Line 18"/>
              <p:cNvSpPr>
                <a:spLocks noChangeShapeType="1"/>
              </p:cNvSpPr>
              <p:nvPr/>
            </p:nvSpPr>
            <p:spPr bwMode="auto">
              <a:xfrm>
                <a:off x="-2699" y="4926"/>
                <a:ext cx="26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7" name="Line 19"/>
              <p:cNvSpPr>
                <a:spLocks noChangeShapeType="1"/>
              </p:cNvSpPr>
              <p:nvPr/>
            </p:nvSpPr>
            <p:spPr bwMode="auto">
              <a:xfrm>
                <a:off x="-2699" y="5062"/>
                <a:ext cx="26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441" name="Group 33"/>
            <p:cNvGrpSpPr>
              <a:grpSpLocks/>
            </p:cNvGrpSpPr>
            <p:nvPr/>
          </p:nvGrpSpPr>
          <p:grpSpPr bwMode="auto">
            <a:xfrm rot="-5400000">
              <a:off x="-3243" y="2886"/>
              <a:ext cx="2722" cy="1632"/>
              <a:chOff x="-2586" y="3566"/>
              <a:chExt cx="2722" cy="1632"/>
            </a:xfrm>
          </p:grpSpPr>
          <p:sp>
            <p:nvSpPr>
              <p:cNvPr id="17428" name="Line 20"/>
              <p:cNvSpPr>
                <a:spLocks noChangeShapeType="1"/>
              </p:cNvSpPr>
              <p:nvPr/>
            </p:nvSpPr>
            <p:spPr bwMode="auto">
              <a:xfrm>
                <a:off x="-2563" y="3566"/>
                <a:ext cx="26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9" name="Line 21"/>
              <p:cNvSpPr>
                <a:spLocks noChangeShapeType="1"/>
              </p:cNvSpPr>
              <p:nvPr/>
            </p:nvSpPr>
            <p:spPr bwMode="auto">
              <a:xfrm>
                <a:off x="-2563" y="3702"/>
                <a:ext cx="26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0" name="Line 22"/>
              <p:cNvSpPr>
                <a:spLocks noChangeShapeType="1"/>
              </p:cNvSpPr>
              <p:nvPr/>
            </p:nvSpPr>
            <p:spPr bwMode="auto">
              <a:xfrm>
                <a:off x="-2563" y="3838"/>
                <a:ext cx="26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1" name="Line 23"/>
              <p:cNvSpPr>
                <a:spLocks noChangeShapeType="1"/>
              </p:cNvSpPr>
              <p:nvPr/>
            </p:nvSpPr>
            <p:spPr bwMode="auto">
              <a:xfrm>
                <a:off x="-2563" y="3974"/>
                <a:ext cx="26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2" name="Line 24"/>
              <p:cNvSpPr>
                <a:spLocks noChangeShapeType="1"/>
              </p:cNvSpPr>
              <p:nvPr/>
            </p:nvSpPr>
            <p:spPr bwMode="auto">
              <a:xfrm>
                <a:off x="-2563" y="4110"/>
                <a:ext cx="269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3" name="Line 25"/>
              <p:cNvSpPr>
                <a:spLocks noChangeShapeType="1"/>
              </p:cNvSpPr>
              <p:nvPr/>
            </p:nvSpPr>
            <p:spPr bwMode="auto">
              <a:xfrm>
                <a:off x="-2563" y="4246"/>
                <a:ext cx="26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4" name="Line 26"/>
              <p:cNvSpPr>
                <a:spLocks noChangeShapeType="1"/>
              </p:cNvSpPr>
              <p:nvPr/>
            </p:nvSpPr>
            <p:spPr bwMode="auto">
              <a:xfrm>
                <a:off x="-2563" y="4382"/>
                <a:ext cx="26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5" name="Line 27"/>
              <p:cNvSpPr>
                <a:spLocks noChangeShapeType="1"/>
              </p:cNvSpPr>
              <p:nvPr/>
            </p:nvSpPr>
            <p:spPr bwMode="auto">
              <a:xfrm>
                <a:off x="-2563" y="4518"/>
                <a:ext cx="26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6" name="Line 28"/>
              <p:cNvSpPr>
                <a:spLocks noChangeShapeType="1"/>
              </p:cNvSpPr>
              <p:nvPr/>
            </p:nvSpPr>
            <p:spPr bwMode="auto">
              <a:xfrm>
                <a:off x="-2563" y="4654"/>
                <a:ext cx="26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7" name="Line 29"/>
              <p:cNvSpPr>
                <a:spLocks noChangeShapeType="1"/>
              </p:cNvSpPr>
              <p:nvPr/>
            </p:nvSpPr>
            <p:spPr bwMode="auto">
              <a:xfrm>
                <a:off x="-2563" y="4790"/>
                <a:ext cx="269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8" name="Line 30"/>
              <p:cNvSpPr>
                <a:spLocks noChangeShapeType="1"/>
              </p:cNvSpPr>
              <p:nvPr/>
            </p:nvSpPr>
            <p:spPr bwMode="auto">
              <a:xfrm>
                <a:off x="-2586" y="4926"/>
                <a:ext cx="26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9" name="Line 31"/>
              <p:cNvSpPr>
                <a:spLocks noChangeShapeType="1"/>
              </p:cNvSpPr>
              <p:nvPr/>
            </p:nvSpPr>
            <p:spPr bwMode="auto">
              <a:xfrm>
                <a:off x="-2563" y="5062"/>
                <a:ext cx="26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0" name="Line 32"/>
              <p:cNvSpPr>
                <a:spLocks noChangeShapeType="1"/>
              </p:cNvSpPr>
              <p:nvPr/>
            </p:nvSpPr>
            <p:spPr bwMode="auto">
              <a:xfrm>
                <a:off x="-2563" y="5198"/>
                <a:ext cx="26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443" name="Line 35"/>
            <p:cNvSpPr>
              <a:spLocks noChangeShapeType="1"/>
            </p:cNvSpPr>
            <p:nvPr/>
          </p:nvSpPr>
          <p:spPr bwMode="auto">
            <a:xfrm rot="-5400000">
              <a:off x="-2280" y="3690"/>
              <a:ext cx="26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4" name="Line 36"/>
            <p:cNvSpPr>
              <a:spLocks noChangeShapeType="1"/>
            </p:cNvSpPr>
            <p:nvPr/>
          </p:nvSpPr>
          <p:spPr bwMode="auto">
            <a:xfrm rot="-5400000">
              <a:off x="-2144" y="3690"/>
              <a:ext cx="26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5" name="Line 37"/>
            <p:cNvSpPr>
              <a:spLocks noChangeShapeType="1"/>
            </p:cNvSpPr>
            <p:nvPr/>
          </p:nvSpPr>
          <p:spPr bwMode="auto">
            <a:xfrm rot="-5400000">
              <a:off x="-2008" y="3690"/>
              <a:ext cx="26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6" name="Line 38"/>
            <p:cNvSpPr>
              <a:spLocks noChangeShapeType="1"/>
            </p:cNvSpPr>
            <p:nvPr/>
          </p:nvSpPr>
          <p:spPr bwMode="auto">
            <a:xfrm rot="-5400000">
              <a:off x="-1872" y="3690"/>
              <a:ext cx="26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7" name="Line 39"/>
            <p:cNvSpPr>
              <a:spLocks noChangeShapeType="1"/>
            </p:cNvSpPr>
            <p:nvPr/>
          </p:nvSpPr>
          <p:spPr bwMode="auto">
            <a:xfrm rot="-5400000">
              <a:off x="-1736" y="3690"/>
              <a:ext cx="26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8" name="Line 40"/>
            <p:cNvSpPr>
              <a:spLocks noChangeShapeType="1"/>
            </p:cNvSpPr>
            <p:nvPr/>
          </p:nvSpPr>
          <p:spPr bwMode="auto">
            <a:xfrm rot="-5400000">
              <a:off x="-1600" y="3690"/>
              <a:ext cx="26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9" name="Line 41"/>
            <p:cNvSpPr>
              <a:spLocks noChangeShapeType="1"/>
            </p:cNvSpPr>
            <p:nvPr/>
          </p:nvSpPr>
          <p:spPr bwMode="auto">
            <a:xfrm rot="-5400000">
              <a:off x="-1464" y="3690"/>
              <a:ext cx="26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0" name="Line 42"/>
            <p:cNvSpPr>
              <a:spLocks noChangeShapeType="1"/>
            </p:cNvSpPr>
            <p:nvPr/>
          </p:nvSpPr>
          <p:spPr bwMode="auto">
            <a:xfrm rot="-5400000">
              <a:off x="-1329" y="3690"/>
              <a:ext cx="26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3" name="Line 55"/>
            <p:cNvSpPr>
              <a:spLocks noChangeShapeType="1"/>
            </p:cNvSpPr>
            <p:nvPr/>
          </p:nvSpPr>
          <p:spPr bwMode="auto">
            <a:xfrm>
              <a:off x="-2676" y="2341"/>
              <a:ext cx="26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4" name="Line 56"/>
            <p:cNvSpPr>
              <a:spLocks noChangeShapeType="1"/>
            </p:cNvSpPr>
            <p:nvPr/>
          </p:nvSpPr>
          <p:spPr bwMode="auto">
            <a:xfrm>
              <a:off x="-2676" y="2477"/>
              <a:ext cx="26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5" name="Line 57"/>
            <p:cNvSpPr>
              <a:spLocks noChangeShapeType="1"/>
            </p:cNvSpPr>
            <p:nvPr/>
          </p:nvSpPr>
          <p:spPr bwMode="auto">
            <a:xfrm>
              <a:off x="-2676" y="2613"/>
              <a:ext cx="26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6" name="Line 58"/>
            <p:cNvSpPr>
              <a:spLocks noChangeShapeType="1"/>
            </p:cNvSpPr>
            <p:nvPr/>
          </p:nvSpPr>
          <p:spPr bwMode="auto">
            <a:xfrm>
              <a:off x="-2676" y="2749"/>
              <a:ext cx="26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7" name="Line 59"/>
            <p:cNvSpPr>
              <a:spLocks noChangeShapeType="1"/>
            </p:cNvSpPr>
            <p:nvPr/>
          </p:nvSpPr>
          <p:spPr bwMode="auto">
            <a:xfrm>
              <a:off x="-2676" y="2885"/>
              <a:ext cx="26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8" name="Line 60"/>
            <p:cNvSpPr>
              <a:spLocks noChangeShapeType="1"/>
            </p:cNvSpPr>
            <p:nvPr/>
          </p:nvSpPr>
          <p:spPr bwMode="auto">
            <a:xfrm>
              <a:off x="-2699" y="3021"/>
              <a:ext cx="26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9" name="Line 61"/>
            <p:cNvSpPr>
              <a:spLocks noChangeShapeType="1"/>
            </p:cNvSpPr>
            <p:nvPr/>
          </p:nvSpPr>
          <p:spPr bwMode="auto">
            <a:xfrm>
              <a:off x="-2676" y="3157"/>
              <a:ext cx="26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0" name="Line 62"/>
            <p:cNvSpPr>
              <a:spLocks noChangeShapeType="1"/>
            </p:cNvSpPr>
            <p:nvPr/>
          </p:nvSpPr>
          <p:spPr bwMode="auto">
            <a:xfrm>
              <a:off x="-2676" y="3293"/>
              <a:ext cx="26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91" name="Group 83"/>
          <p:cNvGrpSpPr>
            <a:grpSpLocks/>
          </p:cNvGrpSpPr>
          <p:nvPr/>
        </p:nvGrpSpPr>
        <p:grpSpPr bwMode="auto">
          <a:xfrm>
            <a:off x="1185863" y="1773238"/>
            <a:ext cx="5618162" cy="5249862"/>
            <a:chOff x="-3244" y="2164"/>
            <a:chExt cx="3539" cy="3307"/>
          </a:xfrm>
        </p:grpSpPr>
        <p:sp>
          <p:nvSpPr>
            <p:cNvPr id="17471" name="Line 63"/>
            <p:cNvSpPr>
              <a:spLocks noChangeShapeType="1"/>
            </p:cNvSpPr>
            <p:nvPr/>
          </p:nvSpPr>
          <p:spPr bwMode="auto">
            <a:xfrm>
              <a:off x="-2699" y="5067"/>
              <a:ext cx="256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3" name="Line 65"/>
            <p:cNvSpPr>
              <a:spLocks noChangeShapeType="1"/>
            </p:cNvSpPr>
            <p:nvPr/>
          </p:nvSpPr>
          <p:spPr bwMode="auto">
            <a:xfrm flipV="1">
              <a:off x="-2687" y="2445"/>
              <a:ext cx="0" cy="263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4" name="Text Box 66"/>
            <p:cNvSpPr txBox="1">
              <a:spLocks noChangeArrowheads="1"/>
            </p:cNvSpPr>
            <p:nvPr/>
          </p:nvSpPr>
          <p:spPr bwMode="auto">
            <a:xfrm>
              <a:off x="-3244" y="2164"/>
              <a:ext cx="63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s/m</a:t>
              </a:r>
            </a:p>
          </p:txBody>
        </p:sp>
        <p:sp>
          <p:nvSpPr>
            <p:cNvPr id="17480" name="Text Box 72"/>
            <p:cNvSpPr txBox="1">
              <a:spLocks noChangeArrowheads="1"/>
            </p:cNvSpPr>
            <p:nvPr/>
          </p:nvSpPr>
          <p:spPr bwMode="auto">
            <a:xfrm>
              <a:off x="-340" y="5067"/>
              <a:ext cx="63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t/s</a:t>
              </a:r>
            </a:p>
          </p:txBody>
        </p:sp>
      </p:grpSp>
      <p:grpSp>
        <p:nvGrpSpPr>
          <p:cNvPr id="17492" name="Group 84"/>
          <p:cNvGrpSpPr>
            <a:grpSpLocks/>
          </p:cNvGrpSpPr>
          <p:nvPr/>
        </p:nvGrpSpPr>
        <p:grpSpPr bwMode="auto">
          <a:xfrm>
            <a:off x="1331913" y="2925763"/>
            <a:ext cx="5254625" cy="3906837"/>
            <a:chOff x="-3152" y="2890"/>
            <a:chExt cx="3310" cy="2461"/>
          </a:xfrm>
        </p:grpSpPr>
        <p:sp>
          <p:nvSpPr>
            <p:cNvPr id="17481" name="Text Box 73"/>
            <p:cNvSpPr txBox="1">
              <a:spLocks noChangeArrowheads="1"/>
            </p:cNvSpPr>
            <p:nvPr/>
          </p:nvSpPr>
          <p:spPr bwMode="auto">
            <a:xfrm>
              <a:off x="-2835" y="5063"/>
              <a:ext cx="29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/>
                <a:t>0         0.05       0.10        0.15     </a:t>
              </a:r>
            </a:p>
          </p:txBody>
        </p:sp>
        <p:sp>
          <p:nvSpPr>
            <p:cNvPr id="17482" name="Text Box 74"/>
            <p:cNvSpPr txBox="1">
              <a:spLocks noChangeArrowheads="1"/>
            </p:cNvSpPr>
            <p:nvPr/>
          </p:nvSpPr>
          <p:spPr bwMode="auto">
            <a:xfrm>
              <a:off x="-3152" y="2890"/>
              <a:ext cx="544" cy="1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/>
                <a:t>0.06</a:t>
              </a:r>
            </a:p>
            <a:p>
              <a:pPr>
                <a:spcBef>
                  <a:spcPct val="50000"/>
                </a:spcBef>
              </a:pPr>
              <a:endParaRPr lang="en-US" altLang="zh-CN" sz="2200" b="0"/>
            </a:p>
            <a:p>
              <a:pPr>
                <a:spcBef>
                  <a:spcPct val="50000"/>
                </a:spcBef>
              </a:pPr>
              <a:r>
                <a:rPr lang="en-US" altLang="zh-CN" sz="2400" b="0"/>
                <a:t>0.04</a:t>
              </a:r>
            </a:p>
            <a:p>
              <a:pPr>
                <a:spcBef>
                  <a:spcPct val="50000"/>
                </a:spcBef>
              </a:pPr>
              <a:endParaRPr lang="en-US" altLang="zh-CN" sz="2200" b="0"/>
            </a:p>
            <a:p>
              <a:pPr>
                <a:spcBef>
                  <a:spcPct val="50000"/>
                </a:spcBef>
              </a:pPr>
              <a:r>
                <a:rPr lang="en-US" altLang="zh-CN" sz="2400" b="0"/>
                <a:t>0.02</a:t>
              </a:r>
            </a:p>
            <a:p>
              <a:pPr>
                <a:spcBef>
                  <a:spcPct val="50000"/>
                </a:spcBef>
              </a:pPr>
              <a:endParaRPr lang="en-US" altLang="zh-CN" sz="2400" b="0"/>
            </a:p>
          </p:txBody>
        </p:sp>
      </p:grpSp>
      <p:sp>
        <p:nvSpPr>
          <p:cNvPr id="17483" name="Oval 75"/>
          <p:cNvSpPr>
            <a:spLocks noChangeArrowheads="1"/>
          </p:cNvSpPr>
          <p:nvPr/>
        </p:nvSpPr>
        <p:spPr bwMode="auto">
          <a:xfrm>
            <a:off x="1978025" y="6237288"/>
            <a:ext cx="215900" cy="2159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84" name="Oval 76"/>
          <p:cNvSpPr>
            <a:spLocks noChangeArrowheads="1"/>
          </p:cNvSpPr>
          <p:nvPr/>
        </p:nvSpPr>
        <p:spPr bwMode="auto">
          <a:xfrm>
            <a:off x="2808288" y="5184775"/>
            <a:ext cx="215900" cy="2159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85" name="Oval 77"/>
          <p:cNvSpPr>
            <a:spLocks noChangeArrowheads="1"/>
          </p:cNvSpPr>
          <p:nvPr/>
        </p:nvSpPr>
        <p:spPr bwMode="auto">
          <a:xfrm>
            <a:off x="3236913" y="4646613"/>
            <a:ext cx="215900" cy="2159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86" name="Oval 78"/>
          <p:cNvSpPr>
            <a:spLocks noChangeArrowheads="1"/>
          </p:cNvSpPr>
          <p:nvPr/>
        </p:nvSpPr>
        <p:spPr bwMode="auto">
          <a:xfrm>
            <a:off x="3654425" y="4105275"/>
            <a:ext cx="215900" cy="2159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87" name="Oval 79"/>
          <p:cNvSpPr>
            <a:spLocks noChangeArrowheads="1"/>
          </p:cNvSpPr>
          <p:nvPr/>
        </p:nvSpPr>
        <p:spPr bwMode="auto">
          <a:xfrm>
            <a:off x="2376488" y="5727700"/>
            <a:ext cx="215900" cy="2159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88" name="Oval 80"/>
          <p:cNvSpPr>
            <a:spLocks noChangeArrowheads="1"/>
          </p:cNvSpPr>
          <p:nvPr/>
        </p:nvSpPr>
        <p:spPr bwMode="auto">
          <a:xfrm>
            <a:off x="4537075" y="3028950"/>
            <a:ext cx="215900" cy="2159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89" name="Oval 81"/>
          <p:cNvSpPr>
            <a:spLocks noChangeArrowheads="1"/>
          </p:cNvSpPr>
          <p:nvPr/>
        </p:nvSpPr>
        <p:spPr bwMode="auto">
          <a:xfrm>
            <a:off x="4086225" y="3567113"/>
            <a:ext cx="215900" cy="2159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90" name="Line 82"/>
          <p:cNvSpPr>
            <a:spLocks noChangeShapeType="1"/>
          </p:cNvSpPr>
          <p:nvPr/>
        </p:nvSpPr>
        <p:spPr bwMode="auto">
          <a:xfrm flipV="1">
            <a:off x="2051050" y="2054225"/>
            <a:ext cx="3455988" cy="4327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83" grpId="0" animBg="1"/>
      <p:bldP spid="17484" grpId="0" animBg="1"/>
      <p:bldP spid="17485" grpId="0" animBg="1"/>
      <p:bldP spid="17486" grpId="0" animBg="1"/>
      <p:bldP spid="17487" grpId="0" animBg="1"/>
      <p:bldP spid="17488" grpId="0" animBg="1"/>
      <p:bldP spid="17489" grpId="0" animBg="1"/>
      <p:bldP spid="1749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0" y="404813"/>
            <a:ext cx="9144000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4</a:t>
            </a:r>
            <a:r>
              <a:rPr lang="zh-CN" altLang="en-US"/>
              <a:t>、如图示，是甲、乙两质点的</a:t>
            </a:r>
            <a:r>
              <a:rPr lang="en-US" altLang="zh-CN"/>
              <a:t>v</a:t>
            </a:r>
            <a:r>
              <a:rPr lang="zh-CN" altLang="en-US"/>
              <a:t>－</a:t>
            </a:r>
            <a:r>
              <a:rPr lang="en-US" altLang="zh-CN"/>
              <a:t>t</a:t>
            </a:r>
            <a:r>
              <a:rPr lang="zh-CN" altLang="en-US"/>
              <a:t>图象，由图可知（　　　）</a:t>
            </a:r>
          </a:p>
          <a:p>
            <a:r>
              <a:rPr lang="en-US" altLang="zh-CN"/>
              <a:t>A</a:t>
            </a:r>
            <a:r>
              <a:rPr lang="zh-CN" altLang="en-US"/>
              <a:t>．</a:t>
            </a:r>
            <a:r>
              <a:rPr lang="en-US" altLang="zh-CN"/>
              <a:t>t</a:t>
            </a:r>
            <a:r>
              <a:rPr lang="zh-CN" altLang="en-US"/>
              <a:t>＝</a:t>
            </a:r>
            <a:r>
              <a:rPr lang="en-US" altLang="zh-CN"/>
              <a:t>0</a:t>
            </a:r>
            <a:r>
              <a:rPr lang="zh-CN" altLang="en-US"/>
              <a:t>时刻，甲的速度大</a:t>
            </a:r>
          </a:p>
          <a:p>
            <a:r>
              <a:rPr lang="en-US" altLang="zh-CN"/>
              <a:t>B</a:t>
            </a:r>
            <a:r>
              <a:rPr lang="zh-CN" altLang="en-US"/>
              <a:t>．甲、乙两质点都做匀加速直线运动</a:t>
            </a:r>
          </a:p>
          <a:p>
            <a:r>
              <a:rPr lang="en-US" altLang="zh-CN"/>
              <a:t>C</a:t>
            </a:r>
            <a:r>
              <a:rPr lang="zh-CN" altLang="en-US"/>
              <a:t>．在</a:t>
            </a:r>
            <a:r>
              <a:rPr lang="en-US" altLang="zh-CN"/>
              <a:t>5s</a:t>
            </a:r>
            <a:r>
              <a:rPr lang="zh-CN" altLang="en-US"/>
              <a:t>末以前甲质点速度大</a:t>
            </a:r>
          </a:p>
          <a:p>
            <a:r>
              <a:rPr lang="en-US" altLang="zh-CN"/>
              <a:t>D</a:t>
            </a:r>
            <a:r>
              <a:rPr lang="zh-CN" altLang="en-US"/>
              <a:t>．前</a:t>
            </a:r>
            <a:r>
              <a:rPr lang="en-US" altLang="zh-CN"/>
              <a:t>5s</a:t>
            </a:r>
            <a:r>
              <a:rPr lang="zh-CN" altLang="en-US"/>
              <a:t>内乙质点运动的位移大</a:t>
            </a:r>
          </a:p>
        </p:txBody>
      </p:sp>
      <p:pic>
        <p:nvPicPr>
          <p:cNvPr id="39942" name="Picture 6" descr="侔3ȰǗ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3" y="3916363"/>
            <a:ext cx="3959225" cy="276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2339975" y="981075"/>
            <a:ext cx="936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BD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0" y="620713"/>
            <a:ext cx="9144000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5</a:t>
            </a:r>
            <a:r>
              <a:rPr lang="zh-CN" altLang="en-US"/>
              <a:t>、如图示，是一质点从位移原点出发的</a:t>
            </a:r>
            <a:r>
              <a:rPr lang="en-US" altLang="zh-CN"/>
              <a:t>v</a:t>
            </a:r>
            <a:r>
              <a:rPr lang="zh-CN" altLang="en-US"/>
              <a:t>－</a:t>
            </a:r>
            <a:r>
              <a:rPr lang="en-US" altLang="zh-CN"/>
              <a:t>t</a:t>
            </a:r>
            <a:r>
              <a:rPr lang="zh-CN" altLang="en-US"/>
              <a:t>图象，下列说法正确的是（　　）</a:t>
            </a:r>
          </a:p>
          <a:p>
            <a:r>
              <a:rPr lang="en-US" altLang="zh-CN"/>
              <a:t>A</a:t>
            </a:r>
            <a:r>
              <a:rPr lang="zh-CN" altLang="en-US"/>
              <a:t>．</a:t>
            </a:r>
            <a:r>
              <a:rPr lang="en-US" altLang="zh-CN"/>
              <a:t>1s</a:t>
            </a:r>
            <a:r>
              <a:rPr lang="zh-CN" altLang="en-US"/>
              <a:t>末质点离开原点最远        </a:t>
            </a:r>
          </a:p>
          <a:p>
            <a:r>
              <a:rPr lang="en-US" altLang="zh-CN"/>
              <a:t>B</a:t>
            </a:r>
            <a:r>
              <a:rPr lang="zh-CN" altLang="en-US"/>
              <a:t>．</a:t>
            </a:r>
            <a:r>
              <a:rPr lang="en-US" altLang="zh-CN"/>
              <a:t>2s</a:t>
            </a:r>
            <a:r>
              <a:rPr lang="zh-CN" altLang="en-US"/>
              <a:t>末质点回到原点</a:t>
            </a:r>
          </a:p>
          <a:p>
            <a:r>
              <a:rPr lang="en-US" altLang="zh-CN"/>
              <a:t>C</a:t>
            </a:r>
            <a:r>
              <a:rPr lang="zh-CN" altLang="en-US"/>
              <a:t>．</a:t>
            </a:r>
            <a:r>
              <a:rPr lang="en-US" altLang="zh-CN"/>
              <a:t>3s</a:t>
            </a:r>
            <a:r>
              <a:rPr lang="zh-CN" altLang="en-US"/>
              <a:t>末质点离开原点最远        </a:t>
            </a:r>
          </a:p>
          <a:p>
            <a:r>
              <a:rPr lang="en-US" altLang="zh-CN"/>
              <a:t>D</a:t>
            </a:r>
            <a:r>
              <a:rPr lang="zh-CN" altLang="en-US"/>
              <a:t>．</a:t>
            </a:r>
            <a:r>
              <a:rPr lang="en-US" altLang="zh-CN"/>
              <a:t>4s</a:t>
            </a:r>
            <a:r>
              <a:rPr lang="zh-CN" altLang="en-US"/>
              <a:t>末质点回到原点 </a:t>
            </a:r>
          </a:p>
        </p:txBody>
      </p:sp>
      <p:pic>
        <p:nvPicPr>
          <p:cNvPr id="41988" name="Picture 4" descr="渒!Ǫ»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0" y="3516313"/>
            <a:ext cx="3389313" cy="308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5651500" y="1196975"/>
            <a:ext cx="936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0" y="333375"/>
            <a:ext cx="9144000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6</a:t>
            </a:r>
            <a:r>
              <a:rPr lang="zh-CN" altLang="en-US" sz="3200"/>
              <a:t>、</a:t>
            </a:r>
            <a:r>
              <a:rPr lang="en-US" altLang="zh-CN" sz="3200"/>
              <a:t>A</a:t>
            </a:r>
            <a:r>
              <a:rPr lang="zh-CN" altLang="en-US" sz="3200"/>
              <a:t>、</a:t>
            </a:r>
            <a:r>
              <a:rPr lang="en-US" altLang="zh-CN" sz="3200"/>
              <a:t>B</a:t>
            </a:r>
            <a:r>
              <a:rPr lang="zh-CN" altLang="en-US" sz="3200"/>
              <a:t>、</a:t>
            </a:r>
            <a:r>
              <a:rPr lang="en-US" altLang="zh-CN" sz="3200"/>
              <a:t>C</a:t>
            </a:r>
            <a:r>
              <a:rPr lang="zh-CN" altLang="en-US" sz="3200"/>
              <a:t>、</a:t>
            </a:r>
            <a:r>
              <a:rPr lang="en-US" altLang="zh-CN" sz="3200"/>
              <a:t>D</a:t>
            </a:r>
            <a:r>
              <a:rPr lang="zh-CN" altLang="en-US" sz="3200"/>
              <a:t>四个物体做直线运动的速度图象如图示，以向东为正方向，由图看出</a:t>
            </a:r>
            <a:r>
              <a:rPr lang="en-US" altLang="zh-CN" sz="3200"/>
              <a:t>_______</a:t>
            </a:r>
            <a:r>
              <a:rPr lang="zh-CN" altLang="en-US" sz="3200"/>
              <a:t>物体在</a:t>
            </a:r>
            <a:r>
              <a:rPr lang="en-US" altLang="zh-CN" sz="3200"/>
              <a:t>10s</a:t>
            </a:r>
            <a:r>
              <a:rPr lang="zh-CN" altLang="en-US" sz="3200"/>
              <a:t>内是往返运动，且</a:t>
            </a:r>
            <a:r>
              <a:rPr lang="en-US" altLang="zh-CN" sz="3200"/>
              <a:t>10s</a:t>
            </a:r>
            <a:r>
              <a:rPr lang="zh-CN" altLang="en-US" sz="3200"/>
              <a:t>末在出发点的东边；</a:t>
            </a:r>
            <a:r>
              <a:rPr lang="en-US" altLang="zh-CN" sz="3200"/>
              <a:t>________</a:t>
            </a:r>
            <a:r>
              <a:rPr lang="zh-CN" altLang="en-US" sz="3200"/>
              <a:t>物体在</a:t>
            </a:r>
            <a:r>
              <a:rPr lang="en-US" altLang="zh-CN" sz="3200"/>
              <a:t>10s</a:t>
            </a:r>
            <a:r>
              <a:rPr lang="zh-CN" altLang="en-US" sz="3200"/>
              <a:t>末在出发点的西边；</a:t>
            </a:r>
            <a:r>
              <a:rPr lang="en-US" altLang="zh-CN" sz="3200"/>
              <a:t>______</a:t>
            </a:r>
            <a:r>
              <a:rPr lang="zh-CN" altLang="en-US" sz="3200"/>
              <a:t>物体只向东运动，速度方向不变。 </a:t>
            </a:r>
          </a:p>
        </p:txBody>
      </p:sp>
      <p:pic>
        <p:nvPicPr>
          <p:cNvPr id="44036" name="Picture 4" descr="⿋Pīů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6513" y="3557588"/>
            <a:ext cx="2232026" cy="217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7" name="Picture 5" descr="陵PɥĂ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5513" y="3494088"/>
            <a:ext cx="2232025" cy="213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8" name="Picture 6" descr="PſĎ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7538" y="3565525"/>
            <a:ext cx="2449512" cy="19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9" name="Picture 7" descr="胼QǷß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04025" y="3454400"/>
            <a:ext cx="2447925" cy="256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0" name="Picture 8" descr="폁QƂğ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1188" y="6026150"/>
            <a:ext cx="45561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1" name="Picture 9" descr="㜆RǗġ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116263" y="6059488"/>
            <a:ext cx="37465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2" name="Picture 10" descr="绒RĤť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62575" y="5980113"/>
            <a:ext cx="50482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3" name="Picture 11" descr="럭RĐĊ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740650" y="6021388"/>
            <a:ext cx="3683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6804025" y="836613"/>
            <a:ext cx="12239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BCD</a:t>
            </a: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323850" y="1773238"/>
            <a:ext cx="936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7524750" y="1779588"/>
            <a:ext cx="647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5" grpId="0"/>
      <p:bldP spid="44046" grpId="0"/>
      <p:bldP spid="440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0" y="620713"/>
            <a:ext cx="9144000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altLang="zh-CN"/>
              <a:t>7</a:t>
            </a:r>
            <a:r>
              <a:rPr lang="zh-CN" altLang="en-GB"/>
              <a:t>、如图所示为某物体运动的</a:t>
            </a:r>
            <a:r>
              <a:rPr lang="en-GB" altLang="zh-CN"/>
              <a:t>v</a:t>
            </a:r>
            <a:r>
              <a:rPr lang="zh-CN" altLang="en-GB"/>
              <a:t>－</a:t>
            </a:r>
            <a:r>
              <a:rPr lang="en-GB" altLang="zh-CN"/>
              <a:t>t</a:t>
            </a:r>
            <a:r>
              <a:rPr lang="zh-CN" altLang="en-GB"/>
              <a:t>图象，下列说法正确的是（　　　）</a:t>
            </a:r>
          </a:p>
          <a:p>
            <a:r>
              <a:rPr lang="en-GB" altLang="zh-CN"/>
              <a:t>A</a:t>
            </a:r>
            <a:r>
              <a:rPr lang="zh-CN" altLang="en-GB"/>
              <a:t>．前</a:t>
            </a:r>
            <a:r>
              <a:rPr lang="en-GB" altLang="zh-CN"/>
              <a:t>4s</a:t>
            </a:r>
            <a:r>
              <a:rPr lang="zh-CN" altLang="en-GB"/>
              <a:t>内的平均速度等于</a:t>
            </a:r>
            <a:r>
              <a:rPr lang="en-GB" altLang="zh-CN"/>
              <a:t>5m/s            </a:t>
            </a:r>
          </a:p>
          <a:p>
            <a:r>
              <a:rPr lang="en-GB" altLang="zh-CN"/>
              <a:t>B</a:t>
            </a:r>
            <a:r>
              <a:rPr lang="zh-CN" altLang="en-GB"/>
              <a:t>．前</a:t>
            </a:r>
            <a:r>
              <a:rPr lang="en-GB" altLang="zh-CN"/>
              <a:t>4s</a:t>
            </a:r>
            <a:r>
              <a:rPr lang="zh-CN" altLang="en-GB"/>
              <a:t>的加速度是</a:t>
            </a:r>
            <a:r>
              <a:rPr lang="en-GB" altLang="zh-CN"/>
              <a:t>2.5m/s</a:t>
            </a:r>
            <a:r>
              <a:rPr lang="en-GB" altLang="zh-CN" baseline="30000"/>
              <a:t>2</a:t>
            </a:r>
            <a:r>
              <a:rPr lang="en-GB" altLang="zh-CN"/>
              <a:t>      </a:t>
            </a:r>
          </a:p>
          <a:p>
            <a:r>
              <a:rPr lang="en-GB" altLang="zh-CN"/>
              <a:t>C</a:t>
            </a:r>
            <a:r>
              <a:rPr lang="zh-CN" altLang="en-GB"/>
              <a:t>．</a:t>
            </a:r>
            <a:r>
              <a:rPr lang="en-GB" altLang="zh-CN"/>
              <a:t>4-6s</a:t>
            </a:r>
            <a:r>
              <a:rPr lang="zh-CN" altLang="en-GB"/>
              <a:t>的加速度为</a:t>
            </a:r>
            <a:r>
              <a:rPr lang="en-GB" altLang="zh-CN"/>
              <a:t>5m/s</a:t>
            </a:r>
            <a:r>
              <a:rPr lang="en-GB" altLang="zh-CN" baseline="30000"/>
              <a:t>2</a:t>
            </a:r>
            <a:r>
              <a:rPr lang="en-GB" altLang="zh-CN"/>
              <a:t>                  </a:t>
            </a:r>
          </a:p>
          <a:p>
            <a:r>
              <a:rPr lang="en-GB" altLang="zh-CN"/>
              <a:t>D</a:t>
            </a:r>
            <a:r>
              <a:rPr lang="zh-CN" altLang="en-GB"/>
              <a:t>．</a:t>
            </a:r>
            <a:r>
              <a:rPr lang="en-GB" altLang="zh-CN"/>
              <a:t>6s</a:t>
            </a:r>
            <a:r>
              <a:rPr lang="zh-CN" altLang="en-GB"/>
              <a:t>内的平均速度大于</a:t>
            </a:r>
            <a:r>
              <a:rPr lang="en-GB" altLang="zh-CN"/>
              <a:t>5m/s</a:t>
            </a:r>
            <a:endParaRPr lang="en-US" altLang="zh-CN"/>
          </a:p>
        </p:txBody>
      </p:sp>
      <p:pic>
        <p:nvPicPr>
          <p:cNvPr id="43011" name="Picture 3" descr="䟰ēǷǋ"/>
          <p:cNvPicPr>
            <a:picLocks noChangeAspect="1" noChangeArrowheads="1"/>
          </p:cNvPicPr>
          <p:nvPr/>
        </p:nvPicPr>
        <p:blipFill>
          <a:blip r:embed="rId2"/>
          <a:srcRect b="21144"/>
          <a:stretch>
            <a:fillRect/>
          </a:stretch>
        </p:blipFill>
        <p:spPr bwMode="auto">
          <a:xfrm>
            <a:off x="4643438" y="4276725"/>
            <a:ext cx="40005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563938" y="1196975"/>
            <a:ext cx="936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0" y="836613"/>
            <a:ext cx="9144000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8</a:t>
            </a:r>
            <a:r>
              <a:rPr lang="zh-CN" altLang="en-US"/>
              <a:t>、竖直升空的火箭，其速度图象如图所示，由图可知（        ）</a:t>
            </a:r>
          </a:p>
          <a:p>
            <a:r>
              <a:rPr lang="en-US" altLang="zh-CN"/>
              <a:t>A</a:t>
            </a:r>
            <a:r>
              <a:rPr lang="zh-CN" altLang="en-US"/>
              <a:t>、火箭上升到最高点所用的时间是</a:t>
            </a:r>
            <a:r>
              <a:rPr lang="en-US" altLang="zh-CN"/>
              <a:t>40 s</a:t>
            </a:r>
          </a:p>
          <a:p>
            <a:r>
              <a:rPr lang="en-US" altLang="zh-CN"/>
              <a:t>B</a:t>
            </a:r>
            <a:r>
              <a:rPr lang="zh-CN" altLang="en-US"/>
              <a:t>、火箭前</a:t>
            </a:r>
            <a:r>
              <a:rPr lang="en-US" altLang="zh-CN"/>
              <a:t>40s</a:t>
            </a:r>
            <a:r>
              <a:rPr lang="zh-CN" altLang="en-US"/>
              <a:t>上升，</a:t>
            </a:r>
            <a:r>
              <a:rPr lang="en-US" altLang="zh-CN"/>
              <a:t>40s</a:t>
            </a:r>
            <a:r>
              <a:rPr lang="zh-CN" altLang="en-US"/>
              <a:t>以后下降</a:t>
            </a:r>
          </a:p>
          <a:p>
            <a:r>
              <a:rPr lang="en-US" altLang="zh-CN"/>
              <a:t>C</a:t>
            </a:r>
            <a:r>
              <a:rPr lang="zh-CN" altLang="en-US"/>
              <a:t>、燃料用完时，火箭离地高度是</a:t>
            </a:r>
            <a:r>
              <a:rPr lang="en-US" altLang="zh-CN"/>
              <a:t>48000 m</a:t>
            </a:r>
          </a:p>
          <a:p>
            <a:r>
              <a:rPr lang="en-US" altLang="zh-CN"/>
              <a:t>D</a:t>
            </a:r>
            <a:r>
              <a:rPr lang="zh-CN" altLang="en-US"/>
              <a:t>、火箭的加速度始终是</a:t>
            </a:r>
            <a:r>
              <a:rPr lang="en-US" altLang="zh-CN"/>
              <a:t>20 m/s</a:t>
            </a:r>
            <a:r>
              <a:rPr lang="en-US" altLang="zh-CN" baseline="30000"/>
              <a:t>2</a:t>
            </a:r>
            <a:r>
              <a:rPr lang="en-US" altLang="zh-CN"/>
              <a:t> </a:t>
            </a:r>
          </a:p>
        </p:txBody>
      </p:sp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7763" y="4292600"/>
            <a:ext cx="2622550" cy="2187575"/>
          </a:xfrm>
          <a:prstGeom prst="rect">
            <a:avLst/>
          </a:prstGeom>
          <a:noFill/>
        </p:spPr>
      </p:pic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2555875" y="1347788"/>
            <a:ext cx="7921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27" name="Group 23"/>
          <p:cNvGrpSpPr>
            <a:grpSpLocks/>
          </p:cNvGrpSpPr>
          <p:nvPr/>
        </p:nvGrpSpPr>
        <p:grpSpPr bwMode="auto">
          <a:xfrm>
            <a:off x="6156325" y="3789363"/>
            <a:ext cx="2520950" cy="2519362"/>
            <a:chOff x="930" y="1389"/>
            <a:chExt cx="1588" cy="1587"/>
          </a:xfrm>
        </p:grpSpPr>
        <p:grpSp>
          <p:nvGrpSpPr>
            <p:cNvPr id="21508" name="Group 4"/>
            <p:cNvGrpSpPr>
              <a:grpSpLocks/>
            </p:cNvGrpSpPr>
            <p:nvPr/>
          </p:nvGrpSpPr>
          <p:grpSpPr bwMode="auto">
            <a:xfrm>
              <a:off x="930" y="1389"/>
              <a:ext cx="1588" cy="1587"/>
              <a:chOff x="2108" y="1616"/>
              <a:chExt cx="1588" cy="1587"/>
            </a:xfrm>
          </p:grpSpPr>
          <p:sp>
            <p:nvSpPr>
              <p:cNvPr id="21509" name="Line 5"/>
              <p:cNvSpPr>
                <a:spLocks noChangeShapeType="1"/>
              </p:cNvSpPr>
              <p:nvPr/>
            </p:nvSpPr>
            <p:spPr bwMode="auto">
              <a:xfrm flipV="1">
                <a:off x="2290" y="1661"/>
                <a:ext cx="0" cy="1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0" name="Line 6"/>
              <p:cNvSpPr>
                <a:spLocks noChangeShapeType="1"/>
              </p:cNvSpPr>
              <p:nvPr/>
            </p:nvSpPr>
            <p:spPr bwMode="auto">
              <a:xfrm>
                <a:off x="2290" y="2931"/>
                <a:ext cx="12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1" name="Line 7"/>
              <p:cNvSpPr>
                <a:spLocks noChangeShapeType="1"/>
              </p:cNvSpPr>
              <p:nvPr/>
            </p:nvSpPr>
            <p:spPr bwMode="auto">
              <a:xfrm>
                <a:off x="2517" y="2841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2" name="Line 8"/>
              <p:cNvSpPr>
                <a:spLocks noChangeShapeType="1"/>
              </p:cNvSpPr>
              <p:nvPr/>
            </p:nvSpPr>
            <p:spPr bwMode="auto">
              <a:xfrm>
                <a:off x="2743" y="2841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3" name="Line 9"/>
              <p:cNvSpPr>
                <a:spLocks noChangeShapeType="1"/>
              </p:cNvSpPr>
              <p:nvPr/>
            </p:nvSpPr>
            <p:spPr bwMode="auto">
              <a:xfrm>
                <a:off x="2970" y="2841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4" name="Line 10"/>
              <p:cNvSpPr>
                <a:spLocks noChangeShapeType="1"/>
              </p:cNvSpPr>
              <p:nvPr/>
            </p:nvSpPr>
            <p:spPr bwMode="auto">
              <a:xfrm>
                <a:off x="3197" y="2841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5" name="Line 11"/>
              <p:cNvSpPr>
                <a:spLocks noChangeShapeType="1"/>
              </p:cNvSpPr>
              <p:nvPr/>
            </p:nvSpPr>
            <p:spPr bwMode="auto">
              <a:xfrm>
                <a:off x="2290" y="2704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6" name="Line 12"/>
              <p:cNvSpPr>
                <a:spLocks noChangeShapeType="1"/>
              </p:cNvSpPr>
              <p:nvPr/>
            </p:nvSpPr>
            <p:spPr bwMode="auto">
              <a:xfrm>
                <a:off x="2290" y="2478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7" name="Line 13"/>
              <p:cNvSpPr>
                <a:spLocks noChangeShapeType="1"/>
              </p:cNvSpPr>
              <p:nvPr/>
            </p:nvSpPr>
            <p:spPr bwMode="auto">
              <a:xfrm>
                <a:off x="2290" y="2251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8" name="Line 14"/>
              <p:cNvSpPr>
                <a:spLocks noChangeShapeType="1"/>
              </p:cNvSpPr>
              <p:nvPr/>
            </p:nvSpPr>
            <p:spPr bwMode="auto">
              <a:xfrm>
                <a:off x="2290" y="2024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9" name="Text Box 15"/>
              <p:cNvSpPr txBox="1">
                <a:spLocks noChangeArrowheads="1"/>
              </p:cNvSpPr>
              <p:nvPr/>
            </p:nvSpPr>
            <p:spPr bwMode="auto">
              <a:xfrm>
                <a:off x="3379" y="2915"/>
                <a:ext cx="31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0"/>
                  <a:t>t/s</a:t>
                </a:r>
              </a:p>
            </p:txBody>
          </p:sp>
          <p:sp>
            <p:nvSpPr>
              <p:cNvPr id="21520" name="Text Box 16"/>
              <p:cNvSpPr txBox="1">
                <a:spLocks noChangeArrowheads="1"/>
              </p:cNvSpPr>
              <p:nvPr/>
            </p:nvSpPr>
            <p:spPr bwMode="auto">
              <a:xfrm>
                <a:off x="2335" y="1616"/>
                <a:ext cx="7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0"/>
                  <a:t>v(m/s)</a:t>
                </a:r>
              </a:p>
            </p:txBody>
          </p:sp>
          <p:sp>
            <p:nvSpPr>
              <p:cNvPr id="21521" name="Text Box 17"/>
              <p:cNvSpPr txBox="1">
                <a:spLocks noChangeArrowheads="1"/>
              </p:cNvSpPr>
              <p:nvPr/>
            </p:nvSpPr>
            <p:spPr bwMode="auto">
              <a:xfrm>
                <a:off x="2199" y="2931"/>
                <a:ext cx="122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0"/>
                  <a:t>0    1    2     3    4</a:t>
                </a:r>
              </a:p>
            </p:txBody>
          </p:sp>
          <p:sp>
            <p:nvSpPr>
              <p:cNvPr id="21522" name="Text Box 18"/>
              <p:cNvSpPr txBox="1">
                <a:spLocks noChangeArrowheads="1"/>
              </p:cNvSpPr>
              <p:nvPr/>
            </p:nvSpPr>
            <p:spPr bwMode="auto">
              <a:xfrm>
                <a:off x="2108" y="1888"/>
                <a:ext cx="182" cy="9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0"/>
                  <a:t>4321</a:t>
                </a:r>
              </a:p>
            </p:txBody>
          </p:sp>
        </p:grpSp>
        <p:sp>
          <p:nvSpPr>
            <p:cNvPr id="21523" name="Line 19"/>
            <p:cNvSpPr>
              <a:spLocks noChangeShapeType="1"/>
            </p:cNvSpPr>
            <p:nvPr/>
          </p:nvSpPr>
          <p:spPr bwMode="auto">
            <a:xfrm flipV="1">
              <a:off x="2018" y="179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4" name="Line 20"/>
            <p:cNvSpPr>
              <a:spLocks noChangeShapeType="1"/>
            </p:cNvSpPr>
            <p:nvPr/>
          </p:nvSpPr>
          <p:spPr bwMode="auto">
            <a:xfrm>
              <a:off x="1202" y="179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5" name="Line 21"/>
            <p:cNvSpPr>
              <a:spLocks noChangeShapeType="1"/>
            </p:cNvSpPr>
            <p:nvPr/>
          </p:nvSpPr>
          <p:spPr bwMode="auto">
            <a:xfrm flipV="1">
              <a:off x="1111" y="1616"/>
              <a:ext cx="122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468313" y="476250"/>
            <a:ext cx="820737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9</a:t>
            </a:r>
            <a:r>
              <a:rPr lang="zh-CN" altLang="en-US"/>
              <a:t>、下图为一物体运动过程中的速度</a:t>
            </a:r>
            <a:r>
              <a:rPr lang="en-US" altLang="zh-CN"/>
              <a:t>-</a:t>
            </a:r>
            <a:r>
              <a:rPr lang="zh-CN" altLang="en-US"/>
              <a:t>时间图象，从图象中求出物体运动的加速度及物体在前</a:t>
            </a:r>
            <a:r>
              <a:rPr lang="en-US" altLang="zh-CN"/>
              <a:t>4s</a:t>
            </a:r>
            <a:r>
              <a:rPr lang="zh-CN" altLang="en-US"/>
              <a:t>内的位移？</a:t>
            </a:r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827088" y="2205038"/>
            <a:ext cx="77771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 </a:t>
            </a:r>
            <a:r>
              <a:rPr lang="zh-CN" altLang="en-US"/>
              <a:t>物体在前</a:t>
            </a:r>
            <a:r>
              <a:rPr lang="en-US" altLang="zh-CN"/>
              <a:t>4s</a:t>
            </a:r>
            <a:r>
              <a:rPr lang="zh-CN" altLang="en-US"/>
              <a:t>的平均速度又是多少？</a:t>
            </a:r>
          </a:p>
        </p:txBody>
      </p:sp>
      <p:sp>
        <p:nvSpPr>
          <p:cNvPr id="21529" name="Text Box 25"/>
          <p:cNvSpPr txBox="1">
            <a:spLocks noChangeArrowheads="1"/>
          </p:cNvSpPr>
          <p:nvPr/>
        </p:nvSpPr>
        <p:spPr bwMode="auto">
          <a:xfrm>
            <a:off x="250825" y="4292600"/>
            <a:ext cx="3095625" cy="7715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/>
              <a:t>s=(v</a:t>
            </a:r>
            <a:r>
              <a:rPr lang="en-US" altLang="zh-CN" sz="4400" baseline="-25000"/>
              <a:t>0</a:t>
            </a:r>
            <a:r>
              <a:rPr lang="en-US" altLang="zh-CN" sz="4400"/>
              <a:t>+v</a:t>
            </a:r>
            <a:r>
              <a:rPr lang="en-US" altLang="zh-CN" sz="4400" baseline="-25000"/>
              <a:t>t</a:t>
            </a:r>
            <a:r>
              <a:rPr lang="en-US" altLang="zh-CN" sz="4400"/>
              <a:t>)t/2</a:t>
            </a:r>
          </a:p>
        </p:txBody>
      </p:sp>
      <p:grpSp>
        <p:nvGrpSpPr>
          <p:cNvPr id="21536" name="Group 32"/>
          <p:cNvGrpSpPr>
            <a:grpSpLocks/>
          </p:cNvGrpSpPr>
          <p:nvPr/>
        </p:nvGrpSpPr>
        <p:grpSpPr bwMode="auto">
          <a:xfrm>
            <a:off x="4140200" y="4221163"/>
            <a:ext cx="1582738" cy="771525"/>
            <a:chOff x="1837" y="2704"/>
            <a:chExt cx="997" cy="486"/>
          </a:xfrm>
        </p:grpSpPr>
        <p:sp>
          <p:nvSpPr>
            <p:cNvPr id="21530" name="Line 26"/>
            <p:cNvSpPr>
              <a:spLocks noChangeShapeType="1"/>
            </p:cNvSpPr>
            <p:nvPr/>
          </p:nvSpPr>
          <p:spPr bwMode="auto">
            <a:xfrm>
              <a:off x="2200" y="2886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1" name="Text Box 27"/>
            <p:cNvSpPr txBox="1">
              <a:spLocks noChangeArrowheads="1"/>
            </p:cNvSpPr>
            <p:nvPr/>
          </p:nvSpPr>
          <p:spPr bwMode="auto">
            <a:xfrm>
              <a:off x="1837" y="2704"/>
              <a:ext cx="997" cy="486"/>
            </a:xfrm>
            <a:prstGeom prst="rect">
              <a:avLst/>
            </a:prstGeom>
            <a:noFill/>
            <a:ln w="9525">
              <a:solidFill>
                <a:srgbClr val="FF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400"/>
                <a:t>s=vt</a:t>
              </a:r>
            </a:p>
          </p:txBody>
        </p:sp>
      </p:grpSp>
      <p:grpSp>
        <p:nvGrpSpPr>
          <p:cNvPr id="21535" name="Group 31"/>
          <p:cNvGrpSpPr>
            <a:grpSpLocks/>
          </p:cNvGrpSpPr>
          <p:nvPr/>
        </p:nvGrpSpPr>
        <p:grpSpPr bwMode="auto">
          <a:xfrm>
            <a:off x="250825" y="5394325"/>
            <a:ext cx="2808288" cy="771525"/>
            <a:chOff x="748" y="3294"/>
            <a:chExt cx="1769" cy="486"/>
          </a:xfrm>
        </p:grpSpPr>
        <p:sp>
          <p:nvSpPr>
            <p:cNvPr id="21533" name="Text Box 29"/>
            <p:cNvSpPr txBox="1">
              <a:spLocks noChangeArrowheads="1"/>
            </p:cNvSpPr>
            <p:nvPr/>
          </p:nvSpPr>
          <p:spPr bwMode="auto">
            <a:xfrm>
              <a:off x="748" y="3294"/>
              <a:ext cx="1769" cy="486"/>
            </a:xfrm>
            <a:prstGeom prst="rect">
              <a:avLst/>
            </a:prstGeom>
            <a:noFill/>
            <a:ln w="9525">
              <a:solidFill>
                <a:srgbClr val="FF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400"/>
                <a:t>v=(v</a:t>
              </a:r>
              <a:r>
                <a:rPr lang="en-US" altLang="zh-CN" sz="4400" baseline="-25000"/>
                <a:t>0</a:t>
              </a:r>
              <a:r>
                <a:rPr lang="en-US" altLang="zh-CN" sz="4400"/>
                <a:t>+v</a:t>
              </a:r>
              <a:r>
                <a:rPr lang="en-US" altLang="zh-CN" sz="4400" baseline="-25000"/>
                <a:t>t</a:t>
              </a:r>
              <a:r>
                <a:rPr lang="en-US" altLang="zh-CN" sz="4400"/>
                <a:t>)/2</a:t>
              </a:r>
            </a:p>
          </p:txBody>
        </p:sp>
        <p:sp>
          <p:nvSpPr>
            <p:cNvPr id="21534" name="Line 30"/>
            <p:cNvSpPr>
              <a:spLocks noChangeShapeType="1"/>
            </p:cNvSpPr>
            <p:nvPr/>
          </p:nvSpPr>
          <p:spPr bwMode="auto">
            <a:xfrm>
              <a:off x="793" y="3430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37" name="Freeform 33"/>
          <p:cNvSpPr>
            <a:spLocks/>
          </p:cNvSpPr>
          <p:nvPr/>
        </p:nvSpPr>
        <p:spPr bwMode="auto">
          <a:xfrm>
            <a:off x="6443663" y="5157788"/>
            <a:ext cx="1441450" cy="719137"/>
          </a:xfrm>
          <a:custGeom>
            <a:avLst/>
            <a:gdLst/>
            <a:ahLst/>
            <a:cxnLst>
              <a:cxn ang="0">
                <a:pos x="0" y="453"/>
              </a:cxn>
              <a:cxn ang="0">
                <a:pos x="0" y="0"/>
              </a:cxn>
              <a:cxn ang="0">
                <a:pos x="908" y="0"/>
              </a:cxn>
              <a:cxn ang="0">
                <a:pos x="908" y="453"/>
              </a:cxn>
              <a:cxn ang="0">
                <a:pos x="0" y="453"/>
              </a:cxn>
            </a:cxnLst>
            <a:rect l="0" t="0" r="r" b="b"/>
            <a:pathLst>
              <a:path w="908" h="453">
                <a:moveTo>
                  <a:pt x="0" y="453"/>
                </a:moveTo>
                <a:lnTo>
                  <a:pt x="0" y="0"/>
                </a:lnTo>
                <a:lnTo>
                  <a:pt x="908" y="0"/>
                </a:lnTo>
                <a:lnTo>
                  <a:pt x="908" y="453"/>
                </a:lnTo>
                <a:lnTo>
                  <a:pt x="0" y="453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538" name="Freeform 34"/>
          <p:cNvSpPr>
            <a:spLocks/>
          </p:cNvSpPr>
          <p:nvPr/>
        </p:nvSpPr>
        <p:spPr bwMode="auto">
          <a:xfrm>
            <a:off x="6443663" y="4437063"/>
            <a:ext cx="1441450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908" y="0"/>
              </a:cxn>
              <a:cxn ang="0">
                <a:pos x="908" y="454"/>
              </a:cxn>
              <a:cxn ang="0">
                <a:pos x="0" y="454"/>
              </a:cxn>
            </a:cxnLst>
            <a:rect l="0" t="0" r="r" b="b"/>
            <a:pathLst>
              <a:path w="908" h="454">
                <a:moveTo>
                  <a:pt x="0" y="454"/>
                </a:moveTo>
                <a:lnTo>
                  <a:pt x="908" y="0"/>
                </a:lnTo>
                <a:lnTo>
                  <a:pt x="908" y="454"/>
                </a:lnTo>
                <a:lnTo>
                  <a:pt x="0" y="454"/>
                </a:lnTo>
                <a:close/>
              </a:path>
            </a:pathLst>
          </a:cu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42" name="Object 38"/>
          <p:cNvGraphicFramePr>
            <a:graphicFrameLocks noChangeAspect="1"/>
          </p:cNvGraphicFramePr>
          <p:nvPr/>
        </p:nvGraphicFramePr>
        <p:xfrm>
          <a:off x="3203575" y="5157788"/>
          <a:ext cx="3168650" cy="1368425"/>
        </p:xfrm>
        <a:graphic>
          <a:graphicData uri="http://schemas.openxmlformats.org/presentationml/2006/ole">
            <p:oleObj spid="_x0000_s21542" name="公式" r:id="rId3" imgW="901309" imgH="393529" progId="Equation.3">
              <p:embed/>
            </p:oleObj>
          </a:graphicData>
        </a:graphic>
      </p:graphicFrame>
      <p:sp>
        <p:nvSpPr>
          <p:cNvPr id="21543" name="Text Box 39"/>
          <p:cNvSpPr txBox="1">
            <a:spLocks noChangeArrowheads="1"/>
          </p:cNvSpPr>
          <p:nvPr/>
        </p:nvSpPr>
        <p:spPr bwMode="auto">
          <a:xfrm>
            <a:off x="395288" y="2924175"/>
            <a:ext cx="8280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     </a:t>
            </a:r>
            <a:r>
              <a:rPr lang="zh-CN" altLang="en-US"/>
              <a:t>根据这题你能不能推导出匀变速直线运动的一些计算公式？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9" grpId="0" animBg="1"/>
      <p:bldP spid="21537" grpId="0" animBg="1"/>
      <p:bldP spid="215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07950" y="692150"/>
            <a:ext cx="8713788" cy="558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  </a:t>
            </a:r>
            <a:r>
              <a:rPr lang="zh-CN" altLang="en-US"/>
              <a:t>三、小结：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1</a:t>
            </a:r>
            <a:r>
              <a:rPr lang="zh-CN" altLang="en-US"/>
              <a:t>、匀速直线运动的位移图象、速度图象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2</a:t>
            </a:r>
            <a:r>
              <a:rPr lang="zh-CN" altLang="en-US"/>
              <a:t>、匀速直线运动位移就是速度图线与坐标轴围成的面积（</a:t>
            </a:r>
            <a:r>
              <a:rPr lang="en-US" altLang="zh-CN"/>
              <a:t>S</a:t>
            </a:r>
            <a:r>
              <a:rPr lang="zh-CN" altLang="en-US"/>
              <a:t>＝</a:t>
            </a:r>
            <a:r>
              <a:rPr lang="en-US" altLang="zh-CN"/>
              <a:t>Vt)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3</a:t>
            </a:r>
            <a:r>
              <a:rPr lang="zh-CN" altLang="en-US"/>
              <a:t>、匀变速直线运动的速度图象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4</a:t>
            </a:r>
            <a:r>
              <a:rPr lang="zh-CN" altLang="en-US"/>
              <a:t>、匀变速直线运动的位移是速度图线与坐标轴围成的面积 </a:t>
            </a:r>
            <a:r>
              <a:rPr lang="en-US" altLang="zh-CN"/>
              <a:t>[S</a:t>
            </a:r>
            <a:r>
              <a:rPr lang="zh-CN" altLang="en-US"/>
              <a:t>＝</a:t>
            </a:r>
            <a:r>
              <a:rPr lang="en-US" altLang="zh-CN"/>
              <a:t>1/2</a:t>
            </a:r>
            <a:r>
              <a:rPr lang="zh-CN" altLang="en-US"/>
              <a:t>（</a:t>
            </a:r>
            <a:r>
              <a:rPr lang="en-US" altLang="zh-CN"/>
              <a:t>V</a:t>
            </a:r>
            <a:r>
              <a:rPr lang="en-US" altLang="zh-CN" baseline="-25000"/>
              <a:t>0</a:t>
            </a:r>
            <a:r>
              <a:rPr lang="en-US" altLang="zh-CN"/>
              <a:t>+V</a:t>
            </a:r>
            <a:r>
              <a:rPr lang="en-US" altLang="zh-CN" baseline="-25000"/>
              <a:t>t</a:t>
            </a:r>
            <a:r>
              <a:rPr lang="zh-CN" altLang="en-US"/>
              <a:t>）</a:t>
            </a:r>
            <a:r>
              <a:rPr lang="en-US" altLang="zh-CN"/>
              <a:t>t</a:t>
            </a:r>
            <a:r>
              <a:rPr lang="zh-CN" altLang="en-US"/>
              <a:t>，</a:t>
            </a:r>
            <a:r>
              <a:rPr lang="zh-CN" altLang="en-US" sz="2400" b="0"/>
              <a:t> </a:t>
            </a:r>
            <a:r>
              <a:rPr lang="en-US" altLang="zh-CN"/>
              <a:t>S</a:t>
            </a:r>
            <a:r>
              <a:rPr lang="zh-CN" altLang="en-US"/>
              <a:t>＝</a:t>
            </a:r>
            <a:r>
              <a:rPr lang="en-US" altLang="zh-CN"/>
              <a:t>V</a:t>
            </a:r>
            <a:r>
              <a:rPr lang="en-US" altLang="zh-CN" baseline="-25000"/>
              <a:t>0</a:t>
            </a:r>
            <a:r>
              <a:rPr lang="en-US" altLang="zh-CN"/>
              <a:t>t+1/2at</a:t>
            </a:r>
            <a:r>
              <a:rPr lang="en-US" altLang="zh-CN" baseline="30000"/>
              <a:t>2</a:t>
            </a:r>
            <a:r>
              <a:rPr lang="en-US" altLang="zh-CN"/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第五节  用图像描述直线运动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作业：</a:t>
            </a:r>
          </a:p>
          <a:p>
            <a:pPr>
              <a:buFontTx/>
              <a:buNone/>
            </a:pPr>
            <a:r>
              <a:rPr lang="en-US" altLang="zh-CN"/>
              <a:t>P20</a:t>
            </a:r>
            <a:r>
              <a:rPr lang="zh-CN" altLang="en-US"/>
              <a:t>：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95288" y="260350"/>
            <a:ext cx="57610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一、认识位移</a:t>
            </a:r>
            <a:r>
              <a:rPr lang="en-US" altLang="zh-CN"/>
              <a:t>-</a:t>
            </a:r>
            <a:r>
              <a:rPr lang="zh-CN" altLang="en-US"/>
              <a:t>时间图象：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95288" y="981075"/>
            <a:ext cx="76327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</a:t>
            </a:r>
            <a:r>
              <a:rPr lang="zh-CN" altLang="en-US"/>
              <a:t>、下列几个位移时间图象中所表示物体的运动有什么不同？</a:t>
            </a:r>
          </a:p>
        </p:txBody>
      </p:sp>
      <p:grpSp>
        <p:nvGrpSpPr>
          <p:cNvPr id="18452" name="Group 20"/>
          <p:cNvGrpSpPr>
            <a:grpSpLocks/>
          </p:cNvGrpSpPr>
          <p:nvPr/>
        </p:nvGrpSpPr>
        <p:grpSpPr bwMode="auto">
          <a:xfrm>
            <a:off x="969963" y="2276475"/>
            <a:ext cx="2520950" cy="2519363"/>
            <a:chOff x="158" y="1888"/>
            <a:chExt cx="1588" cy="1587"/>
          </a:xfrm>
        </p:grpSpPr>
        <p:sp>
          <p:nvSpPr>
            <p:cNvPr id="18438" name="Line 6"/>
            <p:cNvSpPr>
              <a:spLocks noChangeShapeType="1"/>
            </p:cNvSpPr>
            <p:nvPr/>
          </p:nvSpPr>
          <p:spPr bwMode="auto">
            <a:xfrm flipV="1">
              <a:off x="340" y="1933"/>
              <a:ext cx="0" cy="1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9" name="Line 7"/>
            <p:cNvSpPr>
              <a:spLocks noChangeShapeType="1"/>
            </p:cNvSpPr>
            <p:nvPr/>
          </p:nvSpPr>
          <p:spPr bwMode="auto">
            <a:xfrm>
              <a:off x="340" y="3203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0" name="Line 8"/>
            <p:cNvSpPr>
              <a:spLocks noChangeShapeType="1"/>
            </p:cNvSpPr>
            <p:nvPr/>
          </p:nvSpPr>
          <p:spPr bwMode="auto">
            <a:xfrm>
              <a:off x="567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>
              <a:off x="793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>
              <a:off x="1020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3" name="Line 11"/>
            <p:cNvSpPr>
              <a:spLocks noChangeShapeType="1"/>
            </p:cNvSpPr>
            <p:nvPr/>
          </p:nvSpPr>
          <p:spPr bwMode="auto">
            <a:xfrm>
              <a:off x="1247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4" name="Line 12"/>
            <p:cNvSpPr>
              <a:spLocks noChangeShapeType="1"/>
            </p:cNvSpPr>
            <p:nvPr/>
          </p:nvSpPr>
          <p:spPr bwMode="auto">
            <a:xfrm>
              <a:off x="340" y="2976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5" name="Line 13"/>
            <p:cNvSpPr>
              <a:spLocks noChangeShapeType="1"/>
            </p:cNvSpPr>
            <p:nvPr/>
          </p:nvSpPr>
          <p:spPr bwMode="auto">
            <a:xfrm>
              <a:off x="340" y="2750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Line 14"/>
            <p:cNvSpPr>
              <a:spLocks noChangeShapeType="1"/>
            </p:cNvSpPr>
            <p:nvPr/>
          </p:nvSpPr>
          <p:spPr bwMode="auto">
            <a:xfrm>
              <a:off x="340" y="2523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Line 15"/>
            <p:cNvSpPr>
              <a:spLocks noChangeShapeType="1"/>
            </p:cNvSpPr>
            <p:nvPr/>
          </p:nvSpPr>
          <p:spPr bwMode="auto">
            <a:xfrm>
              <a:off x="340" y="2296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Text Box 16"/>
            <p:cNvSpPr txBox="1">
              <a:spLocks noChangeArrowheads="1"/>
            </p:cNvSpPr>
            <p:nvPr/>
          </p:nvSpPr>
          <p:spPr bwMode="auto">
            <a:xfrm>
              <a:off x="1429" y="3187"/>
              <a:ext cx="3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/>
                <a:t>t/s</a:t>
              </a:r>
            </a:p>
          </p:txBody>
        </p:sp>
        <p:sp>
          <p:nvSpPr>
            <p:cNvPr id="18449" name="Text Box 17"/>
            <p:cNvSpPr txBox="1">
              <a:spLocks noChangeArrowheads="1"/>
            </p:cNvSpPr>
            <p:nvPr/>
          </p:nvSpPr>
          <p:spPr bwMode="auto">
            <a:xfrm>
              <a:off x="385" y="1888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/>
                <a:t>s/m</a:t>
              </a:r>
            </a:p>
          </p:txBody>
        </p:sp>
        <p:sp>
          <p:nvSpPr>
            <p:cNvPr id="18450" name="Text Box 18"/>
            <p:cNvSpPr txBox="1">
              <a:spLocks noChangeArrowheads="1"/>
            </p:cNvSpPr>
            <p:nvPr/>
          </p:nvSpPr>
          <p:spPr bwMode="auto">
            <a:xfrm>
              <a:off x="249" y="3203"/>
              <a:ext cx="1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0"/>
                <a:t>0    1    2     3    4</a:t>
              </a:r>
            </a:p>
          </p:txBody>
        </p:sp>
        <p:sp>
          <p:nvSpPr>
            <p:cNvPr id="18451" name="Text Box 19"/>
            <p:cNvSpPr txBox="1">
              <a:spLocks noChangeArrowheads="1"/>
            </p:cNvSpPr>
            <p:nvPr/>
          </p:nvSpPr>
          <p:spPr bwMode="auto">
            <a:xfrm>
              <a:off x="158" y="2160"/>
              <a:ext cx="182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/>
                <a:t>4321</a:t>
              </a:r>
            </a:p>
          </p:txBody>
        </p:sp>
      </p:grpSp>
      <p:grpSp>
        <p:nvGrpSpPr>
          <p:cNvPr id="18453" name="Group 21"/>
          <p:cNvGrpSpPr>
            <a:grpSpLocks/>
          </p:cNvGrpSpPr>
          <p:nvPr/>
        </p:nvGrpSpPr>
        <p:grpSpPr bwMode="auto">
          <a:xfrm>
            <a:off x="3346450" y="2276475"/>
            <a:ext cx="2520950" cy="2519363"/>
            <a:chOff x="158" y="1888"/>
            <a:chExt cx="1588" cy="1587"/>
          </a:xfrm>
        </p:grpSpPr>
        <p:sp>
          <p:nvSpPr>
            <p:cNvPr id="18454" name="Line 22"/>
            <p:cNvSpPr>
              <a:spLocks noChangeShapeType="1"/>
            </p:cNvSpPr>
            <p:nvPr/>
          </p:nvSpPr>
          <p:spPr bwMode="auto">
            <a:xfrm flipV="1">
              <a:off x="340" y="1933"/>
              <a:ext cx="0" cy="1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5" name="Line 23"/>
            <p:cNvSpPr>
              <a:spLocks noChangeShapeType="1"/>
            </p:cNvSpPr>
            <p:nvPr/>
          </p:nvSpPr>
          <p:spPr bwMode="auto">
            <a:xfrm>
              <a:off x="340" y="3203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6" name="Line 24"/>
            <p:cNvSpPr>
              <a:spLocks noChangeShapeType="1"/>
            </p:cNvSpPr>
            <p:nvPr/>
          </p:nvSpPr>
          <p:spPr bwMode="auto">
            <a:xfrm>
              <a:off x="567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Line 25"/>
            <p:cNvSpPr>
              <a:spLocks noChangeShapeType="1"/>
            </p:cNvSpPr>
            <p:nvPr/>
          </p:nvSpPr>
          <p:spPr bwMode="auto">
            <a:xfrm>
              <a:off x="793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8" name="Line 26"/>
            <p:cNvSpPr>
              <a:spLocks noChangeShapeType="1"/>
            </p:cNvSpPr>
            <p:nvPr/>
          </p:nvSpPr>
          <p:spPr bwMode="auto">
            <a:xfrm>
              <a:off x="1020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" name="Line 27"/>
            <p:cNvSpPr>
              <a:spLocks noChangeShapeType="1"/>
            </p:cNvSpPr>
            <p:nvPr/>
          </p:nvSpPr>
          <p:spPr bwMode="auto">
            <a:xfrm>
              <a:off x="1247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0" name="Line 28"/>
            <p:cNvSpPr>
              <a:spLocks noChangeShapeType="1"/>
            </p:cNvSpPr>
            <p:nvPr/>
          </p:nvSpPr>
          <p:spPr bwMode="auto">
            <a:xfrm>
              <a:off x="340" y="2976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1" name="Line 29"/>
            <p:cNvSpPr>
              <a:spLocks noChangeShapeType="1"/>
            </p:cNvSpPr>
            <p:nvPr/>
          </p:nvSpPr>
          <p:spPr bwMode="auto">
            <a:xfrm>
              <a:off x="340" y="2750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2" name="Line 30"/>
            <p:cNvSpPr>
              <a:spLocks noChangeShapeType="1"/>
            </p:cNvSpPr>
            <p:nvPr/>
          </p:nvSpPr>
          <p:spPr bwMode="auto">
            <a:xfrm>
              <a:off x="340" y="2523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3" name="Line 31"/>
            <p:cNvSpPr>
              <a:spLocks noChangeShapeType="1"/>
            </p:cNvSpPr>
            <p:nvPr/>
          </p:nvSpPr>
          <p:spPr bwMode="auto">
            <a:xfrm>
              <a:off x="340" y="2296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4" name="Text Box 32"/>
            <p:cNvSpPr txBox="1">
              <a:spLocks noChangeArrowheads="1"/>
            </p:cNvSpPr>
            <p:nvPr/>
          </p:nvSpPr>
          <p:spPr bwMode="auto">
            <a:xfrm>
              <a:off x="1429" y="3187"/>
              <a:ext cx="3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/>
                <a:t>t/s</a:t>
              </a:r>
            </a:p>
          </p:txBody>
        </p:sp>
        <p:sp>
          <p:nvSpPr>
            <p:cNvPr id="18465" name="Text Box 33"/>
            <p:cNvSpPr txBox="1">
              <a:spLocks noChangeArrowheads="1"/>
            </p:cNvSpPr>
            <p:nvPr/>
          </p:nvSpPr>
          <p:spPr bwMode="auto">
            <a:xfrm>
              <a:off x="385" y="1888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/>
                <a:t>s/m</a:t>
              </a:r>
            </a:p>
          </p:txBody>
        </p:sp>
        <p:sp>
          <p:nvSpPr>
            <p:cNvPr id="18466" name="Text Box 34"/>
            <p:cNvSpPr txBox="1">
              <a:spLocks noChangeArrowheads="1"/>
            </p:cNvSpPr>
            <p:nvPr/>
          </p:nvSpPr>
          <p:spPr bwMode="auto">
            <a:xfrm>
              <a:off x="249" y="3203"/>
              <a:ext cx="1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0"/>
                <a:t>0    1    2     3    4</a:t>
              </a:r>
            </a:p>
          </p:txBody>
        </p:sp>
        <p:sp>
          <p:nvSpPr>
            <p:cNvPr id="18467" name="Text Box 35"/>
            <p:cNvSpPr txBox="1">
              <a:spLocks noChangeArrowheads="1"/>
            </p:cNvSpPr>
            <p:nvPr/>
          </p:nvSpPr>
          <p:spPr bwMode="auto">
            <a:xfrm>
              <a:off x="158" y="2160"/>
              <a:ext cx="182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/>
                <a:t>4321</a:t>
              </a:r>
            </a:p>
          </p:txBody>
        </p:sp>
      </p:grpSp>
      <p:grpSp>
        <p:nvGrpSpPr>
          <p:cNvPr id="18468" name="Group 36"/>
          <p:cNvGrpSpPr>
            <a:grpSpLocks/>
          </p:cNvGrpSpPr>
          <p:nvPr/>
        </p:nvGrpSpPr>
        <p:grpSpPr bwMode="auto">
          <a:xfrm>
            <a:off x="5867400" y="2276475"/>
            <a:ext cx="2520950" cy="2519363"/>
            <a:chOff x="158" y="1888"/>
            <a:chExt cx="1588" cy="1587"/>
          </a:xfrm>
        </p:grpSpPr>
        <p:sp>
          <p:nvSpPr>
            <p:cNvPr id="18469" name="Line 37"/>
            <p:cNvSpPr>
              <a:spLocks noChangeShapeType="1"/>
            </p:cNvSpPr>
            <p:nvPr/>
          </p:nvSpPr>
          <p:spPr bwMode="auto">
            <a:xfrm flipV="1">
              <a:off x="340" y="1933"/>
              <a:ext cx="0" cy="1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0" name="Line 38"/>
            <p:cNvSpPr>
              <a:spLocks noChangeShapeType="1"/>
            </p:cNvSpPr>
            <p:nvPr/>
          </p:nvSpPr>
          <p:spPr bwMode="auto">
            <a:xfrm>
              <a:off x="340" y="3203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1" name="Line 39"/>
            <p:cNvSpPr>
              <a:spLocks noChangeShapeType="1"/>
            </p:cNvSpPr>
            <p:nvPr/>
          </p:nvSpPr>
          <p:spPr bwMode="auto">
            <a:xfrm>
              <a:off x="567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2" name="Line 40"/>
            <p:cNvSpPr>
              <a:spLocks noChangeShapeType="1"/>
            </p:cNvSpPr>
            <p:nvPr/>
          </p:nvSpPr>
          <p:spPr bwMode="auto">
            <a:xfrm>
              <a:off x="793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3" name="Line 41"/>
            <p:cNvSpPr>
              <a:spLocks noChangeShapeType="1"/>
            </p:cNvSpPr>
            <p:nvPr/>
          </p:nvSpPr>
          <p:spPr bwMode="auto">
            <a:xfrm>
              <a:off x="1020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4" name="Line 42"/>
            <p:cNvSpPr>
              <a:spLocks noChangeShapeType="1"/>
            </p:cNvSpPr>
            <p:nvPr/>
          </p:nvSpPr>
          <p:spPr bwMode="auto">
            <a:xfrm>
              <a:off x="1247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5" name="Line 43"/>
            <p:cNvSpPr>
              <a:spLocks noChangeShapeType="1"/>
            </p:cNvSpPr>
            <p:nvPr/>
          </p:nvSpPr>
          <p:spPr bwMode="auto">
            <a:xfrm>
              <a:off x="340" y="2976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6" name="Line 44"/>
            <p:cNvSpPr>
              <a:spLocks noChangeShapeType="1"/>
            </p:cNvSpPr>
            <p:nvPr/>
          </p:nvSpPr>
          <p:spPr bwMode="auto">
            <a:xfrm>
              <a:off x="340" y="2750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7" name="Line 45"/>
            <p:cNvSpPr>
              <a:spLocks noChangeShapeType="1"/>
            </p:cNvSpPr>
            <p:nvPr/>
          </p:nvSpPr>
          <p:spPr bwMode="auto">
            <a:xfrm>
              <a:off x="340" y="2523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8" name="Line 46"/>
            <p:cNvSpPr>
              <a:spLocks noChangeShapeType="1"/>
            </p:cNvSpPr>
            <p:nvPr/>
          </p:nvSpPr>
          <p:spPr bwMode="auto">
            <a:xfrm>
              <a:off x="340" y="2296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9" name="Text Box 47"/>
            <p:cNvSpPr txBox="1">
              <a:spLocks noChangeArrowheads="1"/>
            </p:cNvSpPr>
            <p:nvPr/>
          </p:nvSpPr>
          <p:spPr bwMode="auto">
            <a:xfrm>
              <a:off x="1429" y="3187"/>
              <a:ext cx="3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/>
                <a:t>t/s</a:t>
              </a:r>
            </a:p>
          </p:txBody>
        </p:sp>
        <p:sp>
          <p:nvSpPr>
            <p:cNvPr id="18480" name="Text Box 48"/>
            <p:cNvSpPr txBox="1">
              <a:spLocks noChangeArrowheads="1"/>
            </p:cNvSpPr>
            <p:nvPr/>
          </p:nvSpPr>
          <p:spPr bwMode="auto">
            <a:xfrm>
              <a:off x="385" y="1888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/>
                <a:t>s/m</a:t>
              </a:r>
            </a:p>
          </p:txBody>
        </p:sp>
        <p:sp>
          <p:nvSpPr>
            <p:cNvPr id="18481" name="Text Box 49"/>
            <p:cNvSpPr txBox="1">
              <a:spLocks noChangeArrowheads="1"/>
            </p:cNvSpPr>
            <p:nvPr/>
          </p:nvSpPr>
          <p:spPr bwMode="auto">
            <a:xfrm>
              <a:off x="249" y="3203"/>
              <a:ext cx="1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0"/>
                <a:t>0    1    2     3    4</a:t>
              </a:r>
            </a:p>
          </p:txBody>
        </p:sp>
        <p:sp>
          <p:nvSpPr>
            <p:cNvPr id="18482" name="Text Box 50"/>
            <p:cNvSpPr txBox="1">
              <a:spLocks noChangeArrowheads="1"/>
            </p:cNvSpPr>
            <p:nvPr/>
          </p:nvSpPr>
          <p:spPr bwMode="auto">
            <a:xfrm>
              <a:off x="158" y="2160"/>
              <a:ext cx="182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/>
                <a:t>4321</a:t>
              </a:r>
            </a:p>
          </p:txBody>
        </p:sp>
      </p:grpSp>
      <p:sp>
        <p:nvSpPr>
          <p:cNvPr id="18483" name="Line 51"/>
          <p:cNvSpPr>
            <a:spLocks noChangeShapeType="1"/>
          </p:cNvSpPr>
          <p:nvPr/>
        </p:nvSpPr>
        <p:spPr bwMode="auto">
          <a:xfrm flipV="1">
            <a:off x="1258888" y="2636838"/>
            <a:ext cx="1800225" cy="136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8496" name="Group 64"/>
          <p:cNvGrpSpPr>
            <a:grpSpLocks/>
          </p:cNvGrpSpPr>
          <p:nvPr/>
        </p:nvGrpSpPr>
        <p:grpSpPr bwMode="auto">
          <a:xfrm>
            <a:off x="1403350" y="2924175"/>
            <a:ext cx="1295400" cy="1223963"/>
            <a:chOff x="431" y="2296"/>
            <a:chExt cx="816" cy="771"/>
          </a:xfrm>
        </p:grpSpPr>
        <p:sp>
          <p:nvSpPr>
            <p:cNvPr id="18485" name="Line 53"/>
            <p:cNvSpPr>
              <a:spLocks noChangeShapeType="1"/>
            </p:cNvSpPr>
            <p:nvPr/>
          </p:nvSpPr>
          <p:spPr bwMode="auto">
            <a:xfrm>
              <a:off x="431" y="2296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6" name="Line 54"/>
            <p:cNvSpPr>
              <a:spLocks noChangeShapeType="1"/>
            </p:cNvSpPr>
            <p:nvPr/>
          </p:nvSpPr>
          <p:spPr bwMode="auto">
            <a:xfrm flipV="1">
              <a:off x="1247" y="2296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97" name="Group 65"/>
          <p:cNvGrpSpPr>
            <a:grpSpLocks/>
          </p:cNvGrpSpPr>
          <p:nvPr/>
        </p:nvGrpSpPr>
        <p:grpSpPr bwMode="auto">
          <a:xfrm>
            <a:off x="3851275" y="3284538"/>
            <a:ext cx="1223963" cy="863600"/>
            <a:chOff x="1973" y="2478"/>
            <a:chExt cx="771" cy="544"/>
          </a:xfrm>
        </p:grpSpPr>
        <p:sp>
          <p:nvSpPr>
            <p:cNvPr id="18487" name="Line 55"/>
            <p:cNvSpPr>
              <a:spLocks noChangeShapeType="1"/>
            </p:cNvSpPr>
            <p:nvPr/>
          </p:nvSpPr>
          <p:spPr bwMode="auto">
            <a:xfrm>
              <a:off x="1973" y="2478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8" name="Line 56"/>
            <p:cNvSpPr>
              <a:spLocks noChangeShapeType="1"/>
            </p:cNvSpPr>
            <p:nvPr/>
          </p:nvSpPr>
          <p:spPr bwMode="auto">
            <a:xfrm flipV="1">
              <a:off x="2744" y="2478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89" name="Line 57"/>
          <p:cNvSpPr>
            <a:spLocks noChangeShapeType="1"/>
          </p:cNvSpPr>
          <p:nvPr/>
        </p:nvSpPr>
        <p:spPr bwMode="auto">
          <a:xfrm flipV="1">
            <a:off x="4354513" y="3067050"/>
            <a:ext cx="865187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491" name="Line 59"/>
          <p:cNvSpPr>
            <a:spLocks noChangeShapeType="1"/>
          </p:cNvSpPr>
          <p:nvPr/>
        </p:nvSpPr>
        <p:spPr bwMode="auto">
          <a:xfrm>
            <a:off x="6154738" y="3284538"/>
            <a:ext cx="144145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8495" name="Group 63"/>
          <p:cNvGrpSpPr>
            <a:grpSpLocks/>
          </p:cNvGrpSpPr>
          <p:nvPr/>
        </p:nvGrpSpPr>
        <p:grpSpPr bwMode="auto">
          <a:xfrm>
            <a:off x="6154738" y="2924175"/>
            <a:ext cx="936625" cy="1439863"/>
            <a:chOff x="3424" y="2296"/>
            <a:chExt cx="590" cy="907"/>
          </a:xfrm>
        </p:grpSpPr>
        <p:sp>
          <p:nvSpPr>
            <p:cNvPr id="18492" name="Line 60"/>
            <p:cNvSpPr>
              <a:spLocks noChangeShapeType="1"/>
            </p:cNvSpPr>
            <p:nvPr/>
          </p:nvSpPr>
          <p:spPr bwMode="auto">
            <a:xfrm flipV="1">
              <a:off x="3424" y="2296"/>
              <a:ext cx="59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3" name="Line 61"/>
            <p:cNvSpPr>
              <a:spLocks noChangeShapeType="1"/>
            </p:cNvSpPr>
            <p:nvPr/>
          </p:nvSpPr>
          <p:spPr bwMode="auto">
            <a:xfrm>
              <a:off x="3515" y="275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4" name="Line 62"/>
            <p:cNvSpPr>
              <a:spLocks noChangeShapeType="1"/>
            </p:cNvSpPr>
            <p:nvPr/>
          </p:nvSpPr>
          <p:spPr bwMode="auto">
            <a:xfrm flipV="1">
              <a:off x="3742" y="2750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98" name="Line 66"/>
          <p:cNvSpPr>
            <a:spLocks noChangeShapeType="1"/>
          </p:cNvSpPr>
          <p:nvPr/>
        </p:nvSpPr>
        <p:spPr bwMode="auto">
          <a:xfrm>
            <a:off x="6156325" y="3284538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499" name="Text Box 67"/>
          <p:cNvSpPr txBox="1">
            <a:spLocks noChangeArrowheads="1"/>
          </p:cNvSpPr>
          <p:nvPr/>
        </p:nvSpPr>
        <p:spPr bwMode="auto">
          <a:xfrm>
            <a:off x="611188" y="5445125"/>
            <a:ext cx="7993062" cy="120015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     </a:t>
            </a:r>
            <a:r>
              <a:rPr lang="zh-CN" altLang="en-US"/>
              <a:t>根据上图中的各种情形画出相应的轨迹图。</a:t>
            </a:r>
          </a:p>
        </p:txBody>
      </p:sp>
      <p:grpSp>
        <p:nvGrpSpPr>
          <p:cNvPr id="18504" name="Group 72"/>
          <p:cNvGrpSpPr>
            <a:grpSpLocks/>
          </p:cNvGrpSpPr>
          <p:nvPr/>
        </p:nvGrpSpPr>
        <p:grpSpPr bwMode="auto">
          <a:xfrm>
            <a:off x="3276600" y="4365625"/>
            <a:ext cx="504825" cy="1008063"/>
            <a:chOff x="2064" y="2932"/>
            <a:chExt cx="318" cy="635"/>
          </a:xfrm>
        </p:grpSpPr>
        <p:sp>
          <p:nvSpPr>
            <p:cNvPr id="18500" name="Line 68"/>
            <p:cNvSpPr>
              <a:spLocks noChangeShapeType="1"/>
            </p:cNvSpPr>
            <p:nvPr/>
          </p:nvSpPr>
          <p:spPr bwMode="auto">
            <a:xfrm>
              <a:off x="2290" y="2932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1" name="Line 69"/>
            <p:cNvSpPr>
              <a:spLocks noChangeShapeType="1"/>
            </p:cNvSpPr>
            <p:nvPr/>
          </p:nvSpPr>
          <p:spPr bwMode="auto">
            <a:xfrm>
              <a:off x="2291" y="3431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2" name="Line 70"/>
            <p:cNvSpPr>
              <a:spLocks noChangeShapeType="1"/>
            </p:cNvSpPr>
            <p:nvPr/>
          </p:nvSpPr>
          <p:spPr bwMode="auto">
            <a:xfrm>
              <a:off x="2291" y="3204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3" name="Text Box 71"/>
            <p:cNvSpPr txBox="1">
              <a:spLocks noChangeArrowheads="1"/>
            </p:cNvSpPr>
            <p:nvPr/>
          </p:nvSpPr>
          <p:spPr bwMode="auto">
            <a:xfrm>
              <a:off x="2064" y="3113"/>
              <a:ext cx="272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0"/>
                <a:t>-1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 b="0"/>
                <a:t>-2</a:t>
              </a:r>
            </a:p>
          </p:txBody>
        </p:sp>
      </p:grpSp>
      <p:sp>
        <p:nvSpPr>
          <p:cNvPr id="18505" name="Line 73"/>
          <p:cNvSpPr>
            <a:spLocks noChangeShapeType="1"/>
          </p:cNvSpPr>
          <p:nvPr/>
        </p:nvSpPr>
        <p:spPr bwMode="auto">
          <a:xfrm flipH="1">
            <a:off x="3563938" y="4364038"/>
            <a:ext cx="792162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8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1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18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83" grpId="0" animBg="1"/>
      <p:bldP spid="18489" grpId="0" animBg="1"/>
      <p:bldP spid="18491" grpId="0" animBg="1"/>
      <p:bldP spid="18498" grpId="0" animBg="1"/>
      <p:bldP spid="18499" grpId="0" animBg="1"/>
      <p:bldP spid="1850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0" y="260350"/>
            <a:ext cx="9144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3</a:t>
            </a:r>
            <a:r>
              <a:rPr lang="zh-CN" altLang="en-US"/>
              <a:t>、通过位移时间图象，可以读出什么物理量？可以求出什么物理量？</a:t>
            </a:r>
          </a:p>
        </p:txBody>
      </p:sp>
      <p:grpSp>
        <p:nvGrpSpPr>
          <p:cNvPr id="23579" name="Group 27"/>
          <p:cNvGrpSpPr>
            <a:grpSpLocks/>
          </p:cNvGrpSpPr>
          <p:nvPr/>
        </p:nvGrpSpPr>
        <p:grpSpPr bwMode="auto">
          <a:xfrm>
            <a:off x="360363" y="1412875"/>
            <a:ext cx="3851275" cy="2998788"/>
            <a:chOff x="227" y="1906"/>
            <a:chExt cx="2426" cy="1889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431" y="3522"/>
              <a:ext cx="17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8" name="Line 6"/>
            <p:cNvSpPr>
              <a:spLocks noChangeShapeType="1"/>
            </p:cNvSpPr>
            <p:nvPr/>
          </p:nvSpPr>
          <p:spPr bwMode="auto">
            <a:xfrm flipV="1">
              <a:off x="431" y="2251"/>
              <a:ext cx="0" cy="12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9" name="Line 7"/>
            <p:cNvSpPr>
              <a:spLocks noChangeShapeType="1"/>
            </p:cNvSpPr>
            <p:nvPr/>
          </p:nvSpPr>
          <p:spPr bwMode="auto">
            <a:xfrm flipV="1">
              <a:off x="431" y="2115"/>
              <a:ext cx="680" cy="14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2" name="Line 10"/>
            <p:cNvSpPr>
              <a:spLocks noChangeShapeType="1"/>
            </p:cNvSpPr>
            <p:nvPr/>
          </p:nvSpPr>
          <p:spPr bwMode="auto">
            <a:xfrm>
              <a:off x="703" y="3475"/>
              <a:ext cx="0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3" name="Line 11"/>
            <p:cNvSpPr>
              <a:spLocks noChangeShapeType="1"/>
            </p:cNvSpPr>
            <p:nvPr/>
          </p:nvSpPr>
          <p:spPr bwMode="auto">
            <a:xfrm>
              <a:off x="1519" y="3475"/>
              <a:ext cx="0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4" name="Line 12"/>
            <p:cNvSpPr>
              <a:spLocks noChangeShapeType="1"/>
            </p:cNvSpPr>
            <p:nvPr/>
          </p:nvSpPr>
          <p:spPr bwMode="auto">
            <a:xfrm>
              <a:off x="1247" y="3475"/>
              <a:ext cx="0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5" name="Line 13"/>
            <p:cNvSpPr>
              <a:spLocks noChangeShapeType="1"/>
            </p:cNvSpPr>
            <p:nvPr/>
          </p:nvSpPr>
          <p:spPr bwMode="auto">
            <a:xfrm>
              <a:off x="975" y="3475"/>
              <a:ext cx="0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6" name="Line 14"/>
            <p:cNvSpPr>
              <a:spLocks noChangeShapeType="1"/>
            </p:cNvSpPr>
            <p:nvPr/>
          </p:nvSpPr>
          <p:spPr bwMode="auto">
            <a:xfrm>
              <a:off x="1791" y="3475"/>
              <a:ext cx="0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>
              <a:off x="431" y="3294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>
              <a:off x="431" y="2840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9" name="Line 17"/>
            <p:cNvSpPr>
              <a:spLocks noChangeShapeType="1"/>
            </p:cNvSpPr>
            <p:nvPr/>
          </p:nvSpPr>
          <p:spPr bwMode="auto">
            <a:xfrm>
              <a:off x="431" y="2614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0" name="Line 18"/>
            <p:cNvSpPr>
              <a:spLocks noChangeShapeType="1"/>
            </p:cNvSpPr>
            <p:nvPr/>
          </p:nvSpPr>
          <p:spPr bwMode="auto">
            <a:xfrm>
              <a:off x="431" y="2387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1" name="Line 19"/>
            <p:cNvSpPr>
              <a:spLocks noChangeShapeType="1"/>
            </p:cNvSpPr>
            <p:nvPr/>
          </p:nvSpPr>
          <p:spPr bwMode="auto">
            <a:xfrm>
              <a:off x="431" y="3067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2" name="Text Box 20"/>
            <p:cNvSpPr txBox="1">
              <a:spLocks noChangeArrowheads="1"/>
            </p:cNvSpPr>
            <p:nvPr/>
          </p:nvSpPr>
          <p:spPr bwMode="auto">
            <a:xfrm>
              <a:off x="340" y="3430"/>
              <a:ext cx="231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0"/>
                <a:t>0       1      2      3       4      5         </a:t>
              </a:r>
              <a:r>
                <a:rPr lang="en-US" altLang="zh-CN" sz="3200" b="0"/>
                <a:t>t/s</a:t>
              </a:r>
            </a:p>
          </p:txBody>
        </p:sp>
        <p:sp>
          <p:nvSpPr>
            <p:cNvPr id="23573" name="Text Box 21"/>
            <p:cNvSpPr txBox="1">
              <a:spLocks noChangeArrowheads="1"/>
            </p:cNvSpPr>
            <p:nvPr/>
          </p:nvSpPr>
          <p:spPr bwMode="auto">
            <a:xfrm>
              <a:off x="227" y="1906"/>
              <a:ext cx="521" cy="1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0"/>
                <a:t>s/m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 b="0"/>
                <a:t>5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 b="0"/>
                <a:t>4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 b="0"/>
                <a:t>3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 b="0"/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 b="0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 b="0"/>
                <a:t>0</a:t>
              </a:r>
            </a:p>
          </p:txBody>
        </p:sp>
        <p:sp>
          <p:nvSpPr>
            <p:cNvPr id="23574" name="Line 22"/>
            <p:cNvSpPr>
              <a:spLocks noChangeShapeType="1"/>
            </p:cNvSpPr>
            <p:nvPr/>
          </p:nvSpPr>
          <p:spPr bwMode="auto">
            <a:xfrm flipV="1">
              <a:off x="975" y="2341"/>
              <a:ext cx="0" cy="1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5" name="Line 23"/>
            <p:cNvSpPr>
              <a:spLocks noChangeShapeType="1"/>
            </p:cNvSpPr>
            <p:nvPr/>
          </p:nvSpPr>
          <p:spPr bwMode="auto">
            <a:xfrm>
              <a:off x="476" y="2377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80" name="Text Box 28"/>
          <p:cNvSpPr txBox="1">
            <a:spLocks noChangeArrowheads="1"/>
          </p:cNvSpPr>
          <p:nvPr/>
        </p:nvSpPr>
        <p:spPr bwMode="auto">
          <a:xfrm>
            <a:off x="1547813" y="1816100"/>
            <a:ext cx="647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/>
              <a:t>甲</a:t>
            </a:r>
          </a:p>
        </p:txBody>
      </p:sp>
      <p:grpSp>
        <p:nvGrpSpPr>
          <p:cNvPr id="23584" name="Group 32"/>
          <p:cNvGrpSpPr>
            <a:grpSpLocks/>
          </p:cNvGrpSpPr>
          <p:nvPr/>
        </p:nvGrpSpPr>
        <p:grpSpPr bwMode="auto">
          <a:xfrm>
            <a:off x="684213" y="2698750"/>
            <a:ext cx="2374900" cy="1296988"/>
            <a:chOff x="431" y="2704"/>
            <a:chExt cx="1496" cy="817"/>
          </a:xfrm>
        </p:grpSpPr>
        <p:grpSp>
          <p:nvGrpSpPr>
            <p:cNvPr id="23578" name="Group 26"/>
            <p:cNvGrpSpPr>
              <a:grpSpLocks/>
            </p:cNvGrpSpPr>
            <p:nvPr/>
          </p:nvGrpSpPr>
          <p:grpSpPr bwMode="auto">
            <a:xfrm>
              <a:off x="431" y="2704"/>
              <a:ext cx="1315" cy="817"/>
              <a:chOff x="431" y="2705"/>
              <a:chExt cx="1315" cy="817"/>
            </a:xfrm>
          </p:grpSpPr>
          <p:sp>
            <p:nvSpPr>
              <p:cNvPr id="23560" name="Line 8"/>
              <p:cNvSpPr>
                <a:spLocks noChangeShapeType="1"/>
              </p:cNvSpPr>
              <p:nvPr/>
            </p:nvSpPr>
            <p:spPr bwMode="auto">
              <a:xfrm flipV="1">
                <a:off x="431" y="2705"/>
                <a:ext cx="1315" cy="817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6" name="Line 24"/>
              <p:cNvSpPr>
                <a:spLocks noChangeShapeType="1"/>
              </p:cNvSpPr>
              <p:nvPr/>
            </p:nvSpPr>
            <p:spPr bwMode="auto">
              <a:xfrm>
                <a:off x="476" y="2840"/>
                <a:ext cx="10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7" name="Line 25"/>
              <p:cNvSpPr>
                <a:spLocks noChangeShapeType="1"/>
              </p:cNvSpPr>
              <p:nvPr/>
            </p:nvSpPr>
            <p:spPr bwMode="auto">
              <a:xfrm>
                <a:off x="1519" y="2840"/>
                <a:ext cx="0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583" name="Text Box 31"/>
            <p:cNvSpPr txBox="1">
              <a:spLocks noChangeArrowheads="1"/>
            </p:cNvSpPr>
            <p:nvPr/>
          </p:nvSpPr>
          <p:spPr bwMode="auto">
            <a:xfrm>
              <a:off x="1519" y="2750"/>
              <a:ext cx="40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solidFill>
                    <a:srgbClr val="9900FF"/>
                  </a:solidFill>
                </a:rPr>
                <a:t>乙</a:t>
              </a:r>
            </a:p>
          </p:txBody>
        </p:sp>
      </p:grpSp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3563938" y="1484313"/>
            <a:ext cx="5472112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  <a:r>
              <a:rPr lang="zh-CN" altLang="en-US"/>
              <a:t>）读任一时刻的位置；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2</a:t>
            </a:r>
            <a:r>
              <a:rPr lang="zh-CN" altLang="en-US"/>
              <a:t>）读任一时间的位移；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3</a:t>
            </a:r>
            <a:r>
              <a:rPr lang="zh-CN" altLang="en-US"/>
              <a:t>）判断物体的运动类型。</a:t>
            </a:r>
          </a:p>
        </p:txBody>
      </p:sp>
      <p:sp>
        <p:nvSpPr>
          <p:cNvPr id="23607" name="Text Box 55"/>
          <p:cNvSpPr txBox="1">
            <a:spLocks noChangeArrowheads="1"/>
          </p:cNvSpPr>
          <p:nvPr/>
        </p:nvSpPr>
        <p:spPr bwMode="auto">
          <a:xfrm>
            <a:off x="468313" y="4581525"/>
            <a:ext cx="8424862" cy="2052638"/>
          </a:xfrm>
          <a:prstGeom prst="rect">
            <a:avLst/>
          </a:prstGeom>
          <a:noFill/>
          <a:ln w="38100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4</a:t>
            </a:r>
            <a:r>
              <a:rPr lang="zh-CN" altLang="en-US"/>
              <a:t>）判断物体的速度。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      位移</a:t>
            </a:r>
            <a:r>
              <a:rPr lang="en-US" altLang="zh-CN"/>
              <a:t>-</a:t>
            </a:r>
            <a:r>
              <a:rPr lang="zh-CN" altLang="en-US"/>
              <a:t>时间图象的</a:t>
            </a:r>
            <a:r>
              <a:rPr lang="zh-CN" altLang="en-US">
                <a:solidFill>
                  <a:srgbClr val="FF0000"/>
                </a:solidFill>
              </a:rPr>
              <a:t>斜率</a:t>
            </a:r>
            <a:r>
              <a:rPr lang="zh-CN" altLang="en-US"/>
              <a:t>表示物体的运动速度。</a:t>
            </a:r>
          </a:p>
        </p:txBody>
      </p:sp>
      <p:sp>
        <p:nvSpPr>
          <p:cNvPr id="23610" name="Freeform 58"/>
          <p:cNvSpPr>
            <a:spLocks/>
          </p:cNvSpPr>
          <p:nvPr/>
        </p:nvSpPr>
        <p:spPr bwMode="auto">
          <a:xfrm>
            <a:off x="684213" y="2171700"/>
            <a:ext cx="2232025" cy="1800225"/>
          </a:xfrm>
          <a:custGeom>
            <a:avLst/>
            <a:gdLst/>
            <a:ahLst/>
            <a:cxnLst>
              <a:cxn ang="0">
                <a:pos x="0" y="1134"/>
              </a:cxn>
              <a:cxn ang="0">
                <a:pos x="408" y="1043"/>
              </a:cxn>
              <a:cxn ang="0">
                <a:pos x="861" y="771"/>
              </a:cxn>
              <a:cxn ang="0">
                <a:pos x="1406" y="0"/>
              </a:cxn>
            </a:cxnLst>
            <a:rect l="0" t="0" r="r" b="b"/>
            <a:pathLst>
              <a:path w="1406" h="1134">
                <a:moveTo>
                  <a:pt x="0" y="1134"/>
                </a:moveTo>
                <a:cubicBezTo>
                  <a:pt x="132" y="1119"/>
                  <a:pt x="264" y="1104"/>
                  <a:pt x="408" y="1043"/>
                </a:cubicBezTo>
                <a:cubicBezTo>
                  <a:pt x="552" y="982"/>
                  <a:pt x="695" y="945"/>
                  <a:pt x="861" y="771"/>
                </a:cubicBezTo>
                <a:cubicBezTo>
                  <a:pt x="1027" y="597"/>
                  <a:pt x="1216" y="298"/>
                  <a:pt x="1406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611" name="Line 59"/>
          <p:cNvSpPr>
            <a:spLocks noChangeShapeType="1"/>
          </p:cNvSpPr>
          <p:nvPr/>
        </p:nvSpPr>
        <p:spPr bwMode="auto">
          <a:xfrm>
            <a:off x="684213" y="2549525"/>
            <a:ext cx="2447925" cy="0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612" name="Text Box 60"/>
          <p:cNvSpPr txBox="1">
            <a:spLocks noChangeArrowheads="1"/>
          </p:cNvSpPr>
          <p:nvPr/>
        </p:nvSpPr>
        <p:spPr bwMode="auto">
          <a:xfrm>
            <a:off x="1979613" y="1989138"/>
            <a:ext cx="7207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339933"/>
                </a:solidFill>
              </a:rPr>
              <a:t>丙</a:t>
            </a:r>
          </a:p>
        </p:txBody>
      </p:sp>
      <p:sp>
        <p:nvSpPr>
          <p:cNvPr id="23613" name="Rectangle 61"/>
          <p:cNvSpPr>
            <a:spLocks noChangeArrowheads="1"/>
          </p:cNvSpPr>
          <p:nvPr/>
        </p:nvSpPr>
        <p:spPr bwMode="auto">
          <a:xfrm>
            <a:off x="2843213" y="1884363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</a:rPr>
              <a:t>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6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3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07" grpId="0" build="allAtOnce" animBg="1"/>
      <p:bldP spid="23610" grpId="0" animBg="1"/>
      <p:bldP spid="23611" grpId="0" animBg="1"/>
      <p:bldP spid="23612" grpId="0"/>
      <p:bldP spid="236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0" y="260350"/>
            <a:ext cx="91440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kumimoji="0" lang="en-US" altLang="zh-CN"/>
              <a:t>1</a:t>
            </a:r>
            <a:r>
              <a:rPr kumimoji="0" lang="zh-CN" altLang="en-US">
                <a:solidFill>
                  <a:srgbClr val="000000"/>
                </a:solidFill>
              </a:rPr>
              <a:t>．</a:t>
            </a:r>
            <a:r>
              <a:rPr kumimoji="0" lang="en-US" altLang="zh-CN" i="1"/>
              <a:t>A</a:t>
            </a:r>
            <a:r>
              <a:rPr kumimoji="0" lang="zh-CN" altLang="en-US"/>
              <a:t>、</a:t>
            </a:r>
            <a:r>
              <a:rPr kumimoji="0" lang="en-US" altLang="zh-CN" i="1"/>
              <a:t>B</a:t>
            </a:r>
            <a:r>
              <a:rPr kumimoji="0" lang="zh-CN" altLang="en-US"/>
              <a:t>、</a:t>
            </a:r>
            <a:r>
              <a:rPr kumimoji="0" lang="en-US" altLang="zh-CN" i="1"/>
              <a:t>C</a:t>
            </a:r>
            <a:r>
              <a:rPr kumimoji="0" lang="zh-CN" altLang="en-US"/>
              <a:t>三物体同时同地出发做直线运动，它们运动情况如图</a:t>
            </a:r>
            <a:r>
              <a:rPr kumimoji="0" lang="en-US" altLang="zh-CN"/>
              <a:t>1</a:t>
            </a:r>
            <a:r>
              <a:rPr kumimoji="0" lang="zh-CN" altLang="en-US"/>
              <a:t>－</a:t>
            </a:r>
            <a:r>
              <a:rPr kumimoji="0" lang="en-US" altLang="zh-CN"/>
              <a:t>6</a:t>
            </a:r>
            <a:r>
              <a:rPr kumimoji="0" lang="zh-CN" altLang="en-US"/>
              <a:t>－</a:t>
            </a:r>
            <a:r>
              <a:rPr kumimoji="0" lang="en-US" altLang="zh-CN"/>
              <a:t>2</a:t>
            </a:r>
            <a:r>
              <a:rPr kumimoji="0" lang="zh-CN" altLang="en-US"/>
              <a:t>所示，则：</a:t>
            </a:r>
          </a:p>
          <a:p>
            <a:pPr algn="just"/>
            <a:r>
              <a:rPr kumimoji="0" lang="en-US" altLang="zh-CN"/>
              <a:t>1</a:t>
            </a:r>
            <a:r>
              <a:rPr kumimoji="0" lang="zh-CN" altLang="en-US"/>
              <a:t>）判断物体</a:t>
            </a:r>
            <a:r>
              <a:rPr kumimoji="0" lang="en-US" altLang="zh-CN"/>
              <a:t>A</a:t>
            </a:r>
            <a:r>
              <a:rPr kumimoji="0" lang="zh-CN" altLang="en-US"/>
              <a:t>、</a:t>
            </a:r>
            <a:r>
              <a:rPr kumimoji="0" lang="en-US" altLang="zh-CN"/>
              <a:t>B</a:t>
            </a:r>
            <a:r>
              <a:rPr kumimoji="0" lang="zh-CN" altLang="en-US"/>
              <a:t>、</a:t>
            </a:r>
            <a:r>
              <a:rPr kumimoji="0" lang="en-US" altLang="zh-CN"/>
              <a:t>C</a:t>
            </a:r>
            <a:r>
              <a:rPr kumimoji="0" lang="zh-CN" altLang="en-US"/>
              <a:t>的运动情境；</a:t>
            </a:r>
          </a:p>
          <a:p>
            <a:pPr algn="just"/>
            <a:r>
              <a:rPr kumimoji="0" lang="en-US" altLang="zh-CN"/>
              <a:t>2</a:t>
            </a:r>
            <a:r>
              <a:rPr kumimoji="0" lang="zh-CN" altLang="en-US"/>
              <a:t>）在</a:t>
            </a:r>
            <a:r>
              <a:rPr kumimoji="0" lang="en-US" altLang="zh-CN"/>
              <a:t>20 s</a:t>
            </a:r>
            <a:r>
              <a:rPr kumimoji="0" lang="zh-CN" altLang="en-US"/>
              <a:t>的时间内，它们的平均速度的关系正确的是</a:t>
            </a:r>
            <a:r>
              <a:rPr kumimoji="0" lang="en-US" altLang="zh-CN"/>
              <a:t>(</a:t>
            </a:r>
            <a:r>
              <a:rPr kumimoji="0" lang="zh-CN" altLang="en-US"/>
              <a:t>　　</a:t>
            </a:r>
            <a:r>
              <a:rPr kumimoji="0" lang="en-US" altLang="zh-CN"/>
              <a:t>)</a:t>
            </a:r>
            <a:endParaRPr lang="en-US" altLang="zh-CN"/>
          </a:p>
        </p:txBody>
      </p:sp>
      <p:pic>
        <p:nvPicPr>
          <p:cNvPr id="25605" name="Picture 3" descr="1-47.TIF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4643438" y="2852738"/>
            <a:ext cx="387350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5606" name="Object 2"/>
          <p:cNvGraphicFramePr>
            <a:graphicFrameLocks noChangeAspect="1"/>
          </p:cNvGraphicFramePr>
          <p:nvPr/>
        </p:nvGraphicFramePr>
        <p:xfrm>
          <a:off x="468313" y="3246438"/>
          <a:ext cx="3527425" cy="2990850"/>
        </p:xfrm>
        <a:graphic>
          <a:graphicData uri="http://schemas.openxmlformats.org/presentationml/2006/ole">
            <p:oleObj spid="_x0000_s25606" name="文档" r:id="rId5" imgW="2945685" imgH="1309367" progId="Word.Document.8">
              <p:embed/>
            </p:oleObj>
          </a:graphicData>
        </a:graphic>
      </p:graphicFrame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2268538" y="2492375"/>
            <a:ext cx="647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323850" y="6005513"/>
            <a:ext cx="4895850" cy="663575"/>
          </a:xfrm>
          <a:prstGeom prst="rect">
            <a:avLst/>
          </a:prstGeom>
          <a:noFill/>
          <a:ln w="222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课本</a:t>
            </a:r>
            <a:r>
              <a:rPr lang="en-US" altLang="zh-CN"/>
              <a:t>P22</a:t>
            </a:r>
            <a:r>
              <a:rPr lang="zh-CN" altLang="en-US"/>
              <a:t>页第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4</a:t>
            </a:r>
            <a:r>
              <a:rPr lang="zh-CN" altLang="en-US"/>
              <a:t>小题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8" grpId="0"/>
      <p:bldP spid="2560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50825" y="458788"/>
            <a:ext cx="8893175" cy="4486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/>
            <a:r>
              <a:rPr kumimoji="0" lang="en-US" altLang="zh-CN">
                <a:cs typeface="Courier New" pitchFamily="49" charset="0"/>
              </a:rPr>
              <a:t>           (</a:t>
            </a:r>
            <a:r>
              <a:rPr kumimoji="0" lang="zh-CN" altLang="en-US">
                <a:cs typeface="Times New Roman" pitchFamily="18" charset="0"/>
              </a:rPr>
              <a:t>单选</a:t>
            </a:r>
            <a:r>
              <a:rPr kumimoji="0" lang="en-US" altLang="zh-CN">
                <a:cs typeface="Courier New" pitchFamily="49" charset="0"/>
              </a:rPr>
              <a:t>)</a:t>
            </a:r>
            <a:r>
              <a:rPr kumimoji="0" lang="zh-CN" altLang="en-US">
                <a:cs typeface="Times New Roman" pitchFamily="18" charset="0"/>
              </a:rPr>
              <a:t>如图</a:t>
            </a:r>
            <a:r>
              <a:rPr kumimoji="0" lang="en-US" altLang="zh-CN">
                <a:cs typeface="Courier New" pitchFamily="49" charset="0"/>
              </a:rPr>
              <a:t>1</a:t>
            </a:r>
            <a:r>
              <a:rPr kumimoji="0" lang="zh-CN" altLang="en-US">
                <a:cs typeface="Times New Roman" pitchFamily="18" charset="0"/>
              </a:rPr>
              <a:t>－</a:t>
            </a:r>
            <a:r>
              <a:rPr kumimoji="0" lang="en-US" altLang="zh-CN">
                <a:cs typeface="Courier New" pitchFamily="49" charset="0"/>
              </a:rPr>
              <a:t>6</a:t>
            </a:r>
            <a:r>
              <a:rPr kumimoji="0" lang="zh-CN" altLang="en-US">
                <a:cs typeface="Times New Roman" pitchFamily="18" charset="0"/>
              </a:rPr>
              <a:t>－</a:t>
            </a:r>
            <a:r>
              <a:rPr kumimoji="0" lang="en-US" altLang="zh-CN">
                <a:cs typeface="Courier New" pitchFamily="49" charset="0"/>
              </a:rPr>
              <a:t>8</a:t>
            </a:r>
            <a:r>
              <a:rPr kumimoji="0" lang="zh-CN" altLang="en-US">
                <a:cs typeface="Times New Roman" pitchFamily="18" charset="0"/>
              </a:rPr>
              <a:t>所示为甲、乙两物体相对于同一参考系的</a:t>
            </a:r>
            <a:r>
              <a:rPr kumimoji="0" lang="en-US" altLang="zh-CN" i="1">
                <a:cs typeface="Courier New" pitchFamily="49" charset="0"/>
              </a:rPr>
              <a:t>s</a:t>
            </a:r>
            <a:r>
              <a:rPr kumimoji="0" lang="zh-CN" altLang="en-US">
                <a:cs typeface="Times New Roman" pitchFamily="18" charset="0"/>
              </a:rPr>
              <a:t>－</a:t>
            </a:r>
            <a:r>
              <a:rPr kumimoji="0" lang="en-US" altLang="zh-CN" i="1">
                <a:cs typeface="Courier New" pitchFamily="49" charset="0"/>
              </a:rPr>
              <a:t>t</a:t>
            </a:r>
            <a:r>
              <a:rPr kumimoji="0" lang="zh-CN" altLang="en-US">
                <a:cs typeface="Times New Roman" pitchFamily="18" charset="0"/>
              </a:rPr>
              <a:t>图象，下面说法错误的是</a:t>
            </a:r>
            <a:r>
              <a:rPr kumimoji="0" lang="en-US" altLang="zh-CN">
                <a:cs typeface="Courier New" pitchFamily="49" charset="0"/>
              </a:rPr>
              <a:t>(</a:t>
            </a:r>
            <a:r>
              <a:rPr kumimoji="0" lang="zh-CN" altLang="en-US">
                <a:cs typeface="Times New Roman" pitchFamily="18" charset="0"/>
              </a:rPr>
              <a:t>　　</a:t>
            </a:r>
            <a:r>
              <a:rPr kumimoji="0" lang="en-US" altLang="zh-CN">
                <a:cs typeface="Courier New" pitchFamily="49" charset="0"/>
              </a:rPr>
              <a:t>)</a:t>
            </a:r>
            <a:endParaRPr kumimoji="0" lang="zh-CN" altLang="zh-CN" b="0">
              <a:latin typeface="宋体" pitchFamily="2" charset="-122"/>
              <a:cs typeface="Courier New" pitchFamily="49" charset="0"/>
            </a:endParaRPr>
          </a:p>
          <a:p>
            <a:pPr algn="just"/>
            <a:r>
              <a:rPr kumimoji="0" lang="en-US" altLang="zh-CN">
                <a:cs typeface="Courier New" pitchFamily="49" charset="0"/>
              </a:rPr>
              <a:t>A</a:t>
            </a:r>
            <a:r>
              <a:rPr kumimoji="0" lang="zh-CN" altLang="en-US">
                <a:solidFill>
                  <a:srgbClr val="000000"/>
                </a:solidFill>
                <a:cs typeface="Times New Roman" pitchFamily="18" charset="0"/>
              </a:rPr>
              <a:t>．</a:t>
            </a:r>
            <a:r>
              <a:rPr kumimoji="0" lang="zh-CN" altLang="en-US">
                <a:cs typeface="Times New Roman" pitchFamily="18" charset="0"/>
              </a:rPr>
              <a:t>甲、乙两物体的出发点相距</a:t>
            </a:r>
            <a:r>
              <a:rPr kumimoji="0" lang="en-US" altLang="zh-CN" i="1">
                <a:cs typeface="Courier New" pitchFamily="49" charset="0"/>
              </a:rPr>
              <a:t>s</a:t>
            </a:r>
            <a:r>
              <a:rPr kumimoji="0" lang="en-US" altLang="zh-CN" baseline="-25000">
                <a:cs typeface="Courier New" pitchFamily="49" charset="0"/>
              </a:rPr>
              <a:t>0</a:t>
            </a:r>
            <a:endParaRPr kumimoji="0" lang="zh-CN" altLang="zh-CN" b="0">
              <a:latin typeface="宋体" pitchFamily="2" charset="-122"/>
              <a:cs typeface="Courier New" pitchFamily="49" charset="0"/>
            </a:endParaRPr>
          </a:p>
          <a:p>
            <a:pPr algn="just"/>
            <a:r>
              <a:rPr kumimoji="0" lang="en-US" altLang="zh-CN">
                <a:cs typeface="Courier New" pitchFamily="49" charset="0"/>
              </a:rPr>
              <a:t>B</a:t>
            </a:r>
            <a:r>
              <a:rPr kumimoji="0" lang="zh-CN" altLang="en-US">
                <a:solidFill>
                  <a:srgbClr val="000000"/>
                </a:solidFill>
                <a:cs typeface="Times New Roman" pitchFamily="18" charset="0"/>
              </a:rPr>
              <a:t>．</a:t>
            </a:r>
            <a:r>
              <a:rPr kumimoji="0" lang="zh-CN" altLang="en-US">
                <a:cs typeface="Times New Roman" pitchFamily="18" charset="0"/>
              </a:rPr>
              <a:t>甲、乙两物体都做匀速直线运动</a:t>
            </a:r>
            <a:endParaRPr kumimoji="0" lang="zh-CN" altLang="en-US" b="0">
              <a:latin typeface="宋体" pitchFamily="2" charset="-122"/>
              <a:cs typeface="Courier New" pitchFamily="49" charset="0"/>
            </a:endParaRPr>
          </a:p>
          <a:p>
            <a:pPr algn="just"/>
            <a:r>
              <a:rPr kumimoji="0" lang="en-US" altLang="zh-CN">
                <a:cs typeface="Courier New" pitchFamily="49" charset="0"/>
              </a:rPr>
              <a:t>C</a:t>
            </a:r>
            <a:r>
              <a:rPr kumimoji="0" lang="zh-CN" altLang="en-US">
                <a:solidFill>
                  <a:srgbClr val="000000"/>
                </a:solidFill>
                <a:cs typeface="Times New Roman" pitchFamily="18" charset="0"/>
              </a:rPr>
              <a:t>．</a:t>
            </a:r>
            <a:r>
              <a:rPr kumimoji="0" lang="zh-CN" altLang="en-US">
                <a:cs typeface="Times New Roman" pitchFamily="18" charset="0"/>
              </a:rPr>
              <a:t>甲物体比乙物体早出发的时间为</a:t>
            </a:r>
            <a:r>
              <a:rPr kumimoji="0" lang="en-US" altLang="zh-CN" i="1">
                <a:cs typeface="Courier New" pitchFamily="49" charset="0"/>
              </a:rPr>
              <a:t>t</a:t>
            </a:r>
            <a:r>
              <a:rPr kumimoji="0" lang="en-US" altLang="zh-CN" baseline="-25000">
                <a:cs typeface="Courier New" pitchFamily="49" charset="0"/>
              </a:rPr>
              <a:t>1</a:t>
            </a:r>
            <a:endParaRPr kumimoji="0" lang="zh-CN" altLang="zh-CN" b="0">
              <a:latin typeface="宋体" pitchFamily="2" charset="-122"/>
              <a:cs typeface="Courier New" pitchFamily="49" charset="0"/>
            </a:endParaRPr>
          </a:p>
          <a:p>
            <a:pPr algn="just"/>
            <a:r>
              <a:rPr kumimoji="0" lang="en-US" altLang="zh-CN">
                <a:cs typeface="Courier New" pitchFamily="49" charset="0"/>
              </a:rPr>
              <a:t>D</a:t>
            </a:r>
            <a:r>
              <a:rPr kumimoji="0" lang="zh-CN" altLang="en-US">
                <a:solidFill>
                  <a:srgbClr val="000000"/>
                </a:solidFill>
                <a:cs typeface="Times New Roman" pitchFamily="18" charset="0"/>
              </a:rPr>
              <a:t>．</a:t>
            </a:r>
            <a:r>
              <a:rPr kumimoji="0" lang="zh-CN" altLang="en-US">
                <a:cs typeface="Times New Roman" pitchFamily="18" charset="0"/>
              </a:rPr>
              <a:t>甲、乙两物体向</a:t>
            </a:r>
          </a:p>
          <a:p>
            <a:pPr algn="just"/>
            <a:r>
              <a:rPr kumimoji="0" lang="zh-CN" altLang="en-US">
                <a:cs typeface="Times New Roman" pitchFamily="18" charset="0"/>
              </a:rPr>
              <a:t>同方向运动</a:t>
            </a:r>
            <a:endParaRPr kumimoji="0" lang="zh-CN" altLang="en-US" b="0">
              <a:latin typeface="宋体" pitchFamily="2" charset="-122"/>
              <a:cs typeface="Courier New" pitchFamily="49" charset="0"/>
            </a:endParaRPr>
          </a:p>
        </p:txBody>
      </p:sp>
      <p:grpSp>
        <p:nvGrpSpPr>
          <p:cNvPr id="33797" name="组合 35"/>
          <p:cNvGrpSpPr>
            <a:grpSpLocks/>
          </p:cNvGrpSpPr>
          <p:nvPr/>
        </p:nvGrpSpPr>
        <p:grpSpPr bwMode="auto">
          <a:xfrm>
            <a:off x="384175" y="474663"/>
            <a:ext cx="873125" cy="488950"/>
            <a:chOff x="2479675" y="1263555"/>
            <a:chExt cx="873125" cy="489045"/>
          </a:xfrm>
        </p:grpSpPr>
        <p:grpSp>
          <p:nvGrpSpPr>
            <p:cNvPr id="33798" name="组合 31"/>
            <p:cNvGrpSpPr>
              <a:grpSpLocks noChangeAspect="1"/>
            </p:cNvGrpSpPr>
            <p:nvPr/>
          </p:nvGrpSpPr>
          <p:grpSpPr bwMode="auto">
            <a:xfrm>
              <a:off x="2479675" y="1276257"/>
              <a:ext cx="873125" cy="476343"/>
              <a:chOff x="3783343" y="1838594"/>
              <a:chExt cx="1444904" cy="1444493"/>
            </a:xfrm>
          </p:grpSpPr>
          <p:sp>
            <p:nvSpPr>
              <p:cNvPr id="11" name="Oval 93"/>
              <p:cNvSpPr>
                <a:spLocks noChangeArrowheads="1"/>
              </p:cNvSpPr>
              <p:nvPr/>
            </p:nvSpPr>
            <p:spPr bwMode="auto">
              <a:xfrm>
                <a:off x="3783343" y="1838594"/>
                <a:ext cx="1444904" cy="1444493"/>
              </a:xfrm>
              <a:prstGeom prst="ellipse">
                <a:avLst/>
              </a:prstGeom>
              <a:solidFill>
                <a:srgbClr val="000000">
                  <a:lumMod val="50000"/>
                  <a:lumOff val="50000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b="0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grpSp>
            <p:nvGrpSpPr>
              <p:cNvPr id="33800" name="Oval 94"/>
              <p:cNvGrpSpPr>
                <a:grpSpLocks noChangeAspect="1"/>
              </p:cNvGrpSpPr>
              <p:nvPr/>
            </p:nvGrpSpPr>
            <p:grpSpPr bwMode="auto">
              <a:xfrm>
                <a:off x="3912576" y="1888191"/>
                <a:ext cx="1282497" cy="1282500"/>
                <a:chOff x="3872419" y="2348444"/>
                <a:chExt cx="1438656" cy="1438657"/>
              </a:xfrm>
            </p:grpSpPr>
            <p:pic>
              <p:nvPicPr>
                <p:cNvPr id="33801" name="Oval 94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3872419" y="2348444"/>
                  <a:ext cx="1438656" cy="14386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4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995626" y="2546665"/>
                  <a:ext cx="987237" cy="9938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zh-CN" sz="1800" b="0" kern="0">
                    <a:solidFill>
                      <a:sysClr val="windowText" lastClr="000000"/>
                    </a:solidFill>
                    <a:ea typeface="+mn-ea"/>
                  </a:endParaRPr>
                </a:p>
              </p:txBody>
            </p:sp>
          </p:grpSp>
        </p:grpSp>
        <p:sp>
          <p:nvSpPr>
            <p:cNvPr id="10" name="TextBox 15"/>
            <p:cNvSpPr txBox="1">
              <a:spLocks noChangeArrowheads="1"/>
            </p:cNvSpPr>
            <p:nvPr/>
          </p:nvSpPr>
          <p:spPr bwMode="auto">
            <a:xfrm>
              <a:off x="2573338" y="1263555"/>
              <a:ext cx="714375" cy="457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/>
                  <a:ea typeface="宋体"/>
                  <a:cs typeface="Times New Roman" pitchFamily="18" charset="0"/>
                </a:rPr>
                <a:t>例</a:t>
              </a:r>
              <a:r>
                <a:rPr kumimoji="0" lang="en-US" altLang="zh-CN" sz="2400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/>
                  <a:cs typeface="Times New Roman" pitchFamily="18" charset="0"/>
                </a:rPr>
                <a:t>1</a:t>
              </a:r>
              <a:endParaRPr kumimoji="0" lang="zh-CN" altLang="en-US" sz="24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/>
                <a:cs typeface="Times New Roman" pitchFamily="18" charset="0"/>
              </a:endParaRPr>
            </a:p>
          </p:txBody>
        </p:sp>
      </p:grpSp>
      <p:pic>
        <p:nvPicPr>
          <p:cNvPr id="33804" name="Picture 4" descr="1-56.TIF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4716463" y="3868738"/>
            <a:ext cx="3600450" cy="298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2557463" y="1563688"/>
            <a:ext cx="7191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95288" y="260350"/>
            <a:ext cx="57610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二、认识速度</a:t>
            </a:r>
            <a:r>
              <a:rPr lang="en-US" altLang="zh-CN"/>
              <a:t>-</a:t>
            </a:r>
            <a:r>
              <a:rPr lang="zh-CN" altLang="en-US"/>
              <a:t>时间图象：</a:t>
            </a:r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V="1">
            <a:off x="1044575" y="1628775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1044575" y="3644900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1404938" y="3502025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1763713" y="3502025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2124075" y="3502025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2484438" y="3502025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1044575" y="3284538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1044575" y="2925763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1044575" y="2565400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1044575" y="2205038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2773363" y="36195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0"/>
              <a:t>t/s</a:t>
            </a:r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1116013" y="1557338"/>
            <a:ext cx="1223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0"/>
              <a:t>v(m/s)</a:t>
            </a:r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900113" y="3644900"/>
            <a:ext cx="1944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0"/>
              <a:t>0    1    2     3    4</a:t>
            </a:r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755650" y="1989138"/>
            <a:ext cx="2889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0"/>
              <a:t>4321</a:t>
            </a:r>
          </a:p>
        </p:txBody>
      </p:sp>
      <p:grpSp>
        <p:nvGrpSpPr>
          <p:cNvPr id="19496" name="Group 40"/>
          <p:cNvGrpSpPr>
            <a:grpSpLocks/>
          </p:cNvGrpSpPr>
          <p:nvPr/>
        </p:nvGrpSpPr>
        <p:grpSpPr bwMode="auto">
          <a:xfrm>
            <a:off x="3130550" y="1557338"/>
            <a:ext cx="2520950" cy="2519362"/>
            <a:chOff x="2108" y="1616"/>
            <a:chExt cx="1588" cy="1587"/>
          </a:xfrm>
        </p:grpSpPr>
        <p:sp>
          <p:nvSpPr>
            <p:cNvPr id="19477" name="Line 21"/>
            <p:cNvSpPr>
              <a:spLocks noChangeShapeType="1"/>
            </p:cNvSpPr>
            <p:nvPr/>
          </p:nvSpPr>
          <p:spPr bwMode="auto">
            <a:xfrm flipV="1">
              <a:off x="2290" y="1661"/>
              <a:ext cx="0" cy="1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Line 22"/>
            <p:cNvSpPr>
              <a:spLocks noChangeShapeType="1"/>
            </p:cNvSpPr>
            <p:nvPr/>
          </p:nvSpPr>
          <p:spPr bwMode="auto">
            <a:xfrm>
              <a:off x="2290" y="2931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9" name="Line 23"/>
            <p:cNvSpPr>
              <a:spLocks noChangeShapeType="1"/>
            </p:cNvSpPr>
            <p:nvPr/>
          </p:nvSpPr>
          <p:spPr bwMode="auto">
            <a:xfrm>
              <a:off x="2517" y="2841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0" name="Line 24"/>
            <p:cNvSpPr>
              <a:spLocks noChangeShapeType="1"/>
            </p:cNvSpPr>
            <p:nvPr/>
          </p:nvSpPr>
          <p:spPr bwMode="auto">
            <a:xfrm>
              <a:off x="2743" y="2841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1" name="Line 25"/>
            <p:cNvSpPr>
              <a:spLocks noChangeShapeType="1"/>
            </p:cNvSpPr>
            <p:nvPr/>
          </p:nvSpPr>
          <p:spPr bwMode="auto">
            <a:xfrm>
              <a:off x="2970" y="2841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2" name="Line 26"/>
            <p:cNvSpPr>
              <a:spLocks noChangeShapeType="1"/>
            </p:cNvSpPr>
            <p:nvPr/>
          </p:nvSpPr>
          <p:spPr bwMode="auto">
            <a:xfrm>
              <a:off x="3197" y="2841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3" name="Line 27"/>
            <p:cNvSpPr>
              <a:spLocks noChangeShapeType="1"/>
            </p:cNvSpPr>
            <p:nvPr/>
          </p:nvSpPr>
          <p:spPr bwMode="auto">
            <a:xfrm>
              <a:off x="2290" y="2704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4" name="Line 28"/>
            <p:cNvSpPr>
              <a:spLocks noChangeShapeType="1"/>
            </p:cNvSpPr>
            <p:nvPr/>
          </p:nvSpPr>
          <p:spPr bwMode="auto">
            <a:xfrm>
              <a:off x="2290" y="2478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5" name="Line 29"/>
            <p:cNvSpPr>
              <a:spLocks noChangeShapeType="1"/>
            </p:cNvSpPr>
            <p:nvPr/>
          </p:nvSpPr>
          <p:spPr bwMode="auto">
            <a:xfrm>
              <a:off x="2290" y="2251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6" name="Line 30"/>
            <p:cNvSpPr>
              <a:spLocks noChangeShapeType="1"/>
            </p:cNvSpPr>
            <p:nvPr/>
          </p:nvSpPr>
          <p:spPr bwMode="auto">
            <a:xfrm>
              <a:off x="2290" y="2024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7" name="Text Box 31"/>
            <p:cNvSpPr txBox="1">
              <a:spLocks noChangeArrowheads="1"/>
            </p:cNvSpPr>
            <p:nvPr/>
          </p:nvSpPr>
          <p:spPr bwMode="auto">
            <a:xfrm>
              <a:off x="3379" y="2915"/>
              <a:ext cx="3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/>
                <a:t>t/s</a:t>
              </a:r>
            </a:p>
          </p:txBody>
        </p:sp>
        <p:sp>
          <p:nvSpPr>
            <p:cNvPr id="19488" name="Text Box 32"/>
            <p:cNvSpPr txBox="1">
              <a:spLocks noChangeArrowheads="1"/>
            </p:cNvSpPr>
            <p:nvPr/>
          </p:nvSpPr>
          <p:spPr bwMode="auto">
            <a:xfrm>
              <a:off x="2335" y="1616"/>
              <a:ext cx="7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/>
                <a:t>v(m/s)</a:t>
              </a:r>
            </a:p>
          </p:txBody>
        </p:sp>
        <p:sp>
          <p:nvSpPr>
            <p:cNvPr id="19489" name="Text Box 33"/>
            <p:cNvSpPr txBox="1">
              <a:spLocks noChangeArrowheads="1"/>
            </p:cNvSpPr>
            <p:nvPr/>
          </p:nvSpPr>
          <p:spPr bwMode="auto">
            <a:xfrm>
              <a:off x="2199" y="2931"/>
              <a:ext cx="1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0"/>
                <a:t>0    1    2     3    4</a:t>
              </a:r>
            </a:p>
          </p:txBody>
        </p:sp>
        <p:sp>
          <p:nvSpPr>
            <p:cNvPr id="19490" name="Text Box 34"/>
            <p:cNvSpPr txBox="1">
              <a:spLocks noChangeArrowheads="1"/>
            </p:cNvSpPr>
            <p:nvPr/>
          </p:nvSpPr>
          <p:spPr bwMode="auto">
            <a:xfrm>
              <a:off x="2108" y="1888"/>
              <a:ext cx="182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/>
                <a:t>4321</a:t>
              </a:r>
            </a:p>
          </p:txBody>
        </p:sp>
      </p:grpSp>
      <p:grpSp>
        <p:nvGrpSpPr>
          <p:cNvPr id="19491" name="Group 35"/>
          <p:cNvGrpSpPr>
            <a:grpSpLocks/>
          </p:cNvGrpSpPr>
          <p:nvPr/>
        </p:nvGrpSpPr>
        <p:grpSpPr bwMode="auto">
          <a:xfrm>
            <a:off x="1187450" y="2205038"/>
            <a:ext cx="1295400" cy="1223962"/>
            <a:chOff x="431" y="2296"/>
            <a:chExt cx="816" cy="771"/>
          </a:xfrm>
        </p:grpSpPr>
        <p:sp>
          <p:nvSpPr>
            <p:cNvPr id="19492" name="Line 36"/>
            <p:cNvSpPr>
              <a:spLocks noChangeShapeType="1"/>
            </p:cNvSpPr>
            <p:nvPr/>
          </p:nvSpPr>
          <p:spPr bwMode="auto">
            <a:xfrm>
              <a:off x="431" y="2296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3" name="Line 37"/>
            <p:cNvSpPr>
              <a:spLocks noChangeShapeType="1"/>
            </p:cNvSpPr>
            <p:nvPr/>
          </p:nvSpPr>
          <p:spPr bwMode="auto">
            <a:xfrm flipV="1">
              <a:off x="1247" y="2296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94" name="Line 38"/>
          <p:cNvSpPr>
            <a:spLocks noChangeShapeType="1"/>
          </p:cNvSpPr>
          <p:nvPr/>
        </p:nvSpPr>
        <p:spPr bwMode="auto">
          <a:xfrm flipV="1">
            <a:off x="1042988" y="1773238"/>
            <a:ext cx="1873250" cy="187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495" name="Line 39"/>
          <p:cNvSpPr>
            <a:spLocks noChangeShapeType="1"/>
          </p:cNvSpPr>
          <p:nvPr/>
        </p:nvSpPr>
        <p:spPr bwMode="auto">
          <a:xfrm>
            <a:off x="3492500" y="2565400"/>
            <a:ext cx="165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498" name="Line 42"/>
          <p:cNvSpPr>
            <a:spLocks noChangeShapeType="1"/>
          </p:cNvSpPr>
          <p:nvPr/>
        </p:nvSpPr>
        <p:spPr bwMode="auto">
          <a:xfrm flipV="1">
            <a:off x="6229350" y="1555750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499" name="Line 43"/>
          <p:cNvSpPr>
            <a:spLocks noChangeShapeType="1"/>
          </p:cNvSpPr>
          <p:nvPr/>
        </p:nvSpPr>
        <p:spPr bwMode="auto">
          <a:xfrm>
            <a:off x="6229350" y="357187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00" name="Line 44"/>
          <p:cNvSpPr>
            <a:spLocks noChangeShapeType="1"/>
          </p:cNvSpPr>
          <p:nvPr/>
        </p:nvSpPr>
        <p:spPr bwMode="auto">
          <a:xfrm>
            <a:off x="6589713" y="3429000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01" name="Line 45"/>
          <p:cNvSpPr>
            <a:spLocks noChangeShapeType="1"/>
          </p:cNvSpPr>
          <p:nvPr/>
        </p:nvSpPr>
        <p:spPr bwMode="auto">
          <a:xfrm>
            <a:off x="6948488" y="3429000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02" name="Line 46"/>
          <p:cNvSpPr>
            <a:spLocks noChangeShapeType="1"/>
          </p:cNvSpPr>
          <p:nvPr/>
        </p:nvSpPr>
        <p:spPr bwMode="auto">
          <a:xfrm>
            <a:off x="7308850" y="3429000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03" name="Line 47"/>
          <p:cNvSpPr>
            <a:spLocks noChangeShapeType="1"/>
          </p:cNvSpPr>
          <p:nvPr/>
        </p:nvSpPr>
        <p:spPr bwMode="auto">
          <a:xfrm>
            <a:off x="7669213" y="3429000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04" name="Line 48"/>
          <p:cNvSpPr>
            <a:spLocks noChangeShapeType="1"/>
          </p:cNvSpPr>
          <p:nvPr/>
        </p:nvSpPr>
        <p:spPr bwMode="auto">
          <a:xfrm>
            <a:off x="6229350" y="3211513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05" name="Line 49"/>
          <p:cNvSpPr>
            <a:spLocks noChangeShapeType="1"/>
          </p:cNvSpPr>
          <p:nvPr/>
        </p:nvSpPr>
        <p:spPr bwMode="auto">
          <a:xfrm>
            <a:off x="6229350" y="2852738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06" name="Line 50"/>
          <p:cNvSpPr>
            <a:spLocks noChangeShapeType="1"/>
          </p:cNvSpPr>
          <p:nvPr/>
        </p:nvSpPr>
        <p:spPr bwMode="auto">
          <a:xfrm>
            <a:off x="6229350" y="2492375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07" name="Line 51"/>
          <p:cNvSpPr>
            <a:spLocks noChangeShapeType="1"/>
          </p:cNvSpPr>
          <p:nvPr/>
        </p:nvSpPr>
        <p:spPr bwMode="auto">
          <a:xfrm>
            <a:off x="6229350" y="2132013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08" name="Text Box 52"/>
          <p:cNvSpPr txBox="1">
            <a:spLocks noChangeArrowheads="1"/>
          </p:cNvSpPr>
          <p:nvPr/>
        </p:nvSpPr>
        <p:spPr bwMode="auto">
          <a:xfrm>
            <a:off x="7958138" y="3546475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0"/>
              <a:t>t/s</a:t>
            </a:r>
          </a:p>
        </p:txBody>
      </p:sp>
      <p:sp>
        <p:nvSpPr>
          <p:cNvPr id="19509" name="Text Box 53"/>
          <p:cNvSpPr txBox="1">
            <a:spLocks noChangeArrowheads="1"/>
          </p:cNvSpPr>
          <p:nvPr/>
        </p:nvSpPr>
        <p:spPr bwMode="auto">
          <a:xfrm>
            <a:off x="6300788" y="1484313"/>
            <a:ext cx="1152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0"/>
              <a:t>v(m/s)</a:t>
            </a:r>
          </a:p>
        </p:txBody>
      </p:sp>
      <p:sp>
        <p:nvSpPr>
          <p:cNvPr id="19510" name="Text Box 54"/>
          <p:cNvSpPr txBox="1">
            <a:spLocks noChangeArrowheads="1"/>
          </p:cNvSpPr>
          <p:nvPr/>
        </p:nvSpPr>
        <p:spPr bwMode="auto">
          <a:xfrm>
            <a:off x="6011863" y="3571875"/>
            <a:ext cx="1944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0"/>
              <a:t>0      1    2     3    4</a:t>
            </a:r>
          </a:p>
        </p:txBody>
      </p:sp>
      <p:sp>
        <p:nvSpPr>
          <p:cNvPr id="19511" name="Text Box 55"/>
          <p:cNvSpPr txBox="1">
            <a:spLocks noChangeArrowheads="1"/>
          </p:cNvSpPr>
          <p:nvPr/>
        </p:nvSpPr>
        <p:spPr bwMode="auto">
          <a:xfrm>
            <a:off x="5940425" y="1916113"/>
            <a:ext cx="2889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0"/>
              <a:t>4321</a:t>
            </a:r>
          </a:p>
        </p:txBody>
      </p:sp>
      <p:grpSp>
        <p:nvGrpSpPr>
          <p:cNvPr id="19525" name="Group 69"/>
          <p:cNvGrpSpPr>
            <a:grpSpLocks/>
          </p:cNvGrpSpPr>
          <p:nvPr/>
        </p:nvGrpSpPr>
        <p:grpSpPr bwMode="auto">
          <a:xfrm>
            <a:off x="5867400" y="3573463"/>
            <a:ext cx="504825" cy="1008062"/>
            <a:chOff x="3696" y="2251"/>
            <a:chExt cx="318" cy="635"/>
          </a:xfrm>
        </p:grpSpPr>
        <p:sp>
          <p:nvSpPr>
            <p:cNvPr id="19512" name="Line 56"/>
            <p:cNvSpPr>
              <a:spLocks noChangeShapeType="1"/>
            </p:cNvSpPr>
            <p:nvPr/>
          </p:nvSpPr>
          <p:spPr bwMode="auto">
            <a:xfrm>
              <a:off x="3922" y="2251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5" name="Line 59"/>
            <p:cNvSpPr>
              <a:spLocks noChangeShapeType="1"/>
            </p:cNvSpPr>
            <p:nvPr/>
          </p:nvSpPr>
          <p:spPr bwMode="auto">
            <a:xfrm>
              <a:off x="3923" y="2750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6" name="Line 60"/>
            <p:cNvSpPr>
              <a:spLocks noChangeShapeType="1"/>
            </p:cNvSpPr>
            <p:nvPr/>
          </p:nvSpPr>
          <p:spPr bwMode="auto">
            <a:xfrm>
              <a:off x="3923" y="2523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7" name="Text Box 61"/>
            <p:cNvSpPr txBox="1">
              <a:spLocks noChangeArrowheads="1"/>
            </p:cNvSpPr>
            <p:nvPr/>
          </p:nvSpPr>
          <p:spPr bwMode="auto">
            <a:xfrm>
              <a:off x="3696" y="2432"/>
              <a:ext cx="272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0"/>
                <a:t>-1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 b="0"/>
                <a:t>-2</a:t>
              </a:r>
            </a:p>
          </p:txBody>
        </p:sp>
      </p:grpSp>
      <p:sp>
        <p:nvSpPr>
          <p:cNvPr id="19518" name="Line 62"/>
          <p:cNvSpPr>
            <a:spLocks noChangeShapeType="1"/>
          </p:cNvSpPr>
          <p:nvPr/>
        </p:nvSpPr>
        <p:spPr bwMode="auto">
          <a:xfrm>
            <a:off x="6227763" y="2133600"/>
            <a:ext cx="1152525" cy="2303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19" name="Line 63"/>
          <p:cNvSpPr>
            <a:spLocks noChangeShapeType="1"/>
          </p:cNvSpPr>
          <p:nvPr/>
        </p:nvSpPr>
        <p:spPr bwMode="auto">
          <a:xfrm>
            <a:off x="6372225" y="4365625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20" name="Line 64"/>
          <p:cNvSpPr>
            <a:spLocks noChangeShapeType="1"/>
          </p:cNvSpPr>
          <p:nvPr/>
        </p:nvSpPr>
        <p:spPr bwMode="auto">
          <a:xfrm>
            <a:off x="7308850" y="357346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21" name="Text Box 65"/>
          <p:cNvSpPr txBox="1">
            <a:spLocks noChangeArrowheads="1"/>
          </p:cNvSpPr>
          <p:nvPr/>
        </p:nvSpPr>
        <p:spPr bwMode="auto">
          <a:xfrm>
            <a:off x="539750" y="908050"/>
            <a:ext cx="5903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  <a:r>
              <a:rPr lang="zh-CN" altLang="en-US"/>
              <a:t>、认识速度</a:t>
            </a:r>
            <a:r>
              <a:rPr lang="en-US" altLang="zh-CN"/>
              <a:t>-</a:t>
            </a:r>
            <a:r>
              <a:rPr lang="zh-CN" altLang="en-US"/>
              <a:t>时间图象：</a:t>
            </a:r>
          </a:p>
        </p:txBody>
      </p:sp>
      <p:sp>
        <p:nvSpPr>
          <p:cNvPr id="19522" name="Text Box 66"/>
          <p:cNvSpPr txBox="1">
            <a:spLocks noChangeArrowheads="1"/>
          </p:cNvSpPr>
          <p:nvPr/>
        </p:nvSpPr>
        <p:spPr bwMode="auto">
          <a:xfrm>
            <a:off x="0" y="4581525"/>
            <a:ext cx="91440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A</a:t>
            </a:r>
            <a:r>
              <a:rPr lang="zh-CN" altLang="en-US"/>
              <a:t>、上面三个图象分别表示物体做什么运动？速度随时间有怎样的变化？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B</a:t>
            </a:r>
            <a:r>
              <a:rPr lang="zh-CN" altLang="en-US"/>
              <a:t>、从速度时间图象你还能找出什么数据？</a:t>
            </a:r>
          </a:p>
        </p:txBody>
      </p:sp>
      <p:sp>
        <p:nvSpPr>
          <p:cNvPr id="19523" name="Freeform 67"/>
          <p:cNvSpPr>
            <a:spLocks/>
          </p:cNvSpPr>
          <p:nvPr/>
        </p:nvSpPr>
        <p:spPr bwMode="auto">
          <a:xfrm>
            <a:off x="1042988" y="2205038"/>
            <a:ext cx="1441450" cy="1439862"/>
          </a:xfrm>
          <a:custGeom>
            <a:avLst/>
            <a:gdLst/>
            <a:ahLst/>
            <a:cxnLst>
              <a:cxn ang="0">
                <a:pos x="0" y="907"/>
              </a:cxn>
              <a:cxn ang="0">
                <a:pos x="908" y="0"/>
              </a:cxn>
              <a:cxn ang="0">
                <a:pos x="908" y="907"/>
              </a:cxn>
              <a:cxn ang="0">
                <a:pos x="0" y="907"/>
              </a:cxn>
            </a:cxnLst>
            <a:rect l="0" t="0" r="r" b="b"/>
            <a:pathLst>
              <a:path w="908" h="907">
                <a:moveTo>
                  <a:pt x="0" y="907"/>
                </a:moveTo>
                <a:lnTo>
                  <a:pt x="908" y="0"/>
                </a:lnTo>
                <a:lnTo>
                  <a:pt x="908" y="907"/>
                </a:lnTo>
                <a:lnTo>
                  <a:pt x="0" y="907"/>
                </a:lnTo>
                <a:close/>
              </a:path>
            </a:pathLst>
          </a:cu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24" name="Freeform 68"/>
          <p:cNvSpPr>
            <a:spLocks/>
          </p:cNvSpPr>
          <p:nvPr/>
        </p:nvSpPr>
        <p:spPr bwMode="auto">
          <a:xfrm>
            <a:off x="3419475" y="2565400"/>
            <a:ext cx="1439863" cy="1079500"/>
          </a:xfrm>
          <a:custGeom>
            <a:avLst/>
            <a:gdLst/>
            <a:ahLst/>
            <a:cxnLst>
              <a:cxn ang="0">
                <a:pos x="0" y="680"/>
              </a:cxn>
              <a:cxn ang="0">
                <a:pos x="0" y="0"/>
              </a:cxn>
              <a:cxn ang="0">
                <a:pos x="907" y="0"/>
              </a:cxn>
              <a:cxn ang="0">
                <a:pos x="907" y="680"/>
              </a:cxn>
              <a:cxn ang="0">
                <a:pos x="0" y="680"/>
              </a:cxn>
            </a:cxnLst>
            <a:rect l="0" t="0" r="r" b="b"/>
            <a:pathLst>
              <a:path w="907" h="680">
                <a:moveTo>
                  <a:pt x="0" y="680"/>
                </a:moveTo>
                <a:lnTo>
                  <a:pt x="0" y="0"/>
                </a:lnTo>
                <a:lnTo>
                  <a:pt x="907" y="0"/>
                </a:lnTo>
                <a:lnTo>
                  <a:pt x="907" y="680"/>
                </a:lnTo>
                <a:lnTo>
                  <a:pt x="0" y="680"/>
                </a:lnTo>
                <a:close/>
              </a:path>
            </a:pathLst>
          </a:cu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23" grpId="0" animBg="1"/>
      <p:bldP spid="195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95288" y="260350"/>
            <a:ext cx="57610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二、认识速度</a:t>
            </a:r>
            <a:r>
              <a:rPr lang="en-US" altLang="zh-CN"/>
              <a:t>-</a:t>
            </a:r>
            <a:r>
              <a:rPr lang="zh-CN" altLang="en-US"/>
              <a:t>时间图象：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39750" y="908050"/>
            <a:ext cx="9001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</a:t>
            </a:r>
            <a:r>
              <a:rPr lang="zh-CN" altLang="en-US"/>
              <a:t>、根据速度</a:t>
            </a:r>
            <a:r>
              <a:rPr lang="en-US" altLang="zh-CN"/>
              <a:t>-</a:t>
            </a:r>
            <a:r>
              <a:rPr lang="zh-CN" altLang="en-US"/>
              <a:t>时间图象可求什么出物理量：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684213" y="1557338"/>
            <a:ext cx="8137525" cy="366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  <a:r>
              <a:rPr lang="zh-CN" altLang="en-US"/>
              <a:t>）读出任一时刻的速度值和任一时间内速度的变化量。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2</a:t>
            </a:r>
            <a:r>
              <a:rPr lang="zh-CN" altLang="en-US"/>
              <a:t>）可求出任一时间内的加速度。</a:t>
            </a:r>
          </a:p>
          <a:p>
            <a:pPr>
              <a:spcBef>
                <a:spcPct val="50000"/>
              </a:spcBef>
            </a:pPr>
            <a:endParaRPr lang="zh-CN" altLang="en-US"/>
          </a:p>
          <a:p>
            <a:pPr>
              <a:spcBef>
                <a:spcPct val="50000"/>
              </a:spcBef>
            </a:pPr>
            <a:r>
              <a:rPr lang="en-US" altLang="zh-CN"/>
              <a:t>3</a:t>
            </a:r>
            <a:r>
              <a:rPr lang="zh-CN" altLang="en-US"/>
              <a:t>）可求出任一时间内的位移。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755650" y="5145088"/>
            <a:ext cx="83883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  </a:t>
            </a:r>
            <a:r>
              <a:rPr lang="zh-CN" altLang="en-US"/>
              <a:t>在速度时间图象中，物体的运动</a:t>
            </a:r>
            <a:r>
              <a:rPr lang="zh-CN" altLang="en-US">
                <a:solidFill>
                  <a:srgbClr val="FF0000"/>
                </a:solidFill>
              </a:rPr>
              <a:t>位移的大小</a:t>
            </a:r>
            <a:r>
              <a:rPr lang="zh-CN" altLang="en-US"/>
              <a:t>等于速度图线与时间坐标轴围成的</a:t>
            </a:r>
            <a:r>
              <a:rPr lang="zh-CN" altLang="en-US">
                <a:solidFill>
                  <a:srgbClr val="FF0000"/>
                </a:solidFill>
              </a:rPr>
              <a:t>面积</a:t>
            </a:r>
            <a:r>
              <a:rPr lang="zh-CN" altLang="en-US"/>
              <a:t>。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611188" y="3573463"/>
            <a:ext cx="80660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图象中的斜率表示物体运动的加速度。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/>
      <p:bldP spid="2048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531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0" lang="en-US" altLang="zh-CN">
                <a:cs typeface="Courier New" pitchFamily="49" charset="0"/>
              </a:rPr>
              <a:t>2. </a:t>
            </a:r>
            <a:r>
              <a:rPr kumimoji="0" lang="zh-CN" altLang="en-US">
                <a:cs typeface="Times New Roman" pitchFamily="18" charset="0"/>
              </a:rPr>
              <a:t>甲、乙两个物体在同一直线上运动，它们的速度－时间图象如图</a:t>
            </a:r>
            <a:r>
              <a:rPr kumimoji="0" lang="en-US" altLang="zh-CN">
                <a:cs typeface="Courier New" pitchFamily="49" charset="0"/>
              </a:rPr>
              <a:t>1</a:t>
            </a:r>
            <a:r>
              <a:rPr kumimoji="0" lang="zh-CN" altLang="en-US">
                <a:cs typeface="Times New Roman" pitchFamily="18" charset="0"/>
              </a:rPr>
              <a:t>－</a:t>
            </a:r>
            <a:r>
              <a:rPr kumimoji="0" lang="en-US" altLang="zh-CN">
                <a:cs typeface="Courier New" pitchFamily="49" charset="0"/>
              </a:rPr>
              <a:t>6</a:t>
            </a:r>
            <a:r>
              <a:rPr kumimoji="0" lang="zh-CN" altLang="en-US">
                <a:cs typeface="Times New Roman" pitchFamily="18" charset="0"/>
              </a:rPr>
              <a:t>－</a:t>
            </a:r>
            <a:r>
              <a:rPr kumimoji="0" lang="en-US" altLang="zh-CN">
                <a:cs typeface="Courier New" pitchFamily="49" charset="0"/>
              </a:rPr>
              <a:t>5</a:t>
            </a:r>
            <a:r>
              <a:rPr kumimoji="0" lang="zh-CN" altLang="en-US">
                <a:cs typeface="Times New Roman" pitchFamily="18" charset="0"/>
              </a:rPr>
              <a:t>所示，在</a:t>
            </a:r>
            <a:r>
              <a:rPr kumimoji="0" lang="en-US" altLang="zh-CN" i="1">
                <a:cs typeface="Courier New" pitchFamily="49" charset="0"/>
              </a:rPr>
              <a:t>t</a:t>
            </a:r>
            <a:r>
              <a:rPr kumimoji="0" lang="en-US" altLang="zh-CN" baseline="-25000">
                <a:cs typeface="Courier New" pitchFamily="49" charset="0"/>
              </a:rPr>
              <a:t>0</a:t>
            </a:r>
            <a:r>
              <a:rPr kumimoji="0" lang="zh-CN" altLang="en-US">
                <a:cs typeface="Times New Roman" pitchFamily="18" charset="0"/>
              </a:rPr>
              <a:t>时刻</a:t>
            </a:r>
            <a:r>
              <a:rPr kumimoji="0" lang="en-US" altLang="zh-CN">
                <a:cs typeface="Courier New" pitchFamily="49" charset="0"/>
              </a:rPr>
              <a:t>(</a:t>
            </a:r>
            <a:r>
              <a:rPr kumimoji="0" lang="zh-CN" altLang="en-US">
                <a:cs typeface="Times New Roman" pitchFamily="18" charset="0"/>
              </a:rPr>
              <a:t>　　</a:t>
            </a:r>
            <a:r>
              <a:rPr kumimoji="0" lang="en-US" altLang="zh-CN">
                <a:cs typeface="Courier New" pitchFamily="49" charset="0"/>
              </a:rPr>
              <a:t>)</a:t>
            </a:r>
            <a:endParaRPr kumimoji="0" lang="zh-CN" altLang="zh-CN" b="0">
              <a:latin typeface="宋体" pitchFamily="2" charset="-122"/>
              <a:cs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kumimoji="0" lang="en-US" altLang="zh-CN">
                <a:cs typeface="Courier New" pitchFamily="49" charset="0"/>
              </a:rPr>
              <a:t>A</a:t>
            </a:r>
            <a:r>
              <a:rPr kumimoji="0" lang="zh-CN" altLang="en-US">
                <a:solidFill>
                  <a:srgbClr val="000000"/>
                </a:solidFill>
                <a:cs typeface="Times New Roman" pitchFamily="18" charset="0"/>
              </a:rPr>
              <a:t>．</a:t>
            </a:r>
            <a:r>
              <a:rPr kumimoji="0" lang="zh-CN" altLang="en-US">
                <a:cs typeface="Times New Roman" pitchFamily="18" charset="0"/>
              </a:rPr>
              <a:t>甲的加速度比乙的加速度小</a:t>
            </a:r>
            <a:endParaRPr kumimoji="0" lang="zh-CN" altLang="en-US" b="0">
              <a:latin typeface="宋体" pitchFamily="2" charset="-122"/>
              <a:cs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kumimoji="0" lang="en-US" altLang="zh-CN">
                <a:cs typeface="Courier New" pitchFamily="49" charset="0"/>
              </a:rPr>
              <a:t>B</a:t>
            </a:r>
            <a:r>
              <a:rPr kumimoji="0" lang="zh-CN" altLang="en-US">
                <a:solidFill>
                  <a:srgbClr val="000000"/>
                </a:solidFill>
                <a:cs typeface="Times New Roman" pitchFamily="18" charset="0"/>
              </a:rPr>
              <a:t>．</a:t>
            </a:r>
            <a:r>
              <a:rPr kumimoji="0" lang="zh-CN" altLang="en-US">
                <a:cs typeface="Times New Roman" pitchFamily="18" charset="0"/>
              </a:rPr>
              <a:t>甲的加速度比乙的加速度大</a:t>
            </a:r>
          </a:p>
          <a:p>
            <a:r>
              <a:rPr kumimoji="0" lang="en-US" altLang="zh-CN"/>
              <a:t>C</a:t>
            </a:r>
            <a:r>
              <a:rPr kumimoji="0" lang="zh-CN" altLang="en-US">
                <a:solidFill>
                  <a:srgbClr val="000000"/>
                </a:solidFill>
              </a:rPr>
              <a:t>．</a:t>
            </a:r>
            <a:r>
              <a:rPr kumimoji="0" lang="zh-CN" altLang="en-US"/>
              <a:t>甲的速度比乙的速度大</a:t>
            </a:r>
            <a:endParaRPr kumimoji="0" lang="zh-CN" altLang="en-US" b="0"/>
          </a:p>
          <a:p>
            <a:r>
              <a:rPr kumimoji="0" lang="en-US" altLang="zh-CN"/>
              <a:t>D</a:t>
            </a:r>
            <a:r>
              <a:rPr kumimoji="0" lang="zh-CN" altLang="en-US">
                <a:solidFill>
                  <a:srgbClr val="000000"/>
                </a:solidFill>
              </a:rPr>
              <a:t>．</a:t>
            </a:r>
            <a:r>
              <a:rPr kumimoji="0" lang="zh-CN" altLang="en-US"/>
              <a:t>甲的速度比乙的速度小</a:t>
            </a:r>
          </a:p>
        </p:txBody>
      </p:sp>
      <p:pic>
        <p:nvPicPr>
          <p:cNvPr id="26629" name="Picture 3" descr="1-50.TIF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5580063" y="4124325"/>
            <a:ext cx="3563937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755650" y="1916113"/>
            <a:ext cx="936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AC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蓝色飞轮设计模板">
  <a:themeElements>
    <a:clrScheme name="蓝色飞轮设计模板 10">
      <a:dk1>
        <a:srgbClr val="336699"/>
      </a:dk1>
      <a:lt1>
        <a:srgbClr val="CCECFF"/>
      </a:lt1>
      <a:dk2>
        <a:srgbClr val="CCFF66"/>
      </a:dk2>
      <a:lt2>
        <a:srgbClr val="336699"/>
      </a:lt2>
      <a:accent1>
        <a:srgbClr val="DFF3FF"/>
      </a:accent1>
      <a:accent2>
        <a:srgbClr val="A6B84A"/>
      </a:accent2>
      <a:accent3>
        <a:srgbClr val="E2F4FF"/>
      </a:accent3>
      <a:accent4>
        <a:srgbClr val="2A5682"/>
      </a:accent4>
      <a:accent5>
        <a:srgbClr val="ECF8FF"/>
      </a:accent5>
      <a:accent6>
        <a:srgbClr val="96A642"/>
      </a:accent6>
      <a:hlink>
        <a:srgbClr val="73B5CF"/>
      </a:hlink>
      <a:folHlink>
        <a:srgbClr val="008080"/>
      </a:folHlink>
    </a:clrScheme>
    <a:fontScheme name="蓝色飞轮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蓝色飞轮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E9B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BF2D7"/>
        </a:accent5>
        <a:accent6>
          <a:srgbClr val="2D2D8A"/>
        </a:accent6>
        <a:hlink>
          <a:srgbClr val="339966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蓝色飞轮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DEBA"/>
        </a:accent1>
        <a:accent2>
          <a:srgbClr val="F1FFCD"/>
        </a:accent2>
        <a:accent3>
          <a:srgbClr val="FFFFFF"/>
        </a:accent3>
        <a:accent4>
          <a:srgbClr val="000000"/>
        </a:accent4>
        <a:accent5>
          <a:srgbClr val="E7ECD9"/>
        </a:accent5>
        <a:accent6>
          <a:srgbClr val="DAE7BA"/>
        </a:accent6>
        <a:hlink>
          <a:srgbClr val="7B7D37"/>
        </a:hlink>
        <a:folHlink>
          <a:srgbClr val="3A62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蓝色飞轮设计模板 3">
        <a:dk1>
          <a:srgbClr val="777777"/>
        </a:dk1>
        <a:lt1>
          <a:srgbClr val="333333"/>
        </a:lt1>
        <a:dk2>
          <a:srgbClr val="000066"/>
        </a:dk2>
        <a:lt2>
          <a:srgbClr val="D1D1CB"/>
        </a:lt2>
        <a:accent1>
          <a:srgbClr val="99998D"/>
        </a:accent1>
        <a:accent2>
          <a:srgbClr val="6292C6"/>
        </a:accent2>
        <a:accent3>
          <a:srgbClr val="AAAAB8"/>
        </a:accent3>
        <a:accent4>
          <a:srgbClr val="2A2A2A"/>
        </a:accent4>
        <a:accent5>
          <a:srgbClr val="CACAC5"/>
        </a:accent5>
        <a:accent6>
          <a:srgbClr val="5884B3"/>
        </a:accent6>
        <a:hlink>
          <a:srgbClr val="FEF4AA"/>
        </a:hlink>
        <a:folHlink>
          <a:srgbClr val="F8F8F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蓝色飞轮设计模板 4">
        <a:dk1>
          <a:srgbClr val="333333"/>
        </a:dk1>
        <a:lt1>
          <a:srgbClr val="FFFFFF"/>
        </a:lt1>
        <a:dk2>
          <a:srgbClr val="D1D1CB"/>
        </a:dk2>
        <a:lt2>
          <a:srgbClr val="777777"/>
        </a:lt2>
        <a:accent1>
          <a:srgbClr val="99998D"/>
        </a:accent1>
        <a:accent2>
          <a:srgbClr val="6292C6"/>
        </a:accent2>
        <a:accent3>
          <a:srgbClr val="FFFFFF"/>
        </a:accent3>
        <a:accent4>
          <a:srgbClr val="2A2A2A"/>
        </a:accent4>
        <a:accent5>
          <a:srgbClr val="CACAC5"/>
        </a:accent5>
        <a:accent6>
          <a:srgbClr val="5884B3"/>
        </a:accent6>
        <a:hlink>
          <a:srgbClr val="FEF4AA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蓝色飞轮设计模板 5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蓝色飞轮设计模板 6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ABCF7F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D2E4C0"/>
        </a:accent5>
        <a:accent6>
          <a:srgbClr val="E78A5C"/>
        </a:accent6>
        <a:hlink>
          <a:srgbClr val="EA552C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蓝色飞轮设计模板 7">
        <a:dk1>
          <a:srgbClr val="85CADF"/>
        </a:dk1>
        <a:lt1>
          <a:srgbClr val="DBF0FF"/>
        </a:lt1>
        <a:dk2>
          <a:srgbClr val="CCFFFF"/>
        </a:dk2>
        <a:lt2>
          <a:srgbClr val="003366"/>
        </a:lt2>
        <a:accent1>
          <a:srgbClr val="3F709D"/>
        </a:accent1>
        <a:accent2>
          <a:srgbClr val="00B000"/>
        </a:accent2>
        <a:accent3>
          <a:srgbClr val="EAF6FF"/>
        </a:accent3>
        <a:accent4>
          <a:srgbClr val="71ACBE"/>
        </a:accent4>
        <a:accent5>
          <a:srgbClr val="AFBBCC"/>
        </a:accent5>
        <a:accent6>
          <a:srgbClr val="009F00"/>
        </a:accent6>
        <a:hlink>
          <a:srgbClr val="66CCFF"/>
        </a:hlink>
        <a:folHlink>
          <a:srgbClr val="FFF38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蓝色飞轮设计模板 8">
        <a:dk1>
          <a:srgbClr val="663300"/>
        </a:dk1>
        <a:lt1>
          <a:srgbClr val="D2BA9E"/>
        </a:lt1>
        <a:dk2>
          <a:srgbClr val="DFC08D"/>
        </a:dk2>
        <a:lt2>
          <a:srgbClr val="2D2015"/>
        </a:lt2>
        <a:accent1>
          <a:srgbClr val="C6DF95"/>
        </a:accent1>
        <a:accent2>
          <a:srgbClr val="8F5F2F"/>
        </a:accent2>
        <a:accent3>
          <a:srgbClr val="E5D9CC"/>
        </a:accent3>
        <a:accent4>
          <a:srgbClr val="562A00"/>
        </a:accent4>
        <a:accent5>
          <a:srgbClr val="DFECC8"/>
        </a:accent5>
        <a:accent6>
          <a:srgbClr val="81552A"/>
        </a:accent6>
        <a:hlink>
          <a:srgbClr val="CCB400"/>
        </a:hlink>
        <a:folHlink>
          <a:srgbClr val="5C6E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蓝色飞轮设计模板 9">
        <a:dk1>
          <a:srgbClr val="969696"/>
        </a:dk1>
        <a:lt1>
          <a:srgbClr val="DEF6F1"/>
        </a:lt1>
        <a:dk2>
          <a:srgbClr val="8BCD33"/>
        </a:dk2>
        <a:lt2>
          <a:srgbClr val="969696"/>
        </a:lt2>
        <a:accent1>
          <a:srgbClr val="E8FFCD"/>
        </a:accent1>
        <a:accent2>
          <a:srgbClr val="8DC6FF"/>
        </a:accent2>
        <a:accent3>
          <a:srgbClr val="ECFAF7"/>
        </a:accent3>
        <a:accent4>
          <a:srgbClr val="7F7F7F"/>
        </a:accent4>
        <a:accent5>
          <a:srgbClr val="F2FFE3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蓝色飞轮设计模板 10">
        <a:dk1>
          <a:srgbClr val="336699"/>
        </a:dk1>
        <a:lt1>
          <a:srgbClr val="CCECFF"/>
        </a:lt1>
        <a:dk2>
          <a:srgbClr val="CCFF66"/>
        </a:dk2>
        <a:lt2>
          <a:srgbClr val="336699"/>
        </a:lt2>
        <a:accent1>
          <a:srgbClr val="DFF3FF"/>
        </a:accent1>
        <a:accent2>
          <a:srgbClr val="A6B84A"/>
        </a:accent2>
        <a:accent3>
          <a:srgbClr val="E2F4FF"/>
        </a:accent3>
        <a:accent4>
          <a:srgbClr val="2A5682"/>
        </a:accent4>
        <a:accent5>
          <a:srgbClr val="ECF8FF"/>
        </a:accent5>
        <a:accent6>
          <a:srgbClr val="96A642"/>
        </a:accent6>
        <a:hlink>
          <a:srgbClr val="73B5CF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蓝色飞轮设计模板 11">
        <a:dk1>
          <a:srgbClr val="000000"/>
        </a:dk1>
        <a:lt1>
          <a:srgbClr val="FFFFD9"/>
        </a:lt1>
        <a:dk2>
          <a:srgbClr val="663300"/>
        </a:dk2>
        <a:lt2>
          <a:srgbClr val="777777"/>
        </a:lt2>
        <a:accent1>
          <a:srgbClr val="F6FDE1"/>
        </a:accent1>
        <a:accent2>
          <a:srgbClr val="BFC39F"/>
        </a:accent2>
        <a:accent3>
          <a:srgbClr val="FFFFE9"/>
        </a:accent3>
        <a:accent4>
          <a:srgbClr val="000000"/>
        </a:accent4>
        <a:accent5>
          <a:srgbClr val="FAFEEE"/>
        </a:accent5>
        <a:accent6>
          <a:srgbClr val="ADB090"/>
        </a:accent6>
        <a:hlink>
          <a:srgbClr val="FE7F52"/>
        </a:hlink>
        <a:folHlink>
          <a:srgbClr val="F836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蓝色飞轮设计模板 12">
        <a:dk1>
          <a:srgbClr val="969696"/>
        </a:dk1>
        <a:lt1>
          <a:srgbClr val="DADAE6"/>
        </a:lt1>
        <a:dk2>
          <a:srgbClr val="FFFFFF"/>
        </a:dk2>
        <a:lt2>
          <a:srgbClr val="3E3E5C"/>
        </a:lt2>
        <a:accent1>
          <a:srgbClr val="C4CFE6"/>
        </a:accent1>
        <a:accent2>
          <a:srgbClr val="9DE719"/>
        </a:accent2>
        <a:accent3>
          <a:srgbClr val="EAEAF0"/>
        </a:accent3>
        <a:accent4>
          <a:srgbClr val="7F7F7F"/>
        </a:accent4>
        <a:accent5>
          <a:srgbClr val="DEE4F0"/>
        </a:accent5>
        <a:accent6>
          <a:srgbClr val="8ED116"/>
        </a:accent6>
        <a:hlink>
          <a:srgbClr val="0066CC"/>
        </a:hlink>
        <a:folHlink>
          <a:srgbClr val="FAFFF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1299</Words>
  <Application>Microsoft PowerPoint</Application>
  <PresentationFormat>全屏显示(4:3)</PresentationFormat>
  <Paragraphs>195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Times New Roman</vt:lpstr>
      <vt:lpstr>宋体</vt:lpstr>
      <vt:lpstr>Arial</vt:lpstr>
      <vt:lpstr>隶书</vt:lpstr>
      <vt:lpstr>Courier New</vt:lpstr>
      <vt:lpstr>Book Antiqua</vt:lpstr>
      <vt:lpstr>默认设计模板</vt:lpstr>
      <vt:lpstr>蓝色飞轮设计模板</vt:lpstr>
      <vt:lpstr>Microsoft 公式 3.0</vt:lpstr>
      <vt:lpstr>Microsoft Word 文档</vt:lpstr>
      <vt:lpstr>Microsoft Office Word 97 - 2003 文档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第五节  用图像描述直线运动</vt:lpstr>
    </vt:vector>
  </TitlesOfParts>
  <Company>ydzx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49</cp:revision>
  <dcterms:created xsi:type="dcterms:W3CDTF">2005-10-13T08:09:15Z</dcterms:created>
  <dcterms:modified xsi:type="dcterms:W3CDTF">2018-09-19T01:37:44Z</dcterms:modified>
</cp:coreProperties>
</file>