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6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20.wmf"/><Relationship Id="rId5" Type="http://schemas.openxmlformats.org/officeDocument/2006/relationships/image" Target="../media/image8.wmf"/><Relationship Id="rId10" Type="http://schemas.openxmlformats.org/officeDocument/2006/relationships/image" Target="../media/image19.wmf"/><Relationship Id="rId4" Type="http://schemas.openxmlformats.org/officeDocument/2006/relationships/image" Target="../media/image7.wmf"/><Relationship Id="rId9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22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6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5.wmf"/><Relationship Id="rId16" Type="http://schemas.openxmlformats.org/officeDocument/2006/relationships/image" Target="../media/image32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27.wmf"/><Relationship Id="rId5" Type="http://schemas.openxmlformats.org/officeDocument/2006/relationships/image" Target="../media/image8.wmf"/><Relationship Id="rId15" Type="http://schemas.openxmlformats.org/officeDocument/2006/relationships/image" Target="../media/image31.wmf"/><Relationship Id="rId10" Type="http://schemas.openxmlformats.org/officeDocument/2006/relationships/image" Target="../media/image26.wmf"/><Relationship Id="rId4" Type="http://schemas.openxmlformats.org/officeDocument/2006/relationships/image" Target="../media/image7.wmf"/><Relationship Id="rId9" Type="http://schemas.openxmlformats.org/officeDocument/2006/relationships/image" Target="../media/image25.wmf"/><Relationship Id="rId14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33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02E01-AC25-4824-8867-3C7700F22D97}" type="datetimeFigureOut">
              <a:rPr lang="zh-CN" altLang="en-US" smtClean="0"/>
              <a:pPr/>
              <a:t>2018-12-17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B59DC-BCE5-4B99-89F7-FF2238E201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0600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A2B05A38-E51F-415F-92A2-DD006D3F1DDE}" type="slidenum">
              <a:rPr lang="zh-CN" altLang="en-US" smtClean="0">
                <a:latin typeface="Comic Sans MS" pitchFamily="66" charset="0"/>
              </a:rPr>
              <a:pPr/>
              <a:t>1</a:t>
            </a:fld>
            <a:endParaRPr lang="zh-CN" altLang="en-US" smtClean="0">
              <a:latin typeface="Comic Sans MS" pitchFamily="6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2018-12-17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2018-12-17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2018-12-17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2018-12-17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15.png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oleObject" Target="../embeddings/oleObject40.bin"/><Relationship Id="rId18" Type="http://schemas.openxmlformats.org/officeDocument/2006/relationships/oleObject" Target="../embeddings/oleObject45.bin"/><Relationship Id="rId3" Type="http://schemas.openxmlformats.org/officeDocument/2006/relationships/image" Target="../media/image15.png"/><Relationship Id="rId7" Type="http://schemas.openxmlformats.org/officeDocument/2006/relationships/oleObject" Target="../embeddings/oleObject34.bin"/><Relationship Id="rId12" Type="http://schemas.openxmlformats.org/officeDocument/2006/relationships/oleObject" Target="../embeddings/oleObject39.bin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42.bin"/><Relationship Id="rId10" Type="http://schemas.openxmlformats.org/officeDocument/2006/relationships/oleObject" Target="../embeddings/oleObject37.bin"/><Relationship Id="rId19" Type="http://schemas.openxmlformats.org/officeDocument/2006/relationships/oleObject" Target="../embeddings/oleObject46.bin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6.bin"/><Relationship Id="rId14" Type="http://schemas.openxmlformats.org/officeDocument/2006/relationships/oleObject" Target="../embeddings/oleObject4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image" Target="../media/image15.png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image" Target="../media/image15.png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21.bin"/><Relationship Id="rId3" Type="http://schemas.openxmlformats.org/officeDocument/2006/relationships/image" Target="../media/image15.png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6013" y="1227138"/>
            <a:ext cx="9072562" cy="2273300"/>
          </a:xfrm>
        </p:spPr>
        <p:txBody>
          <a:bodyPr/>
          <a:lstStyle/>
          <a:p>
            <a:pPr algn="l">
              <a:defRPr/>
            </a:pPr>
            <a:r>
              <a:rPr lang="zh-CN" altLang="en-US" sz="4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实验：</a:t>
            </a:r>
            <a:r>
              <a:rPr lang="en-US" altLang="zh-CN" sz="3200" dirty="0" smtClean="0">
                <a:solidFill>
                  <a:srgbClr val="0070C0"/>
                </a:solidFill>
                <a:latin typeface="华文琥珀" pitchFamily="2" charset="-122"/>
                <a:ea typeface="华文琥珀" pitchFamily="2" charset="-122"/>
              </a:rPr>
              <a:t/>
            </a:r>
            <a:br>
              <a:rPr lang="en-US" altLang="zh-CN" sz="3200" dirty="0" smtClean="0">
                <a:solidFill>
                  <a:srgbClr val="0070C0"/>
                </a:solidFill>
                <a:latin typeface="华文琥珀" pitchFamily="2" charset="-122"/>
                <a:ea typeface="华文琥珀" pitchFamily="2" charset="-122"/>
              </a:rPr>
            </a:br>
            <a:r>
              <a:rPr lang="en-US" altLang="zh-CN" sz="3200" dirty="0" smtClean="0">
                <a:solidFill>
                  <a:srgbClr val="0070C0"/>
                </a:solidFill>
                <a:latin typeface="华文琥珀" pitchFamily="2" charset="-122"/>
                <a:ea typeface="华文琥珀" pitchFamily="2" charset="-122"/>
              </a:rPr>
              <a:t>    </a:t>
            </a:r>
            <a:r>
              <a:rPr lang="zh-CN" altLang="en-US" sz="3200" dirty="0" smtClean="0">
                <a:latin typeface="华文琥珀" pitchFamily="2" charset="-122"/>
                <a:ea typeface="华文琥珀" pitchFamily="2" charset="-122"/>
              </a:rPr>
              <a:t>用打点计时器研究匀变速直线运动</a:t>
            </a:r>
            <a:r>
              <a:rPr lang="en-US" altLang="zh-CN" sz="3200" dirty="0" smtClean="0">
                <a:latin typeface="华文琥珀" pitchFamily="2" charset="-122"/>
                <a:ea typeface="华文琥珀" pitchFamily="2" charset="-122"/>
              </a:rPr>
              <a:t>                                       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45940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755650" y="1954213"/>
            <a:ext cx="6021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3.</a:t>
            </a:r>
            <a:r>
              <a:rPr kumimoji="1" lang="zh-CN" altLang="en-US" sz="2800" b="1">
                <a:latin typeface="Times New Roman" pitchFamily="18" charset="0"/>
              </a:rPr>
              <a:t>求加速度</a:t>
            </a:r>
            <a:r>
              <a:rPr kumimoji="1" lang="en-US" altLang="zh-CN" sz="2800" b="1">
                <a:latin typeface="Times New Roman" pitchFamily="18" charset="0"/>
              </a:rPr>
              <a:t>a</a:t>
            </a:r>
            <a:r>
              <a:rPr kumimoji="1" lang="zh-CN" altLang="en-US" sz="2800" b="1">
                <a:latin typeface="Times New Roman" pitchFamily="18" charset="0"/>
              </a:rPr>
              <a:t>：</a:t>
            </a:r>
            <a:endParaRPr kumimoji="1" lang="zh-CN" altLang="en-US" sz="2800" b="1">
              <a:solidFill>
                <a:srgbClr val="0070C0"/>
              </a:solidFill>
              <a:latin typeface="Times New Roman" pitchFamily="18" charset="0"/>
            </a:endParaRPr>
          </a:p>
        </p:txBody>
      </p:sp>
      <p:grpSp>
        <p:nvGrpSpPr>
          <p:cNvPr id="12291" name="组合 17"/>
          <p:cNvGrpSpPr>
            <a:grpSpLocks/>
          </p:cNvGrpSpPr>
          <p:nvPr/>
        </p:nvGrpSpPr>
        <p:grpSpPr bwMode="auto">
          <a:xfrm>
            <a:off x="1314450" y="836613"/>
            <a:ext cx="6045200" cy="1166812"/>
            <a:chOff x="1314706" y="583100"/>
            <a:chExt cx="6044340" cy="1166226"/>
          </a:xfrm>
        </p:grpSpPr>
        <p:pic>
          <p:nvPicPr>
            <p:cNvPr id="12431" name="Picture 5" descr="c:\users\赵蓉蓉\appdata\roaming\360se6\USERDA~1\Temp\182e17c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706" y="583100"/>
              <a:ext cx="6044340" cy="941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2432" name="对象 1"/>
            <p:cNvGraphicFramePr>
              <a:graphicFrameLocks noChangeAspect="1"/>
            </p:cNvGraphicFramePr>
            <p:nvPr/>
          </p:nvGraphicFramePr>
          <p:xfrm>
            <a:off x="1827312" y="1405787"/>
            <a:ext cx="224408" cy="336612"/>
          </p:xfrm>
          <a:graphic>
            <a:graphicData uri="http://schemas.openxmlformats.org/presentationml/2006/ole">
              <p:oleObj spid="_x0000_s3095" name="公式" r:id="rId4" imgW="152334" imgH="228501" progId="">
                <p:embed/>
              </p:oleObj>
            </a:graphicData>
          </a:graphic>
        </p:graphicFrame>
        <p:graphicFrame>
          <p:nvGraphicFramePr>
            <p:cNvPr id="12433" name="对象 6"/>
            <p:cNvGraphicFramePr>
              <a:graphicFrameLocks noChangeAspect="1"/>
            </p:cNvGraphicFramePr>
            <p:nvPr/>
          </p:nvGraphicFramePr>
          <p:xfrm>
            <a:off x="2466975" y="1404938"/>
            <a:ext cx="242888" cy="336550"/>
          </p:xfrm>
          <a:graphic>
            <a:graphicData uri="http://schemas.openxmlformats.org/presentationml/2006/ole">
              <p:oleObj spid="_x0000_s3096" name="公式" r:id="rId5" imgW="165028" imgH="228501" progId="">
                <p:embed/>
              </p:oleObj>
            </a:graphicData>
          </a:graphic>
        </p:graphicFrame>
        <p:graphicFrame>
          <p:nvGraphicFramePr>
            <p:cNvPr id="12434" name="对象 7"/>
            <p:cNvGraphicFramePr>
              <a:graphicFrameLocks noChangeAspect="1"/>
            </p:cNvGraphicFramePr>
            <p:nvPr/>
          </p:nvGraphicFramePr>
          <p:xfrm>
            <a:off x="3203848" y="1412776"/>
            <a:ext cx="242888" cy="336550"/>
          </p:xfrm>
          <a:graphic>
            <a:graphicData uri="http://schemas.openxmlformats.org/presentationml/2006/ole">
              <p:oleObj spid="_x0000_s3097" name="公式" r:id="rId6" imgW="165028" imgH="228501" progId="">
                <p:embed/>
              </p:oleObj>
            </a:graphicData>
          </a:graphic>
        </p:graphicFrame>
        <p:graphicFrame>
          <p:nvGraphicFramePr>
            <p:cNvPr id="12435" name="对象 8"/>
            <p:cNvGraphicFramePr>
              <a:graphicFrameLocks noChangeAspect="1"/>
            </p:cNvGraphicFramePr>
            <p:nvPr/>
          </p:nvGraphicFramePr>
          <p:xfrm>
            <a:off x="4211960" y="1412776"/>
            <a:ext cx="242888" cy="336550"/>
          </p:xfrm>
          <a:graphic>
            <a:graphicData uri="http://schemas.openxmlformats.org/presentationml/2006/ole">
              <p:oleObj spid="_x0000_s3098" name="公式" r:id="rId7" imgW="165028" imgH="228501" progId="">
                <p:embed/>
              </p:oleObj>
            </a:graphicData>
          </a:graphic>
        </p:graphicFrame>
        <p:graphicFrame>
          <p:nvGraphicFramePr>
            <p:cNvPr id="12436" name="对象 9"/>
            <p:cNvGraphicFramePr>
              <a:graphicFrameLocks noChangeAspect="1"/>
            </p:cNvGraphicFramePr>
            <p:nvPr/>
          </p:nvGraphicFramePr>
          <p:xfrm>
            <a:off x="5265216" y="1412776"/>
            <a:ext cx="242888" cy="336550"/>
          </p:xfrm>
          <a:graphic>
            <a:graphicData uri="http://schemas.openxmlformats.org/presentationml/2006/ole">
              <p:oleObj spid="_x0000_s3099" name="公式" r:id="rId8" imgW="165028" imgH="228501" progId="">
                <p:embed/>
              </p:oleObj>
            </a:graphicData>
          </a:graphic>
        </p:graphicFrame>
        <p:graphicFrame>
          <p:nvGraphicFramePr>
            <p:cNvPr id="12437" name="对象 10"/>
            <p:cNvGraphicFramePr>
              <a:graphicFrameLocks noChangeAspect="1"/>
            </p:cNvGraphicFramePr>
            <p:nvPr/>
          </p:nvGraphicFramePr>
          <p:xfrm>
            <a:off x="6417344" y="1412776"/>
            <a:ext cx="242888" cy="336550"/>
          </p:xfrm>
          <a:graphic>
            <a:graphicData uri="http://schemas.openxmlformats.org/presentationml/2006/ole">
              <p:oleObj spid="_x0000_s3100" name="公式" r:id="rId9" imgW="165028" imgH="228501" progId="">
                <p:embed/>
              </p:oleObj>
            </a:graphicData>
          </a:graphic>
        </p:graphicFrame>
      </p:grpSp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246063" y="261938"/>
            <a:ext cx="5334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latin typeface="宋体" pitchFamily="2" charset="-122"/>
              </a:rPr>
              <a:t>四、数据处理</a:t>
            </a:r>
            <a:endParaRPr kumimoji="1" lang="zh-CN" altLang="en-US" sz="3600" b="1">
              <a:latin typeface="Times New Roman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00113" y="2484438"/>
            <a:ext cx="5184775" cy="400050"/>
          </a:xfrm>
          <a:prstGeom prst="rect">
            <a:avLst/>
          </a:prstGeom>
          <a:solidFill>
            <a:srgbClr val="00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r>
              <a:rPr lang="zh-CN" altLang="en-US" sz="20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000">
                <a:latin typeface="黑体" pitchFamily="49" charset="-122"/>
                <a:ea typeface="黑体" pitchFamily="49" charset="-122"/>
              </a:rPr>
              <a:t>）图像法：</a:t>
            </a:r>
            <a:r>
              <a:rPr lang="en-US" altLang="zh-CN" sz="20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v-t</a:t>
            </a:r>
            <a:r>
              <a:rPr lang="zh-CN" altLang="en-US" sz="20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图中的斜率即为加速度</a:t>
            </a:r>
          </a:p>
        </p:txBody>
      </p:sp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3511550" y="2905125"/>
            <a:ext cx="5308600" cy="3967163"/>
            <a:chOff x="1837" y="1525"/>
            <a:chExt cx="3344" cy="2499"/>
          </a:xfrm>
        </p:grpSpPr>
        <p:grpSp>
          <p:nvGrpSpPr>
            <p:cNvPr id="12328" name="Group 7"/>
            <p:cNvGrpSpPr>
              <a:grpSpLocks/>
            </p:cNvGrpSpPr>
            <p:nvPr/>
          </p:nvGrpSpPr>
          <p:grpSpPr bwMode="auto">
            <a:xfrm>
              <a:off x="2109" y="1751"/>
              <a:ext cx="2994" cy="2065"/>
              <a:chOff x="2426" y="2114"/>
              <a:chExt cx="2994" cy="2065"/>
            </a:xfrm>
          </p:grpSpPr>
          <p:sp>
            <p:nvSpPr>
              <p:cNvPr id="12395" name="Line 8"/>
              <p:cNvSpPr>
                <a:spLocks noChangeShapeType="1"/>
              </p:cNvSpPr>
              <p:nvPr/>
            </p:nvSpPr>
            <p:spPr bwMode="auto">
              <a:xfrm>
                <a:off x="2426" y="2232"/>
                <a:ext cx="26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6" name="Line 9"/>
              <p:cNvSpPr>
                <a:spLocks noChangeShapeType="1"/>
              </p:cNvSpPr>
              <p:nvPr/>
            </p:nvSpPr>
            <p:spPr bwMode="auto">
              <a:xfrm>
                <a:off x="2426" y="2468"/>
                <a:ext cx="26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7" name="Line 10"/>
              <p:cNvSpPr>
                <a:spLocks noChangeShapeType="1"/>
              </p:cNvSpPr>
              <p:nvPr/>
            </p:nvSpPr>
            <p:spPr bwMode="auto">
              <a:xfrm>
                <a:off x="2426" y="2645"/>
                <a:ext cx="26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8" name="Line 11"/>
              <p:cNvSpPr>
                <a:spLocks noChangeShapeType="1"/>
              </p:cNvSpPr>
              <p:nvPr/>
            </p:nvSpPr>
            <p:spPr bwMode="auto">
              <a:xfrm>
                <a:off x="2426" y="2881"/>
                <a:ext cx="26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9" name="Line 12"/>
              <p:cNvSpPr>
                <a:spLocks noChangeShapeType="1"/>
              </p:cNvSpPr>
              <p:nvPr/>
            </p:nvSpPr>
            <p:spPr bwMode="auto">
              <a:xfrm>
                <a:off x="2426" y="3058"/>
                <a:ext cx="26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00" name="Line 13"/>
              <p:cNvSpPr>
                <a:spLocks noChangeShapeType="1"/>
              </p:cNvSpPr>
              <p:nvPr/>
            </p:nvSpPr>
            <p:spPr bwMode="auto">
              <a:xfrm>
                <a:off x="2426" y="3235"/>
                <a:ext cx="26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01" name="Line 14"/>
              <p:cNvSpPr>
                <a:spLocks noChangeShapeType="1"/>
              </p:cNvSpPr>
              <p:nvPr/>
            </p:nvSpPr>
            <p:spPr bwMode="auto">
              <a:xfrm>
                <a:off x="2426" y="3353"/>
                <a:ext cx="26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02" name="Line 15"/>
              <p:cNvSpPr>
                <a:spLocks noChangeShapeType="1"/>
              </p:cNvSpPr>
              <p:nvPr/>
            </p:nvSpPr>
            <p:spPr bwMode="auto">
              <a:xfrm>
                <a:off x="2426" y="3589"/>
                <a:ext cx="26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03" name="Line 16"/>
              <p:cNvSpPr>
                <a:spLocks noChangeShapeType="1"/>
              </p:cNvSpPr>
              <p:nvPr/>
            </p:nvSpPr>
            <p:spPr bwMode="auto">
              <a:xfrm>
                <a:off x="2426" y="3707"/>
                <a:ext cx="26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04" name="Line 17"/>
              <p:cNvSpPr>
                <a:spLocks noChangeShapeType="1"/>
              </p:cNvSpPr>
              <p:nvPr/>
            </p:nvSpPr>
            <p:spPr bwMode="auto">
              <a:xfrm>
                <a:off x="2426" y="3825"/>
                <a:ext cx="26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05" name="Line 18"/>
              <p:cNvSpPr>
                <a:spLocks noChangeShapeType="1"/>
              </p:cNvSpPr>
              <p:nvPr/>
            </p:nvSpPr>
            <p:spPr bwMode="auto">
              <a:xfrm>
                <a:off x="2426" y="4002"/>
                <a:ext cx="26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06" name="Line 19"/>
              <p:cNvSpPr>
                <a:spLocks noChangeShapeType="1"/>
              </p:cNvSpPr>
              <p:nvPr/>
            </p:nvSpPr>
            <p:spPr bwMode="auto">
              <a:xfrm>
                <a:off x="2426" y="4179"/>
                <a:ext cx="299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07" name="Line 20"/>
              <p:cNvSpPr>
                <a:spLocks noChangeShapeType="1"/>
              </p:cNvSpPr>
              <p:nvPr/>
            </p:nvSpPr>
            <p:spPr bwMode="auto">
              <a:xfrm>
                <a:off x="2426" y="2114"/>
                <a:ext cx="26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08" name="Line 21"/>
              <p:cNvSpPr>
                <a:spLocks noChangeShapeType="1"/>
              </p:cNvSpPr>
              <p:nvPr/>
            </p:nvSpPr>
            <p:spPr bwMode="auto">
              <a:xfrm>
                <a:off x="2426" y="2527"/>
                <a:ext cx="26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09" name="Line 22"/>
              <p:cNvSpPr>
                <a:spLocks noChangeShapeType="1"/>
              </p:cNvSpPr>
              <p:nvPr/>
            </p:nvSpPr>
            <p:spPr bwMode="auto">
              <a:xfrm>
                <a:off x="2426" y="2763"/>
                <a:ext cx="26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10" name="Line 23"/>
              <p:cNvSpPr>
                <a:spLocks noChangeShapeType="1"/>
              </p:cNvSpPr>
              <p:nvPr/>
            </p:nvSpPr>
            <p:spPr bwMode="auto">
              <a:xfrm>
                <a:off x="2426" y="2940"/>
                <a:ext cx="26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11" name="Line 24"/>
              <p:cNvSpPr>
                <a:spLocks noChangeShapeType="1"/>
              </p:cNvSpPr>
              <p:nvPr/>
            </p:nvSpPr>
            <p:spPr bwMode="auto">
              <a:xfrm>
                <a:off x="2426" y="3117"/>
                <a:ext cx="26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12" name="Line 25"/>
              <p:cNvSpPr>
                <a:spLocks noChangeShapeType="1"/>
              </p:cNvSpPr>
              <p:nvPr/>
            </p:nvSpPr>
            <p:spPr bwMode="auto">
              <a:xfrm>
                <a:off x="2426" y="3294"/>
                <a:ext cx="26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13" name="Line 26"/>
              <p:cNvSpPr>
                <a:spLocks noChangeShapeType="1"/>
              </p:cNvSpPr>
              <p:nvPr/>
            </p:nvSpPr>
            <p:spPr bwMode="auto">
              <a:xfrm>
                <a:off x="2426" y="3412"/>
                <a:ext cx="26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14" name="Line 27"/>
              <p:cNvSpPr>
                <a:spLocks noChangeShapeType="1"/>
              </p:cNvSpPr>
              <p:nvPr/>
            </p:nvSpPr>
            <p:spPr bwMode="auto">
              <a:xfrm>
                <a:off x="2426" y="3530"/>
                <a:ext cx="26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15" name="Line 28"/>
              <p:cNvSpPr>
                <a:spLocks noChangeShapeType="1"/>
              </p:cNvSpPr>
              <p:nvPr/>
            </p:nvSpPr>
            <p:spPr bwMode="auto">
              <a:xfrm>
                <a:off x="2426" y="3471"/>
                <a:ext cx="26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16" name="Line 29"/>
              <p:cNvSpPr>
                <a:spLocks noChangeShapeType="1"/>
              </p:cNvSpPr>
              <p:nvPr/>
            </p:nvSpPr>
            <p:spPr bwMode="auto">
              <a:xfrm>
                <a:off x="2426" y="3648"/>
                <a:ext cx="26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17" name="Line 30"/>
              <p:cNvSpPr>
                <a:spLocks noChangeShapeType="1"/>
              </p:cNvSpPr>
              <p:nvPr/>
            </p:nvSpPr>
            <p:spPr bwMode="auto">
              <a:xfrm>
                <a:off x="2426" y="3766"/>
                <a:ext cx="26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18" name="Line 31"/>
              <p:cNvSpPr>
                <a:spLocks noChangeShapeType="1"/>
              </p:cNvSpPr>
              <p:nvPr/>
            </p:nvSpPr>
            <p:spPr bwMode="auto">
              <a:xfrm>
                <a:off x="2426" y="3884"/>
                <a:ext cx="26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19" name="Line 32"/>
              <p:cNvSpPr>
                <a:spLocks noChangeShapeType="1"/>
              </p:cNvSpPr>
              <p:nvPr/>
            </p:nvSpPr>
            <p:spPr bwMode="auto">
              <a:xfrm>
                <a:off x="2426" y="3943"/>
                <a:ext cx="26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20" name="Line 33"/>
              <p:cNvSpPr>
                <a:spLocks noChangeShapeType="1"/>
              </p:cNvSpPr>
              <p:nvPr/>
            </p:nvSpPr>
            <p:spPr bwMode="auto">
              <a:xfrm>
                <a:off x="2426" y="4061"/>
                <a:ext cx="26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21" name="Line 34"/>
              <p:cNvSpPr>
                <a:spLocks noChangeShapeType="1"/>
              </p:cNvSpPr>
              <p:nvPr/>
            </p:nvSpPr>
            <p:spPr bwMode="auto">
              <a:xfrm>
                <a:off x="2426" y="4120"/>
                <a:ext cx="26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22" name="Line 35"/>
              <p:cNvSpPr>
                <a:spLocks noChangeShapeType="1"/>
              </p:cNvSpPr>
              <p:nvPr/>
            </p:nvSpPr>
            <p:spPr bwMode="auto">
              <a:xfrm>
                <a:off x="2426" y="3176"/>
                <a:ext cx="26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23" name="Line 36"/>
              <p:cNvSpPr>
                <a:spLocks noChangeShapeType="1"/>
              </p:cNvSpPr>
              <p:nvPr/>
            </p:nvSpPr>
            <p:spPr bwMode="auto">
              <a:xfrm>
                <a:off x="2426" y="2999"/>
                <a:ext cx="26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24" name="Line 37"/>
              <p:cNvSpPr>
                <a:spLocks noChangeShapeType="1"/>
              </p:cNvSpPr>
              <p:nvPr/>
            </p:nvSpPr>
            <p:spPr bwMode="auto">
              <a:xfrm>
                <a:off x="2426" y="2822"/>
                <a:ext cx="26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25" name="Line 38"/>
              <p:cNvSpPr>
                <a:spLocks noChangeShapeType="1"/>
              </p:cNvSpPr>
              <p:nvPr/>
            </p:nvSpPr>
            <p:spPr bwMode="auto">
              <a:xfrm>
                <a:off x="2426" y="2704"/>
                <a:ext cx="26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26" name="Line 39"/>
              <p:cNvSpPr>
                <a:spLocks noChangeShapeType="1"/>
              </p:cNvSpPr>
              <p:nvPr/>
            </p:nvSpPr>
            <p:spPr bwMode="auto">
              <a:xfrm>
                <a:off x="2426" y="2586"/>
                <a:ext cx="26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27" name="Line 40"/>
              <p:cNvSpPr>
                <a:spLocks noChangeShapeType="1"/>
              </p:cNvSpPr>
              <p:nvPr/>
            </p:nvSpPr>
            <p:spPr bwMode="auto">
              <a:xfrm>
                <a:off x="2426" y="2350"/>
                <a:ext cx="26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28" name="Line 41"/>
              <p:cNvSpPr>
                <a:spLocks noChangeShapeType="1"/>
              </p:cNvSpPr>
              <p:nvPr/>
            </p:nvSpPr>
            <p:spPr bwMode="auto">
              <a:xfrm>
                <a:off x="2426" y="2409"/>
                <a:ext cx="26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29" name="Line 42"/>
              <p:cNvSpPr>
                <a:spLocks noChangeShapeType="1"/>
              </p:cNvSpPr>
              <p:nvPr/>
            </p:nvSpPr>
            <p:spPr bwMode="auto">
              <a:xfrm>
                <a:off x="2426" y="2291"/>
                <a:ext cx="26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30" name="Line 43"/>
              <p:cNvSpPr>
                <a:spLocks noChangeShapeType="1"/>
              </p:cNvSpPr>
              <p:nvPr/>
            </p:nvSpPr>
            <p:spPr bwMode="auto">
              <a:xfrm>
                <a:off x="2426" y="2173"/>
                <a:ext cx="26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29" name="Group 44"/>
            <p:cNvGrpSpPr>
              <a:grpSpLocks/>
            </p:cNvGrpSpPr>
            <p:nvPr/>
          </p:nvGrpSpPr>
          <p:grpSpPr bwMode="auto">
            <a:xfrm>
              <a:off x="2109" y="1570"/>
              <a:ext cx="2692" cy="2246"/>
              <a:chOff x="884" y="1933"/>
              <a:chExt cx="2692" cy="2246"/>
            </a:xfrm>
          </p:grpSpPr>
          <p:sp>
            <p:nvSpPr>
              <p:cNvPr id="12349" name="Line 45"/>
              <p:cNvSpPr>
                <a:spLocks noChangeShapeType="1"/>
              </p:cNvSpPr>
              <p:nvPr/>
            </p:nvSpPr>
            <p:spPr bwMode="auto">
              <a:xfrm rot="5400000">
                <a:off x="219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50" name="Line 46"/>
              <p:cNvSpPr>
                <a:spLocks noChangeShapeType="1"/>
              </p:cNvSpPr>
              <p:nvPr/>
            </p:nvSpPr>
            <p:spPr bwMode="auto">
              <a:xfrm rot="5400000">
                <a:off x="183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51" name="Line 47"/>
              <p:cNvSpPr>
                <a:spLocks noChangeShapeType="1"/>
              </p:cNvSpPr>
              <p:nvPr/>
            </p:nvSpPr>
            <p:spPr bwMode="auto">
              <a:xfrm rot="5400000">
                <a:off x="159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52" name="Line 48"/>
              <p:cNvSpPr>
                <a:spLocks noChangeShapeType="1"/>
              </p:cNvSpPr>
              <p:nvPr/>
            </p:nvSpPr>
            <p:spPr bwMode="auto">
              <a:xfrm rot="5400000">
                <a:off x="141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53" name="Line 49"/>
              <p:cNvSpPr>
                <a:spLocks noChangeShapeType="1"/>
              </p:cNvSpPr>
              <p:nvPr/>
            </p:nvSpPr>
            <p:spPr bwMode="auto">
              <a:xfrm rot="5400000">
                <a:off x="117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54" name="Line 50"/>
              <p:cNvSpPr>
                <a:spLocks noChangeShapeType="1"/>
              </p:cNvSpPr>
              <p:nvPr/>
            </p:nvSpPr>
            <p:spPr bwMode="auto">
              <a:xfrm rot="5400000">
                <a:off x="99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55" name="Line 51"/>
              <p:cNvSpPr>
                <a:spLocks noChangeShapeType="1"/>
              </p:cNvSpPr>
              <p:nvPr/>
            </p:nvSpPr>
            <p:spPr bwMode="auto">
              <a:xfrm rot="5400000">
                <a:off x="81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56" name="Line 52"/>
              <p:cNvSpPr>
                <a:spLocks noChangeShapeType="1"/>
              </p:cNvSpPr>
              <p:nvPr/>
            </p:nvSpPr>
            <p:spPr bwMode="auto">
              <a:xfrm rot="5400000">
                <a:off x="69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57" name="Line 53"/>
              <p:cNvSpPr>
                <a:spLocks noChangeShapeType="1"/>
              </p:cNvSpPr>
              <p:nvPr/>
            </p:nvSpPr>
            <p:spPr bwMode="auto">
              <a:xfrm rot="5400000">
                <a:off x="455" y="3152"/>
                <a:ext cx="20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58" name="Line 54"/>
              <p:cNvSpPr>
                <a:spLocks noChangeShapeType="1"/>
              </p:cNvSpPr>
              <p:nvPr/>
            </p:nvSpPr>
            <p:spPr bwMode="auto">
              <a:xfrm rot="5400000">
                <a:off x="33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59" name="Line 55"/>
              <p:cNvSpPr>
                <a:spLocks noChangeShapeType="1"/>
              </p:cNvSpPr>
              <p:nvPr/>
            </p:nvSpPr>
            <p:spPr bwMode="auto">
              <a:xfrm rot="5400000">
                <a:off x="21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60" name="Line 56"/>
              <p:cNvSpPr>
                <a:spLocks noChangeShapeType="1"/>
              </p:cNvSpPr>
              <p:nvPr/>
            </p:nvSpPr>
            <p:spPr bwMode="auto">
              <a:xfrm rot="5400000">
                <a:off x="3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61" name="Line 57"/>
              <p:cNvSpPr>
                <a:spLocks noChangeShapeType="1"/>
              </p:cNvSpPr>
              <p:nvPr/>
            </p:nvSpPr>
            <p:spPr bwMode="auto">
              <a:xfrm rot="5400000">
                <a:off x="-239" y="3056"/>
                <a:ext cx="22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62" name="Line 58"/>
              <p:cNvSpPr>
                <a:spLocks noChangeShapeType="1"/>
              </p:cNvSpPr>
              <p:nvPr/>
            </p:nvSpPr>
            <p:spPr bwMode="auto">
              <a:xfrm rot="5400000">
                <a:off x="213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63" name="Line 59"/>
              <p:cNvSpPr>
                <a:spLocks noChangeShapeType="1"/>
              </p:cNvSpPr>
              <p:nvPr/>
            </p:nvSpPr>
            <p:spPr bwMode="auto">
              <a:xfrm rot="5400000">
                <a:off x="1955" y="3152"/>
                <a:ext cx="20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64" name="Line 60"/>
              <p:cNvSpPr>
                <a:spLocks noChangeShapeType="1"/>
              </p:cNvSpPr>
              <p:nvPr/>
            </p:nvSpPr>
            <p:spPr bwMode="auto">
              <a:xfrm rot="5400000">
                <a:off x="153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65" name="Line 61"/>
              <p:cNvSpPr>
                <a:spLocks noChangeShapeType="1"/>
              </p:cNvSpPr>
              <p:nvPr/>
            </p:nvSpPr>
            <p:spPr bwMode="auto">
              <a:xfrm rot="5400000">
                <a:off x="129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66" name="Line 62"/>
              <p:cNvSpPr>
                <a:spLocks noChangeShapeType="1"/>
              </p:cNvSpPr>
              <p:nvPr/>
            </p:nvSpPr>
            <p:spPr bwMode="auto">
              <a:xfrm rot="5400000">
                <a:off x="111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67" name="Line 63"/>
              <p:cNvSpPr>
                <a:spLocks noChangeShapeType="1"/>
              </p:cNvSpPr>
              <p:nvPr/>
            </p:nvSpPr>
            <p:spPr bwMode="auto">
              <a:xfrm rot="5400000">
                <a:off x="93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68" name="Line 64"/>
              <p:cNvSpPr>
                <a:spLocks noChangeShapeType="1"/>
              </p:cNvSpPr>
              <p:nvPr/>
            </p:nvSpPr>
            <p:spPr bwMode="auto">
              <a:xfrm rot="5400000">
                <a:off x="755" y="3152"/>
                <a:ext cx="20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69" name="Line 65"/>
              <p:cNvSpPr>
                <a:spLocks noChangeShapeType="1"/>
              </p:cNvSpPr>
              <p:nvPr/>
            </p:nvSpPr>
            <p:spPr bwMode="auto">
              <a:xfrm rot="5400000">
                <a:off x="63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70" name="Line 66"/>
              <p:cNvSpPr>
                <a:spLocks noChangeShapeType="1"/>
              </p:cNvSpPr>
              <p:nvPr/>
            </p:nvSpPr>
            <p:spPr bwMode="auto">
              <a:xfrm rot="5400000">
                <a:off x="51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71" name="Line 67"/>
              <p:cNvSpPr>
                <a:spLocks noChangeShapeType="1"/>
              </p:cNvSpPr>
              <p:nvPr/>
            </p:nvSpPr>
            <p:spPr bwMode="auto">
              <a:xfrm rot="5400000">
                <a:off x="57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72" name="Line 68"/>
              <p:cNvSpPr>
                <a:spLocks noChangeShapeType="1"/>
              </p:cNvSpPr>
              <p:nvPr/>
            </p:nvSpPr>
            <p:spPr bwMode="auto">
              <a:xfrm rot="5400000">
                <a:off x="39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73" name="Line 69"/>
              <p:cNvSpPr>
                <a:spLocks noChangeShapeType="1"/>
              </p:cNvSpPr>
              <p:nvPr/>
            </p:nvSpPr>
            <p:spPr bwMode="auto">
              <a:xfrm rot="5400000">
                <a:off x="27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74" name="Line 70"/>
              <p:cNvSpPr>
                <a:spLocks noChangeShapeType="1"/>
              </p:cNvSpPr>
              <p:nvPr/>
            </p:nvSpPr>
            <p:spPr bwMode="auto">
              <a:xfrm rot="5400000">
                <a:off x="155" y="3152"/>
                <a:ext cx="20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75" name="Line 71"/>
              <p:cNvSpPr>
                <a:spLocks noChangeShapeType="1"/>
              </p:cNvSpPr>
              <p:nvPr/>
            </p:nvSpPr>
            <p:spPr bwMode="auto">
              <a:xfrm rot="5400000">
                <a:off x="9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76" name="Line 72"/>
              <p:cNvSpPr>
                <a:spLocks noChangeShapeType="1"/>
              </p:cNvSpPr>
              <p:nvPr/>
            </p:nvSpPr>
            <p:spPr bwMode="auto">
              <a:xfrm rot="5400000">
                <a:off x="-2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77" name="Line 73"/>
              <p:cNvSpPr>
                <a:spLocks noChangeShapeType="1"/>
              </p:cNvSpPr>
              <p:nvPr/>
            </p:nvSpPr>
            <p:spPr bwMode="auto">
              <a:xfrm rot="5400000">
                <a:off x="-8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78" name="Line 74"/>
              <p:cNvSpPr>
                <a:spLocks noChangeShapeType="1"/>
              </p:cNvSpPr>
              <p:nvPr/>
            </p:nvSpPr>
            <p:spPr bwMode="auto">
              <a:xfrm rot="5400000">
                <a:off x="87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79" name="Line 75"/>
              <p:cNvSpPr>
                <a:spLocks noChangeShapeType="1"/>
              </p:cNvSpPr>
              <p:nvPr/>
            </p:nvSpPr>
            <p:spPr bwMode="auto">
              <a:xfrm rot="5400000">
                <a:off x="1055" y="3152"/>
                <a:ext cx="20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80" name="Line 76"/>
              <p:cNvSpPr>
                <a:spLocks noChangeShapeType="1"/>
              </p:cNvSpPr>
              <p:nvPr/>
            </p:nvSpPr>
            <p:spPr bwMode="auto">
              <a:xfrm rot="5400000">
                <a:off x="123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81" name="Line 77"/>
              <p:cNvSpPr>
                <a:spLocks noChangeShapeType="1"/>
              </p:cNvSpPr>
              <p:nvPr/>
            </p:nvSpPr>
            <p:spPr bwMode="auto">
              <a:xfrm rot="5400000">
                <a:off x="1355" y="3152"/>
                <a:ext cx="20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82" name="Line 78"/>
              <p:cNvSpPr>
                <a:spLocks noChangeShapeType="1"/>
              </p:cNvSpPr>
              <p:nvPr/>
            </p:nvSpPr>
            <p:spPr bwMode="auto">
              <a:xfrm rot="5400000">
                <a:off x="147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83" name="Line 79"/>
              <p:cNvSpPr>
                <a:spLocks noChangeShapeType="1"/>
              </p:cNvSpPr>
              <p:nvPr/>
            </p:nvSpPr>
            <p:spPr bwMode="auto">
              <a:xfrm rot="5400000">
                <a:off x="171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84" name="Line 80"/>
              <p:cNvSpPr>
                <a:spLocks noChangeShapeType="1"/>
              </p:cNvSpPr>
              <p:nvPr/>
            </p:nvSpPr>
            <p:spPr bwMode="auto">
              <a:xfrm rot="5400000">
                <a:off x="1655" y="3152"/>
                <a:ext cx="20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85" name="Line 81"/>
              <p:cNvSpPr>
                <a:spLocks noChangeShapeType="1"/>
              </p:cNvSpPr>
              <p:nvPr/>
            </p:nvSpPr>
            <p:spPr bwMode="auto">
              <a:xfrm rot="5400000">
                <a:off x="177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86" name="Line 82"/>
              <p:cNvSpPr>
                <a:spLocks noChangeShapeType="1"/>
              </p:cNvSpPr>
              <p:nvPr/>
            </p:nvSpPr>
            <p:spPr bwMode="auto">
              <a:xfrm rot="5400000">
                <a:off x="189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87" name="Line 83"/>
              <p:cNvSpPr>
                <a:spLocks noChangeShapeType="1"/>
              </p:cNvSpPr>
              <p:nvPr/>
            </p:nvSpPr>
            <p:spPr bwMode="auto">
              <a:xfrm rot="5400000">
                <a:off x="207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88" name="Line 84"/>
              <p:cNvSpPr>
                <a:spLocks noChangeShapeType="1"/>
              </p:cNvSpPr>
              <p:nvPr/>
            </p:nvSpPr>
            <p:spPr bwMode="auto">
              <a:xfrm rot="5400000">
                <a:off x="201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89" name="Line 85"/>
              <p:cNvSpPr>
                <a:spLocks noChangeShapeType="1"/>
              </p:cNvSpPr>
              <p:nvPr/>
            </p:nvSpPr>
            <p:spPr bwMode="auto">
              <a:xfrm rot="5400000">
                <a:off x="2255" y="3152"/>
                <a:ext cx="20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0" name="Line 86"/>
              <p:cNvSpPr>
                <a:spLocks noChangeShapeType="1"/>
              </p:cNvSpPr>
              <p:nvPr/>
            </p:nvSpPr>
            <p:spPr bwMode="auto">
              <a:xfrm rot="5400000">
                <a:off x="231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1" name="Line 87"/>
              <p:cNvSpPr>
                <a:spLocks noChangeShapeType="1"/>
              </p:cNvSpPr>
              <p:nvPr/>
            </p:nvSpPr>
            <p:spPr bwMode="auto">
              <a:xfrm rot="5400000">
                <a:off x="237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2" name="Line 88"/>
              <p:cNvSpPr>
                <a:spLocks noChangeShapeType="1"/>
              </p:cNvSpPr>
              <p:nvPr/>
            </p:nvSpPr>
            <p:spPr bwMode="auto">
              <a:xfrm rot="5400000">
                <a:off x="243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3" name="Line 89"/>
              <p:cNvSpPr>
                <a:spLocks noChangeShapeType="1"/>
              </p:cNvSpPr>
              <p:nvPr/>
            </p:nvSpPr>
            <p:spPr bwMode="auto">
              <a:xfrm rot="5400000">
                <a:off x="2495" y="3152"/>
                <a:ext cx="20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4" name="Line 90"/>
              <p:cNvSpPr>
                <a:spLocks noChangeShapeType="1"/>
              </p:cNvSpPr>
              <p:nvPr/>
            </p:nvSpPr>
            <p:spPr bwMode="auto">
              <a:xfrm rot="5400000">
                <a:off x="2548" y="3138"/>
                <a:ext cx="205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30" name="Group 91"/>
            <p:cNvGrpSpPr>
              <a:grpSpLocks/>
            </p:cNvGrpSpPr>
            <p:nvPr/>
          </p:nvGrpSpPr>
          <p:grpSpPr bwMode="auto">
            <a:xfrm>
              <a:off x="1837" y="1933"/>
              <a:ext cx="306" cy="2004"/>
              <a:chOff x="1701" y="2065"/>
              <a:chExt cx="306" cy="2004"/>
            </a:xfrm>
          </p:grpSpPr>
          <p:sp>
            <p:nvSpPr>
              <p:cNvPr id="12342" name="Text Box 92"/>
              <p:cNvSpPr txBox="1">
                <a:spLocks noChangeArrowheads="1"/>
              </p:cNvSpPr>
              <p:nvPr/>
            </p:nvSpPr>
            <p:spPr bwMode="auto">
              <a:xfrm>
                <a:off x="1746" y="3838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800" b="1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2343" name="Text Box 93"/>
              <p:cNvSpPr txBox="1">
                <a:spLocks noChangeArrowheads="1"/>
              </p:cNvSpPr>
              <p:nvPr/>
            </p:nvSpPr>
            <p:spPr bwMode="auto">
              <a:xfrm>
                <a:off x="1709" y="3521"/>
                <a:ext cx="29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800" b="1">
                    <a:latin typeface="Times New Roman" pitchFamily="18" charset="0"/>
                  </a:rPr>
                  <a:t>0.2</a:t>
                </a:r>
              </a:p>
            </p:txBody>
          </p:sp>
          <p:sp>
            <p:nvSpPr>
              <p:cNvPr id="12344" name="Text Box 94"/>
              <p:cNvSpPr txBox="1">
                <a:spLocks noChangeArrowheads="1"/>
              </p:cNvSpPr>
              <p:nvPr/>
            </p:nvSpPr>
            <p:spPr bwMode="auto">
              <a:xfrm>
                <a:off x="1709" y="3249"/>
                <a:ext cx="29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800" b="1">
                    <a:latin typeface="Times New Roman" pitchFamily="18" charset="0"/>
                  </a:rPr>
                  <a:t>0.4</a:t>
                </a:r>
              </a:p>
            </p:txBody>
          </p:sp>
          <p:sp>
            <p:nvSpPr>
              <p:cNvPr id="12345" name="Text Box 95"/>
              <p:cNvSpPr txBox="1">
                <a:spLocks noChangeArrowheads="1"/>
              </p:cNvSpPr>
              <p:nvPr/>
            </p:nvSpPr>
            <p:spPr bwMode="auto">
              <a:xfrm>
                <a:off x="1709" y="2931"/>
                <a:ext cx="29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800" b="1">
                    <a:latin typeface="Times New Roman" pitchFamily="18" charset="0"/>
                  </a:rPr>
                  <a:t>0.6</a:t>
                </a:r>
              </a:p>
            </p:txBody>
          </p:sp>
          <p:sp>
            <p:nvSpPr>
              <p:cNvPr id="12346" name="Text Box 96"/>
              <p:cNvSpPr txBox="1">
                <a:spLocks noChangeArrowheads="1"/>
              </p:cNvSpPr>
              <p:nvPr/>
            </p:nvSpPr>
            <p:spPr bwMode="auto">
              <a:xfrm>
                <a:off x="1709" y="2659"/>
                <a:ext cx="29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800" b="1">
                    <a:latin typeface="Times New Roman" pitchFamily="18" charset="0"/>
                  </a:rPr>
                  <a:t>0.8</a:t>
                </a:r>
              </a:p>
            </p:txBody>
          </p:sp>
          <p:sp>
            <p:nvSpPr>
              <p:cNvPr id="12347" name="Text Box 97"/>
              <p:cNvSpPr txBox="1">
                <a:spLocks noChangeArrowheads="1"/>
              </p:cNvSpPr>
              <p:nvPr/>
            </p:nvSpPr>
            <p:spPr bwMode="auto">
              <a:xfrm>
                <a:off x="1701" y="2341"/>
                <a:ext cx="29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800" b="1">
                    <a:latin typeface="Times New Roman" pitchFamily="18" charset="0"/>
                  </a:rPr>
                  <a:t>1.0</a:t>
                </a:r>
              </a:p>
            </p:txBody>
          </p:sp>
          <p:sp>
            <p:nvSpPr>
              <p:cNvPr id="12348" name="Text Box 98"/>
              <p:cNvSpPr txBox="1">
                <a:spLocks noChangeArrowheads="1"/>
              </p:cNvSpPr>
              <p:nvPr/>
            </p:nvSpPr>
            <p:spPr bwMode="auto">
              <a:xfrm>
                <a:off x="1701" y="2065"/>
                <a:ext cx="29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800" b="1">
                    <a:latin typeface="Times New Roman" pitchFamily="18" charset="0"/>
                  </a:rPr>
                  <a:t>1.2</a:t>
                </a:r>
              </a:p>
            </p:txBody>
          </p:sp>
        </p:grpSp>
        <p:sp>
          <p:nvSpPr>
            <p:cNvPr id="12331" name="Text Box 99"/>
            <p:cNvSpPr txBox="1">
              <a:spLocks noChangeArrowheads="1"/>
            </p:cNvSpPr>
            <p:nvPr/>
          </p:nvSpPr>
          <p:spPr bwMode="auto">
            <a:xfrm>
              <a:off x="4921" y="3793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r>
                <a:rPr lang="en-US" altLang="zh-CN" sz="1800" b="1">
                  <a:latin typeface="Times New Roman" pitchFamily="18" charset="0"/>
                </a:rPr>
                <a:t>t/s</a:t>
              </a:r>
            </a:p>
          </p:txBody>
        </p:sp>
        <p:grpSp>
          <p:nvGrpSpPr>
            <p:cNvPr id="12332" name="Group 100"/>
            <p:cNvGrpSpPr>
              <a:grpSpLocks/>
            </p:cNvGrpSpPr>
            <p:nvPr/>
          </p:nvGrpSpPr>
          <p:grpSpPr bwMode="auto">
            <a:xfrm>
              <a:off x="2245" y="3793"/>
              <a:ext cx="2383" cy="231"/>
              <a:chOff x="2245" y="3793"/>
              <a:chExt cx="2383" cy="231"/>
            </a:xfrm>
          </p:grpSpPr>
          <p:sp>
            <p:nvSpPr>
              <p:cNvPr id="12334" name="Text Box 101"/>
              <p:cNvSpPr txBox="1">
                <a:spLocks noChangeArrowheads="1"/>
              </p:cNvSpPr>
              <p:nvPr/>
            </p:nvSpPr>
            <p:spPr bwMode="auto">
              <a:xfrm>
                <a:off x="2245" y="3793"/>
                <a:ext cx="2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800" b="1">
                    <a:latin typeface="Times New Roman" pitchFamily="18" charset="0"/>
                  </a:rPr>
                  <a:t>0.1</a:t>
                </a:r>
              </a:p>
            </p:txBody>
          </p:sp>
          <p:sp>
            <p:nvSpPr>
              <p:cNvPr id="12335" name="Text Box 102"/>
              <p:cNvSpPr txBox="1">
                <a:spLocks noChangeArrowheads="1"/>
              </p:cNvSpPr>
              <p:nvPr/>
            </p:nvSpPr>
            <p:spPr bwMode="auto">
              <a:xfrm>
                <a:off x="2562" y="3793"/>
                <a:ext cx="2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800" b="1">
                    <a:latin typeface="Times New Roman" pitchFamily="18" charset="0"/>
                  </a:rPr>
                  <a:t>0.2</a:t>
                </a:r>
              </a:p>
            </p:txBody>
          </p:sp>
          <p:sp>
            <p:nvSpPr>
              <p:cNvPr id="12336" name="Text Box 103"/>
              <p:cNvSpPr txBox="1">
                <a:spLocks noChangeArrowheads="1"/>
              </p:cNvSpPr>
              <p:nvPr/>
            </p:nvSpPr>
            <p:spPr bwMode="auto">
              <a:xfrm>
                <a:off x="2880" y="3793"/>
                <a:ext cx="2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800" b="1">
                    <a:latin typeface="Times New Roman" pitchFamily="18" charset="0"/>
                  </a:rPr>
                  <a:t>0.3</a:t>
                </a:r>
              </a:p>
            </p:txBody>
          </p:sp>
          <p:sp>
            <p:nvSpPr>
              <p:cNvPr id="12337" name="Text Box 104"/>
              <p:cNvSpPr txBox="1">
                <a:spLocks noChangeArrowheads="1"/>
              </p:cNvSpPr>
              <p:nvPr/>
            </p:nvSpPr>
            <p:spPr bwMode="auto">
              <a:xfrm>
                <a:off x="3152" y="3793"/>
                <a:ext cx="2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800" b="1">
                    <a:latin typeface="Times New Roman" pitchFamily="18" charset="0"/>
                  </a:rPr>
                  <a:t>0.4</a:t>
                </a:r>
              </a:p>
            </p:txBody>
          </p:sp>
          <p:sp>
            <p:nvSpPr>
              <p:cNvPr id="12338" name="Text Box 105"/>
              <p:cNvSpPr txBox="1">
                <a:spLocks noChangeArrowheads="1"/>
              </p:cNvSpPr>
              <p:nvPr/>
            </p:nvSpPr>
            <p:spPr bwMode="auto">
              <a:xfrm>
                <a:off x="3470" y="3793"/>
                <a:ext cx="2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800" b="1">
                    <a:latin typeface="Times New Roman" pitchFamily="18" charset="0"/>
                  </a:rPr>
                  <a:t>0.5</a:t>
                </a:r>
              </a:p>
            </p:txBody>
          </p:sp>
          <p:sp>
            <p:nvSpPr>
              <p:cNvPr id="12339" name="Text Box 106"/>
              <p:cNvSpPr txBox="1">
                <a:spLocks noChangeArrowheads="1"/>
              </p:cNvSpPr>
              <p:nvPr/>
            </p:nvSpPr>
            <p:spPr bwMode="auto">
              <a:xfrm>
                <a:off x="3742" y="3793"/>
                <a:ext cx="2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800" b="1">
                    <a:latin typeface="Times New Roman" pitchFamily="18" charset="0"/>
                  </a:rPr>
                  <a:t>0.6</a:t>
                </a:r>
              </a:p>
            </p:txBody>
          </p:sp>
          <p:sp>
            <p:nvSpPr>
              <p:cNvPr id="12340" name="Text Box 107"/>
              <p:cNvSpPr txBox="1">
                <a:spLocks noChangeArrowheads="1"/>
              </p:cNvSpPr>
              <p:nvPr/>
            </p:nvSpPr>
            <p:spPr bwMode="auto">
              <a:xfrm>
                <a:off x="4014" y="3793"/>
                <a:ext cx="2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800" b="1">
                    <a:latin typeface="Times New Roman" pitchFamily="18" charset="0"/>
                  </a:rPr>
                  <a:t>0.7</a:t>
                </a:r>
              </a:p>
            </p:txBody>
          </p:sp>
          <p:sp>
            <p:nvSpPr>
              <p:cNvPr id="12341" name="Text Box 108"/>
              <p:cNvSpPr txBox="1">
                <a:spLocks noChangeArrowheads="1"/>
              </p:cNvSpPr>
              <p:nvPr/>
            </p:nvSpPr>
            <p:spPr bwMode="auto">
              <a:xfrm>
                <a:off x="4332" y="3793"/>
                <a:ext cx="2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800" b="1">
                    <a:latin typeface="Times New Roman" pitchFamily="18" charset="0"/>
                  </a:rPr>
                  <a:t>0.8</a:t>
                </a:r>
              </a:p>
            </p:txBody>
          </p:sp>
        </p:grpSp>
        <p:sp>
          <p:nvSpPr>
            <p:cNvPr id="12333" name="Text Box 109"/>
            <p:cNvSpPr txBox="1">
              <a:spLocks noChangeArrowheads="1"/>
            </p:cNvSpPr>
            <p:nvPr/>
          </p:nvSpPr>
          <p:spPr bwMode="auto">
            <a:xfrm>
              <a:off x="2109" y="1525"/>
              <a:ext cx="62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r>
                <a:rPr lang="en-US" altLang="zh-CN" sz="1800" b="1" i="1">
                  <a:latin typeface="Times New Roman" pitchFamily="18" charset="0"/>
                </a:rPr>
                <a:t>v</a:t>
              </a:r>
              <a:r>
                <a:rPr lang="en-US" altLang="zh-CN" sz="1800" b="1">
                  <a:latin typeface="Times New Roman" pitchFamily="18" charset="0"/>
                </a:rPr>
                <a:t>(m</a:t>
              </a:r>
              <a:r>
                <a:rPr lang="en-US" altLang="zh-CN" sz="1800" b="1"/>
                <a:t>·</a:t>
              </a:r>
              <a:r>
                <a:rPr lang="en-US" altLang="zh-CN" sz="1800" b="1">
                  <a:latin typeface="Times New Roman" pitchFamily="18" charset="0"/>
                </a:rPr>
                <a:t>s</a:t>
              </a:r>
              <a:r>
                <a:rPr lang="en-US" altLang="zh-CN" sz="1800" b="1" baseline="30000">
                  <a:latin typeface="Times New Roman" pitchFamily="18" charset="0"/>
                </a:rPr>
                <a:t>-1</a:t>
              </a:r>
              <a:r>
                <a:rPr lang="en-US" altLang="zh-CN" sz="1800" b="1"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30" name="Oval 110"/>
          <p:cNvSpPr>
            <a:spLocks noChangeArrowheads="1"/>
          </p:cNvSpPr>
          <p:nvPr/>
        </p:nvSpPr>
        <p:spPr bwMode="auto">
          <a:xfrm>
            <a:off x="4375150" y="5346700"/>
            <a:ext cx="73025" cy="730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Oval 111"/>
          <p:cNvSpPr>
            <a:spLocks noChangeArrowheads="1"/>
          </p:cNvSpPr>
          <p:nvPr/>
        </p:nvSpPr>
        <p:spPr bwMode="auto">
          <a:xfrm>
            <a:off x="4854575" y="5135563"/>
            <a:ext cx="73025" cy="730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112"/>
          <p:cNvSpPr>
            <a:spLocks noChangeArrowheads="1"/>
          </p:cNvSpPr>
          <p:nvPr/>
        </p:nvSpPr>
        <p:spPr bwMode="auto">
          <a:xfrm>
            <a:off x="5326063" y="4948238"/>
            <a:ext cx="73025" cy="730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113"/>
          <p:cNvSpPr>
            <a:spLocks noChangeArrowheads="1"/>
          </p:cNvSpPr>
          <p:nvPr/>
        </p:nvSpPr>
        <p:spPr bwMode="auto">
          <a:xfrm>
            <a:off x="5803900" y="4730750"/>
            <a:ext cx="73025" cy="730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114"/>
          <p:cNvSpPr>
            <a:spLocks noChangeArrowheads="1"/>
          </p:cNvSpPr>
          <p:nvPr/>
        </p:nvSpPr>
        <p:spPr bwMode="auto">
          <a:xfrm>
            <a:off x="6286500" y="4525963"/>
            <a:ext cx="73025" cy="730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117"/>
          <p:cNvSpPr>
            <a:spLocks noChangeShapeType="1"/>
          </p:cNvSpPr>
          <p:nvPr/>
        </p:nvSpPr>
        <p:spPr bwMode="auto">
          <a:xfrm flipV="1">
            <a:off x="3932238" y="3736975"/>
            <a:ext cx="4284662" cy="185261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900113" y="3068638"/>
          <a:ext cx="2663826" cy="222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913"/>
                <a:gridCol w="1331913"/>
              </a:tblGrid>
              <a:tr h="3709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时间</a:t>
                      </a:r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t/s</a:t>
                      </a:r>
                      <a:endParaRPr lang="zh-CN" alt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4" marR="91424" marT="45733" marB="4573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速度</a:t>
                      </a:r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/(m·s</a:t>
                      </a:r>
                      <a:r>
                        <a:rPr lang="en-US" altLang="zh-CN" sz="1800" normalizeH="0" baseline="2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24" marR="91424" marT="45733" marB="45733" anchor="ctr"/>
                </a:tc>
              </a:tr>
              <a:tr h="3709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0.1</a:t>
                      </a:r>
                      <a:endParaRPr lang="zh-CN" altLang="en-US" sz="1800" dirty="0" smtClean="0"/>
                    </a:p>
                  </a:txBody>
                  <a:tcPr marL="91424" marR="91424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0.491</a:t>
                      </a:r>
                      <a:endParaRPr lang="zh-CN" altLang="en-US" sz="1800" dirty="0"/>
                    </a:p>
                  </a:txBody>
                  <a:tcPr marL="91424" marR="91424" marT="45733" marB="45733" anchor="ctr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0.2</a:t>
                      </a:r>
                      <a:endParaRPr lang="zh-CN" altLang="en-US" sz="1800" dirty="0"/>
                    </a:p>
                  </a:txBody>
                  <a:tcPr marL="91424" marR="91424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0.578</a:t>
                      </a:r>
                      <a:endParaRPr lang="zh-CN" altLang="en-US" sz="1800" dirty="0"/>
                    </a:p>
                  </a:txBody>
                  <a:tcPr marL="91424" marR="91424" marT="45733" marB="45733" anchor="ctr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0.3</a:t>
                      </a:r>
                      <a:endParaRPr lang="zh-CN" altLang="en-US" sz="1800" dirty="0"/>
                    </a:p>
                  </a:txBody>
                  <a:tcPr marL="91424" marR="91424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0.665</a:t>
                      </a:r>
                      <a:endParaRPr lang="zh-CN" altLang="en-US" sz="1800" dirty="0"/>
                    </a:p>
                  </a:txBody>
                  <a:tcPr marL="91424" marR="91424" marT="45733" marB="45733" anchor="ctr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0.4</a:t>
                      </a:r>
                      <a:endParaRPr lang="zh-CN" altLang="en-US" sz="1800" dirty="0"/>
                    </a:p>
                  </a:txBody>
                  <a:tcPr marL="91424" marR="91424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0.755</a:t>
                      </a:r>
                      <a:endParaRPr lang="zh-CN" altLang="en-US" sz="1800" dirty="0"/>
                    </a:p>
                  </a:txBody>
                  <a:tcPr marL="91424" marR="91424" marT="45733" marB="45733" anchor="ctr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0.5</a:t>
                      </a:r>
                      <a:endParaRPr lang="zh-CN" altLang="en-US" sz="1800" dirty="0"/>
                    </a:p>
                  </a:txBody>
                  <a:tcPr marL="91424" marR="91424" marT="45733" marB="457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0.843</a:t>
                      </a:r>
                      <a:endParaRPr lang="zh-CN" altLang="en-US" sz="1800" dirty="0"/>
                    </a:p>
                  </a:txBody>
                  <a:tcPr marL="91424" marR="91424" marT="45733" marB="45733" anchor="ctr"/>
                </a:tc>
              </a:tr>
            </a:tbl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900113" y="5589588"/>
          <a:ext cx="2505075" cy="490537"/>
        </p:xfrm>
        <a:graphic>
          <a:graphicData uri="http://schemas.openxmlformats.org/presentationml/2006/ole">
            <p:oleObj spid="_x0000_s3101" name="公式" r:id="rId10" imgW="1104421" imgH="215806" progId="">
              <p:embed/>
            </p:oleObj>
          </a:graphicData>
        </a:graphic>
      </p:graphicFrame>
      <p:sp>
        <p:nvSpPr>
          <p:cNvPr id="141" name="Freeform 124"/>
          <p:cNvSpPr>
            <a:spLocks/>
          </p:cNvSpPr>
          <p:nvPr/>
        </p:nvSpPr>
        <p:spPr bwMode="auto">
          <a:xfrm>
            <a:off x="3943350" y="3732213"/>
            <a:ext cx="4262438" cy="1884362"/>
          </a:xfrm>
          <a:custGeom>
            <a:avLst/>
            <a:gdLst>
              <a:gd name="T0" fmla="*/ 0 w 1225"/>
              <a:gd name="T1" fmla="*/ 2147483647 h 967"/>
              <a:gd name="T2" fmla="*/ 2147483647 w 1225"/>
              <a:gd name="T3" fmla="*/ 2147483647 h 967"/>
              <a:gd name="T4" fmla="*/ 2147483647 w 1225"/>
              <a:gd name="T5" fmla="*/ 0 h 96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25" h="967">
                <a:moveTo>
                  <a:pt x="0" y="953"/>
                </a:moveTo>
                <a:lnTo>
                  <a:pt x="1225" y="967"/>
                </a:lnTo>
                <a:lnTo>
                  <a:pt x="1225" y="0"/>
                </a:lnTo>
              </a:path>
            </a:pathLst>
          </a:custGeom>
          <a:noFill/>
          <a:ln w="28575" cmpd="sng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" name="Text Box 127"/>
          <p:cNvSpPr txBox="1">
            <a:spLocks noChangeArrowheads="1"/>
          </p:cNvSpPr>
          <p:nvPr/>
        </p:nvSpPr>
        <p:spPr bwMode="auto">
          <a:xfrm>
            <a:off x="8256588" y="4330700"/>
            <a:ext cx="5635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r>
              <a:rPr lang="el-GR" altLang="zh-CN" sz="2400" b="1" i="1">
                <a:solidFill>
                  <a:srgbClr val="FF3300"/>
                </a:solidFill>
                <a:latin typeface="Times New Roman" pitchFamily="18" charset="0"/>
              </a:rPr>
              <a:t>Δ</a:t>
            </a:r>
            <a:r>
              <a:rPr lang="en-US" altLang="zh-CN" sz="2400" b="1" i="1">
                <a:solidFill>
                  <a:srgbClr val="FF3300"/>
                </a:solidFill>
                <a:latin typeface="Times New Roman" pitchFamily="18" charset="0"/>
              </a:rPr>
              <a:t>v</a:t>
            </a:r>
            <a:endParaRPr lang="el-GR" altLang="zh-CN" sz="2400" b="1" i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43" name="Text Box 130"/>
          <p:cNvSpPr txBox="1">
            <a:spLocks noChangeArrowheads="1"/>
          </p:cNvSpPr>
          <p:nvPr/>
        </p:nvSpPr>
        <p:spPr bwMode="auto">
          <a:xfrm>
            <a:off x="5819775" y="5227638"/>
            <a:ext cx="12588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r>
              <a:rPr lang="el-GR" altLang="zh-CN" sz="2400" b="1" i="1">
                <a:solidFill>
                  <a:srgbClr val="FF3300"/>
                </a:solidFill>
                <a:latin typeface="Times New Roman" pitchFamily="18" charset="0"/>
              </a:rPr>
              <a:t>Δ</a:t>
            </a:r>
            <a:r>
              <a:rPr lang="en-US" altLang="zh-CN" sz="2400" b="1" i="1">
                <a:solidFill>
                  <a:srgbClr val="FF3300"/>
                </a:solidFill>
                <a:latin typeface="Times New Roman" pitchFamily="18" charset="0"/>
              </a:rPr>
              <a:t>t</a:t>
            </a:r>
            <a:endParaRPr lang="el-GR" altLang="zh-CN" sz="2400" b="1" i="1">
              <a:solidFill>
                <a:srgbClr val="FF33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0166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7" grpId="0" animBg="1"/>
      <p:bldP spid="141" grpId="0" animBg="1"/>
      <p:bldP spid="142" grpId="0"/>
      <p:bldP spid="1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755650" y="1954213"/>
            <a:ext cx="6021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3.</a:t>
            </a:r>
            <a:r>
              <a:rPr kumimoji="1" lang="zh-CN" altLang="en-US" sz="2800" b="1">
                <a:latin typeface="Times New Roman" pitchFamily="18" charset="0"/>
              </a:rPr>
              <a:t>求加速度</a:t>
            </a:r>
            <a:r>
              <a:rPr kumimoji="1" lang="en-US" altLang="zh-CN" sz="2800" b="1">
                <a:latin typeface="Times New Roman" pitchFamily="18" charset="0"/>
              </a:rPr>
              <a:t>a</a:t>
            </a:r>
            <a:r>
              <a:rPr kumimoji="1" lang="zh-CN" altLang="en-US" sz="2800" b="1">
                <a:latin typeface="Times New Roman" pitchFamily="18" charset="0"/>
              </a:rPr>
              <a:t>：</a:t>
            </a:r>
            <a:endParaRPr kumimoji="1" lang="zh-CN" altLang="en-US" sz="2800" b="1">
              <a:solidFill>
                <a:srgbClr val="0070C0"/>
              </a:solidFill>
              <a:latin typeface="Times New Roman" pitchFamily="18" charset="0"/>
            </a:endParaRPr>
          </a:p>
        </p:txBody>
      </p:sp>
      <p:grpSp>
        <p:nvGrpSpPr>
          <p:cNvPr id="13315" name="组合 17"/>
          <p:cNvGrpSpPr>
            <a:grpSpLocks/>
          </p:cNvGrpSpPr>
          <p:nvPr/>
        </p:nvGrpSpPr>
        <p:grpSpPr bwMode="auto">
          <a:xfrm>
            <a:off x="1314450" y="836613"/>
            <a:ext cx="6045200" cy="1166812"/>
            <a:chOff x="1314706" y="583100"/>
            <a:chExt cx="6044340" cy="1166226"/>
          </a:xfrm>
        </p:grpSpPr>
        <p:pic>
          <p:nvPicPr>
            <p:cNvPr id="13328" name="Picture 5" descr="c:\users\赵蓉蓉\appdata\roaming\360se6\USERDA~1\Temp\182e17c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706" y="583100"/>
              <a:ext cx="6044340" cy="941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3329" name="对象 1"/>
            <p:cNvGraphicFramePr>
              <a:graphicFrameLocks noChangeAspect="1"/>
            </p:cNvGraphicFramePr>
            <p:nvPr/>
          </p:nvGraphicFramePr>
          <p:xfrm>
            <a:off x="1827312" y="1405787"/>
            <a:ext cx="224408" cy="336612"/>
          </p:xfrm>
          <a:graphic>
            <a:graphicData uri="http://schemas.openxmlformats.org/presentationml/2006/ole">
              <p:oleObj spid="_x0000_s4146" name="公式" r:id="rId4" imgW="152334" imgH="228501" progId="">
                <p:embed/>
              </p:oleObj>
            </a:graphicData>
          </a:graphic>
        </p:graphicFrame>
        <p:graphicFrame>
          <p:nvGraphicFramePr>
            <p:cNvPr id="13330" name="对象 6"/>
            <p:cNvGraphicFramePr>
              <a:graphicFrameLocks noChangeAspect="1"/>
            </p:cNvGraphicFramePr>
            <p:nvPr/>
          </p:nvGraphicFramePr>
          <p:xfrm>
            <a:off x="2466975" y="1404938"/>
            <a:ext cx="242888" cy="336550"/>
          </p:xfrm>
          <a:graphic>
            <a:graphicData uri="http://schemas.openxmlformats.org/presentationml/2006/ole">
              <p:oleObj spid="_x0000_s4147" name="公式" r:id="rId5" imgW="165028" imgH="228501" progId="">
                <p:embed/>
              </p:oleObj>
            </a:graphicData>
          </a:graphic>
        </p:graphicFrame>
        <p:graphicFrame>
          <p:nvGraphicFramePr>
            <p:cNvPr id="13331" name="对象 7"/>
            <p:cNvGraphicFramePr>
              <a:graphicFrameLocks noChangeAspect="1"/>
            </p:cNvGraphicFramePr>
            <p:nvPr/>
          </p:nvGraphicFramePr>
          <p:xfrm>
            <a:off x="3203848" y="1412776"/>
            <a:ext cx="242888" cy="336550"/>
          </p:xfrm>
          <a:graphic>
            <a:graphicData uri="http://schemas.openxmlformats.org/presentationml/2006/ole">
              <p:oleObj spid="_x0000_s4148" name="公式" r:id="rId6" imgW="165028" imgH="228501" progId="">
                <p:embed/>
              </p:oleObj>
            </a:graphicData>
          </a:graphic>
        </p:graphicFrame>
        <p:graphicFrame>
          <p:nvGraphicFramePr>
            <p:cNvPr id="13332" name="对象 8"/>
            <p:cNvGraphicFramePr>
              <a:graphicFrameLocks noChangeAspect="1"/>
            </p:cNvGraphicFramePr>
            <p:nvPr/>
          </p:nvGraphicFramePr>
          <p:xfrm>
            <a:off x="4211960" y="1412776"/>
            <a:ext cx="242888" cy="336550"/>
          </p:xfrm>
          <a:graphic>
            <a:graphicData uri="http://schemas.openxmlformats.org/presentationml/2006/ole">
              <p:oleObj spid="_x0000_s4149" name="公式" r:id="rId7" imgW="165028" imgH="228501" progId="">
                <p:embed/>
              </p:oleObj>
            </a:graphicData>
          </a:graphic>
        </p:graphicFrame>
        <p:graphicFrame>
          <p:nvGraphicFramePr>
            <p:cNvPr id="13333" name="对象 9"/>
            <p:cNvGraphicFramePr>
              <a:graphicFrameLocks noChangeAspect="1"/>
            </p:cNvGraphicFramePr>
            <p:nvPr/>
          </p:nvGraphicFramePr>
          <p:xfrm>
            <a:off x="5265216" y="1412776"/>
            <a:ext cx="242888" cy="336550"/>
          </p:xfrm>
          <a:graphic>
            <a:graphicData uri="http://schemas.openxmlformats.org/presentationml/2006/ole">
              <p:oleObj spid="_x0000_s4150" name="公式" r:id="rId8" imgW="165028" imgH="228501" progId="">
                <p:embed/>
              </p:oleObj>
            </a:graphicData>
          </a:graphic>
        </p:graphicFrame>
        <p:graphicFrame>
          <p:nvGraphicFramePr>
            <p:cNvPr id="13334" name="对象 10"/>
            <p:cNvGraphicFramePr>
              <a:graphicFrameLocks noChangeAspect="1"/>
            </p:cNvGraphicFramePr>
            <p:nvPr/>
          </p:nvGraphicFramePr>
          <p:xfrm>
            <a:off x="6417344" y="1412776"/>
            <a:ext cx="242888" cy="336550"/>
          </p:xfrm>
          <a:graphic>
            <a:graphicData uri="http://schemas.openxmlformats.org/presentationml/2006/ole">
              <p:oleObj spid="_x0000_s4151" name="公式" r:id="rId9" imgW="165028" imgH="228501" progId="">
                <p:embed/>
              </p:oleObj>
            </a:graphicData>
          </a:graphic>
        </p:graphicFrame>
      </p:grpSp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246063" y="261938"/>
            <a:ext cx="5334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latin typeface="宋体" pitchFamily="2" charset="-122"/>
              </a:rPr>
              <a:t>四、数据处理</a:t>
            </a:r>
            <a:endParaRPr kumimoji="1" lang="zh-CN" altLang="en-US" sz="3600" b="1">
              <a:latin typeface="Times New Roman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00113" y="2484438"/>
            <a:ext cx="5184775" cy="400050"/>
          </a:xfrm>
          <a:prstGeom prst="rect">
            <a:avLst/>
          </a:prstGeom>
          <a:solidFill>
            <a:srgbClr val="00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r>
              <a:rPr lang="zh-CN" altLang="en-US" sz="20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>
                <a:latin typeface="黑体" pitchFamily="49" charset="-122"/>
                <a:ea typeface="黑体" pitchFamily="49" charset="-122"/>
              </a:rPr>
              <a:t>）逐差法：</a:t>
            </a:r>
            <a:endParaRPr lang="zh-CN" altLang="en-US" sz="20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00113" y="2944813"/>
          <a:ext cx="3052762" cy="522287"/>
        </p:xfrm>
        <a:graphic>
          <a:graphicData uri="http://schemas.openxmlformats.org/presentationml/2006/ole">
            <p:oleObj spid="_x0000_s4152" name="公式" r:id="rId10" imgW="1409088" imgH="241195" progId="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27100" y="3611563"/>
          <a:ext cx="3054350" cy="522287"/>
        </p:xfrm>
        <a:graphic>
          <a:graphicData uri="http://schemas.openxmlformats.org/presentationml/2006/ole">
            <p:oleObj spid="_x0000_s4153" name="公式" r:id="rId11" imgW="1409088" imgH="241195" progId="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00113" y="4244975"/>
          <a:ext cx="3081337" cy="522288"/>
        </p:xfrm>
        <a:graphic>
          <a:graphicData uri="http://schemas.openxmlformats.org/presentationml/2006/ole">
            <p:oleObj spid="_x0000_s4154" name="公式" r:id="rId12" imgW="1422400" imgH="241300" progId="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900113" y="4908550"/>
          <a:ext cx="3078162" cy="523875"/>
        </p:xfrm>
        <a:graphic>
          <a:graphicData uri="http://schemas.openxmlformats.org/presentationml/2006/ole">
            <p:oleObj spid="_x0000_s4155" name="公式" r:id="rId13" imgW="1422400" imgH="241300" progId="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915988" y="5570538"/>
          <a:ext cx="3079750" cy="522287"/>
        </p:xfrm>
        <a:graphic>
          <a:graphicData uri="http://schemas.openxmlformats.org/presentationml/2006/ole">
            <p:oleObj spid="_x0000_s4156" name="公式" r:id="rId14" imgW="1422400" imgH="241300" progId="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041775" y="2936875"/>
          <a:ext cx="4943475" cy="492125"/>
        </p:xfrm>
        <a:graphic>
          <a:graphicData uri="http://schemas.openxmlformats.org/presentationml/2006/ole">
            <p:oleObj spid="_x0000_s4157" name="公式" r:id="rId15" imgW="2425700" imgH="241300" progId="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095750" y="3635375"/>
          <a:ext cx="4940300" cy="492125"/>
        </p:xfrm>
        <a:graphic>
          <a:graphicData uri="http://schemas.openxmlformats.org/presentationml/2006/ole">
            <p:oleObj spid="_x0000_s4158" name="公式" r:id="rId16" imgW="2425700" imgH="241300" progId="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079875" y="4252913"/>
          <a:ext cx="4956175" cy="492125"/>
        </p:xfrm>
        <a:graphic>
          <a:graphicData uri="http://schemas.openxmlformats.org/presentationml/2006/ole">
            <p:oleObj spid="_x0000_s4159" name="公式" r:id="rId17" imgW="2489200" imgH="241300" progId="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078288" y="4878388"/>
          <a:ext cx="4968875" cy="782637"/>
        </p:xfrm>
        <a:graphic>
          <a:graphicData uri="http://schemas.openxmlformats.org/presentationml/2006/ole">
            <p:oleObj spid="_x0000_s4160" name="公式" r:id="rId18" imgW="2590800" imgH="457200" progId="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067175" y="5775325"/>
          <a:ext cx="4579938" cy="695325"/>
        </p:xfrm>
        <a:graphic>
          <a:graphicData uri="http://schemas.openxmlformats.org/presentationml/2006/ole">
            <p:oleObj spid="_x0000_s4161" name="公式" r:id="rId19" imgW="2387600" imgH="40640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4989927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755650" y="1954213"/>
            <a:ext cx="6021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3.</a:t>
            </a:r>
            <a:r>
              <a:rPr kumimoji="1" lang="zh-CN" altLang="en-US" sz="2800" b="1">
                <a:latin typeface="Times New Roman" pitchFamily="18" charset="0"/>
              </a:rPr>
              <a:t>求加速度</a:t>
            </a:r>
            <a:r>
              <a:rPr kumimoji="1" lang="en-US" altLang="zh-CN" sz="2800" b="1">
                <a:latin typeface="Times New Roman" pitchFamily="18" charset="0"/>
              </a:rPr>
              <a:t>a</a:t>
            </a:r>
            <a:r>
              <a:rPr kumimoji="1" lang="zh-CN" altLang="en-US" sz="2800" b="1">
                <a:latin typeface="Times New Roman" pitchFamily="18" charset="0"/>
              </a:rPr>
              <a:t>：</a:t>
            </a:r>
            <a:endParaRPr kumimoji="1" lang="zh-CN" altLang="en-US" sz="2800" b="1">
              <a:solidFill>
                <a:srgbClr val="0070C0"/>
              </a:solidFill>
              <a:latin typeface="Times New Roman" pitchFamily="18" charset="0"/>
            </a:endParaRPr>
          </a:p>
        </p:txBody>
      </p:sp>
      <p:grpSp>
        <p:nvGrpSpPr>
          <p:cNvPr id="14339" name="组合 17"/>
          <p:cNvGrpSpPr>
            <a:grpSpLocks/>
          </p:cNvGrpSpPr>
          <p:nvPr/>
        </p:nvGrpSpPr>
        <p:grpSpPr bwMode="auto">
          <a:xfrm>
            <a:off x="1314450" y="836613"/>
            <a:ext cx="6045200" cy="1166812"/>
            <a:chOff x="1314706" y="583100"/>
            <a:chExt cx="6044340" cy="1166226"/>
          </a:xfrm>
        </p:grpSpPr>
        <p:pic>
          <p:nvPicPr>
            <p:cNvPr id="14343" name="Picture 5" descr="c:\users\赵蓉蓉\appdata\roaming\360se6\USERDA~1\Temp\182e17c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706" y="583100"/>
              <a:ext cx="6044340" cy="941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4344" name="对象 1"/>
            <p:cNvGraphicFramePr>
              <a:graphicFrameLocks noChangeAspect="1"/>
            </p:cNvGraphicFramePr>
            <p:nvPr/>
          </p:nvGraphicFramePr>
          <p:xfrm>
            <a:off x="1827312" y="1405787"/>
            <a:ext cx="224408" cy="336612"/>
          </p:xfrm>
          <a:graphic>
            <a:graphicData uri="http://schemas.openxmlformats.org/presentationml/2006/ole">
              <p:oleObj spid="_x0000_s5143" name="公式" r:id="rId4" imgW="152334" imgH="228501" progId="">
                <p:embed/>
              </p:oleObj>
            </a:graphicData>
          </a:graphic>
        </p:graphicFrame>
        <p:graphicFrame>
          <p:nvGraphicFramePr>
            <p:cNvPr id="14345" name="对象 6"/>
            <p:cNvGraphicFramePr>
              <a:graphicFrameLocks noChangeAspect="1"/>
            </p:cNvGraphicFramePr>
            <p:nvPr/>
          </p:nvGraphicFramePr>
          <p:xfrm>
            <a:off x="2466975" y="1404938"/>
            <a:ext cx="242888" cy="336550"/>
          </p:xfrm>
          <a:graphic>
            <a:graphicData uri="http://schemas.openxmlformats.org/presentationml/2006/ole">
              <p:oleObj spid="_x0000_s5144" name="公式" r:id="rId5" imgW="165028" imgH="228501" progId="">
                <p:embed/>
              </p:oleObj>
            </a:graphicData>
          </a:graphic>
        </p:graphicFrame>
        <p:graphicFrame>
          <p:nvGraphicFramePr>
            <p:cNvPr id="14346" name="对象 7"/>
            <p:cNvGraphicFramePr>
              <a:graphicFrameLocks noChangeAspect="1"/>
            </p:cNvGraphicFramePr>
            <p:nvPr/>
          </p:nvGraphicFramePr>
          <p:xfrm>
            <a:off x="3203848" y="1412776"/>
            <a:ext cx="242888" cy="336550"/>
          </p:xfrm>
          <a:graphic>
            <a:graphicData uri="http://schemas.openxmlformats.org/presentationml/2006/ole">
              <p:oleObj spid="_x0000_s5145" name="公式" r:id="rId6" imgW="165028" imgH="228501" progId="">
                <p:embed/>
              </p:oleObj>
            </a:graphicData>
          </a:graphic>
        </p:graphicFrame>
        <p:graphicFrame>
          <p:nvGraphicFramePr>
            <p:cNvPr id="14347" name="对象 8"/>
            <p:cNvGraphicFramePr>
              <a:graphicFrameLocks noChangeAspect="1"/>
            </p:cNvGraphicFramePr>
            <p:nvPr/>
          </p:nvGraphicFramePr>
          <p:xfrm>
            <a:off x="4211960" y="1412776"/>
            <a:ext cx="242888" cy="336550"/>
          </p:xfrm>
          <a:graphic>
            <a:graphicData uri="http://schemas.openxmlformats.org/presentationml/2006/ole">
              <p:oleObj spid="_x0000_s5146" name="公式" r:id="rId7" imgW="165028" imgH="228501" progId="">
                <p:embed/>
              </p:oleObj>
            </a:graphicData>
          </a:graphic>
        </p:graphicFrame>
        <p:graphicFrame>
          <p:nvGraphicFramePr>
            <p:cNvPr id="14348" name="对象 9"/>
            <p:cNvGraphicFramePr>
              <a:graphicFrameLocks noChangeAspect="1"/>
            </p:cNvGraphicFramePr>
            <p:nvPr/>
          </p:nvGraphicFramePr>
          <p:xfrm>
            <a:off x="5265216" y="1412776"/>
            <a:ext cx="242888" cy="336550"/>
          </p:xfrm>
          <a:graphic>
            <a:graphicData uri="http://schemas.openxmlformats.org/presentationml/2006/ole">
              <p:oleObj spid="_x0000_s5147" name="公式" r:id="rId8" imgW="165028" imgH="228501" progId="">
                <p:embed/>
              </p:oleObj>
            </a:graphicData>
          </a:graphic>
        </p:graphicFrame>
        <p:graphicFrame>
          <p:nvGraphicFramePr>
            <p:cNvPr id="14349" name="对象 10"/>
            <p:cNvGraphicFramePr>
              <a:graphicFrameLocks noChangeAspect="1"/>
            </p:cNvGraphicFramePr>
            <p:nvPr/>
          </p:nvGraphicFramePr>
          <p:xfrm>
            <a:off x="6417344" y="1412776"/>
            <a:ext cx="242888" cy="336550"/>
          </p:xfrm>
          <a:graphic>
            <a:graphicData uri="http://schemas.openxmlformats.org/presentationml/2006/ole">
              <p:oleObj spid="_x0000_s5148" name="公式" r:id="rId9" imgW="165028" imgH="228501" progId="">
                <p:embed/>
              </p:oleObj>
            </a:graphicData>
          </a:graphic>
        </p:graphicFrame>
      </p:grpSp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246063" y="261938"/>
            <a:ext cx="5334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latin typeface="宋体" pitchFamily="2" charset="-122"/>
              </a:rPr>
              <a:t>四、数据处理</a:t>
            </a:r>
            <a:endParaRPr kumimoji="1" lang="zh-CN" altLang="en-US" sz="3600" b="1">
              <a:latin typeface="Times New Roman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00113" y="2484438"/>
            <a:ext cx="5184775" cy="400050"/>
          </a:xfrm>
          <a:prstGeom prst="rect">
            <a:avLst/>
          </a:prstGeom>
          <a:solidFill>
            <a:srgbClr val="00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r>
              <a:rPr lang="zh-CN" altLang="en-US" sz="20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>
                <a:latin typeface="黑体" pitchFamily="49" charset="-122"/>
                <a:ea typeface="黑体" pitchFamily="49" charset="-122"/>
              </a:rPr>
              <a:t>）逐差法：</a:t>
            </a:r>
            <a:endParaRPr lang="zh-CN" altLang="en-US" sz="20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900113" y="3311525"/>
          <a:ext cx="7137400" cy="1846263"/>
        </p:xfrm>
        <a:graphic>
          <a:graphicData uri="http://schemas.openxmlformats.org/presentationml/2006/ole">
            <p:oleObj spid="_x0000_s5149" name="公式" r:id="rId10" imgW="3721100" imgH="107950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499963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1"/>
          <p:cNvSpPr txBox="1">
            <a:spLocks noChangeArrowheads="1"/>
          </p:cNvSpPr>
          <p:nvPr/>
        </p:nvSpPr>
        <p:spPr bwMode="auto">
          <a:xfrm>
            <a:off x="500034" y="2425700"/>
            <a:ext cx="810263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</a:rPr>
              <a:t>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/>
              <a:t>电磁打点计时器是一种使用</a:t>
            </a:r>
            <a:r>
              <a:rPr lang="en-US" sz="2400" u="sng" dirty="0" smtClean="0"/>
              <a:t>       </a:t>
            </a:r>
            <a:r>
              <a:rPr lang="zh-CN" altLang="en-US" sz="2400" dirty="0" smtClean="0"/>
              <a:t>（选填</a:t>
            </a:r>
            <a:r>
              <a:rPr lang="en-US" sz="2400" dirty="0" smtClean="0"/>
              <a:t>“</a:t>
            </a:r>
            <a:r>
              <a:rPr lang="zh-CN" altLang="en-US" sz="2400" dirty="0" smtClean="0"/>
              <a:t>直流</a:t>
            </a:r>
            <a:r>
              <a:rPr lang="en-US" sz="2400" dirty="0" smtClean="0"/>
              <a:t>”</a:t>
            </a:r>
            <a:r>
              <a:rPr lang="zh-CN" altLang="en-US" sz="2400" dirty="0" smtClean="0"/>
              <a:t>或</a:t>
            </a:r>
            <a:r>
              <a:rPr lang="en-US" sz="2400" dirty="0" smtClean="0"/>
              <a:t>“</a:t>
            </a:r>
            <a:r>
              <a:rPr lang="zh-CN" altLang="en-US" sz="2400" dirty="0" smtClean="0"/>
              <a:t>交流</a:t>
            </a:r>
            <a:r>
              <a:rPr lang="en-US" sz="2400" dirty="0" smtClean="0"/>
              <a:t>”</a:t>
            </a:r>
            <a:r>
              <a:rPr lang="zh-CN" altLang="en-US" sz="2400" dirty="0" smtClean="0"/>
              <a:t>）电源的计时仪器，电源的频率是</a:t>
            </a:r>
            <a:r>
              <a:rPr lang="en-US" sz="2400" dirty="0" smtClean="0"/>
              <a:t>50 Hz</a:t>
            </a:r>
            <a:r>
              <a:rPr lang="zh-CN" altLang="en-US" sz="2400" dirty="0" smtClean="0"/>
              <a:t>时，在某次</a:t>
            </a:r>
            <a:r>
              <a:rPr lang="en-US" sz="2400" dirty="0" smtClean="0"/>
              <a:t>“</a:t>
            </a:r>
            <a:r>
              <a:rPr lang="zh-CN" altLang="en-US" sz="2400" dirty="0" smtClean="0"/>
              <a:t>练习使用打点计时器</a:t>
            </a:r>
            <a:r>
              <a:rPr lang="en-US" sz="2400" dirty="0" smtClean="0"/>
              <a:t>”</a:t>
            </a:r>
            <a:r>
              <a:rPr lang="zh-CN" altLang="en-US" sz="2400" dirty="0" smtClean="0"/>
              <a:t>实验中，其中一段打点纸带如图所示，每计数点之间还有四个点未画出．由图中数据可知，纸带的运动是</a:t>
            </a:r>
            <a:r>
              <a:rPr lang="en-US" sz="2400" u="sng" dirty="0" smtClean="0"/>
              <a:t>            </a:t>
            </a:r>
            <a:r>
              <a:rPr lang="zh-CN" altLang="en-US" sz="2400" dirty="0" smtClean="0"/>
              <a:t>（选填</a:t>
            </a:r>
            <a:r>
              <a:rPr lang="en-US" sz="2400" dirty="0" smtClean="0"/>
              <a:t>“</a:t>
            </a:r>
            <a:r>
              <a:rPr lang="zh-CN" altLang="en-US" sz="2400" dirty="0" smtClean="0"/>
              <a:t>匀速</a:t>
            </a:r>
            <a:r>
              <a:rPr lang="en-US" sz="2400" dirty="0" smtClean="0"/>
              <a:t>”</a:t>
            </a:r>
            <a:r>
              <a:rPr lang="zh-CN" altLang="en-US" sz="2400" dirty="0" smtClean="0"/>
              <a:t>或</a:t>
            </a:r>
            <a:r>
              <a:rPr lang="en-US" sz="2400" dirty="0" smtClean="0"/>
              <a:t>“</a:t>
            </a:r>
            <a:r>
              <a:rPr lang="zh-CN" altLang="en-US" sz="2400" dirty="0" smtClean="0"/>
              <a:t>匀变速</a:t>
            </a:r>
            <a:r>
              <a:rPr lang="en-US" sz="2400" dirty="0" smtClean="0"/>
              <a:t>”</a:t>
            </a:r>
            <a:r>
              <a:rPr lang="zh-CN" altLang="en-US" sz="2400" dirty="0" smtClean="0"/>
              <a:t>）运动，纸带在打</a:t>
            </a:r>
            <a:r>
              <a:rPr lang="en-US" sz="2400" dirty="0" smtClean="0"/>
              <a:t>C</a:t>
            </a:r>
            <a:r>
              <a:rPr lang="zh-CN" altLang="en-US" sz="2400" dirty="0" smtClean="0"/>
              <a:t>点时的瞬时速度是</a:t>
            </a:r>
            <a:r>
              <a:rPr lang="en-US" sz="2400" u="sng" dirty="0" smtClean="0"/>
              <a:t>        </a:t>
            </a:r>
            <a:r>
              <a:rPr lang="en-US" sz="2400" dirty="0" smtClean="0"/>
              <a:t>m/s</a:t>
            </a:r>
            <a:r>
              <a:rPr lang="zh-CN" altLang="en-US" sz="2400" dirty="0" smtClean="0"/>
              <a:t>，</a:t>
            </a:r>
            <a:r>
              <a:rPr lang="zh-CN" altLang="en-US" sz="2400" i="1" dirty="0" smtClean="0"/>
              <a:t> </a:t>
            </a:r>
            <a:r>
              <a:rPr lang="zh-CN" altLang="en-US" sz="2400" dirty="0" smtClean="0"/>
              <a:t>物体的加速度是</a:t>
            </a:r>
            <a:r>
              <a:rPr lang="en-US" sz="2400" dirty="0" smtClean="0"/>
              <a:t>______  m/s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endParaRPr lang="zh-CN" altLang="en-US" sz="2400" dirty="0" smtClean="0"/>
          </a:p>
          <a:p>
            <a:pPr eaLnBrk="1" hangingPunct="1"/>
            <a:endParaRPr lang="zh-CN" altLang="en-US" sz="2400" u="sng" dirty="0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089670"/>
            <a:ext cx="5040150" cy="9820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919847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323850" y="928688"/>
            <a:ext cx="80645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tabLst>
                <a:tab pos="2790825" algn="l"/>
              </a:tabLst>
            </a:pPr>
            <a:r>
              <a:rPr lang="zh-CN" altLang="en-US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.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电磁打点计时器是一种使用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______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（填“高”或“低”）压交流电源的计时仪器；若电源的频率为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50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Ｈ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z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，实验者在处理实验数据时，将每隔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个计时点取一个计数点，则每两个计数点间的时间间隔应为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______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ｓ；如果在测定匀变速直线运动的加速度时，实验者如不知道工作电压的频率变为小于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50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Ｈ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z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，这样计算出的加速度值与真实值相比是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______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（填“偏大”、“偏小”或“不变”）。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80063" y="950913"/>
            <a:ext cx="1655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低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16013" y="2679700"/>
            <a:ext cx="1655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</a:rPr>
              <a:t>0.08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11188" y="3903663"/>
            <a:ext cx="165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偏大</a:t>
            </a:r>
          </a:p>
        </p:txBody>
      </p:sp>
    </p:spTree>
    <p:extLst>
      <p:ext uri="{BB962C8B-B14F-4D97-AF65-F5344CB8AC3E}">
        <p14:creationId xmlns="" xmlns:p14="http://schemas.microsoft.com/office/powerpoint/2010/main" val="360426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ChangeArrowheads="1"/>
          </p:cNvSpPr>
          <p:nvPr/>
        </p:nvSpPr>
        <p:spPr bwMode="auto">
          <a:xfrm>
            <a:off x="-4076700" y="2906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2" name="Rectangle 9"/>
          <p:cNvSpPr>
            <a:spLocks noChangeArrowheads="1"/>
          </p:cNvSpPr>
          <p:nvPr/>
        </p:nvSpPr>
        <p:spPr bwMode="auto">
          <a:xfrm>
            <a:off x="323850" y="-184128"/>
            <a:ext cx="849788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altLang="zh-CN" sz="2800" b="1" dirty="0">
              <a:latin typeface="华文细黑" pitchFamily="2" charset="-122"/>
              <a:ea typeface="华文细黑" pitchFamily="2" charset="-122"/>
              <a:cs typeface="Times New Roman" pitchFamily="18" charset="0"/>
            </a:endParaRPr>
          </a:p>
          <a:p>
            <a:pPr eaLnBrk="0" hangingPunct="0"/>
            <a:r>
              <a:rPr lang="zh-CN" altLang="en-US" sz="28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3</a:t>
            </a:r>
            <a:r>
              <a:rPr lang="en-US" altLang="zh-CN" sz="2800" b="1" dirty="0" smtClean="0"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.</a:t>
            </a:r>
            <a:r>
              <a:rPr lang="zh-CN" altLang="en-US" sz="2800" dirty="0" smtClean="0">
                <a:latin typeface="华文细黑" pitchFamily="2" charset="-122"/>
                <a:ea typeface="华文细黑" pitchFamily="2" charset="-122"/>
              </a:rPr>
              <a:t>在研究匀变速直线运动的实验中，如图所示，为一条记录小车运动情况的纸带，图中</a:t>
            </a:r>
            <a:r>
              <a:rPr lang="en-US" sz="2800" dirty="0" smtClean="0">
                <a:latin typeface="华文细黑" pitchFamily="2" charset="-122"/>
                <a:ea typeface="华文细黑" pitchFamily="2" charset="-122"/>
              </a:rPr>
              <a:t>A</a:t>
            </a:r>
            <a:r>
              <a:rPr lang="zh-CN" altLang="en-US" sz="2800" dirty="0" smtClean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sz="2800" dirty="0" smtClean="0">
                <a:latin typeface="华文细黑" pitchFamily="2" charset="-122"/>
                <a:ea typeface="华文细黑" pitchFamily="2" charset="-122"/>
              </a:rPr>
              <a:t>B</a:t>
            </a:r>
            <a:r>
              <a:rPr lang="zh-CN" altLang="en-US" sz="2800" dirty="0" smtClean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sz="2800" dirty="0" smtClean="0">
                <a:latin typeface="华文细黑" pitchFamily="2" charset="-122"/>
                <a:ea typeface="华文细黑" pitchFamily="2" charset="-122"/>
              </a:rPr>
              <a:t>C</a:t>
            </a:r>
            <a:r>
              <a:rPr lang="zh-CN" altLang="en-US" sz="2800" dirty="0" smtClean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sz="2800" dirty="0" smtClean="0">
                <a:latin typeface="华文细黑" pitchFamily="2" charset="-122"/>
                <a:ea typeface="华文细黑" pitchFamily="2" charset="-122"/>
              </a:rPr>
              <a:t>D</a:t>
            </a:r>
            <a:r>
              <a:rPr lang="zh-CN" altLang="en-US" sz="2800" dirty="0" smtClean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sz="2800" dirty="0" smtClean="0">
                <a:latin typeface="华文细黑" pitchFamily="2" charset="-122"/>
                <a:ea typeface="华文细黑" pitchFamily="2" charset="-122"/>
              </a:rPr>
              <a:t>E</a:t>
            </a:r>
            <a:r>
              <a:rPr lang="zh-CN" altLang="en-US" sz="2800" dirty="0" smtClean="0">
                <a:latin typeface="华文细黑" pitchFamily="2" charset="-122"/>
                <a:ea typeface="华文细黑" pitchFamily="2" charset="-122"/>
              </a:rPr>
              <a:t>为相邻的计数点，相邻计数点间的时间间隔</a:t>
            </a:r>
            <a:r>
              <a:rPr lang="en-US" sz="2800" dirty="0" smtClean="0">
                <a:latin typeface="华文细黑" pitchFamily="2" charset="-122"/>
                <a:ea typeface="华文细黑" pitchFamily="2" charset="-122"/>
              </a:rPr>
              <a:t>T=0.1s</a:t>
            </a:r>
            <a:r>
              <a:rPr lang="zh-CN" altLang="en-US" sz="2800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2800" dirty="0" smtClean="0">
              <a:latin typeface="华文细黑" pitchFamily="2" charset="-122"/>
              <a:ea typeface="华文细黑" pitchFamily="2" charset="-122"/>
            </a:endParaRP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）</a:t>
            </a:r>
            <a:r>
              <a:rPr lang="en-US" sz="2800" dirty="0" err="1" smtClean="0"/>
              <a:t>v</a:t>
            </a:r>
            <a:r>
              <a:rPr lang="en-US" sz="2800" baseline="-25000" dirty="0" err="1" smtClean="0"/>
              <a:t>B</a:t>
            </a:r>
            <a:r>
              <a:rPr lang="en-US" sz="2800" dirty="0" smtClean="0"/>
              <a:t>=______m/s</a:t>
            </a:r>
            <a:r>
              <a:rPr lang="zh-CN" altLang="en-US" sz="2800" dirty="0" smtClean="0"/>
              <a:t>，</a:t>
            </a:r>
          </a:p>
          <a:p>
            <a:r>
              <a:rPr lang="zh-CN" altLang="en-US" sz="2800" dirty="0" smtClean="0"/>
              <a:t>（</a:t>
            </a:r>
            <a:r>
              <a:rPr lang="en-US" sz="2800" dirty="0" smtClean="0"/>
              <a:t>2</a:t>
            </a:r>
            <a:r>
              <a:rPr lang="zh-CN" altLang="en-US" sz="2800" dirty="0" smtClean="0"/>
              <a:t>）求出</a:t>
            </a:r>
            <a:r>
              <a:rPr lang="en-US" sz="2800" dirty="0" smtClean="0"/>
              <a:t>a=______________</a:t>
            </a:r>
            <a:r>
              <a:rPr lang="zh-CN" altLang="en-US" sz="2800" dirty="0" smtClean="0"/>
              <a:t>。</a:t>
            </a:r>
          </a:p>
          <a:p>
            <a:pPr eaLnBrk="0" hangingPunct="0"/>
            <a:endParaRPr lang="en-US" altLang="zh-CN" sz="2800" b="1" dirty="0" smtClean="0">
              <a:latin typeface="华文细黑" pitchFamily="2" charset="-122"/>
              <a:ea typeface="华文细黑" pitchFamily="2" charset="-122"/>
              <a:cs typeface="Times New Roman" pitchFamily="18" charset="0"/>
            </a:endParaRPr>
          </a:p>
          <a:p>
            <a:pPr eaLnBrk="0" hangingPunct="0"/>
            <a:endParaRPr lang="en-US" altLang="zh-CN" sz="2800" b="1" dirty="0">
              <a:latin typeface="华文细黑" pitchFamily="2" charset="-122"/>
              <a:ea typeface="华文细黑" pitchFamily="2" charset="-122"/>
              <a:cs typeface="Times New Roman" pitchFamily="18" charset="0"/>
            </a:endParaRPr>
          </a:p>
        </p:txBody>
      </p:sp>
      <p:grpSp>
        <p:nvGrpSpPr>
          <p:cNvPr id="6155" name="Group 11"/>
          <p:cNvGrpSpPr>
            <a:grpSpLocks/>
          </p:cNvGrpSpPr>
          <p:nvPr/>
        </p:nvGrpSpPr>
        <p:grpSpPr bwMode="auto">
          <a:xfrm>
            <a:off x="785786" y="3286127"/>
            <a:ext cx="8072494" cy="2429403"/>
            <a:chOff x="1691" y="5110"/>
            <a:chExt cx="3620" cy="1587"/>
          </a:xfrm>
        </p:grpSpPr>
        <p:sp>
          <p:nvSpPr>
            <p:cNvPr id="6156" name="Oval 12"/>
            <p:cNvSpPr>
              <a:spLocks noChangeArrowheads="1"/>
            </p:cNvSpPr>
            <p:nvPr/>
          </p:nvSpPr>
          <p:spPr bwMode="auto">
            <a:xfrm>
              <a:off x="1922" y="5399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4901" y="5365"/>
              <a:ext cx="34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cm</a:t>
              </a:r>
              <a:endParaRPr kumimoji="0" lang="zh-CN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2011" y="5670"/>
              <a:ext cx="350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7.0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159" name="Line 15"/>
            <p:cNvSpPr>
              <a:spLocks noChangeShapeType="1"/>
            </p:cNvSpPr>
            <p:nvPr/>
          </p:nvSpPr>
          <p:spPr bwMode="auto">
            <a:xfrm>
              <a:off x="1771" y="5120"/>
              <a:ext cx="3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6160" name="Line 16"/>
            <p:cNvSpPr>
              <a:spLocks noChangeShapeType="1"/>
            </p:cNvSpPr>
            <p:nvPr/>
          </p:nvSpPr>
          <p:spPr bwMode="auto">
            <a:xfrm>
              <a:off x="1751" y="5670"/>
              <a:ext cx="35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6161" name="Freeform 17"/>
            <p:cNvSpPr>
              <a:spLocks/>
            </p:cNvSpPr>
            <p:nvPr/>
          </p:nvSpPr>
          <p:spPr bwMode="auto">
            <a:xfrm>
              <a:off x="1691" y="5120"/>
              <a:ext cx="90" cy="541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90"/>
                </a:cxn>
                <a:cxn ang="0">
                  <a:pos x="10" y="120"/>
                </a:cxn>
                <a:cxn ang="0">
                  <a:pos x="70" y="160"/>
                </a:cxn>
                <a:cxn ang="0">
                  <a:pos x="80" y="190"/>
                </a:cxn>
                <a:cxn ang="0">
                  <a:pos x="40" y="320"/>
                </a:cxn>
                <a:cxn ang="0">
                  <a:pos x="90" y="470"/>
                </a:cxn>
                <a:cxn ang="0">
                  <a:pos x="70" y="510"/>
                </a:cxn>
                <a:cxn ang="0">
                  <a:pos x="50" y="570"/>
                </a:cxn>
                <a:cxn ang="0">
                  <a:pos x="80" y="550"/>
                </a:cxn>
              </a:cxnLst>
              <a:rect l="0" t="0" r="r" b="b"/>
              <a:pathLst>
                <a:path w="90" h="571">
                  <a:moveTo>
                    <a:pt x="90" y="0"/>
                  </a:moveTo>
                  <a:cubicBezTo>
                    <a:pt x="39" y="17"/>
                    <a:pt x="17" y="39"/>
                    <a:pt x="0" y="90"/>
                  </a:cubicBezTo>
                  <a:cubicBezTo>
                    <a:pt x="3" y="100"/>
                    <a:pt x="3" y="113"/>
                    <a:pt x="10" y="120"/>
                  </a:cubicBezTo>
                  <a:cubicBezTo>
                    <a:pt x="27" y="137"/>
                    <a:pt x="70" y="160"/>
                    <a:pt x="70" y="160"/>
                  </a:cubicBezTo>
                  <a:cubicBezTo>
                    <a:pt x="73" y="170"/>
                    <a:pt x="81" y="180"/>
                    <a:pt x="80" y="190"/>
                  </a:cubicBezTo>
                  <a:cubicBezTo>
                    <a:pt x="76" y="225"/>
                    <a:pt x="52" y="285"/>
                    <a:pt x="40" y="320"/>
                  </a:cubicBezTo>
                  <a:cubicBezTo>
                    <a:pt x="49" y="389"/>
                    <a:pt x="54" y="415"/>
                    <a:pt x="90" y="470"/>
                  </a:cubicBezTo>
                  <a:cubicBezTo>
                    <a:pt x="83" y="483"/>
                    <a:pt x="79" y="498"/>
                    <a:pt x="70" y="510"/>
                  </a:cubicBezTo>
                  <a:cubicBezTo>
                    <a:pt x="36" y="558"/>
                    <a:pt x="33" y="519"/>
                    <a:pt x="50" y="570"/>
                  </a:cubicBezTo>
                  <a:cubicBezTo>
                    <a:pt x="83" y="559"/>
                    <a:pt x="80" y="571"/>
                    <a:pt x="80" y="5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6162" name="Freeform 18"/>
            <p:cNvSpPr>
              <a:spLocks/>
            </p:cNvSpPr>
            <p:nvPr/>
          </p:nvSpPr>
          <p:spPr bwMode="auto">
            <a:xfrm>
              <a:off x="5209" y="5110"/>
              <a:ext cx="102" cy="5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2" y="30"/>
                </a:cxn>
                <a:cxn ang="0">
                  <a:pos x="2" y="150"/>
                </a:cxn>
                <a:cxn ang="0">
                  <a:pos x="62" y="270"/>
                </a:cxn>
                <a:cxn ang="0">
                  <a:pos x="72" y="340"/>
                </a:cxn>
                <a:cxn ang="0">
                  <a:pos x="102" y="420"/>
                </a:cxn>
                <a:cxn ang="0">
                  <a:pos x="52" y="530"/>
                </a:cxn>
                <a:cxn ang="0">
                  <a:pos x="52" y="530"/>
                </a:cxn>
                <a:cxn ang="0">
                  <a:pos x="32" y="560"/>
                </a:cxn>
              </a:cxnLst>
              <a:rect l="0" t="0" r="r" b="b"/>
              <a:pathLst>
                <a:path w="102" h="563">
                  <a:moveTo>
                    <a:pt x="2" y="0"/>
                  </a:moveTo>
                  <a:cubicBezTo>
                    <a:pt x="9" y="10"/>
                    <a:pt x="22" y="18"/>
                    <a:pt x="22" y="30"/>
                  </a:cubicBezTo>
                  <a:cubicBezTo>
                    <a:pt x="22" y="71"/>
                    <a:pt x="2" y="150"/>
                    <a:pt x="2" y="150"/>
                  </a:cubicBezTo>
                  <a:cubicBezTo>
                    <a:pt x="10" y="215"/>
                    <a:pt x="0" y="249"/>
                    <a:pt x="62" y="270"/>
                  </a:cubicBezTo>
                  <a:cubicBezTo>
                    <a:pt x="101" y="328"/>
                    <a:pt x="72" y="269"/>
                    <a:pt x="72" y="340"/>
                  </a:cubicBezTo>
                  <a:cubicBezTo>
                    <a:pt x="72" y="383"/>
                    <a:pt x="81" y="389"/>
                    <a:pt x="102" y="420"/>
                  </a:cubicBezTo>
                  <a:lnTo>
                    <a:pt x="52" y="530"/>
                  </a:lnTo>
                  <a:cubicBezTo>
                    <a:pt x="52" y="530"/>
                    <a:pt x="52" y="530"/>
                    <a:pt x="52" y="530"/>
                  </a:cubicBezTo>
                  <a:cubicBezTo>
                    <a:pt x="41" y="563"/>
                    <a:pt x="53" y="560"/>
                    <a:pt x="32" y="56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6163" name="Oval 19"/>
            <p:cNvSpPr>
              <a:spLocks noChangeArrowheads="1"/>
            </p:cNvSpPr>
            <p:nvPr/>
          </p:nvSpPr>
          <p:spPr bwMode="auto">
            <a:xfrm>
              <a:off x="2312" y="5399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6164" name="Oval 20"/>
            <p:cNvSpPr>
              <a:spLocks noChangeArrowheads="1"/>
            </p:cNvSpPr>
            <p:nvPr/>
          </p:nvSpPr>
          <p:spPr bwMode="auto">
            <a:xfrm>
              <a:off x="2862" y="5399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6165" name="Oval 21"/>
            <p:cNvSpPr>
              <a:spLocks noChangeArrowheads="1"/>
            </p:cNvSpPr>
            <p:nvPr/>
          </p:nvSpPr>
          <p:spPr bwMode="auto">
            <a:xfrm>
              <a:off x="3622" y="5399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6166" name="Oval 22"/>
            <p:cNvSpPr>
              <a:spLocks noChangeArrowheads="1"/>
            </p:cNvSpPr>
            <p:nvPr/>
          </p:nvSpPr>
          <p:spPr bwMode="auto">
            <a:xfrm>
              <a:off x="4582" y="5399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6167" name="Line 23"/>
            <p:cNvSpPr>
              <a:spLocks noChangeShapeType="1"/>
            </p:cNvSpPr>
            <p:nvPr/>
          </p:nvSpPr>
          <p:spPr bwMode="auto">
            <a:xfrm>
              <a:off x="1941" y="5590"/>
              <a:ext cx="0" cy="10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6168" name="Line 24"/>
            <p:cNvSpPr>
              <a:spLocks noChangeShapeType="1"/>
            </p:cNvSpPr>
            <p:nvPr/>
          </p:nvSpPr>
          <p:spPr bwMode="auto">
            <a:xfrm>
              <a:off x="2321" y="5590"/>
              <a:ext cx="0" cy="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6169" name="Line 25"/>
            <p:cNvSpPr>
              <a:spLocks noChangeShapeType="1"/>
            </p:cNvSpPr>
            <p:nvPr/>
          </p:nvSpPr>
          <p:spPr bwMode="auto">
            <a:xfrm>
              <a:off x="2890" y="5590"/>
              <a:ext cx="0" cy="5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6170" name="Line 26"/>
            <p:cNvSpPr>
              <a:spLocks noChangeShapeType="1"/>
            </p:cNvSpPr>
            <p:nvPr/>
          </p:nvSpPr>
          <p:spPr bwMode="auto">
            <a:xfrm>
              <a:off x="3660" y="5590"/>
              <a:ext cx="0" cy="7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6171" name="Line 27"/>
            <p:cNvSpPr>
              <a:spLocks noChangeShapeType="1"/>
            </p:cNvSpPr>
            <p:nvPr/>
          </p:nvSpPr>
          <p:spPr bwMode="auto">
            <a:xfrm>
              <a:off x="4610" y="5450"/>
              <a:ext cx="0" cy="1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6172" name="Line 28"/>
            <p:cNvSpPr>
              <a:spLocks noChangeShapeType="1"/>
            </p:cNvSpPr>
            <p:nvPr/>
          </p:nvSpPr>
          <p:spPr bwMode="auto">
            <a:xfrm>
              <a:off x="1940" y="584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6173" name="Text Box 29"/>
            <p:cNvSpPr txBox="1">
              <a:spLocks noChangeArrowheads="1"/>
            </p:cNvSpPr>
            <p:nvPr/>
          </p:nvSpPr>
          <p:spPr bwMode="auto">
            <a:xfrm>
              <a:off x="2300" y="5903"/>
              <a:ext cx="350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17.5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0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174" name="Line 30"/>
            <p:cNvSpPr>
              <a:spLocks noChangeShapeType="1"/>
            </p:cNvSpPr>
            <p:nvPr/>
          </p:nvSpPr>
          <p:spPr bwMode="auto">
            <a:xfrm>
              <a:off x="1940" y="6070"/>
              <a:ext cx="9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6175" name="Text Box 31"/>
            <p:cNvSpPr txBox="1">
              <a:spLocks noChangeArrowheads="1"/>
            </p:cNvSpPr>
            <p:nvPr/>
          </p:nvSpPr>
          <p:spPr bwMode="auto">
            <a:xfrm>
              <a:off x="2684" y="6147"/>
              <a:ext cx="350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31.50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176" name="Line 32"/>
            <p:cNvSpPr>
              <a:spLocks noChangeShapeType="1"/>
            </p:cNvSpPr>
            <p:nvPr/>
          </p:nvSpPr>
          <p:spPr bwMode="auto">
            <a:xfrm>
              <a:off x="1950" y="6310"/>
              <a:ext cx="16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6177" name="Line 33"/>
            <p:cNvSpPr>
              <a:spLocks noChangeShapeType="1"/>
            </p:cNvSpPr>
            <p:nvPr/>
          </p:nvSpPr>
          <p:spPr bwMode="auto">
            <a:xfrm>
              <a:off x="1950" y="6590"/>
              <a:ext cx="26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6178" name="Text Box 34"/>
            <p:cNvSpPr txBox="1">
              <a:spLocks noChangeArrowheads="1"/>
            </p:cNvSpPr>
            <p:nvPr/>
          </p:nvSpPr>
          <p:spPr bwMode="auto">
            <a:xfrm>
              <a:off x="3263" y="6427"/>
              <a:ext cx="350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49.00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179" name="Text Box 35"/>
            <p:cNvSpPr txBox="1">
              <a:spLocks noChangeArrowheads="1"/>
            </p:cNvSpPr>
            <p:nvPr/>
          </p:nvSpPr>
          <p:spPr bwMode="auto">
            <a:xfrm>
              <a:off x="1911" y="5175"/>
              <a:ext cx="140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A</a:t>
              </a:r>
              <a:endParaRPr kumimoji="0" lang="zh-CN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180" name="Text Box 36"/>
            <p:cNvSpPr txBox="1">
              <a:spLocks noChangeArrowheads="1"/>
            </p:cNvSpPr>
            <p:nvPr/>
          </p:nvSpPr>
          <p:spPr bwMode="auto">
            <a:xfrm>
              <a:off x="2301" y="5175"/>
              <a:ext cx="140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B</a:t>
              </a:r>
              <a:endParaRPr kumimoji="0" lang="zh-CN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181" name="Text Box 37"/>
            <p:cNvSpPr txBox="1">
              <a:spLocks noChangeArrowheads="1"/>
            </p:cNvSpPr>
            <p:nvPr/>
          </p:nvSpPr>
          <p:spPr bwMode="auto">
            <a:xfrm>
              <a:off x="2841" y="5165"/>
              <a:ext cx="140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C</a:t>
              </a:r>
              <a:endParaRPr kumimoji="0" lang="zh-CN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182" name="Text Box 38"/>
            <p:cNvSpPr txBox="1">
              <a:spLocks noChangeArrowheads="1"/>
            </p:cNvSpPr>
            <p:nvPr/>
          </p:nvSpPr>
          <p:spPr bwMode="auto">
            <a:xfrm>
              <a:off x="3601" y="5165"/>
              <a:ext cx="140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D</a:t>
              </a:r>
              <a:endParaRPr kumimoji="0" lang="zh-CN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183" name="Text Box 39"/>
            <p:cNvSpPr txBox="1">
              <a:spLocks noChangeArrowheads="1"/>
            </p:cNvSpPr>
            <p:nvPr/>
          </p:nvSpPr>
          <p:spPr bwMode="auto">
            <a:xfrm>
              <a:off x="4571" y="5175"/>
              <a:ext cx="140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E</a:t>
              </a:r>
              <a:endParaRPr kumimoji="0" lang="zh-CN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6187436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323850" y="188913"/>
            <a:ext cx="8640763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． 用打点计时器打出下落物体带动的纸带如图．电源的频率为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50Hz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，从纸带上连续取出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A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B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C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D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E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F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六个计数点，用米尺测出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A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B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两点间距离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S1=4.08cm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，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E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F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两点间距离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S2=5.64cm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，试写出用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S1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S2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和相邻两点间时间间隔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T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计算重力加速度的公式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g=_______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，代入数据求出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g=______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． </a:t>
            </a: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141663"/>
            <a:ext cx="5329237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013325"/>
            <a:ext cx="3743325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539434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46063" y="261938"/>
            <a:ext cx="5334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latin typeface="宋体" pitchFamily="2" charset="-122"/>
              </a:rPr>
              <a:t>一、电磁打点计时器</a:t>
            </a:r>
            <a:endParaRPr kumimoji="1" lang="zh-CN" altLang="en-US" sz="3600" b="1">
              <a:latin typeface="Times New Roman" pitchFamily="18" charset="0"/>
            </a:endParaRPr>
          </a:p>
        </p:txBody>
      </p:sp>
      <p:pic>
        <p:nvPicPr>
          <p:cNvPr id="8" name="Picture 9" descr="s-0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196975"/>
            <a:ext cx="4594225" cy="293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11" descr="c:\users\赵蓉蓉\appdata\roaming\360se6\USERDA~1\Temp\TNUGMP~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2435"/>
          <a:stretch>
            <a:fillRect/>
          </a:stretch>
        </p:blipFill>
        <p:spPr bwMode="auto">
          <a:xfrm>
            <a:off x="279400" y="1196975"/>
            <a:ext cx="3971925" cy="293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2655888" y="4181475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1.</a:t>
            </a:r>
            <a:r>
              <a:rPr kumimoji="1" lang="zh-CN" altLang="en-US" sz="2800" b="1">
                <a:latin typeface="Times New Roman" pitchFamily="18" charset="0"/>
              </a:rPr>
              <a:t>构造：</a:t>
            </a:r>
            <a:endParaRPr kumimoji="1" lang="zh-CN" altLang="en-US" sz="2800" b="1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655888" y="4638675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2.</a:t>
            </a:r>
            <a:r>
              <a:rPr kumimoji="1" lang="zh-CN" altLang="en-US" sz="2800" b="1">
                <a:latin typeface="Times New Roman" pitchFamily="18" charset="0"/>
              </a:rPr>
              <a:t>原理：</a:t>
            </a:r>
            <a:endParaRPr kumimoji="1" lang="zh-CN" altLang="en-US" sz="2800" b="1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663825" y="5080000"/>
            <a:ext cx="6021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3.</a:t>
            </a:r>
            <a:r>
              <a:rPr kumimoji="1" lang="zh-CN" altLang="en-US" sz="2800" b="1">
                <a:latin typeface="Times New Roman" pitchFamily="18" charset="0"/>
              </a:rPr>
              <a:t>参数：</a:t>
            </a:r>
            <a:endParaRPr kumimoji="1" lang="zh-CN" altLang="en-US" sz="2800" b="1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148138" y="5157788"/>
            <a:ext cx="35925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0070C0"/>
                </a:solidFill>
                <a:latin typeface="Times New Roman" pitchFamily="18" charset="0"/>
              </a:rPr>
              <a:t>工作电压：</a:t>
            </a:r>
            <a:r>
              <a:rPr kumimoji="1" lang="en-US" altLang="zh-CN" sz="2400" b="1">
                <a:solidFill>
                  <a:srgbClr val="0070C0"/>
                </a:solidFill>
                <a:latin typeface="Times New Roman" pitchFamily="18" charset="0"/>
              </a:rPr>
              <a:t>4~6V</a:t>
            </a:r>
            <a:r>
              <a:rPr kumimoji="1" lang="zh-CN" altLang="en-US" sz="2400" b="1">
                <a:solidFill>
                  <a:srgbClr val="0070C0"/>
                </a:solidFill>
                <a:latin typeface="Times New Roman" pitchFamily="18" charset="0"/>
              </a:rPr>
              <a:t>交流电</a:t>
            </a:r>
            <a:endParaRPr kumimoji="1" lang="en-US" altLang="zh-CN" sz="2400" b="1">
              <a:solidFill>
                <a:srgbClr val="0070C0"/>
              </a:solidFill>
              <a:latin typeface="Times New Roman" pitchFamily="18" charset="0"/>
            </a:endParaRPr>
          </a:p>
          <a:p>
            <a:r>
              <a:rPr kumimoji="1" lang="zh-CN" altLang="en-US" sz="2400" b="1">
                <a:solidFill>
                  <a:srgbClr val="0070C0"/>
                </a:solidFill>
                <a:latin typeface="Times New Roman" pitchFamily="18" charset="0"/>
              </a:rPr>
              <a:t>频率：</a:t>
            </a:r>
            <a:r>
              <a:rPr kumimoji="1" lang="en-US" altLang="zh-CN" sz="2400" b="1">
                <a:solidFill>
                  <a:srgbClr val="0070C0"/>
                </a:solidFill>
                <a:latin typeface="Times New Roman" pitchFamily="18" charset="0"/>
              </a:rPr>
              <a:t>50Hz</a:t>
            </a:r>
          </a:p>
          <a:p>
            <a:r>
              <a:rPr kumimoji="1" lang="zh-CN" altLang="en-US" sz="2400" b="1">
                <a:solidFill>
                  <a:srgbClr val="0070C0"/>
                </a:solidFill>
                <a:latin typeface="Times New Roman" pitchFamily="18" charset="0"/>
              </a:rPr>
              <a:t>周期：</a:t>
            </a:r>
            <a:r>
              <a:rPr kumimoji="1" lang="en-US" altLang="zh-CN" sz="2400" b="1">
                <a:solidFill>
                  <a:srgbClr val="0070C0"/>
                </a:solidFill>
                <a:latin typeface="Times New Roman" pitchFamily="18" charset="0"/>
              </a:rPr>
              <a:t>0.02s</a:t>
            </a:r>
            <a:endParaRPr kumimoji="1" lang="zh-CN" altLang="en-US" sz="2400" b="1">
              <a:solidFill>
                <a:srgbClr val="0070C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164071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1901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522" t="5890" r="6520" b="15173"/>
          <a:stretch>
            <a:fillRect/>
          </a:stretch>
        </p:blipFill>
        <p:spPr bwMode="auto">
          <a:xfrm>
            <a:off x="971550" y="765175"/>
            <a:ext cx="6875463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246063" y="261938"/>
            <a:ext cx="5334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latin typeface="宋体" pitchFamily="2" charset="-122"/>
              </a:rPr>
              <a:t>二、实验装置</a:t>
            </a:r>
            <a:endParaRPr kumimoji="1" lang="zh-CN" altLang="en-US" sz="3600" b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063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 descr="1901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522" t="5890" r="6520" b="15173"/>
          <a:stretch>
            <a:fillRect/>
          </a:stretch>
        </p:blipFill>
        <p:spPr bwMode="auto">
          <a:xfrm>
            <a:off x="271463" y="1341438"/>
            <a:ext cx="4570412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246063" y="261938"/>
            <a:ext cx="5334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latin typeface="宋体" pitchFamily="2" charset="-122"/>
              </a:rPr>
              <a:t>三、实验步骤</a:t>
            </a:r>
            <a:endParaRPr kumimoji="1" lang="zh-CN" altLang="en-US" sz="3600" b="1">
              <a:latin typeface="Times New Roman" pitchFamily="18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818063" y="1700213"/>
            <a:ext cx="3455987" cy="3081337"/>
          </a:xfrm>
          <a:prstGeom prst="rect">
            <a:avLst/>
          </a:prstGeom>
          <a:solidFill>
            <a:srgbClr val="F6FEC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latin typeface="华文仿宋" pitchFamily="2" charset="-122"/>
                <a:ea typeface="华文仿宋" pitchFamily="2" charset="-122"/>
              </a:rPr>
              <a:t>（</a:t>
            </a:r>
            <a:r>
              <a:rPr lang="en-US" altLang="zh-CN" sz="2800" b="1">
                <a:latin typeface="华文仿宋" pitchFamily="2" charset="-122"/>
                <a:ea typeface="华文仿宋" pitchFamily="2" charset="-122"/>
              </a:rPr>
              <a:t>1</a:t>
            </a:r>
            <a:r>
              <a:rPr lang="zh-CN" altLang="en-US" sz="2800" b="1">
                <a:latin typeface="华文仿宋" pitchFamily="2" charset="-122"/>
                <a:ea typeface="华文仿宋" pitchFamily="2" charset="-122"/>
              </a:rPr>
              <a:t>）把附有滑轮的长木板平放在实验桌上，并使滑轮伸出桌面，把打点计时器固定在长木板上没有滑轮的一端，连接好电路</a:t>
            </a:r>
            <a:r>
              <a:rPr lang="en-US" altLang="zh-CN" sz="2800" b="1">
                <a:latin typeface="华文仿宋" pitchFamily="2" charset="-122"/>
                <a:ea typeface="华文仿宋" pitchFamily="2" charset="-122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1755861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 descr="1901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522" t="5890" r="6520" b="15173"/>
          <a:stretch>
            <a:fillRect/>
          </a:stretch>
        </p:blipFill>
        <p:spPr bwMode="auto">
          <a:xfrm>
            <a:off x="271463" y="1341438"/>
            <a:ext cx="4570412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246063" y="261938"/>
            <a:ext cx="5334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latin typeface="宋体" pitchFamily="2" charset="-122"/>
              </a:rPr>
              <a:t>三、实验步骤</a:t>
            </a:r>
            <a:endParaRPr kumimoji="1" lang="zh-CN" altLang="en-US" sz="3600" b="1">
              <a:latin typeface="Times New Roman" pitchFamily="18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787900" y="1700213"/>
            <a:ext cx="3455988" cy="2678112"/>
          </a:xfrm>
          <a:prstGeom prst="rect">
            <a:avLst/>
          </a:prstGeom>
          <a:solidFill>
            <a:srgbClr val="F6FEC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latin typeface="华文仿宋" pitchFamily="2" charset="-122"/>
                <a:ea typeface="华文仿宋" pitchFamily="2" charset="-122"/>
              </a:rPr>
              <a:t>（</a:t>
            </a:r>
            <a:r>
              <a:rPr lang="en-US" altLang="zh-CN" sz="2800" b="1">
                <a:latin typeface="华文仿宋" pitchFamily="2" charset="-122"/>
                <a:ea typeface="华文仿宋" pitchFamily="2" charset="-122"/>
              </a:rPr>
              <a:t>2</a:t>
            </a:r>
            <a:r>
              <a:rPr lang="zh-CN" altLang="en-US" sz="2800" b="1">
                <a:latin typeface="华文仿宋" pitchFamily="2" charset="-122"/>
                <a:ea typeface="华文仿宋" pitchFamily="2" charset="-122"/>
              </a:rPr>
              <a:t>） 把一条细绳拴在小车上，使细绳跨过滑轮，下边拴上合适的钩码</a:t>
            </a:r>
            <a:r>
              <a:rPr lang="en-US" altLang="zh-CN" sz="2800" b="1">
                <a:latin typeface="华文仿宋" pitchFamily="2" charset="-122"/>
                <a:ea typeface="华文仿宋" pitchFamily="2" charset="-122"/>
              </a:rPr>
              <a:t>.</a:t>
            </a:r>
            <a:r>
              <a:rPr lang="zh-CN" altLang="en-US" sz="2800" b="1">
                <a:latin typeface="华文仿宋" pitchFamily="2" charset="-122"/>
                <a:ea typeface="华文仿宋" pitchFamily="2" charset="-122"/>
              </a:rPr>
              <a:t>调整装置，使小车能在长木板上平稳地加速滑行</a:t>
            </a:r>
            <a:r>
              <a:rPr lang="en-US" altLang="zh-CN" sz="2800" b="1">
                <a:latin typeface="华文仿宋" pitchFamily="2" charset="-122"/>
                <a:ea typeface="华文仿宋" pitchFamily="2" charset="-122"/>
              </a:rPr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27625823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 descr="1901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522" t="5890" r="6520" b="15173"/>
          <a:stretch>
            <a:fillRect/>
          </a:stretch>
        </p:blipFill>
        <p:spPr bwMode="auto">
          <a:xfrm>
            <a:off x="271463" y="1341438"/>
            <a:ext cx="4570412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246063" y="261938"/>
            <a:ext cx="5334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latin typeface="宋体" pitchFamily="2" charset="-122"/>
              </a:rPr>
              <a:t>三、实验步骤</a:t>
            </a:r>
            <a:endParaRPr kumimoji="1" lang="zh-CN" altLang="en-US" sz="3600" b="1">
              <a:latin typeface="Times New Roman" pitchFamily="18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818063" y="2103438"/>
            <a:ext cx="3455987" cy="2333625"/>
          </a:xfrm>
          <a:prstGeom prst="rect">
            <a:avLst/>
          </a:prstGeom>
          <a:solidFill>
            <a:srgbClr val="F6FEC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latin typeface="华文仿宋" pitchFamily="2" charset="-122"/>
                <a:ea typeface="华文仿宋" pitchFamily="2" charset="-122"/>
              </a:rPr>
              <a:t>（</a:t>
            </a:r>
            <a:r>
              <a:rPr lang="en-US" altLang="zh-CN" sz="2800" b="1">
                <a:latin typeface="华文仿宋" pitchFamily="2" charset="-122"/>
                <a:ea typeface="华文仿宋" pitchFamily="2" charset="-122"/>
              </a:rPr>
              <a:t>3</a:t>
            </a:r>
            <a:r>
              <a:rPr lang="zh-CN" altLang="en-US" sz="2800" b="1">
                <a:latin typeface="华文仿宋" pitchFamily="2" charset="-122"/>
                <a:ea typeface="华文仿宋" pitchFamily="2" charset="-122"/>
              </a:rPr>
              <a:t>） 把纸带穿过打点计时器，并把纸带的一端固定在小车的后面</a:t>
            </a:r>
            <a:r>
              <a:rPr lang="en-US" altLang="zh-CN" sz="2800" b="1">
                <a:latin typeface="华文仿宋" pitchFamily="2" charset="-122"/>
                <a:ea typeface="华文仿宋" pitchFamily="2" charset="-122"/>
              </a:rPr>
              <a:t>. </a:t>
            </a:r>
          </a:p>
          <a:p>
            <a:pPr>
              <a:spcBef>
                <a:spcPct val="20000"/>
              </a:spcBef>
            </a:pPr>
            <a:endParaRPr lang="en-US" altLang="zh-CN" sz="2800" b="1"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76105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1901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522" t="5890" r="6520" b="15173"/>
          <a:stretch>
            <a:fillRect/>
          </a:stretch>
        </p:blipFill>
        <p:spPr bwMode="auto">
          <a:xfrm>
            <a:off x="271463" y="1341438"/>
            <a:ext cx="4570412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246063" y="261938"/>
            <a:ext cx="5334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latin typeface="宋体" pitchFamily="2" charset="-122"/>
              </a:rPr>
              <a:t>三、实验步骤</a:t>
            </a:r>
            <a:endParaRPr kumimoji="1" lang="zh-CN" altLang="en-US" sz="3600" b="1">
              <a:latin typeface="Times New Roman" pitchFamily="18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818063" y="1700213"/>
            <a:ext cx="3455987" cy="4057650"/>
          </a:xfrm>
          <a:prstGeom prst="rect">
            <a:avLst/>
          </a:prstGeom>
          <a:solidFill>
            <a:srgbClr val="F6FEC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latin typeface="华文仿宋" pitchFamily="2" charset="-122"/>
                <a:ea typeface="华文仿宋" pitchFamily="2" charset="-122"/>
              </a:rPr>
              <a:t>（</a:t>
            </a:r>
            <a:r>
              <a:rPr lang="en-US" altLang="zh-CN" sz="2800" b="1">
                <a:latin typeface="华文仿宋" pitchFamily="2" charset="-122"/>
                <a:ea typeface="华文仿宋" pitchFamily="2" charset="-122"/>
              </a:rPr>
              <a:t>4</a:t>
            </a:r>
            <a:r>
              <a:rPr lang="zh-CN" altLang="en-US" sz="2800" b="1">
                <a:latin typeface="华文仿宋" pitchFamily="2" charset="-122"/>
                <a:ea typeface="华文仿宋" pitchFamily="2" charset="-122"/>
              </a:rPr>
              <a:t>） 把小车停在靠近打点计时器处，接通电源后，放开小车，让小车拖着纸带运动，打点计时器就在纸带上打下一列小点</a:t>
            </a:r>
            <a:r>
              <a:rPr lang="en-US" altLang="zh-CN" sz="2800" b="1">
                <a:latin typeface="华文仿宋" pitchFamily="2" charset="-122"/>
                <a:ea typeface="华文仿宋" pitchFamily="2" charset="-122"/>
              </a:rPr>
              <a:t>. </a:t>
            </a:r>
            <a:r>
              <a:rPr lang="zh-CN" altLang="en-US" sz="2800" b="1">
                <a:latin typeface="华文仿宋" pitchFamily="2" charset="-122"/>
                <a:ea typeface="华文仿宋" pitchFamily="2" charset="-122"/>
              </a:rPr>
              <a:t>换上新纸带，重复 实验三次</a:t>
            </a:r>
            <a:r>
              <a:rPr lang="en-US" altLang="zh-CN" sz="2800" b="1">
                <a:latin typeface="华文仿宋" pitchFamily="2" charset="-122"/>
                <a:ea typeface="华文仿宋" pitchFamily="2" charset="-122"/>
              </a:rPr>
              <a:t>.</a:t>
            </a:r>
          </a:p>
          <a:p>
            <a:pPr>
              <a:spcBef>
                <a:spcPct val="20000"/>
              </a:spcBef>
            </a:pPr>
            <a:endParaRPr lang="en-US" altLang="zh-CN" sz="2800" b="1"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30275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755650" y="2170113"/>
            <a:ext cx="6021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1.</a:t>
            </a:r>
            <a:r>
              <a:rPr kumimoji="1" lang="zh-CN" altLang="en-US" sz="2800" b="1">
                <a:latin typeface="Times New Roman" pitchFamily="18" charset="0"/>
              </a:rPr>
              <a:t>判断小车运动状态：</a:t>
            </a:r>
            <a:endParaRPr kumimoji="1" lang="zh-CN" altLang="en-US" sz="2800" b="1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971550" y="2689225"/>
            <a:ext cx="72009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0070C0"/>
                </a:solidFill>
                <a:latin typeface="Times New Roman" pitchFamily="18" charset="0"/>
              </a:rPr>
              <a:t>        连续相等时间内位移差相等：△</a:t>
            </a:r>
            <a:r>
              <a:rPr kumimoji="1" lang="en-US" altLang="zh-CN" sz="2400" b="1">
                <a:solidFill>
                  <a:srgbClr val="0070C0"/>
                </a:solidFill>
                <a:latin typeface="Times New Roman" pitchFamily="18" charset="0"/>
              </a:rPr>
              <a:t>s=aT²</a:t>
            </a:r>
            <a:r>
              <a:rPr kumimoji="1" lang="zh-CN" altLang="en-US" sz="2400" b="1">
                <a:solidFill>
                  <a:srgbClr val="0070C0"/>
                </a:solidFill>
                <a:latin typeface="Times New Roman" pitchFamily="18" charset="0"/>
              </a:rPr>
              <a:t>为定值</a:t>
            </a:r>
            <a:endParaRPr kumimoji="1" lang="en-US" altLang="zh-CN" sz="2400" b="1">
              <a:solidFill>
                <a:srgbClr val="0070C0"/>
              </a:solidFill>
              <a:latin typeface="Times New Roman" pitchFamily="18" charset="0"/>
            </a:endParaRPr>
          </a:p>
          <a:p>
            <a:r>
              <a:rPr kumimoji="1" lang="en-US" altLang="zh-CN" sz="2400" b="1">
                <a:solidFill>
                  <a:srgbClr val="002060"/>
                </a:solidFill>
                <a:latin typeface="Times New Roman" pitchFamily="18" charset="0"/>
                <a:sym typeface="Wingdings" pitchFamily="2" charset="2"/>
              </a:rPr>
              <a:t>——&gt;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itchFamily="18" charset="0"/>
                <a:sym typeface="Wingdings" pitchFamily="2" charset="2"/>
              </a:rPr>
              <a:t>匀变速直线运动</a:t>
            </a:r>
            <a:endParaRPr kumimoji="1" lang="zh-CN" altLang="en-US" sz="2400" b="1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10244" name="组合 17"/>
          <p:cNvGrpSpPr>
            <a:grpSpLocks/>
          </p:cNvGrpSpPr>
          <p:nvPr/>
        </p:nvGrpSpPr>
        <p:grpSpPr bwMode="auto">
          <a:xfrm>
            <a:off x="1314450" y="1052513"/>
            <a:ext cx="6045200" cy="1166812"/>
            <a:chOff x="1314706" y="583100"/>
            <a:chExt cx="6044340" cy="1166226"/>
          </a:xfrm>
        </p:grpSpPr>
        <p:pic>
          <p:nvPicPr>
            <p:cNvPr id="10251" name="Picture 5" descr="c:\users\赵蓉蓉\appdata\roaming\360se6\USERDA~1\Temp\182e17c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706" y="583100"/>
              <a:ext cx="6044340" cy="941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0252" name="对象 1"/>
            <p:cNvGraphicFramePr>
              <a:graphicFrameLocks noChangeAspect="1"/>
            </p:cNvGraphicFramePr>
            <p:nvPr/>
          </p:nvGraphicFramePr>
          <p:xfrm>
            <a:off x="1827312" y="1405787"/>
            <a:ext cx="224408" cy="336612"/>
          </p:xfrm>
          <a:graphic>
            <a:graphicData uri="http://schemas.openxmlformats.org/presentationml/2006/ole">
              <p:oleObj spid="_x0000_s1059" name="公式" r:id="rId4" imgW="152334" imgH="228501" progId="">
                <p:embed/>
              </p:oleObj>
            </a:graphicData>
          </a:graphic>
        </p:graphicFrame>
        <p:graphicFrame>
          <p:nvGraphicFramePr>
            <p:cNvPr id="10253" name="对象 6"/>
            <p:cNvGraphicFramePr>
              <a:graphicFrameLocks noChangeAspect="1"/>
            </p:cNvGraphicFramePr>
            <p:nvPr/>
          </p:nvGraphicFramePr>
          <p:xfrm>
            <a:off x="2466975" y="1404938"/>
            <a:ext cx="242888" cy="336550"/>
          </p:xfrm>
          <a:graphic>
            <a:graphicData uri="http://schemas.openxmlformats.org/presentationml/2006/ole">
              <p:oleObj spid="_x0000_s1060" name="公式" r:id="rId5" imgW="165028" imgH="228501" progId="">
                <p:embed/>
              </p:oleObj>
            </a:graphicData>
          </a:graphic>
        </p:graphicFrame>
        <p:graphicFrame>
          <p:nvGraphicFramePr>
            <p:cNvPr id="10254" name="对象 7"/>
            <p:cNvGraphicFramePr>
              <a:graphicFrameLocks noChangeAspect="1"/>
            </p:cNvGraphicFramePr>
            <p:nvPr/>
          </p:nvGraphicFramePr>
          <p:xfrm>
            <a:off x="3203848" y="1412776"/>
            <a:ext cx="242888" cy="336550"/>
          </p:xfrm>
          <a:graphic>
            <a:graphicData uri="http://schemas.openxmlformats.org/presentationml/2006/ole">
              <p:oleObj spid="_x0000_s1061" name="公式" r:id="rId6" imgW="165028" imgH="228501" progId="">
                <p:embed/>
              </p:oleObj>
            </a:graphicData>
          </a:graphic>
        </p:graphicFrame>
        <p:graphicFrame>
          <p:nvGraphicFramePr>
            <p:cNvPr id="10255" name="对象 8"/>
            <p:cNvGraphicFramePr>
              <a:graphicFrameLocks noChangeAspect="1"/>
            </p:cNvGraphicFramePr>
            <p:nvPr/>
          </p:nvGraphicFramePr>
          <p:xfrm>
            <a:off x="4211960" y="1412776"/>
            <a:ext cx="242888" cy="336550"/>
          </p:xfrm>
          <a:graphic>
            <a:graphicData uri="http://schemas.openxmlformats.org/presentationml/2006/ole">
              <p:oleObj spid="_x0000_s1062" name="公式" r:id="rId7" imgW="165028" imgH="228501" progId="">
                <p:embed/>
              </p:oleObj>
            </a:graphicData>
          </a:graphic>
        </p:graphicFrame>
        <p:graphicFrame>
          <p:nvGraphicFramePr>
            <p:cNvPr id="10256" name="对象 9"/>
            <p:cNvGraphicFramePr>
              <a:graphicFrameLocks noChangeAspect="1"/>
            </p:cNvGraphicFramePr>
            <p:nvPr/>
          </p:nvGraphicFramePr>
          <p:xfrm>
            <a:off x="5265216" y="1412776"/>
            <a:ext cx="242888" cy="336550"/>
          </p:xfrm>
          <a:graphic>
            <a:graphicData uri="http://schemas.openxmlformats.org/presentationml/2006/ole">
              <p:oleObj spid="_x0000_s1063" name="公式" r:id="rId8" imgW="165028" imgH="228501" progId="">
                <p:embed/>
              </p:oleObj>
            </a:graphicData>
          </a:graphic>
        </p:graphicFrame>
        <p:graphicFrame>
          <p:nvGraphicFramePr>
            <p:cNvPr id="10257" name="对象 10"/>
            <p:cNvGraphicFramePr>
              <a:graphicFrameLocks noChangeAspect="1"/>
            </p:cNvGraphicFramePr>
            <p:nvPr/>
          </p:nvGraphicFramePr>
          <p:xfrm>
            <a:off x="6417344" y="1412776"/>
            <a:ext cx="242888" cy="336550"/>
          </p:xfrm>
          <a:graphic>
            <a:graphicData uri="http://schemas.openxmlformats.org/presentationml/2006/ole">
              <p:oleObj spid="_x0000_s1064" name="公式" r:id="rId9" imgW="165028" imgH="228501" progId="">
                <p:embed/>
              </p:oleObj>
            </a:graphicData>
          </a:graphic>
        </p:graphicFrame>
      </p:grpSp>
      <p:graphicFrame>
        <p:nvGraphicFramePr>
          <p:cNvPr id="10245" name="对象 11"/>
          <p:cNvGraphicFramePr>
            <a:graphicFrameLocks noChangeAspect="1"/>
          </p:cNvGraphicFramePr>
          <p:nvPr/>
        </p:nvGraphicFramePr>
        <p:xfrm>
          <a:off x="1116013" y="3519488"/>
          <a:ext cx="2649537" cy="519112"/>
        </p:xfrm>
        <a:graphic>
          <a:graphicData uri="http://schemas.openxmlformats.org/presentationml/2006/ole">
            <p:oleObj spid="_x0000_s1065" name="公式" r:id="rId10" imgW="1168400" imgH="228600" progId="">
              <p:embed/>
            </p:oleObj>
          </a:graphicData>
        </a:graphic>
      </p:graphicFrame>
      <p:graphicFrame>
        <p:nvGraphicFramePr>
          <p:cNvPr id="10246" name="对象 12"/>
          <p:cNvGraphicFramePr>
            <a:graphicFrameLocks noChangeAspect="1"/>
          </p:cNvGraphicFramePr>
          <p:nvPr/>
        </p:nvGraphicFramePr>
        <p:xfrm>
          <a:off x="1101725" y="4186238"/>
          <a:ext cx="2678113" cy="519112"/>
        </p:xfrm>
        <a:graphic>
          <a:graphicData uri="http://schemas.openxmlformats.org/presentationml/2006/ole">
            <p:oleObj spid="_x0000_s1066" name="公式" r:id="rId11" imgW="1181100" imgH="228600" progId="">
              <p:embed/>
            </p:oleObj>
          </a:graphicData>
        </a:graphic>
      </p:graphicFrame>
      <p:graphicFrame>
        <p:nvGraphicFramePr>
          <p:cNvPr id="10247" name="对象 13"/>
          <p:cNvGraphicFramePr>
            <a:graphicFrameLocks noChangeAspect="1"/>
          </p:cNvGraphicFramePr>
          <p:nvPr/>
        </p:nvGraphicFramePr>
        <p:xfrm>
          <a:off x="1101725" y="4819650"/>
          <a:ext cx="2706688" cy="519113"/>
        </p:xfrm>
        <a:graphic>
          <a:graphicData uri="http://schemas.openxmlformats.org/presentationml/2006/ole">
            <p:oleObj spid="_x0000_s1067" name="公式" r:id="rId12" imgW="1193800" imgH="228600" progId="">
              <p:embed/>
            </p:oleObj>
          </a:graphicData>
        </a:graphic>
      </p:graphicFrame>
      <p:graphicFrame>
        <p:nvGraphicFramePr>
          <p:cNvPr id="10248" name="对象 14"/>
          <p:cNvGraphicFramePr>
            <a:graphicFrameLocks noChangeAspect="1"/>
          </p:cNvGraphicFramePr>
          <p:nvPr/>
        </p:nvGraphicFramePr>
        <p:xfrm>
          <a:off x="4140200" y="3509963"/>
          <a:ext cx="2706688" cy="519112"/>
        </p:xfrm>
        <a:graphic>
          <a:graphicData uri="http://schemas.openxmlformats.org/presentationml/2006/ole">
            <p:oleObj spid="_x0000_s1068" name="公式" r:id="rId13" imgW="1193800" imgH="228600" progId="">
              <p:embed/>
            </p:oleObj>
          </a:graphicData>
        </a:graphic>
      </p:graphicFrame>
      <p:graphicFrame>
        <p:nvGraphicFramePr>
          <p:cNvPr id="10249" name="对象 15"/>
          <p:cNvGraphicFramePr>
            <a:graphicFrameLocks noChangeAspect="1"/>
          </p:cNvGraphicFramePr>
          <p:nvPr/>
        </p:nvGraphicFramePr>
        <p:xfrm>
          <a:off x="4154488" y="4171950"/>
          <a:ext cx="2678112" cy="519113"/>
        </p:xfrm>
        <a:graphic>
          <a:graphicData uri="http://schemas.openxmlformats.org/presentationml/2006/ole">
            <p:oleObj spid="_x0000_s1069" name="公式" r:id="rId14" imgW="1181100" imgH="228600" progId="">
              <p:embed/>
            </p:oleObj>
          </a:graphicData>
        </a:graphic>
      </p:graphicFrame>
      <p:sp>
        <p:nvSpPr>
          <p:cNvPr id="10250" name="Text Box 2"/>
          <p:cNvSpPr txBox="1">
            <a:spLocks noChangeArrowheads="1"/>
          </p:cNvSpPr>
          <p:nvPr/>
        </p:nvSpPr>
        <p:spPr bwMode="auto">
          <a:xfrm>
            <a:off x="246063" y="261938"/>
            <a:ext cx="5334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latin typeface="宋体" pitchFamily="2" charset="-122"/>
              </a:rPr>
              <a:t>四、数据处理</a:t>
            </a:r>
            <a:endParaRPr kumimoji="1" lang="zh-CN" altLang="en-US" sz="3600" b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6228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755650" y="1954213"/>
            <a:ext cx="6021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2.</a:t>
            </a:r>
            <a:r>
              <a:rPr kumimoji="1" lang="zh-CN" altLang="en-US" sz="2800" b="1">
                <a:latin typeface="Times New Roman" pitchFamily="18" charset="0"/>
              </a:rPr>
              <a:t>求任意点的瞬时速度：</a:t>
            </a:r>
            <a:endParaRPr kumimoji="1" lang="zh-CN" altLang="en-US" sz="2800" b="1">
              <a:solidFill>
                <a:srgbClr val="0070C0"/>
              </a:solidFill>
              <a:latin typeface="Times New Roman" pitchFamily="18" charset="0"/>
            </a:endParaRPr>
          </a:p>
        </p:txBody>
      </p:sp>
      <p:grpSp>
        <p:nvGrpSpPr>
          <p:cNvPr id="11267" name="组合 17"/>
          <p:cNvGrpSpPr>
            <a:grpSpLocks/>
          </p:cNvGrpSpPr>
          <p:nvPr/>
        </p:nvGrpSpPr>
        <p:grpSpPr bwMode="auto">
          <a:xfrm>
            <a:off x="1314450" y="836613"/>
            <a:ext cx="6045200" cy="1166812"/>
            <a:chOff x="1314706" y="583100"/>
            <a:chExt cx="6044340" cy="1166226"/>
          </a:xfrm>
        </p:grpSpPr>
        <p:pic>
          <p:nvPicPr>
            <p:cNvPr id="11275" name="Picture 5" descr="c:\users\赵蓉蓉\appdata\roaming\360se6\USERDA~1\Temp\182e17c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706" y="583100"/>
              <a:ext cx="6044340" cy="941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1276" name="对象 1"/>
            <p:cNvGraphicFramePr>
              <a:graphicFrameLocks noChangeAspect="1"/>
            </p:cNvGraphicFramePr>
            <p:nvPr/>
          </p:nvGraphicFramePr>
          <p:xfrm>
            <a:off x="1827312" y="1405787"/>
            <a:ext cx="224408" cy="336612"/>
          </p:xfrm>
          <a:graphic>
            <a:graphicData uri="http://schemas.openxmlformats.org/presentationml/2006/ole">
              <p:oleObj spid="_x0000_s2086" name="公式" r:id="rId4" imgW="152334" imgH="228501" progId="">
                <p:embed/>
              </p:oleObj>
            </a:graphicData>
          </a:graphic>
        </p:graphicFrame>
        <p:graphicFrame>
          <p:nvGraphicFramePr>
            <p:cNvPr id="11277" name="对象 6"/>
            <p:cNvGraphicFramePr>
              <a:graphicFrameLocks noChangeAspect="1"/>
            </p:cNvGraphicFramePr>
            <p:nvPr/>
          </p:nvGraphicFramePr>
          <p:xfrm>
            <a:off x="2466975" y="1404938"/>
            <a:ext cx="242888" cy="336550"/>
          </p:xfrm>
          <a:graphic>
            <a:graphicData uri="http://schemas.openxmlformats.org/presentationml/2006/ole">
              <p:oleObj spid="_x0000_s2087" name="公式" r:id="rId5" imgW="165028" imgH="228501" progId="">
                <p:embed/>
              </p:oleObj>
            </a:graphicData>
          </a:graphic>
        </p:graphicFrame>
        <p:graphicFrame>
          <p:nvGraphicFramePr>
            <p:cNvPr id="11278" name="对象 7"/>
            <p:cNvGraphicFramePr>
              <a:graphicFrameLocks noChangeAspect="1"/>
            </p:cNvGraphicFramePr>
            <p:nvPr/>
          </p:nvGraphicFramePr>
          <p:xfrm>
            <a:off x="3203848" y="1412776"/>
            <a:ext cx="242888" cy="336550"/>
          </p:xfrm>
          <a:graphic>
            <a:graphicData uri="http://schemas.openxmlformats.org/presentationml/2006/ole">
              <p:oleObj spid="_x0000_s2088" name="公式" r:id="rId6" imgW="165028" imgH="228501" progId="">
                <p:embed/>
              </p:oleObj>
            </a:graphicData>
          </a:graphic>
        </p:graphicFrame>
        <p:graphicFrame>
          <p:nvGraphicFramePr>
            <p:cNvPr id="11279" name="对象 8"/>
            <p:cNvGraphicFramePr>
              <a:graphicFrameLocks noChangeAspect="1"/>
            </p:cNvGraphicFramePr>
            <p:nvPr/>
          </p:nvGraphicFramePr>
          <p:xfrm>
            <a:off x="4211960" y="1412776"/>
            <a:ext cx="242888" cy="336550"/>
          </p:xfrm>
          <a:graphic>
            <a:graphicData uri="http://schemas.openxmlformats.org/presentationml/2006/ole">
              <p:oleObj spid="_x0000_s2089" name="公式" r:id="rId7" imgW="165028" imgH="228501" progId="">
                <p:embed/>
              </p:oleObj>
            </a:graphicData>
          </a:graphic>
        </p:graphicFrame>
        <p:graphicFrame>
          <p:nvGraphicFramePr>
            <p:cNvPr id="11280" name="对象 9"/>
            <p:cNvGraphicFramePr>
              <a:graphicFrameLocks noChangeAspect="1"/>
            </p:cNvGraphicFramePr>
            <p:nvPr/>
          </p:nvGraphicFramePr>
          <p:xfrm>
            <a:off x="5265216" y="1412776"/>
            <a:ext cx="242888" cy="336550"/>
          </p:xfrm>
          <a:graphic>
            <a:graphicData uri="http://schemas.openxmlformats.org/presentationml/2006/ole">
              <p:oleObj spid="_x0000_s2090" name="公式" r:id="rId8" imgW="165028" imgH="228501" progId="">
                <p:embed/>
              </p:oleObj>
            </a:graphicData>
          </a:graphic>
        </p:graphicFrame>
        <p:graphicFrame>
          <p:nvGraphicFramePr>
            <p:cNvPr id="11281" name="对象 10"/>
            <p:cNvGraphicFramePr>
              <a:graphicFrameLocks noChangeAspect="1"/>
            </p:cNvGraphicFramePr>
            <p:nvPr/>
          </p:nvGraphicFramePr>
          <p:xfrm>
            <a:off x="6417344" y="1412776"/>
            <a:ext cx="242888" cy="336550"/>
          </p:xfrm>
          <a:graphic>
            <a:graphicData uri="http://schemas.openxmlformats.org/presentationml/2006/ole">
              <p:oleObj spid="_x0000_s2091" name="公式" r:id="rId9" imgW="165028" imgH="228501" progId="">
                <p:embed/>
              </p:oleObj>
            </a:graphicData>
          </a:graphic>
        </p:graphicFrame>
      </p:grpSp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246063" y="261938"/>
            <a:ext cx="5334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latin typeface="宋体" pitchFamily="2" charset="-122"/>
              </a:rPr>
              <a:t>四、数据处理</a:t>
            </a:r>
            <a:endParaRPr kumimoji="1" lang="zh-CN" altLang="en-US" sz="3600" b="1">
              <a:latin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87450" y="2473325"/>
          <a:ext cx="5256213" cy="723900"/>
        </p:xfrm>
        <a:graphic>
          <a:graphicData uri="http://schemas.openxmlformats.org/presentationml/2006/ole">
            <p:oleObj spid="_x0000_s2092" name="公式" r:id="rId10" imgW="2781300" imgH="381000" progId="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133475" y="3284538"/>
          <a:ext cx="5364163" cy="684212"/>
        </p:xfrm>
        <a:graphic>
          <a:graphicData uri="http://schemas.openxmlformats.org/presentationml/2006/ole">
            <p:oleObj spid="_x0000_s2093" name="公式" r:id="rId11" imgW="3187700" imgH="406400" progId="">
              <p:embed/>
            </p:oleObj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123950" y="4016375"/>
          <a:ext cx="5384800" cy="684213"/>
        </p:xfrm>
        <a:graphic>
          <a:graphicData uri="http://schemas.openxmlformats.org/presentationml/2006/ole">
            <p:oleObj spid="_x0000_s2094" name="公式" r:id="rId12" imgW="3200400" imgH="406400" progId="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1123950" y="4735513"/>
          <a:ext cx="5384800" cy="684212"/>
        </p:xfrm>
        <a:graphic>
          <a:graphicData uri="http://schemas.openxmlformats.org/presentationml/2006/ole">
            <p:oleObj spid="_x0000_s2095" name="公式" r:id="rId13" imgW="3200400" imgH="406400" progId="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123950" y="5459413"/>
          <a:ext cx="5384800" cy="684212"/>
        </p:xfrm>
        <a:graphic>
          <a:graphicData uri="http://schemas.openxmlformats.org/presentationml/2006/ole">
            <p:oleObj spid="_x0000_s2096" name="公式" r:id="rId14" imgW="3200400" imgH="406400" progId="">
              <p:embed/>
            </p:oleObj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1123950" y="6191250"/>
          <a:ext cx="5407025" cy="684213"/>
        </p:xfrm>
        <a:graphic>
          <a:graphicData uri="http://schemas.openxmlformats.org/presentationml/2006/ole">
            <p:oleObj spid="_x0000_s2097" name="公式" r:id="rId15" imgW="3213100" imgH="40640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6295311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711</Words>
  <Application>Microsoft Office PowerPoint</Application>
  <PresentationFormat>全屏显示(4:3)</PresentationFormat>
  <Paragraphs>85</Paragraphs>
  <Slides>16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主题</vt:lpstr>
      <vt:lpstr>公式</vt:lpstr>
      <vt:lpstr>实验：     用打点计时器研究匀变速直线运动                                      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实验：     用打点计时器研究匀变速直线运动                                       </dc:title>
  <dc:creator>FDCX</dc:creator>
  <cp:lastModifiedBy>Lenovo</cp:lastModifiedBy>
  <cp:revision>5</cp:revision>
  <dcterms:created xsi:type="dcterms:W3CDTF">2018-09-18T05:38:30Z</dcterms:created>
  <dcterms:modified xsi:type="dcterms:W3CDTF">2018-12-17T01:05:33Z</dcterms:modified>
</cp:coreProperties>
</file>