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7" r:id="rId3"/>
  </p:sldMasterIdLst>
  <p:notesMasterIdLst>
    <p:notesMasterId r:id="rId32"/>
  </p:notesMasterIdLst>
  <p:sldIdLst>
    <p:sldId id="256" r:id="rId4"/>
    <p:sldId id="257" r:id="rId5"/>
    <p:sldId id="258" r:id="rId6"/>
    <p:sldId id="279" r:id="rId7"/>
    <p:sldId id="280" r:id="rId8"/>
    <p:sldId id="282" r:id="rId9"/>
    <p:sldId id="283" r:id="rId10"/>
    <p:sldId id="28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84" r:id="rId19"/>
    <p:sldId id="266" r:id="rId20"/>
    <p:sldId id="267" r:id="rId21"/>
    <p:sldId id="268" r:id="rId22"/>
    <p:sldId id="269" r:id="rId23"/>
    <p:sldId id="285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33FF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A7C1-2A35-460B-9742-96D49A96F1D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3920-DC4E-4D7F-8394-F3CDB85FA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920-DC4E-4D7F-8394-F3CDB85FA2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7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42EF1-46FE-4F28-9432-9681EA40CE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00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FEAE9-7993-49E5-90A8-2D75721E32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33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14772-AEE2-4B2B-8969-7A04E2F64D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55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3805A7B-C8BA-4055-A547-13CD3BA2C3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88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F4074-162F-43BA-831D-F1D19AFC89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0967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7885-C08D-4E9C-AEFC-AA3C73B495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547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F1CB-6757-4C3F-8910-C4603683B0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882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9C245-B732-4309-9867-60DD5DCD6E3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7637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F647B-9D88-4612-A395-4C9FC3575CC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4604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36465-B8A5-4FDF-BDF9-DF561767E8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9410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5F14C-8194-427B-9973-086FAF90042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48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19A61-2E71-4A6C-9BFF-D20668AD76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03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C36C-111D-40DB-A469-2ECC4A9D49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389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0C41E-9216-4265-A13A-5D9AEAC3E8F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6659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9CEAB-D6EB-436A-99B1-0E2CD3A626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519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B2A4-4291-4F36-AF2F-64B77E5BF8C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33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05AE26-126F-4E03-9BE8-FD7E123541E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2100019"/>
      </p:ext>
    </p:extLst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810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5202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77190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8964094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7358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16D13-9B90-4737-9C6F-606505AC50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700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88770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11094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969241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9078758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5357758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90496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616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008F-2B9A-4991-ABC1-9F9B4652C8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37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3193-46CD-4A1D-9D36-E626E0C800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13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7820-9AA4-4CC7-917F-B7D7F888DB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4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DFFB2-A1DA-4BCD-876F-80BDD16E0A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61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0900F-C5C1-4B80-BD99-2A6FC317A0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31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57B0-C879-4E0D-93D4-8953F54C1C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42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D58807-D34A-4FF0-B677-F3709DE2A7E0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 userDrawn="1"/>
        </p:nvGraphicFramePr>
        <p:xfrm>
          <a:off x="0" y="6350"/>
          <a:ext cx="9144000" cy="685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5" imgW="7000000" imgH="5238095" progId="Paint.Picture">
                  <p:embed/>
                </p:oleObj>
              </mc:Choice>
              <mc:Fallback>
                <p:oleObj r:id="rId15" imgW="7000000" imgH="5238095" progId="Paint.Picture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50"/>
                        <a:ext cx="9144000" cy="685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45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b="0" smtClean="0"/>
            </a:lvl1pPr>
          </a:lstStyle>
          <a:p>
            <a:pPr>
              <a:defRPr/>
            </a:pPr>
            <a:fld id="{FEE447FA-4471-432A-9967-CFD069A41D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6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山西晋祠2"/>
          <p:cNvPicPr>
            <a:picLocks noChangeAspect="1" noChangeArrowheads="1"/>
          </p:cNvPicPr>
          <p:nvPr userDrawn="1"/>
        </p:nvPicPr>
        <p:blipFill>
          <a:blip r:embed="rId13">
            <a:lum bright="-3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0"/>
            <a:ext cx="9144000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41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3528" y="260648"/>
            <a:ext cx="8610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三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君主专制政体的演进与强化</a:t>
            </a:r>
          </a:p>
        </p:txBody>
      </p:sp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580230" y="1556792"/>
            <a:ext cx="7951787" cy="2362200"/>
            <a:chOff x="0" y="0"/>
            <a:chExt cx="5009" cy="1488"/>
          </a:xfrm>
        </p:grpSpPr>
        <p:pic>
          <p:nvPicPr>
            <p:cNvPr id="3077" name="Picture 5" descr="10999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5" t="35464" r="36649" b="43207"/>
            <a:stretch>
              <a:fillRect/>
            </a:stretch>
          </p:blipFill>
          <p:spPr bwMode="auto">
            <a:xfrm>
              <a:off x="1104" y="0"/>
              <a:ext cx="1227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0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8" r="30505" b="60001"/>
            <a:stretch>
              <a:fillRect/>
            </a:stretch>
          </p:blipFill>
          <p:spPr bwMode="auto">
            <a:xfrm>
              <a:off x="2304" y="0"/>
              <a:ext cx="1362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9hanwud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46" r="26691" b="49471"/>
            <a:stretch>
              <a:fillRect/>
            </a:stretch>
          </p:blipFill>
          <p:spPr bwMode="auto">
            <a:xfrm>
              <a:off x="0" y="0"/>
              <a:ext cx="1104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1151065474433607"/>
            <p:cNvPicPr>
              <a:picLocks noChangeAspect="1" noChangeArrowheads="1"/>
            </p:cNvPicPr>
            <p:nvPr/>
          </p:nvPicPr>
          <p:blipFill>
            <a:blip r:embed="rId5">
              <a:lum bright="-24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02" r="13091" b="10851"/>
            <a:stretch>
              <a:fillRect/>
            </a:stretch>
          </p:blipFill>
          <p:spPr bwMode="auto">
            <a:xfrm>
              <a:off x="3648" y="0"/>
              <a:ext cx="1361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264096" y="4077072"/>
            <a:ext cx="7772400" cy="259228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                          </a:t>
            </a:r>
            <a:r>
              <a:rPr lang="zh-CN" altLang="en-US" sz="2800" b="1" dirty="0" smtClean="0"/>
              <a:t>好了歌</a:t>
            </a:r>
          </a:p>
          <a:p>
            <a:r>
              <a:rPr lang="zh-CN" altLang="en-US" sz="2800" b="1" dirty="0" smtClean="0"/>
              <a:t>   人人说做皇帝好，其实皇帝也苦恼；</a:t>
            </a:r>
          </a:p>
          <a:p>
            <a:r>
              <a:rPr lang="zh-CN" altLang="en-US" sz="2800" b="1" dirty="0" smtClean="0"/>
              <a:t>   忠奸难辩睡不好，后宫争宠吃不消；</a:t>
            </a:r>
          </a:p>
          <a:p>
            <a:r>
              <a:rPr lang="zh-CN" altLang="en-US" sz="2800" b="1" dirty="0" smtClean="0"/>
              <a:t>   要是官吏选不好，贪污腐败治不了；</a:t>
            </a:r>
          </a:p>
          <a:p>
            <a:r>
              <a:rPr lang="zh-CN" altLang="en-US" sz="2800" b="1" dirty="0" smtClean="0"/>
              <a:t>   最怕地方造反了，身家性命也难保。</a:t>
            </a:r>
          </a:p>
        </p:txBody>
      </p:sp>
    </p:spTree>
    <p:extLst>
      <p:ext uri="{BB962C8B-B14F-4D97-AF65-F5344CB8AC3E}">
        <p14:creationId xmlns:p14="http://schemas.microsoft.com/office/powerpoint/2010/main" val="39005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4000" y="260648"/>
            <a:ext cx="28241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5D2513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D2513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历史情景再现 </a:t>
            </a:r>
            <a:endParaRPr lang="zh-CN" altLang="en-US" dirty="0" smtClean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254662" y="1124744"/>
            <a:ext cx="8509000" cy="1785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000" b="1" kern="1200">
                <a:solidFill>
                  <a:srgbClr val="634716"/>
                </a:solidFill>
                <a:latin typeface="+mn-lt"/>
                <a:ea typeface="+mn-ea"/>
                <a:cs typeface="+mn-cs"/>
              </a:defRPr>
            </a:lvl1pPr>
            <a:lvl2pPr marL="357188" lvl="1" indent="-285750" algn="just" rtl="0" fontAlgn="base">
              <a:spcBef>
                <a:spcPct val="0"/>
              </a:spcBef>
              <a:spcAft>
                <a:spcPts val="600"/>
              </a:spcAft>
              <a:buClr>
                <a:srgbClr val="E2BD7B"/>
              </a:buClr>
              <a:buFont typeface="华文新魏" panose="02010800040101010101" pitchFamily="2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唐太宗时期，假设国家要在关中一带修建一项大型水利工程，这项工程的实施涉及众多机构，按照制度规定其运作程序是怎样的呢？</a:t>
            </a:r>
            <a:r>
              <a:rPr lang="zh-CN" altLang="en-US" sz="28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707904" y="4619389"/>
            <a:ext cx="38884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工部（建设）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8809" y="2891343"/>
            <a:ext cx="60735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皇帝</a:t>
            </a:r>
            <a:r>
              <a:rPr lang="en-US" altLang="zh-CN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政事堂（和议）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441231" y="2917031"/>
            <a:ext cx="4379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中书省（起草）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2" y="3746052"/>
            <a:ext cx="363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门下省（审核）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995936" y="3762485"/>
            <a:ext cx="373384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尚书省（执行）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39552" y="4586169"/>
            <a:ext cx="388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494B4D"/>
                </a:solidFill>
                <a:latin typeface="宋体" panose="02010600030101010101" pitchFamily="2" charset="-122"/>
              </a:rPr>
              <a:t>户部（拨款）</a:t>
            </a:r>
          </a:p>
        </p:txBody>
      </p:sp>
    </p:spTree>
    <p:extLst>
      <p:ext uri="{BB962C8B-B14F-4D97-AF65-F5344CB8AC3E}">
        <p14:creationId xmlns:p14="http://schemas.microsoft.com/office/powerpoint/2010/main" val="28641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 bwMode="auto">
          <a:xfrm>
            <a:off x="467544" y="271860"/>
            <a:ext cx="3526160" cy="70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908720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  <a:sym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+mn-ea"/>
                <a:sym typeface="宋体" panose="02010600030101010101" pitchFamily="2" charset="-122"/>
              </a:rPr>
              <a:t>通过分散相权实现君权的集中</a:t>
            </a:r>
            <a:r>
              <a:rPr lang="en-US" altLang="zh-CN" sz="2800" b="1" dirty="0" smtClean="0">
                <a:latin typeface="+mn-ea"/>
                <a:sym typeface="Times New Roman" panose="02020603050405020304" pitchFamily="18" charset="0"/>
              </a:rPr>
              <a:t>;</a:t>
            </a:r>
            <a:endParaRPr lang="en-US" altLang="zh-CN" sz="2800" b="1" dirty="0">
              <a:latin typeface="+mn-ea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1556792"/>
            <a:ext cx="613661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88" indent="-1588">
              <a:lnSpc>
                <a:spcPct val="90000"/>
              </a:lnSpc>
            </a:pPr>
            <a:r>
              <a:rPr lang="zh-CN" altLang="en-US" sz="2800" b="1" dirty="0" smtClean="0">
                <a:latin typeface="+mn-ea"/>
                <a:sym typeface="宋体" panose="02010600030101010101" pitchFamily="2" charset="-122"/>
              </a:rPr>
              <a:t>②</a:t>
            </a:r>
            <a:r>
              <a:rPr lang="zh-CN" altLang="en-US" sz="2800" b="1" dirty="0">
                <a:latin typeface="+mn-ea"/>
                <a:sym typeface="宋体" panose="02010600030101010101" pitchFamily="2" charset="-122"/>
              </a:rPr>
              <a:t>分工明确</a:t>
            </a:r>
            <a:r>
              <a:rPr lang="en-US" altLang="zh-CN" sz="2800" b="1" dirty="0">
                <a:latin typeface="+mn-ea"/>
                <a:sym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+mn-ea"/>
                <a:sym typeface="宋体" panose="02010600030101010101" pitchFamily="2" charset="-122"/>
              </a:rPr>
              <a:t>既相互牵制又相互补充</a:t>
            </a:r>
            <a:r>
              <a:rPr lang="zh-CN" altLang="en-US" sz="2800" b="1" dirty="0" smtClean="0">
                <a:latin typeface="+mn-ea"/>
                <a:sym typeface="宋体" panose="02010600030101010101" pitchFamily="2" charset="-122"/>
              </a:rPr>
              <a:t>；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467544" y="2276872"/>
            <a:ext cx="3526160" cy="70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作用及意义</a:t>
            </a:r>
          </a:p>
        </p:txBody>
      </p:sp>
      <p:sp>
        <p:nvSpPr>
          <p:cNvPr id="8" name="Text Box 30"/>
          <p:cNvSpPr txBox="1"/>
          <p:nvPr/>
        </p:nvSpPr>
        <p:spPr>
          <a:xfrm>
            <a:off x="539552" y="3032927"/>
            <a:ext cx="8480207" cy="33239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1588" indent="-1588">
              <a:lnSpc>
                <a:spcPct val="90000"/>
              </a:lnSpc>
              <a:defRPr sz="2800" b="1">
                <a:latin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集体</a:t>
            </a:r>
            <a:r>
              <a:rPr lang="zh-CN" altLang="en-US" noProof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宰相制</a:t>
            </a:r>
            <a:r>
              <a:rPr lang="zh-CN" altLang="en-US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，避免</a:t>
            </a:r>
            <a:r>
              <a:rPr lang="zh-CN" altLang="en-US" noProof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权臣大权独揽，利于加强皇权。</a:t>
            </a:r>
          </a:p>
          <a:p>
            <a:pPr>
              <a:lnSpc>
                <a:spcPct val="150000"/>
              </a:lnSpc>
            </a:pPr>
            <a:r>
              <a:rPr lang="en-US" altLang="zh-CN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</a:t>
            </a:r>
            <a:r>
              <a:rPr lang="zh-CN" altLang="en-US" noProof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部分工明确，既相互合作，又相互牵制和监督</a:t>
            </a:r>
            <a:r>
              <a:rPr lang="zh-CN" altLang="en-US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noProof="1" smtClean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r>
              <a:rPr lang="zh-CN" altLang="en-US" noProof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了决策</a:t>
            </a:r>
            <a:r>
              <a:rPr lang="zh-CN" altLang="en-US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的失误，</a:t>
            </a:r>
            <a:r>
              <a:rPr lang="zh-CN" altLang="en-US" noProof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提高了行政效率</a:t>
            </a:r>
          </a:p>
          <a:p>
            <a:pPr>
              <a:lnSpc>
                <a:spcPct val="150000"/>
              </a:lnSpc>
            </a:pPr>
            <a:r>
              <a:rPr lang="en-US" altLang="zh-CN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noProof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标志我国古代官职的</a:t>
            </a:r>
            <a:r>
              <a:rPr lang="zh-CN" altLang="en-US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成熟</a:t>
            </a:r>
            <a:endParaRPr lang="en-US" altLang="zh-CN" noProof="1" smtClean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noProof="1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noProof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为后代王朝所沿用，影响深远</a:t>
            </a:r>
          </a:p>
        </p:txBody>
      </p:sp>
    </p:spTree>
    <p:extLst>
      <p:ext uri="{BB962C8B-B14F-4D97-AF65-F5344CB8AC3E}">
        <p14:creationId xmlns:p14="http://schemas.microsoft.com/office/powerpoint/2010/main" val="2387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578"/>
          <p:cNvSpPr txBox="1">
            <a:spLocks noChangeArrowheads="1"/>
          </p:cNvSpPr>
          <p:nvPr/>
        </p:nvSpPr>
        <p:spPr bwMode="auto">
          <a:xfrm>
            <a:off x="395536" y="810989"/>
            <a:ext cx="8221663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000" b="1" kern="1200">
                <a:solidFill>
                  <a:srgbClr val="634716"/>
                </a:solidFill>
                <a:latin typeface="+mn-lt"/>
                <a:ea typeface="+mn-ea"/>
                <a:cs typeface="+mn-cs"/>
              </a:defRPr>
            </a:lvl1pPr>
            <a:lvl2pPr marL="357188" lvl="1" indent="-285750" algn="just" rtl="0" fontAlgn="base">
              <a:spcBef>
                <a:spcPct val="0"/>
              </a:spcBef>
              <a:spcAft>
                <a:spcPts val="600"/>
              </a:spcAft>
              <a:buClr>
                <a:srgbClr val="E2BD7B"/>
              </a:buClr>
              <a:buFont typeface="华文新魏" panose="02010800040101010101" pitchFamily="2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marR="0" lvl="0" indent="-1588" algn="just" defTabSz="914400" rtl="0" eaLnBrk="1" fontAlgn="base" latinLnBrk="0" hangingPunct="1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rgbClr val="956B21"/>
              </a:buClr>
              <a:buSzPct val="5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某朝官员王锷通过贿赂企图兼任宰相。皇帝同意了王锷的请求，并下诏“锷可兼宰相”。时任给事中的李藩行使职权，驳回诏书。由此推断，给事中隶属于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　　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)</a:t>
            </a:r>
          </a:p>
          <a:p>
            <a:pPr marL="1588" marR="0" lvl="0" indent="-1588" algn="just" defTabSz="914400" rtl="0" eaLnBrk="1" fontAlgn="base" latinLnBrk="0" hangingPunct="1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rgbClr val="956B21"/>
              </a:buClr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pPr marL="1588" marR="0" lvl="0" indent="-1588" algn="just" defTabSz="914400" rtl="0" eaLnBrk="1" fontAlgn="base" latinLnBrk="0" hangingPunct="1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rgbClr val="956B21"/>
              </a:buClr>
              <a:buSzPct val="5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．唐朝的门下省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   	B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．宋朝的枢密院</a:t>
            </a:r>
          </a:p>
          <a:p>
            <a:pPr marL="1588" marR="0" lvl="0" indent="-1588" algn="just" defTabSz="914400" rtl="0" eaLnBrk="1" fontAlgn="base" latinLnBrk="0" hangingPunct="1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rgbClr val="956B21"/>
              </a:buClr>
              <a:buSzPct val="5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．明朝的内阁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     	D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．清朝的军机处</a:t>
            </a:r>
          </a:p>
        </p:txBody>
      </p:sp>
    </p:spTree>
    <p:extLst>
      <p:ext uri="{BB962C8B-B14F-4D97-AF65-F5344CB8AC3E}">
        <p14:creationId xmlns:p14="http://schemas.microsoft.com/office/powerpoint/2010/main" val="21342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9505"/>
          <p:cNvSpPr txBox="1"/>
          <p:nvPr/>
        </p:nvSpPr>
        <p:spPr>
          <a:xfrm>
            <a:off x="304800" y="184944"/>
            <a:ext cx="54721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（二）科举制</a:t>
            </a:r>
            <a:endParaRPr lang="zh-CN" altLang="en-US" sz="3200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149506"/>
          <p:cNvSpPr txBox="1"/>
          <p:nvPr/>
        </p:nvSpPr>
        <p:spPr>
          <a:xfrm>
            <a:off x="539552" y="4828941"/>
            <a:ext cx="3630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800" b="1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特点：</a:t>
            </a:r>
          </a:p>
        </p:txBody>
      </p:sp>
      <p:sp>
        <p:nvSpPr>
          <p:cNvPr id="4" name="文本框 149507"/>
          <p:cNvSpPr txBox="1"/>
          <p:nvPr/>
        </p:nvSpPr>
        <p:spPr>
          <a:xfrm>
            <a:off x="827881" y="5448066"/>
            <a:ext cx="8424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通过考试选拔人才，具有一定的公平公正性。</a:t>
            </a:r>
          </a:p>
        </p:txBody>
      </p:sp>
      <p:sp>
        <p:nvSpPr>
          <p:cNvPr id="5" name="文本框 149508"/>
          <p:cNvSpPr txBox="1"/>
          <p:nvPr/>
        </p:nvSpPr>
        <p:spPr>
          <a:xfrm>
            <a:off x="539552" y="792356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800" b="1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产生发展：</a:t>
            </a:r>
          </a:p>
        </p:txBody>
      </p:sp>
      <p:sp>
        <p:nvSpPr>
          <p:cNvPr id="6" name="文本框 149509"/>
          <p:cNvSpPr txBox="1"/>
          <p:nvPr/>
        </p:nvSpPr>
        <p:spPr>
          <a:xfrm>
            <a:off x="885031" y="1561480"/>
            <a:ext cx="4179888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隋朝</a:t>
            </a:r>
          </a:p>
        </p:txBody>
      </p:sp>
      <p:sp>
        <p:nvSpPr>
          <p:cNvPr id="7" name="文本框 149510"/>
          <p:cNvSpPr txBox="1"/>
          <p:nvPr/>
        </p:nvSpPr>
        <p:spPr>
          <a:xfrm>
            <a:off x="2339727" y="1891680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隋炀帝始设进士科，科举制度形成。</a:t>
            </a:r>
          </a:p>
        </p:txBody>
      </p:sp>
      <p:sp>
        <p:nvSpPr>
          <p:cNvPr id="8" name="文本框 149511"/>
          <p:cNvSpPr txBox="1"/>
          <p:nvPr/>
        </p:nvSpPr>
        <p:spPr>
          <a:xfrm>
            <a:off x="2339727" y="1315418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隋文帝废除九品中正制，采取考试选拔官员。</a:t>
            </a:r>
          </a:p>
        </p:txBody>
      </p:sp>
      <p:sp>
        <p:nvSpPr>
          <p:cNvPr id="9" name="左大括号 149512"/>
          <p:cNvSpPr>
            <a:spLocks/>
          </p:cNvSpPr>
          <p:nvPr/>
        </p:nvSpPr>
        <p:spPr bwMode="auto">
          <a:xfrm>
            <a:off x="2339727" y="1531318"/>
            <a:ext cx="71437" cy="720725"/>
          </a:xfrm>
          <a:prstGeom prst="leftBrace">
            <a:avLst>
              <a:gd name="adj1" fmla="val 83654"/>
              <a:gd name="adj2" fmla="val 50000"/>
            </a:avLst>
          </a:prstGeom>
          <a:noFill/>
          <a:ln w="9525">
            <a:solidFill>
              <a:srgbClr val="494B4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494B4D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文本框 149513"/>
          <p:cNvSpPr txBox="1"/>
          <p:nvPr/>
        </p:nvSpPr>
        <p:spPr>
          <a:xfrm>
            <a:off x="885031" y="2742133"/>
            <a:ext cx="31130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完善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唐朝</a:t>
            </a:r>
          </a:p>
        </p:txBody>
      </p:sp>
      <p:sp>
        <p:nvSpPr>
          <p:cNvPr id="11" name="文本框 149514"/>
          <p:cNvSpPr txBox="1"/>
          <p:nvPr/>
        </p:nvSpPr>
        <p:spPr>
          <a:xfrm>
            <a:off x="2339727" y="3069158"/>
            <a:ext cx="6408737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武则天时期增加科举取士人数，还首创了武举和殿试。</a:t>
            </a:r>
          </a:p>
        </p:txBody>
      </p:sp>
      <p:sp>
        <p:nvSpPr>
          <p:cNvPr id="12" name="文本框 149515"/>
          <p:cNvSpPr txBox="1"/>
          <p:nvPr/>
        </p:nvSpPr>
        <p:spPr>
          <a:xfrm>
            <a:off x="2339727" y="2492896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唐太宗时期增加考试科目。</a:t>
            </a:r>
          </a:p>
        </p:txBody>
      </p:sp>
      <p:sp>
        <p:nvSpPr>
          <p:cNvPr id="13" name="左大括号 149516"/>
          <p:cNvSpPr>
            <a:spLocks/>
          </p:cNvSpPr>
          <p:nvPr/>
        </p:nvSpPr>
        <p:spPr bwMode="auto">
          <a:xfrm>
            <a:off x="2339727" y="2707208"/>
            <a:ext cx="71437" cy="720725"/>
          </a:xfrm>
          <a:prstGeom prst="leftBrace">
            <a:avLst>
              <a:gd name="adj1" fmla="val 83654"/>
              <a:gd name="adj2" fmla="val 50000"/>
            </a:avLst>
          </a:prstGeom>
          <a:noFill/>
          <a:ln w="9525">
            <a:solidFill>
              <a:srgbClr val="494B4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494B4D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文本框 149517"/>
          <p:cNvSpPr txBox="1"/>
          <p:nvPr/>
        </p:nvSpPr>
        <p:spPr>
          <a:xfrm>
            <a:off x="808831" y="3928829"/>
            <a:ext cx="32654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废除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清朝</a:t>
            </a: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5" name="文本框 149518"/>
          <p:cNvSpPr txBox="1"/>
          <p:nvPr/>
        </p:nvSpPr>
        <p:spPr>
          <a:xfrm>
            <a:off x="2332831" y="3928829"/>
            <a:ext cx="6553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光绪三十一年</a:t>
            </a:r>
            <a:r>
              <a:rPr lang="en-US" altLang="zh-CN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(1905)</a:t>
            </a:r>
            <a:r>
              <a:rPr lang="zh-CN" altLang="en-US" sz="2400" b="1" noProof="1">
                <a:solidFill>
                  <a:srgbClr val="494B4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慈禧太后下诏书，宣布自光绪三十二年开始废除科举。</a:t>
            </a:r>
            <a:r>
              <a:rPr lang="zh-CN" altLang="en-US" noProof="1">
                <a:solidFill>
                  <a:srgbClr val="494B4D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1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9506"/>
          <p:cNvSpPr txBox="1"/>
          <p:nvPr/>
        </p:nvSpPr>
        <p:spPr>
          <a:xfrm>
            <a:off x="467544" y="332656"/>
            <a:ext cx="4392488" cy="519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noProof="1" smtClean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）作用及影响：</a:t>
            </a:r>
            <a:endParaRPr lang="zh-CN" altLang="en-US" sz="2800" b="1" noProof="1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8928992" cy="367023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积极作用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①开放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考试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官员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选拔</a:t>
            </a:r>
            <a:r>
              <a:rPr lang="zh-CN" altLang="en-US" sz="24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有了一种相对公平公正的方式；</a:t>
            </a:r>
            <a:endParaRPr lang="en-US" altLang="zh-CN" sz="2400" b="1" dirty="0" smtClean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②吸收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了不少寒士进入政权，有益于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扩大和巩固封建统治的政治基础，改变了士族门阀把持朝政的局面。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③选拔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官吏从此有了文化知识水平的客观依据，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有利于形成高素质的文官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队伍，提高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行政效率。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④读书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考试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做官三者联系，把权、位与学识结合起来，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营造了中华民族尊师重教的传统，刻苦勤奋读书的氛围。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促进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了文学的繁荣，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如唐以诗赋取士，促进唐诗繁荣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4609511"/>
            <a:ext cx="8856984" cy="2196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 smtClean="0"/>
              <a:t>消极作用：</a:t>
            </a:r>
            <a:endParaRPr lang="en-US" altLang="zh-CN" sz="2800" b="1" dirty="0" smtClean="0"/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400" b="1" dirty="0" smtClean="0"/>
              <a:t>考试科目和内容的限制，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束缚</a:t>
            </a:r>
            <a:r>
              <a:rPr lang="zh-CN" altLang="en-US" sz="2400" b="1" dirty="0">
                <a:solidFill>
                  <a:srgbClr val="FF3300"/>
                </a:solidFill>
              </a:rPr>
              <a:t>了知识分子的思想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。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不讲求实际学问难以为社会培养实用型人才。 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pPr marL="0" indent="0">
              <a:lnSpc>
                <a:spcPts val="31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严重阻碍了科学文化的发展</a:t>
            </a:r>
            <a:r>
              <a:rPr lang="zh-CN" altLang="en-US" sz="2400" b="1" dirty="0" smtClean="0"/>
              <a:t>，是导致近代中国自然科学落后的重要原因之一。</a:t>
            </a:r>
          </a:p>
        </p:txBody>
      </p:sp>
    </p:spTree>
    <p:extLst>
      <p:ext uri="{BB962C8B-B14F-4D97-AF65-F5344CB8AC3E}">
        <p14:creationId xmlns:p14="http://schemas.microsoft.com/office/powerpoint/2010/main" val="7373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217"/>
          <p:cNvSpPr>
            <a:spLocks noGrp="1" noChangeArrowheads="1"/>
          </p:cNvSpPr>
          <p:nvPr/>
        </p:nvSpPr>
        <p:spPr bwMode="auto">
          <a:xfrm>
            <a:off x="251520" y="125636"/>
            <a:ext cx="82296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四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、加强：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宋元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3" name="Picture 4" descr="唐代后期藩镇割据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5083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07940" y="1479948"/>
            <a:ext cx="5041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唐出现“藩镇割据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的原因怎样？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1" y="2063817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ea typeface="黑体" panose="02010609060101010101" pitchFamily="49" charset="-122"/>
              </a:rPr>
              <a:t>根本原因：封建经济的分散性；</a:t>
            </a:r>
            <a:endParaRPr kumimoji="1" lang="en-US" altLang="zh-CN" sz="2400" b="1" dirty="0" smtClean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53226" y="2630804"/>
            <a:ext cx="45959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ea typeface="黑体" panose="02010609060101010101" pitchFamily="49" charset="-122"/>
              </a:rPr>
              <a:t>重要原因：外戚、宦官专权导致中央权力严重削弱；</a:t>
            </a:r>
            <a:endParaRPr kumimoji="1" lang="en-US" altLang="zh-CN" sz="2400" b="1" dirty="0" smtClean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53226" y="3546105"/>
            <a:ext cx="4595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ea typeface="黑体" panose="02010609060101010101" pitchFamily="49" charset="-122"/>
              </a:rPr>
              <a:t>直接原因：</a:t>
            </a:r>
            <a:r>
              <a:rPr kumimoji="1" lang="en-US" altLang="zh-CN" sz="2400" b="1" dirty="0" smtClean="0">
                <a:solidFill>
                  <a:srgbClr val="3333FF"/>
                </a:solidFill>
                <a:ea typeface="黑体" panose="02010609060101010101" pitchFamily="49" charset="-122"/>
              </a:rPr>
              <a:t>“</a:t>
            </a:r>
            <a:r>
              <a:rPr kumimoji="1" lang="zh-CN" altLang="en-US" sz="2400" b="1" dirty="0" smtClean="0">
                <a:solidFill>
                  <a:srgbClr val="3333FF"/>
                </a:solidFill>
                <a:ea typeface="黑体" panose="02010609060101010101" pitchFamily="49" charset="-122"/>
              </a:rPr>
              <a:t>安史之乱”；</a:t>
            </a:r>
            <a:endParaRPr kumimoji="1" lang="en-US" altLang="zh-CN" sz="2400" b="1" dirty="0" smtClean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090320" y="643732"/>
            <a:ext cx="2808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华文新魏" panose="02010800040101010101" pitchFamily="2" charset="-122"/>
              </a:rPr>
              <a:t>课堂设问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107940" y="4367701"/>
            <a:ext cx="5041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藩镇割据的实质：地方专权</a:t>
            </a:r>
            <a:endParaRPr kumimoji="1" lang="en-US" altLang="zh-CN" sz="2400" b="1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102731" y="4983559"/>
            <a:ext cx="5041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五代十国的实质：藩镇割据的延续</a:t>
            </a:r>
            <a:endParaRPr kumimoji="1" lang="en-US" altLang="zh-CN" sz="2400" b="1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5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381000" y="304800"/>
            <a:ext cx="3619500" cy="3235325"/>
            <a:chOff x="240" y="192"/>
            <a:chExt cx="2280" cy="2038"/>
          </a:xfrm>
        </p:grpSpPr>
        <p:pic>
          <p:nvPicPr>
            <p:cNvPr id="37891" name="Picture 3" descr="宋太祖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92"/>
              <a:ext cx="1786" cy="2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2171" y="600"/>
              <a:ext cx="349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400" dirty="0"/>
                <a:t>宋太祖赵匡胤</a:t>
              </a:r>
            </a:p>
          </p:txBody>
        </p:sp>
      </p:grp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4457699" y="304800"/>
            <a:ext cx="4038601" cy="2317750"/>
            <a:chOff x="2928" y="192"/>
            <a:chExt cx="2544" cy="1460"/>
          </a:xfrm>
        </p:grpSpPr>
        <p:pic>
          <p:nvPicPr>
            <p:cNvPr id="37892" name="Picture 4" descr="陈桥驿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92"/>
              <a:ext cx="2208" cy="1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2928" y="663"/>
              <a:ext cx="34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400" dirty="0"/>
                <a:t>陈桥驿</a:t>
              </a:r>
            </a:p>
          </p:txBody>
        </p:sp>
      </p:grpSp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489024" y="3060452"/>
            <a:ext cx="7899400" cy="3733800"/>
            <a:chOff x="288" y="1912"/>
            <a:chExt cx="4976" cy="2352"/>
          </a:xfrm>
        </p:grpSpPr>
        <p:pic>
          <p:nvPicPr>
            <p:cNvPr id="37893" name="Picture 5" descr="黄袍加身处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" y="1912"/>
              <a:ext cx="1360" cy="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894" name="Picture 6" descr="黄袍加身系马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52"/>
              <a:ext cx="2448" cy="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3103" y="2361"/>
              <a:ext cx="698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宋太祖</a:t>
              </a:r>
            </a:p>
            <a:p>
              <a:r>
                <a:rPr lang="zh-CN" altLang="en-US" sz="2400" dirty="0"/>
                <a:t>黄袍加</a:t>
              </a:r>
            </a:p>
            <a:p>
              <a:r>
                <a:rPr lang="zh-CN" altLang="en-US" sz="2400" dirty="0"/>
                <a:t>身处，</a:t>
              </a:r>
            </a:p>
            <a:p>
              <a:r>
                <a:rPr lang="zh-CN" altLang="en-US" sz="2400" dirty="0"/>
                <a:t>及系马</a:t>
              </a:r>
            </a:p>
            <a:p>
              <a:r>
                <a:rPr lang="zh-CN" altLang="en-US" sz="2400" dirty="0"/>
                <a:t>的老槐</a:t>
              </a:r>
            </a:p>
            <a:p>
              <a:r>
                <a:rPr lang="zh-CN" altLang="en-US" sz="2400" dirty="0"/>
                <a:t>树。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2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1520" y="332656"/>
            <a:ext cx="83239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</a:rPr>
              <a:t>赵匡胤即皇帝位后，为</a:t>
            </a:r>
            <a:r>
              <a:rPr lang="zh-CN" altLang="en-US" sz="2800" dirty="0" smtClean="0">
                <a:latin typeface="华文新魏" panose="02010800040101010101" pitchFamily="2" charset="-122"/>
              </a:rPr>
              <a:t>加强专制主义中央集权都采取</a:t>
            </a:r>
            <a:r>
              <a:rPr lang="zh-CN" altLang="en-US" sz="2800" dirty="0">
                <a:latin typeface="华文新魏" panose="02010800040101010101" pitchFamily="2" charset="-122"/>
              </a:rPr>
              <a:t>了哪些措施？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7504" y="1268760"/>
            <a:ext cx="9036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（一）削实权：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中央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二府三司；地方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夺将权，任文官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288" y="2222867"/>
            <a:ext cx="10801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中央</a:t>
            </a:r>
            <a:endParaRPr lang="zh-CN" altLang="en-US" sz="2800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H="1">
            <a:off x="4389785" y="2616184"/>
            <a:ext cx="3175" cy="19050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505099" y="4007190"/>
            <a:ext cx="1981200" cy="0"/>
          </a:xfrm>
          <a:prstGeom prst="line">
            <a:avLst/>
          </a:prstGeom>
          <a:noFill/>
          <a:ln w="38100">
            <a:solidFill>
              <a:srgbClr val="DEA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0070C0"/>
              </a:solidFill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505099" y="3996077"/>
            <a:ext cx="1981200" cy="304800"/>
            <a:chOff x="434" y="1608"/>
            <a:chExt cx="1248" cy="192"/>
          </a:xfrm>
          <a:noFill/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34" y="1608"/>
              <a:ext cx="0" cy="192"/>
            </a:xfrm>
            <a:prstGeom prst="line">
              <a:avLst/>
            </a:prstGeom>
            <a:grpFill/>
            <a:ln w="38100">
              <a:solidFill>
                <a:srgbClr val="DEA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70C0"/>
                </a:solidFill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058" y="1608"/>
              <a:ext cx="0" cy="192"/>
            </a:xfrm>
            <a:prstGeom prst="line">
              <a:avLst/>
            </a:prstGeom>
            <a:grpFill/>
            <a:ln w="38100">
              <a:solidFill>
                <a:srgbClr val="DEA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70C0"/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682" y="1608"/>
              <a:ext cx="0" cy="192"/>
            </a:xfrm>
            <a:prstGeom prst="line">
              <a:avLst/>
            </a:prstGeom>
            <a:grpFill/>
            <a:ln w="38100">
              <a:solidFill>
                <a:srgbClr val="DEA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70C0"/>
                </a:solidFill>
              </a:endParaRPr>
            </a:p>
          </p:txBody>
        </p:sp>
      </p:grp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102077" y="3663140"/>
            <a:ext cx="0" cy="3048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5410101" y="3916093"/>
            <a:ext cx="1981200" cy="304800"/>
            <a:chOff x="3840" y="2112"/>
            <a:chExt cx="1248" cy="192"/>
          </a:xfrm>
          <a:noFill/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840" y="2112"/>
              <a:ext cx="0" cy="192"/>
            </a:xfrm>
            <a:prstGeom prst="line">
              <a:avLst/>
            </a:prstGeom>
            <a:grpFill/>
            <a:ln w="38100">
              <a:solidFill>
                <a:srgbClr val="DEA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70C0"/>
                </a:solidFill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464" y="2112"/>
              <a:ext cx="0" cy="192"/>
            </a:xfrm>
            <a:prstGeom prst="line">
              <a:avLst/>
            </a:prstGeom>
            <a:grpFill/>
            <a:ln w="38100">
              <a:solidFill>
                <a:srgbClr val="DEA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70C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088" y="2112"/>
              <a:ext cx="0" cy="192"/>
            </a:xfrm>
            <a:prstGeom prst="line">
              <a:avLst/>
            </a:prstGeom>
            <a:grpFill/>
            <a:ln w="38100">
              <a:solidFill>
                <a:srgbClr val="DEA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1120924" y="4300879"/>
            <a:ext cx="2525713" cy="954088"/>
            <a:chOff x="194" y="1806"/>
            <a:chExt cx="1591" cy="601"/>
          </a:xfrm>
          <a:noFill/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94" y="1806"/>
              <a:ext cx="343" cy="601"/>
            </a:xfrm>
            <a:prstGeom prst="rect">
              <a:avLst/>
            </a:prstGeom>
            <a:grpFill/>
            <a:ln w="38100">
              <a:solidFill>
                <a:srgbClr val="DEA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度</a:t>
              </a:r>
            </a:p>
            <a:p>
              <a:r>
                <a:rPr kumimoji="1" lang="zh-CN" altLang="en-US" sz="280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支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818" y="1806"/>
              <a:ext cx="343" cy="601"/>
            </a:xfrm>
            <a:prstGeom prst="rect">
              <a:avLst/>
            </a:prstGeom>
            <a:grpFill/>
            <a:ln w="38100">
              <a:solidFill>
                <a:srgbClr val="DEA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盐</a:t>
              </a:r>
            </a:p>
            <a:p>
              <a:r>
                <a:rPr kumimoji="1" lang="zh-CN" altLang="en-US" sz="280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铁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442" y="1806"/>
              <a:ext cx="343" cy="601"/>
            </a:xfrm>
            <a:prstGeom prst="rect">
              <a:avLst/>
            </a:prstGeom>
            <a:grpFill/>
            <a:ln w="38100">
              <a:solidFill>
                <a:srgbClr val="DEA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户</a:t>
              </a:r>
            </a:p>
            <a:p>
              <a:r>
                <a:rPr kumimoji="1" lang="zh-CN" altLang="en-US" sz="280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部</a:t>
              </a:r>
            </a:p>
          </p:txBody>
        </p:sp>
      </p:grp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794875" y="3995720"/>
            <a:ext cx="543739" cy="181588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</a:p>
          <a:p>
            <a:r>
              <a:rPr kumimoji="1"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书</a:t>
            </a:r>
          </a:p>
          <a:p>
            <a:r>
              <a:rPr kumimoji="1"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门</a:t>
            </a:r>
          </a:p>
          <a:p>
            <a:r>
              <a:rPr kumimoji="1"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下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470586" y="3995720"/>
            <a:ext cx="543739" cy="138499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枢</a:t>
            </a:r>
          </a:p>
          <a:p>
            <a:r>
              <a:rPr kumimoji="1"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密</a:t>
            </a:r>
          </a:p>
          <a:p>
            <a:r>
              <a:rPr kumimoji="1"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院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158805" y="4220893"/>
            <a:ext cx="615553" cy="1208023"/>
          </a:xfrm>
          <a:prstGeom prst="rect">
            <a:avLst/>
          </a:prstGeom>
          <a:noFill/>
          <a:ln w="38100">
            <a:solidFill>
              <a:srgbClr val="DEA900"/>
            </a:solidFill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kumimoji="1" lang="zh-CN" altLang="en-US" sz="280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中书省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124946" y="4212958"/>
            <a:ext cx="607294" cy="1384995"/>
          </a:xfrm>
          <a:prstGeom prst="rect">
            <a:avLst/>
          </a:prstGeom>
          <a:noFill/>
          <a:ln w="38100">
            <a:solidFill>
              <a:srgbClr val="DEA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门下省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151514" y="4197080"/>
            <a:ext cx="546645" cy="1384995"/>
          </a:xfrm>
          <a:prstGeom prst="rect">
            <a:avLst/>
          </a:prstGeom>
          <a:noFill/>
          <a:ln w="38100">
            <a:solidFill>
              <a:srgbClr val="DEA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尚书省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411760" y="2806684"/>
            <a:ext cx="3959225" cy="304800"/>
            <a:chOff x="1058" y="696"/>
            <a:chExt cx="2494" cy="192"/>
          </a:xfrm>
          <a:noFill/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058" y="696"/>
              <a:ext cx="0" cy="19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552" y="696"/>
              <a:ext cx="0" cy="19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306" y="696"/>
              <a:ext cx="0" cy="19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495160" y="3673693"/>
            <a:ext cx="0" cy="304800"/>
          </a:xfrm>
          <a:prstGeom prst="line">
            <a:avLst/>
          </a:prstGeom>
          <a:noFill/>
          <a:ln w="38100">
            <a:solidFill>
              <a:srgbClr val="DEA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0070C0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726757" y="3663140"/>
            <a:ext cx="0" cy="3048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942993" y="2060848"/>
            <a:ext cx="902811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皇帝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2408585" y="2806684"/>
            <a:ext cx="39624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1988819" y="3139265"/>
            <a:ext cx="4833938" cy="523875"/>
            <a:chOff x="646" y="888"/>
            <a:chExt cx="3045" cy="330"/>
          </a:xfrm>
          <a:noFill/>
        </p:grpSpPr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46" y="888"/>
              <a:ext cx="844" cy="33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三司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874" y="888"/>
              <a:ext cx="569" cy="33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99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二府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122" y="888"/>
              <a:ext cx="569" cy="33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99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三省</a:t>
              </a:r>
            </a:p>
          </p:txBody>
        </p:sp>
      </p:grp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6400523" y="3655205"/>
            <a:ext cx="0" cy="304800"/>
          </a:xfrm>
          <a:prstGeom prst="line">
            <a:avLst/>
          </a:prstGeom>
          <a:noFill/>
          <a:ln w="38100">
            <a:solidFill>
              <a:srgbClr val="DEA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0070C0"/>
              </a:solidFill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10101" y="3916093"/>
            <a:ext cx="1981200" cy="0"/>
          </a:xfrm>
          <a:prstGeom prst="line">
            <a:avLst/>
          </a:prstGeom>
          <a:noFill/>
          <a:ln w="38100">
            <a:solidFill>
              <a:srgbClr val="DEA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0070C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4978" y="5855669"/>
            <a:ext cx="8683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</a:rPr>
              <a:t>另：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中书门下设参知政事，副相，分行政权；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枢密院下设“三衙”，掌统兵权；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054072" y="3068960"/>
            <a:ext cx="4032448" cy="278670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6" grpId="0" animBg="1"/>
      <p:bldP spid="7" grpId="0" animBg="1"/>
      <p:bldP spid="1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10801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地方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836712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夺节度使、武将地方管理权，派文臣任州郡长官；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位卑权重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，监察地方；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108520" y="1988840"/>
            <a:ext cx="295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（二）收精兵：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653" y="2564904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杯酒释兵权；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7544" y="3140968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统兵权与调兵权分离；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4" y="3755067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兵力分布：强干弱枝，守内虚外；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4331" y="4331131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实行更戍法：兵将分离；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-108520" y="5426060"/>
            <a:ext cx="8928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（三）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钱谷：</a:t>
            </a:r>
            <a:r>
              <a:rPr lang="zh-CN" altLang="en-US" sz="2800" b="1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转运使</a:t>
            </a:r>
            <a:r>
              <a:rPr lang="zh-CN" altLang="en-US" sz="2800" b="1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一职转运地方财政收入</a:t>
            </a:r>
            <a:endParaRPr lang="zh-CN" altLang="en-US" sz="2400" b="1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35596" y="6082208"/>
            <a:ext cx="7416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影响：是解决地方专权的根本措施。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27584" y="4821640"/>
            <a:ext cx="831641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控制了兵权，但造成军队战斗力弱，进而出现“冗兵”现象</a:t>
            </a:r>
            <a:endParaRPr lang="zh-CN" altLang="en-US" sz="2400" b="1" dirty="0">
              <a:solidFill>
                <a:srgbClr val="3333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7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1360488"/>
            <a:ext cx="8915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1" dirty="0" smtClean="0"/>
              <a:t>          利</a:t>
            </a:r>
            <a:r>
              <a:rPr lang="zh-CN" altLang="en-US" sz="2800" b="1" i="1" dirty="0"/>
              <a:t>：</a:t>
            </a:r>
          </a:p>
          <a:p>
            <a:r>
              <a:rPr lang="zh-CN" altLang="en-US" sz="2800" b="1" i="1" u="sng" dirty="0"/>
              <a:t>基本解决</a:t>
            </a:r>
            <a:r>
              <a:rPr lang="zh-CN" altLang="en-US" sz="2800" b="1" i="1" dirty="0"/>
              <a:t>了中央集权与地方分权的矛盾，促进了社会经济的恢复和发展。</a:t>
            </a:r>
          </a:p>
          <a:p>
            <a:r>
              <a:rPr lang="zh-CN" altLang="en-US" sz="2800" b="1" i="1" dirty="0"/>
              <a:t>        弊：</a:t>
            </a:r>
          </a:p>
          <a:p>
            <a:r>
              <a:rPr lang="zh-CN" altLang="en-US" sz="2800" b="1" i="1" dirty="0">
                <a:ea typeface="宋体" panose="02010600030101010101" pitchFamily="2" charset="-122"/>
              </a:rPr>
              <a:t>①</a:t>
            </a:r>
            <a:r>
              <a:rPr lang="zh-CN" altLang="en-US" sz="2800" b="1" i="1" dirty="0"/>
              <a:t>权力过分集中，导致臣下不负责任；</a:t>
            </a:r>
          </a:p>
          <a:p>
            <a:r>
              <a:rPr lang="zh-CN" altLang="en-US" sz="2800" b="1" i="1" dirty="0">
                <a:ea typeface="宋体" panose="02010600030101010101" pitchFamily="2" charset="-122"/>
              </a:rPr>
              <a:t>②</a:t>
            </a:r>
            <a:r>
              <a:rPr lang="zh-CN" altLang="en-US" sz="2800" b="1" i="1" dirty="0"/>
              <a:t>机构臃肿，形成“冗官”，效率低下；</a:t>
            </a:r>
          </a:p>
          <a:p>
            <a:r>
              <a:rPr lang="zh-CN" altLang="en-US" sz="2800" b="1" i="1" dirty="0">
                <a:ea typeface="宋体" panose="02010600030101010101" pitchFamily="2" charset="-122"/>
              </a:rPr>
              <a:t>③</a:t>
            </a:r>
            <a:r>
              <a:rPr lang="zh-CN" altLang="en-US" sz="2800" b="1" i="1" dirty="0"/>
              <a:t>军制紊乱，形成“冗兵”，战斗力衰退；</a:t>
            </a:r>
          </a:p>
          <a:p>
            <a:r>
              <a:rPr lang="zh-CN" altLang="en-US" sz="2800" b="1" i="1" dirty="0">
                <a:ea typeface="宋体" panose="02010600030101010101" pitchFamily="2" charset="-122"/>
              </a:rPr>
              <a:t>④</a:t>
            </a:r>
            <a:r>
              <a:rPr lang="zh-CN" altLang="en-US" sz="2800" b="1" i="1" dirty="0"/>
              <a:t>财政危机严重，形成“冗费”，造成积贫积弱。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971600" y="5013176"/>
            <a:ext cx="7058025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dirty="0">
                <a:solidFill>
                  <a:schemeClr val="tx1"/>
                </a:solidFill>
              </a:rPr>
              <a:t>北宋统治特点：</a:t>
            </a:r>
            <a:r>
              <a:rPr lang="zh-CN" altLang="en-US" sz="4400" dirty="0">
                <a:solidFill>
                  <a:srgbClr val="FF0000"/>
                </a:solidFill>
              </a:rPr>
              <a:t>积贫积弱</a:t>
            </a:r>
            <a:endParaRPr lang="en-US" altLang="zh-CN" sz="4400" dirty="0">
              <a:solidFill>
                <a:srgbClr val="FF0000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9265" y="332656"/>
            <a:ext cx="8785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设</a:t>
            </a:r>
            <a:r>
              <a:rPr lang="zh-CN" altLang="en-US" sz="2800" dirty="0"/>
              <a:t>问：宋太祖从“权”“钱”“兵”三方面</a:t>
            </a:r>
            <a:r>
              <a:rPr lang="zh-CN" altLang="en-US" sz="2800" dirty="0" smtClean="0"/>
              <a:t>着手</a:t>
            </a:r>
            <a:r>
              <a:rPr lang="zh-CN" altLang="en-US" sz="2800" dirty="0"/>
              <a:t>加强中央集权的措施，有哪些利与弊？</a:t>
            </a:r>
          </a:p>
        </p:txBody>
      </p:sp>
    </p:spTree>
    <p:extLst>
      <p:ext uri="{BB962C8B-B14F-4D97-AF65-F5344CB8AC3E}">
        <p14:creationId xmlns:p14="http://schemas.microsoft.com/office/powerpoint/2010/main" val="6065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83568" y="908720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中国两千年来之政</a:t>
            </a:r>
            <a:r>
              <a:rPr kumimoji="1" lang="en-US" altLang="zh-CN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秦政也。 </a:t>
            </a:r>
            <a:r>
              <a:rPr kumimoji="1" lang="en-US" altLang="zh-CN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  </a:t>
            </a: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谭嗣同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395536" y="116632"/>
            <a:ext cx="7772400" cy="86409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一</a:t>
            </a:r>
            <a:r>
              <a:rPr lang="en-US" altLang="zh-CN" b="1" dirty="0" smtClean="0">
                <a:solidFill>
                  <a:schemeClr val="tx1"/>
                </a:solidFill>
              </a:rPr>
              <a:t>.  </a:t>
            </a:r>
            <a:r>
              <a:rPr lang="zh-CN" altLang="en-US" b="1" dirty="0" smtClean="0">
                <a:solidFill>
                  <a:schemeClr val="tx1"/>
                </a:solidFill>
              </a:rPr>
              <a:t>法令出一</a:t>
            </a:r>
          </a:p>
        </p:txBody>
      </p:sp>
      <p:sp>
        <p:nvSpPr>
          <p:cNvPr id="4" name="WordArt 6"/>
          <p:cNvSpPr>
            <a:spLocks noChangeArrowheads="1" noChangeShapeType="1" noTextEdit="1"/>
          </p:cNvSpPr>
          <p:nvPr/>
        </p:nvSpPr>
        <p:spPr bwMode="auto">
          <a:xfrm>
            <a:off x="4067944" y="286431"/>
            <a:ext cx="4536504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专制主义中央集权制度</a:t>
            </a: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088673" y="1556792"/>
            <a:ext cx="5904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皇权↔相权→措施：分散相权</a:t>
            </a: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093346" y="2180219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中央集权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↔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地方分权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→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措施：削弱地方权力</a:t>
            </a: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944657" y="1818402"/>
            <a:ext cx="216024" cy="623427"/>
          </a:xfrm>
          <a:prstGeom prst="leftBrac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279" y="2828291"/>
            <a:ext cx="87852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 b="1" dirty="0">
                <a:latin typeface="Arial" panose="020B0604020202020204" pitchFamily="34" charset="0"/>
              </a:rPr>
              <a:t>理论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基础：法家</a:t>
            </a:r>
            <a:r>
              <a:rPr kumimoji="1" lang="zh-CN" altLang="en-US" sz="2800" b="1" dirty="0">
                <a:latin typeface="Arial" panose="020B0604020202020204" pitchFamily="34" charset="0"/>
              </a:rPr>
              <a:t>思想；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经济基础：小农经济。</a:t>
            </a:r>
          </a:p>
          <a:p>
            <a:r>
              <a:rPr kumimoji="1" lang="zh-CN" altLang="en-US" sz="28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实质：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处理两个关系，在中央内部皇权与相权的关系，中央与地方的关系。</a:t>
            </a:r>
          </a:p>
          <a:p>
            <a:r>
              <a:rPr kumimoji="1" lang="zh-CN" altLang="en-US" sz="28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特点：①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皇帝</a:t>
            </a:r>
            <a:r>
              <a:rPr kumimoji="1" lang="zh-CN" altLang="en-US" sz="2800" b="1" dirty="0">
                <a:latin typeface="Arial" panose="020B0604020202020204" pitchFamily="34" charset="0"/>
              </a:rPr>
              <a:t>的终身制和世袭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制；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通过</a:t>
            </a:r>
            <a:r>
              <a:rPr kumimoji="1" lang="zh-CN" altLang="en-US" sz="2800" b="1" dirty="0">
                <a:latin typeface="Arial" panose="020B0604020202020204" pitchFamily="34" charset="0"/>
              </a:rPr>
              <a:t>直接任免各级官吏而掌握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大权； 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地方</a:t>
            </a:r>
            <a:r>
              <a:rPr kumimoji="1" lang="zh-CN" altLang="en-US" sz="2800" b="1" dirty="0">
                <a:latin typeface="Arial" panose="020B0604020202020204" pitchFamily="34" charset="0"/>
              </a:rPr>
              <a:t>绝对服从中央，中央绝对服从皇帝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。</a:t>
            </a:r>
            <a:endParaRPr kumimoji="1" lang="zh-CN" altLang="en-US" sz="2800" b="1" dirty="0">
              <a:latin typeface="Arial" panose="020B0604020202020204" pitchFamily="34" charset="0"/>
            </a:endParaRPr>
          </a:p>
          <a:p>
            <a:r>
              <a:rPr kumimoji="1" lang="zh-CN" altLang="en-US" sz="28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职能：</a:t>
            </a:r>
            <a:r>
              <a:rPr kumimoji="1" lang="zh-CN" altLang="en-US" sz="2800" b="1" dirty="0">
                <a:latin typeface="Arial" panose="020B0604020202020204" pitchFamily="34" charset="0"/>
              </a:rPr>
              <a:t>调整统治阶级内部利益冲突，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镇压</a:t>
            </a:r>
            <a:r>
              <a:rPr kumimoji="1" lang="zh-CN" altLang="en-US" sz="2800" b="1" dirty="0">
                <a:latin typeface="Arial" panose="020B0604020202020204" pitchFamily="34" charset="0"/>
              </a:rPr>
              <a:t>人民反抗，抵御外来侵扰</a:t>
            </a:r>
            <a:r>
              <a:rPr kumimoji="1" lang="zh-CN" altLang="en-US" sz="2800" b="1" dirty="0" smtClean="0">
                <a:latin typeface="Arial" panose="020B0604020202020204" pitchFamily="34" charset="0"/>
              </a:rPr>
              <a:t>，组织</a:t>
            </a:r>
            <a:r>
              <a:rPr kumimoji="1" lang="zh-CN" altLang="en-US" sz="2800" b="1" dirty="0">
                <a:latin typeface="Arial" panose="020B0604020202020204" pitchFamily="34" charset="0"/>
              </a:rPr>
              <a:t>重大工程。</a:t>
            </a:r>
          </a:p>
        </p:txBody>
      </p:sp>
    </p:spTree>
    <p:extLst>
      <p:ext uri="{BB962C8B-B14F-4D97-AF65-F5344CB8AC3E}">
        <p14:creationId xmlns:p14="http://schemas.microsoft.com/office/powerpoint/2010/main" val="33730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6433"/>
          <p:cNvSpPr txBox="1"/>
          <p:nvPr/>
        </p:nvSpPr>
        <p:spPr>
          <a:xfrm>
            <a:off x="329302" y="175494"/>
            <a:ext cx="13037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元代</a:t>
            </a:r>
            <a:endParaRPr lang="zh-CN" altLang="en-US" sz="32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190" y="4728509"/>
            <a:ext cx="755125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宣政院是元朝掌管全国佛教事宜和藏族地区军政事务的中央机关。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从此，西藏地区正式成为我国中央政府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直接管辖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的一个地方行政区域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8046" y="917431"/>
            <a:ext cx="3261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中央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（中书一省制</a:t>
            </a:r>
            <a:r>
              <a:rPr lang="zh-CN" altLang="en-US" sz="28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Line 2"/>
          <p:cNvSpPr>
            <a:spLocks noChangeShapeType="1"/>
          </p:cNvSpPr>
          <p:nvPr/>
        </p:nvSpPr>
        <p:spPr bwMode="auto">
          <a:xfrm>
            <a:off x="4584626" y="3062511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4534931" y="1760622"/>
            <a:ext cx="0" cy="27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22851" y="2345100"/>
            <a:ext cx="1723549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中书省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1155626" y="3595911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4000">
              <a:solidFill>
                <a:srgbClr val="3333FF"/>
              </a:solidFill>
            </a:endParaRPr>
          </a:p>
        </p:txBody>
      </p: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1136576" y="3595911"/>
            <a:ext cx="6877050" cy="304800"/>
            <a:chOff x="672" y="2226"/>
            <a:chExt cx="4332" cy="192"/>
          </a:xfrm>
          <a:noFill/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672" y="2226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4000">
                <a:solidFill>
                  <a:srgbClr val="3333FF"/>
                </a:solidFill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536" y="2226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4000">
                <a:solidFill>
                  <a:srgbClr val="3333FF"/>
                </a:solidFill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400" y="2226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4000">
                <a:solidFill>
                  <a:srgbClr val="3333FF"/>
                </a:solidFill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3264" y="2226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4000">
                <a:solidFill>
                  <a:srgbClr val="3333FF"/>
                </a:solidFill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4128" y="2226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4000">
                <a:solidFill>
                  <a:srgbClr val="3333FF"/>
                </a:solidFill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5004" y="2226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4000">
                <a:solidFill>
                  <a:srgbClr val="3333FF"/>
                </a:solidFill>
              </a:endParaRPr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755576" y="3910236"/>
            <a:ext cx="7573963" cy="708025"/>
            <a:chOff x="432" y="2424"/>
            <a:chExt cx="4771" cy="446"/>
          </a:xfrm>
          <a:noFill/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32" y="2424"/>
              <a:ext cx="439" cy="44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400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吏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296" y="2424"/>
              <a:ext cx="439" cy="44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400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户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2160" y="2424"/>
              <a:ext cx="439" cy="44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400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礼</a:t>
              </a: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24" y="2424"/>
              <a:ext cx="439" cy="44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400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兵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888" y="2424"/>
              <a:ext cx="439" cy="44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400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刑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4764" y="2424"/>
              <a:ext cx="439" cy="44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400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工</a:t>
              </a:r>
            </a:p>
          </p:txBody>
        </p:sp>
      </p:grp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911526" y="1052736"/>
            <a:ext cx="1210588" cy="707886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皇帝</a:t>
            </a:r>
          </a:p>
        </p:txBody>
      </p:sp>
      <p:pic>
        <p:nvPicPr>
          <p:cNvPr id="37" name="Picture 22" descr="忽必烈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9" y="111406"/>
            <a:ext cx="1923661" cy="24083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2552394" y="2053143"/>
            <a:ext cx="3962400" cy="304800"/>
            <a:chOff x="1058" y="696"/>
            <a:chExt cx="2496" cy="192"/>
          </a:xfrm>
          <a:noFill/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1058" y="696"/>
              <a:ext cx="1" cy="4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3552" y="696"/>
              <a:ext cx="2" cy="2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2306" y="696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2553731" y="2030776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6257143" y="2123793"/>
            <a:ext cx="492443" cy="12003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枢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密</a:t>
            </a:r>
          </a:p>
          <a:p>
            <a:r>
              <a:rPr kumimoji="1"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院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300055" y="2141115"/>
            <a:ext cx="524034" cy="12003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宣政院</a:t>
            </a:r>
            <a:endParaRPr kumimoji="1" lang="zh-CN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4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5" grpId="0" animBg="1"/>
      <p:bldP spid="42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t="9117" r="4385" b="541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3" name="Picture 3" descr="zw55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075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33180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地方</a:t>
            </a:r>
            <a:r>
              <a:rPr lang="zh-CN" altLang="en-US" sz="28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（行省制）</a:t>
            </a:r>
            <a:endParaRPr lang="zh-CN" altLang="en-US" sz="28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3568" y="980728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99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9900CC"/>
                </a:solidFill>
                <a:latin typeface="宋体" panose="02010600030101010101" pitchFamily="2" charset="-122"/>
              </a:rPr>
              <a:t>、秦汉</a:t>
            </a:r>
            <a:r>
              <a:rPr lang="en-US" altLang="zh-CN" sz="3200" b="1" dirty="0">
                <a:solidFill>
                  <a:srgbClr val="9900CC"/>
                </a:solidFill>
                <a:latin typeface="宋体" panose="02010600030101010101" pitchFamily="2" charset="-122"/>
              </a:rPr>
              <a:t>---</a:t>
            </a:r>
            <a:r>
              <a:rPr lang="zh-CN" altLang="en-US" sz="3200" b="1" dirty="0">
                <a:solidFill>
                  <a:srgbClr val="9900CC"/>
                </a:solidFill>
                <a:latin typeface="宋体" panose="02010600030101010101" pitchFamily="2" charset="-122"/>
              </a:rPr>
              <a:t>明清地方行政的设置概况</a:t>
            </a:r>
          </a:p>
        </p:txBody>
      </p:sp>
      <p:sp>
        <p:nvSpPr>
          <p:cNvPr id="4" name="Rectangle 145"/>
          <p:cNvSpPr>
            <a:spLocks noChangeArrowheads="1"/>
          </p:cNvSpPr>
          <p:nvPr/>
        </p:nvSpPr>
        <p:spPr bwMode="auto">
          <a:xfrm>
            <a:off x="688330" y="1891507"/>
            <a:ext cx="11747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秦朝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688330" y="2558257"/>
            <a:ext cx="1470025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汉末魏晋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Rectangle 147"/>
          <p:cNvSpPr>
            <a:spLocks noChangeArrowheads="1"/>
          </p:cNvSpPr>
          <p:nvPr/>
        </p:nvSpPr>
        <p:spPr bwMode="auto">
          <a:xfrm>
            <a:off x="688330" y="3204369"/>
            <a:ext cx="117475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唐朝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Rectangle 148"/>
          <p:cNvSpPr>
            <a:spLocks noChangeArrowheads="1"/>
          </p:cNvSpPr>
          <p:nvPr/>
        </p:nvSpPr>
        <p:spPr bwMode="auto">
          <a:xfrm>
            <a:off x="688330" y="3850482"/>
            <a:ext cx="11747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宋朝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8" name="Rectangle 149"/>
          <p:cNvSpPr>
            <a:spLocks noChangeArrowheads="1"/>
          </p:cNvSpPr>
          <p:nvPr/>
        </p:nvSpPr>
        <p:spPr bwMode="auto">
          <a:xfrm>
            <a:off x="688330" y="4498182"/>
            <a:ext cx="11747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元朝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9" name="Rectangle 150"/>
          <p:cNvSpPr>
            <a:spLocks noChangeArrowheads="1"/>
          </p:cNvSpPr>
          <p:nvPr/>
        </p:nvSpPr>
        <p:spPr bwMode="auto">
          <a:xfrm>
            <a:off x="3050530" y="1891507"/>
            <a:ext cx="728663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郡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" name="Rectangle 151"/>
          <p:cNvSpPr>
            <a:spLocks noChangeArrowheads="1"/>
          </p:cNvSpPr>
          <p:nvPr/>
        </p:nvSpPr>
        <p:spPr bwMode="auto">
          <a:xfrm>
            <a:off x="3050530" y="3204369"/>
            <a:ext cx="735013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道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1" name="Rectangle 152"/>
          <p:cNvSpPr>
            <a:spLocks noChangeArrowheads="1"/>
          </p:cNvSpPr>
          <p:nvPr/>
        </p:nvSpPr>
        <p:spPr bwMode="auto">
          <a:xfrm>
            <a:off x="4422130" y="4498182"/>
            <a:ext cx="6540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 路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2" name="Rectangle 153"/>
          <p:cNvSpPr>
            <a:spLocks noChangeArrowheads="1"/>
          </p:cNvSpPr>
          <p:nvPr/>
        </p:nvSpPr>
        <p:spPr bwMode="auto">
          <a:xfrm>
            <a:off x="3050530" y="4498182"/>
            <a:ext cx="728663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行省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3" name="Rectangle 154"/>
          <p:cNvSpPr>
            <a:spLocks noChangeArrowheads="1"/>
          </p:cNvSpPr>
          <p:nvPr/>
        </p:nvSpPr>
        <p:spPr bwMode="auto">
          <a:xfrm>
            <a:off x="4426893" y="3204369"/>
            <a:ext cx="649287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州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" name="Rectangle 155"/>
          <p:cNvSpPr>
            <a:spLocks noChangeArrowheads="1"/>
          </p:cNvSpPr>
          <p:nvPr/>
        </p:nvSpPr>
        <p:spPr bwMode="auto">
          <a:xfrm>
            <a:off x="4426893" y="3850482"/>
            <a:ext cx="649287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州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" name="Rectangle 156"/>
          <p:cNvSpPr>
            <a:spLocks noChangeArrowheads="1"/>
          </p:cNvSpPr>
          <p:nvPr/>
        </p:nvSpPr>
        <p:spPr bwMode="auto">
          <a:xfrm>
            <a:off x="5717530" y="3204369"/>
            <a:ext cx="668338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县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6" name="Rectangle 157"/>
          <p:cNvSpPr>
            <a:spLocks noChangeArrowheads="1"/>
          </p:cNvSpPr>
          <p:nvPr/>
        </p:nvSpPr>
        <p:spPr bwMode="auto">
          <a:xfrm>
            <a:off x="5717530" y="3850482"/>
            <a:ext cx="6540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县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7" name="Line 158"/>
          <p:cNvSpPr>
            <a:spLocks noChangeShapeType="1"/>
          </p:cNvSpPr>
          <p:nvPr/>
        </p:nvSpPr>
        <p:spPr bwMode="auto">
          <a:xfrm>
            <a:off x="2059930" y="2050257"/>
            <a:ext cx="8683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9"/>
          <p:cNvSpPr>
            <a:spLocks noChangeShapeType="1"/>
          </p:cNvSpPr>
          <p:nvPr/>
        </p:nvSpPr>
        <p:spPr bwMode="auto">
          <a:xfrm>
            <a:off x="2194868" y="2755107"/>
            <a:ext cx="733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0"/>
          <p:cNvSpPr>
            <a:spLocks noChangeShapeType="1"/>
          </p:cNvSpPr>
          <p:nvPr/>
        </p:nvSpPr>
        <p:spPr bwMode="auto">
          <a:xfrm>
            <a:off x="2059930" y="3363119"/>
            <a:ext cx="868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1"/>
          <p:cNvSpPr>
            <a:spLocks noChangeShapeType="1"/>
          </p:cNvSpPr>
          <p:nvPr/>
        </p:nvSpPr>
        <p:spPr bwMode="auto">
          <a:xfrm flipV="1">
            <a:off x="1983730" y="4085432"/>
            <a:ext cx="9366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2"/>
          <p:cNvSpPr>
            <a:spLocks noChangeShapeType="1"/>
          </p:cNvSpPr>
          <p:nvPr/>
        </p:nvSpPr>
        <p:spPr bwMode="auto">
          <a:xfrm>
            <a:off x="2059930" y="4699794"/>
            <a:ext cx="868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63"/>
          <p:cNvSpPr>
            <a:spLocks noChangeShapeType="1"/>
          </p:cNvSpPr>
          <p:nvPr/>
        </p:nvSpPr>
        <p:spPr bwMode="auto">
          <a:xfrm>
            <a:off x="3888730" y="4085432"/>
            <a:ext cx="5349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64"/>
          <p:cNvSpPr>
            <a:spLocks noChangeShapeType="1"/>
          </p:cNvSpPr>
          <p:nvPr/>
        </p:nvSpPr>
        <p:spPr bwMode="auto">
          <a:xfrm>
            <a:off x="5184130" y="4009232"/>
            <a:ext cx="4683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65"/>
          <p:cNvSpPr>
            <a:spLocks noChangeShapeType="1"/>
          </p:cNvSpPr>
          <p:nvPr/>
        </p:nvSpPr>
        <p:spPr bwMode="auto">
          <a:xfrm>
            <a:off x="3888730" y="3363119"/>
            <a:ext cx="5349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66"/>
          <p:cNvSpPr>
            <a:spLocks noChangeShapeType="1"/>
          </p:cNvSpPr>
          <p:nvPr/>
        </p:nvSpPr>
        <p:spPr bwMode="auto">
          <a:xfrm>
            <a:off x="5184130" y="3363119"/>
            <a:ext cx="468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167"/>
          <p:cNvSpPr>
            <a:spLocks noChangeArrowheads="1"/>
          </p:cNvSpPr>
          <p:nvPr/>
        </p:nvSpPr>
        <p:spPr bwMode="auto">
          <a:xfrm>
            <a:off x="4422130" y="1891507"/>
            <a:ext cx="6540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县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7" name="Line 168"/>
          <p:cNvSpPr>
            <a:spLocks noChangeShapeType="1"/>
          </p:cNvSpPr>
          <p:nvPr/>
        </p:nvSpPr>
        <p:spPr bwMode="auto">
          <a:xfrm>
            <a:off x="3812530" y="2717007"/>
            <a:ext cx="5349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3050530" y="2558257"/>
            <a:ext cx="728663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州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9" name="Rectangle 170"/>
          <p:cNvSpPr>
            <a:spLocks noChangeArrowheads="1"/>
          </p:cNvSpPr>
          <p:nvPr/>
        </p:nvSpPr>
        <p:spPr bwMode="auto">
          <a:xfrm>
            <a:off x="4422130" y="2558257"/>
            <a:ext cx="6540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郡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0" name="Line 171"/>
          <p:cNvSpPr>
            <a:spLocks noChangeShapeType="1"/>
          </p:cNvSpPr>
          <p:nvPr/>
        </p:nvSpPr>
        <p:spPr bwMode="auto">
          <a:xfrm>
            <a:off x="3812530" y="2050257"/>
            <a:ext cx="5349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72"/>
          <p:cNvSpPr>
            <a:spLocks noChangeShapeType="1"/>
          </p:cNvSpPr>
          <p:nvPr/>
        </p:nvSpPr>
        <p:spPr bwMode="auto">
          <a:xfrm flipV="1">
            <a:off x="5107930" y="2717007"/>
            <a:ext cx="5349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73"/>
          <p:cNvSpPr>
            <a:spLocks noChangeArrowheads="1"/>
          </p:cNvSpPr>
          <p:nvPr/>
        </p:nvSpPr>
        <p:spPr bwMode="auto">
          <a:xfrm>
            <a:off x="5717530" y="2558257"/>
            <a:ext cx="668338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县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3" name="Line 174"/>
          <p:cNvSpPr>
            <a:spLocks noChangeShapeType="1"/>
          </p:cNvSpPr>
          <p:nvPr/>
        </p:nvSpPr>
        <p:spPr bwMode="auto">
          <a:xfrm flipV="1">
            <a:off x="3964930" y="4699794"/>
            <a:ext cx="4016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175"/>
          <p:cNvSpPr>
            <a:spLocks noChangeArrowheads="1"/>
          </p:cNvSpPr>
          <p:nvPr/>
        </p:nvSpPr>
        <p:spPr bwMode="auto">
          <a:xfrm>
            <a:off x="3050530" y="3850482"/>
            <a:ext cx="735013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路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5" name="Rectangle 176"/>
          <p:cNvSpPr>
            <a:spLocks noChangeArrowheads="1"/>
          </p:cNvSpPr>
          <p:nvPr/>
        </p:nvSpPr>
        <p:spPr bwMode="auto">
          <a:xfrm>
            <a:off x="6860530" y="4490244"/>
            <a:ext cx="601663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州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6" name="Line 177"/>
          <p:cNvSpPr>
            <a:spLocks noChangeShapeType="1"/>
          </p:cNvSpPr>
          <p:nvPr/>
        </p:nvSpPr>
        <p:spPr bwMode="auto">
          <a:xfrm>
            <a:off x="5219055" y="4698207"/>
            <a:ext cx="3349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78"/>
          <p:cNvSpPr>
            <a:spLocks noChangeShapeType="1"/>
          </p:cNvSpPr>
          <p:nvPr/>
        </p:nvSpPr>
        <p:spPr bwMode="auto">
          <a:xfrm>
            <a:off x="7524105" y="4699794"/>
            <a:ext cx="3349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179"/>
          <p:cNvSpPr>
            <a:spLocks noChangeArrowheads="1"/>
          </p:cNvSpPr>
          <p:nvPr/>
        </p:nvSpPr>
        <p:spPr bwMode="auto">
          <a:xfrm>
            <a:off x="7955905" y="4498182"/>
            <a:ext cx="534988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县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9" name="Rectangle 180"/>
          <p:cNvSpPr>
            <a:spLocks noChangeArrowheads="1"/>
          </p:cNvSpPr>
          <p:nvPr/>
        </p:nvSpPr>
        <p:spPr bwMode="auto">
          <a:xfrm>
            <a:off x="688330" y="5131594"/>
            <a:ext cx="1174750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明朝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" name="Rectangle 181"/>
          <p:cNvSpPr>
            <a:spLocks noChangeArrowheads="1"/>
          </p:cNvSpPr>
          <p:nvPr/>
        </p:nvSpPr>
        <p:spPr bwMode="auto">
          <a:xfrm>
            <a:off x="688330" y="5752307"/>
            <a:ext cx="1174750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清朝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" name="Line 182"/>
          <p:cNvSpPr>
            <a:spLocks noChangeShapeType="1"/>
          </p:cNvSpPr>
          <p:nvPr/>
        </p:nvSpPr>
        <p:spPr bwMode="auto">
          <a:xfrm>
            <a:off x="2047230" y="5345907"/>
            <a:ext cx="8683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83"/>
          <p:cNvSpPr>
            <a:spLocks noChangeShapeType="1"/>
          </p:cNvSpPr>
          <p:nvPr/>
        </p:nvSpPr>
        <p:spPr bwMode="auto">
          <a:xfrm>
            <a:off x="2059930" y="5987257"/>
            <a:ext cx="8683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184"/>
          <p:cNvSpPr>
            <a:spLocks noChangeArrowheads="1"/>
          </p:cNvSpPr>
          <p:nvPr/>
        </p:nvSpPr>
        <p:spPr bwMode="auto">
          <a:xfrm>
            <a:off x="3050530" y="5131594"/>
            <a:ext cx="2025650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承宣布政使司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4" name="Line 185"/>
          <p:cNvSpPr>
            <a:spLocks noChangeShapeType="1"/>
          </p:cNvSpPr>
          <p:nvPr/>
        </p:nvSpPr>
        <p:spPr bwMode="auto">
          <a:xfrm flipV="1">
            <a:off x="5219055" y="5347494"/>
            <a:ext cx="4016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186"/>
          <p:cNvSpPr>
            <a:spLocks noChangeArrowheads="1"/>
          </p:cNvSpPr>
          <p:nvPr/>
        </p:nvSpPr>
        <p:spPr bwMode="auto">
          <a:xfrm>
            <a:off x="5723880" y="5131594"/>
            <a:ext cx="668338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府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6" name="Line 187"/>
          <p:cNvSpPr>
            <a:spLocks noChangeShapeType="1"/>
          </p:cNvSpPr>
          <p:nvPr/>
        </p:nvSpPr>
        <p:spPr bwMode="auto">
          <a:xfrm>
            <a:off x="6443018" y="5347494"/>
            <a:ext cx="4016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88"/>
          <p:cNvSpPr>
            <a:spLocks noChangeArrowheads="1"/>
          </p:cNvSpPr>
          <p:nvPr/>
        </p:nvSpPr>
        <p:spPr bwMode="auto">
          <a:xfrm>
            <a:off x="6876405" y="5131594"/>
            <a:ext cx="601663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县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8" name="Rectangle 189"/>
          <p:cNvSpPr>
            <a:spLocks noChangeArrowheads="1"/>
          </p:cNvSpPr>
          <p:nvPr/>
        </p:nvSpPr>
        <p:spPr bwMode="auto">
          <a:xfrm>
            <a:off x="3050530" y="5752307"/>
            <a:ext cx="801688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省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9" name="Line 190"/>
          <p:cNvSpPr>
            <a:spLocks noChangeShapeType="1"/>
          </p:cNvSpPr>
          <p:nvPr/>
        </p:nvSpPr>
        <p:spPr bwMode="auto">
          <a:xfrm>
            <a:off x="3850630" y="5987257"/>
            <a:ext cx="5349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91"/>
          <p:cNvSpPr>
            <a:spLocks noChangeArrowheads="1"/>
          </p:cNvSpPr>
          <p:nvPr/>
        </p:nvSpPr>
        <p:spPr bwMode="auto">
          <a:xfrm>
            <a:off x="4426893" y="5752307"/>
            <a:ext cx="663575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道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51" name="Rectangle 192"/>
          <p:cNvSpPr>
            <a:spLocks noChangeArrowheads="1"/>
          </p:cNvSpPr>
          <p:nvPr/>
        </p:nvSpPr>
        <p:spPr bwMode="auto">
          <a:xfrm>
            <a:off x="5723880" y="5752307"/>
            <a:ext cx="668338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府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52" name="Line 193"/>
          <p:cNvSpPr>
            <a:spLocks noChangeShapeType="1"/>
          </p:cNvSpPr>
          <p:nvPr/>
        </p:nvSpPr>
        <p:spPr bwMode="auto">
          <a:xfrm>
            <a:off x="5219055" y="5993607"/>
            <a:ext cx="4016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94"/>
          <p:cNvSpPr>
            <a:spLocks noChangeShapeType="1"/>
          </p:cNvSpPr>
          <p:nvPr/>
        </p:nvSpPr>
        <p:spPr bwMode="auto">
          <a:xfrm>
            <a:off x="6443018" y="5987257"/>
            <a:ext cx="4016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195"/>
          <p:cNvSpPr>
            <a:spLocks noChangeArrowheads="1"/>
          </p:cNvSpPr>
          <p:nvPr/>
        </p:nvSpPr>
        <p:spPr bwMode="auto">
          <a:xfrm>
            <a:off x="6876405" y="5752307"/>
            <a:ext cx="601663" cy="388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66"/>
                </a:solidFill>
              </a:rPr>
              <a:t>县</a:t>
            </a:r>
            <a:endParaRPr lang="zh-CN" altLang="en-US" sz="2000" b="1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55" name="Line 196"/>
          <p:cNvSpPr>
            <a:spLocks noChangeShapeType="1"/>
          </p:cNvSpPr>
          <p:nvPr/>
        </p:nvSpPr>
        <p:spPr bwMode="auto">
          <a:xfrm>
            <a:off x="1278880" y="4887119"/>
            <a:ext cx="1588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97"/>
          <p:cNvSpPr>
            <a:spLocks noChangeShapeType="1"/>
          </p:cNvSpPr>
          <p:nvPr/>
        </p:nvSpPr>
        <p:spPr bwMode="auto">
          <a:xfrm>
            <a:off x="1277293" y="5536407"/>
            <a:ext cx="1587" cy="19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198"/>
          <p:cNvSpPr txBox="1">
            <a:spLocks noChangeArrowheads="1"/>
          </p:cNvSpPr>
          <p:nvPr/>
        </p:nvSpPr>
        <p:spPr bwMode="auto">
          <a:xfrm>
            <a:off x="5723880" y="4472782"/>
            <a:ext cx="6683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</a:rPr>
              <a:t> 府</a:t>
            </a:r>
          </a:p>
        </p:txBody>
      </p:sp>
      <p:sp>
        <p:nvSpPr>
          <p:cNvPr id="58" name="Line 199"/>
          <p:cNvSpPr>
            <a:spLocks noChangeShapeType="1"/>
          </p:cNvSpPr>
          <p:nvPr/>
        </p:nvSpPr>
        <p:spPr bwMode="auto">
          <a:xfrm>
            <a:off x="6443018" y="4699794"/>
            <a:ext cx="266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00"/>
          <p:cNvSpPr>
            <a:spLocks noChangeShapeType="1"/>
          </p:cNvSpPr>
          <p:nvPr/>
        </p:nvSpPr>
        <p:spPr bwMode="auto">
          <a:xfrm>
            <a:off x="1278880" y="4269582"/>
            <a:ext cx="1588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01"/>
          <p:cNvSpPr>
            <a:spLocks noChangeShapeType="1"/>
          </p:cNvSpPr>
          <p:nvPr/>
        </p:nvSpPr>
        <p:spPr bwMode="auto">
          <a:xfrm>
            <a:off x="1278880" y="3620294"/>
            <a:ext cx="1588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02"/>
          <p:cNvSpPr>
            <a:spLocks noChangeShapeType="1"/>
          </p:cNvSpPr>
          <p:nvPr/>
        </p:nvSpPr>
        <p:spPr bwMode="auto">
          <a:xfrm>
            <a:off x="1278880" y="2944019"/>
            <a:ext cx="1588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03"/>
          <p:cNvSpPr>
            <a:spLocks noChangeShapeType="1"/>
          </p:cNvSpPr>
          <p:nvPr/>
        </p:nvSpPr>
        <p:spPr bwMode="auto">
          <a:xfrm>
            <a:off x="1278880" y="2294732"/>
            <a:ext cx="1588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5105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9900CC"/>
                </a:solidFill>
                <a:latin typeface="宋体" panose="02010600030101010101" pitchFamily="2" charset="-122"/>
              </a:rPr>
              <a:t>、地方行政设置的趋势</a:t>
            </a: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9900CC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53952" y="1086272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地方权力不断削弱，中央权力不断加强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695872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9900CC"/>
                </a:solidFill>
                <a:latin typeface="宋体" panose="02010600030101010101" pitchFamily="2" charset="-122"/>
              </a:rPr>
              <a:t>、地方行政设置的目的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53952" y="2305472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加强中央对地方的控制，强化专制统治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4156" y="2912690"/>
            <a:ext cx="5791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9900CC"/>
                </a:solidFill>
                <a:latin typeface="宋体" panose="02010600030101010101" pitchFamily="2" charset="-122"/>
              </a:rPr>
              <a:t>、地方行政设置的意义</a:t>
            </a: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9900CC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7584" y="3645024"/>
            <a:ext cx="81555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行省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制度加强了中央集权统治，巩固了多民族国家的统一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8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行省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制度的创立，是中国古代地方行政制度的重大变革，是中国省制的开端，影响深远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1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217"/>
          <p:cNvSpPr>
            <a:spLocks noGrp="1" noChangeArrowheads="1"/>
          </p:cNvSpPr>
          <p:nvPr/>
        </p:nvSpPr>
        <p:spPr bwMode="auto">
          <a:xfrm>
            <a:off x="251520" y="125636"/>
            <a:ext cx="82296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五、顶峰：明清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9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6670" y="195646"/>
            <a:ext cx="5844870" cy="707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CC0000"/>
                </a:solidFill>
                <a:ea typeface="黑体" panose="02010609060101010101" pitchFamily="49" charset="-122"/>
              </a:rPr>
              <a:t>六、</a:t>
            </a:r>
            <a:r>
              <a:rPr lang="zh-CN" altLang="en-US" sz="4000" b="1" dirty="0">
                <a:solidFill>
                  <a:srgbClr val="CC0000"/>
                </a:solidFill>
                <a:ea typeface="黑体" panose="02010609060101010101" pitchFamily="49" charset="-122"/>
              </a:rPr>
              <a:t>历代监察制度的变化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228600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秦代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752600"/>
            <a:ext cx="228600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汉代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81000" y="2438400"/>
            <a:ext cx="228600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黑体" panose="02010609060101010101" pitchFamily="49" charset="-122"/>
              </a:rPr>
              <a:t>唐代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228600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宋代</a:t>
            </a:r>
            <a:r>
              <a:rPr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962400"/>
            <a:ext cx="228600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元代</a:t>
            </a:r>
            <a:r>
              <a:rPr lang="zh-CN" altLang="en-US" sz="360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133600" y="16002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057400" y="2362200"/>
            <a:ext cx="4026768" cy="31750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2057400" y="3027937"/>
            <a:ext cx="4343400" cy="20063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1905000" y="3856038"/>
            <a:ext cx="6483424" cy="30162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123728" y="4581128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05000" y="1066800"/>
            <a:ext cx="482724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御史大夫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监察御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史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676400" y="1841450"/>
            <a:ext cx="47244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御史大夫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刺史（地方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981200" y="2438400"/>
            <a:ext cx="5039072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御史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台；设立谏官（皇帝）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752600" y="3276600"/>
            <a:ext cx="7245198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提点刑狱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司，设立谏院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通判（地方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362200" y="3959860"/>
            <a:ext cx="22860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御史台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28625" y="5450160"/>
            <a:ext cx="228600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清代</a:t>
            </a:r>
            <a:r>
              <a:rPr lang="zh-CN" altLang="en-US" sz="360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835696" y="6021288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979712" y="5454922"/>
            <a:ext cx="22860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都察院</a:t>
            </a:r>
          </a:p>
        </p:txBody>
      </p:sp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736" y="228600"/>
            <a:ext cx="1684062" cy="274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178197"/>
          <p:cNvSpPr txBox="1"/>
          <p:nvPr/>
        </p:nvSpPr>
        <p:spPr>
          <a:xfrm>
            <a:off x="395288" y="4665712"/>
            <a:ext cx="87487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noProof="1">
                <a:solidFill>
                  <a:srgbClr val="0000FF"/>
                </a:solidFill>
                <a:ea typeface="黑体" panose="02010609060101010101" pitchFamily="2" charset="-122"/>
              </a:rPr>
              <a:t>明朝：</a:t>
            </a:r>
            <a:r>
              <a:rPr lang="zh-CN" altLang="en-US" sz="3200" b="1" noProof="1">
                <a:solidFill>
                  <a:srgbClr val="FF0000"/>
                </a:solidFill>
                <a:ea typeface="黑体" panose="02010609060101010101" pitchFamily="2" charset="-122"/>
              </a:rPr>
              <a:t>监察御史</a:t>
            </a:r>
            <a:r>
              <a:rPr lang="zh-CN" altLang="en-US" sz="32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、厂卫（特务机构）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2057400" y="5351512"/>
            <a:ext cx="4876800" cy="0"/>
          </a:xfrm>
          <a:prstGeom prst="line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50106" y="6180294"/>
            <a:ext cx="4657998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影响：见教材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P14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6670" y="195646"/>
            <a:ext cx="6907618" cy="707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CC0000"/>
                </a:solidFill>
                <a:ea typeface="黑体" panose="02010609060101010101" pitchFamily="49" charset="-122"/>
              </a:rPr>
              <a:t>七、选官制度的发展变化</a:t>
            </a:r>
            <a:endParaRPr lang="zh-CN" altLang="en-US" sz="4000" b="1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45840" y="1309405"/>
            <a:ext cx="2664296" cy="36317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禅让制：</a:t>
            </a:r>
            <a:endParaRPr lang="en-US" altLang="zh-CN" sz="32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r"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分封制：</a:t>
            </a:r>
            <a:endParaRPr lang="en-US" altLang="zh-CN" sz="32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r"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军功爵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制：</a:t>
            </a:r>
            <a:endParaRPr lang="en-US" altLang="zh-CN" sz="32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r"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察举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制：</a:t>
            </a:r>
            <a:endParaRPr lang="en-US" altLang="zh-CN" sz="32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r"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九品中正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制：</a:t>
            </a:r>
            <a:endParaRPr lang="en-US" altLang="zh-CN" sz="32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r"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科举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制：</a:t>
            </a:r>
            <a:endParaRPr lang="zh-CN" altLang="en-US" sz="32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312368" y="1165389"/>
            <a:ext cx="22860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传说时代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54352" y="1165389"/>
            <a:ext cx="3384376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依据：德行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294112" y="1813461"/>
            <a:ext cx="22860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436096" y="1813461"/>
            <a:ext cx="3384376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依据：血缘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294112" y="2390270"/>
            <a:ext cx="22860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秦朝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436096" y="2389525"/>
            <a:ext cx="3384376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依据：军功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294112" y="3037597"/>
            <a:ext cx="22860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西汉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436096" y="3037597"/>
            <a:ext cx="36004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依据：德行、才能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294112" y="3757677"/>
            <a:ext cx="2286000" cy="4770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魏晋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36096" y="3757677"/>
            <a:ext cx="3384376" cy="4770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依据：出身门第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294112" y="4266844"/>
            <a:ext cx="22860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隋唐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36432" y="4261733"/>
            <a:ext cx="3384376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依据：考试成绩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25152" y="4941168"/>
            <a:ext cx="620688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隋唐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3528" y="1028631"/>
            <a:ext cx="620688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历程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5616" y="5211197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noProof="1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400" b="1" noProof="1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</a:rPr>
              <a:t>大体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</a:rPr>
              <a:t>经过了“世官制”</a:t>
            </a:r>
            <a:r>
              <a:rPr lang="zh-CN" altLang="en-US" sz="2400" b="1" noProof="1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</a:rPr>
              <a:t>、 </a:t>
            </a:r>
            <a:r>
              <a:rPr lang="en-US" altLang="zh-CN" sz="2400" b="1" noProof="1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</a:rPr>
              <a:t>“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</a:rPr>
              <a:t>察举制”、“科举制”三个阶段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115616" y="6063679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选官依据大体经过从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血缘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德行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，再到考试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的过程。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0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7570"/>
          <p:cNvSpPr txBox="1">
            <a:spLocks noChangeArrowheads="1"/>
          </p:cNvSpPr>
          <p:nvPr/>
        </p:nvSpPr>
        <p:spPr bwMode="auto">
          <a:xfrm>
            <a:off x="89756" y="1382897"/>
            <a:ext cx="8964488" cy="3306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公门有公，卿门有卿，贱有常辱，贵有常荣。为吏者长子孙，居官者以为姓号。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举秀才，不知书。察孝廉，父别居。寒素清白浊如泥，高第良将怯如鸡。</a:t>
            </a:r>
            <a:r>
              <a:rPr lang="zh-CN" altLang="en-US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上品无寒门，下品无势族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朝为田舍郎，暮登天子堂</a:t>
            </a:r>
          </a:p>
        </p:txBody>
      </p:sp>
      <p:sp>
        <p:nvSpPr>
          <p:cNvPr id="3" name="文本框 237571"/>
          <p:cNvSpPr txBox="1">
            <a:spLocks noChangeArrowheads="1"/>
          </p:cNvSpPr>
          <p:nvPr/>
        </p:nvSpPr>
        <p:spPr bwMode="auto">
          <a:xfrm>
            <a:off x="1158688" y="362135"/>
            <a:ext cx="6858000" cy="650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古文鉴赏（有关选官制的评价）</a:t>
            </a:r>
          </a:p>
        </p:txBody>
      </p:sp>
      <p:sp>
        <p:nvSpPr>
          <p:cNvPr id="4" name="文本框 237572"/>
          <p:cNvSpPr txBox="1">
            <a:spLocks noChangeArrowheads="1"/>
          </p:cNvSpPr>
          <p:nvPr/>
        </p:nvSpPr>
        <p:spPr bwMode="auto">
          <a:xfrm>
            <a:off x="7277100" y="1831059"/>
            <a:ext cx="14478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世官制</a:t>
            </a:r>
          </a:p>
        </p:txBody>
      </p:sp>
      <p:sp>
        <p:nvSpPr>
          <p:cNvPr id="5" name="文本框 237573"/>
          <p:cNvSpPr txBox="1">
            <a:spLocks noChangeArrowheads="1"/>
          </p:cNvSpPr>
          <p:nvPr/>
        </p:nvSpPr>
        <p:spPr bwMode="auto">
          <a:xfrm>
            <a:off x="7277100" y="2914223"/>
            <a:ext cx="13716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察举制</a:t>
            </a:r>
          </a:p>
        </p:txBody>
      </p:sp>
      <p:sp>
        <p:nvSpPr>
          <p:cNvPr id="6" name="文本框 237574"/>
          <p:cNvSpPr txBox="1">
            <a:spLocks noChangeArrowheads="1"/>
          </p:cNvSpPr>
          <p:nvPr/>
        </p:nvSpPr>
        <p:spPr bwMode="auto">
          <a:xfrm>
            <a:off x="4382616" y="3581400"/>
            <a:ext cx="2133600" cy="5207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九品中正制</a:t>
            </a:r>
          </a:p>
        </p:txBody>
      </p:sp>
      <p:sp>
        <p:nvSpPr>
          <p:cNvPr id="7" name="文本框 237575"/>
          <p:cNvSpPr txBox="1">
            <a:spLocks noChangeArrowheads="1"/>
          </p:cNvSpPr>
          <p:nvPr/>
        </p:nvSpPr>
        <p:spPr bwMode="auto">
          <a:xfrm>
            <a:off x="4267200" y="4191000"/>
            <a:ext cx="1600200" cy="5207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科举制</a:t>
            </a:r>
          </a:p>
        </p:txBody>
      </p:sp>
    </p:spTree>
    <p:extLst>
      <p:ext uri="{BB962C8B-B14F-4D97-AF65-F5344CB8AC3E}">
        <p14:creationId xmlns:p14="http://schemas.microsoft.com/office/powerpoint/2010/main" val="14160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75184" y="1094656"/>
            <a:ext cx="7772400" cy="32704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①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萌芽：战国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②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确立：秦朝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③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巩固：西汉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④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成熟：隋唐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加强：宋元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⑥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顶峰：明清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584" y="332656"/>
            <a:ext cx="7056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专制主义中央集权的</a:t>
            </a:r>
            <a:r>
              <a:rPr kumimoji="1" lang="zh-CN" altLang="en-US" sz="32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兴衰历程：</a:t>
            </a:r>
            <a:endParaRPr kumimoji="1" lang="zh-CN" altLang="en-US" sz="32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6626"/>
          <p:cNvSpPr txBox="1">
            <a:spLocks noChangeArrowheads="1"/>
          </p:cNvSpPr>
          <p:nvPr/>
        </p:nvSpPr>
        <p:spPr bwMode="auto">
          <a:xfrm>
            <a:off x="360363" y="1643063"/>
            <a:ext cx="85693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①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继承：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沿用了秦所创的皇帝制度、三公九卿制、郡县制等。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②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发展：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中央内外朝制度、郡国并行制、增设刺史和司隶校尉。</a:t>
            </a:r>
          </a:p>
        </p:txBody>
      </p:sp>
      <p:sp>
        <p:nvSpPr>
          <p:cNvPr id="35843" name="标题 9217"/>
          <p:cNvSpPr>
            <a:spLocks noGrp="1" noChangeArrowheads="1"/>
          </p:cNvSpPr>
          <p:nvPr/>
        </p:nvSpPr>
        <p:spPr bwMode="auto">
          <a:xfrm>
            <a:off x="271463" y="358775"/>
            <a:ext cx="82296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二、巩固：汉承秦制，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有所损益</a:t>
            </a:r>
          </a:p>
        </p:txBody>
      </p:sp>
    </p:spTree>
    <p:extLst>
      <p:ext uri="{BB962C8B-B14F-4D97-AF65-F5344CB8AC3E}">
        <p14:creationId xmlns:p14="http://schemas.microsoft.com/office/powerpoint/2010/main" val="5127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5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3"/>
          <p:cNvSpPr txBox="1">
            <a:spLocks noChangeArrowheads="1"/>
          </p:cNvSpPr>
          <p:nvPr/>
        </p:nvSpPr>
        <p:spPr bwMode="auto">
          <a:xfrm>
            <a:off x="152400" y="152400"/>
            <a:ext cx="5643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汉武帝强化皇权的措施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212725" y="1131888"/>
            <a:ext cx="3135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①</a:t>
            </a:r>
            <a:r>
              <a: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建立中朝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4343400" y="990600"/>
            <a:ext cx="1584325" cy="669925"/>
          </a:xfrm>
          <a:prstGeom prst="rect">
            <a:avLst/>
          </a:prstGeom>
          <a:noFill/>
          <a:ln w="28575">
            <a:solidFill>
              <a:srgbClr val="F6F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6F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皇    帝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33550" y="3048000"/>
            <a:ext cx="6737350" cy="2012950"/>
            <a:chOff x="1092" y="1920"/>
            <a:chExt cx="4244" cy="1268"/>
          </a:xfrm>
        </p:grpSpPr>
        <p:sp>
          <p:nvSpPr>
            <p:cNvPr id="36902" name="Text Box 37"/>
            <p:cNvSpPr txBox="1">
              <a:spLocks noChangeArrowheads="1"/>
            </p:cNvSpPr>
            <p:nvPr/>
          </p:nvSpPr>
          <p:spPr bwMode="auto">
            <a:xfrm>
              <a:off x="1092" y="1939"/>
              <a:ext cx="480" cy="970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尚书令</a:t>
              </a:r>
            </a:p>
          </p:txBody>
        </p:sp>
        <p:sp>
          <p:nvSpPr>
            <p:cNvPr id="36903" name="Text Box 38"/>
            <p:cNvSpPr txBox="1">
              <a:spLocks noChangeArrowheads="1"/>
            </p:cNvSpPr>
            <p:nvPr/>
          </p:nvSpPr>
          <p:spPr bwMode="auto">
            <a:xfrm>
              <a:off x="1784" y="1920"/>
              <a:ext cx="480" cy="960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侍    中</a:t>
              </a:r>
            </a:p>
          </p:txBody>
        </p:sp>
        <p:sp>
          <p:nvSpPr>
            <p:cNvPr id="36904" name="Text Box 39"/>
            <p:cNvSpPr txBox="1">
              <a:spLocks noChangeArrowheads="1"/>
            </p:cNvSpPr>
            <p:nvPr/>
          </p:nvSpPr>
          <p:spPr bwMode="auto">
            <a:xfrm>
              <a:off x="2456" y="1920"/>
              <a:ext cx="480" cy="960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常    侍</a:t>
              </a:r>
            </a:p>
          </p:txBody>
        </p:sp>
        <p:sp>
          <p:nvSpPr>
            <p:cNvPr id="36905" name="Text Box 40"/>
            <p:cNvSpPr txBox="1">
              <a:spLocks noChangeArrowheads="1"/>
            </p:cNvSpPr>
            <p:nvPr/>
          </p:nvSpPr>
          <p:spPr bwMode="auto">
            <a:xfrm>
              <a:off x="3500" y="1939"/>
              <a:ext cx="480" cy="960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丞    相</a:t>
              </a:r>
            </a:p>
          </p:txBody>
        </p:sp>
        <p:sp>
          <p:nvSpPr>
            <p:cNvPr id="36906" name="Text Box 41"/>
            <p:cNvSpPr txBox="1">
              <a:spLocks noChangeArrowheads="1"/>
            </p:cNvSpPr>
            <p:nvPr/>
          </p:nvSpPr>
          <p:spPr bwMode="auto">
            <a:xfrm>
              <a:off x="4176" y="1920"/>
              <a:ext cx="480" cy="1268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御史大夫</a:t>
              </a:r>
            </a:p>
          </p:txBody>
        </p:sp>
        <p:sp>
          <p:nvSpPr>
            <p:cNvPr id="36907" name="Text Box 42"/>
            <p:cNvSpPr txBox="1">
              <a:spLocks noChangeArrowheads="1"/>
            </p:cNvSpPr>
            <p:nvPr/>
          </p:nvSpPr>
          <p:spPr bwMode="auto">
            <a:xfrm>
              <a:off x="4856" y="1920"/>
              <a:ext cx="480" cy="960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太    尉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600200" y="2133600"/>
            <a:ext cx="7010400" cy="4191000"/>
            <a:chOff x="1008" y="1344"/>
            <a:chExt cx="4416" cy="2640"/>
          </a:xfrm>
        </p:grpSpPr>
        <p:sp>
          <p:nvSpPr>
            <p:cNvPr id="36900" name="Rectangle 44"/>
            <p:cNvSpPr>
              <a:spLocks noChangeArrowheads="1"/>
            </p:cNvSpPr>
            <p:nvPr/>
          </p:nvSpPr>
          <p:spPr bwMode="auto">
            <a:xfrm>
              <a:off x="1008" y="1344"/>
              <a:ext cx="2016" cy="1872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6901" name="Rectangle 45"/>
            <p:cNvSpPr>
              <a:spLocks noChangeArrowheads="1"/>
            </p:cNvSpPr>
            <p:nvPr/>
          </p:nvSpPr>
          <p:spPr bwMode="auto">
            <a:xfrm>
              <a:off x="3408" y="1344"/>
              <a:ext cx="2016" cy="2640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156325" y="5462588"/>
            <a:ext cx="2041525" cy="669925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九    卿  </a:t>
            </a:r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 flipH="1">
            <a:off x="3048000" y="5791200"/>
            <a:ext cx="31242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048000" y="5094288"/>
            <a:ext cx="0" cy="696912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495800" y="1676400"/>
            <a:ext cx="1219200" cy="228600"/>
            <a:chOff x="2832" y="1056"/>
            <a:chExt cx="768" cy="144"/>
          </a:xfrm>
        </p:grpSpPr>
        <p:sp>
          <p:nvSpPr>
            <p:cNvPr id="36898" name="Line 50"/>
            <p:cNvSpPr>
              <a:spLocks noChangeShapeType="1"/>
            </p:cNvSpPr>
            <p:nvPr/>
          </p:nvSpPr>
          <p:spPr bwMode="auto">
            <a:xfrm>
              <a:off x="2832" y="105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9" name="Line 51"/>
            <p:cNvSpPr>
              <a:spLocks noChangeShapeType="1"/>
            </p:cNvSpPr>
            <p:nvPr/>
          </p:nvSpPr>
          <p:spPr bwMode="auto">
            <a:xfrm>
              <a:off x="3600" y="1056"/>
              <a:ext cx="0" cy="14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3124200" y="1905000"/>
            <a:ext cx="3810000" cy="914400"/>
            <a:chOff x="1968" y="1200"/>
            <a:chExt cx="2400" cy="576"/>
          </a:xfrm>
        </p:grpSpPr>
        <p:sp>
          <p:nvSpPr>
            <p:cNvPr id="36896" name="Line 53"/>
            <p:cNvSpPr>
              <a:spLocks noChangeShapeType="1"/>
            </p:cNvSpPr>
            <p:nvPr/>
          </p:nvSpPr>
          <p:spPr bwMode="auto">
            <a:xfrm>
              <a:off x="1968" y="1200"/>
              <a:ext cx="0" cy="57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7" name="Line 54"/>
            <p:cNvSpPr>
              <a:spLocks noChangeShapeType="1"/>
            </p:cNvSpPr>
            <p:nvPr/>
          </p:nvSpPr>
          <p:spPr bwMode="auto">
            <a:xfrm>
              <a:off x="4368" y="1200"/>
              <a:ext cx="0" cy="57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2057400" y="2819400"/>
            <a:ext cx="2286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>
            <a:off x="5867400" y="2819400"/>
            <a:ext cx="22860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2057400" y="2819400"/>
            <a:ext cx="6096000" cy="228600"/>
            <a:chOff x="1296" y="1776"/>
            <a:chExt cx="3840" cy="144"/>
          </a:xfrm>
        </p:grpSpPr>
        <p:sp>
          <p:nvSpPr>
            <p:cNvPr id="36890" name="Line 58"/>
            <p:cNvSpPr>
              <a:spLocks noChangeShapeType="1"/>
            </p:cNvSpPr>
            <p:nvPr/>
          </p:nvSpPr>
          <p:spPr bwMode="auto">
            <a:xfrm>
              <a:off x="1296" y="177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1" name="Line 59"/>
            <p:cNvSpPr>
              <a:spLocks noChangeShapeType="1"/>
            </p:cNvSpPr>
            <p:nvPr/>
          </p:nvSpPr>
          <p:spPr bwMode="auto">
            <a:xfrm>
              <a:off x="1968" y="177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2" name="Line 60"/>
            <p:cNvSpPr>
              <a:spLocks noChangeShapeType="1"/>
            </p:cNvSpPr>
            <p:nvPr/>
          </p:nvSpPr>
          <p:spPr bwMode="auto">
            <a:xfrm>
              <a:off x="2736" y="177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3" name="Line 61"/>
            <p:cNvSpPr>
              <a:spLocks noChangeShapeType="1"/>
            </p:cNvSpPr>
            <p:nvPr/>
          </p:nvSpPr>
          <p:spPr bwMode="auto">
            <a:xfrm>
              <a:off x="3696" y="1776"/>
              <a:ext cx="0" cy="14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4" name="Line 62"/>
            <p:cNvSpPr>
              <a:spLocks noChangeShapeType="1"/>
            </p:cNvSpPr>
            <p:nvPr/>
          </p:nvSpPr>
          <p:spPr bwMode="auto">
            <a:xfrm>
              <a:off x="4368" y="1776"/>
              <a:ext cx="0" cy="14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5" name="Line 63"/>
            <p:cNvSpPr>
              <a:spLocks noChangeShapeType="1"/>
            </p:cNvSpPr>
            <p:nvPr/>
          </p:nvSpPr>
          <p:spPr bwMode="auto">
            <a:xfrm>
              <a:off x="5136" y="1776"/>
              <a:ext cx="0" cy="14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600200" y="2209800"/>
            <a:ext cx="4984750" cy="641350"/>
            <a:chOff x="1008" y="1392"/>
            <a:chExt cx="3140" cy="404"/>
          </a:xfrm>
        </p:grpSpPr>
        <p:sp>
          <p:nvSpPr>
            <p:cNvPr id="36888" name="Rectangle 65"/>
            <p:cNvSpPr>
              <a:spLocks noChangeArrowheads="1"/>
            </p:cNvSpPr>
            <p:nvPr/>
          </p:nvSpPr>
          <p:spPr bwMode="auto">
            <a:xfrm>
              <a:off x="1008" y="1392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中朝</a:t>
              </a:r>
            </a:p>
          </p:txBody>
        </p:sp>
        <p:sp>
          <p:nvSpPr>
            <p:cNvPr id="36889" name="Rectangle 66"/>
            <p:cNvSpPr>
              <a:spLocks noChangeArrowheads="1"/>
            </p:cNvSpPr>
            <p:nvPr/>
          </p:nvSpPr>
          <p:spPr bwMode="auto">
            <a:xfrm>
              <a:off x="3456" y="1392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外朝</a:t>
              </a:r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3124200" y="1905000"/>
            <a:ext cx="3810000" cy="0"/>
            <a:chOff x="1968" y="1200"/>
            <a:chExt cx="2400" cy="0"/>
          </a:xfrm>
        </p:grpSpPr>
        <p:sp>
          <p:nvSpPr>
            <p:cNvPr id="36886" name="Line 68"/>
            <p:cNvSpPr>
              <a:spLocks noChangeShapeType="1"/>
            </p:cNvSpPr>
            <p:nvPr/>
          </p:nvSpPr>
          <p:spPr bwMode="auto">
            <a:xfrm flipH="1">
              <a:off x="1968" y="1200"/>
              <a:ext cx="86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87" name="Line 69"/>
            <p:cNvSpPr>
              <a:spLocks noChangeShapeType="1"/>
            </p:cNvSpPr>
            <p:nvPr/>
          </p:nvSpPr>
          <p:spPr bwMode="auto">
            <a:xfrm flipH="1">
              <a:off x="3600" y="1200"/>
              <a:ext cx="76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304800" y="5562600"/>
            <a:ext cx="304800" cy="3048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11" name="Text Box 71"/>
          <p:cNvSpPr txBox="1">
            <a:spLocks noChangeArrowheads="1"/>
          </p:cNvSpPr>
          <p:nvPr/>
        </p:nvSpPr>
        <p:spPr bwMode="auto">
          <a:xfrm>
            <a:off x="669925" y="54102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决策机构</a:t>
            </a:r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304800" y="6278563"/>
            <a:ext cx="304800" cy="30480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669925" y="612616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执行机构</a:t>
            </a:r>
          </a:p>
        </p:txBody>
      </p: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3413125" y="51816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有事上报</a:t>
            </a:r>
          </a:p>
        </p:txBody>
      </p:sp>
    </p:spTree>
    <p:extLst>
      <p:ext uri="{BB962C8B-B14F-4D97-AF65-F5344CB8AC3E}">
        <p14:creationId xmlns:p14="http://schemas.microsoft.com/office/powerpoint/2010/main" val="18365529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4" grpId="0" autoUpdateAnimBg="0"/>
      <p:bldP spid="10275" grpId="0" animBg="1" autoUpdateAnimBg="0"/>
      <p:bldP spid="10286" grpId="0" animBg="1" autoUpdateAnimBg="0"/>
      <p:bldP spid="10310" grpId="0" animBg="1"/>
      <p:bldP spid="10311" grpId="0" autoUpdateAnimBg="0"/>
      <p:bldP spid="10312" grpId="0" animBg="1"/>
      <p:bldP spid="10313" grpId="0" autoUpdateAnimBg="0"/>
      <p:bldP spid="103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468313" y="2420938"/>
            <a:ext cx="4175125" cy="4437062"/>
            <a:chOff x="467544" y="2924944"/>
            <a:chExt cx="3267471" cy="3933056"/>
          </a:xfrm>
        </p:grpSpPr>
        <p:pic>
          <p:nvPicPr>
            <p:cNvPr id="38918" name="Picture 5" descr="西汉前期形势图"/>
            <p:cNvPicPr>
              <a:picLocks noChangeAspect="1" noChangeArrowheads="1"/>
            </p:cNvPicPr>
            <p:nvPr/>
          </p:nvPicPr>
          <p:blipFill>
            <a:blip r:embed="rId2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924944"/>
              <a:ext cx="3267471" cy="332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683568" y="6334780"/>
              <a:ext cx="28803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西汉前期形势图</a:t>
              </a:r>
            </a:p>
          </p:txBody>
        </p:sp>
      </p:grp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497513" y="765175"/>
            <a:ext cx="31686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    此图说明当时汉中央政府同地方关系怎样？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618163" y="2781300"/>
            <a:ext cx="320230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中央实际的控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制地区甚至比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地方诸侯控制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的少。诸侯势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力尾大不掉</a:t>
            </a:r>
            <a:endParaRPr kumimoji="1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——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王国问题</a:t>
            </a:r>
          </a:p>
        </p:txBody>
      </p:sp>
      <p:pic>
        <p:nvPicPr>
          <p:cNvPr id="26635" name="Picture 11" descr="http://a0.att.hudong.com/63/12/01300540469172136985128499210_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45085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0356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  <p:bldP spid="2663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6939" y="3468828"/>
            <a:ext cx="8713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汉武帝解决王国问题的标志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——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酎金夺爵</a:t>
            </a:r>
            <a:endParaRPr kumimoji="1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1198" y="4362673"/>
            <a:ext cx="8713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汉武帝解决王国问题的原因：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11560" y="5011961"/>
            <a:ext cx="7561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必要性：王国坐大影响中央集权；</a:t>
            </a:r>
            <a:endParaRPr kumimoji="1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560" y="5661248"/>
            <a:ext cx="8424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可能性：景帝削藩的奠基作用；中央强大，国力强盛；决策正确。</a:t>
            </a:r>
            <a:endParaRPr kumimoji="1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1222" y="290572"/>
            <a:ext cx="7143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推恩王侯子弟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——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推恩令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6972" y="1155759"/>
            <a:ext cx="82835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汉武帝采纳主父偃的建议，实行“推恩令”，规定：诸侯王死后，除嫡长子继承王位外，其他子弟可分割王国的一部分土地成为列侯，由郡守统辖。结果王国越分越小，力量削弱。</a:t>
            </a:r>
          </a:p>
        </p:txBody>
      </p:sp>
      <p:sp>
        <p:nvSpPr>
          <p:cNvPr id="2" name="矩形 1"/>
          <p:cNvSpPr/>
          <p:nvPr/>
        </p:nvSpPr>
        <p:spPr>
          <a:xfrm>
            <a:off x="6732240" y="328618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zhòu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778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7544" y="1700808"/>
            <a:ext cx="87630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③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设置刺史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措施：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全国划分为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个州郡，各置刺史一人，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特点：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位卑权重；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职能：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代表中央监察地方。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b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④</a:t>
            </a:r>
            <a:r>
              <a:rPr kumimoji="1" lang="zh-CN" altLang="en-US" b="0" dirty="0">
                <a:solidFill>
                  <a:srgbClr val="FF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司隶校尉（旧号卧虎）</a:t>
            </a:r>
            <a:endParaRPr kumimoji="1" lang="en-US" altLang="zh-CN" b="0" dirty="0" smtClean="0">
              <a:solidFill>
                <a:srgbClr val="FF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0" dirty="0" smtClean="0">
                <a:solidFill>
                  <a:srgbClr val="FF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监督</a:t>
            </a:r>
            <a:r>
              <a:rPr kumimoji="1" lang="zh-CN" altLang="en-US" b="0" dirty="0">
                <a:solidFill>
                  <a:srgbClr val="FF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京师和京城周边地方的秘密监察官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0648"/>
            <a:ext cx="298810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558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217"/>
          <p:cNvSpPr>
            <a:spLocks noGrp="1" noChangeArrowheads="1"/>
          </p:cNvSpPr>
          <p:nvPr/>
        </p:nvSpPr>
        <p:spPr bwMode="auto">
          <a:xfrm>
            <a:off x="251520" y="-18380"/>
            <a:ext cx="82296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三、成熟：隋唐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5008" y="703908"/>
            <a:ext cx="4608512" cy="708868"/>
          </a:xfrm>
        </p:spPr>
        <p:txBody>
          <a:bodyPr/>
          <a:lstStyle/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（一）三省六部制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268760"/>
            <a:ext cx="9266723" cy="5432007"/>
          </a:xfrm>
          <a:prstGeom prst="rect">
            <a:avLst/>
          </a:prstGeom>
        </p:spPr>
      </p:pic>
      <p:sp>
        <p:nvSpPr>
          <p:cNvPr id="38" name="标题 2"/>
          <p:cNvSpPr txBox="1">
            <a:spLocks/>
          </p:cNvSpPr>
          <p:nvPr/>
        </p:nvSpPr>
        <p:spPr bwMode="auto">
          <a:xfrm>
            <a:off x="575048" y="1340768"/>
            <a:ext cx="3526160" cy="70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8602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CC"/>
      </a:hlink>
      <a:folHlink>
        <a:srgbClr val="0066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1834</Words>
  <Application>Microsoft Office PowerPoint</Application>
  <PresentationFormat>全屏显示(4:3)</PresentationFormat>
  <Paragraphs>274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等线</vt:lpstr>
      <vt:lpstr>黑体</vt:lpstr>
      <vt:lpstr>华文彩云</vt:lpstr>
      <vt:lpstr>华文新魏</vt:lpstr>
      <vt:lpstr>华文中宋</vt:lpstr>
      <vt:lpstr>楷体</vt:lpstr>
      <vt:lpstr>楷体_GB2312</vt:lpstr>
      <vt:lpstr>隶书</vt:lpstr>
      <vt:lpstr>宋体</vt:lpstr>
      <vt:lpstr>微软雅黑</vt:lpstr>
      <vt:lpstr>幼圆</vt:lpstr>
      <vt:lpstr>Arial</vt:lpstr>
      <vt:lpstr>Times New Roman</vt:lpstr>
      <vt:lpstr>Wingdings</vt:lpstr>
      <vt:lpstr>默认设计模板</vt:lpstr>
      <vt:lpstr>1_默认设计模板</vt:lpstr>
      <vt:lpstr>2_默认设计模板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（一）三省六部制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42</cp:revision>
  <dcterms:created xsi:type="dcterms:W3CDTF">2019-09-23T00:35:43Z</dcterms:created>
  <dcterms:modified xsi:type="dcterms:W3CDTF">2019-09-23T07:05:12Z</dcterms:modified>
</cp:coreProperties>
</file>