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handoutMasterIdLst>
    <p:handoutMasterId r:id="rId8"/>
  </p:handoutMasterIdLst>
  <p:sldIdLst>
    <p:sldId id="256" r:id="rId2"/>
    <p:sldId id="257" r:id="rId3"/>
    <p:sldId id="281" r:id="rId4"/>
    <p:sldId id="282" r:id="rId5"/>
    <p:sldId id="283" r:id="rId6"/>
    <p:sldId id="280" r:id="rId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C"/>
    <a:srgbClr val="0000FF"/>
    <a:srgbClr val="F93211"/>
    <a:srgbClr val="7714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05" autoAdjust="0"/>
  </p:normalViewPr>
  <p:slideViewPr>
    <p:cSldViewPr>
      <p:cViewPr>
        <p:scale>
          <a:sx n="100" d="100"/>
          <a:sy n="100" d="100"/>
        </p:scale>
        <p:origin x="-552" y="-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EFBE3D8D-DF72-4B03-818F-7F2304AB9C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47D72-E8EF-4753-BED6-0069B4361C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B4297-9DE1-4F21-AA63-79C714EFCB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B509D-F898-44BE-991E-289CA1B626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865"/>
            <a:ext cx="8229600" cy="48762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04354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0DB9371C-F649-4ED2-A6A4-F7502041A9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A13DD-2942-480C-AED0-035D1A3B9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0C07D-8AE2-4733-AC4B-B9290CA0D8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72757-C2C0-4393-B55A-21283FC88B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C42BE-41AA-4FE1-8E5B-097515A67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ADC0A-7E94-429D-B378-31A3A95EF8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818B5-FAA3-425A-BC69-9E44DE29CC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DEB6F-90C2-444B-AB5F-3B11F624D5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4929E-F1FB-4C70-ACCA-E96FD40DD0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0B5D24-8552-4125-A1A8-1567F33B06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9600" y="1587501"/>
            <a:ext cx="8077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6000" b="1">
                <a:solidFill>
                  <a:srgbClr val="F93211"/>
                </a:solidFill>
                <a:latin typeface="Times New Roman" pitchFamily="18" charset="0"/>
                <a:ea typeface="华文新魏" pitchFamily="2" charset="-122"/>
              </a:rPr>
              <a:t>牛顿第二定律的应用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295400" y="2794000"/>
            <a:ext cx="6400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rPr>
              <a:t>(</a:t>
            </a: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rPr>
              <a:t>已知物体的受力情况求解物体的运动情况</a:t>
            </a:r>
            <a:r>
              <a:rPr kumimoji="1" lang="en-US" altLang="zh-CN" sz="3600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275014" y="2958049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F</a:t>
            </a:r>
            <a:r>
              <a:rPr kumimoji="1" lang="zh-CN" altLang="en-US" sz="3600" b="1" baseline="-25000">
                <a:latin typeface="Times New Roman" pitchFamily="18" charset="0"/>
              </a:rPr>
              <a:t>合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6083303" y="2178852"/>
            <a:ext cx="2801937" cy="2026709"/>
            <a:chOff x="3833" y="1979"/>
            <a:chExt cx="1765" cy="1532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3833" y="1979"/>
              <a:ext cx="1632" cy="1434"/>
              <a:chOff x="3024" y="336"/>
              <a:chExt cx="1632" cy="1434"/>
            </a:xfrm>
          </p:grpSpPr>
          <p:sp>
            <p:nvSpPr>
              <p:cNvPr id="7172" name="AutoShape 4"/>
              <p:cNvSpPr>
                <a:spLocks/>
              </p:cNvSpPr>
              <p:nvPr/>
            </p:nvSpPr>
            <p:spPr bwMode="auto">
              <a:xfrm>
                <a:off x="3024" y="490"/>
                <a:ext cx="240" cy="1280"/>
              </a:xfrm>
              <a:prstGeom prst="lef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" name="Text Box 5"/>
              <p:cNvSpPr txBox="1">
                <a:spLocks noChangeArrowheads="1"/>
              </p:cNvSpPr>
              <p:nvPr/>
            </p:nvSpPr>
            <p:spPr bwMode="auto">
              <a:xfrm>
                <a:off x="3312" y="33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latin typeface="Times New Roman" pitchFamily="18" charset="0"/>
                  </a:rPr>
                  <a:t>t</a:t>
                </a:r>
                <a:r>
                  <a:rPr kumimoji="1" lang="en-US" altLang="zh-CN" sz="3200" b="1">
                    <a:latin typeface="Times New Roman" pitchFamily="18" charset="0"/>
                  </a:rPr>
                  <a:t>=v</a:t>
                </a:r>
                <a:r>
                  <a:rPr kumimoji="1" lang="en-US" altLang="zh-CN" sz="3200" b="1" baseline="-14000">
                    <a:latin typeface="Times New Roman" pitchFamily="18" charset="0"/>
                  </a:rPr>
                  <a:t>0</a:t>
                </a:r>
                <a:r>
                  <a:rPr kumimoji="1" lang="en-US" altLang="zh-CN" sz="3200" b="1">
                    <a:latin typeface="Times New Roman" pitchFamily="18" charset="0"/>
                  </a:rPr>
                  <a:t>+</a:t>
                </a:r>
                <a:r>
                  <a:rPr kumimoji="1" lang="en-US" altLang="zh-CN" sz="3200" b="1">
                    <a:solidFill>
                      <a:srgbClr val="F93211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="1">
                    <a:latin typeface="Times New Roman" pitchFamily="18" charset="0"/>
                  </a:rPr>
                  <a:t>t</a:t>
                </a:r>
              </a:p>
            </p:txBody>
          </p:sp>
        </p:grp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4014" y="2478"/>
              <a:ext cx="1584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000" b="1" dirty="0" smtClean="0">
                  <a:latin typeface="Times New Roman" pitchFamily="18" charset="0"/>
                </a:rPr>
                <a:t>s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= </a:t>
              </a:r>
              <a:r>
                <a:rPr kumimoji="1" lang="en-US" altLang="zh-CN" sz="3200" b="1" dirty="0">
                  <a:latin typeface="Times New Roman" pitchFamily="18" charset="0"/>
                </a:rPr>
                <a:t>v</a:t>
              </a:r>
              <a:r>
                <a:rPr kumimoji="1" lang="en-US" altLang="zh-CN" sz="3200" b="1" baseline="-30000" dirty="0">
                  <a:latin typeface="Times New Roman" pitchFamily="18" charset="0"/>
                </a:rPr>
                <a:t>0</a:t>
              </a:r>
              <a:r>
                <a:rPr kumimoji="1" lang="en-US" altLang="zh-CN" sz="3200" b="1" dirty="0">
                  <a:latin typeface="Times New Roman" pitchFamily="18" charset="0"/>
                </a:rPr>
                <a:t>t+</a:t>
              </a:r>
              <a:r>
                <a:rPr kumimoji="1" lang="en-US" altLang="zh-CN" sz="3200" b="1" dirty="0">
                  <a:solidFill>
                    <a:srgbClr val="F9321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="1" dirty="0">
                  <a:latin typeface="Times New Roman" pitchFamily="18" charset="0"/>
                </a:rPr>
                <a:t>t</a:t>
              </a:r>
              <a:r>
                <a:rPr kumimoji="1" lang="en-US" altLang="zh-CN" sz="3200" b="1" baseline="30000" dirty="0">
                  <a:latin typeface="Times New Roman" pitchFamily="18" charset="0"/>
                </a:rPr>
                <a:t>2</a:t>
              </a:r>
              <a:r>
                <a:rPr kumimoji="1" lang="en-US" altLang="zh-CN" sz="3200" b="1" dirty="0">
                  <a:latin typeface="Times New Roman" pitchFamily="18" charset="0"/>
                </a:rPr>
                <a:t>/2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4059" y="3022"/>
              <a:ext cx="1488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 smtClean="0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 dirty="0" smtClean="0">
                  <a:latin typeface="Times New Roman" pitchFamily="18" charset="0"/>
                </a:rPr>
                <a:t>t</a:t>
              </a:r>
              <a:r>
                <a:rPr kumimoji="1" lang="en-US" altLang="zh-CN" sz="3200" b="1" baseline="30000" dirty="0" smtClean="0">
                  <a:latin typeface="Times New Roman" pitchFamily="18" charset="0"/>
                </a:rPr>
                <a:t>2</a:t>
              </a:r>
              <a:r>
                <a:rPr kumimoji="1" lang="en-US" altLang="zh-CN" sz="3200" b="1" dirty="0" smtClean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v</a:t>
              </a:r>
              <a:r>
                <a:rPr kumimoji="1" lang="en-US" altLang="zh-CN" sz="3200" b="1" baseline="-30000" dirty="0" smtClean="0">
                  <a:latin typeface="Times New Roman" pitchFamily="18" charset="0"/>
                </a:rPr>
                <a:t>0</a:t>
              </a:r>
              <a:r>
                <a:rPr kumimoji="1" lang="en-US" altLang="zh-CN" sz="3200" b="1" baseline="30000" dirty="0" smtClean="0">
                  <a:latin typeface="Times New Roman" pitchFamily="18" charset="0"/>
                </a:rPr>
                <a:t>2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=2</a:t>
              </a:r>
              <a:r>
                <a:rPr kumimoji="1" lang="en-US" altLang="zh-CN" sz="3200" b="1" dirty="0" smtClean="0">
                  <a:solidFill>
                    <a:srgbClr val="F9321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dirty="0" smtClean="0">
                  <a:solidFill>
                    <a:srgbClr val="000C0C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dirty="0" smtClean="0">
                  <a:latin typeface="Times New Roman" pitchFamily="18" charset="0"/>
                </a:rPr>
                <a:t> 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</p:grp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786314" y="2657748"/>
            <a:ext cx="6463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72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10761662">
            <a:off x="4065589" y="3018903"/>
            <a:ext cx="685800" cy="428625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00CCFF"/>
          </a:solidFill>
          <a:ln w="1905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 rot="10800000">
            <a:off x="5362577" y="3018903"/>
            <a:ext cx="762000" cy="444500"/>
          </a:xfrm>
          <a:prstGeom prst="leftArrow">
            <a:avLst>
              <a:gd name="adj1" fmla="val 50000"/>
              <a:gd name="adj2" fmla="val 35714"/>
            </a:avLst>
          </a:prstGeom>
          <a:solidFill>
            <a:srgbClr val="00CCFF"/>
          </a:solidFill>
          <a:ln w="1905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71538" y="928674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已知</a:t>
            </a:r>
            <a:r>
              <a:rPr kumimoji="1" lang="zh-CN" altLang="en-US" sz="32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受力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情况求解</a:t>
            </a:r>
            <a:r>
              <a:rPr kumimoji="1" lang="zh-CN" altLang="en-US" sz="32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运动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情况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49239" y="2718602"/>
            <a:ext cx="2133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kumimoji="1" lang="zh-CN" altLang="en-US" sz="3600" b="1" dirty="0">
                <a:ea typeface="华文新魏" pitchFamily="2" charset="-122"/>
              </a:rPr>
              <a:t>对物体受力分析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 rot="10761662">
            <a:off x="2554289" y="3018903"/>
            <a:ext cx="685800" cy="428625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00CCFF"/>
          </a:solidFill>
          <a:ln w="1905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6" grpId="0" autoUpdateAnimBg="0"/>
      <p:bldP spid="7177" grpId="0" animBg="1"/>
      <p:bldP spid="7178" grpId="0" animBg="1"/>
      <p:bldP spid="7180" grpId="0" autoUpdateAnimBg="0"/>
      <p:bldP spid="7182" grpId="0"/>
      <p:bldP spid="71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028"/>
          <p:cNvSpPr>
            <a:spLocks noChangeArrowheads="1"/>
          </p:cNvSpPr>
          <p:nvPr/>
        </p:nvSpPr>
        <p:spPr bwMode="auto">
          <a:xfrm>
            <a:off x="500034" y="428608"/>
            <a:ext cx="821536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2800" b="1" dirty="0" smtClean="0"/>
              <a:t>一</a:t>
            </a:r>
            <a:r>
              <a:rPr kumimoji="1" lang="zh-CN" altLang="en-US" sz="2800" b="1" dirty="0"/>
              <a:t>个静止在水平面上的物体，质量为</a:t>
            </a:r>
            <a:r>
              <a:rPr kumimoji="1" lang="en-US" altLang="zh-CN" sz="2800" b="1" dirty="0"/>
              <a:t>2kg</a:t>
            </a:r>
            <a:r>
              <a:rPr kumimoji="1" lang="zh-CN" altLang="en-US" sz="2800" b="1" dirty="0"/>
              <a:t>，受水平方向向上成</a:t>
            </a:r>
            <a:r>
              <a:rPr kumimoji="1" lang="en-US" altLang="zh-CN" sz="2800" b="1" dirty="0"/>
              <a:t>37</a:t>
            </a:r>
            <a:r>
              <a:rPr kumimoji="1" lang="en-US" altLang="zh-CN" sz="2800" b="1" baseline="30000" dirty="0"/>
              <a:t>0</a:t>
            </a:r>
            <a:r>
              <a:rPr kumimoji="1" lang="zh-CN" altLang="en-US" sz="2800" b="1" dirty="0"/>
              <a:t>拉力</a:t>
            </a:r>
            <a:r>
              <a:rPr kumimoji="1" lang="en-US" altLang="zh-CN" sz="2800" b="1" i="1" dirty="0"/>
              <a:t>F</a:t>
            </a:r>
            <a:r>
              <a:rPr kumimoji="1" lang="zh-CN" altLang="en-US" sz="2800" b="1" dirty="0"/>
              <a:t>＝</a:t>
            </a:r>
            <a:r>
              <a:rPr kumimoji="1" lang="en-US" altLang="zh-CN" sz="2800" b="1" dirty="0"/>
              <a:t>10N</a:t>
            </a:r>
            <a:r>
              <a:rPr kumimoji="1" lang="zh-CN" altLang="en-US" sz="2800" b="1" dirty="0"/>
              <a:t>的作用从静止开始运动，已知物体与平面间的动摩擦因数</a:t>
            </a:r>
            <a:r>
              <a:rPr kumimoji="1" lang="en-US" altLang="zh-CN" sz="2800" b="1" i="1" dirty="0"/>
              <a:t>μ</a:t>
            </a:r>
            <a:r>
              <a:rPr kumimoji="1" lang="zh-CN" altLang="en-US" sz="2800" b="1" dirty="0"/>
              <a:t>＝</a:t>
            </a:r>
            <a:r>
              <a:rPr kumimoji="1" lang="en-US" altLang="zh-CN" sz="2800" b="1" dirty="0"/>
              <a:t>0.2</a:t>
            </a:r>
            <a:r>
              <a:rPr kumimoji="1" lang="zh-CN" altLang="en-US" sz="2800" b="1" dirty="0"/>
              <a:t>，求物体</a:t>
            </a:r>
            <a:r>
              <a:rPr kumimoji="1" lang="en-US" altLang="zh-CN" sz="2800" b="1" dirty="0"/>
              <a:t>2s</a:t>
            </a:r>
            <a:r>
              <a:rPr kumimoji="1" lang="zh-CN" altLang="en-US" sz="2800" b="1" dirty="0"/>
              <a:t>末的速度及</a:t>
            </a:r>
            <a:r>
              <a:rPr kumimoji="1" lang="en-US" altLang="zh-CN" sz="2800" b="1" dirty="0"/>
              <a:t>2s</a:t>
            </a:r>
            <a:r>
              <a:rPr kumimoji="1" lang="zh-CN" altLang="en-US" sz="2800" b="1" dirty="0"/>
              <a:t>内的位移。</a:t>
            </a:r>
          </a:p>
        </p:txBody>
      </p:sp>
      <p:sp>
        <p:nvSpPr>
          <p:cNvPr id="43014" name="Rectangle 1030"/>
          <p:cNvSpPr>
            <a:spLocks noChangeArrowheads="1"/>
          </p:cNvSpPr>
          <p:nvPr/>
        </p:nvSpPr>
        <p:spPr bwMode="auto">
          <a:xfrm>
            <a:off x="5815037" y="3264958"/>
            <a:ext cx="1223962" cy="60060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5238775" y="2786062"/>
            <a:ext cx="2976563" cy="1087438"/>
            <a:chOff x="204" y="2478"/>
            <a:chExt cx="1875" cy="822"/>
          </a:xfrm>
        </p:grpSpPr>
        <p:sp>
          <p:nvSpPr>
            <p:cNvPr id="43015" name="Line 1031"/>
            <p:cNvSpPr>
              <a:spLocks noChangeShapeType="1"/>
            </p:cNvSpPr>
            <p:nvPr/>
          </p:nvSpPr>
          <p:spPr bwMode="auto">
            <a:xfrm flipV="1">
              <a:off x="930" y="2704"/>
              <a:ext cx="72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6" name="Line 1032"/>
            <p:cNvSpPr>
              <a:spLocks noChangeShapeType="1"/>
            </p:cNvSpPr>
            <p:nvPr/>
          </p:nvSpPr>
          <p:spPr bwMode="auto">
            <a:xfrm>
              <a:off x="930" y="3022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7" name="Line 1033"/>
            <p:cNvSpPr>
              <a:spLocks noChangeShapeType="1"/>
            </p:cNvSpPr>
            <p:nvPr/>
          </p:nvSpPr>
          <p:spPr bwMode="auto">
            <a:xfrm>
              <a:off x="204" y="3294"/>
              <a:ext cx="187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3018" name="Object 1034"/>
            <p:cNvGraphicFramePr>
              <a:graphicFrameLocks noChangeAspect="1"/>
            </p:cNvGraphicFramePr>
            <p:nvPr/>
          </p:nvGraphicFramePr>
          <p:xfrm>
            <a:off x="1655" y="2478"/>
            <a:ext cx="318" cy="318"/>
          </p:xfrm>
          <a:graphic>
            <a:graphicData uri="http://schemas.openxmlformats.org/presentationml/2006/ole">
              <p:oleObj spid="_x0000_s45058" name="公式" r:id="rId3" imgW="164880" imgH="16488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42904" y="214294"/>
            <a:ext cx="8572500" cy="187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例</a:t>
            </a:r>
            <a:r>
              <a:rPr kumimoji="1" lang="en-US" altLang="zh-CN" sz="2800" b="1" dirty="0"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latin typeface="+mn-ea"/>
                <a:ea typeface="+mn-ea"/>
              </a:rPr>
              <a:t>、光滑斜面固定在水平地面上，斜边长为</a:t>
            </a:r>
            <a:r>
              <a:rPr kumimoji="1" lang="en-US" altLang="zh-CN" sz="2800" b="1" dirty="0">
                <a:latin typeface="+mn-ea"/>
                <a:ea typeface="+mn-ea"/>
              </a:rPr>
              <a:t>L</a:t>
            </a:r>
            <a:r>
              <a:rPr kumimoji="1" lang="zh-CN" altLang="en-US" sz="2800" b="1" dirty="0">
                <a:latin typeface="+mn-ea"/>
                <a:ea typeface="+mn-ea"/>
              </a:rPr>
              <a:t>，倾角为</a:t>
            </a:r>
            <a:r>
              <a:rPr kumimoji="1" lang="en-US" altLang="zh-CN" sz="2800" b="1" dirty="0">
                <a:latin typeface="+mn-ea"/>
                <a:ea typeface="+mn-ea"/>
              </a:rPr>
              <a:t>30</a:t>
            </a:r>
            <a:r>
              <a:rPr kumimoji="1" lang="en-US" altLang="zh-CN" sz="2800" b="1" baseline="30000" dirty="0">
                <a:latin typeface="+mn-ea"/>
                <a:ea typeface="+mn-ea"/>
              </a:rPr>
              <a:t>0</a:t>
            </a:r>
            <a:r>
              <a:rPr kumimoji="1" lang="zh-CN" altLang="en-US" sz="2800" b="1" dirty="0">
                <a:latin typeface="+mn-ea"/>
                <a:ea typeface="+mn-ea"/>
              </a:rPr>
              <a:t>。一质量为</a:t>
            </a:r>
            <a:r>
              <a:rPr kumimoji="1" lang="en-US" altLang="zh-CN" sz="2800" b="1" dirty="0">
                <a:latin typeface="+mn-ea"/>
                <a:ea typeface="+mn-ea"/>
              </a:rPr>
              <a:t>m</a:t>
            </a:r>
            <a:r>
              <a:rPr kumimoji="1" lang="zh-CN" altLang="en-US" sz="2800" b="1" dirty="0">
                <a:latin typeface="+mn-ea"/>
                <a:ea typeface="+mn-ea"/>
              </a:rPr>
              <a:t>的木块轻轻放上斜面顶端，如图所示。求：木块从斜面顶端下滑到底端所需时间。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86446" y="2071682"/>
            <a:ext cx="2357454" cy="1428760"/>
            <a:chOff x="3669" y="2744"/>
            <a:chExt cx="1536" cy="1174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669" y="3395"/>
              <a:ext cx="1536" cy="523"/>
              <a:chOff x="2661" y="3539"/>
              <a:chExt cx="1536" cy="523"/>
            </a:xfrm>
          </p:grpSpPr>
          <p:sp>
            <p:nvSpPr>
              <p:cNvPr id="9227" name="Line 9"/>
              <p:cNvSpPr>
                <a:spLocks noChangeShapeType="1"/>
              </p:cNvSpPr>
              <p:nvPr/>
            </p:nvSpPr>
            <p:spPr bwMode="auto">
              <a:xfrm>
                <a:off x="2661" y="3887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Rectangle 14"/>
              <p:cNvSpPr>
                <a:spLocks noChangeArrowheads="1"/>
              </p:cNvSpPr>
              <p:nvPr/>
            </p:nvSpPr>
            <p:spPr bwMode="auto">
              <a:xfrm>
                <a:off x="2826" y="3539"/>
                <a:ext cx="336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2800" dirty="0">
                    <a:latin typeface="宋体" charset="-122"/>
                  </a:rPr>
                  <a:t>╮</a:t>
                </a:r>
                <a:r>
                  <a:rPr kumimoji="1" lang="en-US" altLang="zh-CN" sz="1100" dirty="0">
                    <a:latin typeface="Times New Roman" pitchFamily="18" charset="0"/>
                  </a:rPr>
                  <a:t> 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669" y="2879"/>
              <a:ext cx="1536" cy="864"/>
              <a:chOff x="2373" y="3071"/>
              <a:chExt cx="1536" cy="864"/>
            </a:xfrm>
          </p:grpSpPr>
          <p:sp>
            <p:nvSpPr>
              <p:cNvPr id="9225" name="Line 17"/>
              <p:cNvSpPr>
                <a:spLocks noChangeShapeType="1"/>
              </p:cNvSpPr>
              <p:nvPr/>
            </p:nvSpPr>
            <p:spPr bwMode="auto">
              <a:xfrm flipV="1">
                <a:off x="2373" y="3071"/>
                <a:ext cx="1536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Line 19"/>
              <p:cNvSpPr>
                <a:spLocks noChangeShapeType="1"/>
              </p:cNvSpPr>
              <p:nvPr/>
            </p:nvSpPr>
            <p:spPr bwMode="auto">
              <a:xfrm>
                <a:off x="3909" y="3071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" name="Rectangle 20"/>
            <p:cNvSpPr>
              <a:spLocks noChangeArrowheads="1"/>
            </p:cNvSpPr>
            <p:nvPr/>
          </p:nvSpPr>
          <p:spPr bwMode="auto">
            <a:xfrm rot="-1575167">
              <a:off x="4883" y="2744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Text Box 24"/>
            <p:cNvSpPr txBox="1">
              <a:spLocks noChangeArrowheads="1"/>
            </p:cNvSpPr>
            <p:nvPr/>
          </p:nvSpPr>
          <p:spPr bwMode="auto">
            <a:xfrm>
              <a:off x="3967" y="3468"/>
              <a:ext cx="43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30</a:t>
              </a:r>
              <a:r>
                <a:rPr kumimoji="1" lang="en-US" altLang="zh-CN" b="1" baseline="24000" dirty="0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5720" y="357170"/>
            <a:ext cx="8572560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</a:rPr>
              <a:t>   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3.</a:t>
            </a:r>
            <a:r>
              <a:rPr lang="zh-CN" altLang="en-US" sz="2600" b="1" dirty="0" smtClean="0">
                <a:latin typeface="Times New Roman" pitchFamily="18" charset="0"/>
              </a:rPr>
              <a:t>一</a:t>
            </a:r>
            <a:r>
              <a:rPr lang="zh-CN" altLang="en-US" sz="2600" b="1" dirty="0">
                <a:latin typeface="Times New Roman" pitchFamily="18" charset="0"/>
              </a:rPr>
              <a:t>位滑雪者如果以</a:t>
            </a:r>
            <a:r>
              <a:rPr lang="en-US" altLang="zh-CN" sz="2600" b="1" i="1" dirty="0">
                <a:latin typeface="Times New Roman" pitchFamily="18" charset="0"/>
              </a:rPr>
              <a:t>v</a:t>
            </a:r>
            <a:r>
              <a:rPr lang="en-US" altLang="zh-CN" sz="2600" b="1" baseline="-25000" dirty="0">
                <a:latin typeface="Times New Roman" pitchFamily="18" charset="0"/>
              </a:rPr>
              <a:t>0</a:t>
            </a:r>
            <a:r>
              <a:rPr lang="en-US" altLang="zh-CN" sz="2600" b="1" dirty="0">
                <a:latin typeface="Times New Roman" pitchFamily="18" charset="0"/>
              </a:rPr>
              <a:t>=20m/s</a:t>
            </a:r>
            <a:r>
              <a:rPr lang="zh-CN" altLang="en-US" sz="2600" b="1" dirty="0">
                <a:latin typeface="Times New Roman" pitchFamily="18" charset="0"/>
              </a:rPr>
              <a:t>的初速度沿直线冲上一倾角为</a:t>
            </a:r>
            <a:r>
              <a:rPr lang="en-US" altLang="zh-CN" sz="2600" b="1" dirty="0">
                <a:latin typeface="Times New Roman" pitchFamily="18" charset="0"/>
              </a:rPr>
              <a:t>30</a:t>
            </a:r>
            <a:r>
              <a:rPr lang="en-US" altLang="zh-CN" sz="2600" b="1" baseline="30000" dirty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的山坡，从冲坡开始计时，至</a:t>
            </a:r>
            <a:r>
              <a:rPr lang="en-US" altLang="zh-CN" sz="2600" b="1" dirty="0">
                <a:latin typeface="Times New Roman" pitchFamily="18" charset="0"/>
              </a:rPr>
              <a:t>3.8s</a:t>
            </a:r>
            <a:r>
              <a:rPr lang="zh-CN" altLang="en-US" sz="2600" b="1" dirty="0">
                <a:latin typeface="Times New Roman" pitchFamily="18" charset="0"/>
              </a:rPr>
              <a:t>末，雪橇速度变为零．如果雪橇与人的质量为</a:t>
            </a:r>
            <a:r>
              <a:rPr lang="en-US" altLang="zh-CN" sz="2600" b="1" i="1" dirty="0">
                <a:latin typeface="Times New Roman" pitchFamily="18" charset="0"/>
              </a:rPr>
              <a:t>m=</a:t>
            </a:r>
            <a:r>
              <a:rPr lang="en-US" altLang="zh-CN" sz="2600" b="1" dirty="0">
                <a:latin typeface="Times New Roman" pitchFamily="18" charset="0"/>
              </a:rPr>
              <a:t>80kg</a:t>
            </a:r>
            <a:r>
              <a:rPr lang="zh-CN" altLang="en-US" sz="2600" b="1" dirty="0">
                <a:latin typeface="Times New Roman" pitchFamily="18" charset="0"/>
              </a:rPr>
              <a:t>，求滑雪人受到的阻力是多少。（</a:t>
            </a:r>
            <a:r>
              <a:rPr lang="en-US" altLang="zh-CN" sz="2600" b="1" i="1" dirty="0">
                <a:latin typeface="Times New Roman" pitchFamily="18" charset="0"/>
              </a:rPr>
              <a:t>g</a:t>
            </a:r>
            <a:r>
              <a:rPr lang="en-US" altLang="zh-CN" sz="2600" b="1" dirty="0">
                <a:latin typeface="Times New Roman" pitchFamily="18" charset="0"/>
              </a:rPr>
              <a:t>=10m/s</a:t>
            </a:r>
            <a:r>
              <a:rPr lang="en-US" altLang="zh-CN" sz="2600" b="1" baseline="30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）</a:t>
            </a:r>
            <a:r>
              <a:rPr lang="zh-CN" altLang="en-US" sz="2600" i="1" dirty="0">
                <a:latin typeface="Times New Roman" pitchFamily="18" charset="0"/>
              </a:rPr>
              <a:t> 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837265" y="2766215"/>
            <a:ext cx="2663825" cy="1377156"/>
            <a:chOff x="3198" y="2795"/>
            <a:chExt cx="1587" cy="996"/>
          </a:xfrm>
        </p:grpSpPr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042873">
              <a:off x="3334" y="2840"/>
              <a:ext cx="473" cy="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Freeform 6"/>
            <p:cNvSpPr>
              <a:spLocks/>
            </p:cNvSpPr>
            <p:nvPr/>
          </p:nvSpPr>
          <p:spPr bwMode="auto">
            <a:xfrm flipH="1">
              <a:off x="3198" y="2795"/>
              <a:ext cx="1587" cy="9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0"/>
                </a:cxn>
                <a:cxn ang="0">
                  <a:pos x="1732" y="1000"/>
                </a:cxn>
                <a:cxn ang="0">
                  <a:pos x="0" y="0"/>
                </a:cxn>
              </a:cxnLst>
              <a:rect l="0" t="0" r="r" b="b"/>
              <a:pathLst>
                <a:path w="1732" h="1000">
                  <a:moveTo>
                    <a:pt x="0" y="0"/>
                  </a:moveTo>
                  <a:lnTo>
                    <a:pt x="0" y="1000"/>
                  </a:lnTo>
                  <a:lnTo>
                    <a:pt x="1732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694390" y="2285996"/>
            <a:ext cx="2303463" cy="2324364"/>
            <a:chOff x="3198" y="2341"/>
            <a:chExt cx="1451" cy="1757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334" y="2341"/>
              <a:ext cx="862" cy="1757"/>
              <a:chOff x="3334" y="2341"/>
              <a:chExt cx="862" cy="1757"/>
            </a:xfrm>
          </p:grpSpPr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>
                <a:off x="3742" y="3158"/>
                <a:ext cx="0" cy="72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0" name="Line 8"/>
              <p:cNvSpPr>
                <a:spLocks noChangeShapeType="1"/>
              </p:cNvSpPr>
              <p:nvPr/>
            </p:nvSpPr>
            <p:spPr bwMode="auto">
              <a:xfrm flipH="1" flipV="1">
                <a:off x="3379" y="2568"/>
                <a:ext cx="363" cy="5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1" name="Line 9"/>
              <p:cNvSpPr>
                <a:spLocks noChangeShapeType="1"/>
              </p:cNvSpPr>
              <p:nvPr/>
            </p:nvSpPr>
            <p:spPr bwMode="auto">
              <a:xfrm flipH="1">
                <a:off x="3515" y="3158"/>
                <a:ext cx="227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Rectangle 10"/>
              <p:cNvSpPr>
                <a:spLocks noChangeArrowheads="1"/>
              </p:cNvSpPr>
              <p:nvPr/>
            </p:nvSpPr>
            <p:spPr bwMode="auto">
              <a:xfrm>
                <a:off x="3742" y="3702"/>
                <a:ext cx="454" cy="3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i="1">
                    <a:solidFill>
                      <a:srgbClr val="FF0000"/>
                    </a:solidFill>
                    <a:latin typeface="Times New Roman" pitchFamily="18" charset="0"/>
                  </a:rPr>
                  <a:t>mg</a:t>
                </a:r>
                <a:r>
                  <a:rPr lang="en-US" altLang="zh-CN" sz="2800" i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3563" name="Rectangle 11"/>
              <p:cNvSpPr>
                <a:spLocks noChangeArrowheads="1"/>
              </p:cNvSpPr>
              <p:nvPr/>
            </p:nvSpPr>
            <p:spPr bwMode="auto">
              <a:xfrm>
                <a:off x="3334" y="2341"/>
                <a:ext cx="362" cy="3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800" i="1" dirty="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3564" name="Rectangle 12"/>
              <p:cNvSpPr>
                <a:spLocks noChangeArrowheads="1"/>
              </p:cNvSpPr>
              <p:nvPr/>
            </p:nvSpPr>
            <p:spPr bwMode="auto">
              <a:xfrm>
                <a:off x="3334" y="3022"/>
                <a:ext cx="272" cy="3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 i="1" dirty="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198" y="2341"/>
              <a:ext cx="1451" cy="1587"/>
              <a:chOff x="3470" y="2205"/>
              <a:chExt cx="1451" cy="1587"/>
            </a:xfrm>
          </p:grpSpPr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 flipV="1">
                <a:off x="3470" y="2432"/>
                <a:ext cx="1451" cy="95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arrow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 flipH="1" flipV="1">
                <a:off x="3515" y="2205"/>
                <a:ext cx="998" cy="1587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arrow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00114" y="997480"/>
            <a:ext cx="80152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93211"/>
                </a:solidFill>
                <a:latin typeface="Times New Roman" pitchFamily="18" charset="0"/>
                <a:ea typeface="华文新魏" pitchFamily="2" charset="-122"/>
              </a:rPr>
              <a:t>应用牛顿运动定律（由力求运动）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93211"/>
                </a:solidFill>
                <a:latin typeface="Times New Roman" pitchFamily="18" charset="0"/>
                <a:ea typeface="华文新魏" pitchFamily="2" charset="-122"/>
              </a:rPr>
              <a:t>解题步骤</a:t>
            </a:r>
            <a:r>
              <a:rPr kumimoji="1" lang="zh-CN" altLang="en-US" sz="3200" b="1" dirty="0">
                <a:solidFill>
                  <a:srgbClr val="F93211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87450" y="2262842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、分析物体的受力情况求出合力；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87450" y="2691470"/>
            <a:ext cx="7499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</a:rPr>
              <a:t>、应用</a:t>
            </a:r>
            <a:r>
              <a:rPr kumimoji="1" lang="en-US" altLang="zh-CN" sz="2800" b="1" dirty="0" smtClean="0">
                <a:latin typeface="Times New Roman" pitchFamily="18" charset="0"/>
              </a:rPr>
              <a:t>F</a:t>
            </a:r>
            <a:r>
              <a:rPr kumimoji="1" lang="zh-CN" altLang="en-US" sz="2800" b="1" baseline="-16000" dirty="0" smtClean="0">
                <a:latin typeface="Times New Roman" pitchFamily="18" charset="0"/>
              </a:rPr>
              <a:t>合</a:t>
            </a:r>
            <a:r>
              <a:rPr kumimoji="1" lang="en-US" altLang="zh-CN" sz="2800" b="1" dirty="0" smtClean="0">
                <a:latin typeface="Times New Roman" pitchFamily="18" charset="0"/>
              </a:rPr>
              <a:t>=</a:t>
            </a:r>
            <a:r>
              <a:rPr kumimoji="1" lang="en-US" altLang="zh-CN" sz="2800" b="1" dirty="0" smtClean="0">
                <a:latin typeface="Times New Roman" pitchFamily="18" charset="0"/>
              </a:rPr>
              <a:t>ma</a:t>
            </a:r>
            <a:r>
              <a:rPr kumimoji="1" lang="zh-CN" altLang="en-US" sz="2800" b="1" dirty="0" smtClean="0">
                <a:latin typeface="Times New Roman" pitchFamily="18" charset="0"/>
              </a:rPr>
              <a:t>求出</a:t>
            </a:r>
            <a:r>
              <a:rPr kumimoji="1" lang="en-US" altLang="zh-CN" sz="2800" b="1" dirty="0" smtClean="0">
                <a:latin typeface="Times New Roman" pitchFamily="18" charset="0"/>
              </a:rPr>
              <a:t>a</a:t>
            </a:r>
            <a:r>
              <a:rPr kumimoji="1" lang="zh-CN" altLang="en-US" sz="2800" b="1" dirty="0" smtClean="0">
                <a:latin typeface="Times New Roman" pitchFamily="18" charset="0"/>
              </a:rPr>
              <a:t>的大小和方向；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181128" y="3120098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</a:rPr>
              <a:t>3</a:t>
            </a:r>
            <a:r>
              <a:rPr kumimoji="1" lang="zh-CN" altLang="en-US" sz="2800" b="1" dirty="0" smtClean="0">
                <a:latin typeface="Times New Roman" pitchFamily="18" charset="0"/>
              </a:rPr>
              <a:t>、应用运动学</a:t>
            </a:r>
            <a:r>
              <a:rPr kumimoji="1" lang="zh-CN" altLang="en-US" sz="2800" b="1" dirty="0">
                <a:latin typeface="Times New Roman" pitchFamily="18" charset="0"/>
              </a:rPr>
              <a:t>的相应公式列</a:t>
            </a:r>
            <a:r>
              <a:rPr kumimoji="1" lang="zh-CN" altLang="en-US" sz="2800" b="1" dirty="0" smtClean="0">
                <a:latin typeface="Times New Roman" pitchFamily="18" charset="0"/>
              </a:rPr>
              <a:t>方程，求解</a:t>
            </a:r>
            <a:r>
              <a:rPr kumimoji="1" lang="en-US" altLang="zh-CN" sz="2800" b="1" dirty="0" smtClean="0">
                <a:latin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11189" y="457729"/>
            <a:ext cx="30241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华文新魏" pitchFamily="2" charset="-122"/>
              </a:rPr>
              <a:t>我来小结：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6" grpId="0" autoUpdateAnimBg="0"/>
      <p:bldP spid="4403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261</Words>
  <PresentationFormat>全屏显示(16:10)</PresentationFormat>
  <Paragraphs>23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jkzyw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jkzyw</dc:title>
  <dc:creator>jkzyw</dc:creator>
  <cp:lastModifiedBy>Lenovo</cp:lastModifiedBy>
  <cp:revision>14</cp:revision>
  <dcterms:created xsi:type="dcterms:W3CDTF">2006-11-27T06:36:02Z</dcterms:created>
  <dcterms:modified xsi:type="dcterms:W3CDTF">2018-12-27T02:44:03Z</dcterms:modified>
</cp:coreProperties>
</file>