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8" r:id="rId3"/>
    <p:sldId id="346" r:id="rId4"/>
    <p:sldId id="259" r:id="rId5"/>
    <p:sldId id="317" r:id="rId6"/>
    <p:sldId id="318" r:id="rId7"/>
    <p:sldId id="333" r:id="rId8"/>
    <p:sldId id="319" r:id="rId9"/>
    <p:sldId id="320" r:id="rId10"/>
    <p:sldId id="321" r:id="rId11"/>
    <p:sldId id="322" r:id="rId12"/>
    <p:sldId id="347" r:id="rId13"/>
    <p:sldId id="387" r:id="rId14"/>
    <p:sldId id="323" r:id="rId15"/>
    <p:sldId id="275" r:id="rId16"/>
    <p:sldId id="279" r:id="rId17"/>
    <p:sldId id="364" r:id="rId18"/>
    <p:sldId id="384" r:id="rId19"/>
    <p:sldId id="287" r:id="rId20"/>
    <p:sldId id="344" r:id="rId21"/>
    <p:sldId id="363" r:id="rId22"/>
    <p:sldId id="343" r:id="rId23"/>
    <p:sldId id="388" r:id="rId24"/>
    <p:sldId id="348" r:id="rId25"/>
    <p:sldId id="378" r:id="rId26"/>
    <p:sldId id="379" r:id="rId27"/>
    <p:sldId id="380" r:id="rId28"/>
    <p:sldId id="381" r:id="rId29"/>
    <p:sldId id="382" r:id="rId30"/>
    <p:sldId id="383" r:id="rId31"/>
  </p:sldIdLst>
  <p:sldSz cx="5759450" cy="3600450"/>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06">
          <p15:clr>
            <a:srgbClr val="A4A3A4"/>
          </p15:clr>
        </p15:guide>
        <p15:guide id="2" pos="1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9900"/>
    <a:srgbClr val="357DA9"/>
    <a:srgbClr val="333333"/>
    <a:srgbClr val="FFFFFF"/>
    <a:srgbClr val="C5C5C5"/>
    <a:srgbClr val="C0C0C0"/>
    <a:srgbClr val="DDDDDD"/>
    <a:srgbClr val="70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6"/>
    <p:restoredTop sz="93742"/>
  </p:normalViewPr>
  <p:slideViewPr>
    <p:cSldViewPr showGuides="1">
      <p:cViewPr varScale="1">
        <p:scale>
          <a:sx n="158" d="100"/>
          <a:sy n="158" d="100"/>
        </p:scale>
        <p:origin x="1098" y="114"/>
      </p:cViewPr>
      <p:guideLst>
        <p:guide orient="horz" pos="1206"/>
        <p:guide pos="1903"/>
      </p:guideLst>
    </p:cSldViewPr>
  </p:slideViewPr>
  <p:notesTextViewPr>
    <p:cViewPr>
      <p:scale>
        <a:sx n="100" d="100"/>
        <a:sy n="100" d="100"/>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5540" name="Rectangle 4"/>
          <p:cNvSpPr>
            <a:spLocks noGrp="1" noRot="1" noChangeAspect="1" noTextEdit="1"/>
          </p:cNvSpPr>
          <p:nvPr>
            <p:ph type="sldImg" idx="2"/>
          </p:nvPr>
        </p:nvSpPr>
        <p:spPr>
          <a:xfrm>
            <a:off x="685800" y="685800"/>
            <a:ext cx="54864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ea typeface="宋体" panose="02010600030101010101" pitchFamily="2" charset="-122"/>
              </a:rPr>
              <a:t>‹#›</a:t>
            </a:fld>
            <a:endParaRPr lang="en-US" altLang="zh-CN"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ea typeface="宋体" panose="02010600030101010101" pitchFamily="2" charset="-122"/>
              </a:rPr>
              <a:t>3</a:t>
            </a:fld>
            <a:endParaRPr lang="en-US" altLang="zh-CN" sz="1200" dirty="0">
              <a:ea typeface="宋体" panose="02010600030101010101" pitchFamily="2" charset="-122"/>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lstStyle/>
          <a:p>
            <a:pPr lvl="0" eaLnBrk="1" hangingPunct="1"/>
            <a:endParaRPr lang="zh-CN"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316480" y="1358678"/>
            <a:ext cx="5127041" cy="472004"/>
          </a:xfrm>
        </p:spPr>
        <p:txBody>
          <a:bodyPr lIns="101600" tIns="38100" rIns="25400" bIns="38100" anchor="t" anchorCtr="0">
            <a:noAutofit/>
          </a:bodyPr>
          <a:lstStyle>
            <a:lvl1pPr algn="ctr">
              <a:defRPr sz="255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316480" y="1872000"/>
            <a:ext cx="5127041" cy="499204"/>
          </a:xfrm>
        </p:spPr>
        <p:txBody>
          <a:bodyPr lIns="101600" tIns="38100" rIns="76200" bIns="38100">
            <a:noAutofit/>
          </a:bodyPr>
          <a:lstStyle>
            <a:lvl1pPr marL="0" indent="0" algn="ctr" eaLnBrk="1" fontAlgn="auto" latinLnBrk="0" hangingPunct="1">
              <a:lnSpc>
                <a:spcPct val="100000"/>
              </a:lnSpc>
              <a:buNone/>
              <a:defRPr sz="1135" u="none" strike="noStrike" kern="1200" cap="none" spc="200" normalizeH="0" baseline="0">
                <a:solidFill>
                  <a:schemeClr val="tx1"/>
                </a:solidFill>
                <a:uFillTx/>
              </a:defRPr>
            </a:lvl1pPr>
            <a:lvl2pPr marL="215900" indent="0" algn="ctr">
              <a:buNone/>
              <a:defRPr sz="945"/>
            </a:lvl2pPr>
            <a:lvl3pPr marL="431800" indent="0" algn="ctr">
              <a:buNone/>
              <a:defRPr sz="850"/>
            </a:lvl3pPr>
            <a:lvl4pPr marL="647700" indent="0" algn="ctr">
              <a:buNone/>
              <a:defRPr sz="755"/>
            </a:lvl4pPr>
            <a:lvl5pPr marL="864235" indent="0" algn="ctr">
              <a:buNone/>
              <a:defRPr sz="755"/>
            </a:lvl5pPr>
            <a:lvl6pPr marL="1080135" indent="0" algn="ctr">
              <a:buNone/>
              <a:defRPr sz="755"/>
            </a:lvl6pPr>
            <a:lvl7pPr marL="1296035" indent="0" algn="ctr">
              <a:buNone/>
              <a:defRPr sz="755"/>
            </a:lvl7pPr>
            <a:lvl8pPr marL="1511935" indent="0" algn="ctr">
              <a:buNone/>
              <a:defRPr sz="755"/>
            </a:lvl8pPr>
            <a:lvl9pPr marL="1727835" indent="0" algn="ctr">
              <a:buNone/>
              <a:defRPr sz="755"/>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2019/12/10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316502" y="500004"/>
            <a:ext cx="5127041" cy="264566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316480" y="1358678"/>
            <a:ext cx="5127041" cy="472004"/>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25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16480" y="226772"/>
            <a:ext cx="5127041" cy="340157"/>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132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316480" y="680315"/>
            <a:ext cx="5127041" cy="2646381"/>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755650"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16502" y="1999333"/>
            <a:ext cx="5127041" cy="328003"/>
          </a:xfrm>
        </p:spPr>
        <p:txBody>
          <a:bodyPr lIns="101600" tIns="38100" rIns="63500" bIns="38100" anchor="t" anchorCtr="0">
            <a:noAutofit/>
          </a:bodyPr>
          <a:lstStyle>
            <a:lvl1pPr>
              <a:defRPr sz="17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316500" y="2368333"/>
            <a:ext cx="5127041" cy="565871"/>
          </a:xfrm>
        </p:spPr>
        <p:txBody>
          <a:bodyPr lIns="101600" tIns="38100" rIns="76200" bIns="38100">
            <a:noAutofit/>
          </a:bodyPr>
          <a:lstStyle>
            <a:lvl1pPr marL="0" indent="0" eaLnBrk="1" fontAlgn="auto" latinLnBrk="0" hangingPunct="1">
              <a:buNone/>
              <a:defRPr kumimoji="0" lang="zh-CN" altLang="en-US" sz="755" b="0" i="0" u="none" strike="noStrike" kern="1200" cap="none" spc="150" normalizeH="0" baseline="0" noProof="1">
                <a:solidFill>
                  <a:schemeClr val="tx1"/>
                </a:solidFill>
                <a:uFillTx/>
                <a:latin typeface="+mn-lt"/>
                <a:ea typeface="+mn-ea"/>
                <a:cs typeface="+mn-cs"/>
                <a:sym typeface="+mn-ea"/>
              </a:defRPr>
            </a:lvl1pPr>
            <a:lvl2pPr marL="215900" indent="0">
              <a:buNone/>
              <a:defRPr sz="945">
                <a:solidFill>
                  <a:schemeClr val="tx1">
                    <a:tint val="75000"/>
                  </a:schemeClr>
                </a:solidFill>
              </a:defRPr>
            </a:lvl2pPr>
            <a:lvl3pPr marL="431800" indent="0">
              <a:buNone/>
              <a:defRPr sz="850">
                <a:solidFill>
                  <a:schemeClr val="tx1">
                    <a:tint val="75000"/>
                  </a:schemeClr>
                </a:solidFill>
              </a:defRPr>
            </a:lvl3pPr>
            <a:lvl4pPr marL="647700" indent="0">
              <a:buNone/>
              <a:defRPr sz="755">
                <a:solidFill>
                  <a:schemeClr val="tx1">
                    <a:tint val="75000"/>
                  </a:schemeClr>
                </a:solidFill>
              </a:defRPr>
            </a:lvl4pPr>
            <a:lvl5pPr marL="864235" indent="0">
              <a:buNone/>
              <a:defRPr sz="755">
                <a:solidFill>
                  <a:schemeClr val="tx1">
                    <a:tint val="75000"/>
                  </a:schemeClr>
                </a:solidFill>
              </a:defRPr>
            </a:lvl5pPr>
            <a:lvl6pPr marL="1080135" indent="0">
              <a:buNone/>
              <a:defRPr sz="755">
                <a:solidFill>
                  <a:schemeClr val="tx1">
                    <a:tint val="75000"/>
                  </a:schemeClr>
                </a:solidFill>
              </a:defRPr>
            </a:lvl6pPr>
            <a:lvl7pPr marL="1296035" indent="0">
              <a:buNone/>
              <a:defRPr sz="755">
                <a:solidFill>
                  <a:schemeClr val="tx1">
                    <a:tint val="75000"/>
                  </a:schemeClr>
                </a:solidFill>
              </a:defRPr>
            </a:lvl7pPr>
            <a:lvl8pPr marL="1511935" indent="0">
              <a:buNone/>
              <a:defRPr sz="755">
                <a:solidFill>
                  <a:schemeClr val="tx1">
                    <a:tint val="75000"/>
                  </a:schemeClr>
                </a:solidFill>
              </a:defRPr>
            </a:lvl8pPr>
            <a:lvl9pPr marL="1727835" indent="0">
              <a:buNone/>
              <a:defRPr sz="755">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16480" y="226772"/>
            <a:ext cx="5127041" cy="340157"/>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132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316502" y="680315"/>
            <a:ext cx="2496020" cy="2645669"/>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755650"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2947501" y="680315"/>
            <a:ext cx="2496020" cy="2645669"/>
          </a:xfrm>
        </p:spPr>
        <p:txBody>
          <a:bodyPr>
            <a:noAutofit/>
          </a:bodyPr>
          <a:lstStyle>
            <a:lvl1pPr>
              <a:defRPr sz="755">
                <a:solidFill>
                  <a:schemeClr val="tx1">
                    <a:lumMod val="75000"/>
                    <a:lumOff val="25000"/>
                  </a:schemeClr>
                </a:solidFill>
              </a:defRPr>
            </a:lvl1pPr>
            <a:lvl2pPr>
              <a:defRPr sz="755">
                <a:solidFill>
                  <a:schemeClr val="tx1">
                    <a:lumMod val="75000"/>
                    <a:lumOff val="25000"/>
                  </a:schemeClr>
                </a:solidFill>
              </a:defRPr>
            </a:lvl2pPr>
            <a:lvl3pPr>
              <a:defRPr sz="755">
                <a:solidFill>
                  <a:schemeClr val="tx1">
                    <a:lumMod val="75000"/>
                    <a:lumOff val="25000"/>
                  </a:schemeClr>
                </a:solidFill>
              </a:defRPr>
            </a:lvl3pPr>
            <a:lvl4pPr>
              <a:defRPr sz="755">
                <a:solidFill>
                  <a:schemeClr val="tx1">
                    <a:lumMod val="75000"/>
                    <a:lumOff val="25000"/>
                  </a:schemeClr>
                </a:solidFill>
              </a:defRPr>
            </a:lvl4pPr>
            <a:lvl5pPr>
              <a:defRPr sz="755">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2019/12/10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16480" y="226772"/>
            <a:ext cx="5127041" cy="340157"/>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132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316502" y="680315"/>
            <a:ext cx="2496020" cy="200002"/>
          </a:xfrm>
        </p:spPr>
        <p:txBody>
          <a:bodyPr lIns="101600" tIns="38100" rIns="76200" bIns="38100" anchor="t" anchorCtr="0">
            <a:noAutofit/>
          </a:bodyPr>
          <a:lstStyle>
            <a:lvl1pPr marL="0" indent="0" eaLnBrk="1" fontAlgn="auto" latinLnBrk="0" hangingPunct="1">
              <a:lnSpc>
                <a:spcPct val="100000"/>
              </a:lnSpc>
              <a:spcAft>
                <a:spcPts val="0"/>
              </a:spcAft>
              <a:buNone/>
              <a:defRPr sz="945" b="1" u="none" strike="noStrike" kern="1200" cap="none" spc="200" normalizeH="0" baseline="0">
                <a:solidFill>
                  <a:schemeClr val="tx1"/>
                </a:solidFill>
                <a:uFillTx/>
              </a:defRPr>
            </a:lvl1pPr>
            <a:lvl2pPr marL="215900" indent="0">
              <a:buNone/>
              <a:defRPr sz="945" b="1"/>
            </a:lvl2pPr>
            <a:lvl3pPr marL="431800" indent="0">
              <a:buNone/>
              <a:defRPr sz="850" b="1"/>
            </a:lvl3pPr>
            <a:lvl4pPr marL="647700" indent="0">
              <a:buNone/>
              <a:defRPr sz="755" b="1"/>
            </a:lvl4pPr>
            <a:lvl5pPr marL="864235" indent="0">
              <a:buNone/>
              <a:defRPr sz="755" b="1"/>
            </a:lvl5pPr>
            <a:lvl6pPr marL="1080135" indent="0">
              <a:buNone/>
              <a:defRPr sz="755" b="1"/>
            </a:lvl6pPr>
            <a:lvl7pPr marL="1296035" indent="0">
              <a:buNone/>
              <a:defRPr sz="755" b="1"/>
            </a:lvl7pPr>
            <a:lvl8pPr marL="1511935" indent="0">
              <a:buNone/>
              <a:defRPr sz="755" b="1"/>
            </a:lvl8pPr>
            <a:lvl9pPr marL="1727835" indent="0">
              <a:buNone/>
              <a:defRPr sz="755"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316500" y="939130"/>
            <a:ext cx="2496000" cy="2389624"/>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755650"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2946024" y="680315"/>
            <a:ext cx="2496020" cy="20000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ct val="0"/>
              </a:spcBef>
              <a:spcAft>
                <a:spcPts val="0"/>
              </a:spcAft>
              <a:buFont typeface="Arial" panose="020B0604020202020204" pitchFamily="34" charset="0"/>
              <a:buNone/>
              <a:defRPr kumimoji="0" lang="zh-CN" altLang="en-US" sz="945" b="1" i="0" u="none" strike="noStrike" kern="1200" cap="none" spc="200" normalizeH="0" baseline="0" noProof="1" dirty="0">
                <a:solidFill>
                  <a:schemeClr val="tx1"/>
                </a:solidFill>
                <a:uFillTx/>
                <a:latin typeface="+mn-lt"/>
                <a:ea typeface="+mn-ea"/>
                <a:cs typeface="+mn-cs"/>
                <a:sym typeface="+mn-ea"/>
              </a:defRPr>
            </a:lvl1pPr>
            <a:lvl2pPr marL="215900" indent="0">
              <a:buNone/>
              <a:defRPr sz="945" b="1"/>
            </a:lvl2pPr>
            <a:lvl3pPr marL="431800" indent="0">
              <a:buNone/>
              <a:defRPr sz="850" b="1"/>
            </a:lvl3pPr>
            <a:lvl4pPr marL="647700" indent="0">
              <a:buNone/>
              <a:defRPr sz="755" b="1"/>
            </a:lvl4pPr>
            <a:lvl5pPr marL="864235" indent="0">
              <a:buNone/>
              <a:defRPr sz="755" b="1"/>
            </a:lvl5pPr>
            <a:lvl6pPr marL="1080135" indent="0">
              <a:buNone/>
              <a:defRPr sz="755" b="1"/>
            </a:lvl6pPr>
            <a:lvl7pPr marL="1296035" indent="0">
              <a:buNone/>
              <a:defRPr sz="755" b="1"/>
            </a:lvl7pPr>
            <a:lvl8pPr marL="1511935" indent="0">
              <a:buNone/>
              <a:defRPr sz="755" b="1"/>
            </a:lvl8pPr>
            <a:lvl9pPr marL="1727835" indent="0">
              <a:buNone/>
              <a:defRPr sz="755"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2946024" y="939130"/>
            <a:ext cx="2496020" cy="2389624"/>
          </a:xfrm>
        </p:spPr>
        <p:txBody>
          <a:bodyPr vert="horz" lIns="101600" tIns="0" rIns="82550" bIns="0" rtlCol="0">
            <a:no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755650"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2019/12/10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1325"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2019/12/10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2019/12/10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316502" y="680315"/>
            <a:ext cx="2496020" cy="2645669"/>
          </a:xfrm>
        </p:spPr>
        <p:txBody>
          <a:bodyPr vert="horz" lIns="101600" tIns="0" rIns="82550" bIns="0" rtlCol="0">
            <a:no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323850" marR="0" lvl="1" indent="-10795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755" b="0" i="0" u="none" strike="noStrike" kern="1200" cap="none" spc="150" normalizeH="0" baseline="0" noProof="1" dirty="0">
                <a:solidFill>
                  <a:schemeClr val="tx1"/>
                </a:solidFill>
                <a:uFillTx/>
                <a:latin typeface="+mn-lt"/>
                <a:ea typeface="+mn-ea"/>
                <a:cs typeface="+mn-cs"/>
                <a:sym typeface="+mn-ea"/>
              </a:defRPr>
            </a:lvl2pPr>
            <a:lvl3pPr marL="539750" marR="0" lvl="2"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mn-lt"/>
                <a:ea typeface="+mn-ea"/>
                <a:cs typeface="+mn-cs"/>
                <a:sym typeface="+mn-ea"/>
              </a:defRPr>
            </a:lvl3pPr>
            <a:lvl4pPr marL="755650" marR="0" lvl="3"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mn-lt"/>
                <a:ea typeface="+mn-ea"/>
                <a:cs typeface="+mn-cs"/>
                <a:sym typeface="+mn-ea"/>
              </a:defRPr>
            </a:lvl4pPr>
            <a:lvl5pPr marL="972185" marR="0" lvl="4"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2947524" y="680315"/>
            <a:ext cx="2496020" cy="2645669"/>
          </a:xfrm>
        </p:spPr>
        <p:txBody>
          <a:bodyPr vert="horz" lIns="101600" tIns="0" rIns="82550" bIns="0" rtlCol="0">
            <a:normAutofit/>
          </a:bodyPr>
          <a:lstStyle>
            <a:lvl1pPr marL="107950" marR="0" lvl="0" indent="-10795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755"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2019/12/10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4994237" y="500004"/>
            <a:ext cx="449284" cy="2828823"/>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135"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316500" y="500000"/>
            <a:ext cx="4643197" cy="2828823"/>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9"/>
            </p:custDataLst>
          </p:nvPr>
        </p:nvSpPr>
        <p:spPr>
          <a:xfrm>
            <a:off x="316480" y="226772"/>
            <a:ext cx="5127041" cy="340157"/>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30"/>
            </p:custDataLst>
          </p:nvPr>
        </p:nvSpPr>
        <p:spPr>
          <a:xfrm>
            <a:off x="316480" y="680315"/>
            <a:ext cx="5127041" cy="2645669"/>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31"/>
            </p:custDataLst>
          </p:nvPr>
        </p:nvSpPr>
        <p:spPr>
          <a:xfrm>
            <a:off x="415626" y="3333246"/>
            <a:ext cx="1275591" cy="166299"/>
          </a:xfrm>
          <a:prstGeom prst="rect">
            <a:avLst/>
          </a:prstGeom>
        </p:spPr>
        <p:txBody>
          <a:bodyPr vert="horz" lIns="91440" tIns="45720" rIns="91440" bIns="45720" rtlCol="0" anchor="ctr">
            <a:normAutofit/>
          </a:bodyPr>
          <a:lstStyle>
            <a:lvl1pPr algn="l">
              <a:defRPr sz="565">
                <a:solidFill>
                  <a:schemeClr val="tx1">
                    <a:tint val="75000"/>
                  </a:schemeClr>
                </a:solidFill>
              </a:defRPr>
            </a:lvl1pPr>
          </a:lstStyle>
          <a:p>
            <a:fld id="{760FBDFE-C587-4B4C-A407-44438C67B59E}" type="datetimeFigureOut">
              <a:rPr lang="zh-CN" altLang="en-US" smtClean="0"/>
              <a:t>2019/12/10</a:t>
            </a:fld>
            <a:endParaRPr lang="zh-CN" altLang="en-US"/>
          </a:p>
        </p:txBody>
      </p:sp>
      <p:sp>
        <p:nvSpPr>
          <p:cNvPr id="5" name="页脚占位符 4"/>
          <p:cNvSpPr>
            <a:spLocks noGrp="1"/>
          </p:cNvSpPr>
          <p:nvPr>
            <p:ph type="ftr" sz="quarter" idx="3"/>
            <p:custDataLst>
              <p:tags r:id="rId32"/>
            </p:custDataLst>
          </p:nvPr>
        </p:nvSpPr>
        <p:spPr>
          <a:xfrm>
            <a:off x="1944567" y="3333246"/>
            <a:ext cx="1870866" cy="166299"/>
          </a:xfrm>
          <a:prstGeom prst="rect">
            <a:avLst/>
          </a:prstGeom>
        </p:spPr>
        <p:txBody>
          <a:bodyPr vert="horz" lIns="91440" tIns="45720" rIns="91440" bIns="45720" rtlCol="0" anchor="ctr">
            <a:normAutofit/>
          </a:bodyPr>
          <a:lstStyle>
            <a:lvl1pPr algn="ctr">
              <a:defRPr sz="56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33"/>
            </p:custDataLst>
          </p:nvPr>
        </p:nvSpPr>
        <p:spPr>
          <a:xfrm>
            <a:off x="4068000" y="3333246"/>
            <a:ext cx="1275591" cy="166299"/>
          </a:xfrm>
          <a:prstGeom prst="rect">
            <a:avLst/>
          </a:prstGeom>
        </p:spPr>
        <p:txBody>
          <a:bodyPr vert="horz" lIns="91440" tIns="45720" rIns="91440" bIns="45720" rtlCol="0" anchor="ctr">
            <a:normAutofit/>
          </a:bodyPr>
          <a:lstStyle>
            <a:lvl1pPr algn="r">
              <a:defRPr sz="565">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3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lvl1pPr algn="l" defTabSz="431800" rtl="0" eaLnBrk="1" fontAlgn="auto" latinLnBrk="0" hangingPunct="1">
        <a:lnSpc>
          <a:spcPct val="100000"/>
        </a:lnSpc>
        <a:spcBef>
          <a:spcPct val="0"/>
        </a:spcBef>
        <a:buNone/>
        <a:defRPr sz="1325" b="1" u="none" strike="noStrike" kern="1200" cap="none" spc="200" normalizeH="0">
          <a:solidFill>
            <a:schemeClr val="tx1"/>
          </a:solidFill>
          <a:uFillTx/>
          <a:latin typeface="+mj-lt"/>
          <a:ea typeface="+mj-ea"/>
          <a:cs typeface="+mj-cs"/>
        </a:defRPr>
      </a:lvl1pPr>
    </p:titleStyle>
    <p:bodyStyle>
      <a:lvl1pPr marL="1079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solidFill>
          <a:uFillTx/>
          <a:latin typeface="+mn-lt"/>
          <a:ea typeface="+mn-ea"/>
          <a:cs typeface="+mn-cs"/>
        </a:defRPr>
      </a:lvl1pPr>
      <a:lvl2pPr marL="323850" indent="-107950" algn="l" defTabSz="431800" rtl="0" eaLnBrk="1" fontAlgn="auto" latinLnBrk="0" hangingPunct="1">
        <a:lnSpc>
          <a:spcPct val="130000"/>
        </a:lnSpc>
        <a:spcBef>
          <a:spcPct val="0"/>
        </a:spcBef>
        <a:spcAft>
          <a:spcPts val="1000"/>
        </a:spcAft>
        <a:buFont typeface="Arial" panose="020B0604020202020204" pitchFamily="34" charset="0"/>
        <a:buChar char="•"/>
        <a:tabLst>
          <a:tab pos="760730" algn="l"/>
        </a:tabLst>
        <a:defRPr sz="755" u="none" strike="noStrike" kern="1200" cap="none" spc="150" normalizeH="0" baseline="0">
          <a:solidFill>
            <a:schemeClr val="tx1"/>
          </a:solidFill>
          <a:uFillTx/>
          <a:latin typeface="+mn-lt"/>
          <a:ea typeface="+mn-ea"/>
          <a:cs typeface="+mn-cs"/>
        </a:defRPr>
      </a:lvl2pPr>
      <a:lvl3pPr marL="5397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solidFill>
          <a:uFillTx/>
          <a:latin typeface="+mn-lt"/>
          <a:ea typeface="+mn-ea"/>
          <a:cs typeface="+mn-cs"/>
        </a:defRPr>
      </a:lvl3pPr>
      <a:lvl4pPr marL="755650"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solidFill>
          <a:uFillTx/>
          <a:latin typeface="+mn-lt"/>
          <a:ea typeface="+mn-ea"/>
          <a:cs typeface="+mn-cs"/>
        </a:defRPr>
      </a:lvl4pPr>
      <a:lvl5pPr marL="972185" indent="-107950" algn="l" defTabSz="431800" rtl="0" eaLnBrk="1" fontAlgn="auto" latinLnBrk="0" hangingPunct="1">
        <a:lnSpc>
          <a:spcPct val="130000"/>
        </a:lnSpc>
        <a:spcBef>
          <a:spcPct val="0"/>
        </a:spcBef>
        <a:spcAft>
          <a:spcPts val="1000"/>
        </a:spcAft>
        <a:buFont typeface="Arial" panose="020B0604020202020204" pitchFamily="34" charset="0"/>
        <a:buChar char="•"/>
        <a:defRPr sz="755" u="none" strike="noStrike" kern="1200" cap="none" spc="150" normalizeH="0" baseline="0">
          <a:solidFill>
            <a:schemeClr val="tx1"/>
          </a:solidFill>
          <a:uFillTx/>
          <a:latin typeface="+mn-lt"/>
          <a:ea typeface="+mn-ea"/>
          <a:cs typeface="+mn-cs"/>
        </a:defRPr>
      </a:lvl5pPr>
      <a:lvl6pPr marL="11880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6pPr>
      <a:lvl7pPr marL="14039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7pPr>
      <a:lvl8pPr marL="16198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8pPr>
      <a:lvl9pPr marL="1835785" indent="-107950" algn="l" defTabSz="431800" rtl="0" eaLnBrk="1" latinLnBrk="0" hangingPunct="1">
        <a:lnSpc>
          <a:spcPct val="90000"/>
        </a:lnSpc>
        <a:spcBef>
          <a:spcPts val="235"/>
        </a:spcBef>
        <a:buFont typeface="Arial" panose="020B0604020202020204" pitchFamily="34" charset="0"/>
        <a:buChar char="•"/>
        <a:defRPr sz="850" kern="1200">
          <a:solidFill>
            <a:schemeClr val="tx1"/>
          </a:solidFill>
          <a:latin typeface="+mn-lt"/>
          <a:ea typeface="+mn-ea"/>
          <a:cs typeface="+mn-cs"/>
        </a:defRPr>
      </a:lvl9pPr>
    </p:bodyStyle>
    <p:otherStyle>
      <a:defPPr>
        <a:defRPr lang="zh-CN"/>
      </a:defPPr>
      <a:lvl1pPr marL="0" algn="l" defTabSz="431800" rtl="0" eaLnBrk="1" latinLnBrk="0" hangingPunct="1">
        <a:defRPr sz="850" kern="1200">
          <a:solidFill>
            <a:schemeClr val="tx1"/>
          </a:solidFill>
          <a:latin typeface="+mn-lt"/>
          <a:ea typeface="+mn-ea"/>
          <a:cs typeface="+mn-cs"/>
        </a:defRPr>
      </a:lvl1pPr>
      <a:lvl2pPr marL="215900" algn="l" defTabSz="431800" rtl="0" eaLnBrk="1" latinLnBrk="0" hangingPunct="1">
        <a:defRPr sz="850" kern="1200">
          <a:solidFill>
            <a:schemeClr val="tx1"/>
          </a:solidFill>
          <a:latin typeface="+mn-lt"/>
          <a:ea typeface="+mn-ea"/>
          <a:cs typeface="+mn-cs"/>
        </a:defRPr>
      </a:lvl2pPr>
      <a:lvl3pPr marL="431800" algn="l" defTabSz="431800" rtl="0" eaLnBrk="1" latinLnBrk="0" hangingPunct="1">
        <a:defRPr sz="850" kern="1200">
          <a:solidFill>
            <a:schemeClr val="tx1"/>
          </a:solidFill>
          <a:latin typeface="+mn-lt"/>
          <a:ea typeface="+mn-ea"/>
          <a:cs typeface="+mn-cs"/>
        </a:defRPr>
      </a:lvl3pPr>
      <a:lvl4pPr marL="647700" algn="l" defTabSz="431800" rtl="0" eaLnBrk="1" latinLnBrk="0" hangingPunct="1">
        <a:defRPr sz="850" kern="1200">
          <a:solidFill>
            <a:schemeClr val="tx1"/>
          </a:solidFill>
          <a:latin typeface="+mn-lt"/>
          <a:ea typeface="+mn-ea"/>
          <a:cs typeface="+mn-cs"/>
        </a:defRPr>
      </a:lvl4pPr>
      <a:lvl5pPr marL="864235" algn="l" defTabSz="431800" rtl="0" eaLnBrk="1" latinLnBrk="0" hangingPunct="1">
        <a:defRPr sz="850" kern="1200">
          <a:solidFill>
            <a:schemeClr val="tx1"/>
          </a:solidFill>
          <a:latin typeface="+mn-lt"/>
          <a:ea typeface="+mn-ea"/>
          <a:cs typeface="+mn-cs"/>
        </a:defRPr>
      </a:lvl5pPr>
      <a:lvl6pPr marL="1080135" algn="l" defTabSz="431800" rtl="0" eaLnBrk="1" latinLnBrk="0" hangingPunct="1">
        <a:defRPr sz="850" kern="1200">
          <a:solidFill>
            <a:schemeClr val="tx1"/>
          </a:solidFill>
          <a:latin typeface="+mn-lt"/>
          <a:ea typeface="+mn-ea"/>
          <a:cs typeface="+mn-cs"/>
        </a:defRPr>
      </a:lvl6pPr>
      <a:lvl7pPr marL="1296035" algn="l" defTabSz="431800" rtl="0" eaLnBrk="1" latinLnBrk="0" hangingPunct="1">
        <a:defRPr sz="850" kern="1200">
          <a:solidFill>
            <a:schemeClr val="tx1"/>
          </a:solidFill>
          <a:latin typeface="+mn-lt"/>
          <a:ea typeface="+mn-ea"/>
          <a:cs typeface="+mn-cs"/>
        </a:defRPr>
      </a:lvl7pPr>
      <a:lvl8pPr marL="1511935" algn="l" defTabSz="431800" rtl="0" eaLnBrk="1" latinLnBrk="0" hangingPunct="1">
        <a:defRPr sz="850" kern="1200">
          <a:solidFill>
            <a:schemeClr val="tx1"/>
          </a:solidFill>
          <a:latin typeface="+mn-lt"/>
          <a:ea typeface="+mn-ea"/>
          <a:cs typeface="+mn-cs"/>
        </a:defRPr>
      </a:lvl8pPr>
      <a:lvl9pPr marL="1727835" algn="l" defTabSz="431800" rtl="0" eaLnBrk="1" latinLnBrk="0" hangingPunct="1">
        <a:defRPr sz="8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1.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oleObject" Target="../embeddings/oleObject5.bin"/><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WQX5.TIF" TargetMode="External"/><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6.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8" Type="http://schemas.openxmlformats.org/officeDocument/2006/relationships/hyperlink" Target="http://image.jike.com/detail?did=-5659059867423202954&amp;pos=78&amp;num=36&amp;q=%E9%BB%84%E6%9F%B3%E5%8F%B6&amp;fm=QH360" TargetMode="External"/><Relationship Id="rId3" Type="http://schemas.openxmlformats.org/officeDocument/2006/relationships/image" Target="../media/image29.jpeg"/><Relationship Id="rId7" Type="http://schemas.openxmlformats.org/officeDocument/2006/relationships/image" Target="../media/image31.jpeg"/><Relationship Id="rId2" Type="http://schemas.openxmlformats.org/officeDocument/2006/relationships/hyperlink" Target="http://202.116.65.193/jinpinkc/zhiwuxue/web2004/source/bys/guan/guan.htm" TargetMode="External"/><Relationship Id="rId1" Type="http://schemas.openxmlformats.org/officeDocument/2006/relationships/slideLayout" Target="../slideLayouts/slideLayout7.xml"/><Relationship Id="rId6" Type="http://schemas.openxmlformats.org/officeDocument/2006/relationships/hyperlink" Target="http://image.jike.com/detail?did=-1408747862680233838&amp;pos=81&amp;num=36&amp;q=%E6%9F%B3%E5%8F%B6&amp;fm=QH360" TargetMode="External"/><Relationship Id="rId5" Type="http://schemas.openxmlformats.org/officeDocument/2006/relationships/image" Target="../media/image30.jpeg"/><Relationship Id="rId4" Type="http://schemas.openxmlformats.org/officeDocument/2006/relationships/hyperlink" Target="http://image.jike.com/detail?did=6481548504476063620&amp;pos=35&amp;num=36&amp;q=%E6%9E%AB%E5%8F%B6&amp;fm=QH360" TargetMode="External"/><Relationship Id="rId9" Type="http://schemas.openxmlformats.org/officeDocument/2006/relationships/image" Target="../media/image3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64.xml"/><Relationship Id="rId7" Type="http://schemas.openxmlformats.org/officeDocument/2006/relationships/image" Target="../media/image11.jpe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0.jpeg"/><Relationship Id="rId5" Type="http://schemas.openxmlformats.org/officeDocument/2006/relationships/slideLayout" Target="../slideLayouts/slideLayout17.xml"/><Relationship Id="rId4" Type="http://schemas.openxmlformats.org/officeDocument/2006/relationships/tags" Target="../tags/tag65.xml"/><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oleObject" Target="../embeddings/oleObject1.bin"/><Relationship Id="rId7" Type="http://schemas.openxmlformats.org/officeDocument/2006/relationships/image" Target="../media/image16.jpeg"/><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2.bin"/><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373630" y="1629487"/>
            <a:ext cx="5127041" cy="340157"/>
          </a:xfrm>
          <a:prstGeom prst="rect">
            <a:avLst/>
          </a:prstGeom>
          <a:noFill/>
          <a:ln w="9525">
            <a:noFill/>
          </a:ln>
        </p:spPr>
        <p:txBody>
          <a:bodyPr/>
          <a:lstStyle>
            <a:lvl1pPr lvl="0">
              <a:defRPr/>
            </a:lvl1pPr>
          </a:lstStyle>
          <a:p>
            <a:pPr lvl="0" algn="ctr" eaLnBrk="1" hangingPunct="1"/>
            <a:r>
              <a:rPr lang="zh-CN" altLang="en-US" sz="1800"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sym typeface="+mn-ea"/>
              </a:rPr>
              <a:t>第</a:t>
            </a:r>
            <a:r>
              <a:rPr lang="en-US" altLang="zh-CN" sz="1800"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1800"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sym typeface="+mn-ea"/>
              </a:rPr>
              <a:t>节     </a:t>
            </a:r>
            <a:r>
              <a:rPr lang="zh-CN" altLang="en-US" sz="1800"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能量之源</a:t>
            </a:r>
            <a:r>
              <a:rPr lang="en-US" altLang="zh-CN" sz="1800"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rPr>
              <a:t>光与光合作用</a:t>
            </a:r>
          </a:p>
        </p:txBody>
      </p:sp>
      <p:sp>
        <p:nvSpPr>
          <p:cNvPr id="2" name="文本框 1"/>
          <p:cNvSpPr txBox="1"/>
          <p:nvPr/>
        </p:nvSpPr>
        <p:spPr>
          <a:xfrm>
            <a:off x="2558506" y="912181"/>
            <a:ext cx="756920" cy="368300"/>
          </a:xfrm>
          <a:prstGeom prst="rect">
            <a:avLst/>
          </a:prstGeom>
          <a:noFill/>
        </p:spPr>
        <p:txBody>
          <a:bodyPr wrap="none" rtlCol="0" anchor="t">
            <a:spAutoFit/>
          </a:bodyPr>
          <a:lstStyle/>
          <a:p>
            <a:r>
              <a:rPr lang="zh-CN" altLang="en-US" sz="1800" b="1"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sym typeface="+mn-ea"/>
              </a:rPr>
              <a:t>第</a:t>
            </a:r>
            <a:r>
              <a:rPr lang="en-US" altLang="zh-CN" sz="1800" b="1"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1800" b="1" dirty="0">
                <a:solidFill>
                  <a:srgbClr val="333333"/>
                </a:solidFill>
                <a:latin typeface="Times New Roman" panose="02020603050405020304" pitchFamily="18" charset="0"/>
                <a:ea typeface="黑体" panose="02010609060101010101" pitchFamily="49" charset="-122"/>
                <a:cs typeface="Times New Roman" panose="02020603050405020304" pitchFamily="18" charset="0"/>
                <a:sym typeface="+mn-ea"/>
              </a:rPr>
              <a:t>章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79725" y="200025"/>
            <a:ext cx="1420146" cy="2084381"/>
            <a:chOff x="0" y="0"/>
            <a:chExt cx="1704" cy="2501"/>
          </a:xfrm>
        </p:grpSpPr>
        <p:graphicFrame>
          <p:nvGraphicFramePr>
            <p:cNvPr id="7170" name="Object 2"/>
            <p:cNvGraphicFramePr/>
            <p:nvPr/>
          </p:nvGraphicFramePr>
          <p:xfrm>
            <a:off x="0" y="0"/>
            <a:ext cx="1704" cy="2460"/>
          </p:xfrm>
          <a:graphic>
            <a:graphicData uri="http://schemas.openxmlformats.org/presentationml/2006/ole">
              <mc:AlternateContent xmlns:mc="http://schemas.openxmlformats.org/markup-compatibility/2006">
                <mc:Choice xmlns:v="urn:schemas-microsoft-com:vml" Requires="v">
                  <p:oleObj spid="_x0000_s3103" r:id="rId3" imgW="2705100" imgH="3905250" progId="PBrush">
                    <p:embed/>
                  </p:oleObj>
                </mc:Choice>
                <mc:Fallback>
                  <p:oleObj r:id="rId3" imgW="2705100" imgH="3905250" progId="PBrush">
                    <p:embed/>
                    <p:pic>
                      <p:nvPicPr>
                        <p:cNvPr id="0" name="图片 3072" descr="image25"/>
                        <p:cNvPicPr/>
                        <p:nvPr/>
                      </p:nvPicPr>
                      <p:blipFill>
                        <a:blip r:embed="rId4"/>
                        <a:stretch>
                          <a:fillRect/>
                        </a:stretch>
                      </p:blipFill>
                      <p:spPr>
                        <a:xfrm>
                          <a:off x="0" y="0"/>
                          <a:ext cx="1704" cy="2460"/>
                        </a:xfrm>
                        <a:prstGeom prst="rect">
                          <a:avLst/>
                        </a:prstGeom>
                        <a:noFill/>
                        <a:ln w="38100">
                          <a:noFill/>
                        </a:ln>
                      </p:spPr>
                    </p:pic>
                  </p:oleObj>
                </mc:Fallback>
              </mc:AlternateContent>
            </a:graphicData>
          </a:graphic>
        </p:graphicFrame>
        <p:sp>
          <p:nvSpPr>
            <p:cNvPr id="7171" name="Text Box 4"/>
            <p:cNvSpPr txBox="1"/>
            <p:nvPr/>
          </p:nvSpPr>
          <p:spPr>
            <a:xfrm>
              <a:off x="120" y="2160"/>
              <a:ext cx="288" cy="341"/>
            </a:xfrm>
            <a:prstGeom prst="rect">
              <a:avLst/>
            </a:prstGeom>
            <a:solidFill>
              <a:srgbClr val="FFFFFF"/>
            </a:solidFill>
            <a:ln w="9525">
              <a:solidFill>
                <a:srgbClr val="FFFFFF"/>
              </a:solidFill>
            </a:ln>
          </p:spPr>
          <p:txBody>
            <a:bodyPr anchor="t">
              <a:spAutoFit/>
            </a:bodyPr>
            <a:lstStyle/>
            <a:p>
              <a:pPr>
                <a:spcBef>
                  <a:spcPct val="50000"/>
                </a:spcBef>
              </a:pPr>
              <a:endParaRPr lang="zh-CN" altLang="en-US" sz="1260" dirty="0">
                <a:latin typeface="Times New Roman" panose="02020603050405020304" pitchFamily="18" charset="0"/>
                <a:ea typeface="宋体" panose="02010600030101010101" pitchFamily="2" charset="-122"/>
              </a:endParaRPr>
            </a:p>
          </p:txBody>
        </p:sp>
      </p:grpSp>
      <p:grpSp>
        <p:nvGrpSpPr>
          <p:cNvPr id="4" name="Group 6"/>
          <p:cNvGrpSpPr/>
          <p:nvPr/>
        </p:nvGrpSpPr>
        <p:grpSpPr>
          <a:xfrm>
            <a:off x="664498" y="284200"/>
            <a:ext cx="2255229" cy="1975203"/>
            <a:chOff x="0" y="0"/>
            <a:chExt cx="2629" cy="2370"/>
          </a:xfrm>
        </p:grpSpPr>
        <p:graphicFrame>
          <p:nvGraphicFramePr>
            <p:cNvPr id="7174" name="Object 3"/>
            <p:cNvGraphicFramePr/>
            <p:nvPr/>
          </p:nvGraphicFramePr>
          <p:xfrm>
            <a:off x="0" y="96"/>
            <a:ext cx="1653" cy="1824"/>
          </p:xfrm>
          <a:graphic>
            <a:graphicData uri="http://schemas.openxmlformats.org/presentationml/2006/ole">
              <mc:AlternateContent xmlns:mc="http://schemas.openxmlformats.org/markup-compatibility/2006">
                <mc:Choice xmlns:v="urn:schemas-microsoft-com:vml" Requires="v">
                  <p:oleObj spid="_x0000_s3104" r:id="rId5" imgW="2209800" imgH="2438400" progId="PBrush">
                    <p:embed/>
                  </p:oleObj>
                </mc:Choice>
                <mc:Fallback>
                  <p:oleObj r:id="rId5" imgW="2209800" imgH="2438400" progId="PBrush">
                    <p:embed/>
                    <p:pic>
                      <p:nvPicPr>
                        <p:cNvPr id="0" name="图片 3073" descr="image26"/>
                        <p:cNvPicPr/>
                        <p:nvPr/>
                      </p:nvPicPr>
                      <p:blipFill>
                        <a:blip r:embed="rId6"/>
                        <a:stretch>
                          <a:fillRect/>
                        </a:stretch>
                      </p:blipFill>
                      <p:spPr>
                        <a:xfrm>
                          <a:off x="0" y="96"/>
                          <a:ext cx="1653" cy="1824"/>
                        </a:xfrm>
                        <a:prstGeom prst="rect">
                          <a:avLst/>
                        </a:prstGeom>
                        <a:noFill/>
                        <a:ln w="38100">
                          <a:noFill/>
                        </a:ln>
                      </p:spPr>
                    </p:pic>
                  </p:oleObj>
                </mc:Fallback>
              </mc:AlternateContent>
            </a:graphicData>
          </a:graphic>
        </p:graphicFrame>
        <p:sp>
          <p:nvSpPr>
            <p:cNvPr id="7175" name="Rectangle 8"/>
            <p:cNvSpPr/>
            <p:nvPr/>
          </p:nvSpPr>
          <p:spPr>
            <a:xfrm>
              <a:off x="212" y="2002"/>
              <a:ext cx="1048" cy="368"/>
            </a:xfrm>
            <a:prstGeom prst="rect">
              <a:avLst/>
            </a:prstGeom>
            <a:noFill/>
            <a:ln w="9525">
              <a:noFill/>
            </a:ln>
          </p:spPr>
          <p:txBody>
            <a:bodyPr wrap="non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插滤纸条</a:t>
              </a:r>
            </a:p>
          </p:txBody>
        </p:sp>
        <p:sp>
          <p:nvSpPr>
            <p:cNvPr id="7176" name="Line 9"/>
            <p:cNvSpPr/>
            <p:nvPr/>
          </p:nvSpPr>
          <p:spPr>
            <a:xfrm>
              <a:off x="1440" y="1728"/>
              <a:ext cx="336" cy="0"/>
            </a:xfrm>
            <a:prstGeom prst="line">
              <a:avLst/>
            </a:prstGeom>
            <a:ln w="38100" cap="flat" cmpd="sng">
              <a:solidFill>
                <a:schemeClr val="tx1"/>
              </a:solidFill>
              <a:prstDash val="solid"/>
              <a:round/>
              <a:headEnd type="none" w="med" len="med"/>
              <a:tailEnd type="none" w="med" len="med"/>
            </a:ln>
          </p:spPr>
        </p:sp>
        <p:sp>
          <p:nvSpPr>
            <p:cNvPr id="7177" name="Line 10"/>
            <p:cNvSpPr/>
            <p:nvPr/>
          </p:nvSpPr>
          <p:spPr>
            <a:xfrm>
              <a:off x="1632" y="144"/>
              <a:ext cx="240" cy="0"/>
            </a:xfrm>
            <a:prstGeom prst="line">
              <a:avLst/>
            </a:prstGeom>
            <a:ln w="38100" cap="flat" cmpd="sng">
              <a:solidFill>
                <a:schemeClr val="tx1"/>
              </a:solidFill>
              <a:prstDash val="solid"/>
              <a:round/>
              <a:headEnd type="none" w="med" len="med"/>
              <a:tailEnd type="none" w="med" len="med"/>
            </a:ln>
          </p:spPr>
        </p:sp>
        <p:sp>
          <p:nvSpPr>
            <p:cNvPr id="7178" name="Rectangle 11"/>
            <p:cNvSpPr/>
            <p:nvPr/>
          </p:nvSpPr>
          <p:spPr>
            <a:xfrm>
              <a:off x="1742" y="1584"/>
              <a:ext cx="839" cy="368"/>
            </a:xfrm>
            <a:prstGeom prst="rect">
              <a:avLst/>
            </a:prstGeom>
            <a:noFill/>
            <a:ln w="9525">
              <a:noFill/>
            </a:ln>
          </p:spPr>
          <p:txBody>
            <a:bodyPr wrap="non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层析液</a:t>
              </a:r>
            </a:p>
          </p:txBody>
        </p:sp>
        <p:sp>
          <p:nvSpPr>
            <p:cNvPr id="7179" name="Rectangle 12"/>
            <p:cNvSpPr/>
            <p:nvPr/>
          </p:nvSpPr>
          <p:spPr>
            <a:xfrm>
              <a:off x="1790" y="0"/>
              <a:ext cx="839" cy="368"/>
            </a:xfrm>
            <a:prstGeom prst="rect">
              <a:avLst/>
            </a:prstGeom>
            <a:noFill/>
            <a:ln w="9525">
              <a:noFill/>
            </a:ln>
          </p:spPr>
          <p:txBody>
            <a:bodyPr wrap="non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培养皿</a:t>
              </a:r>
            </a:p>
          </p:txBody>
        </p:sp>
      </p:grpSp>
      <p:sp>
        <p:nvSpPr>
          <p:cNvPr id="21518" name="AutoShape 14"/>
          <p:cNvSpPr/>
          <p:nvPr/>
        </p:nvSpPr>
        <p:spPr>
          <a:xfrm>
            <a:off x="2024637" y="1092617"/>
            <a:ext cx="880091" cy="120012"/>
          </a:xfrm>
          <a:prstGeom prst="rightArrow">
            <a:avLst>
              <a:gd name="adj1" fmla="val 50000"/>
              <a:gd name="adj2" fmla="val 183299"/>
            </a:avLst>
          </a:prstGeom>
          <a:solidFill>
            <a:srgbClr val="FF0000"/>
          </a:solidFill>
          <a:ln w="9525" cap="flat" cmpd="sng">
            <a:solidFill>
              <a:srgbClr val="FF0000"/>
            </a:solidFill>
            <a:prstDash val="solid"/>
            <a:miter/>
            <a:headEnd type="none" w="med" len="med"/>
            <a:tailEnd type="none" w="med" len="med"/>
          </a:ln>
        </p:spPr>
        <p:txBody>
          <a:bodyPr wrap="none" anchor="ctr"/>
          <a:lstStyle/>
          <a:p>
            <a:endParaRPr lang="zh-CN" altLang="en-US" sz="100" dirty="0">
              <a:latin typeface="Calibri" panose="020F0502020204030204" pitchFamily="34" charset="0"/>
              <a:ea typeface="宋体" panose="02010600030101010101" pitchFamily="2" charset="-122"/>
            </a:endParaRPr>
          </a:p>
        </p:txBody>
      </p:sp>
      <p:sp>
        <p:nvSpPr>
          <p:cNvPr id="21517" name="Rectangle 13"/>
          <p:cNvSpPr>
            <a:spLocks noChangeArrowheads="1"/>
          </p:cNvSpPr>
          <p:nvPr/>
        </p:nvSpPr>
        <p:spPr bwMode="auto">
          <a:xfrm>
            <a:off x="365125" y="2486025"/>
            <a:ext cx="5257800" cy="634020"/>
          </a:xfrm>
          <a:prstGeom prst="rect">
            <a:avLst/>
          </a:prstGeom>
          <a:noFill/>
          <a:ln w="38100">
            <a:solidFill>
              <a:srgbClr val="C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110000"/>
              </a:lnSpc>
              <a:spcBef>
                <a:spcPts val="100"/>
              </a:spcBef>
              <a:spcAft>
                <a:spcPts val="0"/>
              </a:spcAft>
            </a:pPr>
            <a:r>
              <a:rPr lang="en-US" altLang="zh-CN" sz="1600" b="1" dirty="0">
                <a:solidFill>
                  <a:srgbClr val="002060"/>
                </a:solidFill>
                <a:latin typeface="黑体" panose="02010609060101010101" pitchFamily="49" charset="-122"/>
                <a:ea typeface="黑体" panose="02010609060101010101" pitchFamily="49" charset="-122"/>
              </a:rPr>
              <a:t>    </a:t>
            </a:r>
            <a:r>
              <a:rPr lang="zh-CN" altLang="en-US" sz="1600" b="1" dirty="0">
                <a:solidFill>
                  <a:srgbClr val="002060"/>
                </a:solidFill>
                <a:latin typeface="黑体" panose="02010609060101010101" pitchFamily="49" charset="-122"/>
                <a:ea typeface="黑体" panose="02010609060101010101" pitchFamily="49" charset="-122"/>
              </a:rPr>
              <a:t>在层析液中</a:t>
            </a:r>
            <a:r>
              <a:rPr lang="zh-CN" altLang="en-US" sz="1600" b="1" dirty="0">
                <a:solidFill>
                  <a:srgbClr val="FF3300"/>
                </a:solidFill>
                <a:latin typeface="黑体" panose="02010609060101010101" pitchFamily="49" charset="-122"/>
                <a:ea typeface="黑体" panose="02010609060101010101" pitchFamily="49" charset="-122"/>
              </a:rPr>
              <a:t>溶解度大</a:t>
            </a:r>
            <a:r>
              <a:rPr lang="zh-CN" altLang="en-US" sz="1600" b="1" dirty="0">
                <a:solidFill>
                  <a:srgbClr val="002060"/>
                </a:solidFill>
                <a:latin typeface="黑体" panose="02010609060101010101" pitchFamily="49" charset="-122"/>
                <a:ea typeface="黑体" panose="02010609060101010101" pitchFamily="49" charset="-122"/>
              </a:rPr>
              <a:t>的色素随着层析液</a:t>
            </a:r>
            <a:r>
              <a:rPr lang="zh-CN" altLang="en-US" sz="1600" b="1" dirty="0">
                <a:solidFill>
                  <a:srgbClr val="FF3300"/>
                </a:solidFill>
                <a:latin typeface="黑体" panose="02010609060101010101" pitchFamily="49" charset="-122"/>
                <a:ea typeface="黑体" panose="02010609060101010101" pitchFamily="49" charset="-122"/>
              </a:rPr>
              <a:t>扩散速度快</a:t>
            </a:r>
            <a:r>
              <a:rPr lang="zh-CN" altLang="en-US" sz="1600" b="1" dirty="0">
                <a:solidFill>
                  <a:srgbClr val="002060"/>
                </a:solidFill>
                <a:latin typeface="黑体" panose="02010609060101010101" pitchFamily="49" charset="-122"/>
                <a:ea typeface="黑体" panose="02010609060101010101" pitchFamily="49" charset="-122"/>
              </a:rPr>
              <a:t>，距离滤液细线的位置较远。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18"/>
                                        </p:tgtEl>
                                        <p:attrNameLst>
                                          <p:attrName>style.visibility</p:attrName>
                                        </p:attrNameLst>
                                      </p:cBhvr>
                                      <p:to>
                                        <p:strVal val="visible"/>
                                      </p:to>
                                    </p:set>
                                    <p:animEffect transition="in" filter="wipe(left)">
                                      <p:cBhvr>
                                        <p:cTn id="12" dur="500"/>
                                        <p:tgtEl>
                                          <p:spTgt spid="215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17"/>
                                        </p:tgtEl>
                                        <p:attrNameLst>
                                          <p:attrName>style.visibility</p:attrName>
                                        </p:attrNameLst>
                                      </p:cBhvr>
                                      <p:to>
                                        <p:strVal val="visible"/>
                                      </p:to>
                                    </p:set>
                                    <p:animEffect transition="in" filter="fade">
                                      <p:cBhvr>
                                        <p:cTn id="22"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8" grpId="0" bldLvl="0" animBg="1"/>
      <p:bldP spid="215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123825"/>
            <a:ext cx="132778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三</a:t>
            </a:r>
            <a:r>
              <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实验结果</a:t>
            </a:r>
          </a:p>
        </p:txBody>
      </p:sp>
      <p:pic>
        <p:nvPicPr>
          <p:cNvPr id="11" name="图片 10"/>
          <p:cNvPicPr>
            <a:picLocks noChangeAspect="1"/>
          </p:cNvPicPr>
          <p:nvPr/>
        </p:nvPicPr>
        <p:blipFill>
          <a:blip r:embed="rId2" cstate="print"/>
          <a:srcRect r="5061" b="8132"/>
          <a:stretch>
            <a:fillRect/>
          </a:stretch>
        </p:blipFill>
        <p:spPr>
          <a:xfrm>
            <a:off x="490507" y="559358"/>
            <a:ext cx="2163890" cy="2267233"/>
          </a:xfrm>
          <a:prstGeom prst="rect">
            <a:avLst/>
          </a:prstGeom>
          <a:noFill/>
          <a:ln w="9525">
            <a:noFill/>
          </a:ln>
        </p:spPr>
      </p:pic>
      <p:grpSp>
        <p:nvGrpSpPr>
          <p:cNvPr id="16" name="组合 15"/>
          <p:cNvGrpSpPr/>
          <p:nvPr/>
        </p:nvGrpSpPr>
        <p:grpSpPr>
          <a:xfrm>
            <a:off x="2698402" y="507186"/>
            <a:ext cx="675735" cy="2324405"/>
            <a:chOff x="5527579" y="2393507"/>
            <a:chExt cx="1286398" cy="4427081"/>
          </a:xfrm>
        </p:grpSpPr>
        <p:grpSp>
          <p:nvGrpSpPr>
            <p:cNvPr id="14352" name="组合 12"/>
            <p:cNvGrpSpPr/>
            <p:nvPr/>
          </p:nvGrpSpPr>
          <p:grpSpPr>
            <a:xfrm>
              <a:off x="5527579" y="2393507"/>
              <a:ext cx="1286398" cy="4427081"/>
              <a:chOff x="5527579" y="2393507"/>
              <a:chExt cx="1286398" cy="4427081"/>
            </a:xfrm>
          </p:grpSpPr>
          <p:pic>
            <p:nvPicPr>
              <p:cNvPr id="14357" name="图片 11"/>
              <p:cNvPicPr>
                <a:picLocks noChangeAspect="1"/>
              </p:cNvPicPr>
              <p:nvPr/>
            </p:nvPicPr>
            <p:blipFill>
              <a:blip r:embed="rId3" cstate="print"/>
              <a:srcRect t="16760"/>
              <a:stretch>
                <a:fillRect/>
              </a:stretch>
            </p:blipFill>
            <p:spPr>
              <a:xfrm>
                <a:off x="6075153" y="2393507"/>
                <a:ext cx="738824" cy="4427081"/>
              </a:xfrm>
              <a:prstGeom prst="rect">
                <a:avLst/>
              </a:prstGeom>
              <a:noFill/>
              <a:ln w="9525">
                <a:noFill/>
              </a:ln>
            </p:spPr>
          </p:pic>
          <p:sp>
            <p:nvSpPr>
              <p:cNvPr id="15" name="虚尾箭头 14"/>
              <p:cNvSpPr/>
              <p:nvPr/>
            </p:nvSpPr>
            <p:spPr>
              <a:xfrm>
                <a:off x="5527579" y="4143387"/>
                <a:ext cx="547370" cy="396834"/>
              </a:xfrm>
              <a:prstGeom prst="striped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grpSp>
        <p:sp>
          <p:nvSpPr>
            <p:cNvPr id="14" name="矩形 13"/>
            <p:cNvSpPr/>
            <p:nvPr/>
          </p:nvSpPr>
          <p:spPr>
            <a:xfrm>
              <a:off x="6096843" y="3771315"/>
              <a:ext cx="717134" cy="690491"/>
            </a:xfrm>
            <a:prstGeom prst="rect">
              <a:avLst/>
            </a:prstGeom>
            <a:solidFill>
              <a:srgbClr val="4F8A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6096843" y="4834831"/>
              <a:ext cx="694922" cy="514297"/>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6082564" y="3244319"/>
              <a:ext cx="717134" cy="331753"/>
            </a:xfrm>
            <a:prstGeom prst="rect">
              <a:avLst/>
            </a:prstGeom>
            <a:solidFill>
              <a:srgbClr val="FFFF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6096843" y="2703037"/>
              <a:ext cx="717134" cy="25238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grpSp>
      <p:sp>
        <p:nvSpPr>
          <p:cNvPr id="33" name="Text Box 6"/>
          <p:cNvSpPr txBox="1">
            <a:spLocks noChangeArrowheads="1"/>
          </p:cNvSpPr>
          <p:nvPr/>
        </p:nvSpPr>
        <p:spPr bwMode="auto">
          <a:xfrm>
            <a:off x="3387532" y="1290707"/>
            <a:ext cx="1572422"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叶绿素</a:t>
            </a:r>
            <a:r>
              <a:rPr kumimoji="0" 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 </a:t>
            </a: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（蓝绿色）</a:t>
            </a:r>
            <a:endParaRPr kumimoji="0" 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Text Box 7"/>
          <p:cNvSpPr txBox="1">
            <a:spLocks noChangeArrowheads="1"/>
          </p:cNvSpPr>
          <p:nvPr/>
        </p:nvSpPr>
        <p:spPr bwMode="auto">
          <a:xfrm>
            <a:off x="3374195" y="1803204"/>
            <a:ext cx="1723567"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叶绿素</a:t>
            </a:r>
            <a:r>
              <a:rPr kumimoji="0" 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 </a:t>
            </a: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（黄绿色）</a:t>
            </a:r>
          </a:p>
        </p:txBody>
      </p:sp>
      <p:sp>
        <p:nvSpPr>
          <p:cNvPr id="35" name="Text Box 9"/>
          <p:cNvSpPr txBox="1">
            <a:spLocks noChangeArrowheads="1"/>
          </p:cNvSpPr>
          <p:nvPr/>
        </p:nvSpPr>
        <p:spPr bwMode="auto">
          <a:xfrm>
            <a:off x="3374470" y="560692"/>
            <a:ext cx="1660504"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胡萝卜素（ 橙黄色）</a:t>
            </a:r>
          </a:p>
        </p:txBody>
      </p:sp>
      <p:sp>
        <p:nvSpPr>
          <p:cNvPr id="36" name="Text Box 10"/>
          <p:cNvSpPr txBox="1">
            <a:spLocks noChangeArrowheads="1"/>
          </p:cNvSpPr>
          <p:nvPr/>
        </p:nvSpPr>
        <p:spPr bwMode="auto">
          <a:xfrm>
            <a:off x="3374470" y="920062"/>
            <a:ext cx="1384475"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叶黄素 （黄色）</a:t>
            </a:r>
          </a:p>
        </p:txBody>
      </p:sp>
      <p:sp>
        <p:nvSpPr>
          <p:cNvPr id="21517" name="Rectangle 13"/>
          <p:cNvSpPr>
            <a:spLocks noChangeArrowheads="1"/>
          </p:cNvSpPr>
          <p:nvPr/>
        </p:nvSpPr>
        <p:spPr bwMode="auto">
          <a:xfrm>
            <a:off x="593725" y="3019425"/>
            <a:ext cx="4648200" cy="307777"/>
          </a:xfrm>
          <a:prstGeom prst="rect">
            <a:avLst/>
          </a:prstGeom>
          <a:noFill/>
          <a:ln w="38100">
            <a:solidFill>
              <a:srgbClr val="C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含量由多到少：</a:t>
            </a:r>
            <a:r>
              <a:rPr lang="zh-CN" alt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叶绿素</a:t>
            </a:r>
            <a:r>
              <a:rPr 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、叶绿素</a:t>
            </a:r>
            <a:r>
              <a:rPr 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、叶黄素、胡萝卜素。</a:t>
            </a:r>
            <a:r>
              <a:rPr 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 </a:t>
            </a:r>
            <a:endParaRPr lang="en-US" altLang="en-US" sz="1400" b="1"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517"/>
                                        </p:tgtEl>
                                        <p:attrNameLst>
                                          <p:attrName>style.visibility</p:attrName>
                                        </p:attrNameLst>
                                      </p:cBhvr>
                                      <p:to>
                                        <p:strVal val="visible"/>
                                      </p:to>
                                    </p:set>
                                    <p:animEffect transition="in" filter="fade">
                                      <p:cBhvr>
                                        <p:cTn id="33"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215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445" y="24130"/>
            <a:ext cx="5676265" cy="2171065"/>
          </a:xfrm>
          <a:prstGeom prst="rect">
            <a:avLst/>
          </a:prstGeom>
          <a:noFill/>
          <a:ln w="9525">
            <a:noFill/>
          </a:ln>
        </p:spPr>
        <p:txBody>
          <a:bodyPr wrap="square">
            <a:spAutoFit/>
          </a:bodyPr>
          <a:lstStyle/>
          <a:p>
            <a:pPr indent="304800" algn="l">
              <a:lnSpc>
                <a:spcPct val="120000"/>
              </a:lnSpc>
              <a:spcBef>
                <a:spcPts val="100"/>
              </a:spcBef>
              <a:spcAft>
                <a:spcPts val="0"/>
              </a:spcAft>
            </a:pPr>
            <a:r>
              <a:rPr lang="zh-CN"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实验讨论：</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indent="304800"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1.</a:t>
            </a:r>
            <a:r>
              <a:rPr lang="zh-CN" sz="1400" b="1">
                <a:latin typeface="Times New Roman" panose="02020603050405020304" pitchFamily="18" charset="0"/>
                <a:ea typeface="黑体" panose="02010609060101010101" pitchFamily="49" charset="-122"/>
                <a:cs typeface="Times New Roman" panose="02020603050405020304" pitchFamily="18" charset="0"/>
              </a:rPr>
              <a:t>滤纸条上有</a:t>
            </a:r>
            <a:r>
              <a:rPr lang="en-US" sz="1400" b="1">
                <a:latin typeface="Times New Roman" panose="02020603050405020304" pitchFamily="18" charset="0"/>
                <a:ea typeface="黑体" panose="02010609060101010101" pitchFamily="49" charset="-122"/>
                <a:cs typeface="Times New Roman" panose="02020603050405020304" pitchFamily="18" charset="0"/>
              </a:rPr>
              <a:t>4</a:t>
            </a:r>
            <a:r>
              <a:rPr lang="zh-CN" sz="1400" b="1">
                <a:latin typeface="Times New Roman" panose="02020603050405020304" pitchFamily="18" charset="0"/>
                <a:ea typeface="黑体" panose="02010609060101010101" pitchFamily="49" charset="-122"/>
                <a:cs typeface="Times New Roman" panose="02020603050405020304" pitchFamily="18" charset="0"/>
              </a:rPr>
              <a:t>条不同颜色的色带，从上往下依次为：胡萝卜素（橙黄色）、叶黄素（黄色）、叶绿素</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（蓝绿色）、叶绿素</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（黄绿色）。这说明绿叶中的色素有</a:t>
            </a:r>
            <a:r>
              <a:rPr lang="en-US" sz="1400" b="1">
                <a:latin typeface="Times New Roman" panose="02020603050405020304" pitchFamily="18" charset="0"/>
                <a:ea typeface="黑体" panose="02010609060101010101" pitchFamily="49" charset="-122"/>
                <a:cs typeface="Times New Roman" panose="02020603050405020304" pitchFamily="18" charset="0"/>
              </a:rPr>
              <a:t>4</a:t>
            </a:r>
            <a:r>
              <a:rPr lang="zh-CN" sz="1400" b="1">
                <a:latin typeface="Times New Roman" panose="02020603050405020304" pitchFamily="18" charset="0"/>
                <a:ea typeface="黑体" panose="02010609060101010101" pitchFamily="49" charset="-122"/>
                <a:cs typeface="Times New Roman" panose="02020603050405020304" pitchFamily="18" charset="0"/>
              </a:rPr>
              <a:t>种，它们在层析液中的溶解度不同，随层析液在滤纸上扩散的快慢也不一样。</a:t>
            </a:r>
          </a:p>
          <a:p>
            <a:pPr indent="304800" algn="l">
              <a:lnSpc>
                <a:spcPct val="120000"/>
              </a:lnSpc>
              <a:spcBef>
                <a:spcPts val="100"/>
              </a:spcBef>
              <a:spcAft>
                <a:spcPts val="0"/>
              </a:spcAft>
            </a:pP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indent="304800"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2.</a:t>
            </a:r>
            <a:r>
              <a:rPr lang="zh-CN" sz="1400" b="1">
                <a:latin typeface="Times New Roman" panose="02020603050405020304" pitchFamily="18" charset="0"/>
                <a:ea typeface="黑体" panose="02010609060101010101" pitchFamily="49" charset="-122"/>
                <a:cs typeface="Times New Roman" panose="02020603050405020304" pitchFamily="18" charset="0"/>
              </a:rPr>
              <a:t>滤纸上的滤液细线如果触到层析液，细线上的色素就会溶解到层析液中，就不会在滤纸上扩散开来，实验就会失败。</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QX5.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rot="5400000">
            <a:off x="2917825" y="1076325"/>
            <a:ext cx="1984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stretch>
            <a:fillRect/>
          </a:stretch>
        </p:blipFill>
        <p:spPr>
          <a:xfrm>
            <a:off x="1127125" y="123825"/>
            <a:ext cx="2488183" cy="2362199"/>
          </a:xfrm>
          <a:prstGeom prst="rect">
            <a:avLst/>
          </a:prstGeom>
        </p:spPr>
      </p:pic>
      <p:sp>
        <p:nvSpPr>
          <p:cNvPr id="6" name="文本框 5"/>
          <p:cNvSpPr txBox="1"/>
          <p:nvPr/>
        </p:nvSpPr>
        <p:spPr>
          <a:xfrm>
            <a:off x="2548508" y="2486024"/>
            <a:ext cx="1066800" cy="369332"/>
          </a:xfrm>
          <a:prstGeom prst="rect">
            <a:avLst/>
          </a:prstGeom>
          <a:noFill/>
        </p:spPr>
        <p:txBody>
          <a:bodyPr wrap="square" rtlCol="0">
            <a:spAutoFit/>
          </a:bodyPr>
          <a:lstStyle/>
          <a:p>
            <a:r>
              <a:rPr lang="zh-CN" altLang="en-US" dirty="0" smtClean="0"/>
              <a:t>色素液</a:t>
            </a:r>
            <a:endParaRPr lang="zh-CN" altLang="en-US" dirty="0"/>
          </a:p>
        </p:txBody>
      </p:sp>
      <p:sp>
        <p:nvSpPr>
          <p:cNvPr id="7" name="矩形 6"/>
          <p:cNvSpPr/>
          <p:nvPr/>
        </p:nvSpPr>
        <p:spPr>
          <a:xfrm>
            <a:off x="4251325" y="352425"/>
            <a:ext cx="685800" cy="2031325"/>
          </a:xfrm>
          <a:prstGeom prst="rect">
            <a:avLst/>
          </a:prstGeom>
        </p:spPr>
        <p:txBody>
          <a:bodyPr wrap="square">
            <a:spAutoFit/>
          </a:bodyPr>
          <a:lstStyle/>
          <a:p>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暗带表示溶液吸收该波长的光</a:t>
            </a:r>
            <a:endParaRPr lang="zh-CN" altLang="en-US" dirty="0"/>
          </a:p>
        </p:txBody>
      </p:sp>
      <p:sp>
        <p:nvSpPr>
          <p:cNvPr id="8" name="文本框 7"/>
          <p:cNvSpPr txBox="1"/>
          <p:nvPr/>
        </p:nvSpPr>
        <p:spPr>
          <a:xfrm>
            <a:off x="825500" y="2943225"/>
            <a:ext cx="3276600" cy="369332"/>
          </a:xfrm>
          <a:prstGeom prst="rect">
            <a:avLst/>
          </a:prstGeom>
          <a:noFill/>
        </p:spPr>
        <p:txBody>
          <a:bodyPr wrap="square" rtlCol="0">
            <a:spAutoFit/>
          </a:bodyPr>
          <a:lstStyle/>
          <a:p>
            <a:r>
              <a:rPr lang="zh-CN" altLang="en-US" dirty="0" smtClean="0"/>
              <a:t>色素能吸收光能</a:t>
            </a:r>
            <a:endParaRPr lang="zh-CN" altLang="en-US" dirty="0"/>
          </a:p>
        </p:txBody>
      </p:sp>
    </p:spTree>
    <p:extLst>
      <p:ext uri="{BB962C8B-B14F-4D97-AF65-F5344CB8AC3E}">
        <p14:creationId xmlns:p14="http://schemas.microsoft.com/office/powerpoint/2010/main" val="324774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3358" y="144586"/>
            <a:ext cx="176720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l" eaLnBrk="0" hangingPunct="0">
              <a:defRPr/>
            </a:pPr>
            <a:r>
              <a:rPr lang="zh-CN" altLang="en-US" sz="1200" b="1" dirty="0" smtClean="0">
                <a:solidFill>
                  <a:schemeClr val="tx2">
                    <a:lumMod val="50000"/>
                  </a:schemeClr>
                </a:solidFill>
                <a:latin typeface="黑体" panose="02010609060101010101" pitchFamily="49" charset="-122"/>
                <a:ea typeface="黑体" panose="02010609060101010101" pitchFamily="49" charset="-122"/>
              </a:rPr>
              <a:t>●</a:t>
            </a:r>
            <a:r>
              <a:rPr lang="zh-CN" altLang="en-US" sz="1600" b="1" dirty="0" smtClean="0">
                <a:solidFill>
                  <a:schemeClr val="tx2">
                    <a:lumMod val="50000"/>
                  </a:schemeClr>
                </a:solidFill>
                <a:latin typeface="黑体" panose="02010609060101010101" pitchFamily="49" charset="-122"/>
                <a:ea typeface="黑体" panose="02010609060101010101" pitchFamily="49" charset="-122"/>
              </a:rPr>
              <a:t>叶绿体</a:t>
            </a:r>
            <a:r>
              <a:rPr kumimoji="0" lang="zh-CN" altLang="en-US" sz="1600" b="1" i="0" u="none" strike="noStrike" kern="1200" cap="none" spc="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mn-cs"/>
              </a:rPr>
              <a:t>中的色素</a:t>
            </a:r>
          </a:p>
        </p:txBody>
      </p:sp>
      <p:grpSp>
        <p:nvGrpSpPr>
          <p:cNvPr id="5" name="组合 4"/>
          <p:cNvGrpSpPr/>
          <p:nvPr/>
        </p:nvGrpSpPr>
        <p:grpSpPr>
          <a:xfrm>
            <a:off x="1024300" y="973934"/>
            <a:ext cx="388099" cy="2324405"/>
            <a:chOff x="6075153" y="2393507"/>
            <a:chExt cx="738824" cy="4427081"/>
          </a:xfrm>
        </p:grpSpPr>
        <p:pic>
          <p:nvPicPr>
            <p:cNvPr id="9" name="图片 11"/>
            <p:cNvPicPr>
              <a:picLocks noChangeAspect="1"/>
            </p:cNvPicPr>
            <p:nvPr/>
          </p:nvPicPr>
          <p:blipFill>
            <a:blip r:embed="rId2" cstate="print"/>
            <a:srcRect t="16760"/>
            <a:stretch>
              <a:fillRect/>
            </a:stretch>
          </p:blipFill>
          <p:spPr>
            <a:xfrm>
              <a:off x="6075153" y="2393507"/>
              <a:ext cx="738824" cy="4427081"/>
            </a:xfrm>
            <a:prstGeom prst="rect">
              <a:avLst/>
            </a:prstGeom>
            <a:noFill/>
            <a:ln w="9525">
              <a:noFill/>
            </a:ln>
          </p:spPr>
        </p:pic>
        <p:sp>
          <p:nvSpPr>
            <p:cNvPr id="12" name="矩形 11"/>
            <p:cNvSpPr/>
            <p:nvPr/>
          </p:nvSpPr>
          <p:spPr>
            <a:xfrm>
              <a:off x="6096843" y="3771315"/>
              <a:ext cx="717134" cy="690491"/>
            </a:xfrm>
            <a:prstGeom prst="rect">
              <a:avLst/>
            </a:prstGeom>
            <a:solidFill>
              <a:srgbClr val="4F8A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6096843" y="4834831"/>
              <a:ext cx="694922" cy="514297"/>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6082564" y="3244319"/>
              <a:ext cx="717134" cy="331753"/>
            </a:xfrm>
            <a:prstGeom prst="rect">
              <a:avLst/>
            </a:prstGeom>
            <a:solidFill>
              <a:srgbClr val="FFFF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6096843" y="2703037"/>
              <a:ext cx="717134" cy="25238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45" b="0" i="0" u="none" strike="noStrike" kern="1200" cap="none" spc="0" normalizeH="0" baseline="0" noProof="0">
                <a:ln>
                  <a:noFill/>
                </a:ln>
                <a:solidFill>
                  <a:schemeClr val="lt1"/>
                </a:solidFill>
                <a:effectLst/>
                <a:uLnTx/>
                <a:uFillTx/>
                <a:latin typeface="+mn-lt"/>
                <a:ea typeface="+mn-ea"/>
                <a:cs typeface="+mn-cs"/>
              </a:endParaRPr>
            </a:p>
          </p:txBody>
        </p:sp>
      </p:grpSp>
      <p:sp>
        <p:nvSpPr>
          <p:cNvPr id="21" name="Text Box 6"/>
          <p:cNvSpPr txBox="1">
            <a:spLocks noChangeArrowheads="1"/>
          </p:cNvSpPr>
          <p:nvPr/>
        </p:nvSpPr>
        <p:spPr bwMode="auto">
          <a:xfrm>
            <a:off x="1492657" y="1757226"/>
            <a:ext cx="1534953"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叶绿素</a:t>
            </a:r>
            <a:r>
              <a:rPr kumimoji="0" 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 </a:t>
            </a: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（蓝绿色）</a:t>
            </a:r>
            <a:endParaRPr kumimoji="0" 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Text Box 7"/>
          <p:cNvSpPr txBox="1">
            <a:spLocks noChangeArrowheads="1"/>
          </p:cNvSpPr>
          <p:nvPr/>
        </p:nvSpPr>
        <p:spPr bwMode="auto">
          <a:xfrm>
            <a:off x="1492657" y="2270358"/>
            <a:ext cx="1534953"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叶绿素</a:t>
            </a:r>
            <a:r>
              <a:rPr kumimoji="0" 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 </a:t>
            </a:r>
            <a:r>
              <a:rPr kumimoji="0" lang="zh-CN" altLang="en-US" sz="1260" b="1"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（黄绿色）</a:t>
            </a:r>
          </a:p>
        </p:txBody>
      </p:sp>
      <p:sp>
        <p:nvSpPr>
          <p:cNvPr id="23" name="Text Box 9"/>
          <p:cNvSpPr txBox="1">
            <a:spLocks noChangeArrowheads="1"/>
          </p:cNvSpPr>
          <p:nvPr/>
        </p:nvSpPr>
        <p:spPr bwMode="auto">
          <a:xfrm>
            <a:off x="1456552" y="1031884"/>
            <a:ext cx="1660504"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胡萝卜素（ 橙黄色）</a:t>
            </a:r>
          </a:p>
        </p:txBody>
      </p:sp>
      <p:sp>
        <p:nvSpPr>
          <p:cNvPr id="24" name="Text Box 10"/>
          <p:cNvSpPr txBox="1">
            <a:spLocks noChangeArrowheads="1"/>
          </p:cNvSpPr>
          <p:nvPr/>
        </p:nvSpPr>
        <p:spPr bwMode="auto">
          <a:xfrm>
            <a:off x="1456557" y="1365217"/>
            <a:ext cx="1384475" cy="28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buNone/>
              <a:defRPr/>
            </a:pPr>
            <a:r>
              <a:rPr kumimoji="0" lang="zh-CN" altLang="en-US" sz="1260" b="1" kern="1200" cap="none" spc="0" normalizeH="0" baseline="0" noProof="0" dirty="0">
                <a:solidFill>
                  <a:srgbClr val="000000"/>
                </a:solidFill>
                <a:latin typeface="黑体" panose="02010609060101010101" pitchFamily="49" charset="-122"/>
                <a:ea typeface="黑体" panose="02010609060101010101" pitchFamily="49" charset="-122"/>
                <a:cs typeface="黑体" panose="02010609060101010101" pitchFamily="49" charset="-122"/>
              </a:rPr>
              <a:t>叶黄素 （黄色）</a:t>
            </a:r>
          </a:p>
        </p:txBody>
      </p:sp>
      <p:grpSp>
        <p:nvGrpSpPr>
          <p:cNvPr id="28" name="组合 27"/>
          <p:cNvGrpSpPr/>
          <p:nvPr/>
        </p:nvGrpSpPr>
        <p:grpSpPr>
          <a:xfrm>
            <a:off x="3028232" y="1757514"/>
            <a:ext cx="1333470" cy="640066"/>
            <a:chOff x="7643" y="5272"/>
            <a:chExt cx="4000" cy="1920"/>
          </a:xfrm>
        </p:grpSpPr>
        <p:sp>
          <p:nvSpPr>
            <p:cNvPr id="4" name="AutoShape 4"/>
            <p:cNvSpPr/>
            <p:nvPr/>
          </p:nvSpPr>
          <p:spPr bwMode="auto">
            <a:xfrm flipH="1">
              <a:off x="7643" y="5272"/>
              <a:ext cx="338" cy="1790"/>
            </a:xfrm>
            <a:prstGeom prst="leftBrace">
              <a:avLst>
                <a:gd name="adj1" fmla="val 91667"/>
                <a:gd name="adj2" fmla="val 50000"/>
              </a:avLst>
            </a:prstGeom>
            <a:noFill/>
            <a:ln>
              <a:solidFill>
                <a:srgbClr val="000000"/>
              </a:solidFill>
            </a:ln>
          </p:spPr>
          <p:style>
            <a:lnRef idx="2">
              <a:schemeClr val="accent2"/>
            </a:lnRef>
            <a:fillRef idx="0">
              <a:schemeClr val="accent2"/>
            </a:fillRef>
            <a:effectRef idx="1">
              <a:schemeClr val="accent2"/>
            </a:effectRef>
            <a:fontRef idx="minor">
              <a:schemeClr val="tx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45"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3" name="Text Box 4"/>
            <p:cNvSpPr txBox="1"/>
            <p:nvPr/>
          </p:nvSpPr>
          <p:spPr>
            <a:xfrm>
              <a:off x="8123" y="5582"/>
              <a:ext cx="3520" cy="1610"/>
            </a:xfrm>
            <a:prstGeom prst="rect">
              <a:avLst/>
            </a:prstGeom>
            <a:noFill/>
            <a:ln w="9525">
              <a:noFill/>
            </a:ln>
          </p:spPr>
          <p:txBody>
            <a:bodyPr>
              <a:spAutoFit/>
            </a:bodyPr>
            <a:lstStyle/>
            <a:p>
              <a:pPr eaLnBrk="1" hangingPunct="1">
                <a:lnSpc>
                  <a:spcPct val="90000"/>
                </a:lnSpc>
                <a:spcBef>
                  <a:spcPct val="50000"/>
                </a:spcBef>
              </a:pPr>
              <a:r>
                <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叶绿素</a:t>
              </a:r>
            </a:p>
            <a:p>
              <a:pPr eaLnBrk="1" hangingPunct="1">
                <a:lnSpc>
                  <a:spcPct val="90000"/>
                </a:lnSpc>
                <a:spcBef>
                  <a:spcPct val="50000"/>
                </a:spcBef>
              </a:pPr>
              <a:r>
                <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（含量约</a:t>
              </a:r>
              <a:r>
                <a:rPr lang="en-US" altLang="zh-CN"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3/4</a:t>
              </a:r>
              <a:r>
                <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a:t>
              </a:r>
            </a:p>
          </p:txBody>
        </p:sp>
      </p:grpSp>
      <p:grpSp>
        <p:nvGrpSpPr>
          <p:cNvPr id="27" name="组合 26"/>
          <p:cNvGrpSpPr/>
          <p:nvPr/>
        </p:nvGrpSpPr>
        <p:grpSpPr>
          <a:xfrm>
            <a:off x="3028232" y="1031773"/>
            <a:ext cx="1493487" cy="881091"/>
            <a:chOff x="7643" y="3095"/>
            <a:chExt cx="4480" cy="2643"/>
          </a:xfrm>
        </p:grpSpPr>
        <p:sp>
          <p:nvSpPr>
            <p:cNvPr id="2" name="AutoShape 4"/>
            <p:cNvSpPr/>
            <p:nvPr/>
          </p:nvSpPr>
          <p:spPr bwMode="auto">
            <a:xfrm flipH="1">
              <a:off x="7643" y="3095"/>
              <a:ext cx="338" cy="1790"/>
            </a:xfrm>
            <a:prstGeom prst="leftBrace">
              <a:avLst>
                <a:gd name="adj1" fmla="val 91667"/>
                <a:gd name="adj2" fmla="val 50000"/>
              </a:avLst>
            </a:prstGeom>
            <a:noFill/>
            <a:ln>
              <a:solidFill>
                <a:srgbClr val="000000"/>
              </a:solidFill>
            </a:ln>
          </p:spPr>
          <p:style>
            <a:lnRef idx="2">
              <a:schemeClr val="accent2"/>
            </a:lnRef>
            <a:fillRef idx="0">
              <a:schemeClr val="accent2"/>
            </a:fillRef>
            <a:effectRef idx="1">
              <a:schemeClr val="accent2"/>
            </a:effectRef>
            <a:fontRef idx="minor">
              <a:schemeClr val="tx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45"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4" name="Text Box 5"/>
            <p:cNvSpPr txBox="1"/>
            <p:nvPr/>
          </p:nvSpPr>
          <p:spPr>
            <a:xfrm>
              <a:off x="7643" y="3256"/>
              <a:ext cx="4480" cy="2482"/>
            </a:xfrm>
            <a:prstGeom prst="rect">
              <a:avLst/>
            </a:prstGeom>
            <a:noFill/>
            <a:ln w="9525">
              <a:noFill/>
            </a:ln>
          </p:spPr>
          <p:txBody>
            <a:bodyPr>
              <a:spAutoFit/>
            </a:bodyPr>
            <a:lstStyle/>
            <a:p>
              <a:pPr eaLnBrk="1" hangingPunct="1">
                <a:lnSpc>
                  <a:spcPct val="90000"/>
                </a:lnSpc>
                <a:spcBef>
                  <a:spcPct val="50000"/>
                </a:spcBef>
              </a:pPr>
              <a:r>
                <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类胡萝卜素</a:t>
              </a:r>
            </a:p>
            <a:p>
              <a:pPr eaLnBrk="1" hangingPunct="1">
                <a:lnSpc>
                  <a:spcPct val="90000"/>
                </a:lnSpc>
                <a:spcBef>
                  <a:spcPct val="50000"/>
                </a:spcBef>
              </a:pPr>
              <a:r>
                <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（含量约</a:t>
              </a:r>
              <a:r>
                <a:rPr lang="en-US" altLang="zh-CN"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1/4</a:t>
              </a:r>
              <a:r>
                <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pPr>
              <a:endParaRPr lang="zh-CN" altLang="en-US" sz="126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8" name="Text Box 21"/>
          <p:cNvSpPr txBox="1"/>
          <p:nvPr/>
        </p:nvSpPr>
        <p:spPr>
          <a:xfrm>
            <a:off x="1713188" y="115063"/>
            <a:ext cx="3375347" cy="398780"/>
          </a:xfrm>
          <a:prstGeom prst="rect">
            <a:avLst/>
          </a:prstGeom>
          <a:noFill/>
          <a:ln w="9525">
            <a:noFill/>
          </a:ln>
        </p:spPr>
        <p:txBody>
          <a:bodyPr anchor="t">
            <a:spAutoFit/>
          </a:bodyPr>
          <a:lstStyle/>
          <a:p>
            <a:pPr>
              <a:lnSpc>
                <a:spcPct val="125000"/>
              </a:lnSpc>
              <a:spcBef>
                <a:spcPct val="50000"/>
              </a:spcBef>
            </a:pPr>
            <a:r>
              <a:rPr lang="zh-CN" altLang="en-US" sz="1600" b="1" dirty="0">
                <a:solidFill>
                  <a:srgbClr val="FF0000"/>
                </a:solidFill>
                <a:latin typeface="黑体" panose="02010609060101010101" pitchFamily="49" charset="-122"/>
                <a:ea typeface="黑体" panose="02010609060101010101" pitchFamily="49" charset="-122"/>
              </a:rPr>
              <a:t>功能：吸收、传递和转化光能</a:t>
            </a:r>
          </a:p>
        </p:txBody>
      </p:sp>
      <p:sp>
        <p:nvSpPr>
          <p:cNvPr id="26" name="文本框 25"/>
          <p:cNvSpPr txBox="1"/>
          <p:nvPr/>
        </p:nvSpPr>
        <p:spPr>
          <a:xfrm>
            <a:off x="966192" y="585329"/>
            <a:ext cx="746760" cy="316865"/>
          </a:xfrm>
          <a:prstGeom prst="rect">
            <a:avLst/>
          </a:prstGeom>
          <a:noFill/>
        </p:spPr>
        <p:txBody>
          <a:bodyPr wrap="none" rtlCol="0" anchor="t">
            <a:spAutoFit/>
          </a:bodyPr>
          <a:lstStyle/>
          <a:p>
            <a:r>
              <a:rPr lang="zh-CN" altLang="zh-CN" sz="1470" b="1">
                <a:solidFill>
                  <a:srgbClr val="FF0000"/>
                </a:solidFill>
                <a:latin typeface="黑体" panose="02010609060101010101" pitchFamily="49" charset="-122"/>
                <a:ea typeface="黑体" panose="02010609060101010101" pitchFamily="49" charset="-122"/>
              </a:rPr>
              <a:t>种类：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0" y="123825"/>
            <a:ext cx="22525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l" eaLnBrk="0" hangingPunct="0">
              <a:defRPr/>
            </a:pPr>
            <a:r>
              <a:rPr lang="zh-CN" altLang="en-US" sz="1200" b="1" dirty="0" smtClean="0">
                <a:solidFill>
                  <a:schemeClr val="tx2">
                    <a:lumMod val="50000"/>
                  </a:schemeClr>
                </a:solidFill>
                <a:latin typeface="黑体" panose="02010609060101010101" pitchFamily="49" charset="-122"/>
                <a:ea typeface="黑体" panose="02010609060101010101" pitchFamily="49" charset="-122"/>
              </a:rPr>
              <a:t>●</a:t>
            </a:r>
            <a:r>
              <a:rPr kumimoji="0" lang="zh-CN" altLang="en-US" sz="16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黑体" panose="02010609060101010101" pitchFamily="49" charset="-122"/>
                <a:cs typeface="+mn-cs"/>
              </a:rPr>
              <a:t>色素</a:t>
            </a:r>
            <a:r>
              <a:rPr kumimoji="0" lang="zh-CN" altLang="en-US" sz="16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黑体" panose="02010609060101010101" pitchFamily="49" charset="-122"/>
                <a:cs typeface="+mn-cs"/>
              </a:rPr>
              <a:t>对光吸收的特点</a:t>
            </a:r>
          </a:p>
        </p:txBody>
      </p:sp>
      <p:pic>
        <p:nvPicPr>
          <p:cNvPr id="21506" name="Picture 21" descr="F:\[人教版多媒体制作资料]\9、生物学资料\人教高中生物学①必修（分子与细胞）资料\第5章  细胞的能量供应和利用\第4节  能量之源——光与光合作用\图片\生物38.jpg"/>
          <p:cNvPicPr>
            <a:picLocks noChangeAspect="1"/>
          </p:cNvPicPr>
          <p:nvPr/>
        </p:nvPicPr>
        <p:blipFill>
          <a:blip r:embed="rId2" cstate="print">
            <a:clrChange>
              <a:clrFrom>
                <a:srgbClr val="FFFFFF">
                  <a:alpha val="100000"/>
                </a:srgbClr>
              </a:clrFrom>
              <a:clrTo>
                <a:srgbClr val="FFFFFF">
                  <a:alpha val="100000"/>
                  <a:alpha val="0"/>
                </a:srgbClr>
              </a:clrTo>
            </a:clrChange>
          </a:blip>
          <a:srcRect t="5799"/>
          <a:stretch>
            <a:fillRect/>
          </a:stretch>
        </p:blipFill>
        <p:spPr>
          <a:xfrm>
            <a:off x="765175" y="566420"/>
            <a:ext cx="3858895" cy="1762125"/>
          </a:xfrm>
          <a:prstGeom prst="rect">
            <a:avLst/>
          </a:prstGeom>
          <a:noFill/>
          <a:ln w="9525">
            <a:noFill/>
          </a:ln>
        </p:spPr>
      </p:pic>
      <p:sp>
        <p:nvSpPr>
          <p:cNvPr id="21507" name="矩形 23"/>
          <p:cNvSpPr/>
          <p:nvPr/>
        </p:nvSpPr>
        <p:spPr>
          <a:xfrm>
            <a:off x="1295193" y="2224541"/>
            <a:ext cx="2814320" cy="316865"/>
          </a:xfrm>
          <a:prstGeom prst="rect">
            <a:avLst/>
          </a:prstGeom>
          <a:noFill/>
          <a:ln w="9525">
            <a:noFill/>
          </a:ln>
        </p:spPr>
        <p:txBody>
          <a:bodyPr wrap="none">
            <a:spAutoFit/>
          </a:bodyPr>
          <a:lstStyle/>
          <a:p>
            <a:pPr eaLnBrk="1" hangingPunct="1"/>
            <a:r>
              <a:rPr lang="zh-CN" altLang="en-US" sz="1470" b="1" dirty="0">
                <a:solidFill>
                  <a:srgbClr val="000000"/>
                </a:solidFill>
                <a:latin typeface="楷体" panose="02010609060101010101" charset="-122"/>
                <a:ea typeface="楷体" panose="02010609060101010101" charset="-122"/>
              </a:rPr>
              <a:t>叶绿素和类胡萝卜素的吸收光谱</a:t>
            </a:r>
          </a:p>
        </p:txBody>
      </p:sp>
      <p:sp>
        <p:nvSpPr>
          <p:cNvPr id="8" name="Text Box 89"/>
          <p:cNvSpPr txBox="1"/>
          <p:nvPr/>
        </p:nvSpPr>
        <p:spPr>
          <a:xfrm>
            <a:off x="486080" y="2590365"/>
            <a:ext cx="3984743" cy="245745"/>
          </a:xfrm>
          <a:prstGeom prst="rect">
            <a:avLst/>
          </a:prstGeom>
          <a:noFill/>
          <a:ln w="9525">
            <a:noFill/>
          </a:ln>
        </p:spPr>
        <p:txBody>
          <a:bodyPr wrap="square" lIns="0" tIns="0" rIns="0" bIns="0">
            <a:spAutoFit/>
          </a:bodyPr>
          <a:lstStyle/>
          <a:p>
            <a:pPr algn="l" eaLnBrk="1" hangingPunct="1">
              <a:spcBef>
                <a:spcPct val="50000"/>
              </a:spcBef>
            </a:pPr>
            <a:r>
              <a:rPr lang="zh-CN" altLang="en-US" sz="1600" b="1" dirty="0">
                <a:solidFill>
                  <a:srgbClr val="000000"/>
                </a:solidFill>
                <a:latin typeface="Times New Roman" panose="02020603050405020304" pitchFamily="18" charset="0"/>
                <a:ea typeface="黑体" panose="02010609060101010101" pitchFamily="49" charset="-122"/>
              </a:rPr>
              <a:t>叶绿素：主要吸收</a:t>
            </a:r>
            <a:r>
              <a:rPr lang="zh-CN" altLang="en-US" sz="1600" b="1" dirty="0">
                <a:solidFill>
                  <a:srgbClr val="FF0000"/>
                </a:solidFill>
                <a:latin typeface="Times New Roman" panose="02020603050405020304" pitchFamily="18" charset="0"/>
                <a:ea typeface="黑体" panose="02010609060101010101" pitchFamily="49" charset="-122"/>
                <a:sym typeface="+mn-ea"/>
              </a:rPr>
              <a:t>蓝紫光</a:t>
            </a:r>
            <a:r>
              <a:rPr lang="zh-CN" altLang="en-US" sz="1600" b="1" dirty="0">
                <a:solidFill>
                  <a:srgbClr val="000000"/>
                </a:solidFill>
                <a:latin typeface="Times New Roman" panose="02020603050405020304" pitchFamily="18" charset="0"/>
                <a:ea typeface="黑体" panose="02010609060101010101" pitchFamily="49" charset="-122"/>
              </a:rPr>
              <a:t>和</a:t>
            </a:r>
            <a:r>
              <a:rPr lang="zh-CN" altLang="en-US" sz="1600" b="1" dirty="0">
                <a:solidFill>
                  <a:srgbClr val="FF0000"/>
                </a:solidFill>
                <a:latin typeface="Times New Roman" panose="02020603050405020304" pitchFamily="18" charset="0"/>
                <a:ea typeface="黑体" panose="02010609060101010101" pitchFamily="49" charset="-122"/>
                <a:sym typeface="+mn-ea"/>
              </a:rPr>
              <a:t>红光</a:t>
            </a:r>
            <a:endParaRPr lang="zh-CN" altLang="en-US" sz="1600" b="1" dirty="0">
              <a:solidFill>
                <a:srgbClr val="FF0000"/>
              </a:solidFill>
              <a:latin typeface="Times New Roman" panose="02020603050405020304" pitchFamily="18" charset="0"/>
              <a:ea typeface="黑体" panose="02010609060101010101" pitchFamily="49" charset="-122"/>
            </a:endParaRPr>
          </a:p>
        </p:txBody>
      </p:sp>
      <p:sp>
        <p:nvSpPr>
          <p:cNvPr id="9" name="Text Box 90"/>
          <p:cNvSpPr txBox="1"/>
          <p:nvPr/>
        </p:nvSpPr>
        <p:spPr>
          <a:xfrm>
            <a:off x="485847" y="2932328"/>
            <a:ext cx="3440021" cy="245745"/>
          </a:xfrm>
          <a:prstGeom prst="rect">
            <a:avLst/>
          </a:prstGeom>
          <a:noFill/>
          <a:ln w="9525">
            <a:noFill/>
          </a:ln>
        </p:spPr>
        <p:txBody>
          <a:bodyPr wrap="square" lIns="0" tIns="0" rIns="0" bIns="0">
            <a:spAutoFit/>
          </a:bodyPr>
          <a:lstStyle/>
          <a:p>
            <a:pPr algn="l" eaLnBrk="1" hangingPunct="1">
              <a:spcBef>
                <a:spcPct val="50000"/>
              </a:spcBef>
            </a:pPr>
            <a:r>
              <a:rPr lang="zh-CN" altLang="en-US" sz="1600" b="1" dirty="0">
                <a:solidFill>
                  <a:srgbClr val="000000"/>
                </a:solidFill>
                <a:latin typeface="Times New Roman" panose="02020603050405020304" pitchFamily="18" charset="0"/>
                <a:ea typeface="黑体" panose="02010609060101010101" pitchFamily="49" charset="-122"/>
              </a:rPr>
              <a:t>类胡萝卜素：主要吸收</a:t>
            </a:r>
            <a:r>
              <a:rPr lang="zh-CN" altLang="en-US" sz="1600" b="1" dirty="0">
                <a:solidFill>
                  <a:srgbClr val="FF0000"/>
                </a:solidFill>
                <a:latin typeface="Times New Roman" panose="02020603050405020304" pitchFamily="18" charset="0"/>
                <a:ea typeface="黑体" panose="02010609060101010101" pitchFamily="49" charset="-122"/>
              </a:rPr>
              <a:t>蓝紫光</a:t>
            </a:r>
          </a:p>
        </p:txBody>
      </p:sp>
      <p:sp>
        <p:nvSpPr>
          <p:cNvPr id="4" name="椭圆 3"/>
          <p:cNvSpPr/>
          <p:nvPr/>
        </p:nvSpPr>
        <p:spPr>
          <a:xfrm>
            <a:off x="1295400" y="779145"/>
            <a:ext cx="956945" cy="623570"/>
          </a:xfrm>
          <a:prstGeom prst="ellipse">
            <a:avLst/>
          </a:pr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blipFill dpi="0" rotWithShape="1">
                  <a:blip r:embed="rId3"/>
                  <a:srcRect/>
                  <a:stretch>
                    <a:fillRect/>
                  </a:stretch>
                </a:blipFill>
              </a14:hiddenFill>
            </a:ext>
          </a:extLst>
        </p:spPr>
        <p:txBody>
          <a:bodyPr vert="horz" wrap="none" lIns="48004" tIns="24002" rIns="48004" bIns="24002"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945" b="0" i="0" u="none" strike="noStrike" cap="none" normalizeH="0" baseline="0" smtClean="0">
              <a:ln>
                <a:noFill/>
              </a:ln>
              <a:solidFill>
                <a:schemeClr val="tx1"/>
              </a:solidFill>
              <a:effectLst/>
              <a:latin typeface="Arial" panose="020B0604020202020204" pitchFamily="34" charset="0"/>
            </a:endParaRPr>
          </a:p>
        </p:txBody>
      </p:sp>
      <p:sp>
        <p:nvSpPr>
          <p:cNvPr id="5" name="椭圆 4"/>
          <p:cNvSpPr/>
          <p:nvPr/>
        </p:nvSpPr>
        <p:spPr>
          <a:xfrm>
            <a:off x="3107055" y="1221105"/>
            <a:ext cx="698500" cy="546735"/>
          </a:xfrm>
          <a:prstGeom prst="ellipse">
            <a:avLst/>
          </a:prstGeom>
          <a:noFill/>
          <a:ln w="38100" cap="flat" cmpd="sng" algn="ctr">
            <a:solidFill>
              <a:srgbClr val="000000"/>
            </a:solidFill>
            <a:prstDash val="solid"/>
            <a:round/>
            <a:headEnd type="none" w="med" len="med"/>
            <a:tailEnd type="none" w="med" len="med"/>
          </a:ln>
          <a:extLst>
            <a:ext uri="{909E8E84-426E-40DD-AFC4-6F175D3DCCD1}">
              <a14:hiddenFill xmlns:a14="http://schemas.microsoft.com/office/drawing/2010/main">
                <a:blipFill dpi="0" rotWithShape="1">
                  <a:blip r:embed="rId3"/>
                  <a:srcRect/>
                  <a:stretch>
                    <a:fillRect/>
                  </a:stretch>
                </a:blipFill>
              </a14:hiddenFill>
            </a:ext>
          </a:extLst>
        </p:spPr>
        <p:txBody>
          <a:bodyPr vert="horz" wrap="none" lIns="48004" tIns="24002" rIns="48004" bIns="24002"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94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amond(i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p:cNvSpPr>
            <a:spLocks noChangeArrowheads="1"/>
          </p:cNvSpPr>
          <p:nvPr/>
        </p:nvSpPr>
        <p:spPr bwMode="auto">
          <a:xfrm>
            <a:off x="2803525" y="1952625"/>
            <a:ext cx="2803525"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ts val="10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由于</a:t>
            </a:r>
            <a:r>
              <a:rPr kumimoji="0" lang="zh-CN" altLang="en-US" sz="1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叶绿素</a:t>
            </a:r>
            <a:r>
              <a:rPr kumimoji="0" lang="zh-C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比类胡萝卜素易受到</a:t>
            </a:r>
            <a:r>
              <a:rPr kumimoji="0" lang="zh-CN" altLang="en-US" sz="1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低温的破坏</a:t>
            </a:r>
            <a:r>
              <a:rPr kumimoji="0" lang="zh-C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，秋季低温使叶绿素大量破坏，而使类胡萝卜素的颜色显示出来。</a:t>
            </a:r>
          </a:p>
        </p:txBody>
      </p:sp>
      <p:sp>
        <p:nvSpPr>
          <p:cNvPr id="2" name="矩形 1"/>
          <p:cNvSpPr/>
          <p:nvPr/>
        </p:nvSpPr>
        <p:spPr>
          <a:xfrm>
            <a:off x="635" y="46990"/>
            <a:ext cx="4956175" cy="386080"/>
          </a:xfrm>
          <a:prstGeom prst="rect">
            <a:avLst/>
          </a:prstGeom>
        </p:spPr>
        <p:txBody>
          <a:bodyPr wrap="square">
            <a:spAutoFit/>
          </a:bodyPr>
          <a:lstStyle/>
          <a:p>
            <a:pPr marL="0" marR="0" lvl="0" indent="0" algn="l" defTabSz="914400" rtl="0" eaLnBrk="0" fontAlgn="base" latinLnBrk="0" hangingPunct="0">
              <a:lnSpc>
                <a:spcPct val="120000"/>
              </a:lnSpc>
              <a:spcBef>
                <a:spcPts val="100"/>
              </a:spcBef>
              <a:spcAft>
                <a:spcPts val="0"/>
              </a:spcAft>
              <a:buClrTx/>
              <a:buSzTx/>
              <a:buFontTx/>
              <a:buNone/>
              <a:defRPr/>
            </a:pPr>
            <a:r>
              <a:rPr kumimoji="0" lang="en-US" altLang="zh-CN" sz="1200" b="1"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600" b="1"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为什么植物春夏叶子翠绿，而深秋则叶片金黄呢？ </a:t>
            </a:r>
          </a:p>
        </p:txBody>
      </p:sp>
      <p:pic>
        <p:nvPicPr>
          <p:cNvPr id="3" name="图片 2"/>
          <p:cNvPicPr>
            <a:picLocks noChangeAspect="1"/>
          </p:cNvPicPr>
          <p:nvPr/>
        </p:nvPicPr>
        <p:blipFill>
          <a:blip r:embed="rId3" cstate="print"/>
          <a:stretch>
            <a:fillRect/>
          </a:stretch>
        </p:blipFill>
        <p:spPr>
          <a:xfrm>
            <a:off x="3171912" y="570967"/>
            <a:ext cx="1784851" cy="1269131"/>
          </a:xfrm>
          <a:prstGeom prst="rect">
            <a:avLst/>
          </a:prstGeom>
          <a:noFill/>
          <a:ln w="9525">
            <a:noFill/>
          </a:ln>
        </p:spPr>
      </p:pic>
      <p:pic>
        <p:nvPicPr>
          <p:cNvPr id="4" name="图片 3"/>
          <p:cNvPicPr>
            <a:picLocks noChangeAspect="1"/>
          </p:cNvPicPr>
          <p:nvPr/>
        </p:nvPicPr>
        <p:blipFill>
          <a:blip r:embed="rId4" cstate="print"/>
          <a:srcRect l="7478" t="1530" b="19473"/>
          <a:stretch>
            <a:fillRect/>
          </a:stretch>
        </p:blipFill>
        <p:spPr>
          <a:xfrm>
            <a:off x="517525" y="581025"/>
            <a:ext cx="1692174" cy="1268797"/>
          </a:xfrm>
          <a:prstGeom prst="rect">
            <a:avLst/>
          </a:prstGeom>
          <a:noFill/>
          <a:ln w="9525">
            <a:noFill/>
          </a:ln>
        </p:spPr>
      </p:pic>
      <p:sp>
        <p:nvSpPr>
          <p:cNvPr id="5" name="Rectangle 5"/>
          <p:cNvSpPr>
            <a:spLocks noChangeArrowheads="1"/>
          </p:cNvSpPr>
          <p:nvPr/>
        </p:nvSpPr>
        <p:spPr bwMode="auto">
          <a:xfrm>
            <a:off x="136525" y="1952625"/>
            <a:ext cx="25146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ts val="10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由于</a:t>
            </a:r>
            <a:r>
              <a:rPr kumimoji="0" lang="zh-CN" altLang="en-US" sz="1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叶绿素的含量大大</a:t>
            </a:r>
            <a:r>
              <a:rPr kumimoji="0" lang="zh-CN" altLang="en-US" sz="1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超过</a:t>
            </a:r>
            <a:endParaRPr kumimoji="0" lang="en-US" altLang="zh-CN" sz="1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0" fontAlgn="base" latinLnBrk="0" hangingPunct="0">
              <a:lnSpc>
                <a:spcPct val="110000"/>
              </a:lnSpc>
              <a:spcBef>
                <a:spcPts val="100"/>
              </a:spcBef>
              <a:spcAft>
                <a:spcPts val="0"/>
              </a:spcAft>
              <a:buClrTx/>
              <a:buSzTx/>
              <a:buFontTx/>
              <a:buNone/>
              <a:defRPr/>
            </a:pPr>
            <a:r>
              <a:rPr kumimoji="0" lang="zh-CN" altLang="en-US" sz="1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类胡萝卜素</a:t>
            </a:r>
            <a:r>
              <a:rPr kumimoji="0" lang="zh-C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lang="zh-CN" altLang="en-US" sz="1400" b="1" noProof="0" dirty="0">
                <a:ln>
                  <a:noFill/>
                </a:ln>
                <a:solidFill>
                  <a:srgbClr val="000000"/>
                </a:solidFill>
                <a:effectLst/>
                <a:uLnTx/>
                <a:uFillTx/>
                <a:latin typeface="Times New Roman" panose="02020603050405020304" pitchFamily="18" charset="0"/>
                <a:ea typeface="黑体" panose="02010609060101010101" pitchFamily="49" charset="-122"/>
                <a:sym typeface="+mn-ea"/>
              </a:rPr>
              <a:t>使类胡萝卜素的颜色被掩盖；</a:t>
            </a:r>
            <a:r>
              <a:rPr lang="zh-CN" altLang="en-US" sz="1400" b="1" dirty="0">
                <a:solidFill>
                  <a:srgbClr val="000000"/>
                </a:solidFill>
                <a:latin typeface="Times New Roman" panose="02020603050405020304" pitchFamily="18" charset="0"/>
                <a:ea typeface="黑体" panose="02010609060101010101" pitchFamily="49" charset="-122"/>
                <a:cs typeface="微软雅黑" panose="020B0503020204020204" charset="-122"/>
                <a:sym typeface="+mn-ea"/>
              </a:rPr>
              <a:t>且</a:t>
            </a:r>
            <a:r>
              <a:rPr lang="zh-CN" altLang="en-US" sz="1400" b="1" dirty="0">
                <a:solidFill>
                  <a:srgbClr val="FF0000"/>
                </a:solidFill>
                <a:latin typeface="Times New Roman" panose="02020603050405020304" pitchFamily="18" charset="0"/>
                <a:ea typeface="黑体" panose="02010609060101010101" pitchFamily="49" charset="-122"/>
                <a:cs typeface="微软雅黑" panose="020B0503020204020204" charset="-122"/>
                <a:sym typeface="+mn-ea"/>
              </a:rPr>
              <a:t>对绿光吸收量最少</a:t>
            </a:r>
            <a:r>
              <a:rPr lang="zh-CN" altLang="en-US" sz="1400" b="1" dirty="0">
                <a:solidFill>
                  <a:srgbClr val="000000"/>
                </a:solidFill>
                <a:latin typeface="Times New Roman" panose="02020603050405020304" pitchFamily="18" charset="0"/>
                <a:ea typeface="黑体" panose="02010609060101010101" pitchFamily="49" charset="-122"/>
                <a:cs typeface="微软雅黑" panose="020B0503020204020204" charset="-122"/>
                <a:sym typeface="+mn-ea"/>
              </a:rPr>
              <a:t>，</a:t>
            </a:r>
            <a:r>
              <a:rPr lang="zh-CN" altLang="en-US" sz="1400" b="1" dirty="0">
                <a:solidFill>
                  <a:srgbClr val="FF0000"/>
                </a:solidFill>
                <a:latin typeface="Times New Roman" panose="02020603050405020304" pitchFamily="18" charset="0"/>
                <a:ea typeface="黑体" panose="02010609060101010101" pitchFamily="49" charset="-122"/>
                <a:cs typeface="微软雅黑" panose="020B0503020204020204" charset="-122"/>
                <a:sym typeface="+mn-ea"/>
              </a:rPr>
              <a:t>绿光被反射出来</a:t>
            </a:r>
            <a:r>
              <a:rPr kumimoji="0" lang="zh-CN" altLang="en-US" sz="1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a:t>
            </a:r>
            <a:r>
              <a:rPr kumimoji="0" lang="zh-CN"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所以呈绿色。</a:t>
            </a:r>
          </a:p>
        </p:txBody>
      </p:sp>
      <p:sp>
        <p:nvSpPr>
          <p:cNvPr id="29714" name="Rectangle 29"/>
          <p:cNvSpPr>
            <a:spLocks noGrp="1"/>
          </p:cNvSpPr>
          <p:nvPr/>
        </p:nvSpPr>
        <p:spPr>
          <a:xfrm>
            <a:off x="4804410" y="46990"/>
            <a:ext cx="977265" cy="314325"/>
          </a:xfrm>
          <a:prstGeom prst="rect">
            <a:avLst/>
          </a:prstGeom>
          <a:noFill/>
          <a:ln w="9525">
            <a:noFill/>
          </a:ln>
        </p:spPr>
        <p:txBody>
          <a:bodyPr/>
          <a:lstStyle>
            <a:lvl1pPr algn="l" rtl="0" eaLnBrk="0" fontAlgn="base" hangingPunct="0">
              <a:spcBef>
                <a:spcPct val="0"/>
              </a:spcBef>
              <a:spcAft>
                <a:spcPct val="0"/>
              </a:spcAft>
              <a:defRPr sz="4400" b="1">
                <a:solidFill>
                  <a:srgbClr val="FFFFFF"/>
                </a:solidFill>
                <a:latin typeface="+mj-lt"/>
                <a:ea typeface="+mj-ea"/>
                <a:cs typeface="+mj-cs"/>
              </a:defRPr>
            </a:lvl1pPr>
            <a:lvl2pPr algn="l" rtl="0" eaLnBrk="0" fontAlgn="base" hangingPunct="0">
              <a:spcBef>
                <a:spcPct val="0"/>
              </a:spcBef>
              <a:spcAft>
                <a:spcPct val="0"/>
              </a:spcAft>
              <a:defRPr sz="4400" b="1">
                <a:solidFill>
                  <a:srgbClr val="FFFFFF"/>
                </a:solidFill>
                <a:latin typeface="Arial" panose="020B0604020202020204" pitchFamily="34" charset="0"/>
              </a:defRPr>
            </a:lvl2pPr>
            <a:lvl3pPr algn="l" rtl="0" eaLnBrk="0" fontAlgn="base" hangingPunct="0">
              <a:spcBef>
                <a:spcPct val="0"/>
              </a:spcBef>
              <a:spcAft>
                <a:spcPct val="0"/>
              </a:spcAft>
              <a:defRPr sz="4400" b="1">
                <a:solidFill>
                  <a:srgbClr val="FFFFFF"/>
                </a:solidFill>
                <a:latin typeface="Arial" panose="020B0604020202020204" pitchFamily="34" charset="0"/>
              </a:defRPr>
            </a:lvl3pPr>
            <a:lvl4pPr algn="l" rtl="0" eaLnBrk="0" fontAlgn="base" hangingPunct="0">
              <a:spcBef>
                <a:spcPct val="0"/>
              </a:spcBef>
              <a:spcAft>
                <a:spcPct val="0"/>
              </a:spcAft>
              <a:defRPr sz="4400" b="1">
                <a:solidFill>
                  <a:srgbClr val="FFFFFF"/>
                </a:solidFill>
                <a:latin typeface="Arial" panose="020B0604020202020204" pitchFamily="34" charset="0"/>
              </a:defRPr>
            </a:lvl4pPr>
            <a:lvl5pPr algn="l" rtl="0" eaLnBrk="0" fontAlgn="base" hangingPunct="0">
              <a:spcBef>
                <a:spcPct val="0"/>
              </a:spcBef>
              <a:spcAft>
                <a:spcPct val="0"/>
              </a:spcAft>
              <a:defRPr sz="4400" b="1">
                <a:solidFill>
                  <a:srgbClr val="FFFFFF"/>
                </a:solidFill>
                <a:latin typeface="Arial" panose="020B0604020202020204" pitchFamily="34" charset="0"/>
              </a:defRPr>
            </a:lvl5pPr>
            <a:lvl6pPr marL="457200" algn="l" rtl="0" fontAlgn="base">
              <a:spcBef>
                <a:spcPct val="0"/>
              </a:spcBef>
              <a:spcAft>
                <a:spcPct val="0"/>
              </a:spcAft>
              <a:defRPr sz="4400" b="1">
                <a:solidFill>
                  <a:srgbClr val="FFFFFF"/>
                </a:solidFill>
                <a:latin typeface="Arial" panose="020B0604020202020204" pitchFamily="34" charset="0"/>
              </a:defRPr>
            </a:lvl6pPr>
            <a:lvl7pPr marL="914400" algn="l" rtl="0" fontAlgn="base">
              <a:spcBef>
                <a:spcPct val="0"/>
              </a:spcBef>
              <a:spcAft>
                <a:spcPct val="0"/>
              </a:spcAft>
              <a:defRPr sz="4400" b="1">
                <a:solidFill>
                  <a:srgbClr val="FFFFFF"/>
                </a:solidFill>
                <a:latin typeface="Arial" panose="020B0604020202020204" pitchFamily="34" charset="0"/>
              </a:defRPr>
            </a:lvl7pPr>
            <a:lvl8pPr marL="1371600" algn="l" rtl="0" fontAlgn="base">
              <a:spcBef>
                <a:spcPct val="0"/>
              </a:spcBef>
              <a:spcAft>
                <a:spcPct val="0"/>
              </a:spcAft>
              <a:defRPr sz="4400" b="1">
                <a:solidFill>
                  <a:srgbClr val="FFFFFF"/>
                </a:solidFill>
                <a:latin typeface="Arial" panose="020B0604020202020204" pitchFamily="34" charset="0"/>
              </a:defRPr>
            </a:lvl8pPr>
            <a:lvl9pPr marL="1828800" algn="l" rtl="0" fontAlgn="base">
              <a:spcBef>
                <a:spcPct val="0"/>
              </a:spcBef>
              <a:spcAft>
                <a:spcPct val="0"/>
              </a:spcAft>
              <a:defRPr sz="4400" b="1">
                <a:solidFill>
                  <a:srgbClr val="FFFFFF"/>
                </a:solidFill>
                <a:latin typeface="Arial" panose="020B0604020202020204" pitchFamily="34" charset="0"/>
              </a:defRPr>
            </a:lvl9pPr>
          </a:lstStyle>
          <a:p>
            <a:pPr eaLnBrk="1" hangingPunct="1">
              <a:lnSpc>
                <a:spcPct val="100000"/>
              </a:lnSpc>
              <a:spcBef>
                <a:spcPts val="100"/>
              </a:spcBef>
              <a:spcAft>
                <a:spcPts val="0"/>
              </a:spcAft>
            </a:pPr>
            <a:r>
              <a:rPr lang="zh-CN" altLang="en-US" sz="1400" dirty="0">
                <a:solidFill>
                  <a:srgbClr val="FF99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实践应用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5870" y="134483"/>
            <a:ext cx="5538543" cy="299085"/>
          </a:xfrm>
          <a:prstGeom prst="rect">
            <a:avLst/>
          </a:prstGeom>
          <a:noFill/>
          <a:ln w="9525">
            <a:noFill/>
            <a:miter lim="800000"/>
          </a:ln>
          <a:effectLst/>
        </p:spPr>
        <p:txBody>
          <a:bodyPr wrap="square" lIns="53474" tIns="26737" rIns="53474" bIns="26737">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zh-CN" altLang="en-US" sz="1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分析植物叶片的颜色？细胞中的色素？都与光合作用有关？</a:t>
            </a:r>
          </a:p>
        </p:txBody>
      </p:sp>
      <p:grpSp>
        <p:nvGrpSpPr>
          <p:cNvPr id="24578" name="Group 3"/>
          <p:cNvGrpSpPr>
            <a:grpSpLocks noChangeAspect="1"/>
          </p:cNvGrpSpPr>
          <p:nvPr/>
        </p:nvGrpSpPr>
        <p:grpSpPr>
          <a:xfrm>
            <a:off x="524425" y="515332"/>
            <a:ext cx="4127723" cy="2685162"/>
            <a:chOff x="0" y="0"/>
            <a:chExt cx="4128" cy="3222"/>
          </a:xfrm>
        </p:grpSpPr>
        <p:pic>
          <p:nvPicPr>
            <p:cNvPr id="24579" name="Picture 4" descr="hongbiegui">
              <a:hlinkClick r:id="rId2"/>
            </p:cNvPr>
            <p:cNvPicPr>
              <a:picLocks noChangeAspect="1"/>
            </p:cNvPicPr>
            <p:nvPr/>
          </p:nvPicPr>
          <p:blipFill>
            <a:blip r:embed="rId3"/>
            <a:stretch>
              <a:fillRect/>
            </a:stretch>
          </p:blipFill>
          <p:spPr>
            <a:xfrm>
              <a:off x="0" y="0"/>
              <a:ext cx="2041" cy="1633"/>
            </a:xfrm>
            <a:prstGeom prst="rect">
              <a:avLst/>
            </a:prstGeom>
            <a:noFill/>
            <a:ln w="9525">
              <a:noFill/>
            </a:ln>
          </p:spPr>
        </p:pic>
        <p:pic>
          <p:nvPicPr>
            <p:cNvPr id="24580" name="Picture 5" descr="get?name=T1knD6BKAT1RCvBVdK">
              <a:hlinkClick r:id="rId4"/>
            </p:cNvPr>
            <p:cNvPicPr>
              <a:picLocks noChangeAspect="1"/>
            </p:cNvPicPr>
            <p:nvPr/>
          </p:nvPicPr>
          <p:blipFill>
            <a:blip r:embed="rId5"/>
            <a:stretch>
              <a:fillRect/>
            </a:stretch>
          </p:blipFill>
          <p:spPr>
            <a:xfrm>
              <a:off x="2086" y="0"/>
              <a:ext cx="2042" cy="1633"/>
            </a:xfrm>
            <a:prstGeom prst="rect">
              <a:avLst/>
            </a:prstGeom>
            <a:noFill/>
            <a:ln w="9525">
              <a:noFill/>
            </a:ln>
          </p:spPr>
        </p:pic>
        <p:pic>
          <p:nvPicPr>
            <p:cNvPr id="24581" name="Picture 6" descr="get?name=T1GaxUBvAT1RCvBVdK">
              <a:hlinkClick r:id="rId6"/>
            </p:cNvPr>
            <p:cNvPicPr>
              <a:picLocks noChangeAspect="1"/>
            </p:cNvPicPr>
            <p:nvPr/>
          </p:nvPicPr>
          <p:blipFill>
            <a:blip r:embed="rId7"/>
            <a:stretch>
              <a:fillRect/>
            </a:stretch>
          </p:blipFill>
          <p:spPr>
            <a:xfrm>
              <a:off x="0" y="1678"/>
              <a:ext cx="2041" cy="1532"/>
            </a:xfrm>
            <a:prstGeom prst="rect">
              <a:avLst/>
            </a:prstGeom>
            <a:noFill/>
            <a:ln w="9525">
              <a:noFill/>
            </a:ln>
          </p:spPr>
        </p:pic>
        <p:pic>
          <p:nvPicPr>
            <p:cNvPr id="24582" name="Picture 7" descr="get?name=T19kYZBjEK1RCvBVdK">
              <a:hlinkClick r:id="rId8"/>
            </p:cNvPr>
            <p:cNvPicPr>
              <a:picLocks noChangeAspect="1"/>
            </p:cNvPicPr>
            <p:nvPr/>
          </p:nvPicPr>
          <p:blipFill>
            <a:blip r:embed="rId9"/>
            <a:stretch>
              <a:fillRect/>
            </a:stretch>
          </p:blipFill>
          <p:spPr>
            <a:xfrm>
              <a:off x="2086" y="1688"/>
              <a:ext cx="2042" cy="1534"/>
            </a:xfrm>
            <a:prstGeom prst="rect">
              <a:avLst/>
            </a:prstGeom>
            <a:noFill/>
            <a:ln w="9525">
              <a:noFill/>
            </a:ln>
          </p:spPr>
        </p:pic>
      </p:grpSp>
      <p:sp>
        <p:nvSpPr>
          <p:cNvPr id="20488" name="Text Box 8"/>
          <p:cNvSpPr txBox="1"/>
          <p:nvPr/>
        </p:nvSpPr>
        <p:spPr>
          <a:xfrm>
            <a:off x="4852770" y="854860"/>
            <a:ext cx="611505" cy="1890088"/>
          </a:xfrm>
          <a:prstGeom prst="rect">
            <a:avLst/>
          </a:prstGeom>
          <a:noFill/>
          <a:ln w="9525">
            <a:noFill/>
          </a:ln>
        </p:spPr>
        <p:txBody>
          <a:bodyPr vert="eaVert" lIns="53474" tIns="26737" rIns="53474" bIns="26737" anchor="t">
            <a:spAutoFit/>
          </a:bodyPr>
          <a:lstStyle/>
          <a:p>
            <a:pPr>
              <a:spcBef>
                <a:spcPts val="100"/>
              </a:spcBef>
            </a:pPr>
            <a:r>
              <a:rPr lang="zh-CN" altLang="en-US" sz="1600" b="1" i="0" dirty="0">
                <a:solidFill>
                  <a:srgbClr val="0000FF"/>
                </a:solidFill>
                <a:latin typeface="Arial" panose="020B0604020202020204" pitchFamily="34" charset="0"/>
                <a:ea typeface="黑体" panose="02010609060101010101" pitchFamily="49" charset="-122"/>
              </a:rPr>
              <a:t>叶绿素不稳定，</a:t>
            </a:r>
          </a:p>
          <a:p>
            <a:pPr>
              <a:spcBef>
                <a:spcPts val="100"/>
              </a:spcBef>
            </a:pPr>
            <a:r>
              <a:rPr lang="zh-CN" altLang="en-US" sz="1600" b="1" i="0" dirty="0">
                <a:solidFill>
                  <a:srgbClr val="0000FF"/>
                </a:solidFill>
                <a:latin typeface="Arial" panose="020B0604020202020204" pitchFamily="34" charset="0"/>
                <a:ea typeface="黑体" panose="02010609060101010101" pitchFamily="49" charset="-122"/>
              </a:rPr>
              <a:t>低温易分解！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12725" y="123825"/>
            <a:ext cx="5127041" cy="340157"/>
          </a:xfrm>
        </p:spPr>
        <p:txBody>
          <a:bodyPr/>
          <a:lstStyle/>
          <a:p>
            <a:r>
              <a:rPr lang="zh-CN" altLang="en-US" sz="1800" b="1" dirty="0" smtClean="0"/>
              <a:t>影响叶绿素合成的因素</a:t>
            </a:r>
            <a:r>
              <a:rPr lang="zh-CN" altLang="en-US" sz="1800" dirty="0">
                <a:solidFill>
                  <a:srgbClr val="00B0F0"/>
                </a:solidFill>
                <a:latin typeface="Times New Roman" panose="02020603050405020304" pitchFamily="18" charset="0"/>
                <a:ea typeface="黑体" panose="02010609060101010101" pitchFamily="49" charset="-122"/>
              </a:rPr>
              <a:t>大本</a:t>
            </a:r>
            <a:r>
              <a:rPr lang="en-US" altLang="zh-CN" sz="1800" dirty="0">
                <a:solidFill>
                  <a:srgbClr val="00B0F0"/>
                </a:solidFill>
                <a:latin typeface="Times New Roman" panose="02020603050405020304" pitchFamily="18" charset="0"/>
                <a:ea typeface="黑体" panose="02010609060101010101" pitchFamily="49" charset="-122"/>
              </a:rPr>
              <a:t>P60</a:t>
            </a:r>
            <a:br>
              <a:rPr lang="en-US" altLang="zh-CN" sz="1800" dirty="0">
                <a:solidFill>
                  <a:srgbClr val="00B0F0"/>
                </a:solidFill>
                <a:latin typeface="Times New Roman" panose="02020603050405020304" pitchFamily="18" charset="0"/>
                <a:ea typeface="黑体" panose="02010609060101010101" pitchFamily="49" charset="-122"/>
              </a:rPr>
            </a:br>
            <a:endParaRPr lang="zh-CN" altLang="en-US" sz="1800" b="1" dirty="0" smtClean="0"/>
          </a:p>
        </p:txBody>
      </p:sp>
      <p:sp>
        <p:nvSpPr>
          <p:cNvPr id="97283" name="Rectangle 3"/>
          <p:cNvSpPr>
            <a:spLocks noGrp="1" noRot="1" noChangeArrowheads="1"/>
          </p:cNvSpPr>
          <p:nvPr>
            <p:ph idx="1"/>
          </p:nvPr>
        </p:nvSpPr>
        <p:spPr>
          <a:xfrm>
            <a:off x="212725" y="352425"/>
            <a:ext cx="5127041" cy="2646381"/>
          </a:xfrm>
        </p:spPr>
        <p:txBody>
          <a:bodyPr/>
          <a:lstStyle/>
          <a:p>
            <a:pPr eaLnBrk="1" hangingPunct="1"/>
            <a:r>
              <a:rPr lang="zh-CN" altLang="en-US" sz="1800" b="1" dirty="0" smtClean="0">
                <a:solidFill>
                  <a:srgbClr val="FF3300"/>
                </a:solidFill>
                <a:ea typeface="华文楷体" panose="02010600040101010101" pitchFamily="2" charset="-122"/>
              </a:rPr>
              <a:t>光照</a:t>
            </a:r>
          </a:p>
          <a:p>
            <a:pPr eaLnBrk="1" hangingPunct="1">
              <a:buFont typeface="Wingdings" panose="05000000000000000000" pitchFamily="2" charset="2"/>
              <a:buNone/>
            </a:pPr>
            <a:r>
              <a:rPr lang="zh-CN" altLang="en-US" sz="1800" b="1" dirty="0" smtClean="0"/>
              <a:t>黑暗中不能合成叶绿素</a:t>
            </a:r>
          </a:p>
          <a:p>
            <a:pPr eaLnBrk="1" hangingPunct="1"/>
            <a:r>
              <a:rPr lang="zh-CN" altLang="en-US" sz="1800" b="1" dirty="0" smtClean="0">
                <a:solidFill>
                  <a:srgbClr val="FF3300"/>
                </a:solidFill>
                <a:ea typeface="华文楷体" panose="02010600040101010101" pitchFamily="2" charset="-122"/>
              </a:rPr>
              <a:t>温度</a:t>
            </a:r>
          </a:p>
          <a:p>
            <a:pPr eaLnBrk="1" hangingPunct="1">
              <a:buFont typeface="Wingdings" panose="05000000000000000000" pitchFamily="2" charset="2"/>
              <a:buNone/>
            </a:pPr>
            <a:r>
              <a:rPr lang="zh-CN" altLang="en-US" sz="1800" b="1" dirty="0" smtClean="0"/>
              <a:t>温度影响相关酶活性，低温叶绿素分子易破坏</a:t>
            </a:r>
          </a:p>
          <a:p>
            <a:pPr eaLnBrk="1" hangingPunct="1"/>
            <a:r>
              <a:rPr lang="zh-CN" altLang="en-US" sz="1800" b="1" dirty="0" smtClean="0">
                <a:solidFill>
                  <a:srgbClr val="FF3300"/>
                </a:solidFill>
                <a:ea typeface="华文楷体" panose="02010600040101010101" pitchFamily="2" charset="-122"/>
              </a:rPr>
              <a:t>元素</a:t>
            </a:r>
          </a:p>
          <a:p>
            <a:pPr eaLnBrk="1" hangingPunct="1">
              <a:buFont typeface="Wingdings" panose="05000000000000000000" pitchFamily="2" charset="2"/>
              <a:buNone/>
            </a:pPr>
            <a:r>
              <a:rPr lang="zh-CN" altLang="en-US" sz="1800" b="1" dirty="0" smtClean="0"/>
              <a:t>叶绿素含有</a:t>
            </a:r>
            <a:r>
              <a:rPr lang="en-US" altLang="zh-CN" sz="1800" b="1" dirty="0" smtClean="0"/>
              <a:t>N</a:t>
            </a:r>
            <a:r>
              <a:rPr lang="zh-CN" altLang="en-US" sz="1800" b="1" dirty="0" smtClean="0"/>
              <a:t>、</a:t>
            </a:r>
            <a:r>
              <a:rPr lang="en-US" altLang="zh-CN" sz="1800" b="1" dirty="0" smtClean="0"/>
              <a:t>Mg</a:t>
            </a:r>
            <a:r>
              <a:rPr lang="zh-CN" altLang="en-US" sz="1800" b="1" dirty="0" smtClean="0"/>
              <a:t>等必需</a:t>
            </a:r>
            <a:r>
              <a:rPr lang="zh-CN" altLang="en-US" sz="2400" b="1" dirty="0" smtClean="0"/>
              <a:t>元素</a:t>
            </a:r>
          </a:p>
        </p:txBody>
      </p:sp>
    </p:spTree>
    <p:extLst>
      <p:ext uri="{BB962C8B-B14F-4D97-AF65-F5344CB8AC3E}">
        <p14:creationId xmlns:p14="http://schemas.microsoft.com/office/powerpoint/2010/main" val="3591561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97283">
                                            <p:txEl>
                                              <p:pRg st="1" end="1"/>
                                            </p:txEl>
                                          </p:spTgt>
                                        </p:tgtEl>
                                        <p:attrNameLst>
                                          <p:attrName>style.visibility</p:attrName>
                                        </p:attrNameLst>
                                      </p:cBhvr>
                                      <p:to>
                                        <p:strVal val="visible"/>
                                      </p:to>
                                    </p:set>
                                    <p:anim calcmode="lin" valueType="num">
                                      <p:cBhvr>
                                        <p:cTn id="7" dur="500" fill="hold"/>
                                        <p:tgtEl>
                                          <p:spTgt spid="9728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728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9728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728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72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97283">
                                            <p:txEl>
                                              <p:pRg st="3" end="3"/>
                                            </p:txEl>
                                          </p:spTgt>
                                        </p:tgtEl>
                                        <p:attrNameLst>
                                          <p:attrName>style.visibility</p:attrName>
                                        </p:attrNameLst>
                                      </p:cBhvr>
                                      <p:to>
                                        <p:strVal val="visible"/>
                                      </p:to>
                                    </p:set>
                                    <p:anim calcmode="lin" valueType="num">
                                      <p:cBhvr>
                                        <p:cTn id="16" dur="500" fill="hold"/>
                                        <p:tgtEl>
                                          <p:spTgt spid="9728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728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9728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728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72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97283">
                                            <p:txEl>
                                              <p:pRg st="5" end="5"/>
                                            </p:txEl>
                                          </p:spTgt>
                                        </p:tgtEl>
                                        <p:attrNameLst>
                                          <p:attrName>style.visibility</p:attrName>
                                        </p:attrNameLst>
                                      </p:cBhvr>
                                      <p:to>
                                        <p:strVal val="visible"/>
                                      </p:to>
                                    </p:set>
                                    <p:anim calcmode="lin" valueType="num">
                                      <p:cBhvr>
                                        <p:cTn id="25" dur="500" fill="hold"/>
                                        <p:tgtEl>
                                          <p:spTgt spid="9728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97283">
                                            <p:txEl>
                                              <p:pRg st="5" end="5"/>
                                            </p:txEl>
                                          </p:spTgt>
                                        </p:tgtEl>
                                        <p:attrNameLst>
                                          <p:attrName>ppt_y</p:attrName>
                                        </p:attrNameLst>
                                      </p:cBhvr>
                                      <p:tavLst>
                                        <p:tav tm="0">
                                          <p:val>
                                            <p:strVal val="#ppt_y"/>
                                          </p:val>
                                        </p:tav>
                                        <p:tav tm="100000">
                                          <p:val>
                                            <p:strVal val="#ppt_y"/>
                                          </p:val>
                                        </p:tav>
                                      </p:tavLst>
                                    </p:anim>
                                    <p:anim calcmode="lin" valueType="num">
                                      <p:cBhvr>
                                        <p:cTn id="27" dur="500" fill="hold"/>
                                        <p:tgtEl>
                                          <p:spTgt spid="9728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9728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97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nvSpPr>
        <p:spPr>
          <a:xfrm>
            <a:off x="0" y="123825"/>
            <a:ext cx="3400425" cy="340995"/>
          </a:xfrm>
          <a:prstGeom prst="rect">
            <a:avLst/>
          </a:prstGeom>
          <a:noFill/>
          <a:ln w="9525">
            <a:noFill/>
          </a:ln>
        </p:spPr>
        <p:txBody>
          <a:bodyPr/>
          <a:lstStyle>
            <a:lvl1pPr algn="l" rtl="0" eaLnBrk="0" fontAlgn="base" hangingPunct="0">
              <a:spcBef>
                <a:spcPct val="0"/>
              </a:spcBef>
              <a:spcAft>
                <a:spcPct val="0"/>
              </a:spcAft>
              <a:defRPr sz="4400" b="1">
                <a:solidFill>
                  <a:srgbClr val="FFFFFF"/>
                </a:solidFill>
                <a:latin typeface="+mj-lt"/>
                <a:ea typeface="+mj-ea"/>
                <a:cs typeface="+mj-cs"/>
              </a:defRPr>
            </a:lvl1pPr>
            <a:lvl2pPr algn="l" rtl="0" eaLnBrk="0" fontAlgn="base" hangingPunct="0">
              <a:spcBef>
                <a:spcPct val="0"/>
              </a:spcBef>
              <a:spcAft>
                <a:spcPct val="0"/>
              </a:spcAft>
              <a:defRPr sz="4400" b="1">
                <a:solidFill>
                  <a:srgbClr val="FFFFFF"/>
                </a:solidFill>
                <a:latin typeface="Arial" panose="020B0604020202020204" pitchFamily="34" charset="0"/>
              </a:defRPr>
            </a:lvl2pPr>
            <a:lvl3pPr algn="l" rtl="0" eaLnBrk="0" fontAlgn="base" hangingPunct="0">
              <a:spcBef>
                <a:spcPct val="0"/>
              </a:spcBef>
              <a:spcAft>
                <a:spcPct val="0"/>
              </a:spcAft>
              <a:defRPr sz="4400" b="1">
                <a:solidFill>
                  <a:srgbClr val="FFFFFF"/>
                </a:solidFill>
                <a:latin typeface="Arial" panose="020B0604020202020204" pitchFamily="34" charset="0"/>
              </a:defRPr>
            </a:lvl3pPr>
            <a:lvl4pPr algn="l" rtl="0" eaLnBrk="0" fontAlgn="base" hangingPunct="0">
              <a:spcBef>
                <a:spcPct val="0"/>
              </a:spcBef>
              <a:spcAft>
                <a:spcPct val="0"/>
              </a:spcAft>
              <a:defRPr sz="4400" b="1">
                <a:solidFill>
                  <a:srgbClr val="FFFFFF"/>
                </a:solidFill>
                <a:latin typeface="Arial" panose="020B0604020202020204" pitchFamily="34" charset="0"/>
              </a:defRPr>
            </a:lvl4pPr>
            <a:lvl5pPr algn="l" rtl="0" eaLnBrk="0" fontAlgn="base" hangingPunct="0">
              <a:spcBef>
                <a:spcPct val="0"/>
              </a:spcBef>
              <a:spcAft>
                <a:spcPct val="0"/>
              </a:spcAft>
              <a:defRPr sz="4400" b="1">
                <a:solidFill>
                  <a:srgbClr val="FFFFFF"/>
                </a:solidFill>
                <a:latin typeface="Arial" panose="020B0604020202020204" pitchFamily="34" charset="0"/>
              </a:defRPr>
            </a:lvl5pPr>
            <a:lvl6pPr marL="457200" algn="l" rtl="0" fontAlgn="base">
              <a:spcBef>
                <a:spcPct val="0"/>
              </a:spcBef>
              <a:spcAft>
                <a:spcPct val="0"/>
              </a:spcAft>
              <a:defRPr sz="4400" b="1">
                <a:solidFill>
                  <a:srgbClr val="FFFFFF"/>
                </a:solidFill>
                <a:latin typeface="Arial" panose="020B0604020202020204" pitchFamily="34" charset="0"/>
              </a:defRPr>
            </a:lvl6pPr>
            <a:lvl7pPr marL="914400" algn="l" rtl="0" fontAlgn="base">
              <a:spcBef>
                <a:spcPct val="0"/>
              </a:spcBef>
              <a:spcAft>
                <a:spcPct val="0"/>
              </a:spcAft>
              <a:defRPr sz="4400" b="1">
                <a:solidFill>
                  <a:srgbClr val="FFFFFF"/>
                </a:solidFill>
                <a:latin typeface="Arial" panose="020B0604020202020204" pitchFamily="34" charset="0"/>
              </a:defRPr>
            </a:lvl7pPr>
            <a:lvl8pPr marL="1371600" algn="l" rtl="0" fontAlgn="base">
              <a:spcBef>
                <a:spcPct val="0"/>
              </a:spcBef>
              <a:spcAft>
                <a:spcPct val="0"/>
              </a:spcAft>
              <a:defRPr sz="4400" b="1">
                <a:solidFill>
                  <a:srgbClr val="FFFFFF"/>
                </a:solidFill>
                <a:latin typeface="Arial" panose="020B0604020202020204" pitchFamily="34" charset="0"/>
              </a:defRPr>
            </a:lvl8pPr>
            <a:lvl9pPr marL="1828800" algn="l" rtl="0" fontAlgn="base">
              <a:spcBef>
                <a:spcPct val="0"/>
              </a:spcBef>
              <a:spcAft>
                <a:spcPct val="0"/>
              </a:spcAft>
              <a:defRPr sz="4400" b="1">
                <a:solidFill>
                  <a:srgbClr val="FFFFFF"/>
                </a:solidFill>
                <a:latin typeface="Arial" panose="020B0604020202020204" pitchFamily="34" charset="0"/>
              </a:defRPr>
            </a:lvl9pPr>
          </a:lstStyle>
          <a:p>
            <a:pPr eaLnBrk="1" hangingPunct="1">
              <a:lnSpc>
                <a:spcPct val="100000"/>
              </a:lnSpc>
              <a:spcBef>
                <a:spcPts val="100"/>
              </a:spcBef>
              <a:spcAft>
                <a:spcPts val="0"/>
              </a:spcAft>
            </a:pPr>
            <a:r>
              <a:rPr lang="zh-CN" altLang="en-US" sz="1600" kern="120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mn-ea"/>
              </a:rPr>
              <a:t>叶绿体</a:t>
            </a:r>
            <a:r>
              <a:rPr lang="zh-CN" altLang="en-US" sz="1600" kern="1200" noProof="0" dirty="0">
                <a:ln>
                  <a:noFill/>
                </a:ln>
                <a:solidFill>
                  <a:schemeClr val="tx1"/>
                </a:solidFill>
                <a:effectLst/>
                <a:uLnTx/>
                <a:uFillTx/>
                <a:latin typeface="Times New Roman" panose="02020603050405020304" pitchFamily="18" charset="0"/>
                <a:ea typeface="黑体" panose="02010609060101010101" pitchFamily="49" charset="-122"/>
                <a:cs typeface="+mn-cs"/>
                <a:sym typeface="+mn-ea"/>
              </a:rPr>
              <a:t>的结构</a:t>
            </a:r>
          </a:p>
        </p:txBody>
      </p:sp>
      <p:pic>
        <p:nvPicPr>
          <p:cNvPr id="57351" name="Picture 2" descr="5"/>
          <p:cNvPicPr>
            <a:picLocks noChangeAspect="1"/>
          </p:cNvPicPr>
          <p:nvPr/>
        </p:nvPicPr>
        <p:blipFill>
          <a:blip r:embed="rId2" cstate="print"/>
          <a:stretch>
            <a:fillRect/>
          </a:stretch>
        </p:blipFill>
        <p:spPr>
          <a:xfrm>
            <a:off x="933985" y="1141492"/>
            <a:ext cx="2076881" cy="1579329"/>
          </a:xfrm>
          <a:prstGeom prst="rect">
            <a:avLst/>
          </a:prstGeom>
          <a:noFill/>
          <a:ln w="9525">
            <a:noFill/>
          </a:ln>
        </p:spPr>
      </p:pic>
      <p:sp>
        <p:nvSpPr>
          <p:cNvPr id="57352" name="Line 8"/>
          <p:cNvSpPr/>
          <p:nvPr/>
        </p:nvSpPr>
        <p:spPr>
          <a:xfrm>
            <a:off x="1482042" y="809625"/>
            <a:ext cx="0" cy="484216"/>
          </a:xfrm>
          <a:prstGeom prst="line">
            <a:avLst/>
          </a:prstGeom>
          <a:ln w="38100" cap="flat" cmpd="sng">
            <a:solidFill>
              <a:srgbClr val="336699"/>
            </a:solidFill>
            <a:prstDash val="solid"/>
            <a:round/>
            <a:headEnd type="none" w="med" len="med"/>
            <a:tailEnd type="none" w="med" len="med"/>
          </a:ln>
        </p:spPr>
      </p:sp>
      <p:sp>
        <p:nvSpPr>
          <p:cNvPr id="57353" name="Line 9"/>
          <p:cNvSpPr/>
          <p:nvPr/>
        </p:nvSpPr>
        <p:spPr>
          <a:xfrm>
            <a:off x="2255288" y="969641"/>
            <a:ext cx="0" cy="672569"/>
          </a:xfrm>
          <a:prstGeom prst="line">
            <a:avLst/>
          </a:prstGeom>
          <a:ln w="38100" cap="flat" cmpd="sng">
            <a:solidFill>
              <a:srgbClr val="336699"/>
            </a:solidFill>
            <a:prstDash val="solid"/>
            <a:round/>
            <a:headEnd type="none" w="med" len="med"/>
            <a:tailEnd type="none" w="med" len="med"/>
          </a:ln>
        </p:spPr>
      </p:sp>
      <p:sp>
        <p:nvSpPr>
          <p:cNvPr id="57354" name="Line 10"/>
          <p:cNvSpPr/>
          <p:nvPr/>
        </p:nvSpPr>
        <p:spPr>
          <a:xfrm>
            <a:off x="1171343" y="1832230"/>
            <a:ext cx="0" cy="550891"/>
          </a:xfrm>
          <a:prstGeom prst="line">
            <a:avLst/>
          </a:prstGeom>
          <a:ln w="38100" cap="flat" cmpd="sng">
            <a:solidFill>
              <a:srgbClr val="336699"/>
            </a:solidFill>
            <a:prstDash val="solid"/>
            <a:round/>
            <a:headEnd type="none" w="med" len="med"/>
            <a:tailEnd type="none" w="med" len="med"/>
          </a:ln>
        </p:spPr>
      </p:sp>
      <p:sp>
        <p:nvSpPr>
          <p:cNvPr id="57355" name="Line 11"/>
          <p:cNvSpPr/>
          <p:nvPr/>
        </p:nvSpPr>
        <p:spPr>
          <a:xfrm>
            <a:off x="1401367" y="1957243"/>
            <a:ext cx="0" cy="476716"/>
          </a:xfrm>
          <a:prstGeom prst="line">
            <a:avLst/>
          </a:prstGeom>
          <a:ln w="38100" cap="flat" cmpd="sng">
            <a:solidFill>
              <a:srgbClr val="336699"/>
            </a:solidFill>
            <a:prstDash val="solid"/>
            <a:round/>
            <a:headEnd type="none" w="med" len="med"/>
            <a:tailEnd type="none" w="med" len="med"/>
          </a:ln>
        </p:spPr>
      </p:sp>
      <p:sp>
        <p:nvSpPr>
          <p:cNvPr id="57356" name="Line 12"/>
          <p:cNvSpPr/>
          <p:nvPr/>
        </p:nvSpPr>
        <p:spPr>
          <a:xfrm flipH="1">
            <a:off x="1855746" y="2121260"/>
            <a:ext cx="15002" cy="312699"/>
          </a:xfrm>
          <a:prstGeom prst="line">
            <a:avLst/>
          </a:prstGeom>
          <a:ln w="38100" cap="flat" cmpd="sng">
            <a:solidFill>
              <a:srgbClr val="336699"/>
            </a:solidFill>
            <a:prstDash val="solid"/>
            <a:round/>
            <a:headEnd type="none" w="med" len="med"/>
            <a:tailEnd type="none" w="med" len="med"/>
          </a:ln>
        </p:spPr>
      </p:sp>
      <p:sp>
        <p:nvSpPr>
          <p:cNvPr id="57357" name="Text Box 13"/>
          <p:cNvSpPr txBox="1">
            <a:spLocks noChangeArrowheads="1"/>
          </p:cNvSpPr>
          <p:nvPr/>
        </p:nvSpPr>
        <p:spPr bwMode="auto">
          <a:xfrm>
            <a:off x="1341194" y="649608"/>
            <a:ext cx="514220" cy="2032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外膜</a:t>
            </a:r>
          </a:p>
        </p:txBody>
      </p:sp>
      <p:sp>
        <p:nvSpPr>
          <p:cNvPr id="57358" name="Text Box 14"/>
          <p:cNvSpPr txBox="1">
            <a:spLocks noChangeArrowheads="1"/>
          </p:cNvSpPr>
          <p:nvPr/>
        </p:nvSpPr>
        <p:spPr bwMode="auto">
          <a:xfrm>
            <a:off x="2058601" y="809625"/>
            <a:ext cx="432544" cy="2032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内膜</a:t>
            </a:r>
          </a:p>
        </p:txBody>
      </p:sp>
      <p:sp>
        <p:nvSpPr>
          <p:cNvPr id="57359" name="Text Box 15"/>
          <p:cNvSpPr txBox="1">
            <a:spLocks noChangeArrowheads="1"/>
          </p:cNvSpPr>
          <p:nvPr/>
        </p:nvSpPr>
        <p:spPr bwMode="auto">
          <a:xfrm>
            <a:off x="1007826" y="2383121"/>
            <a:ext cx="326701" cy="4064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基粒</a:t>
            </a:r>
          </a:p>
        </p:txBody>
      </p:sp>
      <p:sp>
        <p:nvSpPr>
          <p:cNvPr id="57360" name="Text Box 16"/>
          <p:cNvSpPr txBox="1">
            <a:spLocks noChangeArrowheads="1"/>
          </p:cNvSpPr>
          <p:nvPr/>
        </p:nvSpPr>
        <p:spPr bwMode="auto">
          <a:xfrm>
            <a:off x="1260519" y="2433959"/>
            <a:ext cx="355037" cy="4064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基质</a:t>
            </a:r>
          </a:p>
        </p:txBody>
      </p:sp>
      <p:sp>
        <p:nvSpPr>
          <p:cNvPr id="57361" name="Text Box 17"/>
          <p:cNvSpPr txBox="1">
            <a:spLocks noChangeArrowheads="1"/>
          </p:cNvSpPr>
          <p:nvPr/>
        </p:nvSpPr>
        <p:spPr bwMode="auto">
          <a:xfrm>
            <a:off x="1615722" y="2433959"/>
            <a:ext cx="640066" cy="203200"/>
          </a:xfrm>
          <a:prstGeom prst="rect">
            <a:avLst/>
          </a:prstGeom>
          <a:noFill/>
          <a:ln w="63500">
            <a:noFill/>
            <a:miter lim="800000"/>
            <a:tailEnd type="none" w="lg" len="med"/>
          </a:ln>
          <a:effectLst/>
        </p:spPr>
        <p:txBody>
          <a:bodyPr wrap="square"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类囊体</a:t>
            </a:r>
          </a:p>
        </p:txBody>
      </p:sp>
      <p:sp>
        <p:nvSpPr>
          <p:cNvPr id="22" name="TextBox 21"/>
          <p:cNvSpPr txBox="1"/>
          <p:nvPr/>
        </p:nvSpPr>
        <p:spPr>
          <a:xfrm>
            <a:off x="3129854" y="1051840"/>
            <a:ext cx="1371741" cy="306705"/>
          </a:xfrm>
          <a:prstGeom prst="rect">
            <a:avLst/>
          </a:prstGeom>
          <a:noFill/>
          <a:ln w="9525">
            <a:noFill/>
          </a:ln>
        </p:spPr>
        <p:txBody>
          <a:bodyPr wrap="squar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类囊体薄膜上</a:t>
            </a:r>
          </a:p>
        </p:txBody>
      </p:sp>
      <p:sp>
        <p:nvSpPr>
          <p:cNvPr id="23" name="TextBox 22"/>
          <p:cNvSpPr txBox="1"/>
          <p:nvPr/>
        </p:nvSpPr>
        <p:spPr>
          <a:xfrm>
            <a:off x="3235275" y="1832335"/>
            <a:ext cx="2286235" cy="953135"/>
          </a:xfrm>
          <a:prstGeom prst="rect">
            <a:avLst/>
          </a:prstGeom>
          <a:noFill/>
          <a:ln w="9525">
            <a:noFill/>
          </a:ln>
        </p:spPr>
        <p:txBody>
          <a:bodyPr wrap="square" anchor="t">
            <a:spAutoFit/>
          </a:bodyPr>
          <a:lstStyle/>
          <a:p>
            <a:pPr algn="just"/>
            <a:r>
              <a:rPr lang="zh-CN" altLang="en-US" sz="1400" b="1" dirty="0">
                <a:solidFill>
                  <a:srgbClr val="002060"/>
                </a:solidFill>
                <a:latin typeface="黑体" panose="02010609060101010101" pitchFamily="49" charset="-122"/>
                <a:ea typeface="黑体" panose="02010609060101010101" pitchFamily="49" charset="-122"/>
                <a:cs typeface="黑体" panose="02010609060101010101" pitchFamily="49" charset="-122"/>
              </a:rPr>
              <a:t>类囊体薄膜：</a:t>
            </a:r>
          </a:p>
          <a:p>
            <a:pPr algn="just"/>
            <a:r>
              <a:rPr lang="zh-CN" altLang="en-US" sz="1400" b="1" dirty="0">
                <a:solidFill>
                  <a:srgbClr val="002060"/>
                </a:solidFill>
                <a:latin typeface="黑体" panose="02010609060101010101" pitchFamily="49" charset="-122"/>
                <a:ea typeface="黑体" panose="02010609060101010101" pitchFamily="49" charset="-122"/>
                <a:cs typeface="黑体" panose="02010609060101010101" pitchFamily="49" charset="-122"/>
              </a:rPr>
              <a:t>与光反应有关的酶</a:t>
            </a:r>
            <a:endParaRPr lang="en-US" altLang="zh-CN" sz="1400" b="1" dirty="0">
              <a:solidFill>
                <a:srgbClr val="002060"/>
              </a:solidFill>
              <a:latin typeface="黑体" panose="02010609060101010101" pitchFamily="49" charset="-122"/>
              <a:ea typeface="黑体" panose="02010609060101010101" pitchFamily="49" charset="-122"/>
              <a:cs typeface="黑体" panose="02010609060101010101" pitchFamily="49" charset="-122"/>
            </a:endParaRPr>
          </a:p>
          <a:p>
            <a:pPr algn="just"/>
            <a:endParaRPr lang="zh-CN" altLang="en-US" sz="1400" b="1" dirty="0">
              <a:solidFill>
                <a:srgbClr val="002060"/>
              </a:solidFill>
              <a:latin typeface="黑体" panose="02010609060101010101" pitchFamily="49" charset="-122"/>
              <a:ea typeface="黑体" panose="02010609060101010101" pitchFamily="49" charset="-122"/>
              <a:cs typeface="黑体" panose="02010609060101010101" pitchFamily="49" charset="-122"/>
            </a:endParaRPr>
          </a:p>
          <a:p>
            <a:pPr algn="just"/>
            <a:r>
              <a:rPr lang="zh-CN" altLang="en-US" sz="1400" b="1" dirty="0">
                <a:solidFill>
                  <a:srgbClr val="002060"/>
                </a:solidFill>
                <a:latin typeface="黑体" panose="02010609060101010101" pitchFamily="49" charset="-122"/>
                <a:ea typeface="黑体" panose="02010609060101010101" pitchFamily="49" charset="-122"/>
                <a:cs typeface="黑体" panose="02010609060101010101" pitchFamily="49" charset="-122"/>
              </a:rPr>
              <a:t>基质：与暗反应有关的酶</a:t>
            </a:r>
          </a:p>
        </p:txBody>
      </p:sp>
      <p:sp>
        <p:nvSpPr>
          <p:cNvPr id="11279" name="矩形 17"/>
          <p:cNvSpPr/>
          <p:nvPr/>
        </p:nvSpPr>
        <p:spPr>
          <a:xfrm>
            <a:off x="3177157" y="809625"/>
            <a:ext cx="1078230" cy="306705"/>
          </a:xfrm>
          <a:prstGeom prst="rect">
            <a:avLst/>
          </a:prstGeom>
          <a:noFill/>
          <a:ln w="9525">
            <a:noFill/>
          </a:ln>
        </p:spPr>
        <p:txBody>
          <a:bodyPr wrap="non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色素分布：</a:t>
            </a:r>
          </a:p>
        </p:txBody>
      </p:sp>
      <p:sp>
        <p:nvSpPr>
          <p:cNvPr id="11280" name="矩形 18"/>
          <p:cNvSpPr/>
          <p:nvPr/>
        </p:nvSpPr>
        <p:spPr>
          <a:xfrm>
            <a:off x="3235465" y="1525282"/>
            <a:ext cx="899160" cy="306705"/>
          </a:xfrm>
          <a:prstGeom prst="rect">
            <a:avLst/>
          </a:prstGeom>
          <a:noFill/>
          <a:ln w="9525">
            <a:noFill/>
          </a:ln>
        </p:spPr>
        <p:txBody>
          <a:bodyPr wrap="non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酶分布：</a:t>
            </a:r>
          </a:p>
        </p:txBody>
      </p:sp>
      <p:sp>
        <p:nvSpPr>
          <p:cNvPr id="2" name="矩形 1"/>
          <p:cNvSpPr/>
          <p:nvPr/>
        </p:nvSpPr>
        <p:spPr>
          <a:xfrm>
            <a:off x="546197" y="2955813"/>
            <a:ext cx="3671198" cy="369332"/>
          </a:xfrm>
          <a:prstGeom prst="rect">
            <a:avLst/>
          </a:prstGeom>
        </p:spPr>
        <p:txBody>
          <a:bodyPr wrap="none">
            <a:spAutoFit/>
          </a:bodyPr>
          <a:lstStyle/>
          <a:p>
            <a:r>
              <a:rPr lang="zh-CN" altLang="en-US" b="1" dirty="0">
                <a:solidFill>
                  <a:srgbClr val="FF0000"/>
                </a:solidFill>
                <a:latin typeface="Times New Roman" panose="02020603050405020304" pitchFamily="18" charset="0"/>
                <a:ea typeface="黑体" panose="02010609060101010101" pitchFamily="49" charset="-122"/>
              </a:rPr>
              <a:t>叶绿体</a:t>
            </a:r>
            <a:r>
              <a:rPr lang="zh-CN" altLang="en-US" b="1" dirty="0" smtClean="0">
                <a:solidFill>
                  <a:srgbClr val="FF0000"/>
                </a:solidFill>
                <a:latin typeface="Times New Roman" panose="02020603050405020304" pitchFamily="18" charset="0"/>
                <a:ea typeface="黑体" panose="02010609060101010101" pitchFamily="49" charset="-122"/>
              </a:rPr>
              <a:t>的作用仅仅是吸收光能吗？</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7351"/>
                                        </p:tgtEl>
                                        <p:attrNameLst>
                                          <p:attrName>style.visibility</p:attrName>
                                        </p:attrNameLst>
                                      </p:cBhvr>
                                      <p:to>
                                        <p:strVal val="visible"/>
                                      </p:to>
                                    </p:set>
                                    <p:animEffect transition="in" filter="box(in)">
                                      <p:cBhvr>
                                        <p:cTn id="7" dur="500"/>
                                        <p:tgtEl>
                                          <p:spTgt spid="573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52"/>
                                        </p:tgtEl>
                                        <p:attrNameLst>
                                          <p:attrName>style.visibility</p:attrName>
                                        </p:attrNameLst>
                                      </p:cBhvr>
                                      <p:to>
                                        <p:strVal val="visible"/>
                                      </p:to>
                                    </p:set>
                                    <p:animEffect transition="in" filter="blinds(horizontal)">
                                      <p:cBhvr>
                                        <p:cTn id="12" dur="500"/>
                                        <p:tgtEl>
                                          <p:spTgt spid="5735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7357"/>
                                        </p:tgtEl>
                                        <p:attrNameLst>
                                          <p:attrName>style.visibility</p:attrName>
                                        </p:attrNameLst>
                                      </p:cBhvr>
                                      <p:to>
                                        <p:strVal val="visible"/>
                                      </p:to>
                                    </p:set>
                                    <p:animEffect transition="in" filter="blinds(horizontal)">
                                      <p:cBhvr>
                                        <p:cTn id="16" dur="500"/>
                                        <p:tgtEl>
                                          <p:spTgt spid="5735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7353"/>
                                        </p:tgtEl>
                                        <p:attrNameLst>
                                          <p:attrName>style.visibility</p:attrName>
                                        </p:attrNameLst>
                                      </p:cBhvr>
                                      <p:to>
                                        <p:strVal val="visible"/>
                                      </p:to>
                                    </p:set>
                                    <p:animEffect transition="in" filter="blinds(horizontal)">
                                      <p:cBhvr>
                                        <p:cTn id="21" dur="500"/>
                                        <p:tgtEl>
                                          <p:spTgt spid="5735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7358"/>
                                        </p:tgtEl>
                                        <p:attrNameLst>
                                          <p:attrName>style.visibility</p:attrName>
                                        </p:attrNameLst>
                                      </p:cBhvr>
                                      <p:to>
                                        <p:strVal val="visible"/>
                                      </p:to>
                                    </p:set>
                                    <p:animEffect transition="in" filter="blinds(horizontal)">
                                      <p:cBhvr>
                                        <p:cTn id="25" dur="500"/>
                                        <p:tgtEl>
                                          <p:spTgt spid="5735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500" fill="hold">
                                          <p:stCondLst>
                                            <p:cond delay="0"/>
                                          </p:stCondLst>
                                        </p:cTn>
                                        <p:tgtEl>
                                          <p:spTgt spid="57354"/>
                                        </p:tgtEl>
                                        <p:attrNameLst>
                                          <p:attrName>style.visibility</p:attrName>
                                        </p:attrNameLst>
                                      </p:cBhvr>
                                      <p:to>
                                        <p:strVal val="visible"/>
                                      </p:to>
                                    </p:set>
                                    <p:animEffect transition="in" filter="blinds(horizontal)">
                                      <p:cBhvr>
                                        <p:cTn id="30" dur="500"/>
                                        <p:tgtEl>
                                          <p:spTgt spid="57354"/>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57359"/>
                                        </p:tgtEl>
                                        <p:attrNameLst>
                                          <p:attrName>style.visibility</p:attrName>
                                        </p:attrNameLst>
                                      </p:cBhvr>
                                      <p:to>
                                        <p:strVal val="visible"/>
                                      </p:to>
                                    </p:set>
                                    <p:animEffect transition="in" filter="blinds(horizontal)">
                                      <p:cBhvr>
                                        <p:cTn id="34" dur="500"/>
                                        <p:tgtEl>
                                          <p:spTgt spid="5735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7356"/>
                                        </p:tgtEl>
                                        <p:attrNameLst>
                                          <p:attrName>style.visibility</p:attrName>
                                        </p:attrNameLst>
                                      </p:cBhvr>
                                      <p:to>
                                        <p:strVal val="visible"/>
                                      </p:to>
                                    </p:set>
                                    <p:animEffect transition="in" filter="blinds(horizontal)">
                                      <p:cBhvr>
                                        <p:cTn id="39" dur="500"/>
                                        <p:tgtEl>
                                          <p:spTgt spid="57356"/>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57361"/>
                                        </p:tgtEl>
                                        <p:attrNameLst>
                                          <p:attrName>style.visibility</p:attrName>
                                        </p:attrNameLst>
                                      </p:cBhvr>
                                      <p:to>
                                        <p:strVal val="visible"/>
                                      </p:to>
                                    </p:set>
                                    <p:animEffect transition="in" filter="blinds(horizontal)">
                                      <p:cBhvr>
                                        <p:cTn id="43" dur="500"/>
                                        <p:tgtEl>
                                          <p:spTgt spid="5736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7355"/>
                                        </p:tgtEl>
                                        <p:attrNameLst>
                                          <p:attrName>style.visibility</p:attrName>
                                        </p:attrNameLst>
                                      </p:cBhvr>
                                      <p:to>
                                        <p:strVal val="visible"/>
                                      </p:to>
                                    </p:set>
                                    <p:animEffect transition="in" filter="blinds(horizontal)">
                                      <p:cBhvr>
                                        <p:cTn id="48" dur="500"/>
                                        <p:tgtEl>
                                          <p:spTgt spid="57355"/>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57360"/>
                                        </p:tgtEl>
                                        <p:attrNameLst>
                                          <p:attrName>style.visibility</p:attrName>
                                        </p:attrNameLst>
                                      </p:cBhvr>
                                      <p:to>
                                        <p:strVal val="visible"/>
                                      </p:to>
                                    </p:set>
                                    <p:animEffect transition="in" filter="blinds(horizontal)">
                                      <p:cBhvr>
                                        <p:cTn id="52" dur="500"/>
                                        <p:tgtEl>
                                          <p:spTgt spid="5736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2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2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linds(horizontal)">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7" grpId="0" bldLvl="0" animBg="1"/>
      <p:bldP spid="57358" grpId="0" bldLvl="0" animBg="1"/>
      <p:bldP spid="57359" grpId="0" bldLvl="0" animBg="1"/>
      <p:bldP spid="57360" grpId="0" bldLvl="0" animBg="1"/>
      <p:bldP spid="57361" grpId="0" bldLvl="0" animBg="1"/>
      <p:bldP spid="22" grpId="0"/>
      <p:bldP spid="23" grpId="0"/>
      <p:bldP spid="11279" grpId="0"/>
      <p:bldP spid="1128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2230755" y="149860"/>
            <a:ext cx="1297940" cy="340360"/>
          </a:xfrm>
          <a:prstGeom prst="rect">
            <a:avLst/>
          </a:prstGeom>
          <a:noFill/>
          <a:ln w="9525">
            <a:noFill/>
          </a:ln>
        </p:spPr>
        <p:txBody>
          <a:bodyPr/>
          <a:lstStyle/>
          <a:p>
            <a:pPr eaLnBrk="1" hangingPunct="1"/>
            <a:r>
              <a:rPr lang="zh-CN" altLang="en-US" sz="1800" dirty="0">
                <a:latin typeface="黑体" panose="02010609060101010101" pitchFamily="49" charset="-122"/>
                <a:ea typeface="黑体" panose="02010609060101010101" pitchFamily="49" charset="-122"/>
              </a:rPr>
              <a:t>能量之源</a:t>
            </a:r>
          </a:p>
        </p:txBody>
      </p:sp>
      <p:pic>
        <p:nvPicPr>
          <p:cNvPr id="11266" name="Picture 4" descr="绿色植物"/>
          <p:cNvPicPr>
            <a:picLocks noChangeAspect="1"/>
          </p:cNvPicPr>
          <p:nvPr/>
        </p:nvPicPr>
        <p:blipFill>
          <a:blip r:embed="rId2" cstate="print"/>
          <a:stretch>
            <a:fillRect/>
          </a:stretch>
        </p:blipFill>
        <p:spPr>
          <a:xfrm>
            <a:off x="651654" y="703405"/>
            <a:ext cx="2287235" cy="1330470"/>
          </a:xfrm>
          <a:prstGeom prst="rect">
            <a:avLst/>
          </a:prstGeom>
          <a:noFill/>
          <a:ln w="9525">
            <a:noFill/>
          </a:ln>
        </p:spPr>
      </p:pic>
      <p:pic>
        <p:nvPicPr>
          <p:cNvPr id="11270" name="Picture 10" descr="201161221222668824"/>
          <p:cNvPicPr>
            <a:picLocks noChangeAspect="1"/>
          </p:cNvPicPr>
          <p:nvPr/>
        </p:nvPicPr>
        <p:blipFill>
          <a:blip r:embed="rId3" cstate="print"/>
          <a:stretch>
            <a:fillRect/>
          </a:stretch>
        </p:blipFill>
        <p:spPr>
          <a:xfrm>
            <a:off x="3091905" y="703405"/>
            <a:ext cx="1970536" cy="1330470"/>
          </a:xfrm>
          <a:prstGeom prst="rect">
            <a:avLst/>
          </a:prstGeom>
          <a:noFill/>
          <a:ln w="9525">
            <a:noFill/>
          </a:ln>
        </p:spPr>
      </p:pic>
      <p:sp>
        <p:nvSpPr>
          <p:cNvPr id="4107" name="Text Box 11"/>
          <p:cNvSpPr txBox="1"/>
          <p:nvPr/>
        </p:nvSpPr>
        <p:spPr>
          <a:xfrm>
            <a:off x="651831" y="2371334"/>
            <a:ext cx="4026949" cy="337185"/>
          </a:xfrm>
          <a:prstGeom prst="rect">
            <a:avLst/>
          </a:prstGeom>
          <a:noFill/>
          <a:ln w="9525">
            <a:noFill/>
          </a:ln>
        </p:spPr>
        <p:txBody>
          <a:bodyPr wrap="square">
            <a:spAutoFit/>
          </a:bodyPr>
          <a:lstStyle/>
          <a:p>
            <a:pPr algn="l" eaLnBrk="1" hangingPunct="1">
              <a:spcBef>
                <a:spcPct val="50000"/>
              </a:spcBef>
            </a:pPr>
            <a:r>
              <a:rPr lang="zh-CN" altLang="en-US" sz="1600" b="1" dirty="0">
                <a:solidFill>
                  <a:schemeClr val="tx2">
                    <a:lumMod val="50000"/>
                  </a:schemeClr>
                </a:solidFill>
                <a:latin typeface="Times New Roman" panose="02020603050405020304" pitchFamily="18" charset="0"/>
                <a:ea typeface="黑体" panose="02010609060101010101" pitchFamily="49" charset="-122"/>
                <a:cs typeface="Times New Roman" panose="02020603050405020304" pitchFamily="18" charset="0"/>
              </a:rPr>
              <a:t>地球上生物能量的最终来源：   太阳能</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8195"/>
          <p:cNvSpPr txBox="1"/>
          <p:nvPr/>
        </p:nvSpPr>
        <p:spPr>
          <a:xfrm>
            <a:off x="-15875" y="38100"/>
            <a:ext cx="5711190" cy="374015"/>
          </a:xfrm>
          <a:prstGeom prst="rect">
            <a:avLst/>
          </a:prstGeom>
          <a:noFill/>
          <a:ln w="9525">
            <a:noFill/>
          </a:ln>
        </p:spPr>
        <p:txBody>
          <a:bodyPr wrap="square">
            <a:spAutoFit/>
          </a:bodyPr>
          <a:lstStyle/>
          <a:p>
            <a:pPr algn="l">
              <a:lnSpc>
                <a:spcPct val="115000"/>
              </a:lnSpc>
              <a:spcBef>
                <a:spcPts val="100"/>
              </a:spcBef>
              <a:spcAft>
                <a:spcPts val="0"/>
              </a:spcAft>
            </a:pPr>
            <a:r>
              <a:rPr lang="zh-CN" altLang="en-US" sz="1600" b="1" dirty="0">
                <a:latin typeface="Times New Roman" panose="02020603050405020304" pitchFamily="18" charset="0"/>
                <a:ea typeface="黑体" panose="02010609060101010101" pitchFamily="49" charset="-122"/>
              </a:rPr>
              <a:t>资料分析     </a:t>
            </a:r>
            <a:r>
              <a:rPr lang="zh-CN" altLang="en-US" sz="1600" b="1" dirty="0">
                <a:solidFill>
                  <a:srgbClr val="FF0000"/>
                </a:solidFill>
                <a:latin typeface="Times New Roman" panose="02020603050405020304" pitchFamily="18" charset="0"/>
                <a:ea typeface="黑体" panose="02010609060101010101" pitchFamily="49" charset="-122"/>
                <a:sym typeface="+mn-ea"/>
              </a:rPr>
              <a:t>恩格尔曼实验</a:t>
            </a:r>
            <a:r>
              <a:rPr lang="zh-CN" altLang="en-US" sz="1600" b="1" dirty="0">
                <a:latin typeface="Times New Roman" panose="02020603050405020304" pitchFamily="18" charset="0"/>
                <a:ea typeface="黑体" panose="02010609060101010101" pitchFamily="49" charset="-122"/>
              </a:rPr>
              <a:t>        叶绿体的功能     </a:t>
            </a:r>
            <a:endParaRPr lang="zh-CN" altLang="en-US" sz="1400" b="1" dirty="0">
              <a:latin typeface="Times New Roman" panose="02020603050405020304" pitchFamily="18" charset="0"/>
              <a:ea typeface="黑体" panose="02010609060101010101" pitchFamily="49" charset="-122"/>
            </a:endParaRPr>
          </a:p>
        </p:txBody>
      </p:sp>
      <p:pic>
        <p:nvPicPr>
          <p:cNvPr id="8197" name="图片 8196"/>
          <p:cNvPicPr>
            <a:picLocks noChangeAspect="1"/>
          </p:cNvPicPr>
          <p:nvPr/>
        </p:nvPicPr>
        <p:blipFill>
          <a:blip r:embed="rId2"/>
          <a:stretch>
            <a:fillRect/>
          </a:stretch>
        </p:blipFill>
        <p:spPr>
          <a:xfrm>
            <a:off x="3734435" y="1219835"/>
            <a:ext cx="2016760" cy="1381760"/>
          </a:xfrm>
          <a:prstGeom prst="rect">
            <a:avLst/>
          </a:prstGeom>
          <a:noFill/>
          <a:ln w="9525">
            <a:noFill/>
          </a:ln>
        </p:spPr>
      </p:pic>
      <p:sp>
        <p:nvSpPr>
          <p:cNvPr id="12292" name="矩形 8197"/>
          <p:cNvSpPr/>
          <p:nvPr/>
        </p:nvSpPr>
        <p:spPr>
          <a:xfrm>
            <a:off x="133350" y="2352675"/>
            <a:ext cx="3363595" cy="577215"/>
          </a:xfrm>
          <a:prstGeom prst="rect">
            <a:avLst/>
          </a:prstGeom>
          <a:noFill/>
          <a:ln w="9525">
            <a:noFill/>
          </a:ln>
        </p:spPr>
        <p:txBody>
          <a:bodyPr wrap="square">
            <a:spAutoFit/>
          </a:bodyPr>
          <a:lstStyle/>
          <a:p>
            <a:pPr algn="l">
              <a:lnSpc>
                <a:spcPct val="110000"/>
              </a:lnSpc>
              <a:spcBef>
                <a:spcPts val="100"/>
              </a:spcBef>
              <a:spcAft>
                <a:spcPts val="0"/>
              </a:spcAft>
            </a:pPr>
            <a:r>
              <a:rPr lang="zh-CN" altLang="en-US" sz="1400" b="1" dirty="0">
                <a:solidFill>
                  <a:srgbClr val="FF0000"/>
                </a:solidFill>
                <a:latin typeface="黑体" panose="02010609060101010101" pitchFamily="49" charset="-122"/>
                <a:ea typeface="黑体" panose="02010609060101010101" pitchFamily="49" charset="-122"/>
              </a:rPr>
              <a:t>氧是叶绿体释放出来的，叶绿体</a:t>
            </a:r>
          </a:p>
          <a:p>
            <a:pPr algn="l">
              <a:lnSpc>
                <a:spcPct val="110000"/>
              </a:lnSpc>
              <a:spcBef>
                <a:spcPts val="100"/>
              </a:spcBef>
              <a:spcAft>
                <a:spcPts val="0"/>
              </a:spcAft>
            </a:pPr>
            <a:r>
              <a:rPr lang="zh-CN" altLang="en-US" sz="1400" b="1" dirty="0">
                <a:solidFill>
                  <a:srgbClr val="FF0000"/>
                </a:solidFill>
                <a:latin typeface="黑体" panose="02010609060101010101" pitchFamily="49" charset="-122"/>
                <a:ea typeface="黑体" panose="02010609060101010101" pitchFamily="49" charset="-122"/>
              </a:rPr>
              <a:t>是绿色植物进行光合作用的场所</a:t>
            </a:r>
          </a:p>
        </p:txBody>
      </p:sp>
      <p:sp>
        <p:nvSpPr>
          <p:cNvPr id="3" name="文本框 2"/>
          <p:cNvSpPr txBox="1"/>
          <p:nvPr/>
        </p:nvSpPr>
        <p:spPr>
          <a:xfrm>
            <a:off x="-15875" y="412115"/>
            <a:ext cx="2618105" cy="2821940"/>
          </a:xfrm>
          <a:prstGeom prst="rect">
            <a:avLst/>
          </a:prstGeom>
          <a:noFill/>
        </p:spPr>
        <p:txBody>
          <a:bodyPr wrap="square" rtlCol="0">
            <a:spAutoFit/>
          </a:bodyPr>
          <a:lstStyle/>
          <a:p>
            <a:pPr algn="l">
              <a:lnSpc>
                <a:spcPct val="110000"/>
              </a:lnSpc>
              <a:spcBef>
                <a:spcPts val="100"/>
              </a:spcBef>
              <a:spcAft>
                <a:spcPts val="0"/>
              </a:spcAft>
            </a:pPr>
            <a:r>
              <a:rPr lang="en-US" altLang="zh-CN" sz="14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1400" b="1">
                <a:latin typeface="Times New Roman" panose="02020603050405020304" pitchFamily="18" charset="0"/>
                <a:ea typeface="黑体" panose="02010609060101010101" pitchFamily="49" charset="-122"/>
                <a:cs typeface="Times New Roman" panose="02020603050405020304" pitchFamily="18" charset="0"/>
              </a:rPr>
              <a:t>实验材料？</a:t>
            </a:r>
          </a:p>
          <a:p>
            <a:pPr algn="l">
              <a:lnSpc>
                <a:spcPct val="110000"/>
              </a:lnSpc>
              <a:spcBef>
                <a:spcPts val="100"/>
              </a:spcBef>
              <a:spcAft>
                <a:spcPts val="0"/>
              </a:spcAft>
            </a:pPr>
            <a:r>
              <a:rPr lang="en-US" altLang="zh-CN" sz="1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400" b="1">
                <a:latin typeface="Times New Roman" panose="02020603050405020304" pitchFamily="18" charset="0"/>
                <a:ea typeface="黑体" panose="02010609060101010101" pitchFamily="49" charset="-122"/>
                <a:cs typeface="Times New Roman" panose="02020603050405020304" pitchFamily="18" charset="0"/>
              </a:rPr>
              <a:t>实验方法有什么巧妙之处？</a:t>
            </a:r>
          </a:p>
          <a:p>
            <a:pPr algn="l">
              <a:lnSpc>
                <a:spcPct val="110000"/>
              </a:lnSpc>
              <a:spcBef>
                <a:spcPts val="100"/>
              </a:spcBef>
              <a:spcAft>
                <a:spcPts val="0"/>
              </a:spcAft>
            </a:pPr>
            <a:endParaRPr lang="en-US" altLang="zh-CN"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endParaRPr lang="en-US" altLang="zh-CN"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endParaRPr lang="en-US" altLang="zh-CN"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endParaRPr lang="en-US" altLang="zh-CN"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endParaRPr lang="en-US" altLang="zh-CN"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r>
              <a:rPr lang="en-US" altLang="zh-CN" sz="1400" b="1">
                <a:latin typeface="Times New Roman" panose="02020603050405020304" pitchFamily="18" charset="0"/>
                <a:ea typeface="黑体" panose="02010609060101010101" pitchFamily="49" charset="-122"/>
                <a:cs typeface="Times New Roman" panose="02020603050405020304" pitchFamily="18" charset="0"/>
              </a:rPr>
              <a:t>3.</a:t>
            </a:r>
            <a:r>
              <a:rPr lang="zh-CN" altLang="en-US" sz="1400" b="1">
                <a:latin typeface="Times New Roman" panose="02020603050405020304" pitchFamily="18" charset="0"/>
                <a:ea typeface="黑体" panose="02010609060101010101" pitchFamily="49" charset="-122"/>
                <a:cs typeface="Times New Roman" panose="02020603050405020304" pitchFamily="18" charset="0"/>
              </a:rPr>
              <a:t>实验的结论是什么？</a:t>
            </a:r>
          </a:p>
          <a:p>
            <a:pPr algn="l">
              <a:lnSpc>
                <a:spcPct val="110000"/>
              </a:lnSpc>
              <a:spcBef>
                <a:spcPts val="100"/>
              </a:spcBef>
              <a:spcAft>
                <a:spcPts val="0"/>
              </a:spcAft>
            </a:pP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ts val="100"/>
              </a:spcBef>
              <a:spcAft>
                <a:spcPts val="0"/>
              </a:spcAft>
            </a:pPr>
            <a:r>
              <a:rPr lang="en-US" altLang="zh-CN" sz="1400" b="1">
                <a:latin typeface="Times New Roman" panose="02020603050405020304" pitchFamily="18" charset="0"/>
                <a:ea typeface="黑体" panose="02010609060101010101" pitchFamily="49" charset="-122"/>
                <a:cs typeface="Times New Roman" panose="02020603050405020304" pitchFamily="18" charset="0"/>
              </a:rPr>
              <a:t>4.</a:t>
            </a:r>
            <a:r>
              <a:rPr lang="zh-CN" altLang="en-US" sz="1400" b="1">
                <a:latin typeface="Times New Roman" panose="02020603050405020304" pitchFamily="18" charset="0"/>
                <a:ea typeface="黑体" panose="02010609060101010101" pitchFamily="49" charset="-122"/>
                <a:cs typeface="Times New Roman" panose="02020603050405020304" pitchFamily="18" charset="0"/>
              </a:rPr>
              <a:t>从资料</a:t>
            </a:r>
            <a:r>
              <a:rPr lang="en-US" altLang="zh-CN" sz="1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400" b="1">
                <a:latin typeface="Times New Roman" panose="02020603050405020304" pitchFamily="18" charset="0"/>
                <a:ea typeface="黑体" panose="02010609060101010101" pitchFamily="49" charset="-122"/>
                <a:cs typeface="Times New Roman" panose="02020603050405020304" pitchFamily="18" charset="0"/>
              </a:rPr>
              <a:t>可以得出什么推论？</a:t>
            </a:r>
          </a:p>
        </p:txBody>
      </p:sp>
      <p:sp>
        <p:nvSpPr>
          <p:cNvPr id="100" name="文本框 99"/>
          <p:cNvSpPr txBox="1"/>
          <p:nvPr/>
        </p:nvSpPr>
        <p:spPr>
          <a:xfrm>
            <a:off x="-15875" y="942975"/>
            <a:ext cx="3662045" cy="1198880"/>
          </a:xfrm>
          <a:prstGeom prst="rect">
            <a:avLst/>
          </a:prstGeom>
          <a:noFill/>
          <a:ln w="9525">
            <a:noFill/>
          </a:ln>
        </p:spPr>
        <p:txBody>
          <a:bodyPr wrap="square">
            <a:spAutoFit/>
          </a:bodyPr>
          <a:lstStyle/>
          <a:p>
            <a:pPr algn="l"/>
            <a:r>
              <a:rPr lang="zh-CN" sz="1200" b="1">
                <a:solidFill>
                  <a:schemeClr val="tx1"/>
                </a:solidFill>
                <a:latin typeface="Times New Roman" panose="02020603050405020304" pitchFamily="18" charset="0"/>
                <a:ea typeface="黑体" panose="02010609060101010101" pitchFamily="49" charset="-122"/>
              </a:rPr>
              <a:t>实验材料选择</a:t>
            </a:r>
            <a:r>
              <a:rPr lang="zh-CN" sz="1200" b="1">
                <a:solidFill>
                  <a:srgbClr val="FF0000"/>
                </a:solidFill>
                <a:latin typeface="Times New Roman" panose="02020603050405020304" pitchFamily="18" charset="0"/>
                <a:ea typeface="黑体" panose="02010609060101010101" pitchFamily="49" charset="-122"/>
              </a:rPr>
              <a:t>水绵</a:t>
            </a:r>
            <a:r>
              <a:rPr lang="zh-CN" sz="1200" b="1">
                <a:solidFill>
                  <a:schemeClr val="tx1"/>
                </a:solidFill>
                <a:latin typeface="Times New Roman" panose="02020603050405020304" pitchFamily="18" charset="0"/>
                <a:ea typeface="黑体" panose="02010609060101010101" pitchFamily="49" charset="-122"/>
              </a:rPr>
              <a:t>和</a:t>
            </a:r>
            <a:r>
              <a:rPr lang="zh-CN" sz="1200" b="1">
                <a:solidFill>
                  <a:srgbClr val="FF0000"/>
                </a:solidFill>
                <a:latin typeface="Times New Roman" panose="02020603050405020304" pitchFamily="18" charset="0"/>
                <a:ea typeface="黑体" panose="02010609060101010101" pitchFamily="49" charset="-122"/>
              </a:rPr>
              <a:t>好氧细菌</a:t>
            </a:r>
            <a:r>
              <a:rPr lang="zh-CN" sz="1200" b="1">
                <a:solidFill>
                  <a:schemeClr val="tx1"/>
                </a:solidFill>
                <a:latin typeface="Times New Roman" panose="02020603050405020304" pitchFamily="18" charset="0"/>
                <a:ea typeface="黑体" panose="02010609060101010101" pitchFamily="49" charset="-122"/>
              </a:rPr>
              <a:t>，水绵的叶绿体呈螺旋式带状，便于观察，用好氧细菌可确定释放氧气多的部位；</a:t>
            </a:r>
            <a:r>
              <a:rPr lang="zh-CN" sz="1200" b="1">
                <a:solidFill>
                  <a:srgbClr val="FF0000"/>
                </a:solidFill>
                <a:latin typeface="Times New Roman" panose="02020603050405020304" pitchFamily="18" charset="0"/>
                <a:ea typeface="黑体" panose="02010609060101010101" pitchFamily="49" charset="-122"/>
              </a:rPr>
              <a:t>没有空气</a:t>
            </a:r>
            <a:r>
              <a:rPr lang="zh-CN" sz="1200" b="1">
                <a:solidFill>
                  <a:schemeClr val="tx1"/>
                </a:solidFill>
                <a:latin typeface="Times New Roman" panose="02020603050405020304" pitchFamily="18" charset="0"/>
                <a:ea typeface="黑体" panose="02010609060101010101" pitchFamily="49" charset="-122"/>
              </a:rPr>
              <a:t>的</a:t>
            </a:r>
            <a:r>
              <a:rPr lang="zh-CN" sz="1200" b="1">
                <a:solidFill>
                  <a:srgbClr val="FF0000"/>
                </a:solidFill>
                <a:latin typeface="Times New Roman" panose="02020603050405020304" pitchFamily="18" charset="0"/>
                <a:ea typeface="黑体" panose="02010609060101010101" pitchFamily="49" charset="-122"/>
              </a:rPr>
              <a:t>黑暗</a:t>
            </a:r>
            <a:r>
              <a:rPr lang="zh-CN" sz="1200" b="1">
                <a:solidFill>
                  <a:schemeClr val="tx1"/>
                </a:solidFill>
                <a:latin typeface="Times New Roman" panose="02020603050405020304" pitchFamily="18" charset="0"/>
                <a:ea typeface="黑体" panose="02010609060101010101" pitchFamily="49" charset="-122"/>
              </a:rPr>
              <a:t>环境排除了氧气和光的干扰；用</a:t>
            </a:r>
            <a:r>
              <a:rPr lang="zh-CN" sz="1200" b="1">
                <a:solidFill>
                  <a:srgbClr val="FF0000"/>
                </a:solidFill>
                <a:latin typeface="Times New Roman" panose="02020603050405020304" pitchFamily="18" charset="0"/>
                <a:ea typeface="黑体" panose="02010609060101010101" pitchFamily="49" charset="-122"/>
              </a:rPr>
              <a:t>极细的光束</a:t>
            </a:r>
            <a:r>
              <a:rPr lang="zh-CN" sz="1200" b="1">
                <a:solidFill>
                  <a:schemeClr val="tx1"/>
                </a:solidFill>
                <a:latin typeface="Times New Roman" panose="02020603050405020304" pitchFamily="18" charset="0"/>
                <a:ea typeface="黑体" panose="02010609060101010101" pitchFamily="49" charset="-122"/>
              </a:rPr>
              <a:t>照射，叶绿体上可分为</a:t>
            </a:r>
            <a:r>
              <a:rPr lang="zh-CN" sz="1200" b="1">
                <a:solidFill>
                  <a:srgbClr val="FF0000"/>
                </a:solidFill>
                <a:latin typeface="Times New Roman" panose="02020603050405020304" pitchFamily="18" charset="0"/>
                <a:ea typeface="黑体" panose="02010609060101010101" pitchFamily="49" charset="-122"/>
              </a:rPr>
              <a:t>光照多</a:t>
            </a:r>
            <a:r>
              <a:rPr lang="zh-CN" sz="1200" b="1">
                <a:solidFill>
                  <a:schemeClr val="tx1"/>
                </a:solidFill>
                <a:latin typeface="Times New Roman" panose="02020603050405020304" pitchFamily="18" charset="0"/>
                <a:ea typeface="黑体" panose="02010609060101010101" pitchFamily="49" charset="-122"/>
              </a:rPr>
              <a:t>和</a:t>
            </a:r>
            <a:r>
              <a:rPr lang="zh-CN" sz="1200" b="1">
                <a:solidFill>
                  <a:srgbClr val="FF0000"/>
                </a:solidFill>
                <a:latin typeface="Times New Roman" panose="02020603050405020304" pitchFamily="18" charset="0"/>
                <a:ea typeface="黑体" panose="02010609060101010101" pitchFamily="49" charset="-122"/>
              </a:rPr>
              <a:t>光照少</a:t>
            </a:r>
            <a:r>
              <a:rPr lang="zh-CN" sz="1200" b="1">
                <a:solidFill>
                  <a:schemeClr val="tx1"/>
                </a:solidFill>
                <a:latin typeface="Times New Roman" panose="02020603050405020304" pitchFamily="18" charset="0"/>
                <a:ea typeface="黑体" panose="02010609060101010101" pitchFamily="49" charset="-122"/>
              </a:rPr>
              <a:t>的部位，相当于一组对比实验；临时装片</a:t>
            </a:r>
            <a:r>
              <a:rPr lang="zh-CN" sz="1200" b="1">
                <a:solidFill>
                  <a:srgbClr val="FF0000"/>
                </a:solidFill>
                <a:latin typeface="Times New Roman" panose="02020603050405020304" pitchFamily="18" charset="0"/>
                <a:ea typeface="黑体" panose="02010609060101010101" pitchFamily="49" charset="-122"/>
              </a:rPr>
              <a:t>暴露在光下</a:t>
            </a:r>
            <a:r>
              <a:rPr lang="zh-CN" sz="1200" b="1">
                <a:solidFill>
                  <a:schemeClr val="tx1"/>
                </a:solidFill>
                <a:latin typeface="Times New Roman" panose="02020603050405020304" pitchFamily="18" charset="0"/>
                <a:ea typeface="黑体" panose="02010609060101010101" pitchFamily="49" charset="-122"/>
              </a:rPr>
              <a:t>的实验再一次验证实验结果，等等。</a:t>
            </a:r>
            <a:endParaRPr lang="zh-CN" altLang="en-US" sz="1200" b="1">
              <a:solidFill>
                <a:schemeClr val="tx1"/>
              </a:solidFill>
              <a:latin typeface="Times New Roman" panose="02020603050405020304" pitchFamily="18" charset="0"/>
              <a:ea typeface="黑体" panose="02010609060101010101" pitchFamily="49" charset="-122"/>
            </a:endParaRPr>
          </a:p>
        </p:txBody>
      </p:sp>
      <p:sp>
        <p:nvSpPr>
          <p:cNvPr id="4" name="文本框 3"/>
          <p:cNvSpPr txBox="1"/>
          <p:nvPr/>
        </p:nvSpPr>
        <p:spPr>
          <a:xfrm>
            <a:off x="133985" y="3234055"/>
            <a:ext cx="4277360" cy="306705"/>
          </a:xfrm>
          <a:prstGeom prst="rect">
            <a:avLst/>
          </a:prstGeom>
          <a:noFill/>
          <a:ln w="9525">
            <a:noFill/>
          </a:ln>
        </p:spPr>
        <p:txBody>
          <a:bodyPr wrap="square">
            <a:spAutoFit/>
          </a:bodyPr>
          <a:lstStyle/>
          <a:p>
            <a:pPr algn="l"/>
            <a:r>
              <a:rPr 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叶绿体是进行光合作用的场所</a:t>
            </a:r>
            <a:endPar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38" name="Oval 7"/>
          <p:cNvSpPr/>
          <p:nvPr/>
        </p:nvSpPr>
        <p:spPr>
          <a:xfrm>
            <a:off x="4236085" y="1325245"/>
            <a:ext cx="439420" cy="287655"/>
          </a:xfrm>
          <a:prstGeom prst="ellipse">
            <a:avLst/>
          </a:prstGeom>
          <a:noFill/>
          <a:ln w="38100" cap="flat" cmpd="sng">
            <a:solidFill>
              <a:srgbClr val="FFFF66"/>
            </a:solidFill>
            <a:prstDash val="solid"/>
            <a:round/>
            <a:headEnd type="none" w="med" len="med"/>
            <a:tailEnd type="none" w="med" len="med"/>
          </a:ln>
        </p:spPr>
        <p:txBody>
          <a:bodyPr wrap="none" lIns="53492" tIns="26746" rIns="53492" bIns="26746" anchor="ctr"/>
          <a:lstStyle/>
          <a:p>
            <a:endParaRPr lang="zh-CN" altLang="en-US" dirty="0">
              <a:latin typeface="Arial" panose="020B0604020202020204" pitchFamily="34" charset="0"/>
              <a:ea typeface="宋体" panose="02010600030101010101" pitchFamily="2" charset="-122"/>
            </a:endParaRPr>
          </a:p>
        </p:txBody>
      </p:sp>
      <p:sp>
        <p:nvSpPr>
          <p:cNvPr id="2" name="Oval 7"/>
          <p:cNvSpPr/>
          <p:nvPr/>
        </p:nvSpPr>
        <p:spPr>
          <a:xfrm>
            <a:off x="4236085" y="1720850"/>
            <a:ext cx="439420" cy="287655"/>
          </a:xfrm>
          <a:prstGeom prst="ellipse">
            <a:avLst/>
          </a:prstGeom>
          <a:noFill/>
          <a:ln w="38100" cap="flat" cmpd="sng">
            <a:solidFill>
              <a:srgbClr val="FFFF66"/>
            </a:solidFill>
            <a:prstDash val="solid"/>
            <a:round/>
            <a:headEnd type="none" w="med" len="med"/>
            <a:tailEnd type="none" w="med" len="med"/>
          </a:ln>
        </p:spPr>
        <p:txBody>
          <a:bodyPr wrap="none" lIns="53492" tIns="26746" rIns="53492" bIns="26746" anchor="ctr"/>
          <a:lstStyle/>
          <a:p>
            <a:endParaRPr lang="zh-CN" altLang="en-US" dirty="0">
              <a:latin typeface="Arial" panose="020B0604020202020204" pitchFamily="34" charset="0"/>
              <a:ea typeface="宋体" panose="02010600030101010101" pitchFamily="2" charset="-122"/>
            </a:endParaRPr>
          </a:p>
        </p:txBody>
      </p:sp>
      <p:sp>
        <p:nvSpPr>
          <p:cNvPr id="5" name="Oval 7"/>
          <p:cNvSpPr/>
          <p:nvPr/>
        </p:nvSpPr>
        <p:spPr>
          <a:xfrm>
            <a:off x="4236085" y="2116455"/>
            <a:ext cx="439420" cy="287655"/>
          </a:xfrm>
          <a:prstGeom prst="ellipse">
            <a:avLst/>
          </a:prstGeom>
          <a:noFill/>
          <a:ln w="38100" cap="flat" cmpd="sng">
            <a:solidFill>
              <a:srgbClr val="FFFF66"/>
            </a:solidFill>
            <a:prstDash val="solid"/>
            <a:round/>
            <a:headEnd type="none" w="med" len="med"/>
            <a:tailEnd type="none" w="med" len="med"/>
          </a:ln>
        </p:spPr>
        <p:txBody>
          <a:bodyPr wrap="none" lIns="53492" tIns="26746" rIns="53492" bIns="26746" anchor="ctr"/>
          <a:lstStyle/>
          <a:p>
            <a:endParaRPr lang="zh-CN" altLang="en-US" dirty="0">
              <a:latin typeface="Arial" panose="020B0604020202020204" pitchFamily="34" charset="0"/>
              <a:ea typeface="宋体" panose="02010600030101010101" pitchFamily="2" charset="-122"/>
            </a:endParaRPr>
          </a:p>
        </p:txBody>
      </p:sp>
      <p:sp>
        <p:nvSpPr>
          <p:cNvPr id="18444" name="文本框 1"/>
          <p:cNvSpPr txBox="1"/>
          <p:nvPr/>
        </p:nvSpPr>
        <p:spPr>
          <a:xfrm>
            <a:off x="3809207" y="613410"/>
            <a:ext cx="1866265" cy="460375"/>
          </a:xfrm>
          <a:prstGeom prst="rect">
            <a:avLst/>
          </a:prstGeom>
          <a:noFill/>
          <a:ln w="9525">
            <a:noFill/>
          </a:ln>
        </p:spPr>
        <p:txBody>
          <a:bodyPr wrap="none" anchor="t">
            <a:spAutoFit/>
          </a:bodyPr>
          <a:lstStyle/>
          <a:p>
            <a:r>
              <a:rPr lang="zh-CN" altLang="en-US" sz="1200" b="1" i="0">
                <a:latin typeface="Times New Roman" panose="02020603050405020304" pitchFamily="18" charset="0"/>
                <a:ea typeface="黑体" panose="02010609060101010101" pitchFamily="49" charset="-122"/>
              </a:rPr>
              <a:t>水绵？黑暗？没有空气？</a:t>
            </a:r>
          </a:p>
          <a:p>
            <a:r>
              <a:rPr lang="zh-CN" altLang="en-US" sz="1200" b="1" i="0">
                <a:latin typeface="Times New Roman" panose="02020603050405020304" pitchFamily="18" charset="0"/>
                <a:ea typeface="黑体" panose="02010609060101010101" pitchFamily="49" charset="-122"/>
              </a:rPr>
              <a:t>极细的光束？好氧细菌？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000" fill="hold">
                                          <p:stCondLst>
                                            <p:cond delay="0"/>
                                          </p:stCondLst>
                                        </p:cTn>
                                        <p:tgtEl>
                                          <p:spTgt spid="18444"/>
                                        </p:tgtEl>
                                        <p:attrNameLst>
                                          <p:attrName>style.visibility</p:attrName>
                                        </p:attrNameLst>
                                      </p:cBhvr>
                                      <p:to>
                                        <p:strVal val="visible"/>
                                      </p:to>
                                    </p:set>
                                    <p:anim calcmode="lin" valueType="num">
                                      <p:cBhvr additive="base">
                                        <p:cTn id="7" dur="1000" fill="hold"/>
                                        <p:tgtEl>
                                          <p:spTgt spid="18444"/>
                                        </p:tgtEl>
                                        <p:attrNameLst>
                                          <p:attrName>ppt_x</p:attrName>
                                        </p:attrNameLst>
                                      </p:cBhvr>
                                      <p:tavLst>
                                        <p:tav tm="0">
                                          <p:val>
                                            <p:strVal val="1+#ppt_w/2"/>
                                          </p:val>
                                        </p:tav>
                                        <p:tav tm="100000">
                                          <p:val>
                                            <p:strVal val="#ppt_x"/>
                                          </p:val>
                                        </p:tav>
                                      </p:tavLst>
                                    </p:anim>
                                    <p:anim calcmode="lin" valueType="num">
                                      <p:cBhvr additive="base">
                                        <p:cTn id="8" dur="1000" fill="hold"/>
                                        <p:tgtEl>
                                          <p:spTgt spid="184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wipe(up)">
                                      <p:cBhvr>
                                        <p:cTn id="13" dur="500"/>
                                        <p:tgtEl>
                                          <p:spTgt spid="10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wipe(up)">
                                      <p:cBhvr>
                                        <p:cTn id="18" dur="500"/>
                                        <p:tgtEl>
                                          <p:spTgt spid="1229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00" grpId="0"/>
      <p:bldP spid="4" grpId="0"/>
      <p:bldP spid="184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p:nvPr/>
        </p:nvSpPr>
        <p:spPr>
          <a:xfrm>
            <a:off x="7935" y="27574"/>
            <a:ext cx="4224528" cy="337185"/>
          </a:xfrm>
          <a:prstGeom prst="rect">
            <a:avLst/>
          </a:prstGeom>
          <a:noFill/>
          <a:ln w="9525">
            <a:noFill/>
          </a:ln>
        </p:spPr>
        <p:txBody>
          <a:bodyPr wrap="square" anchor="t">
            <a:spAutoFit/>
          </a:bodyPr>
          <a:lstStyle/>
          <a:p>
            <a:pPr algn="l">
              <a:spcBef>
                <a:spcPts val="100"/>
              </a:spcBef>
            </a:pPr>
            <a:r>
              <a:rPr lang="zh-CN" altLang="en-US" sz="1400" b="1" i="0" dirty="0">
                <a:solidFill>
                  <a:srgbClr val="FF0000"/>
                </a:solidFill>
                <a:latin typeface="宋体" panose="02010600030101010101" pitchFamily="2" charset="-122"/>
                <a:ea typeface="宋体" panose="02010600030101010101" pitchFamily="2" charset="-122"/>
              </a:rPr>
              <a:t>●</a:t>
            </a:r>
            <a:r>
              <a:rPr lang="zh-CN" altLang="en-US" sz="1600" b="1" i="0" dirty="0">
                <a:latin typeface="Times New Roman" panose="02020603050405020304" pitchFamily="18" charset="0"/>
                <a:ea typeface="黑体" panose="02010609060101010101" pitchFamily="49" charset="-122"/>
              </a:rPr>
              <a:t>恩格尔曼实验的巧妙之处</a:t>
            </a:r>
            <a:r>
              <a:rPr lang="en-US" altLang="zh-CN" sz="1600" b="1" i="0" dirty="0">
                <a:latin typeface="Times New Roman" panose="02020603050405020304" pitchFamily="18" charset="0"/>
                <a:ea typeface="黑体" panose="02010609060101010101" pitchFamily="49" charset="-122"/>
              </a:rPr>
              <a:t>? </a:t>
            </a:r>
            <a:r>
              <a:rPr lang="zh-CN" altLang="en-US" sz="1400" b="1" i="0" dirty="0">
                <a:solidFill>
                  <a:srgbClr val="00B0F0"/>
                </a:solidFill>
                <a:latin typeface="Times New Roman" panose="02020603050405020304" pitchFamily="18" charset="0"/>
                <a:ea typeface="黑体" panose="02010609060101010101" pitchFamily="49" charset="-122"/>
              </a:rPr>
              <a:t>大本</a:t>
            </a:r>
            <a:r>
              <a:rPr lang="en-US" altLang="zh-CN" sz="1400" b="1" i="0" dirty="0">
                <a:solidFill>
                  <a:srgbClr val="00B0F0"/>
                </a:solidFill>
                <a:latin typeface="Times New Roman" panose="02020603050405020304" pitchFamily="18" charset="0"/>
                <a:ea typeface="黑体" panose="02010609060101010101" pitchFamily="49" charset="-122"/>
              </a:rPr>
              <a:t>P60</a:t>
            </a:r>
          </a:p>
        </p:txBody>
      </p:sp>
      <p:sp>
        <p:nvSpPr>
          <p:cNvPr id="19458" name="文本框 2"/>
          <p:cNvSpPr txBox="1"/>
          <p:nvPr/>
        </p:nvSpPr>
        <p:spPr>
          <a:xfrm>
            <a:off x="7935" y="316404"/>
            <a:ext cx="5636936" cy="2726690"/>
          </a:xfrm>
          <a:prstGeom prst="rect">
            <a:avLst/>
          </a:prstGeom>
          <a:noFill/>
          <a:ln w="9525">
            <a:noFill/>
          </a:ln>
        </p:spPr>
        <p:txBody>
          <a:bodyPr wrap="square" anchor="t">
            <a:spAutoFit/>
          </a:bodyPr>
          <a:lstStyle/>
          <a:p>
            <a:pPr algn="l">
              <a:lnSpc>
                <a:spcPct val="120000"/>
              </a:lnSpc>
              <a:spcBef>
                <a:spcPts val="100"/>
              </a:spcBef>
              <a:spcAft>
                <a:spcPts val="0"/>
              </a:spcAft>
            </a:pPr>
            <a:r>
              <a:rPr lang="en-US" altLang="zh-CN" sz="1400" b="1" i="0">
                <a:latin typeface="Times New Roman" panose="02020603050405020304" pitchFamily="18" charset="0"/>
                <a:ea typeface="黑体" panose="02010609060101010101" pitchFamily="49" charset="-122"/>
              </a:rPr>
              <a:t>1.</a:t>
            </a:r>
            <a:r>
              <a:rPr lang="zh-CN" altLang="en-US" sz="1400" b="1" i="0">
                <a:latin typeface="Times New Roman" panose="02020603050405020304" pitchFamily="18" charset="0"/>
                <a:ea typeface="黑体" panose="02010609060101010101" pitchFamily="49" charset="-122"/>
              </a:rPr>
              <a:t>实验</a:t>
            </a:r>
            <a:r>
              <a:rPr lang="zh-CN" altLang="en-US" sz="1400" b="1" i="0">
                <a:solidFill>
                  <a:srgbClr val="FF0000"/>
                </a:solidFill>
                <a:latin typeface="Times New Roman" panose="02020603050405020304" pitchFamily="18" charset="0"/>
                <a:ea typeface="黑体" panose="02010609060101010101" pitchFamily="49" charset="-122"/>
              </a:rPr>
              <a:t>材料</a:t>
            </a:r>
            <a:r>
              <a:rPr lang="zh-CN" altLang="en-US" sz="1400" b="1" i="0">
                <a:latin typeface="Times New Roman" panose="02020603050405020304" pitchFamily="18" charset="0"/>
                <a:ea typeface="黑体" panose="02010609060101010101" pitchFamily="49" charset="-122"/>
              </a:rPr>
              <a:t>选择巧妙：实验材料选择水绵，水绵不但具有细而长的带状叶绿体，而且叶绿体在细胞中呈螺旋式分布，便于观察实验结果和设置对照。</a:t>
            </a:r>
          </a:p>
          <a:p>
            <a:pPr algn="l">
              <a:lnSpc>
                <a:spcPct val="120000"/>
              </a:lnSpc>
              <a:spcBef>
                <a:spcPts val="100"/>
              </a:spcBef>
              <a:spcAft>
                <a:spcPts val="0"/>
              </a:spcAft>
            </a:pPr>
            <a:r>
              <a:rPr lang="en-US" altLang="zh-CN" sz="1400" b="1" i="0">
                <a:latin typeface="Times New Roman" panose="02020603050405020304" pitchFamily="18" charset="0"/>
                <a:ea typeface="黑体" panose="02010609060101010101" pitchFamily="49" charset="-122"/>
              </a:rPr>
              <a:t>2.</a:t>
            </a:r>
            <a:r>
              <a:rPr lang="zh-CN" altLang="en-US" sz="1400" b="1" i="0">
                <a:solidFill>
                  <a:srgbClr val="FF0000"/>
                </a:solidFill>
                <a:latin typeface="Times New Roman" panose="02020603050405020304" pitchFamily="18" charset="0"/>
                <a:ea typeface="黑体" panose="02010609060101010101" pitchFamily="49" charset="-122"/>
              </a:rPr>
              <a:t>排除干扰的方法</a:t>
            </a:r>
            <a:r>
              <a:rPr lang="zh-CN" altLang="en-US" sz="1400" b="1" i="0">
                <a:latin typeface="Times New Roman" panose="02020603050405020304" pitchFamily="18" charset="0"/>
                <a:ea typeface="黑体" panose="02010609060101010101" pitchFamily="49" charset="-122"/>
              </a:rPr>
              <a:t>巧妙：没有空气的黑暗环境排除了环境中氧气和光的干扰。</a:t>
            </a:r>
          </a:p>
          <a:p>
            <a:pPr algn="l">
              <a:lnSpc>
                <a:spcPct val="120000"/>
              </a:lnSpc>
              <a:spcBef>
                <a:spcPts val="100"/>
              </a:spcBef>
              <a:spcAft>
                <a:spcPts val="0"/>
              </a:spcAft>
            </a:pPr>
            <a:r>
              <a:rPr lang="en-US" altLang="zh-CN" sz="1400" b="1" i="0">
                <a:latin typeface="Times New Roman" panose="02020603050405020304" pitchFamily="18" charset="0"/>
                <a:ea typeface="黑体" panose="02010609060101010101" pitchFamily="49" charset="-122"/>
              </a:rPr>
              <a:t>3.</a:t>
            </a:r>
            <a:r>
              <a:rPr lang="zh-CN" altLang="en-US" sz="1400" b="1" i="0">
                <a:solidFill>
                  <a:srgbClr val="FF0000"/>
                </a:solidFill>
                <a:latin typeface="Times New Roman" panose="02020603050405020304" pitchFamily="18" charset="0"/>
                <a:ea typeface="黑体" panose="02010609060101010101" pitchFamily="49" charset="-122"/>
              </a:rPr>
              <a:t>观测指标</a:t>
            </a:r>
            <a:r>
              <a:rPr lang="zh-CN" altLang="en-US" sz="1400" b="1" i="0">
                <a:latin typeface="Times New Roman" panose="02020603050405020304" pitchFamily="18" charset="0"/>
                <a:ea typeface="黑体" panose="02010609060101010101" pitchFamily="49" charset="-122"/>
              </a:rPr>
              <a:t>设计巧妙：通过好氧细菌的分布进行检测，从而能够准确</a:t>
            </a:r>
          </a:p>
          <a:p>
            <a:pPr algn="l">
              <a:lnSpc>
                <a:spcPct val="120000"/>
              </a:lnSpc>
              <a:spcBef>
                <a:spcPts val="100"/>
              </a:spcBef>
              <a:spcAft>
                <a:spcPts val="0"/>
              </a:spcAft>
            </a:pPr>
            <a:r>
              <a:rPr lang="zh-CN" altLang="en-US" sz="1400" b="1" i="0">
                <a:latin typeface="Times New Roman" panose="02020603050405020304" pitchFamily="18" charset="0"/>
                <a:ea typeface="黑体" panose="02010609060101010101" pitchFamily="49" charset="-122"/>
              </a:rPr>
              <a:t>    地判断出释放氧气的部位。</a:t>
            </a:r>
          </a:p>
          <a:p>
            <a:pPr algn="l">
              <a:lnSpc>
                <a:spcPct val="120000"/>
              </a:lnSpc>
              <a:spcBef>
                <a:spcPts val="100"/>
              </a:spcBef>
              <a:spcAft>
                <a:spcPts val="0"/>
              </a:spcAft>
            </a:pPr>
            <a:r>
              <a:rPr lang="en-US" altLang="zh-CN" sz="1400" b="1" i="0">
                <a:latin typeface="Times New Roman" panose="02020603050405020304" pitchFamily="18" charset="0"/>
                <a:ea typeface="黑体" panose="02010609060101010101" pitchFamily="49" charset="-122"/>
              </a:rPr>
              <a:t>4.</a:t>
            </a:r>
            <a:r>
              <a:rPr lang="zh-CN" altLang="en-US" sz="1400" b="1" i="0">
                <a:latin typeface="Times New Roman" panose="02020603050405020304" pitchFamily="18" charset="0"/>
                <a:ea typeface="黑体" panose="02010609060101010101" pitchFamily="49" charset="-122"/>
              </a:rPr>
              <a:t>实验</a:t>
            </a:r>
            <a:r>
              <a:rPr lang="zh-CN" altLang="en-US" sz="1400" b="1" i="0">
                <a:solidFill>
                  <a:srgbClr val="FF0000"/>
                </a:solidFill>
                <a:latin typeface="Times New Roman" panose="02020603050405020304" pitchFamily="18" charset="0"/>
                <a:ea typeface="黑体" panose="02010609060101010101" pitchFamily="49" charset="-122"/>
              </a:rPr>
              <a:t>对照设计</a:t>
            </a:r>
            <a:r>
              <a:rPr lang="zh-CN" altLang="en-US" sz="1400" b="1" i="0">
                <a:latin typeface="Times New Roman" panose="02020603050405020304" pitchFamily="18" charset="0"/>
                <a:ea typeface="黑体" panose="02010609060101010101" pitchFamily="49" charset="-122"/>
              </a:rPr>
              <a:t>巧妙：用极细的光束点状投射，使叶绿体上可分为获得光照和无光照的部位，相当于一组对照实验；进行黑暗(局部光照)和完全暴露在光下的对照实验。明确实验结果完全是由光照引起的。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45" y="60960"/>
            <a:ext cx="5181600" cy="337185"/>
          </a:xfrm>
          <a:prstGeom prst="rect">
            <a:avLst/>
          </a:prstGeom>
          <a:noFill/>
        </p:spPr>
        <p:txBody>
          <a:bodyPr wrap="square" rtlCol="0">
            <a:spAutoFit/>
          </a:bodyPr>
          <a:lstStyle/>
          <a:p>
            <a:pPr algn="l"/>
            <a:r>
              <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P100</a:t>
            </a:r>
            <a:r>
              <a:rPr lang="zh-CN" altLang="en-US" sz="1600" b="1" dirty="0" smtClean="0">
                <a:latin typeface="Times New Roman" panose="02020603050405020304" pitchFamily="18" charset="0"/>
                <a:ea typeface="黑体" panose="02010609060101010101" pitchFamily="49" charset="-122"/>
                <a:cs typeface="Times New Roman" panose="02020603050405020304" pitchFamily="18" charset="0"/>
              </a:rPr>
              <a:t>基础</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题</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：恩格尔曼的第二个实验</a:t>
            </a:r>
          </a:p>
        </p:txBody>
      </p:sp>
      <p:pic>
        <p:nvPicPr>
          <p:cNvPr id="6" name="图片 5" descr="pic_236255"/>
          <p:cNvPicPr>
            <a:picLocks noChangeAspect="1"/>
          </p:cNvPicPr>
          <p:nvPr/>
        </p:nvPicPr>
        <p:blipFill>
          <a:blip r:embed="rId2"/>
          <a:srcRect t="3206" r="1055"/>
          <a:stretch>
            <a:fillRect/>
          </a:stretch>
        </p:blipFill>
        <p:spPr>
          <a:xfrm>
            <a:off x="1335405" y="329565"/>
            <a:ext cx="3448685" cy="2277110"/>
          </a:xfrm>
          <a:prstGeom prst="rect">
            <a:avLst/>
          </a:prstGeom>
        </p:spPr>
      </p:pic>
      <p:sp>
        <p:nvSpPr>
          <p:cNvPr id="7" name="文本框 6"/>
          <p:cNvSpPr txBox="1"/>
          <p:nvPr/>
        </p:nvSpPr>
        <p:spPr>
          <a:xfrm>
            <a:off x="4445" y="2658110"/>
            <a:ext cx="5196840" cy="306705"/>
          </a:xfrm>
          <a:prstGeom prst="rect">
            <a:avLst/>
          </a:prstGeom>
          <a:noFill/>
        </p:spPr>
        <p:txBody>
          <a:bodyPr wrap="none" rtlCol="0" anchor="t">
            <a:spAutoFit/>
          </a:bodyPr>
          <a:lstStyle/>
          <a:p>
            <a:r>
              <a:rPr lang="zh-CN" sz="1400" b="1">
                <a:solidFill>
                  <a:srgbClr val="FF0000"/>
                </a:solidFill>
                <a:latin typeface="Times New Roman" panose="02020603050405020304" pitchFamily="18" charset="0"/>
                <a:ea typeface="黑体" panose="02010609060101010101" pitchFamily="49" charset="-122"/>
                <a:sym typeface="+mn-ea"/>
              </a:rPr>
              <a:t>结论是：叶绿体主要吸收红光和蓝光用于光合作用，放出氧气。</a:t>
            </a:r>
            <a:endParaRPr lang="zh-CN" altLang="en-US" sz="1400" b="1">
              <a:solidFill>
                <a:srgbClr val="FF0000"/>
              </a:solidFill>
              <a:latin typeface="Times New Roman" panose="02020603050405020304" pitchFamily="18" charset="0"/>
              <a:ea typeface="黑体" panose="02010609060101010101" pitchFamily="49" charset="-122"/>
              <a:sym typeface="+mn-ea"/>
            </a:endParaRPr>
          </a:p>
        </p:txBody>
      </p:sp>
      <p:sp>
        <p:nvSpPr>
          <p:cNvPr id="8" name="文本框 7"/>
          <p:cNvSpPr txBox="1"/>
          <p:nvPr/>
        </p:nvSpPr>
        <p:spPr>
          <a:xfrm>
            <a:off x="4445" y="1471295"/>
            <a:ext cx="796290" cy="337185"/>
          </a:xfrm>
          <a:prstGeom prst="rect">
            <a:avLst/>
          </a:prstGeom>
          <a:noFill/>
        </p:spPr>
        <p:txBody>
          <a:bodyPr wrap="none" rtlCol="0">
            <a:spAutoFit/>
          </a:bodyPr>
          <a:lstStyle/>
          <a:p>
            <a:r>
              <a:rPr lang="zh-CN" altLang="en-US" sz="1600" b="1">
                <a:latin typeface="Times New Roman" panose="02020603050405020304" pitchFamily="18" charset="0"/>
                <a:ea typeface="黑体" panose="02010609060101010101" pitchFamily="49" charset="-122"/>
              </a:rPr>
              <a:t>结论？</a:t>
            </a:r>
          </a:p>
        </p:txBody>
      </p:sp>
      <p:sp>
        <p:nvSpPr>
          <p:cNvPr id="2" name="文本框 1"/>
          <p:cNvSpPr txBox="1"/>
          <p:nvPr/>
        </p:nvSpPr>
        <p:spPr>
          <a:xfrm>
            <a:off x="4445" y="956310"/>
            <a:ext cx="796290" cy="337185"/>
          </a:xfrm>
          <a:prstGeom prst="rect">
            <a:avLst/>
          </a:prstGeom>
          <a:noFill/>
        </p:spPr>
        <p:txBody>
          <a:bodyPr wrap="none" rtlCol="0">
            <a:spAutoFit/>
          </a:bodyPr>
          <a:lstStyle/>
          <a:p>
            <a:r>
              <a:rPr lang="zh-CN" altLang="en-US" sz="1600" b="1">
                <a:latin typeface="黑体" panose="02010609060101010101" pitchFamily="49" charset="-122"/>
                <a:ea typeface="黑体" panose="02010609060101010101" pitchFamily="49" charset="-122"/>
              </a:rPr>
              <a:t>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705" y="48416"/>
            <a:ext cx="5127041" cy="340157"/>
          </a:xfrm>
        </p:spPr>
        <p:txBody>
          <a:bodyPr/>
          <a:lstStyle/>
          <a:p>
            <a:r>
              <a:rPr lang="zh-CN" altLang="en-US" dirty="0" smtClean="0"/>
              <a:t>叶绿体的作用</a:t>
            </a:r>
            <a:endParaRPr lang="zh-CN" altLang="en-US" dirty="0"/>
          </a:p>
        </p:txBody>
      </p:sp>
      <p:sp>
        <p:nvSpPr>
          <p:cNvPr id="5" name="文本框 4"/>
          <p:cNvSpPr txBox="1"/>
          <p:nvPr/>
        </p:nvSpPr>
        <p:spPr>
          <a:xfrm>
            <a:off x="136525" y="363208"/>
            <a:ext cx="5410200" cy="923330"/>
          </a:xfrm>
          <a:prstGeom prst="rect">
            <a:avLst/>
          </a:prstGeom>
          <a:noFill/>
        </p:spPr>
        <p:txBody>
          <a:bodyPr wrap="square" rtlCol="0">
            <a:spAutoFit/>
          </a:bodyPr>
          <a:lstStyle/>
          <a:p>
            <a:pPr algn="l"/>
            <a:r>
              <a:rPr lang="zh-CN" altLang="en-US" dirty="0" smtClean="0"/>
              <a:t>叶绿体是进行光合作用的场所。它内部的巨大膜表面上，不仅分布着许多吸收光能的色素分子，还有许多进行光合作用所必需的酶。</a:t>
            </a:r>
            <a:endParaRPr lang="zh-CN" altLang="en-US" dirty="0"/>
          </a:p>
        </p:txBody>
      </p:sp>
      <p:pic>
        <p:nvPicPr>
          <p:cNvPr id="6" name="Picture 2" descr="5"/>
          <p:cNvPicPr>
            <a:picLocks noChangeAspect="1"/>
          </p:cNvPicPr>
          <p:nvPr/>
        </p:nvPicPr>
        <p:blipFill>
          <a:blip r:embed="rId2" cstate="print"/>
          <a:stretch>
            <a:fillRect/>
          </a:stretch>
        </p:blipFill>
        <p:spPr>
          <a:xfrm>
            <a:off x="933985" y="1834909"/>
            <a:ext cx="2076881" cy="1579329"/>
          </a:xfrm>
          <a:prstGeom prst="rect">
            <a:avLst/>
          </a:prstGeom>
          <a:noFill/>
          <a:ln w="9525">
            <a:noFill/>
          </a:ln>
        </p:spPr>
      </p:pic>
      <p:sp>
        <p:nvSpPr>
          <p:cNvPr id="7" name="Line 8"/>
          <p:cNvSpPr/>
          <p:nvPr/>
        </p:nvSpPr>
        <p:spPr>
          <a:xfrm>
            <a:off x="1482042" y="1503042"/>
            <a:ext cx="0" cy="484216"/>
          </a:xfrm>
          <a:prstGeom prst="line">
            <a:avLst/>
          </a:prstGeom>
          <a:ln w="38100" cap="flat" cmpd="sng">
            <a:solidFill>
              <a:srgbClr val="336699"/>
            </a:solidFill>
            <a:prstDash val="solid"/>
            <a:round/>
            <a:headEnd type="none" w="med" len="med"/>
            <a:tailEnd type="none" w="med" len="med"/>
          </a:ln>
        </p:spPr>
      </p:sp>
      <p:sp>
        <p:nvSpPr>
          <p:cNvPr id="8" name="Line 9"/>
          <p:cNvSpPr/>
          <p:nvPr/>
        </p:nvSpPr>
        <p:spPr>
          <a:xfrm>
            <a:off x="2255288" y="1663058"/>
            <a:ext cx="0" cy="672569"/>
          </a:xfrm>
          <a:prstGeom prst="line">
            <a:avLst/>
          </a:prstGeom>
          <a:ln w="38100" cap="flat" cmpd="sng">
            <a:solidFill>
              <a:srgbClr val="336699"/>
            </a:solidFill>
            <a:prstDash val="solid"/>
            <a:round/>
            <a:headEnd type="none" w="med" len="med"/>
            <a:tailEnd type="none" w="med" len="med"/>
          </a:ln>
        </p:spPr>
      </p:sp>
      <p:sp>
        <p:nvSpPr>
          <p:cNvPr id="9" name="Line 10"/>
          <p:cNvSpPr/>
          <p:nvPr/>
        </p:nvSpPr>
        <p:spPr>
          <a:xfrm>
            <a:off x="1171343" y="2525647"/>
            <a:ext cx="0" cy="550891"/>
          </a:xfrm>
          <a:prstGeom prst="line">
            <a:avLst/>
          </a:prstGeom>
          <a:ln w="38100" cap="flat" cmpd="sng">
            <a:solidFill>
              <a:srgbClr val="336699"/>
            </a:solidFill>
            <a:prstDash val="solid"/>
            <a:round/>
            <a:headEnd type="none" w="med" len="med"/>
            <a:tailEnd type="none" w="med" len="med"/>
          </a:ln>
        </p:spPr>
      </p:sp>
      <p:sp>
        <p:nvSpPr>
          <p:cNvPr id="10" name="Line 11"/>
          <p:cNvSpPr/>
          <p:nvPr/>
        </p:nvSpPr>
        <p:spPr>
          <a:xfrm>
            <a:off x="1401367" y="2650660"/>
            <a:ext cx="0" cy="476716"/>
          </a:xfrm>
          <a:prstGeom prst="line">
            <a:avLst/>
          </a:prstGeom>
          <a:ln w="38100" cap="flat" cmpd="sng">
            <a:solidFill>
              <a:srgbClr val="336699"/>
            </a:solidFill>
            <a:prstDash val="solid"/>
            <a:round/>
            <a:headEnd type="none" w="med" len="med"/>
            <a:tailEnd type="none" w="med" len="med"/>
          </a:ln>
        </p:spPr>
      </p:sp>
      <p:sp>
        <p:nvSpPr>
          <p:cNvPr id="11" name="Line 12"/>
          <p:cNvSpPr/>
          <p:nvPr/>
        </p:nvSpPr>
        <p:spPr>
          <a:xfrm flipH="1">
            <a:off x="1855746" y="2814677"/>
            <a:ext cx="15002" cy="312699"/>
          </a:xfrm>
          <a:prstGeom prst="line">
            <a:avLst/>
          </a:prstGeom>
          <a:ln w="38100" cap="flat" cmpd="sng">
            <a:solidFill>
              <a:srgbClr val="336699"/>
            </a:solidFill>
            <a:prstDash val="solid"/>
            <a:round/>
            <a:headEnd type="none" w="med" len="med"/>
            <a:tailEnd type="none" w="med" len="med"/>
          </a:ln>
        </p:spPr>
      </p:sp>
      <p:sp>
        <p:nvSpPr>
          <p:cNvPr id="12" name="Text Box 13"/>
          <p:cNvSpPr txBox="1">
            <a:spLocks noChangeArrowheads="1"/>
          </p:cNvSpPr>
          <p:nvPr/>
        </p:nvSpPr>
        <p:spPr bwMode="auto">
          <a:xfrm>
            <a:off x="1341194" y="1343025"/>
            <a:ext cx="514220" cy="2032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外膜</a:t>
            </a:r>
          </a:p>
        </p:txBody>
      </p:sp>
      <p:sp>
        <p:nvSpPr>
          <p:cNvPr id="13" name="Text Box 14"/>
          <p:cNvSpPr txBox="1">
            <a:spLocks noChangeArrowheads="1"/>
          </p:cNvSpPr>
          <p:nvPr/>
        </p:nvSpPr>
        <p:spPr bwMode="auto">
          <a:xfrm>
            <a:off x="2058601" y="1503042"/>
            <a:ext cx="432544" cy="2032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内膜</a:t>
            </a:r>
          </a:p>
        </p:txBody>
      </p:sp>
      <p:sp>
        <p:nvSpPr>
          <p:cNvPr id="14" name="Text Box 15"/>
          <p:cNvSpPr txBox="1">
            <a:spLocks noChangeArrowheads="1"/>
          </p:cNvSpPr>
          <p:nvPr/>
        </p:nvSpPr>
        <p:spPr bwMode="auto">
          <a:xfrm>
            <a:off x="1007826" y="3076538"/>
            <a:ext cx="326701" cy="4064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基粒</a:t>
            </a:r>
          </a:p>
        </p:txBody>
      </p:sp>
      <p:sp>
        <p:nvSpPr>
          <p:cNvPr id="15" name="Text Box 16"/>
          <p:cNvSpPr txBox="1">
            <a:spLocks noChangeArrowheads="1"/>
          </p:cNvSpPr>
          <p:nvPr/>
        </p:nvSpPr>
        <p:spPr bwMode="auto">
          <a:xfrm>
            <a:off x="1260519" y="3127376"/>
            <a:ext cx="355037" cy="406400"/>
          </a:xfrm>
          <a:prstGeom prst="rect">
            <a:avLst/>
          </a:prstGeom>
          <a:noFill/>
          <a:ln w="63500">
            <a:noFill/>
            <a:miter lim="800000"/>
            <a:tailEnd type="none" w="lg" len="med"/>
          </a:ln>
          <a:effectLst/>
        </p:spPr>
        <p:txBody>
          <a:bodyPr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基质</a:t>
            </a:r>
          </a:p>
        </p:txBody>
      </p:sp>
      <p:sp>
        <p:nvSpPr>
          <p:cNvPr id="16" name="Text Box 17"/>
          <p:cNvSpPr txBox="1">
            <a:spLocks noChangeArrowheads="1"/>
          </p:cNvSpPr>
          <p:nvPr/>
        </p:nvSpPr>
        <p:spPr bwMode="auto">
          <a:xfrm>
            <a:off x="1615722" y="3127376"/>
            <a:ext cx="640066" cy="203200"/>
          </a:xfrm>
          <a:prstGeom prst="rect">
            <a:avLst/>
          </a:prstGeom>
          <a:noFill/>
          <a:ln w="63500">
            <a:noFill/>
            <a:miter lim="800000"/>
            <a:tailEnd type="none" w="lg" len="med"/>
          </a:ln>
          <a:effectLst/>
        </p:spPr>
        <p:txBody>
          <a:bodyPr wrap="square" lIns="0" tIns="0" rIns="0" bIns="0">
            <a:spAutoFit/>
          </a:bodyPr>
          <a:lstStyle/>
          <a:p>
            <a:pPr marR="0" defTabSz="914400" fontAlgn="auto">
              <a:lnSpc>
                <a:spcPct val="90000"/>
              </a:lnSpc>
              <a:spcBef>
                <a:spcPct val="50000"/>
              </a:spcBef>
              <a:spcAft>
                <a:spcPts val="0"/>
              </a:spcAft>
              <a:buClrTx/>
              <a:buSzTx/>
              <a:buFontTx/>
              <a:buNone/>
              <a:defRPr/>
            </a:pPr>
            <a:r>
              <a:rPr kumimoji="0" lang="zh-CN" altLang="zh-CN" sz="1470" b="1" kern="1200" cap="none" spc="0" normalizeH="0" baseline="0" noProof="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类囊体</a:t>
            </a:r>
          </a:p>
        </p:txBody>
      </p:sp>
    </p:spTree>
    <p:extLst>
      <p:ext uri="{BB962C8B-B14F-4D97-AF65-F5344CB8AC3E}">
        <p14:creationId xmlns:p14="http://schemas.microsoft.com/office/powerpoint/2010/main" val="335747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500"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linds(horizontal)">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ldLvl="0" animBg="1"/>
      <p:bldP spid="13" grpId="0" bldLvl="0" animBg="1"/>
      <p:bldP spid="14" grpId="0" bldLvl="0" animBg="1"/>
      <p:bldP spid="15" grpId="0" bldLvl="0" animBg="1"/>
      <p:bldP spid="1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0" y="1443355"/>
            <a:ext cx="5694680" cy="607695"/>
          </a:xfrm>
          <a:prstGeom prst="rect">
            <a:avLst/>
          </a:prstGeom>
          <a:noFill/>
        </p:spPr>
        <p:txBody>
          <a:bodyPr wrap="square" rtlCol="0" anchor="t">
            <a:spAutoFit/>
          </a:bodyPr>
          <a:lstStyle/>
          <a:p>
            <a:pPr indent="304800" algn="l">
              <a:lnSpc>
                <a:spcPct val="120000"/>
              </a:lnSpc>
              <a:spcBef>
                <a:spcPts val="100"/>
              </a:spcBef>
              <a:spcAft>
                <a:spcPts val="0"/>
              </a:spcAft>
            </a:pPr>
            <a:endParaRPr lang="en-US" sz="1400" b="1">
              <a:latin typeface="Times New Roman" panose="02020603050405020304" pitchFamily="18" charset="0"/>
              <a:ea typeface="黑体" panose="02010609060101010101" pitchFamily="49" charset="-122"/>
              <a:cs typeface="Times New Roman" panose="02020603050405020304" pitchFamily="18" charset="0"/>
              <a:sym typeface="+mn-ea"/>
            </a:endParaRPr>
          </a:p>
          <a:p>
            <a:endParaRPr lang="zh-CN" altLang="en-US" sz="1400">
              <a:latin typeface="Times New Roman" panose="02020603050405020304" pitchFamily="18" charset="0"/>
              <a:cs typeface="Times New Roman" panose="02020603050405020304" pitchFamily="18" charset="0"/>
            </a:endParaRPr>
          </a:p>
        </p:txBody>
      </p:sp>
      <p:sp>
        <p:nvSpPr>
          <p:cNvPr id="3" name="文本框 2"/>
          <p:cNvSpPr txBox="1"/>
          <p:nvPr/>
        </p:nvSpPr>
        <p:spPr>
          <a:xfrm>
            <a:off x="-8890" y="11430"/>
            <a:ext cx="5695315" cy="2726690"/>
          </a:xfrm>
          <a:prstGeom prst="rect">
            <a:avLst/>
          </a:prstGeom>
          <a:noFill/>
        </p:spPr>
        <p:txBody>
          <a:bodyPr wrap="square" rtlCol="0" anchor="t">
            <a:spAutoFit/>
          </a:bodyPr>
          <a:lstStyle/>
          <a:p>
            <a:pPr algn="l">
              <a:lnSpc>
                <a:spcPct val="120000"/>
              </a:lnSpc>
              <a:spcBef>
                <a:spcPts val="100"/>
              </a:spcBef>
              <a:spcAft>
                <a:spcPts val="0"/>
              </a:spcAft>
            </a:pPr>
            <a:r>
              <a:rPr lang="en-US" altLang="zh-CN"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P100 </a:t>
            </a:r>
            <a:r>
              <a:rPr lang="zh-CN"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拓展题</a:t>
            </a:r>
          </a:p>
          <a:p>
            <a:pPr algn="l">
              <a:lnSpc>
                <a:spcPct val="120000"/>
              </a:lnSpc>
              <a:spcBef>
                <a:spcPts val="100"/>
              </a:spcBef>
              <a:spcAft>
                <a:spcPts val="0"/>
              </a:spcAft>
            </a:pPr>
            <a:r>
              <a:rPr lang="en-US" sz="1400" b="1"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sz="1400" b="1" dirty="0">
                <a:latin typeface="Times New Roman" panose="02020603050405020304" pitchFamily="18" charset="0"/>
                <a:ea typeface="黑体" panose="02010609060101010101" pitchFamily="49" charset="-122"/>
                <a:cs typeface="Times New Roman" panose="02020603050405020304" pitchFamily="18" charset="0"/>
                <a:sym typeface="+mn-ea"/>
              </a:rPr>
              <a:t>植物体吸收光能的色素， 还存在于植物幼嫩的茎和果实等器官的</a:t>
            </a:r>
          </a:p>
          <a:p>
            <a:pPr algn="l">
              <a:lnSpc>
                <a:spcPct val="120000"/>
              </a:lnSpc>
              <a:spcBef>
                <a:spcPts val="100"/>
              </a:spcBef>
              <a:spcAft>
                <a:spcPts val="0"/>
              </a:spcAft>
            </a:pPr>
            <a:r>
              <a:rPr lang="zh-CN" sz="1400" b="1" dirty="0">
                <a:latin typeface="Times New Roman" panose="02020603050405020304" pitchFamily="18" charset="0"/>
                <a:ea typeface="黑体" panose="02010609060101010101" pitchFamily="49" charset="-122"/>
                <a:cs typeface="Times New Roman" panose="02020603050405020304" pitchFamily="18" charset="0"/>
                <a:sym typeface="+mn-ea"/>
              </a:rPr>
              <a:t>一些含有光合色素的细胞中。</a:t>
            </a:r>
          </a:p>
          <a:p>
            <a:pPr algn="l">
              <a:lnSpc>
                <a:spcPct val="120000"/>
              </a:lnSpc>
              <a:spcBef>
                <a:spcPts val="100"/>
              </a:spcBef>
              <a:spcAft>
                <a:spcPts val="0"/>
              </a:spcAft>
            </a:pPr>
            <a:endParaRPr lang="zh-CN" sz="1400" b="1" dirty="0">
              <a:latin typeface="Times New Roman" panose="02020603050405020304" pitchFamily="18" charset="0"/>
              <a:ea typeface="黑体" panose="02010609060101010101" pitchFamily="49" charset="-122"/>
              <a:cs typeface="Times New Roman" panose="02020603050405020304" pitchFamily="18" charset="0"/>
              <a:sym typeface="+mn-ea"/>
            </a:endParaRPr>
          </a:p>
          <a:p>
            <a:pPr algn="l">
              <a:lnSpc>
                <a:spcPct val="120000"/>
              </a:lnSpc>
              <a:spcBef>
                <a:spcPts val="100"/>
              </a:spcBef>
              <a:spcAft>
                <a:spcPts val="0"/>
              </a:spcAft>
            </a:pPr>
            <a:r>
              <a:rPr lang="en-US" sz="1400" b="1"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sz="1400" b="1" dirty="0">
                <a:latin typeface="Times New Roman" panose="02020603050405020304" pitchFamily="18" charset="0"/>
                <a:ea typeface="黑体" panose="02010609060101010101" pitchFamily="49" charset="-122"/>
                <a:cs typeface="Times New Roman" panose="02020603050405020304" pitchFamily="18" charset="0"/>
                <a:sym typeface="+mn-ea"/>
              </a:rPr>
              <a:t>提示：是的。不同颜色的藻类吸收不同波长的光。藻类本身的颜色是反射出来的光，即红藻反射出了红光，绿藻反射出绿光，褐藻反射出黄色的光。水层对光波中的红、橙部分吸收显著多于对蓝、绿部分的吸收，即到达深水层的光线是相对富含短波长的光，所以吸收红光和蓝紫光较多的绿藻分布于海水的浅层，吸收蓝紫光和绿光较多的红藻分布于海水深的地方。</a:t>
            </a:r>
            <a:endParaRPr lang="zh-CN" alt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55" y="104775"/>
            <a:ext cx="5605780" cy="1383030"/>
          </a:xfrm>
          <a:prstGeom prst="rect">
            <a:avLst/>
          </a:prstGeom>
          <a:noFill/>
          <a:ln w="9525">
            <a:noFill/>
          </a:ln>
        </p:spPr>
        <p:txBody>
          <a:bodyPr wrap="square">
            <a:spAutoFit/>
          </a:bodyPr>
          <a:lstStyle/>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1</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[2016·</a:t>
            </a:r>
            <a:r>
              <a:rPr lang="zh-CN" sz="1400" b="1">
                <a:latin typeface="Times New Roman" panose="02020603050405020304" pitchFamily="18" charset="0"/>
                <a:ea typeface="黑体" panose="02010609060101010101" pitchFamily="49" charset="-122"/>
                <a:cs typeface="Times New Roman" panose="02020603050405020304" pitchFamily="18" charset="0"/>
              </a:rPr>
              <a:t>全国</a:t>
            </a:r>
            <a:r>
              <a:rPr lang="en-US" sz="1400" b="1">
                <a:latin typeface="Times New Roman" panose="02020603050405020304" pitchFamily="18" charset="0"/>
                <a:ea typeface="黑体" panose="02010609060101010101" pitchFamily="49" charset="-122"/>
                <a:cs typeface="Times New Roman" panose="02020603050405020304" pitchFamily="18" charset="0"/>
              </a:rPr>
              <a:t>Ⅱ] </a:t>
            </a:r>
            <a:r>
              <a:rPr lang="zh-CN" sz="1400" b="1">
                <a:latin typeface="Times New Roman" panose="02020603050405020304" pitchFamily="18" charset="0"/>
                <a:ea typeface="黑体" panose="02010609060101010101" pitchFamily="49" charset="-122"/>
                <a:cs typeface="Times New Roman" panose="02020603050405020304" pitchFamily="18" charset="0"/>
              </a:rPr>
              <a:t>关于高等植物叶绿体中色素的叙述，错误的是</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．叶绿体中的色素能够溶解在有机溶剂乙醇中</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．构成叶绿素的镁可以由植物的根从土壤中吸收</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r>
              <a:rPr lang="zh-CN" sz="1400" b="1">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．通常，红外光和紫外光可被叶绿体中的色素吸收用于光合作用</a:t>
            </a:r>
            <a:endParaRPr lang="en-US" sz="1400" b="1">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．黑暗中生长的植物幼苗叶片呈黄色是由于叶绿素合成受阻引起的</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8255" y="1624965"/>
            <a:ext cx="5685790" cy="1383030"/>
          </a:xfrm>
          <a:prstGeom prst="rect">
            <a:avLst/>
          </a:prstGeom>
          <a:noFill/>
          <a:ln w="9525">
            <a:noFill/>
          </a:ln>
        </p:spPr>
        <p:txBody>
          <a:bodyPr wrap="square">
            <a:spAutoFit/>
          </a:bodyPr>
          <a:lstStyle/>
          <a:p>
            <a:pPr indent="266700"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解析</a:t>
            </a:r>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　 叶绿体中的色素能够溶于有机溶剂乙醇、丙酮等物质中，</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项正确。根可通过主动运输从土壤中吸收镁，</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项正确。叶绿体中的色素吸收的是可见光，而不是红外光和紫外光，</a:t>
            </a: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项错误。叶绿素的合成需要光照，黑暗中生长的植物幼苗叶片因不能合成叶绿素而呈黄色，</a:t>
            </a: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项正确。</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770"/>
            <a:ext cx="5709920" cy="1667510"/>
          </a:xfrm>
          <a:prstGeom prst="rect">
            <a:avLst/>
          </a:prstGeom>
          <a:noFill/>
          <a:ln w="9525">
            <a:noFill/>
          </a:ln>
        </p:spPr>
        <p:txBody>
          <a:bodyPr wrap="square">
            <a:spAutoFit/>
          </a:bodyPr>
          <a:lstStyle/>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2</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(2017</a:t>
            </a:r>
            <a:r>
              <a:rPr lang="zh-CN" sz="1400" b="1">
                <a:latin typeface="Times New Roman" panose="02020603050405020304" pitchFamily="18" charset="0"/>
                <a:ea typeface="黑体" panose="02010609060101010101" pitchFamily="49" charset="-122"/>
                <a:cs typeface="Times New Roman" panose="02020603050405020304" pitchFamily="18" charset="0"/>
              </a:rPr>
              <a:t>·全国Ⅲ</a:t>
            </a:r>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植物光合作用的作用光谱是通过测量光合作用对不同波长光的反应（如</a:t>
            </a:r>
            <a:r>
              <a:rPr lang="en-US" sz="1400" b="1">
                <a:latin typeface="Times New Roman" panose="02020603050405020304" pitchFamily="18" charset="0"/>
                <a:ea typeface="黑体" panose="02010609060101010101" pitchFamily="49" charset="-122"/>
                <a:cs typeface="Times New Roman" panose="02020603050405020304" pitchFamily="18" charset="0"/>
              </a:rPr>
              <a:t>O</a:t>
            </a:r>
            <a:r>
              <a:rPr lang="en-US" sz="1400" b="1" baseline="-25000">
                <a:latin typeface="Times New Roman" panose="02020603050405020304" pitchFamily="18" charset="0"/>
                <a:ea typeface="黑体" panose="02010609060101010101" pitchFamily="49" charset="-122"/>
                <a:cs typeface="Times New Roman" panose="02020603050405020304" pitchFamily="18" charset="0"/>
              </a:rPr>
              <a:t>2</a:t>
            </a:r>
            <a:r>
              <a:rPr lang="zh-CN" sz="1400" b="1">
                <a:latin typeface="Times New Roman" panose="02020603050405020304" pitchFamily="18" charset="0"/>
                <a:ea typeface="黑体" panose="02010609060101010101" pitchFamily="49" charset="-122"/>
                <a:cs typeface="Times New Roman" panose="02020603050405020304" pitchFamily="18" charset="0"/>
              </a:rPr>
              <a:t>的释放）来绘制的。下列叙述错误的是</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．类胡萝卜素在红光区吸收的光能可用于光反应中</a:t>
            </a: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ATP</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的合成</a:t>
            </a:r>
            <a:endPar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．叶绿素的吸收光谱可通过测量其对不同波长光的吸收值来绘制</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．光合作用的作用光谱也可用</a:t>
            </a:r>
            <a:r>
              <a:rPr lang="en-US" sz="1400" b="1">
                <a:latin typeface="Times New Roman" panose="02020603050405020304" pitchFamily="18" charset="0"/>
                <a:ea typeface="黑体" panose="02010609060101010101" pitchFamily="49" charset="-122"/>
                <a:cs typeface="Times New Roman" panose="02020603050405020304" pitchFamily="18" charset="0"/>
              </a:rPr>
              <a:t>CO</a:t>
            </a:r>
            <a:r>
              <a:rPr lang="en-US" sz="1400" b="1" baseline="-25000">
                <a:latin typeface="Times New Roman" panose="02020603050405020304" pitchFamily="18" charset="0"/>
                <a:ea typeface="黑体" panose="02010609060101010101" pitchFamily="49" charset="-122"/>
                <a:cs typeface="Times New Roman" panose="02020603050405020304" pitchFamily="18" charset="0"/>
              </a:rPr>
              <a:t>2</a:t>
            </a:r>
            <a:r>
              <a:rPr lang="zh-CN" sz="1400" b="1">
                <a:latin typeface="Times New Roman" panose="02020603050405020304" pitchFamily="18" charset="0"/>
                <a:ea typeface="黑体" panose="02010609060101010101" pitchFamily="49" charset="-122"/>
                <a:cs typeface="Times New Roman" panose="02020603050405020304" pitchFamily="18" charset="0"/>
              </a:rPr>
              <a:t>的吸收速率随光波长的变化来表示</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．叶片在</a:t>
            </a:r>
            <a:r>
              <a:rPr lang="en-US" sz="1400" b="1">
                <a:latin typeface="Times New Roman" panose="02020603050405020304" pitchFamily="18" charset="0"/>
                <a:ea typeface="黑体" panose="02010609060101010101" pitchFamily="49" charset="-122"/>
                <a:cs typeface="Times New Roman" panose="02020603050405020304" pitchFamily="18" charset="0"/>
              </a:rPr>
              <a:t>640</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660 nm</a:t>
            </a:r>
            <a:r>
              <a:rPr lang="zh-CN" sz="1400" b="1">
                <a:latin typeface="Times New Roman" panose="02020603050405020304" pitchFamily="18" charset="0"/>
                <a:ea typeface="黑体" panose="02010609060101010101" pitchFamily="49" charset="-122"/>
                <a:cs typeface="Times New Roman" panose="02020603050405020304" pitchFamily="18" charset="0"/>
              </a:rPr>
              <a:t>波长光下释放</a:t>
            </a:r>
            <a:r>
              <a:rPr lang="en-US" sz="1400" b="1">
                <a:latin typeface="Times New Roman" panose="02020603050405020304" pitchFamily="18" charset="0"/>
                <a:ea typeface="黑体" panose="02010609060101010101" pitchFamily="49" charset="-122"/>
                <a:cs typeface="Times New Roman" panose="02020603050405020304" pitchFamily="18" charset="0"/>
              </a:rPr>
              <a:t>O</a:t>
            </a:r>
            <a:r>
              <a:rPr lang="en-US" sz="1400" b="1" baseline="-25000">
                <a:latin typeface="Times New Roman" panose="02020603050405020304" pitchFamily="18" charset="0"/>
                <a:ea typeface="黑体" panose="02010609060101010101" pitchFamily="49" charset="-122"/>
                <a:cs typeface="Times New Roman" panose="02020603050405020304" pitchFamily="18" charset="0"/>
              </a:rPr>
              <a:t>2</a:t>
            </a:r>
            <a:r>
              <a:rPr lang="zh-CN" sz="1400" b="1">
                <a:latin typeface="Times New Roman" panose="02020603050405020304" pitchFamily="18" charset="0"/>
                <a:ea typeface="黑体" panose="02010609060101010101" pitchFamily="49" charset="-122"/>
                <a:cs typeface="Times New Roman" panose="02020603050405020304" pitchFamily="18" charset="0"/>
              </a:rPr>
              <a:t>是由叶绿素参与</a:t>
            </a:r>
            <a:r>
              <a:rPr lang="zh-CN" sz="1200" b="1">
                <a:latin typeface="Times New Roman" panose="02020603050405020304" pitchFamily="18" charset="0"/>
                <a:ea typeface="黑体" panose="02010609060101010101" pitchFamily="49" charset="-122"/>
                <a:cs typeface="Times New Roman" panose="02020603050405020304" pitchFamily="18" charset="0"/>
              </a:rPr>
              <a:t>光合作用引起的</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0" y="1803400"/>
            <a:ext cx="5709285" cy="1328420"/>
          </a:xfrm>
          <a:prstGeom prst="rect">
            <a:avLst/>
          </a:prstGeom>
          <a:noFill/>
          <a:ln w="9525">
            <a:noFill/>
          </a:ln>
        </p:spPr>
        <p:txBody>
          <a:bodyPr wrap="square">
            <a:spAutoFit/>
          </a:bodyPr>
          <a:lstStyle/>
          <a:p>
            <a:pPr algn="l">
              <a:lnSpc>
                <a:spcPct val="115000"/>
              </a:lnSpc>
              <a:spcBef>
                <a:spcPts val="100"/>
              </a:spcBef>
              <a:spcAft>
                <a:spcPts val="0"/>
              </a:spcAft>
            </a:pPr>
            <a:r>
              <a:rPr lang="zh-CN" sz="1400" b="1">
                <a:latin typeface="Times New Roman" panose="02020603050405020304" pitchFamily="18" charset="0"/>
                <a:ea typeface="黑体" panose="02010609060101010101" pitchFamily="49" charset="-122"/>
                <a:cs typeface="Times New Roman" panose="02020603050405020304" pitchFamily="18" charset="0"/>
              </a:rPr>
              <a:t>解析：</a:t>
            </a:r>
            <a:r>
              <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。类胡萝卜素不吸收红光，</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错误；叶绿素的吸收光谱可通过测量其对不同波长光的吸收值来绘制，</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正确；作用光谱是通过测量光合作用对不同波长光的反应来绘制的，因此可用</a:t>
            </a:r>
            <a:r>
              <a:rPr lang="en-US" sz="1400" b="1">
                <a:latin typeface="Times New Roman" panose="02020603050405020304" pitchFamily="18" charset="0"/>
                <a:ea typeface="黑体" panose="02010609060101010101" pitchFamily="49" charset="-122"/>
                <a:cs typeface="Times New Roman" panose="02020603050405020304" pitchFamily="18" charset="0"/>
              </a:rPr>
              <a:t>CO</a:t>
            </a:r>
            <a:r>
              <a:rPr lang="en-US" sz="1400" b="1" baseline="-25000">
                <a:latin typeface="Times New Roman" panose="02020603050405020304" pitchFamily="18" charset="0"/>
                <a:ea typeface="黑体" panose="02010609060101010101" pitchFamily="49" charset="-122"/>
                <a:cs typeface="Times New Roman" panose="02020603050405020304" pitchFamily="18" charset="0"/>
              </a:rPr>
              <a:t>2</a:t>
            </a:r>
            <a:r>
              <a:rPr lang="zh-CN" sz="1400" b="1">
                <a:latin typeface="Times New Roman" panose="02020603050405020304" pitchFamily="18" charset="0"/>
                <a:ea typeface="黑体" panose="02010609060101010101" pitchFamily="49" charset="-122"/>
                <a:cs typeface="Times New Roman" panose="02020603050405020304" pitchFamily="18" charset="0"/>
              </a:rPr>
              <a:t>吸收速率随光波长的变化来表示，</a:t>
            </a: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正确；叶绿素吸收</a:t>
            </a:r>
            <a:r>
              <a:rPr lang="en-US" sz="1400" b="1">
                <a:latin typeface="Times New Roman" panose="02020603050405020304" pitchFamily="18" charset="0"/>
                <a:ea typeface="黑体" panose="02010609060101010101" pitchFamily="49" charset="-122"/>
                <a:cs typeface="Times New Roman" panose="02020603050405020304" pitchFamily="18" charset="0"/>
              </a:rPr>
              <a:t>640</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660 nm</a:t>
            </a:r>
            <a:r>
              <a:rPr lang="zh-CN" sz="1400" b="1">
                <a:latin typeface="Times New Roman" panose="02020603050405020304" pitchFamily="18" charset="0"/>
                <a:ea typeface="黑体" panose="02010609060101010101" pitchFamily="49" charset="-122"/>
                <a:cs typeface="Times New Roman" panose="02020603050405020304" pitchFamily="18" charset="0"/>
              </a:rPr>
              <a:t>的红光，导致水光解释放氧气，</a:t>
            </a: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正确。</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510" y="48260"/>
            <a:ext cx="5621655" cy="1341755"/>
          </a:xfrm>
          <a:prstGeom prst="rect">
            <a:avLst/>
          </a:prstGeom>
          <a:noFill/>
          <a:ln w="9525">
            <a:noFill/>
          </a:ln>
        </p:spPr>
        <p:txBody>
          <a:bodyPr wrap="square">
            <a:spAutoFit/>
          </a:bodyPr>
          <a:lstStyle/>
          <a:p>
            <a:pPr algn="l">
              <a:lnSpc>
                <a:spcPct val="115000"/>
              </a:lnSpc>
              <a:spcBef>
                <a:spcPts val="100"/>
              </a:spcBef>
              <a:spcAft>
                <a:spcPts val="0"/>
              </a:spcAft>
            </a:pPr>
            <a:r>
              <a:rPr lang="en-US"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a:t>
            </a:r>
            <a:r>
              <a:rPr lang="en-US"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13</a:t>
            </a:r>
            <a:r>
              <a:rPr lang="zh-CN"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新课标卷</a:t>
            </a:r>
            <a:r>
              <a:rPr lang="en-US"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II</a:t>
            </a:r>
            <a:r>
              <a:rPr lang="zh-CN"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关于叶绿素的叙述，错误的是</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A</a:t>
            </a:r>
            <a:r>
              <a:rPr lang="zh-CN" sz="1400" b="1">
                <a:latin typeface="Times New Roman" panose="02020603050405020304" pitchFamily="18" charset="0"/>
                <a:ea typeface="黑体" panose="02010609060101010101" pitchFamily="49" charset="-122"/>
                <a:cs typeface="Times New Roman" panose="02020603050405020304" pitchFamily="18" charset="0"/>
              </a:rPr>
              <a:t>．叶绿素</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和叶绿素</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都含有镁元素</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B</a:t>
            </a:r>
            <a:r>
              <a:rPr lang="zh-CN" sz="1400" b="1">
                <a:latin typeface="Times New Roman" panose="02020603050405020304" pitchFamily="18" charset="0"/>
                <a:ea typeface="黑体" panose="02010609060101010101" pitchFamily="49" charset="-122"/>
                <a:cs typeface="Times New Roman" panose="02020603050405020304" pitchFamily="18" charset="0"/>
              </a:rPr>
              <a:t>．被叶绿素吸收的光可用于光合作用</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C</a:t>
            </a:r>
            <a:r>
              <a:rPr lang="zh-CN" sz="1400" b="1">
                <a:latin typeface="Times New Roman" panose="02020603050405020304" pitchFamily="18" charset="0"/>
                <a:ea typeface="黑体" panose="02010609060101010101" pitchFamily="49" charset="-122"/>
                <a:cs typeface="Times New Roman" panose="02020603050405020304" pitchFamily="18" charset="0"/>
              </a:rPr>
              <a:t>．叶绿素</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和叶绿素</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在红光区的吸收峰值不同</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    D</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．植物呈现绿色使由于叶绿素能有效地吸收绿光</a:t>
            </a:r>
            <a:endParaRPr lang="zh-CN" alt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16510" y="1496060"/>
            <a:ext cx="5694045" cy="1341755"/>
          </a:xfrm>
          <a:prstGeom prst="rect">
            <a:avLst/>
          </a:prstGeom>
          <a:noFill/>
          <a:ln w="9525">
            <a:noFill/>
          </a:ln>
        </p:spPr>
        <p:txBody>
          <a:bodyPr wrap="square">
            <a:spAutoFit/>
          </a:bodyPr>
          <a:lstStyle/>
          <a:p>
            <a:pPr algn="l">
              <a:lnSpc>
                <a:spcPct val="115000"/>
              </a:lnSpc>
              <a:spcBef>
                <a:spcPts val="100"/>
              </a:spcBef>
              <a:spcAft>
                <a:spcPts val="0"/>
              </a:spcAft>
            </a:pPr>
            <a:r>
              <a:rPr lang="en-US"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a:t>
            </a:r>
            <a:r>
              <a:rPr lang="en-US"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13</a:t>
            </a:r>
            <a:r>
              <a:rPr lang="zh-CN" sz="1400" b="1">
                <a:solidFill>
                  <a:srgbClr val="800080"/>
                </a:solidFill>
                <a:latin typeface="Times New Roman" panose="02020603050405020304" pitchFamily="18" charset="0"/>
                <a:ea typeface="黑体" panose="02010609060101010101" pitchFamily="49" charset="-122"/>
                <a:cs typeface="Times New Roman" panose="02020603050405020304" pitchFamily="18" charset="0"/>
              </a:rPr>
              <a:t>江苏）</a:t>
            </a:r>
            <a:r>
              <a:rPr lang="zh-CN" sz="1400" b="1">
                <a:latin typeface="Times New Roman" panose="02020603050405020304" pitchFamily="18" charset="0"/>
                <a:ea typeface="黑体" panose="02010609060101010101" pitchFamily="49" charset="-122"/>
                <a:cs typeface="Times New Roman" panose="02020603050405020304" pitchFamily="18" charset="0"/>
              </a:rPr>
              <a:t>关于叶绿体中色素的提取和分离实验的操作，正确的是</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A</a:t>
            </a:r>
            <a:r>
              <a:rPr lang="zh-CN"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使用定性滤纸过滤研磨液</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    B</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．将干燥处理过的定性滤纸条用于层析</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C</a:t>
            </a:r>
            <a:r>
              <a:rPr lang="zh-CN"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在划出一条滤液细线后紧接着重复划线</a:t>
            </a:r>
            <a:r>
              <a:rPr lang="en-US" sz="1400" b="1">
                <a:latin typeface="Times New Roman" panose="02020603050405020304" pitchFamily="18" charset="0"/>
                <a:ea typeface="黑体" panose="02010609060101010101" pitchFamily="49" charset="-122"/>
                <a:cs typeface="Times New Roman" panose="02020603050405020304" pitchFamily="18" charset="0"/>
              </a:rPr>
              <a:t>2-3 </a:t>
            </a:r>
            <a:r>
              <a:rPr lang="zh-CN" sz="1400" b="1">
                <a:latin typeface="Times New Roman" panose="02020603050405020304" pitchFamily="18" charset="0"/>
                <a:ea typeface="黑体" panose="02010609060101010101" pitchFamily="49" charset="-122"/>
                <a:cs typeface="Times New Roman" panose="02020603050405020304" pitchFamily="18" charset="0"/>
              </a:rPr>
              <a:t>次</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D</a:t>
            </a:r>
            <a:r>
              <a:rPr lang="zh-CN" sz="1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研磨叶片时，用体积分数为</a:t>
            </a:r>
            <a:r>
              <a:rPr lang="en-US" sz="1400" b="1">
                <a:latin typeface="Times New Roman" panose="02020603050405020304" pitchFamily="18" charset="0"/>
                <a:ea typeface="黑体" panose="02010609060101010101" pitchFamily="49" charset="-122"/>
                <a:cs typeface="Times New Roman" panose="02020603050405020304" pitchFamily="18" charset="0"/>
              </a:rPr>
              <a:t>70%</a:t>
            </a:r>
            <a:r>
              <a:rPr lang="zh-CN" sz="1400" b="1">
                <a:latin typeface="Times New Roman" panose="02020603050405020304" pitchFamily="18" charset="0"/>
                <a:ea typeface="黑体" panose="02010609060101010101" pitchFamily="49" charset="-122"/>
                <a:cs typeface="Times New Roman" panose="02020603050405020304" pitchFamily="18" charset="0"/>
              </a:rPr>
              <a:t>的乙醇溶解色素</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5113338" y="605790"/>
            <a:ext cx="329565" cy="337185"/>
          </a:xfrm>
          <a:prstGeom prst="rect">
            <a:avLst/>
          </a:prstGeom>
          <a:noFill/>
        </p:spPr>
        <p:txBody>
          <a:bodyPr wrap="none" rtlCol="0">
            <a:spAutoFit/>
          </a:bodyPr>
          <a:lstStyle/>
          <a:p>
            <a:r>
              <a:rPr lang="en-US" altLang="zh-CN" sz="1600" b="1">
                <a:solidFill>
                  <a:srgbClr val="FF0000"/>
                </a:solidFill>
                <a:latin typeface="Times New Roman" panose="02020603050405020304" pitchFamily="18" charset="0"/>
                <a:cs typeface="Times New Roman" panose="02020603050405020304" pitchFamily="18" charset="0"/>
              </a:rPr>
              <a:t>D</a:t>
            </a:r>
          </a:p>
        </p:txBody>
      </p:sp>
      <p:sp>
        <p:nvSpPr>
          <p:cNvPr id="7" name="文本框 6"/>
          <p:cNvSpPr txBox="1"/>
          <p:nvPr/>
        </p:nvSpPr>
        <p:spPr>
          <a:xfrm>
            <a:off x="5075873" y="2369820"/>
            <a:ext cx="318135" cy="337185"/>
          </a:xfrm>
          <a:prstGeom prst="rect">
            <a:avLst/>
          </a:prstGeom>
          <a:noFill/>
        </p:spPr>
        <p:txBody>
          <a:bodyPr wrap="none" rtlCol="0">
            <a:spAutoFit/>
          </a:bodyPr>
          <a:lstStyle/>
          <a:p>
            <a:r>
              <a:rPr lang="en-US" altLang="zh-CN" sz="1600" b="1">
                <a:solidFill>
                  <a:srgbClr val="FF0000"/>
                </a:solidFill>
                <a:latin typeface="Times New Roman" panose="02020603050405020304" pitchFamily="18" charset="0"/>
                <a:cs typeface="Times New Roman" panose="02020603050405020304"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620" y="64770"/>
            <a:ext cx="5572760" cy="1836420"/>
          </a:xfrm>
          <a:prstGeom prst="rect">
            <a:avLst/>
          </a:prstGeom>
          <a:noFill/>
          <a:ln w="9525">
            <a:noFill/>
          </a:ln>
        </p:spPr>
        <p:txBody>
          <a:bodyPr wrap="square">
            <a:spAutoFit/>
          </a:bodyPr>
          <a:lstStyle/>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5</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[2017·</a:t>
            </a:r>
            <a:r>
              <a:rPr lang="zh-CN" sz="1400" b="1">
                <a:latin typeface="Times New Roman" panose="02020603050405020304" pitchFamily="18" charset="0"/>
                <a:ea typeface="黑体" panose="02010609060101010101" pitchFamily="49" charset="-122"/>
                <a:cs typeface="Times New Roman" panose="02020603050405020304" pitchFamily="18" charset="0"/>
              </a:rPr>
              <a:t>天津卷</a:t>
            </a:r>
            <a:r>
              <a:rPr lang="en-US" sz="1400" b="1">
                <a:latin typeface="Times New Roman" panose="02020603050405020304" pitchFamily="18" charset="0"/>
                <a:ea typeface="黑体" panose="02010609060101010101" pitchFamily="49" charset="-122"/>
                <a:cs typeface="Times New Roman" panose="02020603050405020304" pitchFamily="18" charset="0"/>
              </a:rPr>
              <a:t>] </a:t>
            </a:r>
            <a:r>
              <a:rPr lang="zh-CN" sz="1400" b="1">
                <a:latin typeface="Times New Roman" panose="02020603050405020304" pitchFamily="18" charset="0"/>
                <a:ea typeface="黑体" panose="02010609060101010101" pitchFamily="49" charset="-122"/>
                <a:cs typeface="Times New Roman" panose="02020603050405020304" pitchFamily="18" charset="0"/>
              </a:rPr>
              <a:t>叶绿体中的色素为脂溶性，液泡中紫红色的花青苷为水溶性。以月季成熟的紫红色叶片为材料，下列实验无法达到目的的是</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A</a:t>
            </a:r>
            <a:r>
              <a:rPr lang="zh-CN" sz="1400" b="1">
                <a:latin typeface="Times New Roman" panose="02020603050405020304" pitchFamily="18" charset="0"/>
                <a:ea typeface="黑体" panose="02010609060101010101" pitchFamily="49" charset="-122"/>
                <a:cs typeface="Times New Roman" panose="02020603050405020304" pitchFamily="18" charset="0"/>
              </a:rPr>
              <a:t>．用无水乙醇提取叶绿体中的色素</a:t>
            </a:r>
            <a:r>
              <a:rPr lang="en-US" sz="1400" b="1">
                <a:latin typeface="Times New Roman" panose="02020603050405020304" pitchFamily="18" charset="0"/>
                <a:ea typeface="黑体" panose="02010609060101010101" pitchFamily="49" charset="-122"/>
                <a:cs typeface="Times New Roman" panose="02020603050405020304" pitchFamily="18" charset="0"/>
              </a:rPr>
              <a:t>  </a:t>
            </a: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B</a:t>
            </a:r>
            <a:r>
              <a:rPr lang="zh-CN" sz="1400" b="1">
                <a:latin typeface="Times New Roman" panose="02020603050405020304" pitchFamily="18" charset="0"/>
                <a:ea typeface="黑体" panose="02010609060101010101" pitchFamily="49" charset="-122"/>
                <a:cs typeface="Times New Roman" panose="02020603050405020304" pitchFamily="18" charset="0"/>
              </a:rPr>
              <a:t>．用水做层析液观察花青苷的色素带</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C</a:t>
            </a:r>
            <a:r>
              <a:rPr lang="zh-CN" sz="1400" b="1">
                <a:latin typeface="Times New Roman" panose="02020603050405020304" pitchFamily="18" charset="0"/>
                <a:ea typeface="黑体" panose="02010609060101010101" pitchFamily="49" charset="-122"/>
                <a:cs typeface="Times New Roman" panose="02020603050405020304" pitchFamily="18" charset="0"/>
              </a:rPr>
              <a:t>．用质壁分离和复原实验探究细胞的失水与吸水</a:t>
            </a:r>
            <a:r>
              <a:rPr lang="en-US" sz="1400" b="1">
                <a:latin typeface="Times New Roman" panose="02020603050405020304" pitchFamily="18" charset="0"/>
                <a:ea typeface="黑体" panose="02010609060101010101" pitchFamily="49" charset="-122"/>
                <a:cs typeface="Times New Roman" panose="02020603050405020304" pitchFamily="18" charset="0"/>
              </a:rPr>
              <a:t>  </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D</a:t>
            </a:r>
            <a:r>
              <a:rPr lang="zh-CN" sz="1400" b="1">
                <a:latin typeface="Times New Roman" panose="02020603050405020304" pitchFamily="18" charset="0"/>
                <a:ea typeface="黑体" panose="02010609060101010101" pitchFamily="49" charset="-122"/>
                <a:cs typeface="Times New Roman" panose="02020603050405020304" pitchFamily="18" charset="0"/>
              </a:rPr>
              <a:t>．用光学显微镜观察表皮细胞染色体的形态和数目</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5023803" y="937895"/>
            <a:ext cx="329565" cy="337185"/>
          </a:xfrm>
          <a:prstGeom prst="rect">
            <a:avLst/>
          </a:prstGeom>
          <a:noFill/>
        </p:spPr>
        <p:txBody>
          <a:bodyPr wrap="none" rtlCol="0">
            <a:spAutoFit/>
          </a:bodyPr>
          <a:lstStyle/>
          <a:p>
            <a:r>
              <a:rPr lang="en-US" altLang="zh-CN" sz="1600" b="1">
                <a:solidFill>
                  <a:srgbClr val="FF0000"/>
                </a:solidFill>
                <a:latin typeface="Times New Roman" panose="02020603050405020304" pitchFamily="18" charset="0"/>
                <a:cs typeface="Times New Roman" panose="02020603050405020304" pitchFamily="18" charset="0"/>
              </a:rPr>
              <a:t>D</a:t>
            </a:r>
          </a:p>
        </p:txBody>
      </p:sp>
      <p:sp>
        <p:nvSpPr>
          <p:cNvPr id="6" name="文本框 5"/>
          <p:cNvSpPr txBox="1"/>
          <p:nvPr/>
        </p:nvSpPr>
        <p:spPr>
          <a:xfrm>
            <a:off x="7620" y="1965960"/>
            <a:ext cx="5646420" cy="1383665"/>
          </a:xfrm>
          <a:prstGeom prst="rect">
            <a:avLst/>
          </a:prstGeom>
          <a:noFill/>
          <a:ln w="9525">
            <a:noFill/>
          </a:ln>
        </p:spPr>
        <p:txBody>
          <a:bodyPr wrap="square">
            <a:spAutoFit/>
          </a:bodyPr>
          <a:lstStyle/>
          <a:p>
            <a:pPr algn="l"/>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解析</a:t>
            </a:r>
            <a:r>
              <a:rPr lang="en-US" sz="1400" b="1">
                <a:latin typeface="Times New Roman" panose="02020603050405020304" pitchFamily="18" charset="0"/>
                <a:ea typeface="黑体" panose="02010609060101010101" pitchFamily="49" charset="-122"/>
                <a:cs typeface="Times New Roman" panose="02020603050405020304" pitchFamily="18" charset="0"/>
              </a:rPr>
              <a:t>] </a:t>
            </a:r>
            <a:r>
              <a:rPr lang="zh-CN" sz="1400" b="1">
                <a:latin typeface="Times New Roman" panose="02020603050405020304" pitchFamily="18" charset="0"/>
                <a:ea typeface="黑体" panose="02010609060101010101" pitchFamily="49" charset="-122"/>
                <a:cs typeface="Times New Roman" panose="02020603050405020304" pitchFamily="18" charset="0"/>
              </a:rPr>
              <a:t>叶绿体中的色素为脂溶性，能溶于有机溶剂中，故可用无水乙醇提取叶绿体中的色素，</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项正确。月季成熟的紫红色叶片中含有的花青苷能溶于水，可用水做层析液观察花青苷的色素带，</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项正确。月季成熟叶片细胞有大液泡， 可用质壁分离与复原实验探究细胞的失水与吸水，</a:t>
            </a: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项正确。月季叶片表皮细胞是成熟细胞，不再进行有丝分裂，不能用于染色体形态和数目的观察， </a:t>
            </a: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项错误。</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255" y="104775"/>
            <a:ext cx="5645785" cy="1925955"/>
          </a:xfrm>
          <a:prstGeom prst="rect">
            <a:avLst/>
          </a:prstGeom>
          <a:noFill/>
          <a:ln w="9525">
            <a:noFill/>
          </a:ln>
        </p:spPr>
        <p:txBody>
          <a:bodyPr wrap="square">
            <a:spAutoFit/>
          </a:bodyPr>
          <a:lstStyle/>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6</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[2016·</a:t>
            </a:r>
            <a:r>
              <a:rPr lang="zh-CN" sz="1400" b="1">
                <a:latin typeface="Times New Roman" panose="02020603050405020304" pitchFamily="18" charset="0"/>
                <a:ea typeface="黑体" panose="02010609060101010101" pitchFamily="49" charset="-122"/>
                <a:cs typeface="Times New Roman" panose="02020603050405020304" pitchFamily="18" charset="0"/>
              </a:rPr>
              <a:t>江苏卷</a:t>
            </a:r>
            <a:r>
              <a:rPr lang="en-US" sz="1400" b="1">
                <a:latin typeface="Times New Roman" panose="02020603050405020304" pitchFamily="18" charset="0"/>
                <a:ea typeface="黑体" panose="02010609060101010101" pitchFamily="49" charset="-122"/>
                <a:cs typeface="Times New Roman" panose="02020603050405020304" pitchFamily="18" charset="0"/>
              </a:rPr>
              <a:t>] </a:t>
            </a:r>
            <a:r>
              <a:rPr lang="zh-CN" sz="1400" b="1">
                <a:latin typeface="Times New Roman" panose="02020603050405020304" pitchFamily="18" charset="0"/>
                <a:ea typeface="黑体" panose="02010609060101010101" pitchFamily="49" charset="-122"/>
                <a:cs typeface="Times New Roman" panose="02020603050405020304" pitchFamily="18" charset="0"/>
              </a:rPr>
              <a:t>下列用鲜菠菜进行色素提取、分离实验的叙述，</a:t>
            </a:r>
          </a:p>
          <a:p>
            <a:pPr algn="l">
              <a:lnSpc>
                <a:spcPct val="120000"/>
              </a:lnSpc>
              <a:spcBef>
                <a:spcPts val="100"/>
              </a:spcBef>
              <a:spcAft>
                <a:spcPts val="0"/>
              </a:spcAft>
            </a:pPr>
            <a:r>
              <a:rPr lang="zh-CN" sz="1400" b="1">
                <a:latin typeface="Times New Roman" panose="02020603050405020304" pitchFamily="18" charset="0"/>
                <a:ea typeface="黑体" panose="02010609060101010101" pitchFamily="49" charset="-122"/>
                <a:cs typeface="Times New Roman" panose="02020603050405020304" pitchFamily="18" charset="0"/>
              </a:rPr>
              <a:t>正确的是</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．应该在研磨叶片后立即加入</a:t>
            </a:r>
            <a:r>
              <a:rPr lang="en-US" sz="1400" b="1">
                <a:latin typeface="Times New Roman" panose="02020603050405020304" pitchFamily="18" charset="0"/>
                <a:ea typeface="黑体" panose="02010609060101010101" pitchFamily="49" charset="-122"/>
                <a:cs typeface="Times New Roman" panose="02020603050405020304" pitchFamily="18" charset="0"/>
              </a:rPr>
              <a:t>CaCO</a:t>
            </a:r>
            <a:r>
              <a:rPr lang="en-US" sz="1400" b="1" baseline="-25000">
                <a:latin typeface="Times New Roman" panose="02020603050405020304" pitchFamily="18" charset="0"/>
                <a:ea typeface="黑体" panose="02010609060101010101" pitchFamily="49" charset="-122"/>
                <a:cs typeface="Times New Roman" panose="02020603050405020304" pitchFamily="18" charset="0"/>
              </a:rPr>
              <a:t>3</a:t>
            </a:r>
            <a:r>
              <a:rPr lang="zh-CN" sz="1400" b="1">
                <a:latin typeface="Times New Roman" panose="02020603050405020304" pitchFamily="18" charset="0"/>
                <a:ea typeface="黑体" panose="02010609060101010101" pitchFamily="49" charset="-122"/>
                <a:cs typeface="Times New Roman" panose="02020603050405020304" pitchFamily="18" charset="0"/>
              </a:rPr>
              <a:t>，防止酸破坏叶绿素</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a:t>
            </a:r>
            <a:r>
              <a:rPr lang="zh-CN"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．即使菜叶剪碎不够充分，也可以提取出</a:t>
            </a:r>
            <a:r>
              <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r>
              <a:rPr lang="zh-CN"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种光合作用色素</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．为获得</a:t>
            </a:r>
            <a:r>
              <a:rPr lang="en-US" sz="1400" b="1">
                <a:latin typeface="Times New Roman" panose="02020603050405020304" pitchFamily="18" charset="0"/>
                <a:ea typeface="黑体" panose="02010609060101010101" pitchFamily="49" charset="-122"/>
                <a:cs typeface="Times New Roman" panose="02020603050405020304" pitchFamily="18" charset="0"/>
              </a:rPr>
              <a:t>10 mL</a:t>
            </a:r>
            <a:r>
              <a:rPr lang="zh-CN" sz="1400" b="1">
                <a:latin typeface="Times New Roman" panose="02020603050405020304" pitchFamily="18" charset="0"/>
                <a:ea typeface="黑体" panose="02010609060101010101" pitchFamily="49" charset="-122"/>
                <a:cs typeface="Times New Roman" panose="02020603050405020304" pitchFamily="18" charset="0"/>
              </a:rPr>
              <a:t>提取液，研磨时一次性加入</a:t>
            </a:r>
            <a:r>
              <a:rPr lang="en-US" sz="1400" b="1">
                <a:latin typeface="Times New Roman" panose="02020603050405020304" pitchFamily="18" charset="0"/>
                <a:ea typeface="黑体" panose="02010609060101010101" pitchFamily="49" charset="-122"/>
                <a:cs typeface="Times New Roman" panose="02020603050405020304" pitchFamily="18" charset="0"/>
              </a:rPr>
              <a:t>10 mL</a:t>
            </a:r>
            <a:r>
              <a:rPr lang="zh-CN" sz="1400" b="1">
                <a:latin typeface="Times New Roman" panose="02020603050405020304" pitchFamily="18" charset="0"/>
                <a:ea typeface="黑体" panose="02010609060101010101" pitchFamily="49" charset="-122"/>
                <a:cs typeface="Times New Roman" panose="02020603050405020304" pitchFamily="18" charset="0"/>
              </a:rPr>
              <a:t>乙醇研磨效果最好</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20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．层析完毕后应迅速记录结果，否则叶绿素条带会很快随溶剂挥发</a:t>
            </a:r>
          </a:p>
          <a:p>
            <a:pPr algn="l">
              <a:lnSpc>
                <a:spcPct val="120000"/>
              </a:lnSpc>
              <a:spcBef>
                <a:spcPts val="100"/>
              </a:spcBef>
              <a:spcAft>
                <a:spcPts val="0"/>
              </a:spcAft>
            </a:pPr>
            <a:r>
              <a:rPr lang="zh-CN" sz="1400" b="1">
                <a:latin typeface="Times New Roman" panose="02020603050405020304" pitchFamily="18" charset="0"/>
                <a:ea typeface="黑体" panose="02010609060101010101" pitchFamily="49" charset="-122"/>
                <a:cs typeface="Times New Roman" panose="02020603050405020304" pitchFamily="18" charset="0"/>
              </a:rPr>
              <a:t>       消失</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8255" y="2030730"/>
            <a:ext cx="5645150" cy="1328420"/>
          </a:xfrm>
          <a:prstGeom prst="rect">
            <a:avLst/>
          </a:prstGeom>
          <a:noFill/>
          <a:ln w="9525">
            <a:noFill/>
          </a:ln>
        </p:spPr>
        <p:txBody>
          <a:bodyPr wrap="square">
            <a:spAutoFit/>
          </a:bodyPr>
          <a:lstStyle/>
          <a:p>
            <a:pPr indent="266700"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解析</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　 本题考查叶绿体中色素的提取和分离实验。应在研磨前加入</a:t>
            </a:r>
            <a:r>
              <a:rPr lang="en-US" sz="1400" b="1">
                <a:latin typeface="Times New Roman" panose="02020603050405020304" pitchFamily="18" charset="0"/>
                <a:ea typeface="黑体" panose="02010609060101010101" pitchFamily="49" charset="-122"/>
                <a:cs typeface="Times New Roman" panose="02020603050405020304" pitchFamily="18" charset="0"/>
              </a:rPr>
              <a:t>CaCO</a:t>
            </a:r>
            <a:r>
              <a:rPr lang="en-US" sz="1400" b="1" baseline="-25000">
                <a:latin typeface="Times New Roman" panose="02020603050405020304" pitchFamily="18" charset="0"/>
                <a:ea typeface="黑体" panose="02010609060101010101" pitchFamily="49" charset="-122"/>
                <a:cs typeface="Times New Roman" panose="02020603050405020304" pitchFamily="18" charset="0"/>
              </a:rPr>
              <a:t>3</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项错误。即使菜叶剪碎不够充分，但其中的色素含量并没有减少，只要研磨充分仍会得到</a:t>
            </a:r>
            <a:r>
              <a:rPr lang="en-US" sz="1400" b="1">
                <a:latin typeface="Times New Roman" panose="02020603050405020304" pitchFamily="18" charset="0"/>
                <a:ea typeface="黑体" panose="02010609060101010101" pitchFamily="49" charset="-122"/>
                <a:cs typeface="Times New Roman" panose="02020603050405020304" pitchFamily="18" charset="0"/>
              </a:rPr>
              <a:t>4</a:t>
            </a:r>
            <a:r>
              <a:rPr lang="zh-CN" sz="1400" b="1">
                <a:latin typeface="Times New Roman" panose="02020603050405020304" pitchFamily="18" charset="0"/>
                <a:ea typeface="黑体" panose="02010609060101010101" pitchFamily="49" charset="-122"/>
                <a:cs typeface="Times New Roman" panose="02020603050405020304" pitchFamily="18" charset="0"/>
              </a:rPr>
              <a:t>种色素带，</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项正确。为使提取效果较好，应分次加入少量无水乙醇，而不是一次性加入，</a:t>
            </a: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项错误。层析后得到的色素条带不会随溶剂挥发消失，</a:t>
            </a: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项错误。</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1" descr="C:\Users\lenovo\Desktop\20151229091050709.jpg20151229091050709"/>
          <p:cNvPicPr/>
          <p:nvPr/>
        </p:nvPicPr>
        <p:blipFill>
          <a:blip r:embed="rId3" cstate="print"/>
          <a:stretch>
            <a:fillRect/>
          </a:stretch>
        </p:blipFill>
        <p:spPr>
          <a:xfrm>
            <a:off x="3405554" y="297728"/>
            <a:ext cx="2062712" cy="882591"/>
          </a:xfrm>
          <a:prstGeom prst="rect">
            <a:avLst/>
          </a:prstGeom>
          <a:noFill/>
          <a:ln w="9525">
            <a:noFill/>
          </a:ln>
          <a:effectLst>
            <a:outerShdw dist="63500" dir="19387806" algn="ctr" rotWithShape="0">
              <a:srgbClr val="008000">
                <a:alpha val="50000"/>
              </a:srgbClr>
            </a:outerShdw>
          </a:effectLst>
        </p:spPr>
      </p:pic>
      <p:sp>
        <p:nvSpPr>
          <p:cNvPr id="3076" name="矩形 6"/>
          <p:cNvSpPr/>
          <p:nvPr/>
        </p:nvSpPr>
        <p:spPr>
          <a:xfrm>
            <a:off x="253" y="1771709"/>
            <a:ext cx="4954780" cy="306705"/>
          </a:xfrm>
          <a:prstGeom prst="rect">
            <a:avLst/>
          </a:prstGeom>
          <a:noFill/>
          <a:ln w="9525">
            <a:noFill/>
          </a:ln>
        </p:spPr>
        <p:txBody>
          <a:bodyPr wrap="square" anchor="t">
            <a:spAutoFit/>
          </a:bodyPr>
          <a:lstStyle/>
          <a:p>
            <a:pPr algn="l"/>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有些蔬菜大棚悬挂发</a:t>
            </a:r>
            <a:r>
              <a:rPr lang="zh-CN" altLang="en-US"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红色</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a:t>
            </a:r>
            <a:r>
              <a:rPr lang="zh-CN" altLang="en-US" sz="1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蓝色</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的灯管，并且白天也开灯。</a:t>
            </a:r>
          </a:p>
        </p:txBody>
      </p:sp>
      <p:sp>
        <p:nvSpPr>
          <p:cNvPr id="3077" name="TextBox 7"/>
          <p:cNvSpPr txBox="1"/>
          <p:nvPr/>
        </p:nvSpPr>
        <p:spPr>
          <a:xfrm>
            <a:off x="0" y="2078355"/>
            <a:ext cx="5181600" cy="306705"/>
          </a:xfrm>
          <a:prstGeom prst="rect">
            <a:avLst/>
          </a:prstGeom>
          <a:noFill/>
          <a:ln w="9525">
            <a:noFill/>
          </a:ln>
        </p:spPr>
        <p:txBody>
          <a:bodyPr wrap="square" anchor="t">
            <a:spAutoFit/>
          </a:bodyPr>
          <a:lstStyle/>
          <a:p>
            <a:pPr algn="just"/>
            <a:r>
              <a:rPr 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方法有什么好处？不同颜色光照对光合作用有影响吗？</a:t>
            </a:r>
          </a:p>
        </p:txBody>
      </p:sp>
      <p:sp>
        <p:nvSpPr>
          <p:cNvPr id="3078" name="TextBox 8"/>
          <p:cNvSpPr txBox="1"/>
          <p:nvPr/>
        </p:nvSpPr>
        <p:spPr>
          <a:xfrm>
            <a:off x="0" y="2850515"/>
            <a:ext cx="4307776" cy="306705"/>
          </a:xfrm>
          <a:prstGeom prst="rect">
            <a:avLst/>
          </a:prstGeom>
          <a:noFill/>
          <a:ln w="9525">
            <a:noFill/>
          </a:ln>
        </p:spPr>
        <p:txBody>
          <a:bodyPr wrap="square" anchor="t">
            <a:spAutoFit/>
          </a:bodyPr>
          <a:lstStyle/>
          <a:p>
            <a:pPr algn="just"/>
            <a:r>
              <a:rPr 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为什么</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不使用发绿色光灯管作补充光源？</a:t>
            </a:r>
          </a:p>
        </p:txBody>
      </p:sp>
      <p:sp>
        <p:nvSpPr>
          <p:cNvPr id="19463" name="Text Box 7"/>
          <p:cNvSpPr txBox="1"/>
          <p:nvPr/>
        </p:nvSpPr>
        <p:spPr>
          <a:xfrm>
            <a:off x="127635" y="2294890"/>
            <a:ext cx="5504815" cy="555625"/>
          </a:xfrm>
          <a:prstGeom prst="rect">
            <a:avLst/>
          </a:prstGeom>
          <a:noFill/>
          <a:ln w="9525">
            <a:noFill/>
          </a:ln>
        </p:spPr>
        <p:txBody>
          <a:bodyPr wrap="square">
            <a:spAutoFit/>
          </a:bodyPr>
          <a:lstStyle/>
          <a:p>
            <a:pPr algn="l" eaLnBrk="1" hangingPunct="1">
              <a:lnSpc>
                <a:spcPct val="105000"/>
              </a:lnSpc>
              <a:spcBef>
                <a:spcPts val="100"/>
              </a:spcBef>
              <a:spcAft>
                <a:spcPts val="0"/>
              </a:spcAft>
            </a:pPr>
            <a:r>
              <a:rPr lang="en-US" altLang="zh-CN" sz="1400" b="1" dirty="0">
                <a:solidFill>
                  <a:srgbClr val="FF0000"/>
                </a:solidFill>
                <a:latin typeface="Times New Roman" panose="02020603050405020304" pitchFamily="18" charset="0"/>
                <a:ea typeface="黑体" panose="02010609060101010101" pitchFamily="49" charset="-122"/>
              </a:rPr>
              <a:t>        </a:t>
            </a:r>
            <a:r>
              <a:rPr lang="zh-CN" altLang="en-US" sz="1400" b="1" dirty="0">
                <a:solidFill>
                  <a:srgbClr val="FF0000"/>
                </a:solidFill>
                <a:latin typeface="Times New Roman" panose="02020603050405020304" pitchFamily="18" charset="0"/>
                <a:ea typeface="黑体" panose="02010609060101010101" pitchFamily="49" charset="-122"/>
              </a:rPr>
              <a:t>可以提高光合作用强度；因为叶绿素吸收最多的是光谱中的</a:t>
            </a:r>
          </a:p>
          <a:p>
            <a:pPr algn="l" eaLnBrk="1" hangingPunct="1">
              <a:lnSpc>
                <a:spcPct val="105000"/>
              </a:lnSpc>
              <a:spcBef>
                <a:spcPts val="100"/>
              </a:spcBef>
              <a:spcAft>
                <a:spcPts val="0"/>
              </a:spcAft>
            </a:pPr>
            <a:r>
              <a:rPr lang="zh-CN" altLang="en-US" sz="1400" b="1" dirty="0">
                <a:solidFill>
                  <a:srgbClr val="FF0000"/>
                </a:solidFill>
                <a:latin typeface="Times New Roman" panose="02020603050405020304" pitchFamily="18" charset="0"/>
                <a:ea typeface="黑体" panose="02010609060101010101" pitchFamily="49" charset="-122"/>
              </a:rPr>
              <a:t>蓝紫光和红光。不同颜色的光会影响植物的光合作用。</a:t>
            </a:r>
          </a:p>
        </p:txBody>
      </p:sp>
      <p:sp>
        <p:nvSpPr>
          <p:cNvPr id="19464" name="Text Box 8"/>
          <p:cNvSpPr txBox="1"/>
          <p:nvPr/>
        </p:nvSpPr>
        <p:spPr>
          <a:xfrm>
            <a:off x="494030" y="3157220"/>
            <a:ext cx="3164205" cy="306705"/>
          </a:xfrm>
          <a:prstGeom prst="rect">
            <a:avLst/>
          </a:prstGeom>
          <a:noFill/>
          <a:ln w="9525">
            <a:noFill/>
          </a:ln>
        </p:spPr>
        <p:txBody>
          <a:bodyPr wrap="square">
            <a:spAutoFit/>
          </a:bodyPr>
          <a:lstStyle/>
          <a:p>
            <a:pPr algn="l" eaLnBrk="1" hangingPunct="1">
              <a:spcBef>
                <a:spcPct val="50000"/>
              </a:spcBef>
            </a:pPr>
            <a:r>
              <a:rPr lang="zh-CN" altLang="en-US" sz="1400" b="1" dirty="0">
                <a:solidFill>
                  <a:srgbClr val="FF0000"/>
                </a:solidFill>
                <a:latin typeface="Times New Roman" panose="02020603050405020304" pitchFamily="18" charset="0"/>
                <a:ea typeface="黑体" panose="02010609060101010101" pitchFamily="49" charset="-122"/>
              </a:rPr>
              <a:t>不能；因为叶绿素对</a:t>
            </a:r>
            <a:r>
              <a:rPr lang="zh-CN" altLang="en-US" sz="1400" b="1" dirty="0">
                <a:solidFill>
                  <a:srgbClr val="00B050"/>
                </a:solidFill>
                <a:latin typeface="Times New Roman" panose="02020603050405020304" pitchFamily="18" charset="0"/>
                <a:ea typeface="黑体" panose="02010609060101010101" pitchFamily="49" charset="-122"/>
              </a:rPr>
              <a:t>绿光</a:t>
            </a:r>
            <a:r>
              <a:rPr lang="zh-CN" altLang="en-US" sz="1400" b="1" dirty="0">
                <a:solidFill>
                  <a:srgbClr val="FF0000"/>
                </a:solidFill>
                <a:latin typeface="Times New Roman" panose="02020603050405020304" pitchFamily="18" charset="0"/>
                <a:ea typeface="黑体" panose="02010609060101010101" pitchFamily="49" charset="-122"/>
              </a:rPr>
              <a:t>吸收最少</a:t>
            </a:r>
          </a:p>
        </p:txBody>
      </p:sp>
      <p:sp>
        <p:nvSpPr>
          <p:cNvPr id="2" name="文本框 1"/>
          <p:cNvSpPr txBox="1"/>
          <p:nvPr/>
        </p:nvSpPr>
        <p:spPr>
          <a:xfrm>
            <a:off x="0" y="66040"/>
            <a:ext cx="1205230" cy="337185"/>
          </a:xfrm>
          <a:prstGeom prst="rect">
            <a:avLst/>
          </a:prstGeom>
          <a:noFill/>
        </p:spPr>
        <p:txBody>
          <a:bodyPr wrap="square" rtlCol="0">
            <a:spAutoFit/>
          </a:bodyPr>
          <a:lstStyle/>
          <a:p>
            <a:r>
              <a:rPr lang="zh-CN" altLang="zh-CN" sz="1600" b="1">
                <a:latin typeface="黑体" panose="02010609060101010101" pitchFamily="49" charset="-122"/>
                <a:ea typeface="黑体" panose="02010609060101010101" pitchFamily="49" charset="-122"/>
              </a:rPr>
              <a:t>问题探讨</a:t>
            </a:r>
          </a:p>
        </p:txBody>
      </p:sp>
      <p:pic>
        <p:nvPicPr>
          <p:cNvPr id="4" name="图片 3" descr="W020100913380202033231"/>
          <p:cNvPicPr>
            <a:picLocks noChangeAspect="1"/>
          </p:cNvPicPr>
          <p:nvPr/>
        </p:nvPicPr>
        <p:blipFill>
          <a:blip r:embed="rId4"/>
          <a:srcRect b="5888"/>
          <a:stretch>
            <a:fillRect/>
          </a:stretch>
        </p:blipFill>
        <p:spPr>
          <a:xfrm>
            <a:off x="1575435" y="15875"/>
            <a:ext cx="1527175" cy="175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9464"/>
                                        </p:tgtEl>
                                        <p:attrNameLst>
                                          <p:attrName>style.visibility</p:attrName>
                                        </p:attrNameLst>
                                      </p:cBhvr>
                                      <p:to>
                                        <p:strVal val="visible"/>
                                      </p:to>
                                    </p:set>
                                    <p:anim calcmode="discrete" valueType="clr">
                                      <p:cBhvr override="childStyle">
                                        <p:cTn id="12" dur="80"/>
                                        <p:tgtEl>
                                          <p:spTgt spid="19464"/>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9464"/>
                                        </p:tgtEl>
                                        <p:attrNameLst>
                                          <p:attrName>fillcolor</p:attrName>
                                        </p:attrNameLst>
                                      </p:cBhvr>
                                      <p:tavLst>
                                        <p:tav tm="0">
                                          <p:val>
                                            <p:clrVal>
                                              <a:schemeClr val="accent2"/>
                                            </p:clrVal>
                                          </p:val>
                                        </p:tav>
                                        <p:tav tm="50000">
                                          <p:val>
                                            <p:clrVal>
                                              <a:schemeClr val="hlink"/>
                                            </p:clrVal>
                                          </p:val>
                                        </p:tav>
                                      </p:tavLst>
                                    </p:anim>
                                    <p:set>
                                      <p:cBhvr>
                                        <p:cTn id="14" dur="80"/>
                                        <p:tgtEl>
                                          <p:spTgt spid="194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P spid="1946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2"/>
          <a:stretch>
            <a:fillRect/>
          </a:stretch>
        </p:blipFill>
        <p:spPr>
          <a:xfrm>
            <a:off x="4158615" y="638175"/>
            <a:ext cx="1187450" cy="1202690"/>
          </a:xfrm>
          <a:prstGeom prst="rect">
            <a:avLst/>
          </a:prstGeom>
          <a:noFill/>
          <a:ln w="9525">
            <a:noFill/>
          </a:ln>
        </p:spPr>
      </p:pic>
      <p:sp>
        <p:nvSpPr>
          <p:cNvPr id="101" name="文本框 100"/>
          <p:cNvSpPr txBox="1"/>
          <p:nvPr/>
        </p:nvSpPr>
        <p:spPr>
          <a:xfrm>
            <a:off x="-7620" y="17145"/>
            <a:ext cx="5711190" cy="1823720"/>
          </a:xfrm>
          <a:prstGeom prst="rect">
            <a:avLst/>
          </a:prstGeom>
          <a:noFill/>
          <a:ln w="9525">
            <a:noFill/>
          </a:ln>
        </p:spPr>
        <p:txBody>
          <a:bodyPr wrap="square">
            <a:spAutoFit/>
          </a:bodyPr>
          <a:lstStyle/>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7</a:t>
            </a:r>
            <a:r>
              <a:rPr lang="zh-CN"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latin typeface="Times New Roman" panose="02020603050405020304" pitchFamily="18" charset="0"/>
                <a:ea typeface="黑体" panose="02010609060101010101" pitchFamily="49" charset="-122"/>
                <a:cs typeface="Times New Roman" panose="02020603050405020304" pitchFamily="18" charset="0"/>
              </a:rPr>
              <a:t>[2016·</a:t>
            </a:r>
            <a:r>
              <a:rPr lang="zh-CN" sz="1400" b="1">
                <a:latin typeface="Times New Roman" panose="02020603050405020304" pitchFamily="18" charset="0"/>
                <a:ea typeface="黑体" panose="02010609060101010101" pitchFamily="49" charset="-122"/>
                <a:cs typeface="Times New Roman" panose="02020603050405020304" pitchFamily="18" charset="0"/>
              </a:rPr>
              <a:t>上海卷</a:t>
            </a:r>
            <a:r>
              <a:rPr lang="en-US" sz="1400" b="1">
                <a:latin typeface="Times New Roman" panose="02020603050405020304" pitchFamily="18" charset="0"/>
                <a:ea typeface="黑体" panose="02010609060101010101" pitchFamily="49" charset="-122"/>
                <a:cs typeface="Times New Roman" panose="02020603050405020304" pitchFamily="18" charset="0"/>
              </a:rPr>
              <a:t>] </a:t>
            </a:r>
            <a:r>
              <a:rPr lang="zh-CN" sz="1400" b="1">
                <a:latin typeface="Times New Roman" panose="02020603050405020304" pitchFamily="18" charset="0"/>
                <a:ea typeface="黑体" panose="02010609060101010101" pitchFamily="49" charset="-122"/>
                <a:cs typeface="Times New Roman" panose="02020603050405020304" pitchFamily="18" charset="0"/>
              </a:rPr>
              <a:t>从种植于室内普通光照和室外强光光照下的同种植物分别提取叶片的叶绿体色素，用纸层析法进行分离，结果如图</a:t>
            </a:r>
            <a:r>
              <a:rPr lang="en-US" sz="1400" b="1">
                <a:latin typeface="Times New Roman" panose="02020603050405020304" pitchFamily="18" charset="0"/>
                <a:ea typeface="黑体" panose="02010609060101010101" pitchFamily="49" charset="-122"/>
                <a:cs typeface="Times New Roman" panose="02020603050405020304" pitchFamily="18" charset="0"/>
              </a:rPr>
              <a:t>7</a:t>
            </a:r>
            <a:r>
              <a:rPr lang="zh-CN" sz="1400" b="1">
                <a:latin typeface="Times New Roman" panose="02020603050405020304" pitchFamily="18" charset="0"/>
                <a:ea typeface="黑体" panose="02010609060101010101" pitchFamily="49" charset="-122"/>
                <a:cs typeface="Times New Roman" panose="02020603050405020304" pitchFamily="18" charset="0"/>
              </a:rPr>
              <a:t>所示。下列判断正确的是</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A</a:t>
            </a:r>
            <a:r>
              <a:rPr lang="zh-CN" sz="1400" b="1">
                <a:latin typeface="Times New Roman" panose="02020603050405020304" pitchFamily="18" charset="0"/>
                <a:ea typeface="黑体" panose="02010609060101010101" pitchFamily="49" charset="-122"/>
                <a:cs typeface="Times New Roman" panose="02020603050405020304" pitchFamily="18" charset="0"/>
              </a:rPr>
              <a:t>．室内植物叶片偏黄</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B</a:t>
            </a:r>
            <a:r>
              <a:rPr lang="zh-CN" sz="1400" b="1">
                <a:latin typeface="Times New Roman" panose="02020603050405020304" pitchFamily="18" charset="0"/>
                <a:ea typeface="黑体" panose="02010609060101010101" pitchFamily="49" charset="-122"/>
                <a:cs typeface="Times New Roman" panose="02020603050405020304" pitchFamily="18" charset="0"/>
              </a:rPr>
              <a:t>．室外植物叶片偏绿</a:t>
            </a:r>
            <a:endParaRPr lang="en-US" sz="1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latin typeface="Times New Roman" panose="02020603050405020304" pitchFamily="18" charset="0"/>
                <a:ea typeface="黑体" panose="02010609060101010101" pitchFamily="49" charset="-122"/>
                <a:cs typeface="Times New Roman" panose="02020603050405020304" pitchFamily="18" charset="0"/>
              </a:rPr>
              <a:t>  C</a:t>
            </a:r>
            <a:r>
              <a:rPr lang="zh-CN" sz="1400" b="1">
                <a:latin typeface="Times New Roman" panose="02020603050405020304" pitchFamily="18" charset="0"/>
                <a:ea typeface="黑体" panose="02010609060101010101" pitchFamily="49" charset="-122"/>
                <a:cs typeface="Times New Roman" panose="02020603050405020304" pitchFamily="18" charset="0"/>
              </a:rPr>
              <a:t>．室外植物叶片胡萝卜素含量</a:t>
            </a:r>
            <a:r>
              <a:rPr lang="en-US" sz="1400" b="1">
                <a:latin typeface="Times New Roman" panose="02020603050405020304" pitchFamily="18" charset="0"/>
                <a:ea typeface="黑体" panose="02010609060101010101" pitchFamily="49" charset="-122"/>
                <a:cs typeface="Times New Roman" panose="02020603050405020304" pitchFamily="18" charset="0"/>
              </a:rPr>
              <a:t>&gt;</a:t>
            </a:r>
            <a:r>
              <a:rPr lang="zh-CN" sz="1400" b="1">
                <a:latin typeface="Times New Roman" panose="02020603050405020304" pitchFamily="18" charset="0"/>
                <a:ea typeface="黑体" panose="02010609060101010101" pitchFamily="49" charset="-122"/>
                <a:cs typeface="Times New Roman" panose="02020603050405020304" pitchFamily="18" charset="0"/>
              </a:rPr>
              <a:t>叶黄素含量</a:t>
            </a:r>
            <a:endPar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5000"/>
              </a:lnSpc>
              <a:spcBef>
                <a:spcPts val="100"/>
              </a:spcBef>
              <a:spcAft>
                <a:spcPts val="0"/>
              </a:spcAft>
            </a:pP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  D</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．室内植物叶片叶绿素</a:t>
            </a: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含量</a:t>
            </a: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&gt;</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叶绿素</a:t>
            </a:r>
            <a:r>
              <a:rPr 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含量</a:t>
            </a:r>
            <a:endParaRPr lang="zh-CN" altLang="en-US" sz="1400"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620" y="2103120"/>
            <a:ext cx="5662295" cy="1383665"/>
          </a:xfrm>
          <a:prstGeom prst="rect">
            <a:avLst/>
          </a:prstGeom>
          <a:noFill/>
          <a:ln w="9525">
            <a:noFill/>
          </a:ln>
        </p:spPr>
        <p:txBody>
          <a:bodyPr wrap="square">
            <a:spAutoFit/>
          </a:bodyPr>
          <a:lstStyle/>
          <a:p>
            <a:pPr algn="l"/>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zh-CN" sz="1400" b="1">
                <a:latin typeface="Times New Roman" panose="02020603050405020304" pitchFamily="18" charset="0"/>
                <a:ea typeface="黑体" panose="02010609060101010101" pitchFamily="49" charset="-122"/>
                <a:cs typeface="Times New Roman" panose="02020603050405020304" pitchFamily="18" charset="0"/>
              </a:rPr>
              <a:t>解析</a:t>
            </a:r>
            <a:r>
              <a:rPr lang="en-US" sz="1400" b="1">
                <a:latin typeface="Times New Roman" panose="02020603050405020304" pitchFamily="18" charset="0"/>
                <a:ea typeface="黑体" panose="02010609060101010101" pitchFamily="49" charset="-122"/>
                <a:cs typeface="Times New Roman" panose="02020603050405020304" pitchFamily="18" charset="0"/>
              </a:rPr>
              <a:t>]</a:t>
            </a:r>
            <a:r>
              <a:rPr lang="en-US" sz="1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　 提取叶片的叶绿体色素后，用纸层析法分离，滤纸条上从上到下的四条色素带依次是胡萝卜素、叶黄素、叶绿素</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、叶绿素</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。综合分析题图可知，室内植物叶片叶绿素含量更高，叶片偏绿，</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项错误。室外植物叶片叶绿素含量较低，叶片偏黄，</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项错误。室内与室外植物叶片胡萝卜素含量都小于叶黄素含量，</a:t>
            </a:r>
            <a:r>
              <a:rPr lang="en-US" sz="1400" b="1">
                <a:latin typeface="Times New Roman" panose="02020603050405020304" pitchFamily="18" charset="0"/>
                <a:ea typeface="黑体" panose="02010609060101010101" pitchFamily="49" charset="-122"/>
                <a:cs typeface="Times New Roman" panose="02020603050405020304" pitchFamily="18" charset="0"/>
              </a:rPr>
              <a:t>C</a:t>
            </a:r>
            <a:r>
              <a:rPr lang="zh-CN" sz="1400" b="1">
                <a:latin typeface="Times New Roman" panose="02020603050405020304" pitchFamily="18" charset="0"/>
                <a:ea typeface="黑体" panose="02010609060101010101" pitchFamily="49" charset="-122"/>
                <a:cs typeface="Times New Roman" panose="02020603050405020304" pitchFamily="18" charset="0"/>
              </a:rPr>
              <a:t>项错误。室内植物叶片叶绿素</a:t>
            </a:r>
            <a:r>
              <a:rPr lang="en-US" sz="1400" b="1">
                <a:latin typeface="Times New Roman" panose="02020603050405020304" pitchFamily="18" charset="0"/>
                <a:ea typeface="黑体" panose="02010609060101010101" pitchFamily="49" charset="-122"/>
                <a:cs typeface="Times New Roman" panose="02020603050405020304" pitchFamily="18" charset="0"/>
              </a:rPr>
              <a:t>a</a:t>
            </a:r>
            <a:r>
              <a:rPr lang="zh-CN" sz="1400" b="1">
                <a:latin typeface="Times New Roman" panose="02020603050405020304" pitchFamily="18" charset="0"/>
                <a:ea typeface="黑体" panose="02010609060101010101" pitchFamily="49" charset="-122"/>
                <a:cs typeface="Times New Roman" panose="02020603050405020304" pitchFamily="18" charset="0"/>
              </a:rPr>
              <a:t>含量</a:t>
            </a:r>
            <a:r>
              <a:rPr lang="en-US" sz="1400" b="1">
                <a:latin typeface="Times New Roman" panose="02020603050405020304" pitchFamily="18" charset="0"/>
                <a:ea typeface="黑体" panose="02010609060101010101" pitchFamily="49" charset="-122"/>
                <a:cs typeface="Times New Roman" panose="02020603050405020304" pitchFamily="18" charset="0"/>
              </a:rPr>
              <a:t>&gt;</a:t>
            </a:r>
            <a:r>
              <a:rPr lang="zh-CN" sz="1400" b="1">
                <a:latin typeface="Times New Roman" panose="02020603050405020304" pitchFamily="18" charset="0"/>
                <a:ea typeface="黑体" panose="02010609060101010101" pitchFamily="49" charset="-122"/>
                <a:cs typeface="Times New Roman" panose="02020603050405020304" pitchFamily="18" charset="0"/>
              </a:rPr>
              <a:t>叶绿素</a:t>
            </a:r>
            <a:r>
              <a:rPr lang="en-US" sz="1400" b="1">
                <a:latin typeface="Times New Roman" panose="02020603050405020304" pitchFamily="18" charset="0"/>
                <a:ea typeface="黑体" panose="02010609060101010101" pitchFamily="49" charset="-122"/>
                <a:cs typeface="Times New Roman" panose="02020603050405020304" pitchFamily="18" charset="0"/>
              </a:rPr>
              <a:t>b</a:t>
            </a:r>
            <a:r>
              <a:rPr lang="zh-CN" sz="1400" b="1">
                <a:latin typeface="Times New Roman" panose="02020603050405020304" pitchFamily="18" charset="0"/>
                <a:ea typeface="黑体" panose="02010609060101010101" pitchFamily="49" charset="-122"/>
                <a:cs typeface="Times New Roman" panose="02020603050405020304" pitchFamily="18" charset="0"/>
              </a:rPr>
              <a:t>含量，</a:t>
            </a:r>
            <a:r>
              <a:rPr lang="en-US" sz="1400" b="1">
                <a:latin typeface="Times New Roman" panose="02020603050405020304" pitchFamily="18" charset="0"/>
                <a:ea typeface="黑体" panose="02010609060101010101" pitchFamily="49" charset="-122"/>
                <a:cs typeface="Times New Roman" panose="02020603050405020304" pitchFamily="18" charset="0"/>
              </a:rPr>
              <a:t>D</a:t>
            </a:r>
            <a:r>
              <a:rPr lang="zh-CN" sz="1400" b="1">
                <a:latin typeface="Times New Roman" panose="02020603050405020304" pitchFamily="18" charset="0"/>
                <a:ea typeface="黑体" panose="02010609060101010101" pitchFamily="49" charset="-122"/>
                <a:cs typeface="Times New Roman" panose="02020603050405020304" pitchFamily="18" charset="0"/>
              </a:rPr>
              <a:t>项正确。</a:t>
            </a:r>
            <a:endParaRPr lang="zh-CN" altLang="en-US" sz="14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8030" y="112078"/>
            <a:ext cx="2267335" cy="323165"/>
          </a:xfrm>
          <a:prstGeom prst="rect">
            <a:avLst/>
          </a:prstGeom>
          <a:noFill/>
          <a:ln>
            <a:noFill/>
          </a:ln>
          <a:effectLst/>
        </p:spPr>
        <p:txBody>
          <a:bodyPr wrap="square">
            <a:spAutoFit/>
          </a:bodyPr>
          <a:lstStyle/>
          <a:p>
            <a:pPr defTabSz="914400" eaLnBrk="0" fontAlgn="base" hangingPunct="0">
              <a:spcAft>
                <a:spcPct val="0"/>
              </a:spcAft>
              <a:defRPr/>
            </a:pPr>
            <a:r>
              <a:rPr lang="zh-CN" altLang="en-US" sz="1600" spc="0" dirty="0">
                <a:solidFill>
                  <a:schemeClr val="tx2">
                    <a:lumMod val="50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一、捕获光能的色素</a:t>
            </a:r>
          </a:p>
        </p:txBody>
      </p:sp>
      <p:pic>
        <p:nvPicPr>
          <p:cNvPr id="4" name="Picture 5" descr="http://www.pep.com.cn/images/200406/pic_61743.jpg"/>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l="5489" t="9999" r="3241" b="7234"/>
          <a:stretch>
            <a:fillRect/>
          </a:stretch>
        </p:blipFill>
        <p:spPr bwMode="auto">
          <a:xfrm>
            <a:off x="1232381" y="657401"/>
            <a:ext cx="1053108" cy="169184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6" descr="http://www.pep.com.cn/images/200406/pic_61734.jpg"/>
          <p:cNvPicPr>
            <a:picLocks noChangeAspect="1" noChangeArrowheads="1"/>
          </p:cNvPicPr>
          <p:nvPr/>
        </p:nvPicPr>
        <p:blipFill rotWithShape="1">
          <a:blip r:embed="rId4" r:link="rId3" cstate="print">
            <a:extLst>
              <a:ext uri="{28A0092B-C50C-407E-A947-70E740481C1C}">
                <a14:useLocalDpi xmlns:a14="http://schemas.microsoft.com/office/drawing/2010/main" val="0"/>
              </a:ext>
            </a:extLst>
          </a:blip>
          <a:srcRect l="10889" t="14668" r="4416" b="7234"/>
          <a:stretch>
            <a:fillRect/>
          </a:stretch>
        </p:blipFill>
        <p:spPr bwMode="auto">
          <a:xfrm>
            <a:off x="2998562" y="657735"/>
            <a:ext cx="1058442" cy="169117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utoShape 6"/>
          <p:cNvSpPr>
            <a:spLocks noChangeArrowheads="1"/>
          </p:cNvSpPr>
          <p:nvPr/>
        </p:nvSpPr>
        <p:spPr bwMode="auto">
          <a:xfrm>
            <a:off x="825006" y="2589599"/>
            <a:ext cx="2005873" cy="758745"/>
          </a:xfrm>
          <a:prstGeom prst="wedgeRoundRectCallout">
            <a:avLst>
              <a:gd name="adj1" fmla="val -8443"/>
              <a:gd name="adj2" fmla="val -84226"/>
              <a:gd name="adj3" fmla="val 16667"/>
            </a:avLst>
          </a:prstGeom>
          <a:noFill/>
          <a:ln w="28575" cmpd="sng">
            <a:solidFill>
              <a:schemeClr val="bg1"/>
            </a:solidFill>
            <a:miter lim="800000"/>
          </a:ln>
          <a:effectLst/>
        </p:spPr>
        <p:txBody>
          <a:bodyPr/>
          <a:lstStyle/>
          <a:p>
            <a:pPr marL="0" marR="0" lvl="0" indent="0" algn="l" defTabSz="914400" rtl="0" eaLnBrk="0" fontAlgn="base" latinLnBrk="0" hangingPunct="0">
              <a:lnSpc>
                <a:spcPct val="100000"/>
              </a:lnSpc>
              <a:spcBef>
                <a:spcPts val="100"/>
              </a:spcBef>
              <a:spcAft>
                <a:spcPts val="0"/>
              </a:spcAft>
              <a:buClrTx/>
              <a:buSzTx/>
              <a:buFontTx/>
              <a:buNone/>
              <a:defRPr/>
            </a:pPr>
            <a:r>
              <a:rPr kumimoji="0" lang="zh-CN" altLang="en-US" sz="1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黑体" panose="02010609060101010101" pitchFamily="49" charset="-122"/>
                <a:cs typeface="+mn-cs"/>
              </a:rPr>
              <a:t>正常幼苗能进行光合作用制造有机物</a:t>
            </a:r>
          </a:p>
        </p:txBody>
      </p:sp>
      <p:sp>
        <p:nvSpPr>
          <p:cNvPr id="7" name="AutoShape 7"/>
          <p:cNvSpPr>
            <a:spLocks noChangeArrowheads="1"/>
          </p:cNvSpPr>
          <p:nvPr/>
        </p:nvSpPr>
        <p:spPr bwMode="auto">
          <a:xfrm>
            <a:off x="3252423" y="2554868"/>
            <a:ext cx="1560991" cy="718259"/>
          </a:xfrm>
          <a:prstGeom prst="wedgeRoundRectCallout">
            <a:avLst>
              <a:gd name="adj1" fmla="val -37020"/>
              <a:gd name="adj2" fmla="val -87911"/>
              <a:gd name="adj3" fmla="val 16667"/>
            </a:avLst>
          </a:prstGeom>
          <a:noFill/>
          <a:ln w="28575" cmpd="sng">
            <a:solidFill>
              <a:schemeClr val="bg1"/>
            </a:solidFill>
            <a:miter lim="800000"/>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黑体" panose="02010609060101010101" pitchFamily="49" charset="-122"/>
                <a:cs typeface="+mn-cs"/>
              </a:rPr>
              <a:t>白化苗不能进行光合作用，无法制造有机物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1404048" y="196118"/>
            <a:ext cx="309499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实验   </a:t>
            </a:r>
            <a:r>
              <a:rPr kumimoji="0" lang="en-US" sz="16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6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绿叶中色素的提取和分离</a:t>
            </a:r>
          </a:p>
        </p:txBody>
      </p:sp>
      <p:sp>
        <p:nvSpPr>
          <p:cNvPr id="9219" name="Text Box 3"/>
          <p:cNvSpPr txBox="1"/>
          <p:nvPr/>
        </p:nvSpPr>
        <p:spPr>
          <a:xfrm>
            <a:off x="-16510" y="1024890"/>
            <a:ext cx="1051560" cy="306705"/>
          </a:xfrm>
          <a:prstGeom prst="rect">
            <a:avLst/>
          </a:prstGeom>
          <a:noFill/>
          <a:ln w="9525">
            <a:noFill/>
          </a:ln>
        </p:spPr>
        <p:txBody>
          <a:bodyPr wrap="square" anchor="t">
            <a:spAutoFit/>
          </a:bodyPr>
          <a:lstStyle/>
          <a:p>
            <a:pPr algn="l">
              <a:spcBef>
                <a:spcPct val="50000"/>
              </a:spcBef>
            </a:pPr>
            <a:r>
              <a:rPr lang="en-US" altLang="zh-CN" sz="1400" b="1" dirty="0">
                <a:solidFill>
                  <a:srgbClr val="FF0000"/>
                </a:solidFill>
                <a:latin typeface="Times New Roman" panose="02020603050405020304" pitchFamily="18" charset="0"/>
                <a:ea typeface="黑体" panose="02010609060101010101" pitchFamily="49" charset="-122"/>
              </a:rPr>
              <a:t>1.</a:t>
            </a:r>
            <a:r>
              <a:rPr lang="zh-CN" altLang="zh-CN" sz="1400" b="1" dirty="0">
                <a:solidFill>
                  <a:srgbClr val="FF0000"/>
                </a:solidFill>
                <a:latin typeface="Times New Roman" panose="02020603050405020304" pitchFamily="18" charset="0"/>
                <a:ea typeface="黑体" panose="02010609060101010101" pitchFamily="49" charset="-122"/>
              </a:rPr>
              <a:t>提取</a:t>
            </a:r>
            <a:r>
              <a:rPr lang="zh-CN" altLang="en-US" sz="1400" b="1" dirty="0">
                <a:solidFill>
                  <a:srgbClr val="FF0000"/>
                </a:solidFill>
                <a:latin typeface="Times New Roman" panose="02020603050405020304" pitchFamily="18" charset="0"/>
                <a:ea typeface="黑体" panose="02010609060101010101" pitchFamily="49" charset="-122"/>
              </a:rPr>
              <a:t>原理：</a:t>
            </a:r>
            <a:endParaRPr lang="zh-CN" altLang="zh-CN" sz="1400" b="1" dirty="0">
              <a:solidFill>
                <a:srgbClr val="FF0000"/>
              </a:solidFill>
              <a:latin typeface="Times New Roman" panose="02020603050405020304" pitchFamily="18" charset="0"/>
              <a:ea typeface="黑体" panose="02010609060101010101" pitchFamily="49" charset="-122"/>
            </a:endParaRPr>
          </a:p>
        </p:txBody>
      </p:sp>
      <p:sp>
        <p:nvSpPr>
          <p:cNvPr id="9220" name="Rectangle 4"/>
          <p:cNvSpPr/>
          <p:nvPr/>
        </p:nvSpPr>
        <p:spPr>
          <a:xfrm>
            <a:off x="873470" y="1025052"/>
            <a:ext cx="4806809" cy="607695"/>
          </a:xfrm>
          <a:prstGeom prst="rect">
            <a:avLst/>
          </a:prstGeom>
          <a:noFill/>
          <a:ln w="9525">
            <a:noFill/>
          </a:ln>
        </p:spPr>
        <p:txBody>
          <a:bodyPr wrap="square" anchor="ctr">
            <a:spAutoFit/>
          </a:bodyPr>
          <a:lstStyle/>
          <a:p>
            <a:pPr indent="133350" algn="l" defTabSz="0">
              <a:lnSpc>
                <a:spcPct val="120000"/>
              </a:lnSpc>
              <a:spcBef>
                <a:spcPts val="100"/>
              </a:spcBef>
              <a:spcAft>
                <a:spcPts val="0"/>
              </a:spcAft>
              <a:tabLst>
                <a:tab pos="866775" algn="l"/>
              </a:tabLst>
            </a:pPr>
            <a:r>
              <a:rPr lang="zh-CN" altLang="zh-CN" sz="1400" b="1" dirty="0">
                <a:solidFill>
                  <a:srgbClr val="000000"/>
                </a:solidFill>
                <a:latin typeface="Times New Roman" panose="02020603050405020304" pitchFamily="18" charset="0"/>
                <a:ea typeface="黑体" panose="02010609060101010101" pitchFamily="49" charset="-122"/>
              </a:rPr>
              <a:t>绿叶中的色素不溶于水，能够溶解在有机溶剂</a:t>
            </a:r>
            <a:r>
              <a:rPr lang="zh-CN" altLang="zh-CN" sz="1400" b="1" dirty="0">
                <a:solidFill>
                  <a:srgbClr val="FF0000"/>
                </a:solidFill>
                <a:latin typeface="Times New Roman" panose="02020603050405020304" pitchFamily="18" charset="0"/>
                <a:ea typeface="黑体" panose="02010609060101010101" pitchFamily="49" charset="-122"/>
              </a:rPr>
              <a:t>无水乙醇</a:t>
            </a:r>
            <a:r>
              <a:rPr lang="zh-CN" altLang="zh-CN" sz="1400" b="1" dirty="0">
                <a:solidFill>
                  <a:srgbClr val="000000"/>
                </a:solidFill>
                <a:latin typeface="Times New Roman" panose="02020603050405020304" pitchFamily="18" charset="0"/>
                <a:ea typeface="黑体" panose="02010609060101010101" pitchFamily="49" charset="-122"/>
              </a:rPr>
              <a:t>（或丙酮）中，可用无水乙醇提取色素。</a:t>
            </a:r>
          </a:p>
        </p:txBody>
      </p:sp>
      <p:sp>
        <p:nvSpPr>
          <p:cNvPr id="9221" name="Rectangle 5"/>
          <p:cNvSpPr/>
          <p:nvPr/>
        </p:nvSpPr>
        <p:spPr>
          <a:xfrm>
            <a:off x="873470" y="1739199"/>
            <a:ext cx="4688052" cy="843244"/>
          </a:xfrm>
          <a:prstGeom prst="rect">
            <a:avLst/>
          </a:prstGeom>
          <a:noFill/>
          <a:ln w="9525">
            <a:noFill/>
          </a:ln>
        </p:spPr>
        <p:txBody>
          <a:bodyPr wrap="square" anchor="ctr">
            <a:spAutoFit/>
          </a:bodyPr>
          <a:lstStyle/>
          <a:p>
            <a:pPr indent="133350" algn="l" defTabSz="0">
              <a:lnSpc>
                <a:spcPct val="120000"/>
              </a:lnSpc>
              <a:spcBef>
                <a:spcPts val="100"/>
              </a:spcBef>
              <a:spcAft>
                <a:spcPts val="0"/>
              </a:spcAft>
              <a:tabLst>
                <a:tab pos="866775" algn="l"/>
              </a:tabLst>
            </a:pP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绿叶中色素在</a:t>
            </a:r>
            <a:r>
              <a:rPr lang="zh-CN" altLang="en-US"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层析液</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a:t>
            </a:r>
            <a:r>
              <a:rPr lang="zh-CN" altLang="en-US" sz="1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溶解度</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不同</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，溶解度高的随层析</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液在</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滤纸</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扩散得快；反之则慢。</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这样，绿叶中的</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色素</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就会随</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层析液在</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滤纸上的扩散而</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分离开。（</a:t>
            </a:r>
            <a:r>
              <a:rPr lang="zh-CN" altLang="en-US" sz="1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纸层析法</a:t>
            </a: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22" name="Text Box 6"/>
          <p:cNvSpPr txBox="1"/>
          <p:nvPr/>
        </p:nvSpPr>
        <p:spPr>
          <a:xfrm>
            <a:off x="-16510" y="1762125"/>
            <a:ext cx="1104265" cy="306705"/>
          </a:xfrm>
          <a:prstGeom prst="rect">
            <a:avLst/>
          </a:prstGeom>
          <a:noFill/>
          <a:ln w="9525">
            <a:noFill/>
          </a:ln>
        </p:spPr>
        <p:txBody>
          <a:bodyPr wrap="square" anchor="t">
            <a:spAutoFit/>
          </a:bodyPr>
          <a:lstStyle/>
          <a:p>
            <a:pPr algn="l">
              <a:spcBef>
                <a:spcPct val="50000"/>
              </a:spcBef>
            </a:pPr>
            <a:r>
              <a:rPr lang="en-US" altLang="zh-CN" sz="1400" b="1" dirty="0">
                <a:solidFill>
                  <a:srgbClr val="FF0000"/>
                </a:solidFill>
                <a:latin typeface="Times New Roman" panose="02020603050405020304" pitchFamily="18" charset="0"/>
                <a:ea typeface="黑体" panose="02010609060101010101" pitchFamily="49" charset="-122"/>
              </a:rPr>
              <a:t>2.</a:t>
            </a:r>
            <a:r>
              <a:rPr lang="zh-CN" altLang="zh-CN" sz="1400" b="1" dirty="0">
                <a:solidFill>
                  <a:srgbClr val="FF0000"/>
                </a:solidFill>
                <a:latin typeface="Times New Roman" panose="02020603050405020304" pitchFamily="18" charset="0"/>
                <a:ea typeface="黑体" panose="02010609060101010101" pitchFamily="49" charset="-122"/>
              </a:rPr>
              <a:t>分离</a:t>
            </a:r>
            <a:r>
              <a:rPr lang="zh-CN" altLang="en-US" sz="1400" b="1" dirty="0">
                <a:solidFill>
                  <a:srgbClr val="FF0000"/>
                </a:solidFill>
                <a:latin typeface="Times New Roman" panose="02020603050405020304" pitchFamily="18" charset="0"/>
                <a:ea typeface="黑体" panose="02010609060101010101" pitchFamily="49" charset="-122"/>
              </a:rPr>
              <a:t>原理：</a:t>
            </a:r>
            <a:endParaRPr lang="zh-CN" altLang="zh-CN" sz="1400" b="1" dirty="0">
              <a:solidFill>
                <a:srgbClr val="FF0000"/>
              </a:solidFill>
              <a:latin typeface="Times New Roman" panose="02020603050405020304" pitchFamily="18" charset="0"/>
              <a:ea typeface="黑体" panose="02010609060101010101" pitchFamily="49" charset="-122"/>
            </a:endParaRPr>
          </a:p>
        </p:txBody>
      </p:sp>
      <p:sp>
        <p:nvSpPr>
          <p:cNvPr id="22539" name="TextBox 11"/>
          <p:cNvSpPr txBox="1"/>
          <p:nvPr/>
        </p:nvSpPr>
        <p:spPr>
          <a:xfrm>
            <a:off x="18671" y="647796"/>
            <a:ext cx="1385712" cy="337185"/>
          </a:xfrm>
          <a:prstGeom prst="rect">
            <a:avLst/>
          </a:prstGeom>
          <a:noFill/>
          <a:ln w="9525">
            <a:noFill/>
          </a:ln>
        </p:spPr>
        <p:txBody>
          <a:bodyPr wrap="square" anchor="t">
            <a:spAutoFit/>
          </a:bodyPr>
          <a:lstStyle/>
          <a:p>
            <a:pPr algn="l"/>
            <a:r>
              <a:rPr lang="zh-CN" altLang="en-US"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实验原理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fade">
                                      <p:cBhvr>
                                        <p:cTn id="7" dur="500"/>
                                        <p:tgtEl>
                                          <p:spTgt spid="225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dissolve">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 calcmode="lin" valueType="num">
                                      <p:cBhvr additive="base">
                                        <p:cTn id="17" dur="500" fill="hold"/>
                                        <p:tgtEl>
                                          <p:spTgt spid="9220"/>
                                        </p:tgtEl>
                                        <p:attrNameLst>
                                          <p:attrName>ppt_x</p:attrName>
                                        </p:attrNameLst>
                                      </p:cBhvr>
                                      <p:tavLst>
                                        <p:tav tm="0">
                                          <p:val>
                                            <p:strVal val="#ppt_x"/>
                                          </p:val>
                                        </p:tav>
                                        <p:tav tm="100000">
                                          <p:val>
                                            <p:strVal val="#ppt_x"/>
                                          </p:val>
                                        </p:tav>
                                      </p:tavLst>
                                    </p:anim>
                                    <p:anim calcmode="lin" valueType="num">
                                      <p:cBhvr additive="base">
                                        <p:cTn id="1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222"/>
                                        </p:tgtEl>
                                        <p:attrNameLst>
                                          <p:attrName>style.visibility</p:attrName>
                                        </p:attrNameLst>
                                      </p:cBhvr>
                                      <p:to>
                                        <p:strVal val="visible"/>
                                      </p:to>
                                    </p:set>
                                    <p:animEffect transition="in" filter="dissolve">
                                      <p:cBhvr>
                                        <p:cTn id="23" dur="500"/>
                                        <p:tgtEl>
                                          <p:spTgt spid="92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221"/>
                                        </p:tgtEl>
                                        <p:attrNameLst>
                                          <p:attrName>style.visibility</p:attrName>
                                        </p:attrNameLst>
                                      </p:cBhvr>
                                      <p:to>
                                        <p:strVal val="visible"/>
                                      </p:to>
                                    </p:set>
                                    <p:anim calcmode="lin" valueType="num">
                                      <p:cBhvr additive="base">
                                        <p:cTn id="28" dur="500" fill="hold"/>
                                        <p:tgtEl>
                                          <p:spTgt spid="9221"/>
                                        </p:tgtEl>
                                        <p:attrNameLst>
                                          <p:attrName>ppt_x</p:attrName>
                                        </p:attrNameLst>
                                      </p:cBhvr>
                                      <p:tavLst>
                                        <p:tav tm="0">
                                          <p:val>
                                            <p:strVal val="#ppt_x"/>
                                          </p:val>
                                        </p:tav>
                                        <p:tav tm="100000">
                                          <p:val>
                                            <p:strVal val="#ppt_x"/>
                                          </p:val>
                                        </p:tav>
                                      </p:tavLst>
                                    </p:anim>
                                    <p:anim calcmode="lin" valueType="num">
                                      <p:cBhvr additive="base">
                                        <p:cTn id="29"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0"/>
      <p:bldP spid="9220" grpId="0"/>
      <p:bldP spid="9221" grpId="0"/>
      <p:bldP spid="9222" grpId="0" bldLvl="0"/>
      <p:bldP spid="225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TextBox 11"/>
          <p:cNvSpPr txBox="1"/>
          <p:nvPr/>
        </p:nvSpPr>
        <p:spPr>
          <a:xfrm>
            <a:off x="0" y="200025"/>
            <a:ext cx="1624330" cy="337185"/>
          </a:xfrm>
          <a:prstGeom prst="rect">
            <a:avLst/>
          </a:prstGeom>
          <a:noFill/>
          <a:ln w="9525">
            <a:noFill/>
          </a:ln>
        </p:spPr>
        <p:txBody>
          <a:bodyPr wrap="square" anchor="t">
            <a:spAutoFit/>
          </a:bodyPr>
          <a:lstStyle/>
          <a:p>
            <a:pPr algn="l"/>
            <a:r>
              <a:rPr lang="zh-CN" altLang="en-US"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实验步骤</a:t>
            </a:r>
          </a:p>
        </p:txBody>
      </p:sp>
      <p:grpSp>
        <p:nvGrpSpPr>
          <p:cNvPr id="4" name="组合 17"/>
          <p:cNvGrpSpPr/>
          <p:nvPr/>
        </p:nvGrpSpPr>
        <p:grpSpPr>
          <a:xfrm>
            <a:off x="860125" y="1011991"/>
            <a:ext cx="1207133" cy="856021"/>
            <a:chOff x="1217043" y="1658941"/>
            <a:chExt cx="2299462" cy="1630956"/>
          </a:xfrm>
        </p:grpSpPr>
        <p:sp>
          <p:nvSpPr>
            <p:cNvPr id="5" name="AutoShape 4"/>
            <p:cNvSpPr/>
            <p:nvPr/>
          </p:nvSpPr>
          <p:spPr bwMode="auto">
            <a:xfrm>
              <a:off x="1217043" y="1912051"/>
              <a:ext cx="214323" cy="1136932"/>
            </a:xfrm>
            <a:prstGeom prst="leftBrace">
              <a:avLst>
                <a:gd name="adj1" fmla="val 91667"/>
                <a:gd name="adj2" fmla="val 50000"/>
              </a:avLst>
            </a:prstGeom>
            <a:noFill/>
            <a:ln>
              <a:solidFill>
                <a:srgbClr val="FF0000"/>
              </a:solidFill>
            </a:ln>
          </p:spPr>
          <p:style>
            <a:lnRef idx="2">
              <a:schemeClr val="accent2"/>
            </a:lnRef>
            <a:fillRef idx="0">
              <a:schemeClr val="accent2"/>
            </a:fillRef>
            <a:effectRef idx="1">
              <a:schemeClr val="accent2"/>
            </a:effectRef>
            <a:fontRef idx="minor">
              <a:schemeClr val="tx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7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Rectangle 5"/>
            <p:cNvSpPr/>
            <p:nvPr/>
          </p:nvSpPr>
          <p:spPr>
            <a:xfrm>
              <a:off x="1352515" y="1658941"/>
              <a:ext cx="2163990" cy="584358"/>
            </a:xfrm>
            <a:prstGeom prst="rect">
              <a:avLst/>
            </a:prstGeom>
            <a:noFill/>
            <a:ln w="9525">
              <a:noFill/>
            </a:ln>
          </p:spPr>
          <p:txBody>
            <a:bodyPr wrap="none" anchor="t">
              <a:spAutoFit/>
            </a:bodyPr>
            <a:lstStyle/>
            <a:p>
              <a:pPr>
                <a:spcBef>
                  <a:spcPct val="50000"/>
                </a:spcBef>
              </a:pPr>
              <a:r>
                <a:rPr lang="zh-CN" altLang="en-US"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材料</a:t>
              </a:r>
              <a:r>
                <a:rPr lang="en-US" altLang="zh-CN" sz="14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:5g</a:t>
              </a:r>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鲜叶</a:t>
              </a:r>
            </a:p>
          </p:txBody>
        </p:sp>
        <p:sp>
          <p:nvSpPr>
            <p:cNvPr id="8" name="Rectangle 6"/>
            <p:cNvSpPr/>
            <p:nvPr/>
          </p:nvSpPr>
          <p:spPr>
            <a:xfrm>
              <a:off x="1224322" y="2705539"/>
              <a:ext cx="1030587" cy="584358"/>
            </a:xfrm>
            <a:prstGeom prst="rect">
              <a:avLst/>
            </a:prstGeom>
            <a:noFill/>
            <a:ln w="9525">
              <a:noFill/>
            </a:ln>
          </p:spPr>
          <p:txBody>
            <a:bodyPr wrap="none" anchor="t">
              <a:spAutoFit/>
            </a:bodyPr>
            <a:lstStyle/>
            <a:p>
              <a:pPr>
                <a:spcBef>
                  <a:spcPct val="50000"/>
                </a:spcBef>
              </a:pPr>
              <a:r>
                <a:rPr lang="zh-CN" altLang="en-US" sz="1400" b="1" dirty="0">
                  <a:solidFill>
                    <a:srgbClr val="000000"/>
                  </a:solidFill>
                  <a:latin typeface="黑体" panose="02010609060101010101" pitchFamily="49" charset="-122"/>
                  <a:ea typeface="黑体" panose="02010609060101010101" pitchFamily="49" charset="-122"/>
                </a:rPr>
                <a:t>药品</a:t>
              </a:r>
            </a:p>
          </p:txBody>
        </p:sp>
      </p:grpSp>
      <p:sp>
        <p:nvSpPr>
          <p:cNvPr id="9" name="AutoShape 7"/>
          <p:cNvSpPr/>
          <p:nvPr/>
        </p:nvSpPr>
        <p:spPr bwMode="auto">
          <a:xfrm>
            <a:off x="1365843" y="1468538"/>
            <a:ext cx="40004" cy="547723"/>
          </a:xfrm>
          <a:prstGeom prst="leftBrace">
            <a:avLst>
              <a:gd name="adj1" fmla="val 200000"/>
              <a:gd name="adj2" fmla="val 50000"/>
            </a:avLst>
          </a:prstGeom>
          <a:ln>
            <a:solidFill>
              <a:srgbClr val="FF0000"/>
            </a:solidFill>
          </a:ln>
        </p:spPr>
        <p:style>
          <a:lnRef idx="2">
            <a:schemeClr val="dk1"/>
          </a:lnRef>
          <a:fillRef idx="0">
            <a:schemeClr val="dk1"/>
          </a:fillRef>
          <a:effectRef idx="1">
            <a:schemeClr val="dk1"/>
          </a:effectRef>
          <a:fontRef idx="minor">
            <a:schemeClr val="tx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7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8"/>
          <p:cNvSpPr/>
          <p:nvPr/>
        </p:nvSpPr>
        <p:spPr>
          <a:xfrm>
            <a:off x="1361624" y="1343192"/>
            <a:ext cx="1958975" cy="306705"/>
          </a:xfrm>
          <a:prstGeom prst="rect">
            <a:avLst/>
          </a:prstGeom>
          <a:noFill/>
          <a:ln w="9525">
            <a:noFill/>
          </a:ln>
        </p:spPr>
        <p:txBody>
          <a:bodyPr wrap="none" anchor="t">
            <a:spAutoFit/>
          </a:bodyPr>
          <a:lstStyle/>
          <a:p>
            <a:r>
              <a:rPr lang="en-US" altLang="zh-CN"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SiO</a:t>
            </a:r>
            <a:r>
              <a:rPr lang="en-US" altLang="zh-CN" sz="14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有助于研磨充分</a:t>
            </a:r>
            <a:endParaRPr lang="zh-CN" altLang="en-US" sz="1400" b="1" baseline="-250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9"/>
          <p:cNvSpPr/>
          <p:nvPr/>
        </p:nvSpPr>
        <p:spPr>
          <a:xfrm>
            <a:off x="1326518" y="1561214"/>
            <a:ext cx="2185035" cy="306705"/>
          </a:xfrm>
          <a:prstGeom prst="rect">
            <a:avLst/>
          </a:prstGeom>
          <a:noFill/>
          <a:ln w="9525">
            <a:noFill/>
          </a:ln>
        </p:spPr>
        <p:txBody>
          <a:bodyPr wrap="none" anchor="t">
            <a:spAutoFit/>
          </a:bodyPr>
          <a:lstStyle/>
          <a:p>
            <a:r>
              <a:rPr lang="en-US" altLang="zh-CN"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CaCO</a:t>
            </a:r>
            <a:r>
              <a:rPr lang="en-US" altLang="zh-CN" sz="14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b="1" baseline="-250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防止色素被破坏</a:t>
            </a:r>
          </a:p>
        </p:txBody>
      </p:sp>
      <p:sp>
        <p:nvSpPr>
          <p:cNvPr id="12" name="Rectangle 10"/>
          <p:cNvSpPr/>
          <p:nvPr/>
        </p:nvSpPr>
        <p:spPr>
          <a:xfrm>
            <a:off x="1365515" y="1789071"/>
            <a:ext cx="1794510" cy="306705"/>
          </a:xfrm>
          <a:prstGeom prst="rect">
            <a:avLst/>
          </a:prstGeom>
          <a:noFill/>
          <a:ln w="9525">
            <a:noFill/>
          </a:ln>
        </p:spPr>
        <p:txBody>
          <a:bodyPr wrap="none" anchor="t">
            <a:spAutoFit/>
          </a:bodyPr>
          <a:lstStyle/>
          <a:p>
            <a:r>
              <a:rPr lang="zh-CN" altLang="en-US" sz="1400" b="1" dirty="0">
                <a:solidFill>
                  <a:srgbClr val="000000"/>
                </a:solidFill>
                <a:latin typeface="黑体" panose="02010609060101010101" pitchFamily="49" charset="-122"/>
                <a:ea typeface="黑体" panose="02010609060101010101" pitchFamily="49" charset="-122"/>
              </a:rPr>
              <a:t>无水酒精</a:t>
            </a:r>
            <a:r>
              <a:rPr lang="en-US" altLang="zh-CN" sz="1400" b="1" dirty="0">
                <a:solidFill>
                  <a:srgbClr val="FF3300"/>
                </a:solidFill>
                <a:latin typeface="黑体" panose="02010609060101010101" pitchFamily="49" charset="-122"/>
                <a:ea typeface="黑体" panose="02010609060101010101" pitchFamily="49" charset="-122"/>
              </a:rPr>
              <a:t>—</a:t>
            </a:r>
            <a:r>
              <a:rPr lang="zh-CN" altLang="en-US" sz="1400" b="1" dirty="0">
                <a:solidFill>
                  <a:srgbClr val="FF3300"/>
                </a:solidFill>
                <a:latin typeface="黑体" panose="02010609060101010101" pitchFamily="49" charset="-122"/>
                <a:ea typeface="黑体" panose="02010609060101010101" pitchFamily="49" charset="-122"/>
              </a:rPr>
              <a:t>溶解色素</a:t>
            </a:r>
          </a:p>
        </p:txBody>
      </p:sp>
      <p:sp>
        <p:nvSpPr>
          <p:cNvPr id="17411" name="Text Box 3"/>
          <p:cNvSpPr txBox="1"/>
          <p:nvPr/>
        </p:nvSpPr>
        <p:spPr>
          <a:xfrm>
            <a:off x="212725" y="1343025"/>
            <a:ext cx="760078" cy="306705"/>
          </a:xfrm>
          <a:prstGeom prst="rect">
            <a:avLst/>
          </a:prstGeom>
          <a:noFill/>
          <a:ln w="9525">
            <a:noFill/>
          </a:ln>
        </p:spPr>
        <p:txBody>
          <a:bodyPr anchor="t">
            <a:spAutoFit/>
          </a:bodyPr>
          <a:lstStyle/>
          <a:p>
            <a:pPr>
              <a:spcBef>
                <a:spcPct val="50000"/>
              </a:spcBef>
            </a:pPr>
            <a:r>
              <a:rPr lang="zh-CN" altLang="en-US" sz="1400" b="1" dirty="0">
                <a:solidFill>
                  <a:srgbClr val="000000"/>
                </a:solidFill>
                <a:latin typeface="Times New Roman" panose="02020603050405020304" pitchFamily="18" charset="0"/>
                <a:ea typeface="黑体" panose="02010609060101010101" pitchFamily="49" charset="-122"/>
              </a:rPr>
              <a:t>①研磨</a:t>
            </a:r>
          </a:p>
        </p:txBody>
      </p:sp>
      <p:grpSp>
        <p:nvGrpSpPr>
          <p:cNvPr id="14" name="组合 16"/>
          <p:cNvGrpSpPr/>
          <p:nvPr/>
        </p:nvGrpSpPr>
        <p:grpSpPr>
          <a:xfrm>
            <a:off x="3898265" y="142240"/>
            <a:ext cx="1417955" cy="3061335"/>
            <a:chOff x="6856913" y="528638"/>
            <a:chExt cx="2287934" cy="6437211"/>
          </a:xfrm>
        </p:grpSpPr>
        <p:pic>
          <p:nvPicPr>
            <p:cNvPr id="5131" name="Picture 11" descr="1"/>
            <p:cNvPicPr preferRelativeResize="0"/>
            <p:nvPr/>
          </p:nvPicPr>
          <p:blipFill>
            <a:blip r:embed="rId2" cstate="print"/>
            <a:srcRect t="15152"/>
            <a:stretch>
              <a:fillRect/>
            </a:stretch>
          </p:blipFill>
          <p:spPr>
            <a:xfrm>
              <a:off x="6858000" y="528638"/>
              <a:ext cx="2286847" cy="1798374"/>
            </a:xfrm>
            <a:prstGeom prst="rect">
              <a:avLst/>
            </a:prstGeom>
            <a:noFill/>
            <a:ln w="38100" cap="flat" cmpd="dbl">
              <a:solidFill>
                <a:srgbClr val="3333CC"/>
              </a:solidFill>
              <a:prstDash val="solid"/>
              <a:miter/>
              <a:headEnd type="none" w="med" len="med"/>
              <a:tailEnd type="none" w="med" len="med"/>
            </a:ln>
          </p:spPr>
        </p:pic>
        <p:sp>
          <p:nvSpPr>
            <p:cNvPr id="5132" name="AutoShape 12"/>
            <p:cNvSpPr/>
            <p:nvPr/>
          </p:nvSpPr>
          <p:spPr>
            <a:xfrm>
              <a:off x="7811347" y="2469912"/>
              <a:ext cx="303107" cy="287596"/>
            </a:xfrm>
            <a:prstGeom prst="downArrow">
              <a:avLst>
                <a:gd name="adj1" fmla="val 50000"/>
                <a:gd name="adj2" fmla="val 25000"/>
              </a:avLst>
            </a:prstGeom>
            <a:solidFill>
              <a:schemeClr val="bg1">
                <a:lumMod val="75000"/>
              </a:schemeClr>
            </a:solidFill>
            <a:ln w="38100" cap="flat" cmpd="dbl">
              <a:noFill/>
              <a:prstDash val="solid"/>
              <a:miter/>
              <a:headEnd type="none" w="med" len="med"/>
              <a:tailEnd type="none" w="med" len="med"/>
            </a:ln>
          </p:spPr>
          <p:txBody>
            <a:bodyPr wrap="none" anchor="ctr"/>
            <a:lstStyle/>
            <a:p>
              <a:endParaRPr lang="zh-CN" altLang="en-US" sz="100" dirty="0">
                <a:latin typeface="Calibri" panose="020F0502020204030204" pitchFamily="34" charset="0"/>
                <a:ea typeface="宋体" panose="02010600030101010101" pitchFamily="2" charset="-122"/>
              </a:endParaRPr>
            </a:p>
          </p:txBody>
        </p:sp>
        <p:pic>
          <p:nvPicPr>
            <p:cNvPr id="5133" name="Picture 13" descr="3"/>
            <p:cNvPicPr preferRelativeResize="0"/>
            <p:nvPr/>
          </p:nvPicPr>
          <p:blipFill>
            <a:blip r:embed="rId3" cstate="print"/>
            <a:stretch>
              <a:fillRect/>
            </a:stretch>
          </p:blipFill>
          <p:spPr>
            <a:xfrm>
              <a:off x="6857999" y="2814638"/>
              <a:ext cx="2286000" cy="1828799"/>
            </a:xfrm>
            <a:prstGeom prst="rect">
              <a:avLst/>
            </a:prstGeom>
            <a:noFill/>
            <a:ln w="38100" cap="flat" cmpd="dbl">
              <a:solidFill>
                <a:srgbClr val="3333CC"/>
              </a:solidFill>
              <a:prstDash val="solid"/>
              <a:miter/>
              <a:headEnd type="none" w="med" len="med"/>
              <a:tailEnd type="none" w="med" len="med"/>
            </a:ln>
          </p:spPr>
        </p:pic>
        <p:pic>
          <p:nvPicPr>
            <p:cNvPr id="5134" name="Picture 14" descr="4"/>
            <p:cNvPicPr preferRelativeResize="0"/>
            <p:nvPr/>
          </p:nvPicPr>
          <p:blipFill>
            <a:blip r:embed="rId4" cstate="print"/>
            <a:stretch>
              <a:fillRect/>
            </a:stretch>
          </p:blipFill>
          <p:spPr>
            <a:xfrm>
              <a:off x="6856913" y="5136467"/>
              <a:ext cx="2287934" cy="1829382"/>
            </a:xfrm>
            <a:prstGeom prst="rect">
              <a:avLst/>
            </a:prstGeom>
            <a:noFill/>
            <a:ln w="38100" cap="flat" cmpd="dbl">
              <a:solidFill>
                <a:srgbClr val="3333CC"/>
              </a:solidFill>
              <a:prstDash val="solid"/>
              <a:miter/>
              <a:headEnd type="none" w="med" len="med"/>
              <a:tailEnd type="none" w="med" len="med"/>
            </a:ln>
          </p:spPr>
        </p:pic>
        <p:sp>
          <p:nvSpPr>
            <p:cNvPr id="5135" name="AutoShape 15"/>
            <p:cNvSpPr/>
            <p:nvPr/>
          </p:nvSpPr>
          <p:spPr>
            <a:xfrm>
              <a:off x="7848600" y="4751807"/>
              <a:ext cx="347133" cy="278609"/>
            </a:xfrm>
            <a:prstGeom prst="downArrow">
              <a:avLst>
                <a:gd name="adj1" fmla="val 50000"/>
                <a:gd name="adj2" fmla="val 25000"/>
              </a:avLst>
            </a:prstGeom>
            <a:solidFill>
              <a:schemeClr val="bg1">
                <a:lumMod val="75000"/>
              </a:schemeClr>
            </a:solidFill>
            <a:ln w="38100" cap="flat" cmpd="dbl">
              <a:noFill/>
              <a:prstDash val="solid"/>
              <a:miter/>
              <a:headEnd type="none" w="med" len="med"/>
              <a:tailEnd type="none" w="med" len="med"/>
            </a:ln>
          </p:spPr>
          <p:txBody>
            <a:bodyPr wrap="none" anchor="ctr"/>
            <a:lstStyle/>
            <a:p>
              <a:endParaRPr lang="zh-CN" altLang="en-US" sz="100" dirty="0">
                <a:latin typeface="Calibri" panose="020F0502020204030204" pitchFamily="34" charset="0"/>
                <a:ea typeface="宋体" panose="02010600030101010101" pitchFamily="2" charset="-122"/>
              </a:endParaRPr>
            </a:p>
          </p:txBody>
        </p:sp>
      </p:grpSp>
      <p:sp>
        <p:nvSpPr>
          <p:cNvPr id="15" name="文本框 14"/>
          <p:cNvSpPr txBox="1"/>
          <p:nvPr/>
        </p:nvSpPr>
        <p:spPr>
          <a:xfrm>
            <a:off x="0" y="581025"/>
            <a:ext cx="2117725" cy="337185"/>
          </a:xfrm>
          <a:prstGeom prst="rect">
            <a:avLst/>
          </a:prstGeom>
          <a:noFill/>
        </p:spPr>
        <p:txBody>
          <a:bodyPr wrap="square" rtlCol="0" anchor="t">
            <a:spAutoFit/>
          </a:bodyPr>
          <a:lstStyle/>
          <a:p>
            <a:pPr algn="l"/>
            <a:r>
              <a:rPr lang="en-US" altLang="zh-CN" sz="1600" b="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b="1"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提取色素</a:t>
            </a:r>
          </a:p>
        </p:txBody>
      </p:sp>
      <p:sp>
        <p:nvSpPr>
          <p:cNvPr id="19473" name="Rectangle 17"/>
          <p:cNvSpPr/>
          <p:nvPr/>
        </p:nvSpPr>
        <p:spPr>
          <a:xfrm>
            <a:off x="0" y="2333625"/>
            <a:ext cx="2679276" cy="659155"/>
          </a:xfrm>
          <a:prstGeom prst="rect">
            <a:avLst/>
          </a:prstGeom>
          <a:noFill/>
          <a:ln w="9525">
            <a:noFill/>
          </a:ln>
        </p:spPr>
        <p:txBody>
          <a:bodyPr wrap="square" anchor="t">
            <a:spAutoFit/>
          </a:bodyPr>
          <a:lstStyle/>
          <a:p>
            <a:pPr algn="just">
              <a:lnSpc>
                <a:spcPct val="120000"/>
              </a:lnSpc>
              <a:spcBef>
                <a:spcPts val="100"/>
              </a:spcBef>
              <a:spcAft>
                <a:spcPts val="0"/>
              </a:spcAft>
            </a:pPr>
            <a:r>
              <a:rPr lang="zh-CN" altLang="en-US"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要求：研磨要迅速、充分</a:t>
            </a:r>
            <a:endParaRPr lang="en-US" altLang="zh-CN" sz="1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20000"/>
              </a:lnSpc>
              <a:spcBef>
                <a:spcPts val="100"/>
              </a:spcBef>
              <a:spcAft>
                <a:spcPts val="0"/>
              </a:spcAft>
            </a:pPr>
            <a:r>
              <a:rPr lang="zh-CN" altLang="en-US"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（叶绿素不稳定，易被破坏）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7411"/>
                                        </p:tgtEl>
                                        <p:attrNameLst>
                                          <p:attrName>style.visibility</p:attrName>
                                        </p:attrNameLst>
                                      </p:cBhvr>
                                      <p:to>
                                        <p:strVal val="visible"/>
                                      </p:to>
                                    </p:set>
                                    <p:animEffect transition="in" filter="blinds(horizontal)">
                                      <p:cBhvr>
                                        <p:cTn id="11" dur="250"/>
                                        <p:tgtEl>
                                          <p:spTgt spid="174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par>
                          <p:cTn id="29" fill="hold">
                            <p:stCondLst>
                              <p:cond delay="1500"/>
                            </p:stCondLst>
                            <p:childTnLst>
                              <p:par>
                                <p:cTn id="30" presetID="3"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473"/>
                                        </p:tgtEl>
                                        <p:attrNameLst>
                                          <p:attrName>style.visibility</p:attrName>
                                        </p:attrNameLst>
                                      </p:cBhvr>
                                      <p:to>
                                        <p:strVal val="visible"/>
                                      </p:to>
                                    </p:set>
                                    <p:animEffect transition="in" filter="blinds(horizontal)">
                                      <p:cBhvr>
                                        <p:cTn id="42" dur="500"/>
                                        <p:tgtEl>
                                          <p:spTgt spid="19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1" grpId="0"/>
      <p:bldP spid="12" grpId="0" animBg="1"/>
      <p:bldP spid="17411" grpId="0"/>
      <p:bldP spid="15" grpId="0"/>
      <p:bldP spid="194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p:nvPr/>
        </p:nvSpPr>
        <p:spPr>
          <a:xfrm>
            <a:off x="0" y="276225"/>
            <a:ext cx="4451125" cy="316865"/>
          </a:xfrm>
          <a:prstGeom prst="rect">
            <a:avLst/>
          </a:prstGeom>
          <a:noFill/>
          <a:ln w="9525">
            <a:noFill/>
          </a:ln>
        </p:spPr>
        <p:txBody>
          <a:bodyPr wrap="square" anchor="t">
            <a:spAutoFit/>
          </a:bodyPr>
          <a:lstStyle/>
          <a:p>
            <a:r>
              <a:rPr lang="zh-CN" altLang="en-US" sz="1470" b="1" dirty="0">
                <a:solidFill>
                  <a:srgbClr val="000000"/>
                </a:solidFill>
                <a:latin typeface="黑体" panose="02010609060101010101" pitchFamily="49" charset="-122"/>
                <a:ea typeface="黑体" panose="02010609060101010101" pitchFamily="49" charset="-122"/>
              </a:rPr>
              <a:t>②过滤：获取绿色滤液（试管口加棉花防挥发）</a:t>
            </a:r>
          </a:p>
        </p:txBody>
      </p:sp>
      <p:sp>
        <p:nvSpPr>
          <p:cNvPr id="6" name="AutoShape 5"/>
          <p:cNvSpPr/>
          <p:nvPr/>
        </p:nvSpPr>
        <p:spPr>
          <a:xfrm rot="16200000" flipH="1">
            <a:off x="2602673" y="1039219"/>
            <a:ext cx="194020" cy="451046"/>
          </a:xfrm>
          <a:prstGeom prst="downArrow">
            <a:avLst>
              <a:gd name="adj1" fmla="val 50000"/>
              <a:gd name="adj2" fmla="val 25000"/>
            </a:avLst>
          </a:prstGeom>
          <a:solidFill>
            <a:schemeClr val="bg1">
              <a:lumMod val="75000"/>
            </a:schemeClr>
          </a:solidFill>
          <a:ln w="38100" cap="flat" cmpd="dbl">
            <a:noFill/>
            <a:prstDash val="solid"/>
            <a:miter/>
            <a:headEnd type="none" w="med" len="med"/>
            <a:tailEnd type="none" w="med" len="med"/>
          </a:ln>
        </p:spPr>
        <p:txBody>
          <a:bodyPr wrap="none" anchor="ctr"/>
          <a:lstStyle/>
          <a:p>
            <a:endParaRPr lang="zh-CN" altLang="en-US" sz="100" dirty="0">
              <a:latin typeface="Calibri" panose="020F0502020204030204" pitchFamily="34" charset="0"/>
              <a:ea typeface="宋体" panose="02010600030101010101" pitchFamily="2" charset="-122"/>
            </a:endParaRPr>
          </a:p>
        </p:txBody>
      </p:sp>
      <p:pic>
        <p:nvPicPr>
          <p:cNvPr id="8" name="Picture 4" descr="7"/>
          <p:cNvPicPr>
            <a:picLocks noChangeAspect="1"/>
          </p:cNvPicPr>
          <p:nvPr>
            <p:custDataLst>
              <p:tags r:id="rId1"/>
            </p:custDataLst>
          </p:nvPr>
        </p:nvPicPr>
        <p:blipFill>
          <a:blip r:embed="rId6" cstate="print"/>
          <a:stretch>
            <a:fillRect/>
          </a:stretch>
        </p:blipFill>
        <p:spPr>
          <a:xfrm>
            <a:off x="3284410" y="778192"/>
            <a:ext cx="1507155" cy="1146118"/>
          </a:xfrm>
          <a:prstGeom prst="rect">
            <a:avLst/>
          </a:prstGeom>
          <a:noFill/>
          <a:ln w="38100" cap="flat" cmpd="dbl">
            <a:solidFill>
              <a:srgbClr val="3333CC"/>
            </a:solidFill>
            <a:prstDash val="solid"/>
            <a:miter/>
            <a:headEnd type="none" w="med" len="med"/>
            <a:tailEnd type="none" w="med" len="med"/>
          </a:ln>
        </p:spPr>
      </p:pic>
      <p:sp>
        <p:nvSpPr>
          <p:cNvPr id="9" name="圆角矩形 8"/>
          <p:cNvSpPr/>
          <p:nvPr>
            <p:custDataLst>
              <p:tags r:id="rId2"/>
            </p:custDataLst>
          </p:nvPr>
        </p:nvSpPr>
        <p:spPr>
          <a:xfrm>
            <a:off x="593725" y="2105025"/>
            <a:ext cx="1782680" cy="624631"/>
          </a:xfrm>
          <a:prstGeom prst="roundRect">
            <a:avLst/>
          </a:prstGeom>
          <a:noFill/>
          <a:ln w="9525" cap="flat" cmpd="sng" algn="ctr">
            <a:noFill/>
            <a:prstDash val="solid"/>
            <a:round/>
            <a:headEnd type="none" w="med" len="med"/>
            <a:tailEnd type="none" w="med" len="med"/>
          </a:ln>
          <a:extLst>
            <a:ext uri="{909E8E84-426E-40DD-AFC4-6F175D3DCCD1}">
              <a14:hiddenFill xmlns:a14="http://schemas.microsoft.com/office/drawing/2010/main">
                <a:blipFill dpi="0" rotWithShape="1">
                  <a:blip r:embed="rId7"/>
                  <a:srcRect/>
                  <a:stretch>
                    <a:fillRect/>
                  </a:stretch>
                </a:blipFill>
              </a14:hiddenFill>
            </a:ext>
          </a:extLst>
        </p:spPr>
        <p:txBody>
          <a:bodyPr vert="horz" wrap="none" lIns="48004" tIns="24002" rIns="48004" bIns="24002" numCol="1" anchor="ctr" anchorCtr="0" compatLnSpc="1"/>
          <a:lstStyle/>
          <a:p>
            <a:pPr marL="0" marR="0" indent="0" algn="l" defTabSz="914400" rtl="0" eaLnBrk="1" fontAlgn="base" latinLnBrk="0" hangingPunct="1">
              <a:lnSpc>
                <a:spcPct val="100000"/>
              </a:lnSpc>
              <a:spcBef>
                <a:spcPts val="100"/>
              </a:spcBef>
              <a:spcAft>
                <a:spcPct val="0"/>
              </a:spcAft>
              <a:buClrTx/>
              <a:buSzTx/>
              <a:buFontTx/>
              <a:buNone/>
            </a:pPr>
            <a:r>
              <a:rPr kumimoji="0" lang="zh-CN" altLang="en-US" sz="147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rPr>
              <a:t>   单层尼龙布</a:t>
            </a:r>
            <a:endParaRPr kumimoji="0" lang="en-US" altLang="zh-CN" sz="147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endParaRPr>
          </a:p>
          <a:p>
            <a:pPr marL="0" marR="0" indent="0" algn="l" defTabSz="914400" rtl="0" eaLnBrk="1" fontAlgn="base" latinLnBrk="0" hangingPunct="1">
              <a:lnSpc>
                <a:spcPct val="100000"/>
              </a:lnSpc>
              <a:spcBef>
                <a:spcPts val="100"/>
              </a:spcBef>
              <a:spcAft>
                <a:spcPct val="0"/>
              </a:spcAft>
              <a:buClrTx/>
              <a:buSzTx/>
              <a:buFontTx/>
              <a:buNone/>
            </a:pPr>
            <a:r>
              <a:rPr kumimoji="0" lang="zh-CN" altLang="en-US" sz="147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rPr>
              <a:t>（不能用滤纸？）</a:t>
            </a:r>
          </a:p>
        </p:txBody>
      </p:sp>
      <p:pic>
        <p:nvPicPr>
          <p:cNvPr id="10" name="Picture 3" descr="5"/>
          <p:cNvPicPr>
            <a:picLocks noChangeAspect="1"/>
          </p:cNvPicPr>
          <p:nvPr>
            <p:custDataLst>
              <p:tags r:id="rId3"/>
            </p:custDataLst>
          </p:nvPr>
        </p:nvPicPr>
        <p:blipFill>
          <a:blip r:embed="rId8" cstate="print"/>
          <a:stretch>
            <a:fillRect/>
          </a:stretch>
        </p:blipFill>
        <p:spPr>
          <a:xfrm>
            <a:off x="709828" y="778525"/>
            <a:ext cx="1463818" cy="1170787"/>
          </a:xfrm>
          <a:prstGeom prst="rect">
            <a:avLst/>
          </a:prstGeom>
          <a:noFill/>
          <a:ln w="38100" cap="flat" cmpd="sng">
            <a:solidFill>
              <a:srgbClr val="3333CC"/>
            </a:solidFill>
            <a:prstDash val="solid"/>
            <a:miter/>
            <a:headEnd type="none" w="med" len="med"/>
            <a:tailEnd type="none" w="med" len="med"/>
          </a:ln>
        </p:spPr>
      </p:pic>
      <p:cxnSp>
        <p:nvCxnSpPr>
          <p:cNvPr id="11" name="直接箭头连接符 10"/>
          <p:cNvCxnSpPr/>
          <p:nvPr>
            <p:custDataLst>
              <p:tags r:id="rId4"/>
            </p:custDataLst>
          </p:nvPr>
        </p:nvCxnSpPr>
        <p:spPr>
          <a:xfrm flipV="1">
            <a:off x="1167208" y="1530269"/>
            <a:ext cx="68007" cy="559725"/>
          </a:xfrm>
          <a:prstGeom prst="straightConnector1">
            <a:avLst/>
          </a:prstGeom>
          <a:blipFill dpi="0" rotWithShape="1">
            <a:blip r:embed="rId9" cstate="print"/>
            <a:srcRect/>
            <a:stretch>
              <a:fillRect/>
            </a:stretch>
          </a:blipFill>
          <a:ln w="38100"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p:nvPr/>
        </p:nvSpPr>
        <p:spPr>
          <a:xfrm>
            <a:off x="0" y="657225"/>
            <a:ext cx="1440148" cy="306705"/>
          </a:xfrm>
          <a:prstGeom prst="rect">
            <a:avLst/>
          </a:prstGeom>
          <a:noFill/>
          <a:ln w="9525">
            <a:noFill/>
          </a:ln>
        </p:spPr>
        <p:txBody>
          <a:bodyPr anchor="t">
            <a:spAutoFit/>
          </a:bodyPr>
          <a:lstStyle/>
          <a:p>
            <a:pPr algn="l"/>
            <a:r>
              <a:rPr lang="zh-CN" altLang="en-US" sz="1400" b="1" dirty="0">
                <a:solidFill>
                  <a:srgbClr val="000000"/>
                </a:solidFill>
                <a:latin typeface="黑体" panose="02010609060101010101" pitchFamily="49" charset="-122"/>
                <a:ea typeface="黑体" panose="02010609060101010101" pitchFamily="49" charset="-122"/>
              </a:rPr>
              <a:t>①准备滤纸条</a:t>
            </a:r>
          </a:p>
        </p:txBody>
      </p:sp>
      <p:grpSp>
        <p:nvGrpSpPr>
          <p:cNvPr id="2" name="Group 4"/>
          <p:cNvGrpSpPr/>
          <p:nvPr/>
        </p:nvGrpSpPr>
        <p:grpSpPr>
          <a:xfrm>
            <a:off x="2193925" y="276225"/>
            <a:ext cx="1313315" cy="1340591"/>
            <a:chOff x="0" y="0"/>
            <a:chExt cx="1820" cy="2133"/>
          </a:xfrm>
        </p:grpSpPr>
        <p:grpSp>
          <p:nvGrpSpPr>
            <p:cNvPr id="6148" name="Group 5"/>
            <p:cNvGrpSpPr/>
            <p:nvPr/>
          </p:nvGrpSpPr>
          <p:grpSpPr>
            <a:xfrm>
              <a:off x="384" y="0"/>
              <a:ext cx="1436" cy="1706"/>
              <a:chOff x="0" y="0"/>
              <a:chExt cx="1436" cy="1706"/>
            </a:xfrm>
          </p:grpSpPr>
          <p:graphicFrame>
            <p:nvGraphicFramePr>
              <p:cNvPr id="6149" name="Object 2"/>
              <p:cNvGraphicFramePr/>
              <p:nvPr/>
            </p:nvGraphicFramePr>
            <p:xfrm>
              <a:off x="0" y="0"/>
              <a:ext cx="324" cy="1590"/>
            </p:xfrm>
            <a:graphic>
              <a:graphicData uri="http://schemas.openxmlformats.org/presentationml/2006/ole">
                <mc:AlternateContent xmlns:mc="http://schemas.openxmlformats.org/markup-compatibility/2006">
                  <mc:Choice xmlns:v="urn:schemas-microsoft-com:vml" Requires="v">
                    <p:oleObj spid="_x0000_s1055" r:id="rId3" imgW="514350" imgH="2524125" progId="PBrush">
                      <p:embed/>
                    </p:oleObj>
                  </mc:Choice>
                  <mc:Fallback>
                    <p:oleObj r:id="rId3" imgW="514350" imgH="2524125" progId="PBrush">
                      <p:embed/>
                      <p:pic>
                        <p:nvPicPr>
                          <p:cNvPr id="0" name="图片 1024" descr="image19"/>
                          <p:cNvPicPr/>
                          <p:nvPr/>
                        </p:nvPicPr>
                        <p:blipFill>
                          <a:blip r:embed="rId4"/>
                          <a:stretch>
                            <a:fillRect/>
                          </a:stretch>
                        </p:blipFill>
                        <p:spPr>
                          <a:xfrm>
                            <a:off x="0" y="0"/>
                            <a:ext cx="324" cy="1590"/>
                          </a:xfrm>
                          <a:prstGeom prst="rect">
                            <a:avLst/>
                          </a:prstGeom>
                          <a:noFill/>
                          <a:ln w="38100">
                            <a:noFill/>
                          </a:ln>
                        </p:spPr>
                      </p:pic>
                    </p:oleObj>
                  </mc:Fallback>
                </mc:AlternateContent>
              </a:graphicData>
            </a:graphic>
          </p:graphicFrame>
          <p:sp>
            <p:nvSpPr>
              <p:cNvPr id="6150" name="Line 7"/>
              <p:cNvSpPr/>
              <p:nvPr/>
            </p:nvSpPr>
            <p:spPr>
              <a:xfrm>
                <a:off x="240" y="1350"/>
                <a:ext cx="384" cy="0"/>
              </a:xfrm>
              <a:prstGeom prst="line">
                <a:avLst/>
              </a:prstGeom>
              <a:ln w="9525" cap="flat" cmpd="sng">
                <a:solidFill>
                  <a:srgbClr val="000000"/>
                </a:solidFill>
                <a:prstDash val="solid"/>
                <a:round/>
                <a:headEnd type="none" w="med" len="med"/>
                <a:tailEnd type="none" w="med" len="med"/>
              </a:ln>
            </p:spPr>
          </p:sp>
          <p:sp>
            <p:nvSpPr>
              <p:cNvPr id="6151" name="Text Box 8"/>
              <p:cNvSpPr txBox="1"/>
              <p:nvPr/>
            </p:nvSpPr>
            <p:spPr>
              <a:xfrm>
                <a:off x="466" y="1253"/>
                <a:ext cx="429" cy="453"/>
              </a:xfrm>
              <a:prstGeom prst="rect">
                <a:avLst/>
              </a:prstGeom>
              <a:noFill/>
              <a:ln w="9525">
                <a:noFill/>
              </a:ln>
            </p:spPr>
            <p:txBody>
              <a:bodyPr wrap="none" anchor="t">
                <a:spAutoFit/>
              </a:bodyPr>
              <a:lstStyle/>
              <a:p>
                <a:endParaRPr lang="zh-CN" altLang="en-US" sz="1260" dirty="0">
                  <a:latin typeface="Times New Roman" panose="02020603050405020304" pitchFamily="18" charset="0"/>
                  <a:ea typeface="宋体" panose="02010600030101010101" pitchFamily="2" charset="-122"/>
                </a:endParaRPr>
              </a:p>
            </p:txBody>
          </p:sp>
          <p:sp>
            <p:nvSpPr>
              <p:cNvPr id="6152" name="Text Box 9"/>
              <p:cNvSpPr txBox="1"/>
              <p:nvPr/>
            </p:nvSpPr>
            <p:spPr>
              <a:xfrm>
                <a:off x="515" y="1205"/>
                <a:ext cx="921" cy="453"/>
              </a:xfrm>
              <a:prstGeom prst="rect">
                <a:avLst/>
              </a:prstGeom>
              <a:noFill/>
              <a:ln w="9525">
                <a:noFill/>
              </a:ln>
            </p:spPr>
            <p:txBody>
              <a:bodyPr wrap="none" anchor="t">
                <a:spAutoFit/>
              </a:bodyPr>
              <a:lstStyle/>
              <a:p>
                <a:r>
                  <a:rPr lang="zh-CN" altLang="en-US" sz="1260" b="1" dirty="0">
                    <a:solidFill>
                      <a:srgbClr val="000000"/>
                    </a:solidFill>
                    <a:latin typeface="黑体" panose="02010609060101010101" pitchFamily="49" charset="-122"/>
                    <a:ea typeface="黑体" panose="02010609060101010101" pitchFamily="49" charset="-122"/>
                  </a:rPr>
                  <a:t>铅笔线</a:t>
                </a:r>
              </a:p>
            </p:txBody>
          </p:sp>
        </p:grpSp>
        <p:sp>
          <p:nvSpPr>
            <p:cNvPr id="6153" name="Text Box 10"/>
            <p:cNvSpPr txBox="1"/>
            <p:nvPr/>
          </p:nvSpPr>
          <p:spPr>
            <a:xfrm>
              <a:off x="0" y="1680"/>
              <a:ext cx="1477" cy="453"/>
            </a:xfrm>
            <a:prstGeom prst="rect">
              <a:avLst/>
            </a:prstGeom>
            <a:noFill/>
            <a:ln w="9525">
              <a:noFill/>
            </a:ln>
          </p:spPr>
          <p:txBody>
            <a:bodyPr wrap="square" anchor="t">
              <a:spAutoFit/>
            </a:bodyPr>
            <a:lstStyle/>
            <a:p>
              <a:pPr>
                <a:spcBef>
                  <a:spcPct val="50000"/>
                </a:spcBef>
              </a:pPr>
              <a:r>
                <a:rPr lang="zh-CN" altLang="en-US" sz="1260" b="1" dirty="0">
                  <a:solidFill>
                    <a:srgbClr val="000000"/>
                  </a:solidFill>
                  <a:latin typeface="黑体" panose="02010609060101010101" pitchFamily="49" charset="-122"/>
                  <a:ea typeface="黑体" panose="02010609060101010101" pitchFamily="49" charset="-122"/>
                </a:rPr>
                <a:t>画铅笔细线</a:t>
              </a:r>
            </a:p>
          </p:txBody>
        </p:sp>
      </p:grpSp>
      <p:grpSp>
        <p:nvGrpSpPr>
          <p:cNvPr id="4" name="Group 11"/>
          <p:cNvGrpSpPr/>
          <p:nvPr/>
        </p:nvGrpSpPr>
        <p:grpSpPr>
          <a:xfrm>
            <a:off x="2270125" y="2105025"/>
            <a:ext cx="1461724" cy="1251657"/>
            <a:chOff x="0" y="0"/>
            <a:chExt cx="2055" cy="2176"/>
          </a:xfrm>
        </p:grpSpPr>
        <p:grpSp>
          <p:nvGrpSpPr>
            <p:cNvPr id="6155" name="Group 12"/>
            <p:cNvGrpSpPr/>
            <p:nvPr/>
          </p:nvGrpSpPr>
          <p:grpSpPr>
            <a:xfrm>
              <a:off x="288" y="0"/>
              <a:ext cx="1767" cy="1631"/>
              <a:chOff x="0" y="0"/>
              <a:chExt cx="1767" cy="1631"/>
            </a:xfrm>
          </p:grpSpPr>
          <p:graphicFrame>
            <p:nvGraphicFramePr>
              <p:cNvPr id="6156" name="Object 3"/>
              <p:cNvGraphicFramePr/>
              <p:nvPr/>
            </p:nvGraphicFramePr>
            <p:xfrm>
              <a:off x="0" y="0"/>
              <a:ext cx="324" cy="1602"/>
            </p:xfrm>
            <a:graphic>
              <a:graphicData uri="http://schemas.openxmlformats.org/presentationml/2006/ole">
                <mc:AlternateContent xmlns:mc="http://schemas.openxmlformats.org/markup-compatibility/2006">
                  <mc:Choice xmlns:v="urn:schemas-microsoft-com:vml" Requires="v">
                    <p:oleObj spid="_x0000_s1056" r:id="rId5" imgW="514350" imgH="2543175" progId="PBrush">
                      <p:embed/>
                    </p:oleObj>
                  </mc:Choice>
                  <mc:Fallback>
                    <p:oleObj r:id="rId5" imgW="514350" imgH="2543175" progId="PBrush">
                      <p:embed/>
                      <p:pic>
                        <p:nvPicPr>
                          <p:cNvPr id="0" name="图片 1025" descr="image20"/>
                          <p:cNvPicPr/>
                          <p:nvPr/>
                        </p:nvPicPr>
                        <p:blipFill>
                          <a:blip r:embed="rId6"/>
                          <a:stretch>
                            <a:fillRect/>
                          </a:stretch>
                        </p:blipFill>
                        <p:spPr>
                          <a:xfrm>
                            <a:off x="0" y="0"/>
                            <a:ext cx="324" cy="1602"/>
                          </a:xfrm>
                          <a:prstGeom prst="rect">
                            <a:avLst/>
                          </a:prstGeom>
                          <a:noFill/>
                          <a:ln w="38100">
                            <a:noFill/>
                          </a:ln>
                        </p:spPr>
                      </p:pic>
                    </p:oleObj>
                  </mc:Fallback>
                </mc:AlternateContent>
              </a:graphicData>
            </a:graphic>
          </p:graphicFrame>
          <p:sp>
            <p:nvSpPr>
              <p:cNvPr id="6157" name="Line 14"/>
              <p:cNvSpPr/>
              <p:nvPr/>
            </p:nvSpPr>
            <p:spPr>
              <a:xfrm>
                <a:off x="288" y="1344"/>
                <a:ext cx="432" cy="0"/>
              </a:xfrm>
              <a:prstGeom prst="line">
                <a:avLst/>
              </a:prstGeom>
              <a:ln w="9525" cap="flat" cmpd="sng">
                <a:solidFill>
                  <a:srgbClr val="000000"/>
                </a:solidFill>
                <a:prstDash val="solid"/>
                <a:round/>
                <a:headEnd type="none" w="med" len="med"/>
                <a:tailEnd type="none" w="med" len="med"/>
              </a:ln>
            </p:spPr>
          </p:sp>
          <p:sp>
            <p:nvSpPr>
              <p:cNvPr id="6158" name="Text Box 15"/>
              <p:cNvSpPr txBox="1"/>
              <p:nvPr/>
            </p:nvSpPr>
            <p:spPr>
              <a:xfrm>
                <a:off x="606" y="1136"/>
                <a:ext cx="1161" cy="495"/>
              </a:xfrm>
              <a:prstGeom prst="rect">
                <a:avLst/>
              </a:prstGeom>
              <a:noFill/>
              <a:ln w="9525">
                <a:noFill/>
              </a:ln>
            </p:spPr>
            <p:txBody>
              <a:bodyPr wrap="none" anchor="t">
                <a:spAutoFit/>
              </a:bodyPr>
              <a:lstStyle/>
              <a:p>
                <a:r>
                  <a:rPr lang="zh-CN" altLang="en-US" sz="1260" b="1" dirty="0">
                    <a:solidFill>
                      <a:srgbClr val="000000"/>
                    </a:solidFill>
                    <a:latin typeface="黑体" panose="02010609060101010101" pitchFamily="49" charset="-122"/>
                    <a:ea typeface="黑体" panose="02010609060101010101" pitchFamily="49" charset="-122"/>
                  </a:rPr>
                  <a:t>滤液细线</a:t>
                </a:r>
              </a:p>
            </p:txBody>
          </p:sp>
        </p:grpSp>
        <p:sp>
          <p:nvSpPr>
            <p:cNvPr id="6159" name="Text Box 16"/>
            <p:cNvSpPr txBox="1"/>
            <p:nvPr/>
          </p:nvSpPr>
          <p:spPr>
            <a:xfrm>
              <a:off x="0" y="1681"/>
              <a:ext cx="1506" cy="495"/>
            </a:xfrm>
            <a:prstGeom prst="rect">
              <a:avLst/>
            </a:prstGeom>
            <a:noFill/>
            <a:ln w="9525">
              <a:noFill/>
            </a:ln>
          </p:spPr>
          <p:txBody>
            <a:bodyPr wrap="square" anchor="t">
              <a:spAutoFit/>
            </a:bodyPr>
            <a:lstStyle/>
            <a:p>
              <a:pPr>
                <a:spcBef>
                  <a:spcPct val="50000"/>
                </a:spcBef>
              </a:pPr>
              <a:r>
                <a:rPr lang="zh-CN" altLang="en-US" sz="1260" b="1" dirty="0">
                  <a:solidFill>
                    <a:srgbClr val="000000"/>
                  </a:solidFill>
                  <a:latin typeface="黑体" panose="02010609060101010101" pitchFamily="49" charset="-122"/>
                  <a:ea typeface="黑体" panose="02010609060101010101" pitchFamily="49" charset="-122"/>
                </a:rPr>
                <a:t>画滤液细线</a:t>
              </a:r>
            </a:p>
          </p:txBody>
        </p:sp>
      </p:grpSp>
      <p:pic>
        <p:nvPicPr>
          <p:cNvPr id="6161" name="Picture 18" descr="4"/>
          <p:cNvPicPr>
            <a:picLocks noChangeAspect="1"/>
          </p:cNvPicPr>
          <p:nvPr/>
        </p:nvPicPr>
        <p:blipFill>
          <a:blip r:embed="rId7" cstate="print"/>
          <a:stretch>
            <a:fillRect/>
          </a:stretch>
        </p:blipFill>
        <p:spPr>
          <a:xfrm>
            <a:off x="3870325" y="276225"/>
            <a:ext cx="1650170" cy="1116782"/>
          </a:xfrm>
          <a:prstGeom prst="rect">
            <a:avLst/>
          </a:prstGeom>
          <a:noFill/>
          <a:ln w="9525">
            <a:noFill/>
          </a:ln>
        </p:spPr>
      </p:pic>
      <p:sp>
        <p:nvSpPr>
          <p:cNvPr id="6162" name="AutoShape 19"/>
          <p:cNvSpPr/>
          <p:nvPr/>
        </p:nvSpPr>
        <p:spPr>
          <a:xfrm>
            <a:off x="4340700" y="1750180"/>
            <a:ext cx="200021" cy="200021"/>
          </a:xfrm>
          <a:prstGeom prst="downArrow">
            <a:avLst>
              <a:gd name="adj1" fmla="val 50000"/>
              <a:gd name="adj2" fmla="val 25000"/>
            </a:avLst>
          </a:prstGeom>
          <a:solidFill>
            <a:schemeClr val="bg1"/>
          </a:solidFill>
          <a:ln w="38100" cap="flat" cmpd="dbl">
            <a:noFill/>
            <a:prstDash val="solid"/>
            <a:miter/>
            <a:headEnd type="none" w="med" len="med"/>
            <a:tailEnd type="none" w="med" len="med"/>
          </a:ln>
        </p:spPr>
        <p:txBody>
          <a:bodyPr wrap="none" anchor="ctr"/>
          <a:lstStyle/>
          <a:p>
            <a:endParaRPr lang="zh-CN" altLang="en-US" sz="100" dirty="0">
              <a:latin typeface="Calibri" panose="020F0502020204030204" pitchFamily="34" charset="0"/>
              <a:ea typeface="宋体" panose="02010600030101010101" pitchFamily="2" charset="-122"/>
            </a:endParaRPr>
          </a:p>
        </p:txBody>
      </p:sp>
      <p:pic>
        <p:nvPicPr>
          <p:cNvPr id="6163" name="Picture 20" descr="5"/>
          <p:cNvPicPr>
            <a:picLocks noChangeAspect="1"/>
          </p:cNvPicPr>
          <p:nvPr/>
        </p:nvPicPr>
        <p:blipFill>
          <a:blip r:embed="rId8" cstate="print"/>
          <a:stretch>
            <a:fillRect/>
          </a:stretch>
        </p:blipFill>
        <p:spPr>
          <a:xfrm>
            <a:off x="3870325" y="1952625"/>
            <a:ext cx="1650170" cy="1251796"/>
          </a:xfrm>
          <a:prstGeom prst="rect">
            <a:avLst/>
          </a:prstGeom>
          <a:noFill/>
          <a:ln w="9525">
            <a:noFill/>
          </a:ln>
        </p:spPr>
      </p:pic>
      <p:sp>
        <p:nvSpPr>
          <p:cNvPr id="6164" name="Text Box 2"/>
          <p:cNvSpPr txBox="1"/>
          <p:nvPr/>
        </p:nvSpPr>
        <p:spPr>
          <a:xfrm>
            <a:off x="0" y="200025"/>
            <a:ext cx="1800185" cy="337185"/>
          </a:xfrm>
          <a:prstGeom prst="rect">
            <a:avLst/>
          </a:prstGeom>
          <a:noFill/>
          <a:ln w="9525">
            <a:noFill/>
          </a:ln>
        </p:spPr>
        <p:txBody>
          <a:bodyPr anchor="t">
            <a:spAutoFit/>
          </a:bodyPr>
          <a:lstStyle/>
          <a:p>
            <a:pPr algn="l">
              <a:spcBef>
                <a:spcPct val="50000"/>
              </a:spcBef>
            </a:pPr>
            <a:r>
              <a:rPr lang="en-US"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分离色素</a:t>
            </a:r>
          </a:p>
        </p:txBody>
      </p:sp>
      <p:sp>
        <p:nvSpPr>
          <p:cNvPr id="6165" name="矩形 21"/>
          <p:cNvSpPr/>
          <p:nvPr/>
        </p:nvSpPr>
        <p:spPr>
          <a:xfrm>
            <a:off x="16640" y="2090307"/>
            <a:ext cx="1257300" cy="306705"/>
          </a:xfrm>
          <a:prstGeom prst="rect">
            <a:avLst/>
          </a:prstGeom>
          <a:noFill/>
          <a:ln w="9525">
            <a:noFill/>
          </a:ln>
        </p:spPr>
        <p:txBody>
          <a:bodyPr wrap="none" anchor="t">
            <a:spAutoFit/>
          </a:bodyPr>
          <a:lstStyle/>
          <a:p>
            <a:pPr algn="l"/>
            <a:r>
              <a:rPr lang="en-US" altLang="zh-CN" sz="1400" b="1" dirty="0">
                <a:solidFill>
                  <a:srgbClr val="000000"/>
                </a:solidFill>
                <a:latin typeface="黑体" panose="02010609060101010101" pitchFamily="49" charset="-122"/>
                <a:ea typeface="黑体" panose="02010609060101010101" pitchFamily="49" charset="-122"/>
              </a:rPr>
              <a:t>②画滤液细线</a:t>
            </a:r>
          </a:p>
        </p:txBody>
      </p:sp>
      <p:sp>
        <p:nvSpPr>
          <p:cNvPr id="21" name="Rectangle 17"/>
          <p:cNvSpPr/>
          <p:nvPr/>
        </p:nvSpPr>
        <p:spPr>
          <a:xfrm>
            <a:off x="0" y="962025"/>
            <a:ext cx="2044275" cy="955675"/>
          </a:xfrm>
          <a:prstGeom prst="rect">
            <a:avLst/>
          </a:prstGeom>
          <a:noFill/>
          <a:ln w="9525">
            <a:noFill/>
          </a:ln>
        </p:spPr>
        <p:txBody>
          <a:bodyPr wrap="square" anchor="t">
            <a:spAutoFit/>
          </a:bodyPr>
          <a:lstStyle/>
          <a:p>
            <a:pPr algn="just">
              <a:lnSpc>
                <a:spcPct val="110000"/>
              </a:lnSpc>
              <a:spcBef>
                <a:spcPts val="100"/>
              </a:spcBef>
              <a:spcAft>
                <a:spcPts val="0"/>
              </a:spcAft>
            </a:pPr>
            <a:r>
              <a:rPr lang="zh-CN" altLang="en-US" sz="1260" b="1" dirty="0">
                <a:solidFill>
                  <a:srgbClr val="FF0000"/>
                </a:solidFill>
                <a:latin typeface="黑体" panose="02010609060101010101" pitchFamily="49" charset="-122"/>
                <a:ea typeface="黑体" panose="02010609060101010101" pitchFamily="49" charset="-122"/>
                <a:cs typeface="黑体" panose="02010609060101010101" pitchFamily="49" charset="-122"/>
              </a:rPr>
              <a:t>剪去两角：</a:t>
            </a:r>
            <a:endParaRPr lang="en-US" altLang="zh-CN" sz="1260" b="1"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algn="just">
              <a:lnSpc>
                <a:spcPct val="110000"/>
              </a:lnSpc>
              <a:spcBef>
                <a:spcPts val="100"/>
              </a:spcBef>
              <a:spcAft>
                <a:spcPts val="0"/>
              </a:spcAft>
            </a:pPr>
            <a:r>
              <a:rPr lang="zh-CN" altLang="en-US" sz="1260" b="1" dirty="0">
                <a:solidFill>
                  <a:srgbClr val="FF0000"/>
                </a:solidFill>
                <a:latin typeface="黑体" panose="02010609060101010101" pitchFamily="49" charset="-122"/>
                <a:ea typeface="黑体" panose="02010609060101010101" pitchFamily="49" charset="-122"/>
                <a:cs typeface="黑体" panose="02010609060101010101" pitchFamily="49" charset="-122"/>
              </a:rPr>
              <a:t>    保证层析液同步到达滤液细线，防止两边扩散较快。</a:t>
            </a:r>
          </a:p>
        </p:txBody>
      </p:sp>
      <p:sp>
        <p:nvSpPr>
          <p:cNvPr id="22" name="Rectangle 17"/>
          <p:cNvSpPr/>
          <p:nvPr/>
        </p:nvSpPr>
        <p:spPr>
          <a:xfrm>
            <a:off x="0" y="2486025"/>
            <a:ext cx="2328784" cy="968375"/>
          </a:xfrm>
          <a:prstGeom prst="rect">
            <a:avLst/>
          </a:prstGeom>
          <a:noFill/>
          <a:ln w="9525">
            <a:noFill/>
          </a:ln>
        </p:spPr>
        <p:txBody>
          <a:bodyPr wrap="square" anchor="t">
            <a:spAutoFit/>
          </a:bodyPr>
          <a:lstStyle/>
          <a:p>
            <a:pPr algn="just">
              <a:lnSpc>
                <a:spcPct val="110000"/>
              </a:lnSpc>
              <a:spcBef>
                <a:spcPts val="100"/>
              </a:spcBef>
              <a:spcAft>
                <a:spcPts val="0"/>
              </a:spcAft>
            </a:pPr>
            <a:r>
              <a:rPr lang="zh-CN" altLang="en-US" sz="126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要求：</a:t>
            </a:r>
            <a:endParaRPr lang="en-US" altLang="zh-CN" sz="126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Bef>
                <a:spcPts val="100"/>
              </a:spcBef>
              <a:spcAft>
                <a:spcPts val="0"/>
              </a:spcAft>
            </a:pPr>
            <a:r>
              <a:rPr lang="zh-CN" altLang="en-US" sz="126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细、直、齐（防止色素重叠）</a:t>
            </a:r>
          </a:p>
          <a:p>
            <a:pPr algn="just">
              <a:lnSpc>
                <a:spcPct val="110000"/>
              </a:lnSpc>
              <a:spcBef>
                <a:spcPts val="100"/>
              </a:spcBef>
              <a:spcAft>
                <a:spcPts val="0"/>
              </a:spcAft>
            </a:pPr>
            <a:r>
              <a:rPr lang="zh-CN" altLang="en-US" sz="126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重复</a:t>
            </a:r>
            <a:r>
              <a:rPr lang="en-US" altLang="zh-CN" sz="126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en-US" sz="126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次（增加色素的含量，使色素带清晰）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352425"/>
            <a:ext cx="1883410" cy="306705"/>
          </a:xfrm>
          <a:prstGeom prst="rect">
            <a:avLst/>
          </a:prstGeom>
          <a:noFill/>
        </p:spPr>
        <p:txBody>
          <a:bodyPr wrap="none" rtlCol="0" anchor="t">
            <a:spAutoFit/>
          </a:bodyPr>
          <a:lstStyle/>
          <a:p>
            <a:pPr algn="l"/>
            <a:r>
              <a:rPr lang="zh-CN" altLang="en-US" sz="1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  ③分离绿叶中的色素</a:t>
            </a:r>
          </a:p>
        </p:txBody>
      </p:sp>
      <p:pic>
        <p:nvPicPr>
          <p:cNvPr id="21527" name="Picture 23" descr="6"/>
          <p:cNvPicPr>
            <a:picLocks noChangeAspect="1" noChangeArrowheads="1"/>
          </p:cNvPicPr>
          <p:nvPr/>
        </p:nvPicPr>
        <p:blipFill>
          <a:blip r:embed="rId3" cstate="print">
            <a:extLst>
              <a:ext uri="{28A0092B-C50C-407E-A947-70E740481C1C}">
                <a14:useLocalDpi xmlns:a14="http://schemas.microsoft.com/office/drawing/2010/main" val="0"/>
              </a:ext>
            </a:extLst>
          </a:blip>
          <a:srcRect l="7324" b="13351"/>
          <a:stretch>
            <a:fillRect/>
          </a:stretch>
        </p:blipFill>
        <p:spPr bwMode="auto">
          <a:xfrm>
            <a:off x="3870325" y="657225"/>
            <a:ext cx="1668172" cy="12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Rectangle 13"/>
          <p:cNvSpPr>
            <a:spLocks noChangeArrowheads="1"/>
          </p:cNvSpPr>
          <p:nvPr/>
        </p:nvSpPr>
        <p:spPr bwMode="auto">
          <a:xfrm>
            <a:off x="79731" y="2442473"/>
            <a:ext cx="5464737" cy="31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470" b="1" dirty="0">
                <a:solidFill>
                  <a:srgbClr val="FF3300"/>
                </a:solidFill>
                <a:latin typeface="Times New Roman" panose="02020603050405020304" pitchFamily="18" charset="0"/>
                <a:ea typeface="黑体" panose="02010609060101010101" pitchFamily="49" charset="-122"/>
              </a:rPr>
              <a:t>层析液不能没及滤液线：</a:t>
            </a:r>
            <a:r>
              <a:rPr lang="zh-CN" altLang="en-US" sz="1470" b="1" noProof="0" dirty="0">
                <a:ln>
                  <a:noFill/>
                </a:ln>
                <a:solidFill>
                  <a:srgbClr val="002060"/>
                </a:solidFill>
                <a:effectLst/>
                <a:uLnTx/>
                <a:uFillTx/>
                <a:latin typeface="Times New Roman" panose="02020603050405020304" pitchFamily="18" charset="0"/>
                <a:ea typeface="黑体" panose="02010609060101010101" pitchFamily="49" charset="-122"/>
                <a:sym typeface="+mn-ea"/>
              </a:rPr>
              <a:t>防止色素溶解于层析液中而无法分离。</a:t>
            </a:r>
            <a:endParaRPr lang="en-US" altLang="zh-CN" sz="1470" b="1" dirty="0">
              <a:solidFill>
                <a:srgbClr val="002060"/>
              </a:solidFill>
              <a:latin typeface="Times New Roman" panose="02020603050405020304" pitchFamily="18" charset="0"/>
              <a:ea typeface="黑体" panose="02010609060101010101" pitchFamily="49" charset="-122"/>
            </a:endParaRPr>
          </a:p>
        </p:txBody>
      </p:sp>
      <p:grpSp>
        <p:nvGrpSpPr>
          <p:cNvPr id="5" name="Group 6"/>
          <p:cNvGrpSpPr/>
          <p:nvPr/>
        </p:nvGrpSpPr>
        <p:grpSpPr bwMode="auto">
          <a:xfrm>
            <a:off x="944451" y="865020"/>
            <a:ext cx="1937019" cy="1354536"/>
            <a:chOff x="127" y="128"/>
            <a:chExt cx="2708" cy="2068"/>
          </a:xfrm>
        </p:grpSpPr>
        <p:graphicFrame>
          <p:nvGraphicFramePr>
            <p:cNvPr id="2050" name="Object 2"/>
            <p:cNvGraphicFramePr>
              <a:graphicFrameLocks noChangeAspect="1"/>
            </p:cNvGraphicFramePr>
            <p:nvPr/>
          </p:nvGraphicFramePr>
          <p:xfrm>
            <a:off x="127" y="234"/>
            <a:ext cx="1313" cy="1449"/>
          </p:xfrm>
          <a:graphic>
            <a:graphicData uri="http://schemas.openxmlformats.org/presentationml/2006/ole">
              <mc:AlternateContent xmlns:mc="http://schemas.openxmlformats.org/markup-compatibility/2006">
                <mc:Choice xmlns:v="urn:schemas-microsoft-com:vml" Requires="v">
                  <p:oleObj spid="_x0000_s2065" r:id="rId4" imgW="1473200" imgH="1625600" progId="PBrush">
                    <p:embed/>
                  </p:oleObj>
                </mc:Choice>
                <mc:Fallback>
                  <p:oleObj r:id="rId4" imgW="1473200" imgH="1625600" progId="PBrush">
                    <p:embed/>
                    <p:pic>
                      <p:nvPicPr>
                        <p:cNvPr id="0" name="Picture 35" descr="image24"/>
                        <p:cNvPicPr>
                          <a:picLocks noChangeAspect="1"/>
                        </p:cNvPicPr>
                        <p:nvPr/>
                      </p:nvPicPr>
                      <p:blipFill>
                        <a:blip r:embed="rId5"/>
                        <a:stretch>
                          <a:fillRect/>
                        </a:stretch>
                      </p:blipFill>
                      <p:spPr>
                        <a:xfrm>
                          <a:off x="127" y="234"/>
                          <a:ext cx="1313" cy="1449"/>
                        </a:xfrm>
                        <a:prstGeom prst="rect">
                          <a:avLst/>
                        </a:prstGeom>
                        <a:noFill/>
                        <a:ln w="9525">
                          <a:noFill/>
                        </a:ln>
                      </p:spPr>
                    </p:pic>
                  </p:oleObj>
                </mc:Fallback>
              </mc:AlternateContent>
            </a:graphicData>
          </a:graphic>
        </p:graphicFrame>
        <p:sp>
          <p:nvSpPr>
            <p:cNvPr id="2066" name="Rectangle 8"/>
            <p:cNvSpPr>
              <a:spLocks noChangeArrowheads="1"/>
            </p:cNvSpPr>
            <p:nvPr/>
          </p:nvSpPr>
          <p:spPr bwMode="auto">
            <a:xfrm>
              <a:off x="239" y="1810"/>
              <a:ext cx="1201"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50" b="1">
                  <a:solidFill>
                    <a:srgbClr val="000000"/>
                  </a:solidFill>
                  <a:latin typeface="黑体" panose="02010609060101010101" pitchFamily="49" charset="-122"/>
                  <a:ea typeface="黑体" panose="02010609060101010101" pitchFamily="49" charset="-122"/>
                </a:rPr>
                <a:t>插滤纸条</a:t>
              </a:r>
            </a:p>
          </p:txBody>
        </p:sp>
        <p:sp>
          <p:nvSpPr>
            <p:cNvPr id="2067" name="Line 9"/>
            <p:cNvSpPr>
              <a:spLocks noChangeShapeType="1"/>
            </p:cNvSpPr>
            <p:nvPr/>
          </p:nvSpPr>
          <p:spPr bwMode="auto">
            <a:xfrm>
              <a:off x="1342" y="1560"/>
              <a:ext cx="336"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100"/>
            </a:p>
          </p:txBody>
        </p:sp>
        <p:sp>
          <p:nvSpPr>
            <p:cNvPr id="2068" name="Line 10"/>
            <p:cNvSpPr>
              <a:spLocks noChangeShapeType="1"/>
            </p:cNvSpPr>
            <p:nvPr/>
          </p:nvSpPr>
          <p:spPr bwMode="auto">
            <a:xfrm>
              <a:off x="1429" y="272"/>
              <a:ext cx="24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100"/>
            </a:p>
          </p:txBody>
        </p:sp>
        <p:sp>
          <p:nvSpPr>
            <p:cNvPr id="2069" name="Rectangle 11"/>
            <p:cNvSpPr>
              <a:spLocks noChangeArrowheads="1"/>
            </p:cNvSpPr>
            <p:nvPr/>
          </p:nvSpPr>
          <p:spPr bwMode="auto">
            <a:xfrm>
              <a:off x="1671" y="1376"/>
              <a:ext cx="1164"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000000"/>
                  </a:solidFill>
                  <a:latin typeface="黑体" panose="02010609060101010101" pitchFamily="49" charset="-122"/>
                  <a:ea typeface="黑体" panose="02010609060101010101" pitchFamily="49" charset="-122"/>
                </a:rPr>
                <a:t>层析液</a:t>
              </a:r>
            </a:p>
          </p:txBody>
        </p:sp>
        <p:sp>
          <p:nvSpPr>
            <p:cNvPr id="2070" name="Rectangle 12"/>
            <p:cNvSpPr>
              <a:spLocks noChangeArrowheads="1"/>
            </p:cNvSpPr>
            <p:nvPr/>
          </p:nvSpPr>
          <p:spPr bwMode="auto">
            <a:xfrm>
              <a:off x="1621" y="128"/>
              <a:ext cx="1105"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000000"/>
                  </a:solidFill>
                  <a:latin typeface="黑体" panose="02010609060101010101" pitchFamily="49" charset="-122"/>
                  <a:ea typeface="黑体" panose="02010609060101010101" pitchFamily="49" charset="-122"/>
                </a:rPr>
                <a:t>培养皿</a:t>
              </a:r>
            </a:p>
          </p:txBody>
        </p:sp>
      </p:grpSp>
      <p:sp>
        <p:nvSpPr>
          <p:cNvPr id="11" name="Text Box 18"/>
          <p:cNvSpPr txBox="1">
            <a:spLocks noChangeArrowheads="1"/>
          </p:cNvSpPr>
          <p:nvPr/>
        </p:nvSpPr>
        <p:spPr bwMode="auto">
          <a:xfrm>
            <a:off x="1812925" y="1114425"/>
            <a:ext cx="1385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mn-cs"/>
              </a:rPr>
              <a:t>防止层析液中的成分挥发</a:t>
            </a:r>
          </a:p>
        </p:txBody>
      </p:sp>
      <p:sp>
        <p:nvSpPr>
          <p:cNvPr id="6" name="矩形 5"/>
          <p:cNvSpPr/>
          <p:nvPr/>
        </p:nvSpPr>
        <p:spPr>
          <a:xfrm>
            <a:off x="1883381" y="1868292"/>
            <a:ext cx="1682143" cy="52322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（石油醚、丙酮和苯的混合液</a:t>
            </a:r>
            <a:r>
              <a:rPr lang="zh-CN" altLang="en-US" sz="1400" b="1" noProof="0" dirty="0">
                <a:ln>
                  <a:noFill/>
                </a:ln>
                <a:solidFill>
                  <a:srgbClr val="000000"/>
                </a:solidFill>
                <a:effectLst/>
                <a:uLnTx/>
                <a:uFillTx/>
                <a:latin typeface="黑体" panose="02010609060101010101" pitchFamily="49" charset="-122"/>
                <a:ea typeface="黑体" panose="02010609060101010101" pitchFamily="49" charset="-122"/>
                <a:sym typeface="+mn-ea"/>
              </a:rPr>
              <a:t>）</a:t>
            </a:r>
            <a:endParaRPr kumimoji="0" lang="zh-CN" altLang="en-US" sz="1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Par">
                                  <p:stCondLst>
                                    <p:cond delay="0"/>
                                  </p:stCondLst>
                                  <p:childTnLst>
                                    <p:set>
                                      <p:cBhvr>
                                        <p:cTn id="16" dur="500" fill="hold">
                                          <p:stCondLst>
                                            <p:cond delay="0"/>
                                          </p:stCondLst>
                                        </p:cTn>
                                        <p:tgtEl>
                                          <p:spTgt spid="21527"/>
                                        </p:tgtEl>
                                        <p:attrNameLst>
                                          <p:attrName>style.visibility</p:attrName>
                                        </p:attrNameLst>
                                      </p:cBhvr>
                                      <p:to>
                                        <p:strVal val="visible"/>
                                      </p:to>
                                    </p:set>
                                    <p:anim calcmode="lin" valueType="num">
                                      <p:cBhvr>
                                        <p:cTn id="17" dur="500" fill="hold"/>
                                        <p:tgtEl>
                                          <p:spTgt spid="21527"/>
                                        </p:tgtEl>
                                        <p:attrNameLst>
                                          <p:attrName>ppt_w</p:attrName>
                                        </p:attrNameLst>
                                      </p:cBhvr>
                                      <p:tavLst>
                                        <p:tav tm="0">
                                          <p:val>
                                            <p:strVal val="#ppt_w*0.70"/>
                                          </p:val>
                                        </p:tav>
                                        <p:tav tm="100000">
                                          <p:val>
                                            <p:strVal val="#ppt_w"/>
                                          </p:val>
                                        </p:tav>
                                      </p:tavLst>
                                    </p:anim>
                                    <p:anim calcmode="lin" valueType="num">
                                      <p:cBhvr>
                                        <p:cTn id="18" dur="500" fill="hold"/>
                                        <p:tgtEl>
                                          <p:spTgt spid="21527"/>
                                        </p:tgtEl>
                                        <p:attrNameLst>
                                          <p:attrName>ppt_h</p:attrName>
                                        </p:attrNameLst>
                                      </p:cBhvr>
                                      <p:tavLst>
                                        <p:tav tm="0">
                                          <p:val>
                                            <p:strVal val="#ppt_h"/>
                                          </p:val>
                                        </p:tav>
                                        <p:tav tm="100000">
                                          <p:val>
                                            <p:strVal val="#ppt_h"/>
                                          </p:val>
                                        </p:tav>
                                      </p:tavLst>
                                    </p:anim>
                                    <p:animEffect transition="in" filter="fade">
                                      <p:cBhvr>
                                        <p:cTn id="19" dur="500"/>
                                        <p:tgtEl>
                                          <p:spTgt spid="2152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500"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517"/>
                                        </p:tgtEl>
                                        <p:attrNameLst>
                                          <p:attrName>style.visibility</p:attrName>
                                        </p:attrNameLst>
                                      </p:cBhvr>
                                      <p:to>
                                        <p:strVal val="visible"/>
                                      </p:to>
                                    </p:set>
                                    <p:animEffect transition="in" filter="fade">
                                      <p:cBhvr>
                                        <p:cTn id="29"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7" grpId="0"/>
      <p:bldP spid="11" grpId="0" bldLvl="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4.724409448819,&quot;width&quot;:2373.2283464566931}"/>
  <p:tag name="REFSHAPE" val="420532244"/>
</p:tagLst>
</file>

<file path=ppt/tags/tag63.xml><?xml version="1.0" encoding="utf-8"?>
<p:tagLst xmlns:a="http://schemas.openxmlformats.org/drawingml/2006/main" xmlns:r="http://schemas.openxmlformats.org/officeDocument/2006/relationships" xmlns:p="http://schemas.openxmlformats.org/presentationml/2006/main">
  <p:tag name="REFSHAPE" val="420532380"/>
</p:tagLst>
</file>

<file path=ppt/tags/tag6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43.5700787401574,&quot;width&quot;:2304.9874015748032}"/>
  <p:tag name="REFSHAPE" val="420532516"/>
</p:tagLst>
</file>

<file path=ppt/tags/tag65.xml><?xml version="1.0" encoding="utf-8"?>
<p:tagLst xmlns:a="http://schemas.openxmlformats.org/drawingml/2006/main" xmlns:r="http://schemas.openxmlformats.org/officeDocument/2006/relationships" xmlns:p="http://schemas.openxmlformats.org/presentationml/2006/main">
  <p:tag name="REFSHAPE" val="42053265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2221</Words>
  <Application>Microsoft Office PowerPoint</Application>
  <PresentationFormat>自定义</PresentationFormat>
  <Paragraphs>199</Paragraphs>
  <Slides>30</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30</vt:i4>
      </vt:variant>
    </vt:vector>
  </HeadingPairs>
  <TitlesOfParts>
    <vt:vector size="40" baseType="lpstr">
      <vt:lpstr>黑体</vt:lpstr>
      <vt:lpstr>华文楷体</vt:lpstr>
      <vt:lpstr>楷体</vt:lpstr>
      <vt:lpstr>宋体</vt:lpstr>
      <vt:lpstr>微软雅黑</vt:lpstr>
      <vt:lpstr>Arial</vt:lpstr>
      <vt:lpstr>Calibri</vt:lpstr>
      <vt:lpstr>Times New Roman</vt:lpstr>
      <vt:lpstr>Wingdings</vt:lpstr>
      <vt:lpstr>1_空白设计模板</vt:lpstr>
      <vt:lpstr>第4节     能量之源——光与光合作用</vt:lpstr>
      <vt:lpstr>能量之源</vt:lpstr>
      <vt:lpstr>PowerPoint 演示文稿</vt:lpstr>
      <vt:lpstr>一、捕获光能的色素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影响叶绿素合成的因素大本P60 </vt:lpstr>
      <vt:lpstr>PowerPoint 演示文稿</vt:lpstr>
      <vt:lpstr>PowerPoint 演示文稿</vt:lpstr>
      <vt:lpstr>PowerPoint 演示文稿</vt:lpstr>
      <vt:lpstr>PowerPoint 演示文稿</vt:lpstr>
      <vt:lpstr>叶绿体的作用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 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第一PPT模板网-WWW.1PPT.COM</dc:creator>
  <cp:keywords>第一PPT模板网-WWW.1PPT.COM</cp:keywords>
  <dc:description>第一PPT模板网-WWW.1PPT.COM</dc:description>
  <cp:lastModifiedBy>dreamsummit</cp:lastModifiedBy>
  <cp:revision>70</cp:revision>
  <dcterms:created xsi:type="dcterms:W3CDTF">2008-03-05T07:26:00Z</dcterms:created>
  <dcterms:modified xsi:type="dcterms:W3CDTF">2019-12-10T01:17:16Z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