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1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1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1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35146" y="49000"/>
            <a:ext cx="17223636" cy="1121054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20104099" cy="113085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8373" y="448438"/>
            <a:ext cx="18347353" cy="123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1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51134" y="2821223"/>
            <a:ext cx="11801830" cy="681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7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7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7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7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6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g"/><Relationship Id="rId4" Type="http://schemas.openxmlformats.org/officeDocument/2006/relationships/image" Target="../media/image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5822" y="4566532"/>
            <a:ext cx="13093065" cy="123190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pc="15">
                <a:solidFill>
                  <a:srgbClr val="FFFFFF"/>
                </a:solidFill>
              </a:rPr>
              <a:t>传统测试团队的质效提升之路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8829" y="1891041"/>
            <a:ext cx="5925683" cy="19651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73874" y="496320"/>
            <a:ext cx="4259556" cy="103536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36882" y="9376049"/>
            <a:ext cx="3543347" cy="8619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901299" y="6819996"/>
            <a:ext cx="4270375" cy="3256915"/>
          </a:xfrm>
          <a:prstGeom prst="rect">
            <a:avLst/>
          </a:prstGeom>
        </p:spPr>
        <p:txBody>
          <a:bodyPr wrap="square" lIns="0" tIns="300990" rIns="0" bIns="0" rtlCol="0" vert="horz">
            <a:spAutoFit/>
          </a:bodyPr>
          <a:lstStyle/>
          <a:p>
            <a:pPr algn="ctr" marL="633095">
              <a:lnSpc>
                <a:spcPct val="100000"/>
              </a:lnSpc>
              <a:spcBef>
                <a:spcPts val="2370"/>
              </a:spcBef>
            </a:pPr>
            <a:r>
              <a:rPr dirty="0" sz="4950" spc="-5">
                <a:solidFill>
                  <a:srgbClr val="FFFFFF"/>
                </a:solidFill>
                <a:latin typeface="Microsoft YaHei"/>
                <a:cs typeface="Microsoft YaHei"/>
              </a:rPr>
              <a:t>钱承君</a:t>
            </a:r>
            <a:endParaRPr sz="4950">
              <a:latin typeface="Microsoft YaHei"/>
              <a:cs typeface="Microsoft YaHei"/>
            </a:endParaRPr>
          </a:p>
          <a:p>
            <a:pPr algn="ctr" marL="634365">
              <a:lnSpc>
                <a:spcPct val="100000"/>
              </a:lnSpc>
              <a:spcBef>
                <a:spcPts val="1510"/>
              </a:spcBef>
            </a:pPr>
            <a:r>
              <a:rPr dirty="0" sz="3300" spc="-5">
                <a:solidFill>
                  <a:srgbClr val="FFFFFF"/>
                </a:solidFill>
                <a:latin typeface="Microsoft YaHei"/>
                <a:cs typeface="Microsoft YaHei"/>
              </a:rPr>
              <a:t>B</a:t>
            </a:r>
            <a:r>
              <a:rPr dirty="0" sz="3300" spc="-10">
                <a:solidFill>
                  <a:srgbClr val="FFFFFF"/>
                </a:solidFill>
                <a:latin typeface="Microsoft YaHei"/>
                <a:cs typeface="Microsoft YaHei"/>
              </a:rPr>
              <a:t>站测试中心负责人</a:t>
            </a:r>
            <a:endParaRPr sz="33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42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dirty="0" sz="3300" spc="-10">
                <a:solidFill>
                  <a:srgbClr val="FFFFFF"/>
                </a:solidFill>
                <a:latin typeface="Microsoft YaHei"/>
                <a:cs typeface="Microsoft YaHei"/>
              </a:rPr>
              <a:t>主办方：</a:t>
            </a:r>
            <a:endParaRPr sz="33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2758" y="448438"/>
            <a:ext cx="11082655" cy="123190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pc="15">
                <a:solidFill>
                  <a:srgbClr val="FFFFFF"/>
                </a:solidFill>
              </a:rPr>
              <a:t>重起航，先宣贯意识形态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77064" y="2211079"/>
            <a:ext cx="7672070" cy="8419465"/>
            <a:chOff x="1677064" y="2211079"/>
            <a:chExt cx="7672070" cy="8419465"/>
          </a:xfrm>
        </p:grpSpPr>
        <p:sp>
          <p:nvSpPr>
            <p:cNvPr id="4" name="object 4"/>
            <p:cNvSpPr/>
            <p:nvPr/>
          </p:nvSpPr>
          <p:spPr>
            <a:xfrm>
              <a:off x="1682461" y="2216477"/>
              <a:ext cx="6662420" cy="8408670"/>
            </a:xfrm>
            <a:custGeom>
              <a:avLst/>
              <a:gdLst/>
              <a:ahLst/>
              <a:cxnLst/>
              <a:rect l="l" t="t" r="r" b="b"/>
              <a:pathLst>
                <a:path w="6662420" h="8408670">
                  <a:moveTo>
                    <a:pt x="3330998" y="0"/>
                  </a:moveTo>
                  <a:lnTo>
                    <a:pt x="0" y="8408539"/>
                  </a:lnTo>
                  <a:lnTo>
                    <a:pt x="6661996" y="8408539"/>
                  </a:lnTo>
                  <a:lnTo>
                    <a:pt x="333099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82461" y="2216477"/>
              <a:ext cx="6662420" cy="8408670"/>
            </a:xfrm>
            <a:custGeom>
              <a:avLst/>
              <a:gdLst/>
              <a:ahLst/>
              <a:cxnLst/>
              <a:rect l="l" t="t" r="r" b="b"/>
              <a:pathLst>
                <a:path w="6662420" h="8408670">
                  <a:moveTo>
                    <a:pt x="0" y="8408539"/>
                  </a:moveTo>
                  <a:lnTo>
                    <a:pt x="3330998" y="0"/>
                  </a:lnTo>
                  <a:lnTo>
                    <a:pt x="6661996" y="8408539"/>
                  </a:lnTo>
                  <a:lnTo>
                    <a:pt x="0" y="8408539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013459" y="3060849"/>
              <a:ext cx="4330065" cy="1991995"/>
            </a:xfrm>
            <a:custGeom>
              <a:avLst/>
              <a:gdLst/>
              <a:ahLst/>
              <a:cxnLst/>
              <a:rect l="l" t="t" r="r" b="b"/>
              <a:pathLst>
                <a:path w="4330065" h="1991995">
                  <a:moveTo>
                    <a:pt x="3997993" y="0"/>
                  </a:moveTo>
                  <a:lnTo>
                    <a:pt x="331927" y="0"/>
                  </a:lnTo>
                  <a:lnTo>
                    <a:pt x="282871" y="3598"/>
                  </a:lnTo>
                  <a:lnTo>
                    <a:pt x="236052" y="14051"/>
                  </a:lnTo>
                  <a:lnTo>
                    <a:pt x="191983" y="30845"/>
                  </a:lnTo>
                  <a:lnTo>
                    <a:pt x="151177" y="53468"/>
                  </a:lnTo>
                  <a:lnTo>
                    <a:pt x="114147" y="81407"/>
                  </a:lnTo>
                  <a:lnTo>
                    <a:pt x="81407" y="114147"/>
                  </a:lnTo>
                  <a:lnTo>
                    <a:pt x="53468" y="151177"/>
                  </a:lnTo>
                  <a:lnTo>
                    <a:pt x="30845" y="191983"/>
                  </a:lnTo>
                  <a:lnTo>
                    <a:pt x="14051" y="236052"/>
                  </a:lnTo>
                  <a:lnTo>
                    <a:pt x="3598" y="282871"/>
                  </a:lnTo>
                  <a:lnTo>
                    <a:pt x="0" y="331927"/>
                  </a:lnTo>
                  <a:lnTo>
                    <a:pt x="0" y="1659635"/>
                  </a:lnTo>
                  <a:lnTo>
                    <a:pt x="3598" y="1708691"/>
                  </a:lnTo>
                  <a:lnTo>
                    <a:pt x="14051" y="1755510"/>
                  </a:lnTo>
                  <a:lnTo>
                    <a:pt x="30845" y="1799579"/>
                  </a:lnTo>
                  <a:lnTo>
                    <a:pt x="53468" y="1840384"/>
                  </a:lnTo>
                  <a:lnTo>
                    <a:pt x="81407" y="1877414"/>
                  </a:lnTo>
                  <a:lnTo>
                    <a:pt x="114147" y="1910155"/>
                  </a:lnTo>
                  <a:lnTo>
                    <a:pt x="151177" y="1938093"/>
                  </a:lnTo>
                  <a:lnTo>
                    <a:pt x="191983" y="1960716"/>
                  </a:lnTo>
                  <a:lnTo>
                    <a:pt x="236052" y="1977511"/>
                  </a:lnTo>
                  <a:lnTo>
                    <a:pt x="282871" y="1987964"/>
                  </a:lnTo>
                  <a:lnTo>
                    <a:pt x="331927" y="1991562"/>
                  </a:lnTo>
                  <a:lnTo>
                    <a:pt x="3997993" y="1991562"/>
                  </a:lnTo>
                  <a:lnTo>
                    <a:pt x="4047049" y="1987964"/>
                  </a:lnTo>
                  <a:lnTo>
                    <a:pt x="4093868" y="1977511"/>
                  </a:lnTo>
                  <a:lnTo>
                    <a:pt x="4137937" y="1960716"/>
                  </a:lnTo>
                  <a:lnTo>
                    <a:pt x="4178743" y="1938093"/>
                  </a:lnTo>
                  <a:lnTo>
                    <a:pt x="4215772" y="1910155"/>
                  </a:lnTo>
                  <a:lnTo>
                    <a:pt x="4248513" y="1877414"/>
                  </a:lnTo>
                  <a:lnTo>
                    <a:pt x="4276451" y="1840384"/>
                  </a:lnTo>
                  <a:lnTo>
                    <a:pt x="4299074" y="1799579"/>
                  </a:lnTo>
                  <a:lnTo>
                    <a:pt x="4315869" y="1755510"/>
                  </a:lnTo>
                  <a:lnTo>
                    <a:pt x="4326322" y="1708691"/>
                  </a:lnTo>
                  <a:lnTo>
                    <a:pt x="4329920" y="1659635"/>
                  </a:lnTo>
                  <a:lnTo>
                    <a:pt x="4329920" y="331927"/>
                  </a:lnTo>
                  <a:lnTo>
                    <a:pt x="4326322" y="282871"/>
                  </a:lnTo>
                  <a:lnTo>
                    <a:pt x="4315869" y="236052"/>
                  </a:lnTo>
                  <a:lnTo>
                    <a:pt x="4299074" y="191983"/>
                  </a:lnTo>
                  <a:lnTo>
                    <a:pt x="4276451" y="151177"/>
                  </a:lnTo>
                  <a:lnTo>
                    <a:pt x="4248513" y="114147"/>
                  </a:lnTo>
                  <a:lnTo>
                    <a:pt x="4215772" y="81407"/>
                  </a:lnTo>
                  <a:lnTo>
                    <a:pt x="4178743" y="53468"/>
                  </a:lnTo>
                  <a:lnTo>
                    <a:pt x="4137937" y="30845"/>
                  </a:lnTo>
                  <a:lnTo>
                    <a:pt x="4093868" y="14051"/>
                  </a:lnTo>
                  <a:lnTo>
                    <a:pt x="4047049" y="3598"/>
                  </a:lnTo>
                  <a:lnTo>
                    <a:pt x="39979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13459" y="3060849"/>
              <a:ext cx="4330065" cy="1991995"/>
            </a:xfrm>
            <a:custGeom>
              <a:avLst/>
              <a:gdLst/>
              <a:ahLst/>
              <a:cxnLst/>
              <a:rect l="l" t="t" r="r" b="b"/>
              <a:pathLst>
                <a:path w="4330065" h="1991995">
                  <a:moveTo>
                    <a:pt x="0" y="331927"/>
                  </a:moveTo>
                  <a:lnTo>
                    <a:pt x="3598" y="282871"/>
                  </a:lnTo>
                  <a:lnTo>
                    <a:pt x="14051" y="236052"/>
                  </a:lnTo>
                  <a:lnTo>
                    <a:pt x="30845" y="191983"/>
                  </a:lnTo>
                  <a:lnTo>
                    <a:pt x="53468" y="151177"/>
                  </a:lnTo>
                  <a:lnTo>
                    <a:pt x="81407" y="114147"/>
                  </a:lnTo>
                  <a:lnTo>
                    <a:pt x="114147" y="81407"/>
                  </a:lnTo>
                  <a:lnTo>
                    <a:pt x="151177" y="53468"/>
                  </a:lnTo>
                  <a:lnTo>
                    <a:pt x="191983" y="30845"/>
                  </a:lnTo>
                  <a:lnTo>
                    <a:pt x="236052" y="14051"/>
                  </a:lnTo>
                  <a:lnTo>
                    <a:pt x="282871" y="3598"/>
                  </a:lnTo>
                  <a:lnTo>
                    <a:pt x="331927" y="0"/>
                  </a:lnTo>
                  <a:lnTo>
                    <a:pt x="3997993" y="0"/>
                  </a:lnTo>
                  <a:lnTo>
                    <a:pt x="4047049" y="3598"/>
                  </a:lnTo>
                  <a:lnTo>
                    <a:pt x="4093868" y="14051"/>
                  </a:lnTo>
                  <a:lnTo>
                    <a:pt x="4137937" y="30845"/>
                  </a:lnTo>
                  <a:lnTo>
                    <a:pt x="4178743" y="53468"/>
                  </a:lnTo>
                  <a:lnTo>
                    <a:pt x="4215772" y="81407"/>
                  </a:lnTo>
                  <a:lnTo>
                    <a:pt x="4248513" y="114147"/>
                  </a:lnTo>
                  <a:lnTo>
                    <a:pt x="4276451" y="151177"/>
                  </a:lnTo>
                  <a:lnTo>
                    <a:pt x="4299074" y="191983"/>
                  </a:lnTo>
                  <a:lnTo>
                    <a:pt x="4315869" y="236052"/>
                  </a:lnTo>
                  <a:lnTo>
                    <a:pt x="4326322" y="282871"/>
                  </a:lnTo>
                  <a:lnTo>
                    <a:pt x="4329920" y="331927"/>
                  </a:lnTo>
                  <a:lnTo>
                    <a:pt x="4329920" y="1659635"/>
                  </a:lnTo>
                  <a:lnTo>
                    <a:pt x="4326322" y="1708691"/>
                  </a:lnTo>
                  <a:lnTo>
                    <a:pt x="4315869" y="1755510"/>
                  </a:lnTo>
                  <a:lnTo>
                    <a:pt x="4299074" y="1799579"/>
                  </a:lnTo>
                  <a:lnTo>
                    <a:pt x="4276451" y="1840384"/>
                  </a:lnTo>
                  <a:lnTo>
                    <a:pt x="4248513" y="1877414"/>
                  </a:lnTo>
                  <a:lnTo>
                    <a:pt x="4215772" y="1910155"/>
                  </a:lnTo>
                  <a:lnTo>
                    <a:pt x="4178743" y="1938093"/>
                  </a:lnTo>
                  <a:lnTo>
                    <a:pt x="4137937" y="1960716"/>
                  </a:lnTo>
                  <a:lnTo>
                    <a:pt x="4093868" y="1977511"/>
                  </a:lnTo>
                  <a:lnTo>
                    <a:pt x="4047049" y="1987964"/>
                  </a:lnTo>
                  <a:lnTo>
                    <a:pt x="3997993" y="1991562"/>
                  </a:lnTo>
                  <a:lnTo>
                    <a:pt x="331927" y="1991562"/>
                  </a:lnTo>
                  <a:lnTo>
                    <a:pt x="282871" y="1987964"/>
                  </a:lnTo>
                  <a:lnTo>
                    <a:pt x="236052" y="1977511"/>
                  </a:lnTo>
                  <a:lnTo>
                    <a:pt x="191983" y="1960716"/>
                  </a:lnTo>
                  <a:lnTo>
                    <a:pt x="151177" y="1938093"/>
                  </a:lnTo>
                  <a:lnTo>
                    <a:pt x="114147" y="1910155"/>
                  </a:lnTo>
                  <a:lnTo>
                    <a:pt x="81407" y="1877414"/>
                  </a:lnTo>
                  <a:lnTo>
                    <a:pt x="53468" y="1840384"/>
                  </a:lnTo>
                  <a:lnTo>
                    <a:pt x="30845" y="1799579"/>
                  </a:lnTo>
                  <a:lnTo>
                    <a:pt x="14051" y="1755510"/>
                  </a:lnTo>
                  <a:lnTo>
                    <a:pt x="3598" y="1708691"/>
                  </a:lnTo>
                  <a:lnTo>
                    <a:pt x="0" y="1659635"/>
                  </a:lnTo>
                  <a:lnTo>
                    <a:pt x="0" y="331927"/>
                  </a:lnTo>
                  <a:close/>
                </a:path>
              </a:pathLst>
            </a:custGeom>
            <a:ln w="1047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751941" y="3667397"/>
            <a:ext cx="285305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>
                <a:latin typeface="Microsoft YaHei"/>
                <a:cs typeface="Microsoft YaHei"/>
              </a:rPr>
              <a:t>不变革会死</a:t>
            </a:r>
            <a:endParaRPr sz="4450">
              <a:latin typeface="Microsoft YaHei"/>
              <a:cs typeface="Microsoft YaHe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008062" y="5295802"/>
            <a:ext cx="4340860" cy="2001520"/>
            <a:chOff x="5008062" y="5295802"/>
            <a:chExt cx="4340860" cy="2001520"/>
          </a:xfrm>
        </p:grpSpPr>
        <p:sp>
          <p:nvSpPr>
            <p:cNvPr id="10" name="object 10"/>
            <p:cNvSpPr/>
            <p:nvPr/>
          </p:nvSpPr>
          <p:spPr>
            <a:xfrm>
              <a:off x="5013460" y="5301199"/>
              <a:ext cx="4330065" cy="1990725"/>
            </a:xfrm>
            <a:custGeom>
              <a:avLst/>
              <a:gdLst/>
              <a:ahLst/>
              <a:cxnLst/>
              <a:rect l="l" t="t" r="r" b="b"/>
              <a:pathLst>
                <a:path w="4330065" h="1990725">
                  <a:moveTo>
                    <a:pt x="3998202" y="0"/>
                  </a:moveTo>
                  <a:lnTo>
                    <a:pt x="331717" y="0"/>
                  </a:lnTo>
                  <a:lnTo>
                    <a:pt x="282690" y="3595"/>
                  </a:lnTo>
                  <a:lnTo>
                    <a:pt x="235899" y="14041"/>
                  </a:lnTo>
                  <a:lnTo>
                    <a:pt x="191857" y="30824"/>
                  </a:lnTo>
                  <a:lnTo>
                    <a:pt x="151077" y="53432"/>
                  </a:lnTo>
                  <a:lnTo>
                    <a:pt x="114071" y="81351"/>
                  </a:lnTo>
                  <a:lnTo>
                    <a:pt x="81351" y="114071"/>
                  </a:lnTo>
                  <a:lnTo>
                    <a:pt x="53432" y="151077"/>
                  </a:lnTo>
                  <a:lnTo>
                    <a:pt x="30824" y="191857"/>
                  </a:lnTo>
                  <a:lnTo>
                    <a:pt x="14041" y="235899"/>
                  </a:lnTo>
                  <a:lnTo>
                    <a:pt x="3595" y="282690"/>
                  </a:lnTo>
                  <a:lnTo>
                    <a:pt x="0" y="331717"/>
                  </a:lnTo>
                  <a:lnTo>
                    <a:pt x="0" y="1658588"/>
                  </a:lnTo>
                  <a:lnTo>
                    <a:pt x="3595" y="1707615"/>
                  </a:lnTo>
                  <a:lnTo>
                    <a:pt x="14041" y="1754406"/>
                  </a:lnTo>
                  <a:lnTo>
                    <a:pt x="30824" y="1798448"/>
                  </a:lnTo>
                  <a:lnTo>
                    <a:pt x="53432" y="1839228"/>
                  </a:lnTo>
                  <a:lnTo>
                    <a:pt x="81351" y="1876234"/>
                  </a:lnTo>
                  <a:lnTo>
                    <a:pt x="114071" y="1908953"/>
                  </a:lnTo>
                  <a:lnTo>
                    <a:pt x="151077" y="1936873"/>
                  </a:lnTo>
                  <a:lnTo>
                    <a:pt x="191857" y="1959481"/>
                  </a:lnTo>
                  <a:lnTo>
                    <a:pt x="235899" y="1976264"/>
                  </a:lnTo>
                  <a:lnTo>
                    <a:pt x="282690" y="1986710"/>
                  </a:lnTo>
                  <a:lnTo>
                    <a:pt x="331717" y="1990305"/>
                  </a:lnTo>
                  <a:lnTo>
                    <a:pt x="3998202" y="1990305"/>
                  </a:lnTo>
                  <a:lnTo>
                    <a:pt x="4047230" y="1986710"/>
                  </a:lnTo>
                  <a:lnTo>
                    <a:pt x="4094021" y="1976264"/>
                  </a:lnTo>
                  <a:lnTo>
                    <a:pt x="4138063" y="1959481"/>
                  </a:lnTo>
                  <a:lnTo>
                    <a:pt x="4178843" y="1936873"/>
                  </a:lnTo>
                  <a:lnTo>
                    <a:pt x="4215849" y="1908953"/>
                  </a:lnTo>
                  <a:lnTo>
                    <a:pt x="4248568" y="1876234"/>
                  </a:lnTo>
                  <a:lnTo>
                    <a:pt x="4276488" y="1839228"/>
                  </a:lnTo>
                  <a:lnTo>
                    <a:pt x="4299095" y="1798448"/>
                  </a:lnTo>
                  <a:lnTo>
                    <a:pt x="4315878" y="1754406"/>
                  </a:lnTo>
                  <a:lnTo>
                    <a:pt x="4326324" y="1707615"/>
                  </a:lnTo>
                  <a:lnTo>
                    <a:pt x="4329920" y="1658588"/>
                  </a:lnTo>
                  <a:lnTo>
                    <a:pt x="4329920" y="331717"/>
                  </a:lnTo>
                  <a:lnTo>
                    <a:pt x="4326324" y="282690"/>
                  </a:lnTo>
                  <a:lnTo>
                    <a:pt x="4315878" y="235899"/>
                  </a:lnTo>
                  <a:lnTo>
                    <a:pt x="4299095" y="191857"/>
                  </a:lnTo>
                  <a:lnTo>
                    <a:pt x="4276488" y="151077"/>
                  </a:lnTo>
                  <a:lnTo>
                    <a:pt x="4248568" y="114071"/>
                  </a:lnTo>
                  <a:lnTo>
                    <a:pt x="4215849" y="81351"/>
                  </a:lnTo>
                  <a:lnTo>
                    <a:pt x="4178843" y="53432"/>
                  </a:lnTo>
                  <a:lnTo>
                    <a:pt x="4138063" y="30824"/>
                  </a:lnTo>
                  <a:lnTo>
                    <a:pt x="4094021" y="14041"/>
                  </a:lnTo>
                  <a:lnTo>
                    <a:pt x="4047230" y="3595"/>
                  </a:lnTo>
                  <a:lnTo>
                    <a:pt x="399820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013460" y="5301199"/>
              <a:ext cx="4330065" cy="1990725"/>
            </a:xfrm>
            <a:custGeom>
              <a:avLst/>
              <a:gdLst/>
              <a:ahLst/>
              <a:cxnLst/>
              <a:rect l="l" t="t" r="r" b="b"/>
              <a:pathLst>
                <a:path w="4330065" h="1990725">
                  <a:moveTo>
                    <a:pt x="0" y="331717"/>
                  </a:moveTo>
                  <a:lnTo>
                    <a:pt x="3595" y="282690"/>
                  </a:lnTo>
                  <a:lnTo>
                    <a:pt x="14041" y="235899"/>
                  </a:lnTo>
                  <a:lnTo>
                    <a:pt x="30824" y="191857"/>
                  </a:lnTo>
                  <a:lnTo>
                    <a:pt x="53432" y="151077"/>
                  </a:lnTo>
                  <a:lnTo>
                    <a:pt x="81351" y="114071"/>
                  </a:lnTo>
                  <a:lnTo>
                    <a:pt x="114071" y="81351"/>
                  </a:lnTo>
                  <a:lnTo>
                    <a:pt x="151077" y="53432"/>
                  </a:lnTo>
                  <a:lnTo>
                    <a:pt x="191857" y="30824"/>
                  </a:lnTo>
                  <a:lnTo>
                    <a:pt x="235899" y="14041"/>
                  </a:lnTo>
                  <a:lnTo>
                    <a:pt x="282690" y="3595"/>
                  </a:lnTo>
                  <a:lnTo>
                    <a:pt x="331717" y="0"/>
                  </a:lnTo>
                  <a:lnTo>
                    <a:pt x="3998202" y="0"/>
                  </a:lnTo>
                  <a:lnTo>
                    <a:pt x="4047230" y="3595"/>
                  </a:lnTo>
                  <a:lnTo>
                    <a:pt x="4094021" y="14041"/>
                  </a:lnTo>
                  <a:lnTo>
                    <a:pt x="4138063" y="30824"/>
                  </a:lnTo>
                  <a:lnTo>
                    <a:pt x="4178843" y="53432"/>
                  </a:lnTo>
                  <a:lnTo>
                    <a:pt x="4215849" y="81351"/>
                  </a:lnTo>
                  <a:lnTo>
                    <a:pt x="4248568" y="114071"/>
                  </a:lnTo>
                  <a:lnTo>
                    <a:pt x="4276488" y="151077"/>
                  </a:lnTo>
                  <a:lnTo>
                    <a:pt x="4299095" y="191857"/>
                  </a:lnTo>
                  <a:lnTo>
                    <a:pt x="4315878" y="235899"/>
                  </a:lnTo>
                  <a:lnTo>
                    <a:pt x="4326324" y="282690"/>
                  </a:lnTo>
                  <a:lnTo>
                    <a:pt x="4329920" y="331717"/>
                  </a:lnTo>
                  <a:lnTo>
                    <a:pt x="4329920" y="1658588"/>
                  </a:lnTo>
                  <a:lnTo>
                    <a:pt x="4326324" y="1707615"/>
                  </a:lnTo>
                  <a:lnTo>
                    <a:pt x="4315878" y="1754406"/>
                  </a:lnTo>
                  <a:lnTo>
                    <a:pt x="4299095" y="1798448"/>
                  </a:lnTo>
                  <a:lnTo>
                    <a:pt x="4276488" y="1839228"/>
                  </a:lnTo>
                  <a:lnTo>
                    <a:pt x="4248568" y="1876234"/>
                  </a:lnTo>
                  <a:lnTo>
                    <a:pt x="4215849" y="1908953"/>
                  </a:lnTo>
                  <a:lnTo>
                    <a:pt x="4178843" y="1936873"/>
                  </a:lnTo>
                  <a:lnTo>
                    <a:pt x="4138063" y="1959481"/>
                  </a:lnTo>
                  <a:lnTo>
                    <a:pt x="4094021" y="1976264"/>
                  </a:lnTo>
                  <a:lnTo>
                    <a:pt x="4047230" y="1986710"/>
                  </a:lnTo>
                  <a:lnTo>
                    <a:pt x="3998202" y="1990305"/>
                  </a:lnTo>
                  <a:lnTo>
                    <a:pt x="331717" y="1990305"/>
                  </a:lnTo>
                  <a:lnTo>
                    <a:pt x="282690" y="1986710"/>
                  </a:lnTo>
                  <a:lnTo>
                    <a:pt x="235899" y="1976264"/>
                  </a:lnTo>
                  <a:lnTo>
                    <a:pt x="191857" y="1959481"/>
                  </a:lnTo>
                  <a:lnTo>
                    <a:pt x="151077" y="1936873"/>
                  </a:lnTo>
                  <a:lnTo>
                    <a:pt x="114071" y="1908953"/>
                  </a:lnTo>
                  <a:lnTo>
                    <a:pt x="81351" y="1876234"/>
                  </a:lnTo>
                  <a:lnTo>
                    <a:pt x="53432" y="1839228"/>
                  </a:lnTo>
                  <a:lnTo>
                    <a:pt x="30824" y="1798448"/>
                  </a:lnTo>
                  <a:lnTo>
                    <a:pt x="14041" y="1754406"/>
                  </a:lnTo>
                  <a:lnTo>
                    <a:pt x="3595" y="1707615"/>
                  </a:lnTo>
                  <a:lnTo>
                    <a:pt x="0" y="1658588"/>
                  </a:lnTo>
                  <a:lnTo>
                    <a:pt x="0" y="331717"/>
                  </a:lnTo>
                  <a:close/>
                </a:path>
              </a:pathLst>
            </a:custGeom>
            <a:ln w="1047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751941" y="5906700"/>
            <a:ext cx="285305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>
                <a:latin typeface="Microsoft YaHei"/>
                <a:cs typeface="Microsoft YaHei"/>
              </a:rPr>
              <a:t>走专业路线</a:t>
            </a:r>
            <a:endParaRPr sz="4450">
              <a:latin typeface="Microsoft YaHei"/>
              <a:cs typeface="Microsoft YaHe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08224" y="7535058"/>
            <a:ext cx="4340860" cy="2000885"/>
            <a:chOff x="5008224" y="7535058"/>
            <a:chExt cx="4340860" cy="2000885"/>
          </a:xfrm>
        </p:grpSpPr>
        <p:sp>
          <p:nvSpPr>
            <p:cNvPr id="14" name="object 14"/>
            <p:cNvSpPr/>
            <p:nvPr/>
          </p:nvSpPr>
          <p:spPr>
            <a:xfrm>
              <a:off x="5013459" y="7540294"/>
              <a:ext cx="4330065" cy="1990725"/>
            </a:xfrm>
            <a:custGeom>
              <a:avLst/>
              <a:gdLst/>
              <a:ahLst/>
              <a:cxnLst/>
              <a:rect l="l" t="t" r="r" b="b"/>
              <a:pathLst>
                <a:path w="4330065" h="1990725">
                  <a:moveTo>
                    <a:pt x="3998202" y="0"/>
                  </a:moveTo>
                  <a:lnTo>
                    <a:pt x="331717" y="0"/>
                  </a:lnTo>
                  <a:lnTo>
                    <a:pt x="282690" y="3595"/>
                  </a:lnTo>
                  <a:lnTo>
                    <a:pt x="235899" y="14041"/>
                  </a:lnTo>
                  <a:lnTo>
                    <a:pt x="191857" y="30824"/>
                  </a:lnTo>
                  <a:lnTo>
                    <a:pt x="151077" y="53432"/>
                  </a:lnTo>
                  <a:lnTo>
                    <a:pt x="114071" y="81351"/>
                  </a:lnTo>
                  <a:lnTo>
                    <a:pt x="81351" y="114071"/>
                  </a:lnTo>
                  <a:lnTo>
                    <a:pt x="53432" y="151077"/>
                  </a:lnTo>
                  <a:lnTo>
                    <a:pt x="30824" y="191857"/>
                  </a:lnTo>
                  <a:lnTo>
                    <a:pt x="14041" y="235899"/>
                  </a:lnTo>
                  <a:lnTo>
                    <a:pt x="3595" y="282690"/>
                  </a:lnTo>
                  <a:lnTo>
                    <a:pt x="0" y="331717"/>
                  </a:lnTo>
                  <a:lnTo>
                    <a:pt x="0" y="1658588"/>
                  </a:lnTo>
                  <a:lnTo>
                    <a:pt x="3595" y="1707615"/>
                  </a:lnTo>
                  <a:lnTo>
                    <a:pt x="14041" y="1754406"/>
                  </a:lnTo>
                  <a:lnTo>
                    <a:pt x="30824" y="1798448"/>
                  </a:lnTo>
                  <a:lnTo>
                    <a:pt x="53432" y="1839228"/>
                  </a:lnTo>
                  <a:lnTo>
                    <a:pt x="81351" y="1876234"/>
                  </a:lnTo>
                  <a:lnTo>
                    <a:pt x="114071" y="1908953"/>
                  </a:lnTo>
                  <a:lnTo>
                    <a:pt x="151077" y="1936873"/>
                  </a:lnTo>
                  <a:lnTo>
                    <a:pt x="191857" y="1959481"/>
                  </a:lnTo>
                  <a:lnTo>
                    <a:pt x="235899" y="1976264"/>
                  </a:lnTo>
                  <a:lnTo>
                    <a:pt x="282690" y="1986710"/>
                  </a:lnTo>
                  <a:lnTo>
                    <a:pt x="331717" y="1990305"/>
                  </a:lnTo>
                  <a:lnTo>
                    <a:pt x="3998202" y="1990305"/>
                  </a:lnTo>
                  <a:lnTo>
                    <a:pt x="4047230" y="1986710"/>
                  </a:lnTo>
                  <a:lnTo>
                    <a:pt x="4094021" y="1976264"/>
                  </a:lnTo>
                  <a:lnTo>
                    <a:pt x="4138063" y="1959481"/>
                  </a:lnTo>
                  <a:lnTo>
                    <a:pt x="4178843" y="1936873"/>
                  </a:lnTo>
                  <a:lnTo>
                    <a:pt x="4215849" y="1908953"/>
                  </a:lnTo>
                  <a:lnTo>
                    <a:pt x="4248568" y="1876234"/>
                  </a:lnTo>
                  <a:lnTo>
                    <a:pt x="4276488" y="1839228"/>
                  </a:lnTo>
                  <a:lnTo>
                    <a:pt x="4299095" y="1798448"/>
                  </a:lnTo>
                  <a:lnTo>
                    <a:pt x="4315878" y="1754406"/>
                  </a:lnTo>
                  <a:lnTo>
                    <a:pt x="4326324" y="1707615"/>
                  </a:lnTo>
                  <a:lnTo>
                    <a:pt x="4329920" y="1658588"/>
                  </a:lnTo>
                  <a:lnTo>
                    <a:pt x="4329920" y="331717"/>
                  </a:lnTo>
                  <a:lnTo>
                    <a:pt x="4326324" y="282690"/>
                  </a:lnTo>
                  <a:lnTo>
                    <a:pt x="4315878" y="235899"/>
                  </a:lnTo>
                  <a:lnTo>
                    <a:pt x="4299095" y="191857"/>
                  </a:lnTo>
                  <a:lnTo>
                    <a:pt x="4276488" y="151077"/>
                  </a:lnTo>
                  <a:lnTo>
                    <a:pt x="4248568" y="114071"/>
                  </a:lnTo>
                  <a:lnTo>
                    <a:pt x="4215849" y="81351"/>
                  </a:lnTo>
                  <a:lnTo>
                    <a:pt x="4178843" y="53432"/>
                  </a:lnTo>
                  <a:lnTo>
                    <a:pt x="4138063" y="30824"/>
                  </a:lnTo>
                  <a:lnTo>
                    <a:pt x="4094021" y="14041"/>
                  </a:lnTo>
                  <a:lnTo>
                    <a:pt x="4047230" y="3595"/>
                  </a:lnTo>
                  <a:lnTo>
                    <a:pt x="399820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13459" y="7540294"/>
              <a:ext cx="4330065" cy="1990725"/>
            </a:xfrm>
            <a:custGeom>
              <a:avLst/>
              <a:gdLst/>
              <a:ahLst/>
              <a:cxnLst/>
              <a:rect l="l" t="t" r="r" b="b"/>
              <a:pathLst>
                <a:path w="4330065" h="1990725">
                  <a:moveTo>
                    <a:pt x="0" y="331717"/>
                  </a:moveTo>
                  <a:lnTo>
                    <a:pt x="3595" y="282690"/>
                  </a:lnTo>
                  <a:lnTo>
                    <a:pt x="14041" y="235899"/>
                  </a:lnTo>
                  <a:lnTo>
                    <a:pt x="30824" y="191857"/>
                  </a:lnTo>
                  <a:lnTo>
                    <a:pt x="53432" y="151077"/>
                  </a:lnTo>
                  <a:lnTo>
                    <a:pt x="81351" y="114071"/>
                  </a:lnTo>
                  <a:lnTo>
                    <a:pt x="114071" y="81351"/>
                  </a:lnTo>
                  <a:lnTo>
                    <a:pt x="151077" y="53432"/>
                  </a:lnTo>
                  <a:lnTo>
                    <a:pt x="191857" y="30824"/>
                  </a:lnTo>
                  <a:lnTo>
                    <a:pt x="235899" y="14041"/>
                  </a:lnTo>
                  <a:lnTo>
                    <a:pt x="282690" y="3595"/>
                  </a:lnTo>
                  <a:lnTo>
                    <a:pt x="331717" y="0"/>
                  </a:lnTo>
                  <a:lnTo>
                    <a:pt x="3998202" y="0"/>
                  </a:lnTo>
                  <a:lnTo>
                    <a:pt x="4047230" y="3595"/>
                  </a:lnTo>
                  <a:lnTo>
                    <a:pt x="4094021" y="14041"/>
                  </a:lnTo>
                  <a:lnTo>
                    <a:pt x="4138063" y="30824"/>
                  </a:lnTo>
                  <a:lnTo>
                    <a:pt x="4178843" y="53432"/>
                  </a:lnTo>
                  <a:lnTo>
                    <a:pt x="4215849" y="81351"/>
                  </a:lnTo>
                  <a:lnTo>
                    <a:pt x="4248568" y="114071"/>
                  </a:lnTo>
                  <a:lnTo>
                    <a:pt x="4276488" y="151077"/>
                  </a:lnTo>
                  <a:lnTo>
                    <a:pt x="4299095" y="191857"/>
                  </a:lnTo>
                  <a:lnTo>
                    <a:pt x="4315878" y="235899"/>
                  </a:lnTo>
                  <a:lnTo>
                    <a:pt x="4326324" y="282690"/>
                  </a:lnTo>
                  <a:lnTo>
                    <a:pt x="4329920" y="331717"/>
                  </a:lnTo>
                  <a:lnTo>
                    <a:pt x="4329920" y="1658588"/>
                  </a:lnTo>
                  <a:lnTo>
                    <a:pt x="4326324" y="1707615"/>
                  </a:lnTo>
                  <a:lnTo>
                    <a:pt x="4315878" y="1754406"/>
                  </a:lnTo>
                  <a:lnTo>
                    <a:pt x="4299095" y="1798448"/>
                  </a:lnTo>
                  <a:lnTo>
                    <a:pt x="4276488" y="1839228"/>
                  </a:lnTo>
                  <a:lnTo>
                    <a:pt x="4248568" y="1876234"/>
                  </a:lnTo>
                  <a:lnTo>
                    <a:pt x="4215849" y="1908953"/>
                  </a:lnTo>
                  <a:lnTo>
                    <a:pt x="4178843" y="1936873"/>
                  </a:lnTo>
                  <a:lnTo>
                    <a:pt x="4138063" y="1959481"/>
                  </a:lnTo>
                  <a:lnTo>
                    <a:pt x="4094021" y="1976264"/>
                  </a:lnTo>
                  <a:lnTo>
                    <a:pt x="4047230" y="1986710"/>
                  </a:lnTo>
                  <a:lnTo>
                    <a:pt x="3998202" y="1990305"/>
                  </a:lnTo>
                  <a:lnTo>
                    <a:pt x="331717" y="1990305"/>
                  </a:lnTo>
                  <a:lnTo>
                    <a:pt x="282690" y="1986710"/>
                  </a:lnTo>
                  <a:lnTo>
                    <a:pt x="235899" y="1976264"/>
                  </a:lnTo>
                  <a:lnTo>
                    <a:pt x="191857" y="1959481"/>
                  </a:lnTo>
                  <a:lnTo>
                    <a:pt x="151077" y="1936873"/>
                  </a:lnTo>
                  <a:lnTo>
                    <a:pt x="114071" y="1908953"/>
                  </a:lnTo>
                  <a:lnTo>
                    <a:pt x="81351" y="1876234"/>
                  </a:lnTo>
                  <a:lnTo>
                    <a:pt x="53432" y="1839228"/>
                  </a:lnTo>
                  <a:lnTo>
                    <a:pt x="30824" y="1798448"/>
                  </a:lnTo>
                  <a:lnTo>
                    <a:pt x="14041" y="1754406"/>
                  </a:lnTo>
                  <a:lnTo>
                    <a:pt x="3595" y="1707615"/>
                  </a:lnTo>
                  <a:lnTo>
                    <a:pt x="0" y="1658588"/>
                  </a:lnTo>
                  <a:lnTo>
                    <a:pt x="0" y="331717"/>
                  </a:lnTo>
                  <a:close/>
                </a:path>
              </a:pathLst>
            </a:custGeom>
            <a:ln w="1047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751941" y="8146318"/>
            <a:ext cx="285305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>
                <a:latin typeface="Microsoft YaHei"/>
                <a:cs typeface="Microsoft YaHei"/>
              </a:rPr>
              <a:t>对目标负责</a:t>
            </a:r>
            <a:endParaRPr sz="4450">
              <a:latin typeface="Microsoft YaHei"/>
              <a:cs typeface="Microsoft Ya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65000" y="3757028"/>
            <a:ext cx="8395970" cy="527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300" spc="-10">
                <a:solidFill>
                  <a:srgbClr val="FFFFFF"/>
                </a:solidFill>
                <a:latin typeface="Microsoft YaHei"/>
                <a:cs typeface="Microsoft YaHei"/>
              </a:rPr>
              <a:t>当前团队不足以支撑今后三年的业</a:t>
            </a:r>
            <a:r>
              <a:rPr dirty="0" sz="3300" spc="-5">
                <a:solidFill>
                  <a:srgbClr val="FFFFFF"/>
                </a:solidFill>
                <a:latin typeface="Microsoft YaHei"/>
                <a:cs typeface="Microsoft YaHei"/>
              </a:rPr>
              <a:t>务</a:t>
            </a:r>
            <a:r>
              <a:rPr dirty="0" sz="3300" spc="-10">
                <a:solidFill>
                  <a:srgbClr val="FFFFFF"/>
                </a:solidFill>
                <a:latin typeface="Microsoft YaHei"/>
                <a:cs typeface="Microsoft YaHei"/>
              </a:rPr>
              <a:t>发展</a:t>
            </a:r>
            <a:r>
              <a:rPr dirty="0" sz="3300" spc="-5">
                <a:solidFill>
                  <a:srgbClr val="FFFFFF"/>
                </a:solidFill>
                <a:latin typeface="Microsoft YaHei"/>
                <a:cs typeface="Microsoft YaHei"/>
              </a:rPr>
              <a:t>需</a:t>
            </a:r>
            <a:r>
              <a:rPr dirty="0" sz="3300" spc="-10">
                <a:solidFill>
                  <a:srgbClr val="FFFFFF"/>
                </a:solidFill>
                <a:latin typeface="Microsoft YaHei"/>
                <a:cs typeface="Microsoft YaHei"/>
              </a:rPr>
              <a:t>要</a:t>
            </a:r>
            <a:endParaRPr sz="3300">
              <a:latin typeface="Microsoft YaHei"/>
              <a:cs typeface="Microsoft Ya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65000" y="6007430"/>
            <a:ext cx="6301740" cy="527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300" spc="-10">
                <a:solidFill>
                  <a:srgbClr val="FFFFFF"/>
                </a:solidFill>
                <a:latin typeface="Microsoft YaHei"/>
                <a:cs typeface="Microsoft YaHei"/>
              </a:rPr>
              <a:t>提供专精的、不可替代的价值输出</a:t>
            </a:r>
            <a:endParaRPr sz="3300">
              <a:latin typeface="Microsoft YaHei"/>
              <a:cs typeface="Microsoft Ya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65000" y="8257833"/>
            <a:ext cx="7976234" cy="527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300" spc="-10">
                <a:solidFill>
                  <a:srgbClr val="FFFFFF"/>
                </a:solidFill>
                <a:latin typeface="Microsoft YaHei"/>
                <a:cs typeface="Microsoft YaHei"/>
              </a:rPr>
              <a:t>领头人不仅关注过程执行，也需要</a:t>
            </a:r>
            <a:r>
              <a:rPr dirty="0" sz="3300" spc="-5">
                <a:solidFill>
                  <a:srgbClr val="FFFFFF"/>
                </a:solidFill>
                <a:latin typeface="Microsoft YaHei"/>
                <a:cs typeface="Microsoft YaHei"/>
              </a:rPr>
              <a:t>关</a:t>
            </a:r>
            <a:r>
              <a:rPr dirty="0" sz="3300" spc="-10">
                <a:solidFill>
                  <a:srgbClr val="FFFFFF"/>
                </a:solidFill>
                <a:latin typeface="Microsoft YaHei"/>
                <a:cs typeface="Microsoft YaHei"/>
              </a:rPr>
              <a:t>注结果</a:t>
            </a:r>
            <a:endParaRPr sz="3300">
              <a:latin typeface="Microsoft YaHei"/>
              <a:cs typeface="Microsoft YaHe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550" y="247531"/>
            <a:ext cx="2418774" cy="8029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7963" y="448438"/>
            <a:ext cx="10079990" cy="123190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pc="15">
                <a:solidFill>
                  <a:srgbClr val="FFFFFF"/>
                </a:solidFill>
              </a:rPr>
              <a:t>着手搭建质量度量体系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86111" y="2806825"/>
            <a:ext cx="7496809" cy="3481070"/>
            <a:chOff x="2186111" y="2806825"/>
            <a:chExt cx="7496809" cy="3481070"/>
          </a:xfrm>
        </p:grpSpPr>
        <p:sp>
          <p:nvSpPr>
            <p:cNvPr id="4" name="object 4"/>
            <p:cNvSpPr/>
            <p:nvPr/>
          </p:nvSpPr>
          <p:spPr>
            <a:xfrm>
              <a:off x="2191346" y="2812061"/>
              <a:ext cx="7486650" cy="3470910"/>
            </a:xfrm>
            <a:custGeom>
              <a:avLst/>
              <a:gdLst/>
              <a:ahLst/>
              <a:cxnLst/>
              <a:rect l="l" t="t" r="r" b="b"/>
              <a:pathLst>
                <a:path w="7486650" h="3470910">
                  <a:moveTo>
                    <a:pt x="7139259" y="0"/>
                  </a:moveTo>
                  <a:lnTo>
                    <a:pt x="347005" y="0"/>
                  </a:lnTo>
                  <a:lnTo>
                    <a:pt x="299924" y="3168"/>
                  </a:lnTo>
                  <a:lnTo>
                    <a:pt x="254767" y="12397"/>
                  </a:lnTo>
                  <a:lnTo>
                    <a:pt x="211947" y="27273"/>
                  </a:lnTo>
                  <a:lnTo>
                    <a:pt x="171877" y="47382"/>
                  </a:lnTo>
                  <a:lnTo>
                    <a:pt x="134972" y="72311"/>
                  </a:lnTo>
                  <a:lnTo>
                    <a:pt x="101646" y="101646"/>
                  </a:lnTo>
                  <a:lnTo>
                    <a:pt x="72311" y="134972"/>
                  </a:lnTo>
                  <a:lnTo>
                    <a:pt x="47382" y="171877"/>
                  </a:lnTo>
                  <a:lnTo>
                    <a:pt x="27273" y="211947"/>
                  </a:lnTo>
                  <a:lnTo>
                    <a:pt x="12397" y="254767"/>
                  </a:lnTo>
                  <a:lnTo>
                    <a:pt x="3168" y="299924"/>
                  </a:lnTo>
                  <a:lnTo>
                    <a:pt x="0" y="347005"/>
                  </a:lnTo>
                  <a:lnTo>
                    <a:pt x="0" y="3123465"/>
                  </a:lnTo>
                  <a:lnTo>
                    <a:pt x="3168" y="3170545"/>
                  </a:lnTo>
                  <a:lnTo>
                    <a:pt x="12397" y="3215702"/>
                  </a:lnTo>
                  <a:lnTo>
                    <a:pt x="27273" y="3258523"/>
                  </a:lnTo>
                  <a:lnTo>
                    <a:pt x="47382" y="3298592"/>
                  </a:lnTo>
                  <a:lnTo>
                    <a:pt x="72311" y="3335497"/>
                  </a:lnTo>
                  <a:lnTo>
                    <a:pt x="101646" y="3368824"/>
                  </a:lnTo>
                  <a:lnTo>
                    <a:pt x="134972" y="3398158"/>
                  </a:lnTo>
                  <a:lnTo>
                    <a:pt x="171877" y="3423087"/>
                  </a:lnTo>
                  <a:lnTo>
                    <a:pt x="211947" y="3443196"/>
                  </a:lnTo>
                  <a:lnTo>
                    <a:pt x="254767" y="3458072"/>
                  </a:lnTo>
                  <a:lnTo>
                    <a:pt x="299924" y="3467301"/>
                  </a:lnTo>
                  <a:lnTo>
                    <a:pt x="347005" y="3470470"/>
                  </a:lnTo>
                  <a:lnTo>
                    <a:pt x="7139259" y="3470470"/>
                  </a:lnTo>
                  <a:lnTo>
                    <a:pt x="7186339" y="3467301"/>
                  </a:lnTo>
                  <a:lnTo>
                    <a:pt x="7231496" y="3458072"/>
                  </a:lnTo>
                  <a:lnTo>
                    <a:pt x="7274317" y="3443196"/>
                  </a:lnTo>
                  <a:lnTo>
                    <a:pt x="7314386" y="3423087"/>
                  </a:lnTo>
                  <a:lnTo>
                    <a:pt x="7351291" y="3398158"/>
                  </a:lnTo>
                  <a:lnTo>
                    <a:pt x="7384618" y="3368824"/>
                  </a:lnTo>
                  <a:lnTo>
                    <a:pt x="7413952" y="3335497"/>
                  </a:lnTo>
                  <a:lnTo>
                    <a:pt x="7438881" y="3298592"/>
                  </a:lnTo>
                  <a:lnTo>
                    <a:pt x="7458990" y="3258523"/>
                  </a:lnTo>
                  <a:lnTo>
                    <a:pt x="7473866" y="3215702"/>
                  </a:lnTo>
                  <a:lnTo>
                    <a:pt x="7483095" y="3170545"/>
                  </a:lnTo>
                  <a:lnTo>
                    <a:pt x="7486264" y="3123465"/>
                  </a:lnTo>
                  <a:lnTo>
                    <a:pt x="7486264" y="347005"/>
                  </a:lnTo>
                  <a:lnTo>
                    <a:pt x="7483095" y="299924"/>
                  </a:lnTo>
                  <a:lnTo>
                    <a:pt x="7473866" y="254767"/>
                  </a:lnTo>
                  <a:lnTo>
                    <a:pt x="7458990" y="211947"/>
                  </a:lnTo>
                  <a:lnTo>
                    <a:pt x="7438881" y="171877"/>
                  </a:lnTo>
                  <a:lnTo>
                    <a:pt x="7413952" y="134972"/>
                  </a:lnTo>
                  <a:lnTo>
                    <a:pt x="7384618" y="101646"/>
                  </a:lnTo>
                  <a:lnTo>
                    <a:pt x="7351291" y="72311"/>
                  </a:lnTo>
                  <a:lnTo>
                    <a:pt x="7314386" y="47382"/>
                  </a:lnTo>
                  <a:lnTo>
                    <a:pt x="7274317" y="27273"/>
                  </a:lnTo>
                  <a:lnTo>
                    <a:pt x="7231496" y="12397"/>
                  </a:lnTo>
                  <a:lnTo>
                    <a:pt x="7186339" y="3168"/>
                  </a:lnTo>
                  <a:lnTo>
                    <a:pt x="713925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91346" y="2812061"/>
              <a:ext cx="7486650" cy="3470910"/>
            </a:xfrm>
            <a:custGeom>
              <a:avLst/>
              <a:gdLst/>
              <a:ahLst/>
              <a:cxnLst/>
              <a:rect l="l" t="t" r="r" b="b"/>
              <a:pathLst>
                <a:path w="7486650" h="3470910">
                  <a:moveTo>
                    <a:pt x="0" y="347005"/>
                  </a:moveTo>
                  <a:lnTo>
                    <a:pt x="3168" y="299924"/>
                  </a:lnTo>
                  <a:lnTo>
                    <a:pt x="12397" y="254767"/>
                  </a:lnTo>
                  <a:lnTo>
                    <a:pt x="27273" y="211947"/>
                  </a:lnTo>
                  <a:lnTo>
                    <a:pt x="47382" y="171877"/>
                  </a:lnTo>
                  <a:lnTo>
                    <a:pt x="72311" y="134972"/>
                  </a:lnTo>
                  <a:lnTo>
                    <a:pt x="101646" y="101646"/>
                  </a:lnTo>
                  <a:lnTo>
                    <a:pt x="134972" y="72311"/>
                  </a:lnTo>
                  <a:lnTo>
                    <a:pt x="171877" y="47382"/>
                  </a:lnTo>
                  <a:lnTo>
                    <a:pt x="211947" y="27273"/>
                  </a:lnTo>
                  <a:lnTo>
                    <a:pt x="254767" y="12397"/>
                  </a:lnTo>
                  <a:lnTo>
                    <a:pt x="299924" y="3168"/>
                  </a:lnTo>
                  <a:lnTo>
                    <a:pt x="347005" y="0"/>
                  </a:lnTo>
                  <a:lnTo>
                    <a:pt x="7139259" y="0"/>
                  </a:lnTo>
                  <a:lnTo>
                    <a:pt x="7186339" y="3168"/>
                  </a:lnTo>
                  <a:lnTo>
                    <a:pt x="7231496" y="12397"/>
                  </a:lnTo>
                  <a:lnTo>
                    <a:pt x="7274317" y="27273"/>
                  </a:lnTo>
                  <a:lnTo>
                    <a:pt x="7314386" y="47382"/>
                  </a:lnTo>
                  <a:lnTo>
                    <a:pt x="7351291" y="72311"/>
                  </a:lnTo>
                  <a:lnTo>
                    <a:pt x="7384618" y="101646"/>
                  </a:lnTo>
                  <a:lnTo>
                    <a:pt x="7413952" y="134972"/>
                  </a:lnTo>
                  <a:lnTo>
                    <a:pt x="7438881" y="171877"/>
                  </a:lnTo>
                  <a:lnTo>
                    <a:pt x="7458990" y="211947"/>
                  </a:lnTo>
                  <a:lnTo>
                    <a:pt x="7473866" y="254767"/>
                  </a:lnTo>
                  <a:lnTo>
                    <a:pt x="7483095" y="299924"/>
                  </a:lnTo>
                  <a:lnTo>
                    <a:pt x="7486264" y="347005"/>
                  </a:lnTo>
                  <a:lnTo>
                    <a:pt x="7486264" y="3123465"/>
                  </a:lnTo>
                  <a:lnTo>
                    <a:pt x="7483095" y="3170545"/>
                  </a:lnTo>
                  <a:lnTo>
                    <a:pt x="7473866" y="3215702"/>
                  </a:lnTo>
                  <a:lnTo>
                    <a:pt x="7458990" y="3258523"/>
                  </a:lnTo>
                  <a:lnTo>
                    <a:pt x="7438881" y="3298592"/>
                  </a:lnTo>
                  <a:lnTo>
                    <a:pt x="7413952" y="3335497"/>
                  </a:lnTo>
                  <a:lnTo>
                    <a:pt x="7384618" y="3368824"/>
                  </a:lnTo>
                  <a:lnTo>
                    <a:pt x="7351291" y="3398158"/>
                  </a:lnTo>
                  <a:lnTo>
                    <a:pt x="7314386" y="3423087"/>
                  </a:lnTo>
                  <a:lnTo>
                    <a:pt x="7274317" y="3443196"/>
                  </a:lnTo>
                  <a:lnTo>
                    <a:pt x="7231496" y="3458072"/>
                  </a:lnTo>
                  <a:lnTo>
                    <a:pt x="7186339" y="3467301"/>
                  </a:lnTo>
                  <a:lnTo>
                    <a:pt x="7139259" y="3470470"/>
                  </a:lnTo>
                  <a:lnTo>
                    <a:pt x="347005" y="3470470"/>
                  </a:lnTo>
                  <a:lnTo>
                    <a:pt x="299924" y="3467301"/>
                  </a:lnTo>
                  <a:lnTo>
                    <a:pt x="254767" y="3458072"/>
                  </a:lnTo>
                  <a:lnTo>
                    <a:pt x="211947" y="3443196"/>
                  </a:lnTo>
                  <a:lnTo>
                    <a:pt x="171877" y="3423087"/>
                  </a:lnTo>
                  <a:lnTo>
                    <a:pt x="134972" y="3398158"/>
                  </a:lnTo>
                  <a:lnTo>
                    <a:pt x="101646" y="3368824"/>
                  </a:lnTo>
                  <a:lnTo>
                    <a:pt x="72311" y="3335497"/>
                  </a:lnTo>
                  <a:lnTo>
                    <a:pt x="47382" y="3298592"/>
                  </a:lnTo>
                  <a:lnTo>
                    <a:pt x="27273" y="3258523"/>
                  </a:lnTo>
                  <a:lnTo>
                    <a:pt x="12397" y="3215702"/>
                  </a:lnTo>
                  <a:lnTo>
                    <a:pt x="3168" y="3170545"/>
                  </a:lnTo>
                  <a:lnTo>
                    <a:pt x="0" y="3123465"/>
                  </a:lnTo>
                  <a:lnTo>
                    <a:pt x="0" y="347005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167665" y="4032726"/>
            <a:ext cx="1533525" cy="9302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900" spc="35">
                <a:solidFill>
                  <a:srgbClr val="FFFFFF"/>
                </a:solidFill>
                <a:latin typeface="Microsoft YaHei"/>
                <a:cs typeface="Microsoft YaHei"/>
              </a:rPr>
              <a:t>质量</a:t>
            </a:r>
            <a:endParaRPr sz="5900">
              <a:latin typeface="Microsoft YaHei"/>
              <a:cs typeface="Microsoft YaHe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86111" y="6689429"/>
            <a:ext cx="3602990" cy="3481070"/>
            <a:chOff x="2186111" y="6689429"/>
            <a:chExt cx="3602990" cy="3481070"/>
          </a:xfrm>
        </p:grpSpPr>
        <p:sp>
          <p:nvSpPr>
            <p:cNvPr id="8" name="object 8"/>
            <p:cNvSpPr/>
            <p:nvPr/>
          </p:nvSpPr>
          <p:spPr>
            <a:xfrm>
              <a:off x="2191346" y="6694665"/>
              <a:ext cx="3592829" cy="3470910"/>
            </a:xfrm>
            <a:custGeom>
              <a:avLst/>
              <a:gdLst/>
              <a:ahLst/>
              <a:cxnLst/>
              <a:rect l="l" t="t" r="r" b="b"/>
              <a:pathLst>
                <a:path w="3592829" h="3470909">
                  <a:moveTo>
                    <a:pt x="3245346" y="0"/>
                  </a:moveTo>
                  <a:lnTo>
                    <a:pt x="347005" y="0"/>
                  </a:lnTo>
                  <a:lnTo>
                    <a:pt x="299924" y="3168"/>
                  </a:lnTo>
                  <a:lnTo>
                    <a:pt x="254767" y="12397"/>
                  </a:lnTo>
                  <a:lnTo>
                    <a:pt x="211947" y="27273"/>
                  </a:lnTo>
                  <a:lnTo>
                    <a:pt x="171877" y="47382"/>
                  </a:lnTo>
                  <a:lnTo>
                    <a:pt x="134972" y="72311"/>
                  </a:lnTo>
                  <a:lnTo>
                    <a:pt x="101646" y="101646"/>
                  </a:lnTo>
                  <a:lnTo>
                    <a:pt x="72311" y="134972"/>
                  </a:lnTo>
                  <a:lnTo>
                    <a:pt x="47382" y="171877"/>
                  </a:lnTo>
                  <a:lnTo>
                    <a:pt x="27273" y="211947"/>
                  </a:lnTo>
                  <a:lnTo>
                    <a:pt x="12397" y="254767"/>
                  </a:lnTo>
                  <a:lnTo>
                    <a:pt x="3168" y="299924"/>
                  </a:lnTo>
                  <a:lnTo>
                    <a:pt x="0" y="347005"/>
                  </a:lnTo>
                  <a:lnTo>
                    <a:pt x="0" y="3123465"/>
                  </a:lnTo>
                  <a:lnTo>
                    <a:pt x="3168" y="3170545"/>
                  </a:lnTo>
                  <a:lnTo>
                    <a:pt x="12397" y="3215702"/>
                  </a:lnTo>
                  <a:lnTo>
                    <a:pt x="27273" y="3258523"/>
                  </a:lnTo>
                  <a:lnTo>
                    <a:pt x="47382" y="3298592"/>
                  </a:lnTo>
                  <a:lnTo>
                    <a:pt x="72311" y="3335497"/>
                  </a:lnTo>
                  <a:lnTo>
                    <a:pt x="101646" y="3368824"/>
                  </a:lnTo>
                  <a:lnTo>
                    <a:pt x="134972" y="3398158"/>
                  </a:lnTo>
                  <a:lnTo>
                    <a:pt x="171877" y="3423087"/>
                  </a:lnTo>
                  <a:lnTo>
                    <a:pt x="211947" y="3443196"/>
                  </a:lnTo>
                  <a:lnTo>
                    <a:pt x="254767" y="3458072"/>
                  </a:lnTo>
                  <a:lnTo>
                    <a:pt x="299924" y="3467301"/>
                  </a:lnTo>
                  <a:lnTo>
                    <a:pt x="347005" y="3470470"/>
                  </a:lnTo>
                  <a:lnTo>
                    <a:pt x="3245346" y="3470470"/>
                  </a:lnTo>
                  <a:lnTo>
                    <a:pt x="3292426" y="3467301"/>
                  </a:lnTo>
                  <a:lnTo>
                    <a:pt x="3337584" y="3458072"/>
                  </a:lnTo>
                  <a:lnTo>
                    <a:pt x="3380404" y="3443196"/>
                  </a:lnTo>
                  <a:lnTo>
                    <a:pt x="3420473" y="3423087"/>
                  </a:lnTo>
                  <a:lnTo>
                    <a:pt x="3457378" y="3398158"/>
                  </a:lnTo>
                  <a:lnTo>
                    <a:pt x="3490705" y="3368824"/>
                  </a:lnTo>
                  <a:lnTo>
                    <a:pt x="3520039" y="3335497"/>
                  </a:lnTo>
                  <a:lnTo>
                    <a:pt x="3544968" y="3298592"/>
                  </a:lnTo>
                  <a:lnTo>
                    <a:pt x="3565077" y="3258523"/>
                  </a:lnTo>
                  <a:lnTo>
                    <a:pt x="3579954" y="3215702"/>
                  </a:lnTo>
                  <a:lnTo>
                    <a:pt x="3589183" y="3170545"/>
                  </a:lnTo>
                  <a:lnTo>
                    <a:pt x="3592351" y="3123465"/>
                  </a:lnTo>
                  <a:lnTo>
                    <a:pt x="3592351" y="347005"/>
                  </a:lnTo>
                  <a:lnTo>
                    <a:pt x="3589183" y="299924"/>
                  </a:lnTo>
                  <a:lnTo>
                    <a:pt x="3579954" y="254767"/>
                  </a:lnTo>
                  <a:lnTo>
                    <a:pt x="3565077" y="211947"/>
                  </a:lnTo>
                  <a:lnTo>
                    <a:pt x="3544968" y="171877"/>
                  </a:lnTo>
                  <a:lnTo>
                    <a:pt x="3520039" y="134972"/>
                  </a:lnTo>
                  <a:lnTo>
                    <a:pt x="3490705" y="101646"/>
                  </a:lnTo>
                  <a:lnTo>
                    <a:pt x="3457378" y="72311"/>
                  </a:lnTo>
                  <a:lnTo>
                    <a:pt x="3420473" y="47382"/>
                  </a:lnTo>
                  <a:lnTo>
                    <a:pt x="3380404" y="27273"/>
                  </a:lnTo>
                  <a:lnTo>
                    <a:pt x="3337584" y="12397"/>
                  </a:lnTo>
                  <a:lnTo>
                    <a:pt x="3292426" y="3168"/>
                  </a:lnTo>
                  <a:lnTo>
                    <a:pt x="32453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191346" y="6694665"/>
              <a:ext cx="3592829" cy="3470910"/>
            </a:xfrm>
            <a:custGeom>
              <a:avLst/>
              <a:gdLst/>
              <a:ahLst/>
              <a:cxnLst/>
              <a:rect l="l" t="t" r="r" b="b"/>
              <a:pathLst>
                <a:path w="3592829" h="3470909">
                  <a:moveTo>
                    <a:pt x="0" y="347005"/>
                  </a:moveTo>
                  <a:lnTo>
                    <a:pt x="3168" y="299924"/>
                  </a:lnTo>
                  <a:lnTo>
                    <a:pt x="12397" y="254767"/>
                  </a:lnTo>
                  <a:lnTo>
                    <a:pt x="27273" y="211947"/>
                  </a:lnTo>
                  <a:lnTo>
                    <a:pt x="47382" y="171877"/>
                  </a:lnTo>
                  <a:lnTo>
                    <a:pt x="72311" y="134972"/>
                  </a:lnTo>
                  <a:lnTo>
                    <a:pt x="101646" y="101646"/>
                  </a:lnTo>
                  <a:lnTo>
                    <a:pt x="134972" y="72311"/>
                  </a:lnTo>
                  <a:lnTo>
                    <a:pt x="171877" y="47382"/>
                  </a:lnTo>
                  <a:lnTo>
                    <a:pt x="211947" y="27273"/>
                  </a:lnTo>
                  <a:lnTo>
                    <a:pt x="254767" y="12397"/>
                  </a:lnTo>
                  <a:lnTo>
                    <a:pt x="299924" y="3168"/>
                  </a:lnTo>
                  <a:lnTo>
                    <a:pt x="347005" y="0"/>
                  </a:lnTo>
                  <a:lnTo>
                    <a:pt x="3245346" y="0"/>
                  </a:lnTo>
                  <a:lnTo>
                    <a:pt x="3292426" y="3168"/>
                  </a:lnTo>
                  <a:lnTo>
                    <a:pt x="3337584" y="12397"/>
                  </a:lnTo>
                  <a:lnTo>
                    <a:pt x="3380404" y="27273"/>
                  </a:lnTo>
                  <a:lnTo>
                    <a:pt x="3420473" y="47382"/>
                  </a:lnTo>
                  <a:lnTo>
                    <a:pt x="3457378" y="72311"/>
                  </a:lnTo>
                  <a:lnTo>
                    <a:pt x="3490705" y="101646"/>
                  </a:lnTo>
                  <a:lnTo>
                    <a:pt x="3520039" y="134972"/>
                  </a:lnTo>
                  <a:lnTo>
                    <a:pt x="3544968" y="171877"/>
                  </a:lnTo>
                  <a:lnTo>
                    <a:pt x="3565077" y="211947"/>
                  </a:lnTo>
                  <a:lnTo>
                    <a:pt x="3579954" y="254767"/>
                  </a:lnTo>
                  <a:lnTo>
                    <a:pt x="3589183" y="299924"/>
                  </a:lnTo>
                  <a:lnTo>
                    <a:pt x="3592351" y="347005"/>
                  </a:lnTo>
                  <a:lnTo>
                    <a:pt x="3592351" y="3123465"/>
                  </a:lnTo>
                  <a:lnTo>
                    <a:pt x="3589183" y="3170545"/>
                  </a:lnTo>
                  <a:lnTo>
                    <a:pt x="3579954" y="3215702"/>
                  </a:lnTo>
                  <a:lnTo>
                    <a:pt x="3565077" y="3258523"/>
                  </a:lnTo>
                  <a:lnTo>
                    <a:pt x="3544968" y="3298592"/>
                  </a:lnTo>
                  <a:lnTo>
                    <a:pt x="3520039" y="3335497"/>
                  </a:lnTo>
                  <a:lnTo>
                    <a:pt x="3490705" y="3368824"/>
                  </a:lnTo>
                  <a:lnTo>
                    <a:pt x="3457378" y="3398158"/>
                  </a:lnTo>
                  <a:lnTo>
                    <a:pt x="3420473" y="3423087"/>
                  </a:lnTo>
                  <a:lnTo>
                    <a:pt x="3380404" y="3443196"/>
                  </a:lnTo>
                  <a:lnTo>
                    <a:pt x="3337584" y="3458072"/>
                  </a:lnTo>
                  <a:lnTo>
                    <a:pt x="3292426" y="3467301"/>
                  </a:lnTo>
                  <a:lnTo>
                    <a:pt x="3245346" y="3470470"/>
                  </a:lnTo>
                  <a:lnTo>
                    <a:pt x="347005" y="3470470"/>
                  </a:lnTo>
                  <a:lnTo>
                    <a:pt x="299924" y="3467301"/>
                  </a:lnTo>
                  <a:lnTo>
                    <a:pt x="254767" y="3458072"/>
                  </a:lnTo>
                  <a:lnTo>
                    <a:pt x="211947" y="3443196"/>
                  </a:lnTo>
                  <a:lnTo>
                    <a:pt x="171877" y="3423087"/>
                  </a:lnTo>
                  <a:lnTo>
                    <a:pt x="134972" y="3398158"/>
                  </a:lnTo>
                  <a:lnTo>
                    <a:pt x="101646" y="3368824"/>
                  </a:lnTo>
                  <a:lnTo>
                    <a:pt x="72311" y="3335497"/>
                  </a:lnTo>
                  <a:lnTo>
                    <a:pt x="47382" y="3298592"/>
                  </a:lnTo>
                  <a:lnTo>
                    <a:pt x="27273" y="3258523"/>
                  </a:lnTo>
                  <a:lnTo>
                    <a:pt x="12397" y="3215702"/>
                  </a:lnTo>
                  <a:lnTo>
                    <a:pt x="3168" y="3170545"/>
                  </a:lnTo>
                  <a:lnTo>
                    <a:pt x="0" y="3123465"/>
                  </a:lnTo>
                  <a:lnTo>
                    <a:pt x="0" y="347005"/>
                  </a:lnTo>
                  <a:close/>
                </a:path>
              </a:pathLst>
            </a:custGeom>
            <a:ln w="1047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560101" y="8040981"/>
            <a:ext cx="285432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>
                <a:latin typeface="Microsoft YaHei"/>
                <a:cs typeface="Microsoft YaHei"/>
              </a:rPr>
              <a:t>线上问题率</a:t>
            </a:r>
            <a:endParaRPr sz="4450">
              <a:latin typeface="Microsoft YaHei"/>
              <a:cs typeface="Microsoft YaHe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80024" y="6689429"/>
            <a:ext cx="3602990" cy="3481070"/>
            <a:chOff x="6080024" y="6689429"/>
            <a:chExt cx="3602990" cy="3481070"/>
          </a:xfrm>
        </p:grpSpPr>
        <p:sp>
          <p:nvSpPr>
            <p:cNvPr id="12" name="object 12"/>
            <p:cNvSpPr/>
            <p:nvPr/>
          </p:nvSpPr>
          <p:spPr>
            <a:xfrm>
              <a:off x="6085259" y="6694665"/>
              <a:ext cx="3592829" cy="3470910"/>
            </a:xfrm>
            <a:custGeom>
              <a:avLst/>
              <a:gdLst/>
              <a:ahLst/>
              <a:cxnLst/>
              <a:rect l="l" t="t" r="r" b="b"/>
              <a:pathLst>
                <a:path w="3592829" h="3470909">
                  <a:moveTo>
                    <a:pt x="3245346" y="0"/>
                  </a:moveTo>
                  <a:lnTo>
                    <a:pt x="347005" y="0"/>
                  </a:lnTo>
                  <a:lnTo>
                    <a:pt x="299924" y="3168"/>
                  </a:lnTo>
                  <a:lnTo>
                    <a:pt x="254767" y="12397"/>
                  </a:lnTo>
                  <a:lnTo>
                    <a:pt x="211947" y="27273"/>
                  </a:lnTo>
                  <a:lnTo>
                    <a:pt x="171877" y="47382"/>
                  </a:lnTo>
                  <a:lnTo>
                    <a:pt x="134972" y="72311"/>
                  </a:lnTo>
                  <a:lnTo>
                    <a:pt x="101646" y="101646"/>
                  </a:lnTo>
                  <a:lnTo>
                    <a:pt x="72311" y="134972"/>
                  </a:lnTo>
                  <a:lnTo>
                    <a:pt x="47382" y="171877"/>
                  </a:lnTo>
                  <a:lnTo>
                    <a:pt x="27273" y="211947"/>
                  </a:lnTo>
                  <a:lnTo>
                    <a:pt x="12397" y="254767"/>
                  </a:lnTo>
                  <a:lnTo>
                    <a:pt x="3168" y="299924"/>
                  </a:lnTo>
                  <a:lnTo>
                    <a:pt x="0" y="347005"/>
                  </a:lnTo>
                  <a:lnTo>
                    <a:pt x="0" y="3123465"/>
                  </a:lnTo>
                  <a:lnTo>
                    <a:pt x="3168" y="3170545"/>
                  </a:lnTo>
                  <a:lnTo>
                    <a:pt x="12397" y="3215702"/>
                  </a:lnTo>
                  <a:lnTo>
                    <a:pt x="27273" y="3258523"/>
                  </a:lnTo>
                  <a:lnTo>
                    <a:pt x="47382" y="3298592"/>
                  </a:lnTo>
                  <a:lnTo>
                    <a:pt x="72311" y="3335497"/>
                  </a:lnTo>
                  <a:lnTo>
                    <a:pt x="101646" y="3368824"/>
                  </a:lnTo>
                  <a:lnTo>
                    <a:pt x="134972" y="3398158"/>
                  </a:lnTo>
                  <a:lnTo>
                    <a:pt x="171877" y="3423087"/>
                  </a:lnTo>
                  <a:lnTo>
                    <a:pt x="211947" y="3443196"/>
                  </a:lnTo>
                  <a:lnTo>
                    <a:pt x="254767" y="3458072"/>
                  </a:lnTo>
                  <a:lnTo>
                    <a:pt x="299924" y="3467301"/>
                  </a:lnTo>
                  <a:lnTo>
                    <a:pt x="347005" y="3470470"/>
                  </a:lnTo>
                  <a:lnTo>
                    <a:pt x="3245346" y="3470470"/>
                  </a:lnTo>
                  <a:lnTo>
                    <a:pt x="3292426" y="3467301"/>
                  </a:lnTo>
                  <a:lnTo>
                    <a:pt x="3337584" y="3458072"/>
                  </a:lnTo>
                  <a:lnTo>
                    <a:pt x="3380404" y="3443196"/>
                  </a:lnTo>
                  <a:lnTo>
                    <a:pt x="3420473" y="3423087"/>
                  </a:lnTo>
                  <a:lnTo>
                    <a:pt x="3457378" y="3398158"/>
                  </a:lnTo>
                  <a:lnTo>
                    <a:pt x="3490705" y="3368824"/>
                  </a:lnTo>
                  <a:lnTo>
                    <a:pt x="3520039" y="3335497"/>
                  </a:lnTo>
                  <a:lnTo>
                    <a:pt x="3544968" y="3298592"/>
                  </a:lnTo>
                  <a:lnTo>
                    <a:pt x="3565077" y="3258523"/>
                  </a:lnTo>
                  <a:lnTo>
                    <a:pt x="3579954" y="3215702"/>
                  </a:lnTo>
                  <a:lnTo>
                    <a:pt x="3589183" y="3170545"/>
                  </a:lnTo>
                  <a:lnTo>
                    <a:pt x="3592351" y="3123465"/>
                  </a:lnTo>
                  <a:lnTo>
                    <a:pt x="3592351" y="347005"/>
                  </a:lnTo>
                  <a:lnTo>
                    <a:pt x="3589183" y="299924"/>
                  </a:lnTo>
                  <a:lnTo>
                    <a:pt x="3579954" y="254767"/>
                  </a:lnTo>
                  <a:lnTo>
                    <a:pt x="3565077" y="211947"/>
                  </a:lnTo>
                  <a:lnTo>
                    <a:pt x="3544968" y="171877"/>
                  </a:lnTo>
                  <a:lnTo>
                    <a:pt x="3520039" y="134972"/>
                  </a:lnTo>
                  <a:lnTo>
                    <a:pt x="3490705" y="101646"/>
                  </a:lnTo>
                  <a:lnTo>
                    <a:pt x="3457378" y="72311"/>
                  </a:lnTo>
                  <a:lnTo>
                    <a:pt x="3420473" y="47382"/>
                  </a:lnTo>
                  <a:lnTo>
                    <a:pt x="3380404" y="27273"/>
                  </a:lnTo>
                  <a:lnTo>
                    <a:pt x="3337584" y="12397"/>
                  </a:lnTo>
                  <a:lnTo>
                    <a:pt x="3292426" y="3168"/>
                  </a:lnTo>
                  <a:lnTo>
                    <a:pt x="32453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085259" y="6694665"/>
              <a:ext cx="3592829" cy="3470910"/>
            </a:xfrm>
            <a:custGeom>
              <a:avLst/>
              <a:gdLst/>
              <a:ahLst/>
              <a:cxnLst/>
              <a:rect l="l" t="t" r="r" b="b"/>
              <a:pathLst>
                <a:path w="3592829" h="3470909">
                  <a:moveTo>
                    <a:pt x="0" y="347005"/>
                  </a:moveTo>
                  <a:lnTo>
                    <a:pt x="3168" y="299924"/>
                  </a:lnTo>
                  <a:lnTo>
                    <a:pt x="12397" y="254767"/>
                  </a:lnTo>
                  <a:lnTo>
                    <a:pt x="27273" y="211947"/>
                  </a:lnTo>
                  <a:lnTo>
                    <a:pt x="47382" y="171877"/>
                  </a:lnTo>
                  <a:lnTo>
                    <a:pt x="72311" y="134972"/>
                  </a:lnTo>
                  <a:lnTo>
                    <a:pt x="101646" y="101646"/>
                  </a:lnTo>
                  <a:lnTo>
                    <a:pt x="134972" y="72311"/>
                  </a:lnTo>
                  <a:lnTo>
                    <a:pt x="171877" y="47382"/>
                  </a:lnTo>
                  <a:lnTo>
                    <a:pt x="211947" y="27273"/>
                  </a:lnTo>
                  <a:lnTo>
                    <a:pt x="254767" y="12397"/>
                  </a:lnTo>
                  <a:lnTo>
                    <a:pt x="299924" y="3168"/>
                  </a:lnTo>
                  <a:lnTo>
                    <a:pt x="347005" y="0"/>
                  </a:lnTo>
                  <a:lnTo>
                    <a:pt x="3245346" y="0"/>
                  </a:lnTo>
                  <a:lnTo>
                    <a:pt x="3292426" y="3168"/>
                  </a:lnTo>
                  <a:lnTo>
                    <a:pt x="3337584" y="12397"/>
                  </a:lnTo>
                  <a:lnTo>
                    <a:pt x="3380404" y="27273"/>
                  </a:lnTo>
                  <a:lnTo>
                    <a:pt x="3420473" y="47382"/>
                  </a:lnTo>
                  <a:lnTo>
                    <a:pt x="3457378" y="72311"/>
                  </a:lnTo>
                  <a:lnTo>
                    <a:pt x="3490705" y="101646"/>
                  </a:lnTo>
                  <a:lnTo>
                    <a:pt x="3520039" y="134972"/>
                  </a:lnTo>
                  <a:lnTo>
                    <a:pt x="3544968" y="171877"/>
                  </a:lnTo>
                  <a:lnTo>
                    <a:pt x="3565077" y="211947"/>
                  </a:lnTo>
                  <a:lnTo>
                    <a:pt x="3579954" y="254767"/>
                  </a:lnTo>
                  <a:lnTo>
                    <a:pt x="3589183" y="299924"/>
                  </a:lnTo>
                  <a:lnTo>
                    <a:pt x="3592351" y="347005"/>
                  </a:lnTo>
                  <a:lnTo>
                    <a:pt x="3592351" y="3123465"/>
                  </a:lnTo>
                  <a:lnTo>
                    <a:pt x="3589183" y="3170545"/>
                  </a:lnTo>
                  <a:lnTo>
                    <a:pt x="3579954" y="3215702"/>
                  </a:lnTo>
                  <a:lnTo>
                    <a:pt x="3565077" y="3258523"/>
                  </a:lnTo>
                  <a:lnTo>
                    <a:pt x="3544968" y="3298592"/>
                  </a:lnTo>
                  <a:lnTo>
                    <a:pt x="3520039" y="3335497"/>
                  </a:lnTo>
                  <a:lnTo>
                    <a:pt x="3490705" y="3368824"/>
                  </a:lnTo>
                  <a:lnTo>
                    <a:pt x="3457378" y="3398158"/>
                  </a:lnTo>
                  <a:lnTo>
                    <a:pt x="3420473" y="3423087"/>
                  </a:lnTo>
                  <a:lnTo>
                    <a:pt x="3380404" y="3443196"/>
                  </a:lnTo>
                  <a:lnTo>
                    <a:pt x="3337584" y="3458072"/>
                  </a:lnTo>
                  <a:lnTo>
                    <a:pt x="3292426" y="3467301"/>
                  </a:lnTo>
                  <a:lnTo>
                    <a:pt x="3245346" y="3470470"/>
                  </a:lnTo>
                  <a:lnTo>
                    <a:pt x="347005" y="3470470"/>
                  </a:lnTo>
                  <a:lnTo>
                    <a:pt x="299924" y="3467301"/>
                  </a:lnTo>
                  <a:lnTo>
                    <a:pt x="254767" y="3458072"/>
                  </a:lnTo>
                  <a:lnTo>
                    <a:pt x="211947" y="3443196"/>
                  </a:lnTo>
                  <a:lnTo>
                    <a:pt x="171877" y="3423087"/>
                  </a:lnTo>
                  <a:lnTo>
                    <a:pt x="134972" y="3398158"/>
                  </a:lnTo>
                  <a:lnTo>
                    <a:pt x="101646" y="3368824"/>
                  </a:lnTo>
                  <a:lnTo>
                    <a:pt x="72311" y="3335497"/>
                  </a:lnTo>
                  <a:lnTo>
                    <a:pt x="47382" y="3298592"/>
                  </a:lnTo>
                  <a:lnTo>
                    <a:pt x="27273" y="3258523"/>
                  </a:lnTo>
                  <a:lnTo>
                    <a:pt x="12397" y="3215702"/>
                  </a:lnTo>
                  <a:lnTo>
                    <a:pt x="3168" y="3170545"/>
                  </a:lnTo>
                  <a:lnTo>
                    <a:pt x="0" y="3123465"/>
                  </a:lnTo>
                  <a:lnTo>
                    <a:pt x="0" y="347005"/>
                  </a:lnTo>
                  <a:close/>
                </a:path>
              </a:pathLst>
            </a:custGeom>
            <a:ln w="1047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454747" y="8040981"/>
            <a:ext cx="285305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>
                <a:latin typeface="Microsoft YaHei"/>
                <a:cs typeface="Microsoft YaHei"/>
              </a:rPr>
              <a:t>千行缺陷率</a:t>
            </a:r>
            <a:endParaRPr sz="4450">
              <a:latin typeface="Microsoft YaHei"/>
              <a:cs typeface="Microsoft YaHe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276754" y="2806825"/>
            <a:ext cx="7496809" cy="3481070"/>
            <a:chOff x="10276754" y="2806825"/>
            <a:chExt cx="7496809" cy="3481070"/>
          </a:xfrm>
        </p:grpSpPr>
        <p:sp>
          <p:nvSpPr>
            <p:cNvPr id="16" name="object 16"/>
            <p:cNvSpPr/>
            <p:nvPr/>
          </p:nvSpPr>
          <p:spPr>
            <a:xfrm>
              <a:off x="10281990" y="2812061"/>
              <a:ext cx="7486650" cy="3470910"/>
            </a:xfrm>
            <a:custGeom>
              <a:avLst/>
              <a:gdLst/>
              <a:ahLst/>
              <a:cxnLst/>
              <a:rect l="l" t="t" r="r" b="b"/>
              <a:pathLst>
                <a:path w="7486650" h="3470910">
                  <a:moveTo>
                    <a:pt x="7139259" y="0"/>
                  </a:moveTo>
                  <a:lnTo>
                    <a:pt x="347005" y="0"/>
                  </a:lnTo>
                  <a:lnTo>
                    <a:pt x="299924" y="3168"/>
                  </a:lnTo>
                  <a:lnTo>
                    <a:pt x="254767" y="12397"/>
                  </a:lnTo>
                  <a:lnTo>
                    <a:pt x="211947" y="27273"/>
                  </a:lnTo>
                  <a:lnTo>
                    <a:pt x="171877" y="47382"/>
                  </a:lnTo>
                  <a:lnTo>
                    <a:pt x="134972" y="72311"/>
                  </a:lnTo>
                  <a:lnTo>
                    <a:pt x="101646" y="101646"/>
                  </a:lnTo>
                  <a:lnTo>
                    <a:pt x="72311" y="134972"/>
                  </a:lnTo>
                  <a:lnTo>
                    <a:pt x="47382" y="171877"/>
                  </a:lnTo>
                  <a:lnTo>
                    <a:pt x="27273" y="211947"/>
                  </a:lnTo>
                  <a:lnTo>
                    <a:pt x="12397" y="254767"/>
                  </a:lnTo>
                  <a:lnTo>
                    <a:pt x="3168" y="299924"/>
                  </a:lnTo>
                  <a:lnTo>
                    <a:pt x="0" y="347005"/>
                  </a:lnTo>
                  <a:lnTo>
                    <a:pt x="0" y="3123465"/>
                  </a:lnTo>
                  <a:lnTo>
                    <a:pt x="3168" y="3170545"/>
                  </a:lnTo>
                  <a:lnTo>
                    <a:pt x="12397" y="3215702"/>
                  </a:lnTo>
                  <a:lnTo>
                    <a:pt x="27273" y="3258523"/>
                  </a:lnTo>
                  <a:lnTo>
                    <a:pt x="47382" y="3298592"/>
                  </a:lnTo>
                  <a:lnTo>
                    <a:pt x="72311" y="3335497"/>
                  </a:lnTo>
                  <a:lnTo>
                    <a:pt x="101646" y="3368824"/>
                  </a:lnTo>
                  <a:lnTo>
                    <a:pt x="134972" y="3398158"/>
                  </a:lnTo>
                  <a:lnTo>
                    <a:pt x="171877" y="3423087"/>
                  </a:lnTo>
                  <a:lnTo>
                    <a:pt x="211947" y="3443196"/>
                  </a:lnTo>
                  <a:lnTo>
                    <a:pt x="254767" y="3458072"/>
                  </a:lnTo>
                  <a:lnTo>
                    <a:pt x="299924" y="3467301"/>
                  </a:lnTo>
                  <a:lnTo>
                    <a:pt x="347005" y="3470470"/>
                  </a:lnTo>
                  <a:lnTo>
                    <a:pt x="7139259" y="3470470"/>
                  </a:lnTo>
                  <a:lnTo>
                    <a:pt x="7186339" y="3467301"/>
                  </a:lnTo>
                  <a:lnTo>
                    <a:pt x="7231496" y="3458072"/>
                  </a:lnTo>
                  <a:lnTo>
                    <a:pt x="7274317" y="3443196"/>
                  </a:lnTo>
                  <a:lnTo>
                    <a:pt x="7314386" y="3423087"/>
                  </a:lnTo>
                  <a:lnTo>
                    <a:pt x="7351291" y="3398158"/>
                  </a:lnTo>
                  <a:lnTo>
                    <a:pt x="7384618" y="3368824"/>
                  </a:lnTo>
                  <a:lnTo>
                    <a:pt x="7413952" y="3335497"/>
                  </a:lnTo>
                  <a:lnTo>
                    <a:pt x="7438881" y="3298592"/>
                  </a:lnTo>
                  <a:lnTo>
                    <a:pt x="7458990" y="3258523"/>
                  </a:lnTo>
                  <a:lnTo>
                    <a:pt x="7473866" y="3215702"/>
                  </a:lnTo>
                  <a:lnTo>
                    <a:pt x="7483095" y="3170545"/>
                  </a:lnTo>
                  <a:lnTo>
                    <a:pt x="7486264" y="3123465"/>
                  </a:lnTo>
                  <a:lnTo>
                    <a:pt x="7486264" y="347005"/>
                  </a:lnTo>
                  <a:lnTo>
                    <a:pt x="7483095" y="299924"/>
                  </a:lnTo>
                  <a:lnTo>
                    <a:pt x="7473866" y="254767"/>
                  </a:lnTo>
                  <a:lnTo>
                    <a:pt x="7458990" y="211947"/>
                  </a:lnTo>
                  <a:lnTo>
                    <a:pt x="7438881" y="171877"/>
                  </a:lnTo>
                  <a:lnTo>
                    <a:pt x="7413952" y="134972"/>
                  </a:lnTo>
                  <a:lnTo>
                    <a:pt x="7384618" y="101646"/>
                  </a:lnTo>
                  <a:lnTo>
                    <a:pt x="7351291" y="72311"/>
                  </a:lnTo>
                  <a:lnTo>
                    <a:pt x="7314386" y="47382"/>
                  </a:lnTo>
                  <a:lnTo>
                    <a:pt x="7274317" y="27273"/>
                  </a:lnTo>
                  <a:lnTo>
                    <a:pt x="7231496" y="12397"/>
                  </a:lnTo>
                  <a:lnTo>
                    <a:pt x="7186339" y="3168"/>
                  </a:lnTo>
                  <a:lnTo>
                    <a:pt x="713925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281990" y="2812061"/>
              <a:ext cx="7486650" cy="3470910"/>
            </a:xfrm>
            <a:custGeom>
              <a:avLst/>
              <a:gdLst/>
              <a:ahLst/>
              <a:cxnLst/>
              <a:rect l="l" t="t" r="r" b="b"/>
              <a:pathLst>
                <a:path w="7486650" h="3470910">
                  <a:moveTo>
                    <a:pt x="0" y="347005"/>
                  </a:moveTo>
                  <a:lnTo>
                    <a:pt x="3168" y="299924"/>
                  </a:lnTo>
                  <a:lnTo>
                    <a:pt x="12397" y="254767"/>
                  </a:lnTo>
                  <a:lnTo>
                    <a:pt x="27273" y="211947"/>
                  </a:lnTo>
                  <a:lnTo>
                    <a:pt x="47382" y="171877"/>
                  </a:lnTo>
                  <a:lnTo>
                    <a:pt x="72311" y="134972"/>
                  </a:lnTo>
                  <a:lnTo>
                    <a:pt x="101646" y="101646"/>
                  </a:lnTo>
                  <a:lnTo>
                    <a:pt x="134972" y="72311"/>
                  </a:lnTo>
                  <a:lnTo>
                    <a:pt x="171877" y="47382"/>
                  </a:lnTo>
                  <a:lnTo>
                    <a:pt x="211947" y="27273"/>
                  </a:lnTo>
                  <a:lnTo>
                    <a:pt x="254767" y="12397"/>
                  </a:lnTo>
                  <a:lnTo>
                    <a:pt x="299924" y="3168"/>
                  </a:lnTo>
                  <a:lnTo>
                    <a:pt x="347005" y="0"/>
                  </a:lnTo>
                  <a:lnTo>
                    <a:pt x="7139259" y="0"/>
                  </a:lnTo>
                  <a:lnTo>
                    <a:pt x="7186339" y="3168"/>
                  </a:lnTo>
                  <a:lnTo>
                    <a:pt x="7231496" y="12397"/>
                  </a:lnTo>
                  <a:lnTo>
                    <a:pt x="7274317" y="27273"/>
                  </a:lnTo>
                  <a:lnTo>
                    <a:pt x="7314386" y="47382"/>
                  </a:lnTo>
                  <a:lnTo>
                    <a:pt x="7351291" y="72311"/>
                  </a:lnTo>
                  <a:lnTo>
                    <a:pt x="7384618" y="101646"/>
                  </a:lnTo>
                  <a:lnTo>
                    <a:pt x="7413952" y="134972"/>
                  </a:lnTo>
                  <a:lnTo>
                    <a:pt x="7438881" y="171877"/>
                  </a:lnTo>
                  <a:lnTo>
                    <a:pt x="7458990" y="211947"/>
                  </a:lnTo>
                  <a:lnTo>
                    <a:pt x="7473866" y="254767"/>
                  </a:lnTo>
                  <a:lnTo>
                    <a:pt x="7483095" y="299924"/>
                  </a:lnTo>
                  <a:lnTo>
                    <a:pt x="7486264" y="347005"/>
                  </a:lnTo>
                  <a:lnTo>
                    <a:pt x="7486264" y="3123465"/>
                  </a:lnTo>
                  <a:lnTo>
                    <a:pt x="7483095" y="3170545"/>
                  </a:lnTo>
                  <a:lnTo>
                    <a:pt x="7473866" y="3215702"/>
                  </a:lnTo>
                  <a:lnTo>
                    <a:pt x="7458990" y="3258523"/>
                  </a:lnTo>
                  <a:lnTo>
                    <a:pt x="7438881" y="3298592"/>
                  </a:lnTo>
                  <a:lnTo>
                    <a:pt x="7413952" y="3335497"/>
                  </a:lnTo>
                  <a:lnTo>
                    <a:pt x="7384618" y="3368824"/>
                  </a:lnTo>
                  <a:lnTo>
                    <a:pt x="7351291" y="3398158"/>
                  </a:lnTo>
                  <a:lnTo>
                    <a:pt x="7314386" y="3423087"/>
                  </a:lnTo>
                  <a:lnTo>
                    <a:pt x="7274317" y="3443196"/>
                  </a:lnTo>
                  <a:lnTo>
                    <a:pt x="7231496" y="3458072"/>
                  </a:lnTo>
                  <a:lnTo>
                    <a:pt x="7186339" y="3467301"/>
                  </a:lnTo>
                  <a:lnTo>
                    <a:pt x="7139259" y="3470470"/>
                  </a:lnTo>
                  <a:lnTo>
                    <a:pt x="347005" y="3470470"/>
                  </a:lnTo>
                  <a:lnTo>
                    <a:pt x="299924" y="3467301"/>
                  </a:lnTo>
                  <a:lnTo>
                    <a:pt x="254767" y="3458072"/>
                  </a:lnTo>
                  <a:lnTo>
                    <a:pt x="211947" y="3443196"/>
                  </a:lnTo>
                  <a:lnTo>
                    <a:pt x="171877" y="3423087"/>
                  </a:lnTo>
                  <a:lnTo>
                    <a:pt x="134972" y="3398158"/>
                  </a:lnTo>
                  <a:lnTo>
                    <a:pt x="101646" y="3368824"/>
                  </a:lnTo>
                  <a:lnTo>
                    <a:pt x="72311" y="3335497"/>
                  </a:lnTo>
                  <a:lnTo>
                    <a:pt x="47382" y="3298592"/>
                  </a:lnTo>
                  <a:lnTo>
                    <a:pt x="27273" y="3258523"/>
                  </a:lnTo>
                  <a:lnTo>
                    <a:pt x="12397" y="3215702"/>
                  </a:lnTo>
                  <a:lnTo>
                    <a:pt x="3168" y="3170545"/>
                  </a:lnTo>
                  <a:lnTo>
                    <a:pt x="0" y="3123465"/>
                  </a:lnTo>
                  <a:lnTo>
                    <a:pt x="0" y="347005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3258728" y="4032726"/>
            <a:ext cx="1533525" cy="9302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900" spc="35">
                <a:solidFill>
                  <a:srgbClr val="FFFFFF"/>
                </a:solidFill>
                <a:latin typeface="Microsoft YaHei"/>
                <a:cs typeface="Microsoft YaHei"/>
              </a:rPr>
              <a:t>效率</a:t>
            </a:r>
            <a:endParaRPr sz="5900">
              <a:latin typeface="Microsoft YaHei"/>
              <a:cs typeface="Microsoft YaHe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276754" y="6689429"/>
            <a:ext cx="3602990" cy="3481070"/>
            <a:chOff x="10276754" y="6689429"/>
            <a:chExt cx="3602990" cy="3481070"/>
          </a:xfrm>
        </p:grpSpPr>
        <p:sp>
          <p:nvSpPr>
            <p:cNvPr id="20" name="object 20"/>
            <p:cNvSpPr/>
            <p:nvPr/>
          </p:nvSpPr>
          <p:spPr>
            <a:xfrm>
              <a:off x="10281990" y="6694665"/>
              <a:ext cx="3592829" cy="3470910"/>
            </a:xfrm>
            <a:custGeom>
              <a:avLst/>
              <a:gdLst/>
              <a:ahLst/>
              <a:cxnLst/>
              <a:rect l="l" t="t" r="r" b="b"/>
              <a:pathLst>
                <a:path w="3592830" h="3470909">
                  <a:moveTo>
                    <a:pt x="3245346" y="0"/>
                  </a:moveTo>
                  <a:lnTo>
                    <a:pt x="347005" y="0"/>
                  </a:lnTo>
                  <a:lnTo>
                    <a:pt x="299924" y="3168"/>
                  </a:lnTo>
                  <a:lnTo>
                    <a:pt x="254767" y="12397"/>
                  </a:lnTo>
                  <a:lnTo>
                    <a:pt x="211947" y="27273"/>
                  </a:lnTo>
                  <a:lnTo>
                    <a:pt x="171877" y="47382"/>
                  </a:lnTo>
                  <a:lnTo>
                    <a:pt x="134972" y="72311"/>
                  </a:lnTo>
                  <a:lnTo>
                    <a:pt x="101646" y="101646"/>
                  </a:lnTo>
                  <a:lnTo>
                    <a:pt x="72311" y="134972"/>
                  </a:lnTo>
                  <a:lnTo>
                    <a:pt x="47382" y="171877"/>
                  </a:lnTo>
                  <a:lnTo>
                    <a:pt x="27273" y="211947"/>
                  </a:lnTo>
                  <a:lnTo>
                    <a:pt x="12397" y="254767"/>
                  </a:lnTo>
                  <a:lnTo>
                    <a:pt x="3168" y="299924"/>
                  </a:lnTo>
                  <a:lnTo>
                    <a:pt x="0" y="347005"/>
                  </a:lnTo>
                  <a:lnTo>
                    <a:pt x="0" y="3123465"/>
                  </a:lnTo>
                  <a:lnTo>
                    <a:pt x="3168" y="3170545"/>
                  </a:lnTo>
                  <a:lnTo>
                    <a:pt x="12397" y="3215702"/>
                  </a:lnTo>
                  <a:lnTo>
                    <a:pt x="27273" y="3258523"/>
                  </a:lnTo>
                  <a:lnTo>
                    <a:pt x="47382" y="3298592"/>
                  </a:lnTo>
                  <a:lnTo>
                    <a:pt x="72311" y="3335497"/>
                  </a:lnTo>
                  <a:lnTo>
                    <a:pt x="101646" y="3368824"/>
                  </a:lnTo>
                  <a:lnTo>
                    <a:pt x="134972" y="3398158"/>
                  </a:lnTo>
                  <a:lnTo>
                    <a:pt x="171877" y="3423087"/>
                  </a:lnTo>
                  <a:lnTo>
                    <a:pt x="211947" y="3443196"/>
                  </a:lnTo>
                  <a:lnTo>
                    <a:pt x="254767" y="3458072"/>
                  </a:lnTo>
                  <a:lnTo>
                    <a:pt x="299924" y="3467301"/>
                  </a:lnTo>
                  <a:lnTo>
                    <a:pt x="347005" y="3470470"/>
                  </a:lnTo>
                  <a:lnTo>
                    <a:pt x="3245346" y="3470470"/>
                  </a:lnTo>
                  <a:lnTo>
                    <a:pt x="3292426" y="3467301"/>
                  </a:lnTo>
                  <a:lnTo>
                    <a:pt x="3337584" y="3458072"/>
                  </a:lnTo>
                  <a:lnTo>
                    <a:pt x="3380404" y="3443196"/>
                  </a:lnTo>
                  <a:lnTo>
                    <a:pt x="3420473" y="3423087"/>
                  </a:lnTo>
                  <a:lnTo>
                    <a:pt x="3457378" y="3398158"/>
                  </a:lnTo>
                  <a:lnTo>
                    <a:pt x="3490705" y="3368824"/>
                  </a:lnTo>
                  <a:lnTo>
                    <a:pt x="3520039" y="3335497"/>
                  </a:lnTo>
                  <a:lnTo>
                    <a:pt x="3544968" y="3298592"/>
                  </a:lnTo>
                  <a:lnTo>
                    <a:pt x="3565077" y="3258523"/>
                  </a:lnTo>
                  <a:lnTo>
                    <a:pt x="3579954" y="3215702"/>
                  </a:lnTo>
                  <a:lnTo>
                    <a:pt x="3589183" y="3170545"/>
                  </a:lnTo>
                  <a:lnTo>
                    <a:pt x="3592351" y="3123465"/>
                  </a:lnTo>
                  <a:lnTo>
                    <a:pt x="3592351" y="347005"/>
                  </a:lnTo>
                  <a:lnTo>
                    <a:pt x="3589183" y="299924"/>
                  </a:lnTo>
                  <a:lnTo>
                    <a:pt x="3579954" y="254767"/>
                  </a:lnTo>
                  <a:lnTo>
                    <a:pt x="3565077" y="211947"/>
                  </a:lnTo>
                  <a:lnTo>
                    <a:pt x="3544968" y="171877"/>
                  </a:lnTo>
                  <a:lnTo>
                    <a:pt x="3520039" y="134972"/>
                  </a:lnTo>
                  <a:lnTo>
                    <a:pt x="3490705" y="101646"/>
                  </a:lnTo>
                  <a:lnTo>
                    <a:pt x="3457378" y="72311"/>
                  </a:lnTo>
                  <a:lnTo>
                    <a:pt x="3420473" y="47382"/>
                  </a:lnTo>
                  <a:lnTo>
                    <a:pt x="3380404" y="27273"/>
                  </a:lnTo>
                  <a:lnTo>
                    <a:pt x="3337584" y="12397"/>
                  </a:lnTo>
                  <a:lnTo>
                    <a:pt x="3292426" y="3168"/>
                  </a:lnTo>
                  <a:lnTo>
                    <a:pt x="32453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281990" y="6694665"/>
              <a:ext cx="3592829" cy="3470910"/>
            </a:xfrm>
            <a:custGeom>
              <a:avLst/>
              <a:gdLst/>
              <a:ahLst/>
              <a:cxnLst/>
              <a:rect l="l" t="t" r="r" b="b"/>
              <a:pathLst>
                <a:path w="3592830" h="3470909">
                  <a:moveTo>
                    <a:pt x="0" y="347005"/>
                  </a:moveTo>
                  <a:lnTo>
                    <a:pt x="3168" y="299924"/>
                  </a:lnTo>
                  <a:lnTo>
                    <a:pt x="12397" y="254767"/>
                  </a:lnTo>
                  <a:lnTo>
                    <a:pt x="27273" y="211947"/>
                  </a:lnTo>
                  <a:lnTo>
                    <a:pt x="47382" y="171877"/>
                  </a:lnTo>
                  <a:lnTo>
                    <a:pt x="72311" y="134972"/>
                  </a:lnTo>
                  <a:lnTo>
                    <a:pt x="101646" y="101646"/>
                  </a:lnTo>
                  <a:lnTo>
                    <a:pt x="134972" y="72311"/>
                  </a:lnTo>
                  <a:lnTo>
                    <a:pt x="171877" y="47382"/>
                  </a:lnTo>
                  <a:lnTo>
                    <a:pt x="211947" y="27273"/>
                  </a:lnTo>
                  <a:lnTo>
                    <a:pt x="254767" y="12397"/>
                  </a:lnTo>
                  <a:lnTo>
                    <a:pt x="299924" y="3168"/>
                  </a:lnTo>
                  <a:lnTo>
                    <a:pt x="347005" y="0"/>
                  </a:lnTo>
                  <a:lnTo>
                    <a:pt x="3245346" y="0"/>
                  </a:lnTo>
                  <a:lnTo>
                    <a:pt x="3292426" y="3168"/>
                  </a:lnTo>
                  <a:lnTo>
                    <a:pt x="3337584" y="12397"/>
                  </a:lnTo>
                  <a:lnTo>
                    <a:pt x="3380404" y="27273"/>
                  </a:lnTo>
                  <a:lnTo>
                    <a:pt x="3420473" y="47382"/>
                  </a:lnTo>
                  <a:lnTo>
                    <a:pt x="3457378" y="72311"/>
                  </a:lnTo>
                  <a:lnTo>
                    <a:pt x="3490705" y="101646"/>
                  </a:lnTo>
                  <a:lnTo>
                    <a:pt x="3520039" y="134972"/>
                  </a:lnTo>
                  <a:lnTo>
                    <a:pt x="3544968" y="171877"/>
                  </a:lnTo>
                  <a:lnTo>
                    <a:pt x="3565077" y="211947"/>
                  </a:lnTo>
                  <a:lnTo>
                    <a:pt x="3579954" y="254767"/>
                  </a:lnTo>
                  <a:lnTo>
                    <a:pt x="3589183" y="299924"/>
                  </a:lnTo>
                  <a:lnTo>
                    <a:pt x="3592351" y="347005"/>
                  </a:lnTo>
                  <a:lnTo>
                    <a:pt x="3592351" y="3123465"/>
                  </a:lnTo>
                  <a:lnTo>
                    <a:pt x="3589183" y="3170545"/>
                  </a:lnTo>
                  <a:lnTo>
                    <a:pt x="3579954" y="3215702"/>
                  </a:lnTo>
                  <a:lnTo>
                    <a:pt x="3565077" y="3258523"/>
                  </a:lnTo>
                  <a:lnTo>
                    <a:pt x="3544968" y="3298592"/>
                  </a:lnTo>
                  <a:lnTo>
                    <a:pt x="3520039" y="3335497"/>
                  </a:lnTo>
                  <a:lnTo>
                    <a:pt x="3490705" y="3368824"/>
                  </a:lnTo>
                  <a:lnTo>
                    <a:pt x="3457378" y="3398158"/>
                  </a:lnTo>
                  <a:lnTo>
                    <a:pt x="3420473" y="3423087"/>
                  </a:lnTo>
                  <a:lnTo>
                    <a:pt x="3380404" y="3443196"/>
                  </a:lnTo>
                  <a:lnTo>
                    <a:pt x="3337584" y="3458072"/>
                  </a:lnTo>
                  <a:lnTo>
                    <a:pt x="3292426" y="3467301"/>
                  </a:lnTo>
                  <a:lnTo>
                    <a:pt x="3245346" y="3470470"/>
                  </a:lnTo>
                  <a:lnTo>
                    <a:pt x="347005" y="3470470"/>
                  </a:lnTo>
                  <a:lnTo>
                    <a:pt x="299924" y="3467301"/>
                  </a:lnTo>
                  <a:lnTo>
                    <a:pt x="254767" y="3458072"/>
                  </a:lnTo>
                  <a:lnTo>
                    <a:pt x="211947" y="3443196"/>
                  </a:lnTo>
                  <a:lnTo>
                    <a:pt x="171877" y="3423087"/>
                  </a:lnTo>
                  <a:lnTo>
                    <a:pt x="134972" y="3398158"/>
                  </a:lnTo>
                  <a:lnTo>
                    <a:pt x="101646" y="3368824"/>
                  </a:lnTo>
                  <a:lnTo>
                    <a:pt x="72311" y="3335497"/>
                  </a:lnTo>
                  <a:lnTo>
                    <a:pt x="47382" y="3298592"/>
                  </a:lnTo>
                  <a:lnTo>
                    <a:pt x="27273" y="3258523"/>
                  </a:lnTo>
                  <a:lnTo>
                    <a:pt x="12397" y="3215702"/>
                  </a:lnTo>
                  <a:lnTo>
                    <a:pt x="3168" y="3170545"/>
                  </a:lnTo>
                  <a:lnTo>
                    <a:pt x="0" y="3123465"/>
                  </a:lnTo>
                  <a:lnTo>
                    <a:pt x="0" y="347005"/>
                  </a:lnTo>
                  <a:close/>
                </a:path>
              </a:pathLst>
            </a:custGeom>
            <a:ln w="1047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0651268" y="8040981"/>
            <a:ext cx="285305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>
                <a:latin typeface="Microsoft YaHei"/>
                <a:cs typeface="Microsoft YaHei"/>
              </a:rPr>
              <a:t>全回归时长</a:t>
            </a:r>
            <a:endParaRPr sz="4450">
              <a:latin typeface="Microsoft YaHei"/>
              <a:cs typeface="Microsoft YaHe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4170668" y="6689429"/>
            <a:ext cx="3602990" cy="3481070"/>
            <a:chOff x="14170668" y="6689429"/>
            <a:chExt cx="3602990" cy="3481070"/>
          </a:xfrm>
        </p:grpSpPr>
        <p:sp>
          <p:nvSpPr>
            <p:cNvPr id="24" name="object 24"/>
            <p:cNvSpPr/>
            <p:nvPr/>
          </p:nvSpPr>
          <p:spPr>
            <a:xfrm>
              <a:off x="14175903" y="6694665"/>
              <a:ext cx="3592829" cy="3470910"/>
            </a:xfrm>
            <a:custGeom>
              <a:avLst/>
              <a:gdLst/>
              <a:ahLst/>
              <a:cxnLst/>
              <a:rect l="l" t="t" r="r" b="b"/>
              <a:pathLst>
                <a:path w="3592830" h="3470909">
                  <a:moveTo>
                    <a:pt x="3245346" y="0"/>
                  </a:moveTo>
                  <a:lnTo>
                    <a:pt x="347005" y="0"/>
                  </a:lnTo>
                  <a:lnTo>
                    <a:pt x="299924" y="3168"/>
                  </a:lnTo>
                  <a:lnTo>
                    <a:pt x="254767" y="12397"/>
                  </a:lnTo>
                  <a:lnTo>
                    <a:pt x="211947" y="27273"/>
                  </a:lnTo>
                  <a:lnTo>
                    <a:pt x="171877" y="47382"/>
                  </a:lnTo>
                  <a:lnTo>
                    <a:pt x="134972" y="72311"/>
                  </a:lnTo>
                  <a:lnTo>
                    <a:pt x="101646" y="101646"/>
                  </a:lnTo>
                  <a:lnTo>
                    <a:pt x="72311" y="134972"/>
                  </a:lnTo>
                  <a:lnTo>
                    <a:pt x="47382" y="171877"/>
                  </a:lnTo>
                  <a:lnTo>
                    <a:pt x="27273" y="211947"/>
                  </a:lnTo>
                  <a:lnTo>
                    <a:pt x="12397" y="254767"/>
                  </a:lnTo>
                  <a:lnTo>
                    <a:pt x="3168" y="299924"/>
                  </a:lnTo>
                  <a:lnTo>
                    <a:pt x="0" y="347005"/>
                  </a:lnTo>
                  <a:lnTo>
                    <a:pt x="0" y="3123465"/>
                  </a:lnTo>
                  <a:lnTo>
                    <a:pt x="3168" y="3170545"/>
                  </a:lnTo>
                  <a:lnTo>
                    <a:pt x="12397" y="3215702"/>
                  </a:lnTo>
                  <a:lnTo>
                    <a:pt x="27273" y="3258523"/>
                  </a:lnTo>
                  <a:lnTo>
                    <a:pt x="47382" y="3298592"/>
                  </a:lnTo>
                  <a:lnTo>
                    <a:pt x="72311" y="3335497"/>
                  </a:lnTo>
                  <a:lnTo>
                    <a:pt x="101646" y="3368824"/>
                  </a:lnTo>
                  <a:lnTo>
                    <a:pt x="134972" y="3398158"/>
                  </a:lnTo>
                  <a:lnTo>
                    <a:pt x="171877" y="3423087"/>
                  </a:lnTo>
                  <a:lnTo>
                    <a:pt x="211947" y="3443196"/>
                  </a:lnTo>
                  <a:lnTo>
                    <a:pt x="254767" y="3458072"/>
                  </a:lnTo>
                  <a:lnTo>
                    <a:pt x="299924" y="3467301"/>
                  </a:lnTo>
                  <a:lnTo>
                    <a:pt x="347005" y="3470470"/>
                  </a:lnTo>
                  <a:lnTo>
                    <a:pt x="3245346" y="3470470"/>
                  </a:lnTo>
                  <a:lnTo>
                    <a:pt x="3292426" y="3467301"/>
                  </a:lnTo>
                  <a:lnTo>
                    <a:pt x="3337584" y="3458072"/>
                  </a:lnTo>
                  <a:lnTo>
                    <a:pt x="3380404" y="3443196"/>
                  </a:lnTo>
                  <a:lnTo>
                    <a:pt x="3420473" y="3423087"/>
                  </a:lnTo>
                  <a:lnTo>
                    <a:pt x="3457378" y="3398158"/>
                  </a:lnTo>
                  <a:lnTo>
                    <a:pt x="3490705" y="3368824"/>
                  </a:lnTo>
                  <a:lnTo>
                    <a:pt x="3520039" y="3335497"/>
                  </a:lnTo>
                  <a:lnTo>
                    <a:pt x="3544968" y="3298592"/>
                  </a:lnTo>
                  <a:lnTo>
                    <a:pt x="3565077" y="3258523"/>
                  </a:lnTo>
                  <a:lnTo>
                    <a:pt x="3579954" y="3215702"/>
                  </a:lnTo>
                  <a:lnTo>
                    <a:pt x="3589183" y="3170545"/>
                  </a:lnTo>
                  <a:lnTo>
                    <a:pt x="3592351" y="3123465"/>
                  </a:lnTo>
                  <a:lnTo>
                    <a:pt x="3592351" y="347005"/>
                  </a:lnTo>
                  <a:lnTo>
                    <a:pt x="3589183" y="299924"/>
                  </a:lnTo>
                  <a:lnTo>
                    <a:pt x="3579954" y="254767"/>
                  </a:lnTo>
                  <a:lnTo>
                    <a:pt x="3565077" y="211947"/>
                  </a:lnTo>
                  <a:lnTo>
                    <a:pt x="3544968" y="171877"/>
                  </a:lnTo>
                  <a:lnTo>
                    <a:pt x="3520039" y="134972"/>
                  </a:lnTo>
                  <a:lnTo>
                    <a:pt x="3490705" y="101646"/>
                  </a:lnTo>
                  <a:lnTo>
                    <a:pt x="3457378" y="72311"/>
                  </a:lnTo>
                  <a:lnTo>
                    <a:pt x="3420473" y="47382"/>
                  </a:lnTo>
                  <a:lnTo>
                    <a:pt x="3380404" y="27273"/>
                  </a:lnTo>
                  <a:lnTo>
                    <a:pt x="3337584" y="12397"/>
                  </a:lnTo>
                  <a:lnTo>
                    <a:pt x="3292426" y="3168"/>
                  </a:lnTo>
                  <a:lnTo>
                    <a:pt x="32453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4175903" y="6694665"/>
              <a:ext cx="3592829" cy="3470910"/>
            </a:xfrm>
            <a:custGeom>
              <a:avLst/>
              <a:gdLst/>
              <a:ahLst/>
              <a:cxnLst/>
              <a:rect l="l" t="t" r="r" b="b"/>
              <a:pathLst>
                <a:path w="3592830" h="3470909">
                  <a:moveTo>
                    <a:pt x="0" y="347005"/>
                  </a:moveTo>
                  <a:lnTo>
                    <a:pt x="3168" y="299924"/>
                  </a:lnTo>
                  <a:lnTo>
                    <a:pt x="12397" y="254767"/>
                  </a:lnTo>
                  <a:lnTo>
                    <a:pt x="27273" y="211947"/>
                  </a:lnTo>
                  <a:lnTo>
                    <a:pt x="47382" y="171877"/>
                  </a:lnTo>
                  <a:lnTo>
                    <a:pt x="72311" y="134972"/>
                  </a:lnTo>
                  <a:lnTo>
                    <a:pt x="101646" y="101646"/>
                  </a:lnTo>
                  <a:lnTo>
                    <a:pt x="134972" y="72311"/>
                  </a:lnTo>
                  <a:lnTo>
                    <a:pt x="171877" y="47382"/>
                  </a:lnTo>
                  <a:lnTo>
                    <a:pt x="211947" y="27273"/>
                  </a:lnTo>
                  <a:lnTo>
                    <a:pt x="254767" y="12397"/>
                  </a:lnTo>
                  <a:lnTo>
                    <a:pt x="299924" y="3168"/>
                  </a:lnTo>
                  <a:lnTo>
                    <a:pt x="347005" y="0"/>
                  </a:lnTo>
                  <a:lnTo>
                    <a:pt x="3245346" y="0"/>
                  </a:lnTo>
                  <a:lnTo>
                    <a:pt x="3292426" y="3168"/>
                  </a:lnTo>
                  <a:lnTo>
                    <a:pt x="3337584" y="12397"/>
                  </a:lnTo>
                  <a:lnTo>
                    <a:pt x="3380404" y="27273"/>
                  </a:lnTo>
                  <a:lnTo>
                    <a:pt x="3420473" y="47382"/>
                  </a:lnTo>
                  <a:lnTo>
                    <a:pt x="3457378" y="72311"/>
                  </a:lnTo>
                  <a:lnTo>
                    <a:pt x="3490705" y="101646"/>
                  </a:lnTo>
                  <a:lnTo>
                    <a:pt x="3520039" y="134972"/>
                  </a:lnTo>
                  <a:lnTo>
                    <a:pt x="3544968" y="171877"/>
                  </a:lnTo>
                  <a:lnTo>
                    <a:pt x="3565077" y="211947"/>
                  </a:lnTo>
                  <a:lnTo>
                    <a:pt x="3579954" y="254767"/>
                  </a:lnTo>
                  <a:lnTo>
                    <a:pt x="3589183" y="299924"/>
                  </a:lnTo>
                  <a:lnTo>
                    <a:pt x="3592351" y="347005"/>
                  </a:lnTo>
                  <a:lnTo>
                    <a:pt x="3592351" y="3123465"/>
                  </a:lnTo>
                  <a:lnTo>
                    <a:pt x="3589183" y="3170545"/>
                  </a:lnTo>
                  <a:lnTo>
                    <a:pt x="3579954" y="3215702"/>
                  </a:lnTo>
                  <a:lnTo>
                    <a:pt x="3565077" y="3258523"/>
                  </a:lnTo>
                  <a:lnTo>
                    <a:pt x="3544968" y="3298592"/>
                  </a:lnTo>
                  <a:lnTo>
                    <a:pt x="3520039" y="3335497"/>
                  </a:lnTo>
                  <a:lnTo>
                    <a:pt x="3490705" y="3368824"/>
                  </a:lnTo>
                  <a:lnTo>
                    <a:pt x="3457378" y="3398158"/>
                  </a:lnTo>
                  <a:lnTo>
                    <a:pt x="3420473" y="3423087"/>
                  </a:lnTo>
                  <a:lnTo>
                    <a:pt x="3380404" y="3443196"/>
                  </a:lnTo>
                  <a:lnTo>
                    <a:pt x="3337584" y="3458072"/>
                  </a:lnTo>
                  <a:lnTo>
                    <a:pt x="3292426" y="3467301"/>
                  </a:lnTo>
                  <a:lnTo>
                    <a:pt x="3245346" y="3470470"/>
                  </a:lnTo>
                  <a:lnTo>
                    <a:pt x="347005" y="3470470"/>
                  </a:lnTo>
                  <a:lnTo>
                    <a:pt x="299924" y="3467301"/>
                  </a:lnTo>
                  <a:lnTo>
                    <a:pt x="254767" y="3458072"/>
                  </a:lnTo>
                  <a:lnTo>
                    <a:pt x="211947" y="3443196"/>
                  </a:lnTo>
                  <a:lnTo>
                    <a:pt x="171877" y="3423087"/>
                  </a:lnTo>
                  <a:lnTo>
                    <a:pt x="134972" y="3398158"/>
                  </a:lnTo>
                  <a:lnTo>
                    <a:pt x="101646" y="3368824"/>
                  </a:lnTo>
                  <a:lnTo>
                    <a:pt x="72311" y="3335497"/>
                  </a:lnTo>
                  <a:lnTo>
                    <a:pt x="47382" y="3298592"/>
                  </a:lnTo>
                  <a:lnTo>
                    <a:pt x="27273" y="3258523"/>
                  </a:lnTo>
                  <a:lnTo>
                    <a:pt x="12397" y="3215702"/>
                  </a:lnTo>
                  <a:lnTo>
                    <a:pt x="3168" y="3170545"/>
                  </a:lnTo>
                  <a:lnTo>
                    <a:pt x="0" y="3123465"/>
                  </a:lnTo>
                  <a:lnTo>
                    <a:pt x="0" y="347005"/>
                  </a:lnTo>
                  <a:close/>
                </a:path>
              </a:pathLst>
            </a:custGeom>
            <a:ln w="1047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4545913" y="8040981"/>
            <a:ext cx="285305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>
                <a:latin typeface="Microsoft YaHei"/>
                <a:cs typeface="Microsoft YaHei"/>
              </a:rPr>
              <a:t>人均缺陷量</a:t>
            </a:r>
            <a:endParaRPr sz="4450">
              <a:latin typeface="Microsoft YaHei"/>
              <a:cs typeface="Microsoft YaHe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550" y="247531"/>
            <a:ext cx="2418774" cy="80290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74302" y="448438"/>
            <a:ext cx="5052695" cy="123190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pc="15">
                <a:solidFill>
                  <a:srgbClr val="FFFFFF"/>
                </a:solidFill>
              </a:rPr>
              <a:t>线上问题率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9602" y="2260277"/>
            <a:ext cx="6984365" cy="85534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450" spc="-15" b="1">
                <a:solidFill>
                  <a:srgbClr val="FFFF00"/>
                </a:solidFill>
                <a:latin typeface="Microsoft YaHei"/>
                <a:cs typeface="Microsoft YaHei"/>
              </a:rPr>
              <a:t>线上问题</a:t>
            </a:r>
            <a:r>
              <a:rPr dirty="0" sz="5450" spc="-10" b="1">
                <a:solidFill>
                  <a:srgbClr val="FFFF00"/>
                </a:solidFill>
                <a:latin typeface="Microsoft YaHei"/>
                <a:cs typeface="Microsoft YaHei"/>
              </a:rPr>
              <a:t>数</a:t>
            </a:r>
            <a:r>
              <a:rPr dirty="0" sz="5450" spc="-40" b="1">
                <a:solidFill>
                  <a:srgbClr val="FFFF00"/>
                </a:solidFill>
                <a:latin typeface="Microsoft YaHei"/>
                <a:cs typeface="Microsoft YaHei"/>
              </a:rPr>
              <a:t> </a:t>
            </a:r>
            <a:r>
              <a:rPr dirty="0" sz="5450" spc="-5" b="1">
                <a:solidFill>
                  <a:srgbClr val="FFFF00"/>
                </a:solidFill>
                <a:latin typeface="Microsoft YaHei"/>
                <a:cs typeface="Microsoft YaHei"/>
              </a:rPr>
              <a:t>/</a:t>
            </a:r>
            <a:r>
              <a:rPr dirty="0" sz="5450" spc="-40" b="1">
                <a:solidFill>
                  <a:srgbClr val="FFFF00"/>
                </a:solidFill>
                <a:latin typeface="Microsoft YaHei"/>
                <a:cs typeface="Microsoft YaHei"/>
              </a:rPr>
              <a:t> </a:t>
            </a:r>
            <a:r>
              <a:rPr dirty="0" sz="5450" spc="-15" b="1">
                <a:solidFill>
                  <a:srgbClr val="FFFF00"/>
                </a:solidFill>
                <a:latin typeface="Microsoft YaHei"/>
                <a:cs typeface="Microsoft YaHei"/>
              </a:rPr>
              <a:t>缺陷总数</a:t>
            </a:r>
            <a:endParaRPr sz="545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56913" y="4940582"/>
            <a:ext cx="6492367" cy="591060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39602" y="5119246"/>
            <a:ext cx="7926705" cy="4674870"/>
          </a:xfrm>
          <a:prstGeom prst="rect">
            <a:avLst/>
          </a:prstGeom>
        </p:spPr>
        <p:txBody>
          <a:bodyPr wrap="square" lIns="0" tIns="316230" rIns="0" bIns="0" rtlCol="0" vert="horz">
            <a:spAutoFit/>
          </a:bodyPr>
          <a:lstStyle/>
          <a:p>
            <a:pPr marL="577850" indent="-565785">
              <a:lnSpc>
                <a:spcPct val="100000"/>
              </a:lnSpc>
              <a:spcBef>
                <a:spcPts val="2490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联合多方，完整收集线上问题</a:t>
            </a:r>
            <a:endParaRPr sz="4100">
              <a:latin typeface="Microsoft YaHei"/>
              <a:cs typeface="Microsoft YaHei"/>
            </a:endParaRPr>
          </a:p>
          <a:p>
            <a:pPr marL="577850" indent="-565785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4100" spc="20">
                <a:solidFill>
                  <a:srgbClr val="FFFFFF"/>
                </a:solidFill>
                <a:latin typeface="Microsoft YaHei"/>
                <a:cs typeface="Microsoft YaHei"/>
              </a:rPr>
              <a:t>对问题客观定损分级</a:t>
            </a:r>
            <a:endParaRPr sz="4100">
              <a:latin typeface="Microsoft YaHei"/>
              <a:cs typeface="Microsoft YaHei"/>
            </a:endParaRPr>
          </a:p>
          <a:p>
            <a:pPr marL="577850" indent="-56578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培训测试人员录入缺陷</a:t>
            </a:r>
            <a:endParaRPr sz="4100">
              <a:latin typeface="Microsoft YaHei"/>
              <a:cs typeface="Microsoft YaHei"/>
            </a:endParaRPr>
          </a:p>
          <a:p>
            <a:pPr marL="577850" indent="-565785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要求测试组长理解线上问题根因</a:t>
            </a:r>
            <a:endParaRPr sz="4100">
              <a:latin typeface="Microsoft YaHei"/>
              <a:cs typeface="Microsoft YaHei"/>
            </a:endParaRPr>
          </a:p>
          <a:p>
            <a:pPr marL="577850" indent="-56578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针对性引入改进方案</a:t>
            </a:r>
            <a:endParaRPr sz="4100">
              <a:latin typeface="Microsoft YaHei"/>
              <a:cs typeface="Microsoft YaHe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2550" y="247531"/>
            <a:ext cx="2418774" cy="8029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0292715">
              <a:lnSpc>
                <a:spcPct val="100000"/>
              </a:lnSpc>
              <a:spcBef>
                <a:spcPts val="115"/>
              </a:spcBef>
            </a:pPr>
            <a:r>
              <a:rPr dirty="0" spc="15">
                <a:solidFill>
                  <a:srgbClr val="FFFFFF"/>
                </a:solidFill>
              </a:rPr>
              <a:t>线上问题根因分布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9602" y="2260277"/>
            <a:ext cx="6936740" cy="85534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450" spc="-15" b="1">
                <a:solidFill>
                  <a:srgbClr val="FFFF00"/>
                </a:solidFill>
                <a:latin typeface="Microsoft YaHei"/>
                <a:cs typeface="Microsoft YaHei"/>
              </a:rPr>
              <a:t>线上问题产生因素占比</a:t>
            </a:r>
            <a:endParaRPr sz="545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9602" y="5119246"/>
            <a:ext cx="8448040" cy="4674870"/>
          </a:xfrm>
          <a:prstGeom prst="rect">
            <a:avLst/>
          </a:prstGeom>
        </p:spPr>
        <p:txBody>
          <a:bodyPr wrap="square" lIns="0" tIns="316230" rIns="0" bIns="0" rtlCol="0" vert="horz">
            <a:spAutoFit/>
          </a:bodyPr>
          <a:lstStyle/>
          <a:p>
            <a:pPr marL="577850" indent="-565785">
              <a:lnSpc>
                <a:spcPct val="100000"/>
              </a:lnSpc>
              <a:spcBef>
                <a:spcPts val="2490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主因：测试设计、测试漏回归</a:t>
            </a:r>
            <a:endParaRPr sz="4100">
              <a:latin typeface="Microsoft YaHei"/>
              <a:cs typeface="Microsoft YaHei"/>
            </a:endParaRPr>
          </a:p>
          <a:p>
            <a:pPr marL="577850" indent="-565785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4100" spc="20">
                <a:solidFill>
                  <a:srgbClr val="FFFFFF"/>
                </a:solidFill>
                <a:latin typeface="Microsoft YaHei"/>
                <a:cs typeface="Microsoft YaHei"/>
              </a:rPr>
              <a:t>次因：架构设计、第三方引发</a:t>
            </a:r>
            <a:r>
              <a:rPr dirty="0" sz="4100">
                <a:solidFill>
                  <a:srgbClr val="FFFFFF"/>
                </a:solidFill>
                <a:latin typeface="Microsoft YaHei"/>
                <a:cs typeface="Microsoft YaHei"/>
              </a:rPr>
              <a:t>故</a:t>
            </a: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障</a:t>
            </a:r>
            <a:endParaRPr sz="4100">
              <a:latin typeface="Microsoft YaHei"/>
              <a:cs typeface="Microsoft YaHei"/>
            </a:endParaRPr>
          </a:p>
          <a:p>
            <a:pPr marL="577850" indent="-56578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每周针对每一个问题详细分析</a:t>
            </a:r>
            <a:endParaRPr sz="4100">
              <a:latin typeface="Microsoft YaHei"/>
              <a:cs typeface="Microsoft YaHei"/>
            </a:endParaRPr>
          </a:p>
          <a:p>
            <a:pPr marL="577850" indent="-565785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对同类问题复发引入惩罚机制</a:t>
            </a:r>
            <a:endParaRPr sz="4100">
              <a:latin typeface="Microsoft YaHei"/>
              <a:cs typeface="Microsoft YaHei"/>
            </a:endParaRPr>
          </a:p>
          <a:p>
            <a:pPr marL="577850" indent="-56578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寻求彻底的改进方案，推进落实</a:t>
            </a:r>
            <a:endParaRPr sz="4100">
              <a:latin typeface="Microsoft YaHei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928155" y="4899118"/>
            <a:ext cx="5483225" cy="5482590"/>
            <a:chOff x="12928155" y="4899118"/>
            <a:chExt cx="5483225" cy="5482590"/>
          </a:xfrm>
        </p:grpSpPr>
        <p:sp>
          <p:nvSpPr>
            <p:cNvPr id="6" name="object 6"/>
            <p:cNvSpPr/>
            <p:nvPr/>
          </p:nvSpPr>
          <p:spPr>
            <a:xfrm>
              <a:off x="15669889" y="4906971"/>
              <a:ext cx="993775" cy="2733675"/>
            </a:xfrm>
            <a:custGeom>
              <a:avLst/>
              <a:gdLst/>
              <a:ahLst/>
              <a:cxnLst/>
              <a:rect l="l" t="t" r="r" b="b"/>
              <a:pathLst>
                <a:path w="993775" h="2733675">
                  <a:moveTo>
                    <a:pt x="0" y="0"/>
                  </a:moveTo>
                  <a:lnTo>
                    <a:pt x="0" y="2733215"/>
                  </a:lnTo>
                  <a:lnTo>
                    <a:pt x="993582" y="187010"/>
                  </a:lnTo>
                  <a:lnTo>
                    <a:pt x="945936" y="168913"/>
                  </a:lnTo>
                  <a:lnTo>
                    <a:pt x="897998" y="151724"/>
                  </a:lnTo>
                  <a:lnTo>
                    <a:pt x="849781" y="135443"/>
                  </a:lnTo>
                  <a:lnTo>
                    <a:pt x="801299" y="120075"/>
                  </a:lnTo>
                  <a:lnTo>
                    <a:pt x="752563" y="105620"/>
                  </a:lnTo>
                  <a:lnTo>
                    <a:pt x="703588" y="92081"/>
                  </a:lnTo>
                  <a:lnTo>
                    <a:pt x="654386" y="79460"/>
                  </a:lnTo>
                  <a:lnTo>
                    <a:pt x="604970" y="67760"/>
                  </a:lnTo>
                  <a:lnTo>
                    <a:pt x="555352" y="56983"/>
                  </a:lnTo>
                  <a:lnTo>
                    <a:pt x="505547" y="47132"/>
                  </a:lnTo>
                  <a:lnTo>
                    <a:pt x="455566" y="38207"/>
                  </a:lnTo>
                  <a:lnTo>
                    <a:pt x="405424" y="30213"/>
                  </a:lnTo>
                  <a:lnTo>
                    <a:pt x="355132" y="23150"/>
                  </a:lnTo>
                  <a:lnTo>
                    <a:pt x="304704" y="17022"/>
                  </a:lnTo>
                  <a:lnTo>
                    <a:pt x="254152" y="11830"/>
                  </a:lnTo>
                  <a:lnTo>
                    <a:pt x="203491" y="7577"/>
                  </a:lnTo>
                  <a:lnTo>
                    <a:pt x="152732" y="4265"/>
                  </a:lnTo>
                  <a:lnTo>
                    <a:pt x="101888" y="1897"/>
                  </a:lnTo>
                  <a:lnTo>
                    <a:pt x="50973" y="4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669889" y="4906971"/>
              <a:ext cx="993775" cy="2733675"/>
            </a:xfrm>
            <a:custGeom>
              <a:avLst/>
              <a:gdLst/>
              <a:ahLst/>
              <a:cxnLst/>
              <a:rect l="l" t="t" r="r" b="b"/>
              <a:pathLst>
                <a:path w="993775" h="2733675">
                  <a:moveTo>
                    <a:pt x="0" y="0"/>
                  </a:moveTo>
                  <a:lnTo>
                    <a:pt x="50973" y="474"/>
                  </a:lnTo>
                  <a:lnTo>
                    <a:pt x="101888" y="1897"/>
                  </a:lnTo>
                  <a:lnTo>
                    <a:pt x="152732" y="4265"/>
                  </a:lnTo>
                  <a:lnTo>
                    <a:pt x="203491" y="7577"/>
                  </a:lnTo>
                  <a:lnTo>
                    <a:pt x="254152" y="11830"/>
                  </a:lnTo>
                  <a:lnTo>
                    <a:pt x="304704" y="17022"/>
                  </a:lnTo>
                  <a:lnTo>
                    <a:pt x="355132" y="23150"/>
                  </a:lnTo>
                  <a:lnTo>
                    <a:pt x="405424" y="30213"/>
                  </a:lnTo>
                  <a:lnTo>
                    <a:pt x="455566" y="38207"/>
                  </a:lnTo>
                  <a:lnTo>
                    <a:pt x="505547" y="47132"/>
                  </a:lnTo>
                  <a:lnTo>
                    <a:pt x="555352" y="56983"/>
                  </a:lnTo>
                  <a:lnTo>
                    <a:pt x="604970" y="67760"/>
                  </a:lnTo>
                  <a:lnTo>
                    <a:pt x="654386" y="79460"/>
                  </a:lnTo>
                  <a:lnTo>
                    <a:pt x="703588" y="92081"/>
                  </a:lnTo>
                  <a:lnTo>
                    <a:pt x="752563" y="105620"/>
                  </a:lnTo>
                  <a:lnTo>
                    <a:pt x="801299" y="120075"/>
                  </a:lnTo>
                  <a:lnTo>
                    <a:pt x="849781" y="135443"/>
                  </a:lnTo>
                  <a:lnTo>
                    <a:pt x="897998" y="151724"/>
                  </a:lnTo>
                  <a:lnTo>
                    <a:pt x="945936" y="168913"/>
                  </a:lnTo>
                  <a:lnTo>
                    <a:pt x="993582" y="187010"/>
                  </a:lnTo>
                  <a:lnTo>
                    <a:pt x="0" y="2733215"/>
                  </a:lnTo>
                  <a:lnTo>
                    <a:pt x="0" y="0"/>
                  </a:lnTo>
                  <a:close/>
                </a:path>
              </a:pathLst>
            </a:custGeom>
            <a:ln w="1570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669889" y="5093981"/>
              <a:ext cx="2085975" cy="2546350"/>
            </a:xfrm>
            <a:custGeom>
              <a:avLst/>
              <a:gdLst/>
              <a:ahLst/>
              <a:cxnLst/>
              <a:rect l="l" t="t" r="r" b="b"/>
              <a:pathLst>
                <a:path w="2085975" h="2546350">
                  <a:moveTo>
                    <a:pt x="993582" y="0"/>
                  </a:moveTo>
                  <a:lnTo>
                    <a:pt x="0" y="2546205"/>
                  </a:lnTo>
                  <a:lnTo>
                    <a:pt x="2085695" y="779662"/>
                  </a:lnTo>
                  <a:lnTo>
                    <a:pt x="2052738" y="741477"/>
                  </a:lnTo>
                  <a:lnTo>
                    <a:pt x="2019119" y="703947"/>
                  </a:lnTo>
                  <a:lnTo>
                    <a:pt x="1984849" y="667078"/>
                  </a:lnTo>
                  <a:lnTo>
                    <a:pt x="1949937" y="630880"/>
                  </a:lnTo>
                  <a:lnTo>
                    <a:pt x="1914394" y="595357"/>
                  </a:lnTo>
                  <a:lnTo>
                    <a:pt x="1878230" y="560519"/>
                  </a:lnTo>
                  <a:lnTo>
                    <a:pt x="1841455" y="526373"/>
                  </a:lnTo>
                  <a:lnTo>
                    <a:pt x="1804081" y="492925"/>
                  </a:lnTo>
                  <a:lnTo>
                    <a:pt x="1766116" y="460183"/>
                  </a:lnTo>
                  <a:lnTo>
                    <a:pt x="1727572" y="428155"/>
                  </a:lnTo>
                  <a:lnTo>
                    <a:pt x="1688458" y="396848"/>
                  </a:lnTo>
                  <a:lnTo>
                    <a:pt x="1648785" y="366269"/>
                  </a:lnTo>
                  <a:lnTo>
                    <a:pt x="1608563" y="336426"/>
                  </a:lnTo>
                  <a:lnTo>
                    <a:pt x="1567803" y="307326"/>
                  </a:lnTo>
                  <a:lnTo>
                    <a:pt x="1526514" y="278977"/>
                  </a:lnTo>
                  <a:lnTo>
                    <a:pt x="1484707" y="251385"/>
                  </a:lnTo>
                  <a:lnTo>
                    <a:pt x="1442393" y="224558"/>
                  </a:lnTo>
                  <a:lnTo>
                    <a:pt x="1399581" y="198504"/>
                  </a:lnTo>
                  <a:lnTo>
                    <a:pt x="1356281" y="173230"/>
                  </a:lnTo>
                  <a:lnTo>
                    <a:pt x="1312505" y="148743"/>
                  </a:lnTo>
                  <a:lnTo>
                    <a:pt x="1268263" y="125051"/>
                  </a:lnTo>
                  <a:lnTo>
                    <a:pt x="1223563" y="102161"/>
                  </a:lnTo>
                  <a:lnTo>
                    <a:pt x="1178418" y="80080"/>
                  </a:lnTo>
                  <a:lnTo>
                    <a:pt x="1132837" y="58817"/>
                  </a:lnTo>
                  <a:lnTo>
                    <a:pt x="1086831" y="38377"/>
                  </a:lnTo>
                  <a:lnTo>
                    <a:pt x="1040409" y="18769"/>
                  </a:lnTo>
                  <a:lnTo>
                    <a:pt x="99358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669889" y="5093981"/>
              <a:ext cx="2085975" cy="2546350"/>
            </a:xfrm>
            <a:custGeom>
              <a:avLst/>
              <a:gdLst/>
              <a:ahLst/>
              <a:cxnLst/>
              <a:rect l="l" t="t" r="r" b="b"/>
              <a:pathLst>
                <a:path w="2085975" h="2546350">
                  <a:moveTo>
                    <a:pt x="993582" y="0"/>
                  </a:moveTo>
                  <a:lnTo>
                    <a:pt x="1040409" y="18769"/>
                  </a:lnTo>
                  <a:lnTo>
                    <a:pt x="1086831" y="38377"/>
                  </a:lnTo>
                  <a:lnTo>
                    <a:pt x="1132837" y="58817"/>
                  </a:lnTo>
                  <a:lnTo>
                    <a:pt x="1178418" y="80080"/>
                  </a:lnTo>
                  <a:lnTo>
                    <a:pt x="1223563" y="102161"/>
                  </a:lnTo>
                  <a:lnTo>
                    <a:pt x="1268263" y="125051"/>
                  </a:lnTo>
                  <a:lnTo>
                    <a:pt x="1312505" y="148743"/>
                  </a:lnTo>
                  <a:lnTo>
                    <a:pt x="1356281" y="173230"/>
                  </a:lnTo>
                  <a:lnTo>
                    <a:pt x="1399581" y="198504"/>
                  </a:lnTo>
                  <a:lnTo>
                    <a:pt x="1442393" y="224558"/>
                  </a:lnTo>
                  <a:lnTo>
                    <a:pt x="1484707" y="251385"/>
                  </a:lnTo>
                  <a:lnTo>
                    <a:pt x="1526514" y="278977"/>
                  </a:lnTo>
                  <a:lnTo>
                    <a:pt x="1567803" y="307326"/>
                  </a:lnTo>
                  <a:lnTo>
                    <a:pt x="1608563" y="336426"/>
                  </a:lnTo>
                  <a:lnTo>
                    <a:pt x="1648785" y="366269"/>
                  </a:lnTo>
                  <a:lnTo>
                    <a:pt x="1688458" y="396848"/>
                  </a:lnTo>
                  <a:lnTo>
                    <a:pt x="1727572" y="428155"/>
                  </a:lnTo>
                  <a:lnTo>
                    <a:pt x="1766116" y="460183"/>
                  </a:lnTo>
                  <a:lnTo>
                    <a:pt x="1804081" y="492925"/>
                  </a:lnTo>
                  <a:lnTo>
                    <a:pt x="1841455" y="526373"/>
                  </a:lnTo>
                  <a:lnTo>
                    <a:pt x="1878230" y="560519"/>
                  </a:lnTo>
                  <a:lnTo>
                    <a:pt x="1914394" y="595357"/>
                  </a:lnTo>
                  <a:lnTo>
                    <a:pt x="1949937" y="630880"/>
                  </a:lnTo>
                  <a:lnTo>
                    <a:pt x="1984849" y="667078"/>
                  </a:lnTo>
                  <a:lnTo>
                    <a:pt x="2019119" y="703947"/>
                  </a:lnTo>
                  <a:lnTo>
                    <a:pt x="2052738" y="741477"/>
                  </a:lnTo>
                  <a:lnTo>
                    <a:pt x="2085695" y="779662"/>
                  </a:lnTo>
                  <a:lnTo>
                    <a:pt x="0" y="2546205"/>
                  </a:lnTo>
                  <a:lnTo>
                    <a:pt x="993582" y="0"/>
                  </a:lnTo>
                  <a:close/>
                </a:path>
              </a:pathLst>
            </a:custGeom>
            <a:ln w="1570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669889" y="5873643"/>
              <a:ext cx="2733675" cy="3777615"/>
            </a:xfrm>
            <a:custGeom>
              <a:avLst/>
              <a:gdLst/>
              <a:ahLst/>
              <a:cxnLst/>
              <a:rect l="l" t="t" r="r" b="b"/>
              <a:pathLst>
                <a:path w="2733675" h="3777615">
                  <a:moveTo>
                    <a:pt x="2085695" y="0"/>
                  </a:moveTo>
                  <a:lnTo>
                    <a:pt x="0" y="1766543"/>
                  </a:lnTo>
                  <a:lnTo>
                    <a:pt x="1851147" y="3777371"/>
                  </a:lnTo>
                  <a:lnTo>
                    <a:pt x="1886342" y="3744408"/>
                  </a:lnTo>
                  <a:lnTo>
                    <a:pt x="1920830" y="3710966"/>
                  </a:lnTo>
                  <a:lnTo>
                    <a:pt x="1954610" y="3677055"/>
                  </a:lnTo>
                  <a:lnTo>
                    <a:pt x="1987683" y="3642685"/>
                  </a:lnTo>
                  <a:lnTo>
                    <a:pt x="2020046" y="3607866"/>
                  </a:lnTo>
                  <a:lnTo>
                    <a:pt x="2051700" y="3572607"/>
                  </a:lnTo>
                  <a:lnTo>
                    <a:pt x="2082645" y="3536918"/>
                  </a:lnTo>
                  <a:lnTo>
                    <a:pt x="2112878" y="3500809"/>
                  </a:lnTo>
                  <a:lnTo>
                    <a:pt x="2142401" y="3464290"/>
                  </a:lnTo>
                  <a:lnTo>
                    <a:pt x="2171212" y="3427370"/>
                  </a:lnTo>
                  <a:lnTo>
                    <a:pt x="2199310" y="3390058"/>
                  </a:lnTo>
                  <a:lnTo>
                    <a:pt x="2226695" y="3352366"/>
                  </a:lnTo>
                  <a:lnTo>
                    <a:pt x="2253367" y="3314302"/>
                  </a:lnTo>
                  <a:lnTo>
                    <a:pt x="2279325" y="3275876"/>
                  </a:lnTo>
                  <a:lnTo>
                    <a:pt x="2304568" y="3237099"/>
                  </a:lnTo>
                  <a:lnTo>
                    <a:pt x="2329096" y="3197979"/>
                  </a:lnTo>
                  <a:lnTo>
                    <a:pt x="2352907" y="3158526"/>
                  </a:lnTo>
                  <a:lnTo>
                    <a:pt x="2376002" y="3118750"/>
                  </a:lnTo>
                  <a:lnTo>
                    <a:pt x="2398380" y="3078661"/>
                  </a:lnTo>
                  <a:lnTo>
                    <a:pt x="2420040" y="3038269"/>
                  </a:lnTo>
                  <a:lnTo>
                    <a:pt x="2440982" y="2997583"/>
                  </a:lnTo>
                  <a:lnTo>
                    <a:pt x="2461204" y="2956613"/>
                  </a:lnTo>
                  <a:lnTo>
                    <a:pt x="2480708" y="2915369"/>
                  </a:lnTo>
                  <a:lnTo>
                    <a:pt x="2499490" y="2873861"/>
                  </a:lnTo>
                  <a:lnTo>
                    <a:pt x="2517552" y="2832097"/>
                  </a:lnTo>
                  <a:lnTo>
                    <a:pt x="2534893" y="2790089"/>
                  </a:lnTo>
                  <a:lnTo>
                    <a:pt x="2551512" y="2747845"/>
                  </a:lnTo>
                  <a:lnTo>
                    <a:pt x="2567408" y="2705376"/>
                  </a:lnTo>
                  <a:lnTo>
                    <a:pt x="2582581" y="2662691"/>
                  </a:lnTo>
                  <a:lnTo>
                    <a:pt x="2597030" y="2619799"/>
                  </a:lnTo>
                  <a:lnTo>
                    <a:pt x="2610754" y="2576712"/>
                  </a:lnTo>
                  <a:lnTo>
                    <a:pt x="2623754" y="2533437"/>
                  </a:lnTo>
                  <a:lnTo>
                    <a:pt x="2636027" y="2489986"/>
                  </a:lnTo>
                  <a:lnTo>
                    <a:pt x="2647575" y="2446368"/>
                  </a:lnTo>
                  <a:lnTo>
                    <a:pt x="2658396" y="2402592"/>
                  </a:lnTo>
                  <a:lnTo>
                    <a:pt x="2668489" y="2358668"/>
                  </a:lnTo>
                  <a:lnTo>
                    <a:pt x="2677855" y="2314606"/>
                  </a:lnTo>
                  <a:lnTo>
                    <a:pt x="2686491" y="2270416"/>
                  </a:lnTo>
                  <a:lnTo>
                    <a:pt x="2694399" y="2226107"/>
                  </a:lnTo>
                  <a:lnTo>
                    <a:pt x="2701576" y="2181690"/>
                  </a:lnTo>
                  <a:lnTo>
                    <a:pt x="2708023" y="2137173"/>
                  </a:lnTo>
                  <a:lnTo>
                    <a:pt x="2713739" y="2092567"/>
                  </a:lnTo>
                  <a:lnTo>
                    <a:pt x="2718723" y="2047882"/>
                  </a:lnTo>
                  <a:lnTo>
                    <a:pt x="2722976" y="2003126"/>
                  </a:lnTo>
                  <a:lnTo>
                    <a:pt x="2726495" y="1958310"/>
                  </a:lnTo>
                  <a:lnTo>
                    <a:pt x="2729280" y="1913444"/>
                  </a:lnTo>
                  <a:lnTo>
                    <a:pt x="2731332" y="1868537"/>
                  </a:lnTo>
                  <a:lnTo>
                    <a:pt x="2732649" y="1823599"/>
                  </a:lnTo>
                  <a:lnTo>
                    <a:pt x="2733231" y="1778640"/>
                  </a:lnTo>
                  <a:lnTo>
                    <a:pt x="2733076" y="1733669"/>
                  </a:lnTo>
                  <a:lnTo>
                    <a:pt x="2732185" y="1688697"/>
                  </a:lnTo>
                  <a:lnTo>
                    <a:pt x="2730558" y="1643732"/>
                  </a:lnTo>
                  <a:lnTo>
                    <a:pt x="2728192" y="1598785"/>
                  </a:lnTo>
                  <a:lnTo>
                    <a:pt x="2725088" y="1553866"/>
                  </a:lnTo>
                  <a:lnTo>
                    <a:pt x="2721245" y="1508983"/>
                  </a:lnTo>
                  <a:lnTo>
                    <a:pt x="2716663" y="1464147"/>
                  </a:lnTo>
                  <a:lnTo>
                    <a:pt x="2711341" y="1419368"/>
                  </a:lnTo>
                  <a:lnTo>
                    <a:pt x="2705277" y="1374655"/>
                  </a:lnTo>
                  <a:lnTo>
                    <a:pt x="2698473" y="1330019"/>
                  </a:lnTo>
                  <a:lnTo>
                    <a:pt x="2690926" y="1285468"/>
                  </a:lnTo>
                  <a:lnTo>
                    <a:pt x="2682637" y="1241012"/>
                  </a:lnTo>
                  <a:lnTo>
                    <a:pt x="2673605" y="1196662"/>
                  </a:lnTo>
                  <a:lnTo>
                    <a:pt x="2663829" y="1152426"/>
                  </a:lnTo>
                  <a:lnTo>
                    <a:pt x="2653309" y="1108315"/>
                  </a:lnTo>
                  <a:lnTo>
                    <a:pt x="2642044" y="1064339"/>
                  </a:lnTo>
                  <a:lnTo>
                    <a:pt x="2630033" y="1020507"/>
                  </a:lnTo>
                  <a:lnTo>
                    <a:pt x="2617277" y="976828"/>
                  </a:lnTo>
                  <a:lnTo>
                    <a:pt x="2603773" y="933314"/>
                  </a:lnTo>
                  <a:lnTo>
                    <a:pt x="2589522" y="889972"/>
                  </a:lnTo>
                  <a:lnTo>
                    <a:pt x="2574523" y="846814"/>
                  </a:lnTo>
                  <a:lnTo>
                    <a:pt x="2558775" y="803848"/>
                  </a:lnTo>
                  <a:lnTo>
                    <a:pt x="2542279" y="761085"/>
                  </a:lnTo>
                  <a:lnTo>
                    <a:pt x="2525032" y="718534"/>
                  </a:lnTo>
                  <a:lnTo>
                    <a:pt x="2507035" y="676205"/>
                  </a:lnTo>
                  <a:lnTo>
                    <a:pt x="2488288" y="634108"/>
                  </a:lnTo>
                  <a:lnTo>
                    <a:pt x="2468788" y="592252"/>
                  </a:lnTo>
                  <a:lnTo>
                    <a:pt x="2448536" y="550647"/>
                  </a:lnTo>
                  <a:lnTo>
                    <a:pt x="2427532" y="509303"/>
                  </a:lnTo>
                  <a:lnTo>
                    <a:pt x="2405774" y="468230"/>
                  </a:lnTo>
                  <a:lnTo>
                    <a:pt x="2383262" y="427437"/>
                  </a:lnTo>
                  <a:lnTo>
                    <a:pt x="2359996" y="386934"/>
                  </a:lnTo>
                  <a:lnTo>
                    <a:pt x="2335974" y="346731"/>
                  </a:lnTo>
                  <a:lnTo>
                    <a:pt x="2311197" y="306837"/>
                  </a:lnTo>
                  <a:lnTo>
                    <a:pt x="2285663" y="267263"/>
                  </a:lnTo>
                  <a:lnTo>
                    <a:pt x="2259372" y="228018"/>
                  </a:lnTo>
                  <a:lnTo>
                    <a:pt x="2232323" y="189111"/>
                  </a:lnTo>
                  <a:lnTo>
                    <a:pt x="2204517" y="150553"/>
                  </a:lnTo>
                  <a:lnTo>
                    <a:pt x="2175951" y="112353"/>
                  </a:lnTo>
                  <a:lnTo>
                    <a:pt x="2146626" y="74521"/>
                  </a:lnTo>
                  <a:lnTo>
                    <a:pt x="2116541" y="37067"/>
                  </a:lnTo>
                  <a:lnTo>
                    <a:pt x="2085695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669889" y="5873643"/>
              <a:ext cx="2733675" cy="3777615"/>
            </a:xfrm>
            <a:custGeom>
              <a:avLst/>
              <a:gdLst/>
              <a:ahLst/>
              <a:cxnLst/>
              <a:rect l="l" t="t" r="r" b="b"/>
              <a:pathLst>
                <a:path w="2733675" h="3777615">
                  <a:moveTo>
                    <a:pt x="2085695" y="0"/>
                  </a:moveTo>
                  <a:lnTo>
                    <a:pt x="2116541" y="37067"/>
                  </a:lnTo>
                  <a:lnTo>
                    <a:pt x="2146626" y="74521"/>
                  </a:lnTo>
                  <a:lnTo>
                    <a:pt x="2175951" y="112353"/>
                  </a:lnTo>
                  <a:lnTo>
                    <a:pt x="2204517" y="150553"/>
                  </a:lnTo>
                  <a:lnTo>
                    <a:pt x="2232323" y="189111"/>
                  </a:lnTo>
                  <a:lnTo>
                    <a:pt x="2259372" y="228018"/>
                  </a:lnTo>
                  <a:lnTo>
                    <a:pt x="2285663" y="267263"/>
                  </a:lnTo>
                  <a:lnTo>
                    <a:pt x="2311197" y="306837"/>
                  </a:lnTo>
                  <a:lnTo>
                    <a:pt x="2335974" y="346731"/>
                  </a:lnTo>
                  <a:lnTo>
                    <a:pt x="2359996" y="386934"/>
                  </a:lnTo>
                  <a:lnTo>
                    <a:pt x="2383262" y="427437"/>
                  </a:lnTo>
                  <a:lnTo>
                    <a:pt x="2405774" y="468230"/>
                  </a:lnTo>
                  <a:lnTo>
                    <a:pt x="2427532" y="509303"/>
                  </a:lnTo>
                  <a:lnTo>
                    <a:pt x="2448536" y="550647"/>
                  </a:lnTo>
                  <a:lnTo>
                    <a:pt x="2468788" y="592252"/>
                  </a:lnTo>
                  <a:lnTo>
                    <a:pt x="2488288" y="634108"/>
                  </a:lnTo>
                  <a:lnTo>
                    <a:pt x="2507035" y="676205"/>
                  </a:lnTo>
                  <a:lnTo>
                    <a:pt x="2525032" y="718534"/>
                  </a:lnTo>
                  <a:lnTo>
                    <a:pt x="2542279" y="761085"/>
                  </a:lnTo>
                  <a:lnTo>
                    <a:pt x="2558775" y="803848"/>
                  </a:lnTo>
                  <a:lnTo>
                    <a:pt x="2574523" y="846814"/>
                  </a:lnTo>
                  <a:lnTo>
                    <a:pt x="2589522" y="889972"/>
                  </a:lnTo>
                  <a:lnTo>
                    <a:pt x="2603773" y="933314"/>
                  </a:lnTo>
                  <a:lnTo>
                    <a:pt x="2617277" y="976828"/>
                  </a:lnTo>
                  <a:lnTo>
                    <a:pt x="2630033" y="1020507"/>
                  </a:lnTo>
                  <a:lnTo>
                    <a:pt x="2642044" y="1064339"/>
                  </a:lnTo>
                  <a:lnTo>
                    <a:pt x="2653309" y="1108315"/>
                  </a:lnTo>
                  <a:lnTo>
                    <a:pt x="2663829" y="1152426"/>
                  </a:lnTo>
                  <a:lnTo>
                    <a:pt x="2673605" y="1196662"/>
                  </a:lnTo>
                  <a:lnTo>
                    <a:pt x="2682637" y="1241012"/>
                  </a:lnTo>
                  <a:lnTo>
                    <a:pt x="2690926" y="1285468"/>
                  </a:lnTo>
                  <a:lnTo>
                    <a:pt x="2698473" y="1330019"/>
                  </a:lnTo>
                  <a:lnTo>
                    <a:pt x="2705277" y="1374655"/>
                  </a:lnTo>
                  <a:lnTo>
                    <a:pt x="2711341" y="1419368"/>
                  </a:lnTo>
                  <a:lnTo>
                    <a:pt x="2716663" y="1464147"/>
                  </a:lnTo>
                  <a:lnTo>
                    <a:pt x="2721245" y="1508983"/>
                  </a:lnTo>
                  <a:lnTo>
                    <a:pt x="2725088" y="1553866"/>
                  </a:lnTo>
                  <a:lnTo>
                    <a:pt x="2728192" y="1598785"/>
                  </a:lnTo>
                  <a:lnTo>
                    <a:pt x="2730558" y="1643732"/>
                  </a:lnTo>
                  <a:lnTo>
                    <a:pt x="2732185" y="1688697"/>
                  </a:lnTo>
                  <a:lnTo>
                    <a:pt x="2733076" y="1733669"/>
                  </a:lnTo>
                  <a:lnTo>
                    <a:pt x="2733231" y="1778640"/>
                  </a:lnTo>
                  <a:lnTo>
                    <a:pt x="2732649" y="1823599"/>
                  </a:lnTo>
                  <a:lnTo>
                    <a:pt x="2731332" y="1868537"/>
                  </a:lnTo>
                  <a:lnTo>
                    <a:pt x="2729280" y="1913444"/>
                  </a:lnTo>
                  <a:lnTo>
                    <a:pt x="2726495" y="1958310"/>
                  </a:lnTo>
                  <a:lnTo>
                    <a:pt x="2722976" y="2003126"/>
                  </a:lnTo>
                  <a:lnTo>
                    <a:pt x="2718723" y="2047882"/>
                  </a:lnTo>
                  <a:lnTo>
                    <a:pt x="2713739" y="2092567"/>
                  </a:lnTo>
                  <a:lnTo>
                    <a:pt x="2708023" y="2137173"/>
                  </a:lnTo>
                  <a:lnTo>
                    <a:pt x="2701576" y="2181690"/>
                  </a:lnTo>
                  <a:lnTo>
                    <a:pt x="2694399" y="2226107"/>
                  </a:lnTo>
                  <a:lnTo>
                    <a:pt x="2686491" y="2270416"/>
                  </a:lnTo>
                  <a:lnTo>
                    <a:pt x="2677855" y="2314606"/>
                  </a:lnTo>
                  <a:lnTo>
                    <a:pt x="2668489" y="2358668"/>
                  </a:lnTo>
                  <a:lnTo>
                    <a:pt x="2658396" y="2402592"/>
                  </a:lnTo>
                  <a:lnTo>
                    <a:pt x="2647575" y="2446368"/>
                  </a:lnTo>
                  <a:lnTo>
                    <a:pt x="2636027" y="2489986"/>
                  </a:lnTo>
                  <a:lnTo>
                    <a:pt x="2623754" y="2533437"/>
                  </a:lnTo>
                  <a:lnTo>
                    <a:pt x="2610754" y="2576712"/>
                  </a:lnTo>
                  <a:lnTo>
                    <a:pt x="2597030" y="2619799"/>
                  </a:lnTo>
                  <a:lnTo>
                    <a:pt x="2582581" y="2662691"/>
                  </a:lnTo>
                  <a:lnTo>
                    <a:pt x="2567408" y="2705376"/>
                  </a:lnTo>
                  <a:lnTo>
                    <a:pt x="2551512" y="2747845"/>
                  </a:lnTo>
                  <a:lnTo>
                    <a:pt x="2534893" y="2790089"/>
                  </a:lnTo>
                  <a:lnTo>
                    <a:pt x="2517552" y="2832097"/>
                  </a:lnTo>
                  <a:lnTo>
                    <a:pt x="2499490" y="2873861"/>
                  </a:lnTo>
                  <a:lnTo>
                    <a:pt x="2480708" y="2915369"/>
                  </a:lnTo>
                  <a:lnTo>
                    <a:pt x="2461204" y="2956613"/>
                  </a:lnTo>
                  <a:lnTo>
                    <a:pt x="2440982" y="2997583"/>
                  </a:lnTo>
                  <a:lnTo>
                    <a:pt x="2420040" y="3038269"/>
                  </a:lnTo>
                  <a:lnTo>
                    <a:pt x="2398380" y="3078661"/>
                  </a:lnTo>
                  <a:lnTo>
                    <a:pt x="2376002" y="3118750"/>
                  </a:lnTo>
                  <a:lnTo>
                    <a:pt x="2352907" y="3158526"/>
                  </a:lnTo>
                  <a:lnTo>
                    <a:pt x="2329096" y="3197979"/>
                  </a:lnTo>
                  <a:lnTo>
                    <a:pt x="2304568" y="3237099"/>
                  </a:lnTo>
                  <a:lnTo>
                    <a:pt x="2279325" y="3275876"/>
                  </a:lnTo>
                  <a:lnTo>
                    <a:pt x="2253367" y="3314302"/>
                  </a:lnTo>
                  <a:lnTo>
                    <a:pt x="2226695" y="3352366"/>
                  </a:lnTo>
                  <a:lnTo>
                    <a:pt x="2199310" y="3390058"/>
                  </a:lnTo>
                  <a:lnTo>
                    <a:pt x="2171212" y="3427370"/>
                  </a:lnTo>
                  <a:lnTo>
                    <a:pt x="2142401" y="3464290"/>
                  </a:lnTo>
                  <a:lnTo>
                    <a:pt x="2112878" y="3500809"/>
                  </a:lnTo>
                  <a:lnTo>
                    <a:pt x="2082645" y="3536918"/>
                  </a:lnTo>
                  <a:lnTo>
                    <a:pt x="2051700" y="3572607"/>
                  </a:lnTo>
                  <a:lnTo>
                    <a:pt x="2020046" y="3607866"/>
                  </a:lnTo>
                  <a:lnTo>
                    <a:pt x="1987683" y="3642685"/>
                  </a:lnTo>
                  <a:lnTo>
                    <a:pt x="1954610" y="3677055"/>
                  </a:lnTo>
                  <a:lnTo>
                    <a:pt x="1920830" y="3710966"/>
                  </a:lnTo>
                  <a:lnTo>
                    <a:pt x="1886342" y="3744408"/>
                  </a:lnTo>
                  <a:lnTo>
                    <a:pt x="1851147" y="3777371"/>
                  </a:lnTo>
                  <a:lnTo>
                    <a:pt x="0" y="1766543"/>
                  </a:lnTo>
                  <a:lnTo>
                    <a:pt x="2085695" y="0"/>
                  </a:lnTo>
                  <a:close/>
                </a:path>
              </a:pathLst>
            </a:custGeom>
            <a:ln w="1570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782481" y="7640186"/>
              <a:ext cx="2738755" cy="2733675"/>
            </a:xfrm>
            <a:custGeom>
              <a:avLst/>
              <a:gdLst/>
              <a:ahLst/>
              <a:cxnLst/>
              <a:rect l="l" t="t" r="r" b="b"/>
              <a:pathLst>
                <a:path w="2738755" h="2733675">
                  <a:moveTo>
                    <a:pt x="887407" y="0"/>
                  </a:moveTo>
                  <a:lnTo>
                    <a:pt x="0" y="2585052"/>
                  </a:lnTo>
                  <a:lnTo>
                    <a:pt x="46756" y="2600637"/>
                  </a:lnTo>
                  <a:lnTo>
                    <a:pt x="93667" y="2615344"/>
                  </a:lnTo>
                  <a:lnTo>
                    <a:pt x="140720" y="2629175"/>
                  </a:lnTo>
                  <a:lnTo>
                    <a:pt x="187905" y="2642132"/>
                  </a:lnTo>
                  <a:lnTo>
                    <a:pt x="235211" y="2654217"/>
                  </a:lnTo>
                  <a:lnTo>
                    <a:pt x="282627" y="2665432"/>
                  </a:lnTo>
                  <a:lnTo>
                    <a:pt x="330142" y="2675781"/>
                  </a:lnTo>
                  <a:lnTo>
                    <a:pt x="377745" y="2685265"/>
                  </a:lnTo>
                  <a:lnTo>
                    <a:pt x="425425" y="2693886"/>
                  </a:lnTo>
                  <a:lnTo>
                    <a:pt x="473170" y="2701648"/>
                  </a:lnTo>
                  <a:lnTo>
                    <a:pt x="520971" y="2708551"/>
                  </a:lnTo>
                  <a:lnTo>
                    <a:pt x="568816" y="2714599"/>
                  </a:lnTo>
                  <a:lnTo>
                    <a:pt x="616694" y="2719794"/>
                  </a:lnTo>
                  <a:lnTo>
                    <a:pt x="664594" y="2724137"/>
                  </a:lnTo>
                  <a:lnTo>
                    <a:pt x="712505" y="2727632"/>
                  </a:lnTo>
                  <a:lnTo>
                    <a:pt x="760416" y="2730281"/>
                  </a:lnTo>
                  <a:lnTo>
                    <a:pt x="808317" y="2732086"/>
                  </a:lnTo>
                  <a:lnTo>
                    <a:pt x="856195" y="2733049"/>
                  </a:lnTo>
                  <a:lnTo>
                    <a:pt x="904041" y="2733172"/>
                  </a:lnTo>
                  <a:lnTo>
                    <a:pt x="951843" y="2732459"/>
                  </a:lnTo>
                  <a:lnTo>
                    <a:pt x="999590" y="2730910"/>
                  </a:lnTo>
                  <a:lnTo>
                    <a:pt x="1047272" y="2728529"/>
                  </a:lnTo>
                  <a:lnTo>
                    <a:pt x="1094876" y="2725318"/>
                  </a:lnTo>
                  <a:lnTo>
                    <a:pt x="1142393" y="2721278"/>
                  </a:lnTo>
                  <a:lnTo>
                    <a:pt x="1189812" y="2716414"/>
                  </a:lnTo>
                  <a:lnTo>
                    <a:pt x="1237120" y="2710725"/>
                  </a:lnTo>
                  <a:lnTo>
                    <a:pt x="1284309" y="2704216"/>
                  </a:lnTo>
                  <a:lnTo>
                    <a:pt x="1331365" y="2696888"/>
                  </a:lnTo>
                  <a:lnTo>
                    <a:pt x="1378279" y="2688744"/>
                  </a:lnTo>
                  <a:lnTo>
                    <a:pt x="1425039" y="2679786"/>
                  </a:lnTo>
                  <a:lnTo>
                    <a:pt x="1471635" y="2670015"/>
                  </a:lnTo>
                  <a:lnTo>
                    <a:pt x="1518056" y="2659436"/>
                  </a:lnTo>
                  <a:lnTo>
                    <a:pt x="1564289" y="2648049"/>
                  </a:lnTo>
                  <a:lnTo>
                    <a:pt x="1610326" y="2635857"/>
                  </a:lnTo>
                  <a:lnTo>
                    <a:pt x="1656154" y="2622862"/>
                  </a:lnTo>
                  <a:lnTo>
                    <a:pt x="1701762" y="2609067"/>
                  </a:lnTo>
                  <a:lnTo>
                    <a:pt x="1747140" y="2594474"/>
                  </a:lnTo>
                  <a:lnTo>
                    <a:pt x="1792277" y="2579086"/>
                  </a:lnTo>
                  <a:lnTo>
                    <a:pt x="1837161" y="2562904"/>
                  </a:lnTo>
                  <a:lnTo>
                    <a:pt x="1881783" y="2545931"/>
                  </a:lnTo>
                  <a:lnTo>
                    <a:pt x="1926129" y="2528169"/>
                  </a:lnTo>
                  <a:lnTo>
                    <a:pt x="1970191" y="2509621"/>
                  </a:lnTo>
                  <a:lnTo>
                    <a:pt x="2013956" y="2490288"/>
                  </a:lnTo>
                  <a:lnTo>
                    <a:pt x="2057414" y="2470174"/>
                  </a:lnTo>
                  <a:lnTo>
                    <a:pt x="2100554" y="2449280"/>
                  </a:lnTo>
                  <a:lnTo>
                    <a:pt x="2143364" y="2427608"/>
                  </a:lnTo>
                  <a:lnTo>
                    <a:pt x="2185835" y="2405162"/>
                  </a:lnTo>
                  <a:lnTo>
                    <a:pt x="2227954" y="2381943"/>
                  </a:lnTo>
                  <a:lnTo>
                    <a:pt x="2269711" y="2357954"/>
                  </a:lnTo>
                  <a:lnTo>
                    <a:pt x="2311095" y="2333196"/>
                  </a:lnTo>
                  <a:lnTo>
                    <a:pt x="2352095" y="2307673"/>
                  </a:lnTo>
                  <a:lnTo>
                    <a:pt x="2392700" y="2281386"/>
                  </a:lnTo>
                  <a:lnTo>
                    <a:pt x="2432899" y="2254338"/>
                  </a:lnTo>
                  <a:lnTo>
                    <a:pt x="2472680" y="2226531"/>
                  </a:lnTo>
                  <a:lnTo>
                    <a:pt x="2512034" y="2197968"/>
                  </a:lnTo>
                  <a:lnTo>
                    <a:pt x="2550949" y="2168650"/>
                  </a:lnTo>
                  <a:lnTo>
                    <a:pt x="2589414" y="2138581"/>
                  </a:lnTo>
                  <a:lnTo>
                    <a:pt x="2627418" y="2107761"/>
                  </a:lnTo>
                  <a:lnTo>
                    <a:pt x="2664950" y="2076195"/>
                  </a:lnTo>
                  <a:lnTo>
                    <a:pt x="2701999" y="2043883"/>
                  </a:lnTo>
                  <a:lnTo>
                    <a:pt x="2738555" y="2010828"/>
                  </a:lnTo>
                  <a:lnTo>
                    <a:pt x="88740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782481" y="7640186"/>
              <a:ext cx="2738755" cy="2733675"/>
            </a:xfrm>
            <a:custGeom>
              <a:avLst/>
              <a:gdLst/>
              <a:ahLst/>
              <a:cxnLst/>
              <a:rect l="l" t="t" r="r" b="b"/>
              <a:pathLst>
                <a:path w="2738755" h="2733675">
                  <a:moveTo>
                    <a:pt x="2738555" y="2010828"/>
                  </a:moveTo>
                  <a:lnTo>
                    <a:pt x="2701999" y="2043883"/>
                  </a:lnTo>
                  <a:lnTo>
                    <a:pt x="2664950" y="2076195"/>
                  </a:lnTo>
                  <a:lnTo>
                    <a:pt x="2627418" y="2107761"/>
                  </a:lnTo>
                  <a:lnTo>
                    <a:pt x="2589414" y="2138581"/>
                  </a:lnTo>
                  <a:lnTo>
                    <a:pt x="2550949" y="2168650"/>
                  </a:lnTo>
                  <a:lnTo>
                    <a:pt x="2512034" y="2197968"/>
                  </a:lnTo>
                  <a:lnTo>
                    <a:pt x="2472680" y="2226531"/>
                  </a:lnTo>
                  <a:lnTo>
                    <a:pt x="2432899" y="2254338"/>
                  </a:lnTo>
                  <a:lnTo>
                    <a:pt x="2392700" y="2281386"/>
                  </a:lnTo>
                  <a:lnTo>
                    <a:pt x="2352095" y="2307673"/>
                  </a:lnTo>
                  <a:lnTo>
                    <a:pt x="2311095" y="2333196"/>
                  </a:lnTo>
                  <a:lnTo>
                    <a:pt x="2269711" y="2357954"/>
                  </a:lnTo>
                  <a:lnTo>
                    <a:pt x="2227954" y="2381943"/>
                  </a:lnTo>
                  <a:lnTo>
                    <a:pt x="2185835" y="2405162"/>
                  </a:lnTo>
                  <a:lnTo>
                    <a:pt x="2143364" y="2427608"/>
                  </a:lnTo>
                  <a:lnTo>
                    <a:pt x="2100554" y="2449280"/>
                  </a:lnTo>
                  <a:lnTo>
                    <a:pt x="2057414" y="2470174"/>
                  </a:lnTo>
                  <a:lnTo>
                    <a:pt x="2013956" y="2490288"/>
                  </a:lnTo>
                  <a:lnTo>
                    <a:pt x="1970191" y="2509621"/>
                  </a:lnTo>
                  <a:lnTo>
                    <a:pt x="1926129" y="2528169"/>
                  </a:lnTo>
                  <a:lnTo>
                    <a:pt x="1881783" y="2545931"/>
                  </a:lnTo>
                  <a:lnTo>
                    <a:pt x="1837161" y="2562904"/>
                  </a:lnTo>
                  <a:lnTo>
                    <a:pt x="1792277" y="2579086"/>
                  </a:lnTo>
                  <a:lnTo>
                    <a:pt x="1747140" y="2594474"/>
                  </a:lnTo>
                  <a:lnTo>
                    <a:pt x="1701762" y="2609067"/>
                  </a:lnTo>
                  <a:lnTo>
                    <a:pt x="1656154" y="2622862"/>
                  </a:lnTo>
                  <a:lnTo>
                    <a:pt x="1610326" y="2635857"/>
                  </a:lnTo>
                  <a:lnTo>
                    <a:pt x="1564289" y="2648049"/>
                  </a:lnTo>
                  <a:lnTo>
                    <a:pt x="1518056" y="2659436"/>
                  </a:lnTo>
                  <a:lnTo>
                    <a:pt x="1471635" y="2670015"/>
                  </a:lnTo>
                  <a:lnTo>
                    <a:pt x="1425039" y="2679786"/>
                  </a:lnTo>
                  <a:lnTo>
                    <a:pt x="1378279" y="2688744"/>
                  </a:lnTo>
                  <a:lnTo>
                    <a:pt x="1331365" y="2696888"/>
                  </a:lnTo>
                  <a:lnTo>
                    <a:pt x="1284309" y="2704216"/>
                  </a:lnTo>
                  <a:lnTo>
                    <a:pt x="1237120" y="2710725"/>
                  </a:lnTo>
                  <a:lnTo>
                    <a:pt x="1189812" y="2716414"/>
                  </a:lnTo>
                  <a:lnTo>
                    <a:pt x="1142393" y="2721278"/>
                  </a:lnTo>
                  <a:lnTo>
                    <a:pt x="1094876" y="2725318"/>
                  </a:lnTo>
                  <a:lnTo>
                    <a:pt x="1047272" y="2728529"/>
                  </a:lnTo>
                  <a:lnTo>
                    <a:pt x="999590" y="2730910"/>
                  </a:lnTo>
                  <a:lnTo>
                    <a:pt x="951843" y="2732459"/>
                  </a:lnTo>
                  <a:lnTo>
                    <a:pt x="904041" y="2733172"/>
                  </a:lnTo>
                  <a:lnTo>
                    <a:pt x="856195" y="2733049"/>
                  </a:lnTo>
                  <a:lnTo>
                    <a:pt x="808317" y="2732086"/>
                  </a:lnTo>
                  <a:lnTo>
                    <a:pt x="760416" y="2730281"/>
                  </a:lnTo>
                  <a:lnTo>
                    <a:pt x="712505" y="2727632"/>
                  </a:lnTo>
                  <a:lnTo>
                    <a:pt x="664594" y="2724137"/>
                  </a:lnTo>
                  <a:lnTo>
                    <a:pt x="616694" y="2719794"/>
                  </a:lnTo>
                  <a:lnTo>
                    <a:pt x="568816" y="2714599"/>
                  </a:lnTo>
                  <a:lnTo>
                    <a:pt x="520971" y="2708551"/>
                  </a:lnTo>
                  <a:lnTo>
                    <a:pt x="473170" y="2701648"/>
                  </a:lnTo>
                  <a:lnTo>
                    <a:pt x="425425" y="2693886"/>
                  </a:lnTo>
                  <a:lnTo>
                    <a:pt x="377745" y="2685265"/>
                  </a:lnTo>
                  <a:lnTo>
                    <a:pt x="330142" y="2675781"/>
                  </a:lnTo>
                  <a:lnTo>
                    <a:pt x="282627" y="2665432"/>
                  </a:lnTo>
                  <a:lnTo>
                    <a:pt x="235211" y="2654217"/>
                  </a:lnTo>
                  <a:lnTo>
                    <a:pt x="187905" y="2642132"/>
                  </a:lnTo>
                  <a:lnTo>
                    <a:pt x="140720" y="2629175"/>
                  </a:lnTo>
                  <a:lnTo>
                    <a:pt x="93667" y="2615344"/>
                  </a:lnTo>
                  <a:lnTo>
                    <a:pt x="46756" y="2600637"/>
                  </a:lnTo>
                  <a:lnTo>
                    <a:pt x="0" y="2585052"/>
                  </a:lnTo>
                  <a:lnTo>
                    <a:pt x="887407" y="0"/>
                  </a:lnTo>
                  <a:lnTo>
                    <a:pt x="2738555" y="2010828"/>
                  </a:lnTo>
                  <a:close/>
                </a:path>
              </a:pathLst>
            </a:custGeom>
            <a:ln w="1570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936008" y="5707470"/>
              <a:ext cx="2734310" cy="4518025"/>
            </a:xfrm>
            <a:custGeom>
              <a:avLst/>
              <a:gdLst/>
              <a:ahLst/>
              <a:cxnLst/>
              <a:rect l="l" t="t" r="r" b="b"/>
              <a:pathLst>
                <a:path w="2734309" h="4518025">
                  <a:moveTo>
                    <a:pt x="801269" y="0"/>
                  </a:moveTo>
                  <a:lnTo>
                    <a:pt x="766304" y="35609"/>
                  </a:lnTo>
                  <a:lnTo>
                    <a:pt x="732027" y="71815"/>
                  </a:lnTo>
                  <a:lnTo>
                    <a:pt x="698446" y="108608"/>
                  </a:lnTo>
                  <a:lnTo>
                    <a:pt x="665568" y="145976"/>
                  </a:lnTo>
                  <a:lnTo>
                    <a:pt x="633397" y="183910"/>
                  </a:lnTo>
                  <a:lnTo>
                    <a:pt x="601942" y="222399"/>
                  </a:lnTo>
                  <a:lnTo>
                    <a:pt x="571209" y="261432"/>
                  </a:lnTo>
                  <a:lnTo>
                    <a:pt x="541203" y="300999"/>
                  </a:lnTo>
                  <a:lnTo>
                    <a:pt x="511933" y="341089"/>
                  </a:lnTo>
                  <a:lnTo>
                    <a:pt x="483403" y="381693"/>
                  </a:lnTo>
                  <a:lnTo>
                    <a:pt x="455621" y="422799"/>
                  </a:lnTo>
                  <a:lnTo>
                    <a:pt x="428594" y="464397"/>
                  </a:lnTo>
                  <a:lnTo>
                    <a:pt x="402327" y="506477"/>
                  </a:lnTo>
                  <a:lnTo>
                    <a:pt x="376827" y="549028"/>
                  </a:lnTo>
                  <a:lnTo>
                    <a:pt x="352101" y="592040"/>
                  </a:lnTo>
                  <a:lnTo>
                    <a:pt x="328155" y="635502"/>
                  </a:lnTo>
                  <a:lnTo>
                    <a:pt x="304996" y="679405"/>
                  </a:lnTo>
                  <a:lnTo>
                    <a:pt x="282630" y="723736"/>
                  </a:lnTo>
                  <a:lnTo>
                    <a:pt x="261064" y="768487"/>
                  </a:lnTo>
                  <a:lnTo>
                    <a:pt x="240304" y="813646"/>
                  </a:lnTo>
                  <a:lnTo>
                    <a:pt x="220357" y="859203"/>
                  </a:lnTo>
                  <a:lnTo>
                    <a:pt x="201230" y="905148"/>
                  </a:lnTo>
                  <a:lnTo>
                    <a:pt x="182928" y="951470"/>
                  </a:lnTo>
                  <a:lnTo>
                    <a:pt x="165459" y="998158"/>
                  </a:lnTo>
                  <a:lnTo>
                    <a:pt x="148828" y="1045203"/>
                  </a:lnTo>
                  <a:lnTo>
                    <a:pt x="133450" y="1091301"/>
                  </a:lnTo>
                  <a:lnTo>
                    <a:pt x="118935" y="1137478"/>
                  </a:lnTo>
                  <a:lnTo>
                    <a:pt x="105278" y="1183725"/>
                  </a:lnTo>
                  <a:lnTo>
                    <a:pt x="92476" y="1230033"/>
                  </a:lnTo>
                  <a:lnTo>
                    <a:pt x="80524" y="1276395"/>
                  </a:lnTo>
                  <a:lnTo>
                    <a:pt x="69417" y="1322799"/>
                  </a:lnTo>
                  <a:lnTo>
                    <a:pt x="59152" y="1369239"/>
                  </a:lnTo>
                  <a:lnTo>
                    <a:pt x="49723" y="1415704"/>
                  </a:lnTo>
                  <a:lnTo>
                    <a:pt x="41127" y="1462187"/>
                  </a:lnTo>
                  <a:lnTo>
                    <a:pt x="33359" y="1508677"/>
                  </a:lnTo>
                  <a:lnTo>
                    <a:pt x="26415" y="1555167"/>
                  </a:lnTo>
                  <a:lnTo>
                    <a:pt x="20290" y="1601647"/>
                  </a:lnTo>
                  <a:lnTo>
                    <a:pt x="14981" y="1648109"/>
                  </a:lnTo>
                  <a:lnTo>
                    <a:pt x="10482" y="1694543"/>
                  </a:lnTo>
                  <a:lnTo>
                    <a:pt x="6790" y="1740941"/>
                  </a:lnTo>
                  <a:lnTo>
                    <a:pt x="3900" y="1787294"/>
                  </a:lnTo>
                  <a:lnTo>
                    <a:pt x="1808" y="1833592"/>
                  </a:lnTo>
                  <a:lnTo>
                    <a:pt x="509" y="1879828"/>
                  </a:lnTo>
                  <a:lnTo>
                    <a:pt x="0" y="1925991"/>
                  </a:lnTo>
                  <a:lnTo>
                    <a:pt x="275" y="1972074"/>
                  </a:lnTo>
                  <a:lnTo>
                    <a:pt x="1330" y="2018067"/>
                  </a:lnTo>
                  <a:lnTo>
                    <a:pt x="3161" y="2063962"/>
                  </a:lnTo>
                  <a:lnTo>
                    <a:pt x="5765" y="2109749"/>
                  </a:lnTo>
                  <a:lnTo>
                    <a:pt x="9135" y="2155420"/>
                  </a:lnTo>
                  <a:lnTo>
                    <a:pt x="13269" y="2200966"/>
                  </a:lnTo>
                  <a:lnTo>
                    <a:pt x="18161" y="2246378"/>
                  </a:lnTo>
                  <a:lnTo>
                    <a:pt x="23807" y="2291646"/>
                  </a:lnTo>
                  <a:lnTo>
                    <a:pt x="30204" y="2336763"/>
                  </a:lnTo>
                  <a:lnTo>
                    <a:pt x="37346" y="2381719"/>
                  </a:lnTo>
                  <a:lnTo>
                    <a:pt x="45229" y="2426505"/>
                  </a:lnTo>
                  <a:lnTo>
                    <a:pt x="53850" y="2471113"/>
                  </a:lnTo>
                  <a:lnTo>
                    <a:pt x="63202" y="2515533"/>
                  </a:lnTo>
                  <a:lnTo>
                    <a:pt x="73284" y="2559757"/>
                  </a:lnTo>
                  <a:lnTo>
                    <a:pt x="84089" y="2603776"/>
                  </a:lnTo>
                  <a:lnTo>
                    <a:pt x="95613" y="2647581"/>
                  </a:lnTo>
                  <a:lnTo>
                    <a:pt x="107853" y="2691162"/>
                  </a:lnTo>
                  <a:lnTo>
                    <a:pt x="120804" y="2734512"/>
                  </a:lnTo>
                  <a:lnTo>
                    <a:pt x="134461" y="2777621"/>
                  </a:lnTo>
                  <a:lnTo>
                    <a:pt x="148820" y="2820481"/>
                  </a:lnTo>
                  <a:lnTo>
                    <a:pt x="163877" y="2863082"/>
                  </a:lnTo>
                  <a:lnTo>
                    <a:pt x="179628" y="2905415"/>
                  </a:lnTo>
                  <a:lnTo>
                    <a:pt x="196068" y="2947472"/>
                  </a:lnTo>
                  <a:lnTo>
                    <a:pt x="213192" y="2989244"/>
                  </a:lnTo>
                  <a:lnTo>
                    <a:pt x="230997" y="3030722"/>
                  </a:lnTo>
                  <a:lnTo>
                    <a:pt x="249478" y="3071897"/>
                  </a:lnTo>
                  <a:lnTo>
                    <a:pt x="268631" y="3112760"/>
                  </a:lnTo>
                  <a:lnTo>
                    <a:pt x="288451" y="3153302"/>
                  </a:lnTo>
                  <a:lnTo>
                    <a:pt x="308934" y="3193515"/>
                  </a:lnTo>
                  <a:lnTo>
                    <a:pt x="330076" y="3233389"/>
                  </a:lnTo>
                  <a:lnTo>
                    <a:pt x="351873" y="3272915"/>
                  </a:lnTo>
                  <a:lnTo>
                    <a:pt x="374319" y="3312086"/>
                  </a:lnTo>
                  <a:lnTo>
                    <a:pt x="397411" y="3350891"/>
                  </a:lnTo>
                  <a:lnTo>
                    <a:pt x="421144" y="3389322"/>
                  </a:lnTo>
                  <a:lnTo>
                    <a:pt x="445514" y="3427370"/>
                  </a:lnTo>
                  <a:lnTo>
                    <a:pt x="470517" y="3465026"/>
                  </a:lnTo>
                  <a:lnTo>
                    <a:pt x="496149" y="3502281"/>
                  </a:lnTo>
                  <a:lnTo>
                    <a:pt x="522404" y="3539127"/>
                  </a:lnTo>
                  <a:lnTo>
                    <a:pt x="549279" y="3575554"/>
                  </a:lnTo>
                  <a:lnTo>
                    <a:pt x="576769" y="3611554"/>
                  </a:lnTo>
                  <a:lnTo>
                    <a:pt x="604869" y="3647118"/>
                  </a:lnTo>
                  <a:lnTo>
                    <a:pt x="633577" y="3682236"/>
                  </a:lnTo>
                  <a:lnTo>
                    <a:pt x="662887" y="3716900"/>
                  </a:lnTo>
                  <a:lnTo>
                    <a:pt x="692794" y="3751101"/>
                  </a:lnTo>
                  <a:lnTo>
                    <a:pt x="723295" y="3784831"/>
                  </a:lnTo>
                  <a:lnTo>
                    <a:pt x="754385" y="3818079"/>
                  </a:lnTo>
                  <a:lnTo>
                    <a:pt x="786061" y="3850838"/>
                  </a:lnTo>
                  <a:lnTo>
                    <a:pt x="818316" y="3883099"/>
                  </a:lnTo>
                  <a:lnTo>
                    <a:pt x="851148" y="3914852"/>
                  </a:lnTo>
                  <a:lnTo>
                    <a:pt x="884551" y="3946088"/>
                  </a:lnTo>
                  <a:lnTo>
                    <a:pt x="918522" y="3976800"/>
                  </a:lnTo>
                  <a:lnTo>
                    <a:pt x="953056" y="4006977"/>
                  </a:lnTo>
                  <a:lnTo>
                    <a:pt x="988149" y="4036612"/>
                  </a:lnTo>
                  <a:lnTo>
                    <a:pt x="1023796" y="4065695"/>
                  </a:lnTo>
                  <a:lnTo>
                    <a:pt x="1059993" y="4094216"/>
                  </a:lnTo>
                  <a:lnTo>
                    <a:pt x="1096736" y="4122169"/>
                  </a:lnTo>
                  <a:lnTo>
                    <a:pt x="1134021" y="4149542"/>
                  </a:lnTo>
                  <a:lnTo>
                    <a:pt x="1171842" y="4176329"/>
                  </a:lnTo>
                  <a:lnTo>
                    <a:pt x="1210196" y="4202519"/>
                  </a:lnTo>
                  <a:lnTo>
                    <a:pt x="1249078" y="4228103"/>
                  </a:lnTo>
                  <a:lnTo>
                    <a:pt x="1288485" y="4253074"/>
                  </a:lnTo>
                  <a:lnTo>
                    <a:pt x="1328411" y="4277422"/>
                  </a:lnTo>
                  <a:lnTo>
                    <a:pt x="1368852" y="4301138"/>
                  </a:lnTo>
                  <a:lnTo>
                    <a:pt x="1409804" y="4324213"/>
                  </a:lnTo>
                  <a:lnTo>
                    <a:pt x="1451263" y="4346638"/>
                  </a:lnTo>
                  <a:lnTo>
                    <a:pt x="1493224" y="4368405"/>
                  </a:lnTo>
                  <a:lnTo>
                    <a:pt x="1535683" y="4389505"/>
                  </a:lnTo>
                  <a:lnTo>
                    <a:pt x="1578636" y="4409928"/>
                  </a:lnTo>
                  <a:lnTo>
                    <a:pt x="1622078" y="4429666"/>
                  </a:lnTo>
                  <a:lnTo>
                    <a:pt x="1666004" y="4448710"/>
                  </a:lnTo>
                  <a:lnTo>
                    <a:pt x="1710412" y="4467051"/>
                  </a:lnTo>
                  <a:lnTo>
                    <a:pt x="1755295" y="4484680"/>
                  </a:lnTo>
                  <a:lnTo>
                    <a:pt x="1800650" y="4501589"/>
                  </a:lnTo>
                  <a:lnTo>
                    <a:pt x="1846473" y="4517768"/>
                  </a:lnTo>
                  <a:lnTo>
                    <a:pt x="2733880" y="1932716"/>
                  </a:lnTo>
                  <a:lnTo>
                    <a:pt x="80126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936008" y="5707470"/>
              <a:ext cx="2734310" cy="4518025"/>
            </a:xfrm>
            <a:custGeom>
              <a:avLst/>
              <a:gdLst/>
              <a:ahLst/>
              <a:cxnLst/>
              <a:rect l="l" t="t" r="r" b="b"/>
              <a:pathLst>
                <a:path w="2734309" h="4518025">
                  <a:moveTo>
                    <a:pt x="1846473" y="4517768"/>
                  </a:moveTo>
                  <a:lnTo>
                    <a:pt x="1800650" y="4501589"/>
                  </a:lnTo>
                  <a:lnTo>
                    <a:pt x="1755295" y="4484680"/>
                  </a:lnTo>
                  <a:lnTo>
                    <a:pt x="1710412" y="4467051"/>
                  </a:lnTo>
                  <a:lnTo>
                    <a:pt x="1666004" y="4448710"/>
                  </a:lnTo>
                  <a:lnTo>
                    <a:pt x="1622078" y="4429666"/>
                  </a:lnTo>
                  <a:lnTo>
                    <a:pt x="1578636" y="4409928"/>
                  </a:lnTo>
                  <a:lnTo>
                    <a:pt x="1535683" y="4389505"/>
                  </a:lnTo>
                  <a:lnTo>
                    <a:pt x="1493224" y="4368405"/>
                  </a:lnTo>
                  <a:lnTo>
                    <a:pt x="1451263" y="4346638"/>
                  </a:lnTo>
                  <a:lnTo>
                    <a:pt x="1409804" y="4324213"/>
                  </a:lnTo>
                  <a:lnTo>
                    <a:pt x="1368852" y="4301138"/>
                  </a:lnTo>
                  <a:lnTo>
                    <a:pt x="1328411" y="4277422"/>
                  </a:lnTo>
                  <a:lnTo>
                    <a:pt x="1288485" y="4253074"/>
                  </a:lnTo>
                  <a:lnTo>
                    <a:pt x="1249078" y="4228103"/>
                  </a:lnTo>
                  <a:lnTo>
                    <a:pt x="1210196" y="4202519"/>
                  </a:lnTo>
                  <a:lnTo>
                    <a:pt x="1171842" y="4176329"/>
                  </a:lnTo>
                  <a:lnTo>
                    <a:pt x="1134021" y="4149542"/>
                  </a:lnTo>
                  <a:lnTo>
                    <a:pt x="1096736" y="4122169"/>
                  </a:lnTo>
                  <a:lnTo>
                    <a:pt x="1059993" y="4094216"/>
                  </a:lnTo>
                  <a:lnTo>
                    <a:pt x="1023796" y="4065695"/>
                  </a:lnTo>
                  <a:lnTo>
                    <a:pt x="988149" y="4036612"/>
                  </a:lnTo>
                  <a:lnTo>
                    <a:pt x="953056" y="4006977"/>
                  </a:lnTo>
                  <a:lnTo>
                    <a:pt x="918522" y="3976800"/>
                  </a:lnTo>
                  <a:lnTo>
                    <a:pt x="884551" y="3946088"/>
                  </a:lnTo>
                  <a:lnTo>
                    <a:pt x="851148" y="3914852"/>
                  </a:lnTo>
                  <a:lnTo>
                    <a:pt x="818316" y="3883099"/>
                  </a:lnTo>
                  <a:lnTo>
                    <a:pt x="786061" y="3850838"/>
                  </a:lnTo>
                  <a:lnTo>
                    <a:pt x="754385" y="3818079"/>
                  </a:lnTo>
                  <a:lnTo>
                    <a:pt x="723295" y="3784831"/>
                  </a:lnTo>
                  <a:lnTo>
                    <a:pt x="692794" y="3751101"/>
                  </a:lnTo>
                  <a:lnTo>
                    <a:pt x="662887" y="3716900"/>
                  </a:lnTo>
                  <a:lnTo>
                    <a:pt x="633577" y="3682236"/>
                  </a:lnTo>
                  <a:lnTo>
                    <a:pt x="604869" y="3647118"/>
                  </a:lnTo>
                  <a:lnTo>
                    <a:pt x="576769" y="3611554"/>
                  </a:lnTo>
                  <a:lnTo>
                    <a:pt x="549279" y="3575554"/>
                  </a:lnTo>
                  <a:lnTo>
                    <a:pt x="522404" y="3539127"/>
                  </a:lnTo>
                  <a:lnTo>
                    <a:pt x="496149" y="3502281"/>
                  </a:lnTo>
                  <a:lnTo>
                    <a:pt x="470517" y="3465026"/>
                  </a:lnTo>
                  <a:lnTo>
                    <a:pt x="445514" y="3427370"/>
                  </a:lnTo>
                  <a:lnTo>
                    <a:pt x="421144" y="3389322"/>
                  </a:lnTo>
                  <a:lnTo>
                    <a:pt x="397411" y="3350891"/>
                  </a:lnTo>
                  <a:lnTo>
                    <a:pt x="374319" y="3312086"/>
                  </a:lnTo>
                  <a:lnTo>
                    <a:pt x="351873" y="3272915"/>
                  </a:lnTo>
                  <a:lnTo>
                    <a:pt x="330076" y="3233389"/>
                  </a:lnTo>
                  <a:lnTo>
                    <a:pt x="308934" y="3193515"/>
                  </a:lnTo>
                  <a:lnTo>
                    <a:pt x="288451" y="3153302"/>
                  </a:lnTo>
                  <a:lnTo>
                    <a:pt x="268631" y="3112760"/>
                  </a:lnTo>
                  <a:lnTo>
                    <a:pt x="249478" y="3071897"/>
                  </a:lnTo>
                  <a:lnTo>
                    <a:pt x="230997" y="3030722"/>
                  </a:lnTo>
                  <a:lnTo>
                    <a:pt x="213192" y="2989244"/>
                  </a:lnTo>
                  <a:lnTo>
                    <a:pt x="196068" y="2947472"/>
                  </a:lnTo>
                  <a:lnTo>
                    <a:pt x="179628" y="2905415"/>
                  </a:lnTo>
                  <a:lnTo>
                    <a:pt x="163877" y="2863082"/>
                  </a:lnTo>
                  <a:lnTo>
                    <a:pt x="148820" y="2820481"/>
                  </a:lnTo>
                  <a:lnTo>
                    <a:pt x="134461" y="2777621"/>
                  </a:lnTo>
                  <a:lnTo>
                    <a:pt x="120804" y="2734512"/>
                  </a:lnTo>
                  <a:lnTo>
                    <a:pt x="107853" y="2691162"/>
                  </a:lnTo>
                  <a:lnTo>
                    <a:pt x="95613" y="2647581"/>
                  </a:lnTo>
                  <a:lnTo>
                    <a:pt x="84089" y="2603776"/>
                  </a:lnTo>
                  <a:lnTo>
                    <a:pt x="73284" y="2559757"/>
                  </a:lnTo>
                  <a:lnTo>
                    <a:pt x="63202" y="2515533"/>
                  </a:lnTo>
                  <a:lnTo>
                    <a:pt x="53850" y="2471113"/>
                  </a:lnTo>
                  <a:lnTo>
                    <a:pt x="45229" y="2426505"/>
                  </a:lnTo>
                  <a:lnTo>
                    <a:pt x="37346" y="2381719"/>
                  </a:lnTo>
                  <a:lnTo>
                    <a:pt x="30204" y="2336763"/>
                  </a:lnTo>
                  <a:lnTo>
                    <a:pt x="23807" y="2291646"/>
                  </a:lnTo>
                  <a:lnTo>
                    <a:pt x="18161" y="2246378"/>
                  </a:lnTo>
                  <a:lnTo>
                    <a:pt x="13269" y="2200966"/>
                  </a:lnTo>
                  <a:lnTo>
                    <a:pt x="9135" y="2155420"/>
                  </a:lnTo>
                  <a:lnTo>
                    <a:pt x="5765" y="2109749"/>
                  </a:lnTo>
                  <a:lnTo>
                    <a:pt x="3161" y="2063962"/>
                  </a:lnTo>
                  <a:lnTo>
                    <a:pt x="1330" y="2018067"/>
                  </a:lnTo>
                  <a:lnTo>
                    <a:pt x="275" y="1972074"/>
                  </a:lnTo>
                  <a:lnTo>
                    <a:pt x="0" y="1925991"/>
                  </a:lnTo>
                  <a:lnTo>
                    <a:pt x="509" y="1879828"/>
                  </a:lnTo>
                  <a:lnTo>
                    <a:pt x="1808" y="1833592"/>
                  </a:lnTo>
                  <a:lnTo>
                    <a:pt x="3900" y="1787294"/>
                  </a:lnTo>
                  <a:lnTo>
                    <a:pt x="6790" y="1740941"/>
                  </a:lnTo>
                  <a:lnTo>
                    <a:pt x="10482" y="1694543"/>
                  </a:lnTo>
                  <a:lnTo>
                    <a:pt x="14981" y="1648109"/>
                  </a:lnTo>
                  <a:lnTo>
                    <a:pt x="20290" y="1601647"/>
                  </a:lnTo>
                  <a:lnTo>
                    <a:pt x="26415" y="1555167"/>
                  </a:lnTo>
                  <a:lnTo>
                    <a:pt x="33359" y="1508677"/>
                  </a:lnTo>
                  <a:lnTo>
                    <a:pt x="41127" y="1462187"/>
                  </a:lnTo>
                  <a:lnTo>
                    <a:pt x="49723" y="1415704"/>
                  </a:lnTo>
                  <a:lnTo>
                    <a:pt x="59152" y="1369239"/>
                  </a:lnTo>
                  <a:lnTo>
                    <a:pt x="69417" y="1322799"/>
                  </a:lnTo>
                  <a:lnTo>
                    <a:pt x="80524" y="1276395"/>
                  </a:lnTo>
                  <a:lnTo>
                    <a:pt x="92476" y="1230033"/>
                  </a:lnTo>
                  <a:lnTo>
                    <a:pt x="105278" y="1183725"/>
                  </a:lnTo>
                  <a:lnTo>
                    <a:pt x="118935" y="1137478"/>
                  </a:lnTo>
                  <a:lnTo>
                    <a:pt x="133450" y="1091301"/>
                  </a:lnTo>
                  <a:lnTo>
                    <a:pt x="148828" y="1045203"/>
                  </a:lnTo>
                  <a:lnTo>
                    <a:pt x="165459" y="998158"/>
                  </a:lnTo>
                  <a:lnTo>
                    <a:pt x="182928" y="951470"/>
                  </a:lnTo>
                  <a:lnTo>
                    <a:pt x="201230" y="905148"/>
                  </a:lnTo>
                  <a:lnTo>
                    <a:pt x="220357" y="859203"/>
                  </a:lnTo>
                  <a:lnTo>
                    <a:pt x="240304" y="813646"/>
                  </a:lnTo>
                  <a:lnTo>
                    <a:pt x="261064" y="768487"/>
                  </a:lnTo>
                  <a:lnTo>
                    <a:pt x="282630" y="723736"/>
                  </a:lnTo>
                  <a:lnTo>
                    <a:pt x="304996" y="679405"/>
                  </a:lnTo>
                  <a:lnTo>
                    <a:pt x="328155" y="635502"/>
                  </a:lnTo>
                  <a:lnTo>
                    <a:pt x="352101" y="592040"/>
                  </a:lnTo>
                  <a:lnTo>
                    <a:pt x="376827" y="549028"/>
                  </a:lnTo>
                  <a:lnTo>
                    <a:pt x="402327" y="506477"/>
                  </a:lnTo>
                  <a:lnTo>
                    <a:pt x="428594" y="464397"/>
                  </a:lnTo>
                  <a:lnTo>
                    <a:pt x="455621" y="422799"/>
                  </a:lnTo>
                  <a:lnTo>
                    <a:pt x="483403" y="381693"/>
                  </a:lnTo>
                  <a:lnTo>
                    <a:pt x="511933" y="341089"/>
                  </a:lnTo>
                  <a:lnTo>
                    <a:pt x="541203" y="300999"/>
                  </a:lnTo>
                  <a:lnTo>
                    <a:pt x="571209" y="261432"/>
                  </a:lnTo>
                  <a:lnTo>
                    <a:pt x="601942" y="222399"/>
                  </a:lnTo>
                  <a:lnTo>
                    <a:pt x="633397" y="183910"/>
                  </a:lnTo>
                  <a:lnTo>
                    <a:pt x="665568" y="145976"/>
                  </a:lnTo>
                  <a:lnTo>
                    <a:pt x="698446" y="108608"/>
                  </a:lnTo>
                  <a:lnTo>
                    <a:pt x="732027" y="71815"/>
                  </a:lnTo>
                  <a:lnTo>
                    <a:pt x="766304" y="35609"/>
                  </a:lnTo>
                  <a:lnTo>
                    <a:pt x="801269" y="0"/>
                  </a:lnTo>
                  <a:lnTo>
                    <a:pt x="2733880" y="1932716"/>
                  </a:lnTo>
                  <a:lnTo>
                    <a:pt x="1846473" y="4517768"/>
                  </a:lnTo>
                  <a:close/>
                </a:path>
              </a:pathLst>
            </a:custGeom>
            <a:ln w="1570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3737277" y="4906971"/>
              <a:ext cx="1932939" cy="2733675"/>
            </a:xfrm>
            <a:custGeom>
              <a:avLst/>
              <a:gdLst/>
              <a:ahLst/>
              <a:cxnLst/>
              <a:rect l="l" t="t" r="r" b="b"/>
              <a:pathLst>
                <a:path w="1932940" h="2733675">
                  <a:moveTo>
                    <a:pt x="1932611" y="0"/>
                  </a:moveTo>
                  <a:lnTo>
                    <a:pt x="1882087" y="466"/>
                  </a:lnTo>
                  <a:lnTo>
                    <a:pt x="1831670" y="1862"/>
                  </a:lnTo>
                  <a:lnTo>
                    <a:pt x="1781374" y="4183"/>
                  </a:lnTo>
                  <a:lnTo>
                    <a:pt x="1731208" y="7424"/>
                  </a:lnTo>
                  <a:lnTo>
                    <a:pt x="1681185" y="11580"/>
                  </a:lnTo>
                  <a:lnTo>
                    <a:pt x="1631317" y="16647"/>
                  </a:lnTo>
                  <a:lnTo>
                    <a:pt x="1581614" y="22619"/>
                  </a:lnTo>
                  <a:lnTo>
                    <a:pt x="1532088" y="29492"/>
                  </a:lnTo>
                  <a:lnTo>
                    <a:pt x="1482751" y="37262"/>
                  </a:lnTo>
                  <a:lnTo>
                    <a:pt x="1433615" y="45922"/>
                  </a:lnTo>
                  <a:lnTo>
                    <a:pt x="1384690" y="55470"/>
                  </a:lnTo>
                  <a:lnTo>
                    <a:pt x="1335989" y="65899"/>
                  </a:lnTo>
                  <a:lnTo>
                    <a:pt x="1287522" y="77205"/>
                  </a:lnTo>
                  <a:lnTo>
                    <a:pt x="1239302" y="89384"/>
                  </a:lnTo>
                  <a:lnTo>
                    <a:pt x="1191341" y="102430"/>
                  </a:lnTo>
                  <a:lnTo>
                    <a:pt x="1143648" y="116338"/>
                  </a:lnTo>
                  <a:lnTo>
                    <a:pt x="1096237" y="131105"/>
                  </a:lnTo>
                  <a:lnTo>
                    <a:pt x="1049118" y="146725"/>
                  </a:lnTo>
                  <a:lnTo>
                    <a:pt x="1002304" y="163193"/>
                  </a:lnTo>
                  <a:lnTo>
                    <a:pt x="955805" y="180504"/>
                  </a:lnTo>
                  <a:lnTo>
                    <a:pt x="909634" y="198655"/>
                  </a:lnTo>
                  <a:lnTo>
                    <a:pt x="863801" y="217639"/>
                  </a:lnTo>
                  <a:lnTo>
                    <a:pt x="818318" y="237453"/>
                  </a:lnTo>
                  <a:lnTo>
                    <a:pt x="773198" y="258091"/>
                  </a:lnTo>
                  <a:lnTo>
                    <a:pt x="728450" y="279548"/>
                  </a:lnTo>
                  <a:lnTo>
                    <a:pt x="684088" y="301821"/>
                  </a:lnTo>
                  <a:lnTo>
                    <a:pt x="640122" y="324904"/>
                  </a:lnTo>
                  <a:lnTo>
                    <a:pt x="596564" y="348792"/>
                  </a:lnTo>
                  <a:lnTo>
                    <a:pt x="553426" y="373480"/>
                  </a:lnTo>
                  <a:lnTo>
                    <a:pt x="510719" y="398964"/>
                  </a:lnTo>
                  <a:lnTo>
                    <a:pt x="468454" y="425240"/>
                  </a:lnTo>
                  <a:lnTo>
                    <a:pt x="426643" y="452301"/>
                  </a:lnTo>
                  <a:lnTo>
                    <a:pt x="385298" y="480144"/>
                  </a:lnTo>
                  <a:lnTo>
                    <a:pt x="344431" y="508763"/>
                  </a:lnTo>
                  <a:lnTo>
                    <a:pt x="304052" y="538155"/>
                  </a:lnTo>
                  <a:lnTo>
                    <a:pt x="264173" y="568313"/>
                  </a:lnTo>
                  <a:lnTo>
                    <a:pt x="224806" y="599234"/>
                  </a:lnTo>
                  <a:lnTo>
                    <a:pt x="185963" y="630912"/>
                  </a:lnTo>
                  <a:lnTo>
                    <a:pt x="147654" y="663343"/>
                  </a:lnTo>
                  <a:lnTo>
                    <a:pt x="109892" y="696522"/>
                  </a:lnTo>
                  <a:lnTo>
                    <a:pt x="72688" y="730444"/>
                  </a:lnTo>
                  <a:lnTo>
                    <a:pt x="36053" y="765105"/>
                  </a:lnTo>
                  <a:lnTo>
                    <a:pt x="0" y="800499"/>
                  </a:lnTo>
                  <a:lnTo>
                    <a:pt x="1932611" y="2733215"/>
                  </a:lnTo>
                  <a:lnTo>
                    <a:pt x="1932611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3737277" y="4906971"/>
              <a:ext cx="1932939" cy="2733675"/>
            </a:xfrm>
            <a:custGeom>
              <a:avLst/>
              <a:gdLst/>
              <a:ahLst/>
              <a:cxnLst/>
              <a:rect l="l" t="t" r="r" b="b"/>
              <a:pathLst>
                <a:path w="1932940" h="2733675">
                  <a:moveTo>
                    <a:pt x="0" y="800499"/>
                  </a:moveTo>
                  <a:lnTo>
                    <a:pt x="36053" y="765105"/>
                  </a:lnTo>
                  <a:lnTo>
                    <a:pt x="72688" y="730444"/>
                  </a:lnTo>
                  <a:lnTo>
                    <a:pt x="109892" y="696522"/>
                  </a:lnTo>
                  <a:lnTo>
                    <a:pt x="147654" y="663343"/>
                  </a:lnTo>
                  <a:lnTo>
                    <a:pt x="185963" y="630912"/>
                  </a:lnTo>
                  <a:lnTo>
                    <a:pt x="224806" y="599234"/>
                  </a:lnTo>
                  <a:lnTo>
                    <a:pt x="264173" y="568313"/>
                  </a:lnTo>
                  <a:lnTo>
                    <a:pt x="304052" y="538155"/>
                  </a:lnTo>
                  <a:lnTo>
                    <a:pt x="344431" y="508763"/>
                  </a:lnTo>
                  <a:lnTo>
                    <a:pt x="385298" y="480144"/>
                  </a:lnTo>
                  <a:lnTo>
                    <a:pt x="426643" y="452301"/>
                  </a:lnTo>
                  <a:lnTo>
                    <a:pt x="468454" y="425240"/>
                  </a:lnTo>
                  <a:lnTo>
                    <a:pt x="510719" y="398964"/>
                  </a:lnTo>
                  <a:lnTo>
                    <a:pt x="553426" y="373480"/>
                  </a:lnTo>
                  <a:lnTo>
                    <a:pt x="596564" y="348792"/>
                  </a:lnTo>
                  <a:lnTo>
                    <a:pt x="640122" y="324904"/>
                  </a:lnTo>
                  <a:lnTo>
                    <a:pt x="684088" y="301821"/>
                  </a:lnTo>
                  <a:lnTo>
                    <a:pt x="728450" y="279548"/>
                  </a:lnTo>
                  <a:lnTo>
                    <a:pt x="773198" y="258091"/>
                  </a:lnTo>
                  <a:lnTo>
                    <a:pt x="818318" y="237453"/>
                  </a:lnTo>
                  <a:lnTo>
                    <a:pt x="863801" y="217639"/>
                  </a:lnTo>
                  <a:lnTo>
                    <a:pt x="909634" y="198655"/>
                  </a:lnTo>
                  <a:lnTo>
                    <a:pt x="955805" y="180504"/>
                  </a:lnTo>
                  <a:lnTo>
                    <a:pt x="1002304" y="163193"/>
                  </a:lnTo>
                  <a:lnTo>
                    <a:pt x="1049118" y="146725"/>
                  </a:lnTo>
                  <a:lnTo>
                    <a:pt x="1096237" y="131105"/>
                  </a:lnTo>
                  <a:lnTo>
                    <a:pt x="1143648" y="116338"/>
                  </a:lnTo>
                  <a:lnTo>
                    <a:pt x="1191341" y="102430"/>
                  </a:lnTo>
                  <a:lnTo>
                    <a:pt x="1239302" y="89384"/>
                  </a:lnTo>
                  <a:lnTo>
                    <a:pt x="1287522" y="77205"/>
                  </a:lnTo>
                  <a:lnTo>
                    <a:pt x="1335989" y="65899"/>
                  </a:lnTo>
                  <a:lnTo>
                    <a:pt x="1384690" y="55470"/>
                  </a:lnTo>
                  <a:lnTo>
                    <a:pt x="1433615" y="45922"/>
                  </a:lnTo>
                  <a:lnTo>
                    <a:pt x="1482751" y="37262"/>
                  </a:lnTo>
                  <a:lnTo>
                    <a:pt x="1532088" y="29492"/>
                  </a:lnTo>
                  <a:lnTo>
                    <a:pt x="1581614" y="22619"/>
                  </a:lnTo>
                  <a:lnTo>
                    <a:pt x="1631317" y="16647"/>
                  </a:lnTo>
                  <a:lnTo>
                    <a:pt x="1681185" y="11580"/>
                  </a:lnTo>
                  <a:lnTo>
                    <a:pt x="1731208" y="7424"/>
                  </a:lnTo>
                  <a:lnTo>
                    <a:pt x="1781374" y="4183"/>
                  </a:lnTo>
                  <a:lnTo>
                    <a:pt x="1831670" y="1862"/>
                  </a:lnTo>
                  <a:lnTo>
                    <a:pt x="1882087" y="466"/>
                  </a:lnTo>
                  <a:lnTo>
                    <a:pt x="1932611" y="0"/>
                  </a:lnTo>
                  <a:lnTo>
                    <a:pt x="1932611" y="2733215"/>
                  </a:lnTo>
                  <a:lnTo>
                    <a:pt x="0" y="800499"/>
                  </a:lnTo>
                  <a:close/>
                </a:path>
              </a:pathLst>
            </a:custGeom>
            <a:ln w="1570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6060004" y="4982121"/>
            <a:ext cx="155575" cy="1765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950" spc="-30">
                <a:solidFill>
                  <a:srgbClr val="404040"/>
                </a:solidFill>
                <a:latin typeface="Trebuchet MS"/>
                <a:cs typeface="Trebuchet MS"/>
              </a:rPr>
              <a:t>6%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096621" y="5437500"/>
            <a:ext cx="155575" cy="1765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950" spc="-30">
                <a:solidFill>
                  <a:srgbClr val="404040"/>
                </a:solidFill>
                <a:latin typeface="Trebuchet MS"/>
                <a:cs typeface="Trebuchet MS"/>
              </a:rPr>
              <a:t>8%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140255" y="7715336"/>
            <a:ext cx="222250" cy="1765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950" spc="-10">
                <a:solidFill>
                  <a:srgbClr val="404040"/>
                </a:solidFill>
                <a:latin typeface="Trebuchet MS"/>
                <a:cs typeface="Trebuchet MS"/>
              </a:rPr>
              <a:t>24%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090684" y="10102908"/>
            <a:ext cx="222250" cy="1765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950" spc="-10">
                <a:solidFill>
                  <a:srgbClr val="404040"/>
                </a:solidFill>
                <a:latin typeface="Trebuchet MS"/>
                <a:cs typeface="Trebuchet MS"/>
              </a:rPr>
              <a:t>17%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043447" y="8139303"/>
            <a:ext cx="222250" cy="1765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950" spc="-10">
                <a:solidFill>
                  <a:srgbClr val="404040"/>
                </a:solidFill>
                <a:latin typeface="Trebuchet MS"/>
                <a:cs typeface="Trebuchet MS"/>
              </a:rPr>
              <a:t>32%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574814" y="5154786"/>
            <a:ext cx="222250" cy="1765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950" spc="-10">
                <a:solidFill>
                  <a:srgbClr val="404040"/>
                </a:solidFill>
                <a:latin typeface="Trebuchet MS"/>
                <a:cs typeface="Trebuchet MS"/>
              </a:rPr>
              <a:t>13%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678461" y="10730877"/>
            <a:ext cx="127635" cy="127635"/>
            <a:chOff x="12678461" y="10730877"/>
            <a:chExt cx="127635" cy="127635"/>
          </a:xfrm>
        </p:grpSpPr>
        <p:sp>
          <p:nvSpPr>
            <p:cNvPr id="25" name="object 25"/>
            <p:cNvSpPr/>
            <p:nvPr/>
          </p:nvSpPr>
          <p:spPr>
            <a:xfrm>
              <a:off x="12686314" y="107387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111829" y="0"/>
                  </a:moveTo>
                  <a:lnTo>
                    <a:pt x="0" y="0"/>
                  </a:lnTo>
                  <a:lnTo>
                    <a:pt x="0" y="111829"/>
                  </a:lnTo>
                  <a:lnTo>
                    <a:pt x="111829" y="111829"/>
                  </a:lnTo>
                  <a:lnTo>
                    <a:pt x="11182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2686314" y="107387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0" y="111829"/>
                  </a:moveTo>
                  <a:lnTo>
                    <a:pt x="111829" y="111829"/>
                  </a:lnTo>
                  <a:lnTo>
                    <a:pt x="111829" y="0"/>
                  </a:lnTo>
                  <a:lnTo>
                    <a:pt x="0" y="0"/>
                  </a:lnTo>
                  <a:lnTo>
                    <a:pt x="0" y="111829"/>
                  </a:lnTo>
                  <a:close/>
                </a:path>
              </a:pathLst>
            </a:custGeom>
            <a:ln w="1570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13937481" y="10730877"/>
            <a:ext cx="127635" cy="127635"/>
            <a:chOff x="13937481" y="10730877"/>
            <a:chExt cx="127635" cy="127635"/>
          </a:xfrm>
        </p:grpSpPr>
        <p:sp>
          <p:nvSpPr>
            <p:cNvPr id="28" name="object 28"/>
            <p:cNvSpPr/>
            <p:nvPr/>
          </p:nvSpPr>
          <p:spPr>
            <a:xfrm>
              <a:off x="13945334" y="107387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111829" y="0"/>
                  </a:moveTo>
                  <a:lnTo>
                    <a:pt x="0" y="0"/>
                  </a:lnTo>
                  <a:lnTo>
                    <a:pt x="0" y="111829"/>
                  </a:lnTo>
                  <a:lnTo>
                    <a:pt x="111829" y="111829"/>
                  </a:lnTo>
                  <a:lnTo>
                    <a:pt x="11182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3945334" y="107387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0" y="111829"/>
                  </a:moveTo>
                  <a:lnTo>
                    <a:pt x="111829" y="111829"/>
                  </a:lnTo>
                  <a:lnTo>
                    <a:pt x="111829" y="0"/>
                  </a:lnTo>
                  <a:lnTo>
                    <a:pt x="0" y="0"/>
                  </a:lnTo>
                  <a:lnTo>
                    <a:pt x="0" y="111829"/>
                  </a:lnTo>
                  <a:close/>
                </a:path>
              </a:pathLst>
            </a:custGeom>
            <a:ln w="1570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14820805" y="10730877"/>
            <a:ext cx="127635" cy="127635"/>
            <a:chOff x="14820805" y="10730877"/>
            <a:chExt cx="127635" cy="127635"/>
          </a:xfrm>
        </p:grpSpPr>
        <p:sp>
          <p:nvSpPr>
            <p:cNvPr id="31" name="object 31"/>
            <p:cNvSpPr/>
            <p:nvPr/>
          </p:nvSpPr>
          <p:spPr>
            <a:xfrm>
              <a:off x="14828658" y="107387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111829" y="0"/>
                  </a:moveTo>
                  <a:lnTo>
                    <a:pt x="0" y="0"/>
                  </a:lnTo>
                  <a:lnTo>
                    <a:pt x="0" y="111829"/>
                  </a:lnTo>
                  <a:lnTo>
                    <a:pt x="111829" y="111829"/>
                  </a:lnTo>
                  <a:lnTo>
                    <a:pt x="111829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4828658" y="107387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0" y="111829"/>
                  </a:moveTo>
                  <a:lnTo>
                    <a:pt x="111829" y="111829"/>
                  </a:lnTo>
                  <a:lnTo>
                    <a:pt x="111829" y="0"/>
                  </a:lnTo>
                  <a:lnTo>
                    <a:pt x="0" y="0"/>
                  </a:lnTo>
                  <a:lnTo>
                    <a:pt x="0" y="111829"/>
                  </a:lnTo>
                  <a:close/>
                </a:path>
              </a:pathLst>
            </a:custGeom>
            <a:ln w="1570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16079824" y="10730877"/>
            <a:ext cx="127635" cy="127635"/>
            <a:chOff x="16079824" y="10730877"/>
            <a:chExt cx="127635" cy="127635"/>
          </a:xfrm>
        </p:grpSpPr>
        <p:sp>
          <p:nvSpPr>
            <p:cNvPr id="34" name="object 34"/>
            <p:cNvSpPr/>
            <p:nvPr/>
          </p:nvSpPr>
          <p:spPr>
            <a:xfrm>
              <a:off x="16087677" y="107387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111829" y="0"/>
                  </a:moveTo>
                  <a:lnTo>
                    <a:pt x="0" y="0"/>
                  </a:lnTo>
                  <a:lnTo>
                    <a:pt x="0" y="111829"/>
                  </a:lnTo>
                  <a:lnTo>
                    <a:pt x="111829" y="111829"/>
                  </a:lnTo>
                  <a:lnTo>
                    <a:pt x="11182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6087677" y="107387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0" y="111829"/>
                  </a:moveTo>
                  <a:lnTo>
                    <a:pt x="111829" y="111829"/>
                  </a:lnTo>
                  <a:lnTo>
                    <a:pt x="111829" y="0"/>
                  </a:lnTo>
                  <a:lnTo>
                    <a:pt x="0" y="0"/>
                  </a:lnTo>
                  <a:lnTo>
                    <a:pt x="0" y="111829"/>
                  </a:lnTo>
                  <a:close/>
                </a:path>
              </a:pathLst>
            </a:custGeom>
            <a:ln w="1570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17151624" y="10730877"/>
            <a:ext cx="127635" cy="127635"/>
            <a:chOff x="17151624" y="10730877"/>
            <a:chExt cx="127635" cy="127635"/>
          </a:xfrm>
        </p:grpSpPr>
        <p:sp>
          <p:nvSpPr>
            <p:cNvPr id="37" name="object 37"/>
            <p:cNvSpPr/>
            <p:nvPr/>
          </p:nvSpPr>
          <p:spPr>
            <a:xfrm>
              <a:off x="17159477" y="107387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111829" y="0"/>
                  </a:moveTo>
                  <a:lnTo>
                    <a:pt x="0" y="0"/>
                  </a:lnTo>
                  <a:lnTo>
                    <a:pt x="0" y="111829"/>
                  </a:lnTo>
                  <a:lnTo>
                    <a:pt x="111829" y="111829"/>
                  </a:lnTo>
                  <a:lnTo>
                    <a:pt x="11182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7159477" y="107387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0" y="111829"/>
                  </a:moveTo>
                  <a:lnTo>
                    <a:pt x="111829" y="111829"/>
                  </a:lnTo>
                  <a:lnTo>
                    <a:pt x="111829" y="0"/>
                  </a:lnTo>
                  <a:lnTo>
                    <a:pt x="0" y="0"/>
                  </a:lnTo>
                  <a:lnTo>
                    <a:pt x="0" y="111829"/>
                  </a:lnTo>
                  <a:close/>
                </a:path>
              </a:pathLst>
            </a:custGeom>
            <a:ln w="1570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/>
          <p:cNvGrpSpPr/>
          <p:nvPr/>
        </p:nvGrpSpPr>
        <p:grpSpPr>
          <a:xfrm>
            <a:off x="18223424" y="10730877"/>
            <a:ext cx="127635" cy="127635"/>
            <a:chOff x="18223424" y="10730877"/>
            <a:chExt cx="127635" cy="127635"/>
          </a:xfrm>
        </p:grpSpPr>
        <p:sp>
          <p:nvSpPr>
            <p:cNvPr id="40" name="object 40"/>
            <p:cNvSpPr/>
            <p:nvPr/>
          </p:nvSpPr>
          <p:spPr>
            <a:xfrm>
              <a:off x="18231277" y="107387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111829" y="0"/>
                  </a:moveTo>
                  <a:lnTo>
                    <a:pt x="0" y="0"/>
                  </a:lnTo>
                  <a:lnTo>
                    <a:pt x="0" y="111829"/>
                  </a:lnTo>
                  <a:lnTo>
                    <a:pt x="111829" y="111829"/>
                  </a:lnTo>
                  <a:lnTo>
                    <a:pt x="111829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8231277" y="107387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0" y="111829"/>
                  </a:moveTo>
                  <a:lnTo>
                    <a:pt x="111829" y="111829"/>
                  </a:lnTo>
                  <a:lnTo>
                    <a:pt x="111829" y="0"/>
                  </a:lnTo>
                  <a:lnTo>
                    <a:pt x="0" y="0"/>
                  </a:lnTo>
                  <a:lnTo>
                    <a:pt x="0" y="111829"/>
                  </a:lnTo>
                  <a:close/>
                </a:path>
              </a:pathLst>
            </a:custGeom>
            <a:ln w="1570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12837798" y="10653530"/>
            <a:ext cx="594804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271905" algn="l"/>
                <a:tab pos="2155190" algn="l"/>
                <a:tab pos="3415029" algn="l"/>
                <a:tab pos="4486275" algn="l"/>
                <a:tab pos="5557520" algn="l"/>
              </a:tabLst>
            </a:pPr>
            <a:r>
              <a:rPr dirty="0" sz="1450" spc="30">
                <a:solidFill>
                  <a:srgbClr val="585858"/>
                </a:solidFill>
                <a:latin typeface="Microsoft YaHei"/>
                <a:cs typeface="Microsoft YaHei"/>
              </a:rPr>
              <a:t>测试未参与</a:t>
            </a:r>
            <a:r>
              <a:rPr dirty="0" sz="1450" spc="30">
                <a:solidFill>
                  <a:srgbClr val="585858"/>
                </a:solidFill>
                <a:latin typeface="Microsoft YaHei"/>
                <a:cs typeface="Microsoft YaHei"/>
              </a:rPr>
              <a:t>	</a:t>
            </a:r>
            <a:r>
              <a:rPr dirty="0" sz="1450" spc="30">
                <a:solidFill>
                  <a:srgbClr val="585858"/>
                </a:solidFill>
                <a:latin typeface="Microsoft YaHei"/>
                <a:cs typeface="Microsoft YaHei"/>
              </a:rPr>
              <a:t>第三方</a:t>
            </a:r>
            <a:r>
              <a:rPr dirty="0" sz="1450" spc="30">
                <a:solidFill>
                  <a:srgbClr val="585858"/>
                </a:solidFill>
                <a:latin typeface="Microsoft YaHei"/>
                <a:cs typeface="Microsoft YaHei"/>
              </a:rPr>
              <a:t>	</a:t>
            </a:r>
            <a:r>
              <a:rPr dirty="0" sz="1450" spc="30">
                <a:solidFill>
                  <a:srgbClr val="585858"/>
                </a:solidFill>
                <a:latin typeface="Microsoft YaHei"/>
                <a:cs typeface="Microsoft YaHei"/>
              </a:rPr>
              <a:t>回归不充分</a:t>
            </a:r>
            <a:r>
              <a:rPr dirty="0" sz="1450" spc="30">
                <a:solidFill>
                  <a:srgbClr val="585858"/>
                </a:solidFill>
                <a:latin typeface="Microsoft YaHei"/>
                <a:cs typeface="Microsoft YaHei"/>
              </a:rPr>
              <a:t>	</a:t>
            </a:r>
            <a:r>
              <a:rPr dirty="0" sz="1450" spc="30">
                <a:solidFill>
                  <a:srgbClr val="585858"/>
                </a:solidFill>
                <a:latin typeface="Microsoft YaHei"/>
                <a:cs typeface="Microsoft YaHei"/>
              </a:rPr>
              <a:t>设计架构</a:t>
            </a:r>
            <a:r>
              <a:rPr dirty="0" sz="1450" spc="30">
                <a:solidFill>
                  <a:srgbClr val="585858"/>
                </a:solidFill>
                <a:latin typeface="Microsoft YaHei"/>
                <a:cs typeface="Microsoft YaHei"/>
              </a:rPr>
              <a:t>	</a:t>
            </a:r>
            <a:r>
              <a:rPr dirty="0" sz="1450" spc="30">
                <a:solidFill>
                  <a:srgbClr val="585858"/>
                </a:solidFill>
                <a:latin typeface="Microsoft YaHei"/>
                <a:cs typeface="Microsoft YaHei"/>
              </a:rPr>
              <a:t>用例设计</a:t>
            </a:r>
            <a:r>
              <a:rPr dirty="0" sz="1450" spc="30">
                <a:solidFill>
                  <a:srgbClr val="585858"/>
                </a:solidFill>
                <a:latin typeface="Microsoft YaHei"/>
                <a:cs typeface="Microsoft YaHei"/>
              </a:rPr>
              <a:t>	</a:t>
            </a:r>
            <a:r>
              <a:rPr dirty="0" sz="1450" spc="30">
                <a:solidFill>
                  <a:srgbClr val="585858"/>
                </a:solidFill>
                <a:latin typeface="Microsoft YaHei"/>
                <a:cs typeface="Microsoft YaHei"/>
              </a:rPr>
              <a:t>其他</a:t>
            </a:r>
            <a:endParaRPr sz="1450">
              <a:latin typeface="Microsoft YaHei"/>
              <a:cs typeface="Microsoft YaHei"/>
            </a:endParaRPr>
          </a:p>
        </p:txBody>
      </p:sp>
      <p:pic>
        <p:nvPicPr>
          <p:cNvPr id="43" name="object 4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550" y="247531"/>
            <a:ext cx="2418774" cy="8029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74302" y="448438"/>
            <a:ext cx="5052695" cy="123190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pc="15">
                <a:solidFill>
                  <a:srgbClr val="FFFFFF"/>
                </a:solidFill>
              </a:rPr>
              <a:t>代码覆盖率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9602" y="1810239"/>
            <a:ext cx="8366759" cy="16846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5450" spc="-15" b="1">
                <a:solidFill>
                  <a:srgbClr val="FFFF00"/>
                </a:solidFill>
                <a:latin typeface="Microsoft YaHei"/>
                <a:cs typeface="Microsoft YaHei"/>
              </a:rPr>
              <a:t>测试覆盖分支</a:t>
            </a:r>
            <a:r>
              <a:rPr dirty="0" sz="5450" spc="-10" b="1">
                <a:solidFill>
                  <a:srgbClr val="FFFF00"/>
                </a:solidFill>
                <a:latin typeface="Microsoft YaHei"/>
                <a:cs typeface="Microsoft YaHei"/>
              </a:rPr>
              <a:t>数</a:t>
            </a:r>
            <a:r>
              <a:rPr dirty="0" sz="5450" spc="-35" b="1">
                <a:solidFill>
                  <a:srgbClr val="FFFF00"/>
                </a:solidFill>
                <a:latin typeface="Microsoft YaHei"/>
                <a:cs typeface="Microsoft YaHei"/>
              </a:rPr>
              <a:t> </a:t>
            </a:r>
            <a:r>
              <a:rPr dirty="0" sz="5450" spc="-5" b="1">
                <a:solidFill>
                  <a:srgbClr val="FFFF00"/>
                </a:solidFill>
                <a:latin typeface="Microsoft YaHei"/>
                <a:cs typeface="Microsoft YaHei"/>
              </a:rPr>
              <a:t>/</a:t>
            </a:r>
            <a:r>
              <a:rPr dirty="0" sz="5450" spc="-35" b="1">
                <a:solidFill>
                  <a:srgbClr val="FFFF00"/>
                </a:solidFill>
                <a:latin typeface="Microsoft YaHei"/>
                <a:cs typeface="Microsoft YaHei"/>
              </a:rPr>
              <a:t> </a:t>
            </a:r>
            <a:r>
              <a:rPr dirty="0" sz="5450" spc="-15" b="1">
                <a:solidFill>
                  <a:srgbClr val="FFFF00"/>
                </a:solidFill>
                <a:latin typeface="Microsoft YaHei"/>
                <a:cs typeface="Microsoft YaHei"/>
              </a:rPr>
              <a:t>分支总量 </a:t>
            </a:r>
            <a:r>
              <a:rPr dirty="0" sz="5450" spc="-10" b="1">
                <a:solidFill>
                  <a:srgbClr val="FFFF00"/>
                </a:solidFill>
                <a:latin typeface="Microsoft YaHei"/>
                <a:cs typeface="Microsoft YaHei"/>
              </a:rPr>
              <a:t>测试覆盖代码行</a:t>
            </a:r>
            <a:r>
              <a:rPr dirty="0" sz="5450" spc="-45" b="1">
                <a:solidFill>
                  <a:srgbClr val="FFFF00"/>
                </a:solidFill>
                <a:latin typeface="Microsoft YaHei"/>
                <a:cs typeface="Microsoft YaHei"/>
              </a:rPr>
              <a:t> </a:t>
            </a:r>
            <a:r>
              <a:rPr dirty="0" sz="5450" spc="-5" b="1">
                <a:solidFill>
                  <a:srgbClr val="FFFF00"/>
                </a:solidFill>
                <a:latin typeface="Microsoft YaHei"/>
                <a:cs typeface="Microsoft YaHei"/>
              </a:rPr>
              <a:t>/</a:t>
            </a:r>
            <a:r>
              <a:rPr dirty="0" sz="5450" spc="-45" b="1">
                <a:solidFill>
                  <a:srgbClr val="FFFF00"/>
                </a:solidFill>
                <a:latin typeface="Microsoft YaHei"/>
                <a:cs typeface="Microsoft YaHei"/>
              </a:rPr>
              <a:t> </a:t>
            </a:r>
            <a:r>
              <a:rPr dirty="0" sz="5450" spc="-10" b="1">
                <a:solidFill>
                  <a:srgbClr val="FFFF00"/>
                </a:solidFill>
                <a:latin typeface="Microsoft YaHei"/>
                <a:cs typeface="Microsoft YaHei"/>
              </a:rPr>
              <a:t>代码总量</a:t>
            </a:r>
            <a:endParaRPr sz="545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9602" y="5119246"/>
            <a:ext cx="8448040" cy="4674870"/>
          </a:xfrm>
          <a:prstGeom prst="rect">
            <a:avLst/>
          </a:prstGeom>
        </p:spPr>
        <p:txBody>
          <a:bodyPr wrap="square" lIns="0" tIns="316230" rIns="0" bIns="0" rtlCol="0" vert="horz">
            <a:spAutoFit/>
          </a:bodyPr>
          <a:lstStyle/>
          <a:p>
            <a:pPr marL="577850" indent="-565785">
              <a:lnSpc>
                <a:spcPct val="100000"/>
              </a:lnSpc>
              <a:spcBef>
                <a:spcPts val="2490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支持多种开发语言，支持覆盖</a:t>
            </a:r>
            <a:r>
              <a:rPr dirty="0" sz="4100">
                <a:solidFill>
                  <a:srgbClr val="FFFFFF"/>
                </a:solidFill>
                <a:latin typeface="Microsoft YaHei"/>
                <a:cs typeface="Microsoft YaHei"/>
              </a:rPr>
              <a:t>合</a:t>
            </a: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并</a:t>
            </a:r>
            <a:endParaRPr sz="4100">
              <a:latin typeface="Microsoft YaHei"/>
              <a:cs typeface="Microsoft YaHei"/>
            </a:endParaRPr>
          </a:p>
          <a:p>
            <a:pPr marL="577850" indent="-565785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4100" spc="20">
                <a:solidFill>
                  <a:srgbClr val="FFFFFF"/>
                </a:solidFill>
                <a:latin typeface="Microsoft YaHei"/>
                <a:cs typeface="Microsoft YaHei"/>
              </a:rPr>
              <a:t>自动</a:t>
            </a: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化</a:t>
            </a:r>
            <a:r>
              <a:rPr dirty="0" sz="4100" spc="-45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dirty="0" sz="4100" spc="10">
                <a:solidFill>
                  <a:srgbClr val="FFFFFF"/>
                </a:solidFill>
                <a:latin typeface="Microsoft YaHei"/>
                <a:cs typeface="Microsoft YaHei"/>
              </a:rPr>
              <a:t>/</a:t>
            </a:r>
            <a:r>
              <a:rPr dirty="0" sz="4100" spc="-3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dirty="0" sz="4100" spc="20">
                <a:solidFill>
                  <a:srgbClr val="FFFFFF"/>
                </a:solidFill>
                <a:latin typeface="Microsoft YaHei"/>
                <a:cs typeface="Microsoft YaHei"/>
              </a:rPr>
              <a:t>单元测试，考评覆盖率</a:t>
            </a:r>
            <a:endParaRPr sz="4100">
              <a:latin typeface="Microsoft YaHei"/>
              <a:cs typeface="Microsoft YaHei"/>
            </a:endParaRPr>
          </a:p>
          <a:p>
            <a:pPr marL="577850" indent="-56578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手工测试，考评漏覆盖代码分支</a:t>
            </a:r>
            <a:endParaRPr sz="4100">
              <a:latin typeface="Microsoft YaHei"/>
              <a:cs typeface="Microsoft YaHei"/>
            </a:endParaRPr>
          </a:p>
          <a:p>
            <a:pPr marL="577850" indent="-565785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关注无测试覆盖的新增代码</a:t>
            </a:r>
            <a:endParaRPr sz="4100">
              <a:latin typeface="Microsoft YaHei"/>
              <a:cs typeface="Microsoft YaHei"/>
            </a:endParaRPr>
          </a:p>
          <a:p>
            <a:pPr marL="577850" indent="-56578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关注集成回归整体代码覆盖情况</a:t>
            </a:r>
            <a:endParaRPr sz="4100">
              <a:latin typeface="Microsoft YaHei"/>
              <a:cs typeface="Microsoft YaHe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27924" y="5414285"/>
            <a:ext cx="7785312" cy="44656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2550" y="247531"/>
            <a:ext cx="2418774" cy="80290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303125">
              <a:lnSpc>
                <a:spcPct val="100000"/>
              </a:lnSpc>
              <a:spcBef>
                <a:spcPts val="115"/>
              </a:spcBef>
            </a:pPr>
            <a:r>
              <a:rPr dirty="0" spc="15">
                <a:solidFill>
                  <a:srgbClr val="FFFFFF"/>
                </a:solidFill>
              </a:rPr>
              <a:t>缺陷发现阶段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9602" y="2260277"/>
            <a:ext cx="6936740" cy="85534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450" spc="-15" b="1">
                <a:solidFill>
                  <a:srgbClr val="FFFF00"/>
                </a:solidFill>
                <a:latin typeface="Microsoft YaHei"/>
                <a:cs typeface="Microsoft YaHei"/>
              </a:rPr>
              <a:t>各阶段发现缺陷的占比</a:t>
            </a:r>
            <a:endParaRPr sz="545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9602" y="5119246"/>
            <a:ext cx="8448040" cy="4373245"/>
          </a:xfrm>
          <a:prstGeom prst="rect">
            <a:avLst/>
          </a:prstGeom>
        </p:spPr>
        <p:txBody>
          <a:bodyPr wrap="square" lIns="0" tIns="316230" rIns="0" bIns="0" rtlCol="0" vert="horz">
            <a:spAutoFit/>
          </a:bodyPr>
          <a:lstStyle/>
          <a:p>
            <a:pPr marL="577850" indent="-565785">
              <a:lnSpc>
                <a:spcPct val="100000"/>
              </a:lnSpc>
              <a:spcBef>
                <a:spcPts val="2490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测试左移，尽可能早地发现问题</a:t>
            </a:r>
            <a:endParaRPr sz="4100">
              <a:latin typeface="Microsoft YaHei"/>
              <a:cs typeface="Microsoft YaHei"/>
            </a:endParaRPr>
          </a:p>
          <a:p>
            <a:pPr marL="577850" indent="-565785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4100" spc="20">
                <a:solidFill>
                  <a:srgbClr val="FFFFFF"/>
                </a:solidFill>
                <a:latin typeface="Microsoft YaHei"/>
                <a:cs typeface="Microsoft YaHei"/>
              </a:rPr>
              <a:t>测试右移，部分问题合适留给</a:t>
            </a:r>
            <a:r>
              <a:rPr dirty="0" sz="4100">
                <a:solidFill>
                  <a:srgbClr val="FFFFFF"/>
                </a:solidFill>
                <a:latin typeface="Microsoft YaHei"/>
                <a:cs typeface="Microsoft YaHei"/>
              </a:rPr>
              <a:t>灰</a:t>
            </a: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度</a:t>
            </a:r>
            <a:endParaRPr sz="4100">
              <a:latin typeface="Microsoft YaHei"/>
              <a:cs typeface="Microsoft YaHei"/>
            </a:endParaRPr>
          </a:p>
          <a:p>
            <a:pPr marL="577850" marR="5080" indent="-565785">
              <a:lnSpc>
                <a:spcPct val="100499"/>
              </a:lnSpc>
              <a:spcBef>
                <a:spcPts val="2375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集成或总包阶段发现应由模块</a:t>
            </a:r>
            <a:r>
              <a:rPr dirty="0" sz="4100">
                <a:solidFill>
                  <a:srgbClr val="FFFFFF"/>
                </a:solidFill>
                <a:latin typeface="Microsoft YaHei"/>
                <a:cs typeface="Microsoft YaHei"/>
              </a:rPr>
              <a:t>测</a:t>
            </a:r>
            <a:r>
              <a:rPr dirty="0" sz="4100" spc="15">
                <a:solidFill>
                  <a:srgbClr val="FFFFFF"/>
                </a:solidFill>
                <a:latin typeface="Microsoft YaHei"/>
                <a:cs typeface="Microsoft YaHei"/>
              </a:rPr>
              <a:t>试 </a:t>
            </a: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阶段发现的缺陷，需引起重视</a:t>
            </a:r>
            <a:endParaRPr sz="4100">
              <a:latin typeface="Microsoft YaHei"/>
              <a:cs typeface="Microsoft YaHei"/>
            </a:endParaRPr>
          </a:p>
          <a:p>
            <a:pPr marL="577850" indent="-565785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4100" spc="20">
                <a:solidFill>
                  <a:srgbClr val="FFFFFF"/>
                </a:solidFill>
                <a:latin typeface="Microsoft YaHei"/>
                <a:cs typeface="Microsoft YaHei"/>
              </a:rPr>
              <a:t>分析低质缺陷，推动研发提升</a:t>
            </a:r>
            <a:r>
              <a:rPr dirty="0" sz="4100">
                <a:solidFill>
                  <a:srgbClr val="FFFFFF"/>
                </a:solidFill>
                <a:latin typeface="Microsoft YaHei"/>
                <a:cs typeface="Microsoft YaHei"/>
              </a:rPr>
              <a:t>质</a:t>
            </a: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量</a:t>
            </a:r>
            <a:endParaRPr sz="4100">
              <a:latin typeface="Microsoft YaHei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835198" y="4912567"/>
            <a:ext cx="1805305" cy="1177290"/>
            <a:chOff x="14835198" y="4912567"/>
            <a:chExt cx="1805305" cy="1177290"/>
          </a:xfrm>
        </p:grpSpPr>
        <p:sp>
          <p:nvSpPr>
            <p:cNvPr id="6" name="object 6"/>
            <p:cNvSpPr/>
            <p:nvPr/>
          </p:nvSpPr>
          <p:spPr>
            <a:xfrm>
              <a:off x="14840595" y="4917965"/>
              <a:ext cx="1794510" cy="1166495"/>
            </a:xfrm>
            <a:custGeom>
              <a:avLst/>
              <a:gdLst/>
              <a:ahLst/>
              <a:cxnLst/>
              <a:rect l="l" t="t" r="r" b="b"/>
              <a:pathLst>
                <a:path w="1794509" h="1166495">
                  <a:moveTo>
                    <a:pt x="1599951" y="0"/>
                  </a:moveTo>
                  <a:lnTo>
                    <a:pt x="194339" y="0"/>
                  </a:lnTo>
                  <a:lnTo>
                    <a:pt x="149780" y="5132"/>
                  </a:lnTo>
                  <a:lnTo>
                    <a:pt x="108875" y="19753"/>
                  </a:lnTo>
                  <a:lnTo>
                    <a:pt x="72791" y="42695"/>
                  </a:lnTo>
                  <a:lnTo>
                    <a:pt x="42695" y="72791"/>
                  </a:lnTo>
                  <a:lnTo>
                    <a:pt x="19753" y="108875"/>
                  </a:lnTo>
                  <a:lnTo>
                    <a:pt x="5132" y="149780"/>
                  </a:lnTo>
                  <a:lnTo>
                    <a:pt x="0" y="194339"/>
                  </a:lnTo>
                  <a:lnTo>
                    <a:pt x="0" y="971698"/>
                  </a:lnTo>
                  <a:lnTo>
                    <a:pt x="5132" y="1016257"/>
                  </a:lnTo>
                  <a:lnTo>
                    <a:pt x="19753" y="1057161"/>
                  </a:lnTo>
                  <a:lnTo>
                    <a:pt x="42695" y="1093245"/>
                  </a:lnTo>
                  <a:lnTo>
                    <a:pt x="72791" y="1123342"/>
                  </a:lnTo>
                  <a:lnTo>
                    <a:pt x="108875" y="1146284"/>
                  </a:lnTo>
                  <a:lnTo>
                    <a:pt x="149780" y="1160904"/>
                  </a:lnTo>
                  <a:lnTo>
                    <a:pt x="194339" y="1166037"/>
                  </a:lnTo>
                  <a:lnTo>
                    <a:pt x="1599951" y="1166037"/>
                  </a:lnTo>
                  <a:lnTo>
                    <a:pt x="1644510" y="1160904"/>
                  </a:lnTo>
                  <a:lnTo>
                    <a:pt x="1685415" y="1146284"/>
                  </a:lnTo>
                  <a:lnTo>
                    <a:pt x="1721499" y="1123342"/>
                  </a:lnTo>
                  <a:lnTo>
                    <a:pt x="1751595" y="1093245"/>
                  </a:lnTo>
                  <a:lnTo>
                    <a:pt x="1774537" y="1057161"/>
                  </a:lnTo>
                  <a:lnTo>
                    <a:pt x="1789158" y="1016257"/>
                  </a:lnTo>
                  <a:lnTo>
                    <a:pt x="1794290" y="971698"/>
                  </a:lnTo>
                  <a:lnTo>
                    <a:pt x="1794290" y="194339"/>
                  </a:lnTo>
                  <a:lnTo>
                    <a:pt x="1789158" y="149780"/>
                  </a:lnTo>
                  <a:lnTo>
                    <a:pt x="1774537" y="108875"/>
                  </a:lnTo>
                  <a:lnTo>
                    <a:pt x="1751595" y="72791"/>
                  </a:lnTo>
                  <a:lnTo>
                    <a:pt x="1721499" y="42695"/>
                  </a:lnTo>
                  <a:lnTo>
                    <a:pt x="1685415" y="19753"/>
                  </a:lnTo>
                  <a:lnTo>
                    <a:pt x="1644510" y="5132"/>
                  </a:lnTo>
                  <a:lnTo>
                    <a:pt x="159995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840595" y="4917965"/>
              <a:ext cx="1794510" cy="1166495"/>
            </a:xfrm>
            <a:custGeom>
              <a:avLst/>
              <a:gdLst/>
              <a:ahLst/>
              <a:cxnLst/>
              <a:rect l="l" t="t" r="r" b="b"/>
              <a:pathLst>
                <a:path w="1794509" h="1166495">
                  <a:moveTo>
                    <a:pt x="0" y="194339"/>
                  </a:moveTo>
                  <a:lnTo>
                    <a:pt x="5132" y="149780"/>
                  </a:lnTo>
                  <a:lnTo>
                    <a:pt x="19753" y="108875"/>
                  </a:lnTo>
                  <a:lnTo>
                    <a:pt x="42695" y="72791"/>
                  </a:lnTo>
                  <a:lnTo>
                    <a:pt x="72791" y="42695"/>
                  </a:lnTo>
                  <a:lnTo>
                    <a:pt x="108875" y="19753"/>
                  </a:lnTo>
                  <a:lnTo>
                    <a:pt x="149780" y="5132"/>
                  </a:lnTo>
                  <a:lnTo>
                    <a:pt x="194339" y="0"/>
                  </a:lnTo>
                  <a:lnTo>
                    <a:pt x="1599951" y="0"/>
                  </a:lnTo>
                  <a:lnTo>
                    <a:pt x="1644510" y="5132"/>
                  </a:lnTo>
                  <a:lnTo>
                    <a:pt x="1685415" y="19753"/>
                  </a:lnTo>
                  <a:lnTo>
                    <a:pt x="1721499" y="42695"/>
                  </a:lnTo>
                  <a:lnTo>
                    <a:pt x="1751595" y="72791"/>
                  </a:lnTo>
                  <a:lnTo>
                    <a:pt x="1774537" y="108875"/>
                  </a:lnTo>
                  <a:lnTo>
                    <a:pt x="1789158" y="149780"/>
                  </a:lnTo>
                  <a:lnTo>
                    <a:pt x="1794290" y="194339"/>
                  </a:lnTo>
                  <a:lnTo>
                    <a:pt x="1794290" y="971698"/>
                  </a:lnTo>
                  <a:lnTo>
                    <a:pt x="1789158" y="1016257"/>
                  </a:lnTo>
                  <a:lnTo>
                    <a:pt x="1774537" y="1057161"/>
                  </a:lnTo>
                  <a:lnTo>
                    <a:pt x="1751595" y="1093245"/>
                  </a:lnTo>
                  <a:lnTo>
                    <a:pt x="1721499" y="1123342"/>
                  </a:lnTo>
                  <a:lnTo>
                    <a:pt x="1685415" y="1146284"/>
                  </a:lnTo>
                  <a:lnTo>
                    <a:pt x="1644510" y="1160904"/>
                  </a:lnTo>
                  <a:lnTo>
                    <a:pt x="1599951" y="1166037"/>
                  </a:lnTo>
                  <a:lnTo>
                    <a:pt x="194339" y="1166037"/>
                  </a:lnTo>
                  <a:lnTo>
                    <a:pt x="149780" y="1160904"/>
                  </a:lnTo>
                  <a:lnTo>
                    <a:pt x="108875" y="1146284"/>
                  </a:lnTo>
                  <a:lnTo>
                    <a:pt x="72791" y="1123342"/>
                  </a:lnTo>
                  <a:lnTo>
                    <a:pt x="42695" y="1093245"/>
                  </a:lnTo>
                  <a:lnTo>
                    <a:pt x="19753" y="1057161"/>
                  </a:lnTo>
                  <a:lnTo>
                    <a:pt x="5132" y="1016257"/>
                  </a:lnTo>
                  <a:lnTo>
                    <a:pt x="0" y="971698"/>
                  </a:lnTo>
                  <a:lnTo>
                    <a:pt x="0" y="194339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5054067" y="5265673"/>
            <a:ext cx="1368425" cy="427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FFFFFF"/>
                </a:solidFill>
                <a:latin typeface="Microsoft YaHei"/>
                <a:cs typeface="Microsoft YaHei"/>
              </a:rPr>
              <a:t>单元测试</a:t>
            </a:r>
            <a:endParaRPr sz="2650">
              <a:latin typeface="Microsoft YaHei"/>
              <a:cs typeface="Microsoft YaHe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643860" y="5682833"/>
            <a:ext cx="2212975" cy="2018030"/>
            <a:chOff x="16643860" y="5682833"/>
            <a:chExt cx="2212975" cy="2018030"/>
          </a:xfrm>
        </p:grpSpPr>
        <p:sp>
          <p:nvSpPr>
            <p:cNvPr id="10" name="object 10"/>
            <p:cNvSpPr/>
            <p:nvPr/>
          </p:nvSpPr>
          <p:spPr>
            <a:xfrm>
              <a:off x="16646717" y="5685690"/>
              <a:ext cx="1015365" cy="831850"/>
            </a:xfrm>
            <a:custGeom>
              <a:avLst/>
              <a:gdLst/>
              <a:ahLst/>
              <a:cxnLst/>
              <a:rect l="l" t="t" r="r" b="b"/>
              <a:pathLst>
                <a:path w="1015365" h="831850">
                  <a:moveTo>
                    <a:pt x="0" y="0"/>
                  </a:moveTo>
                  <a:lnTo>
                    <a:pt x="45421" y="19828"/>
                  </a:lnTo>
                  <a:lnTo>
                    <a:pt x="90347" y="40587"/>
                  </a:lnTo>
                  <a:lnTo>
                    <a:pt x="134764" y="62266"/>
                  </a:lnTo>
                  <a:lnTo>
                    <a:pt x="178661" y="84855"/>
                  </a:lnTo>
                  <a:lnTo>
                    <a:pt x="222024" y="108342"/>
                  </a:lnTo>
                  <a:lnTo>
                    <a:pt x="264840" y="132719"/>
                  </a:lnTo>
                  <a:lnTo>
                    <a:pt x="307097" y="157974"/>
                  </a:lnTo>
                  <a:lnTo>
                    <a:pt x="348781" y="184097"/>
                  </a:lnTo>
                  <a:lnTo>
                    <a:pt x="389881" y="211077"/>
                  </a:lnTo>
                  <a:lnTo>
                    <a:pt x="430383" y="238904"/>
                  </a:lnTo>
                  <a:lnTo>
                    <a:pt x="470274" y="267567"/>
                  </a:lnTo>
                  <a:lnTo>
                    <a:pt x="509542" y="297057"/>
                  </a:lnTo>
                  <a:lnTo>
                    <a:pt x="548173" y="327361"/>
                  </a:lnTo>
                  <a:lnTo>
                    <a:pt x="586156" y="358471"/>
                  </a:lnTo>
                  <a:lnTo>
                    <a:pt x="623477" y="390375"/>
                  </a:lnTo>
                  <a:lnTo>
                    <a:pt x="660123" y="423064"/>
                  </a:lnTo>
                  <a:lnTo>
                    <a:pt x="696082" y="456526"/>
                  </a:lnTo>
                  <a:lnTo>
                    <a:pt x="731340" y="490751"/>
                  </a:lnTo>
                  <a:lnTo>
                    <a:pt x="765886" y="525728"/>
                  </a:lnTo>
                  <a:lnTo>
                    <a:pt x="799706" y="561448"/>
                  </a:lnTo>
                  <a:lnTo>
                    <a:pt x="832787" y="597899"/>
                  </a:lnTo>
                  <a:lnTo>
                    <a:pt x="865117" y="635072"/>
                  </a:lnTo>
                  <a:lnTo>
                    <a:pt x="896683" y="672956"/>
                  </a:lnTo>
                  <a:lnTo>
                    <a:pt x="927471" y="711539"/>
                  </a:lnTo>
                  <a:lnTo>
                    <a:pt x="957470" y="750813"/>
                  </a:lnTo>
                  <a:lnTo>
                    <a:pt x="986666" y="790766"/>
                  </a:lnTo>
                  <a:lnTo>
                    <a:pt x="1015047" y="831388"/>
                  </a:lnTo>
                </a:path>
              </a:pathLst>
            </a:custGeom>
            <a:ln w="523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57071" y="6527550"/>
              <a:ext cx="1794510" cy="1167765"/>
            </a:xfrm>
            <a:custGeom>
              <a:avLst/>
              <a:gdLst/>
              <a:ahLst/>
              <a:cxnLst/>
              <a:rect l="l" t="t" r="r" b="b"/>
              <a:pathLst>
                <a:path w="1794509" h="1167765">
                  <a:moveTo>
                    <a:pt x="1599741" y="0"/>
                  </a:moveTo>
                  <a:lnTo>
                    <a:pt x="194549" y="0"/>
                  </a:lnTo>
                  <a:lnTo>
                    <a:pt x="149945" y="5138"/>
                  </a:lnTo>
                  <a:lnTo>
                    <a:pt x="108997" y="19776"/>
                  </a:lnTo>
                  <a:lnTo>
                    <a:pt x="72874" y="42745"/>
                  </a:lnTo>
                  <a:lnTo>
                    <a:pt x="42745" y="72874"/>
                  </a:lnTo>
                  <a:lnTo>
                    <a:pt x="19776" y="108997"/>
                  </a:lnTo>
                  <a:lnTo>
                    <a:pt x="5138" y="149945"/>
                  </a:lnTo>
                  <a:lnTo>
                    <a:pt x="0" y="194549"/>
                  </a:lnTo>
                  <a:lnTo>
                    <a:pt x="0" y="972745"/>
                  </a:lnTo>
                  <a:lnTo>
                    <a:pt x="5138" y="1017348"/>
                  </a:lnTo>
                  <a:lnTo>
                    <a:pt x="19776" y="1058296"/>
                  </a:lnTo>
                  <a:lnTo>
                    <a:pt x="42745" y="1094419"/>
                  </a:lnTo>
                  <a:lnTo>
                    <a:pt x="72874" y="1124549"/>
                  </a:lnTo>
                  <a:lnTo>
                    <a:pt x="108997" y="1147517"/>
                  </a:lnTo>
                  <a:lnTo>
                    <a:pt x="149945" y="1162155"/>
                  </a:lnTo>
                  <a:lnTo>
                    <a:pt x="194549" y="1167294"/>
                  </a:lnTo>
                  <a:lnTo>
                    <a:pt x="1599741" y="1167294"/>
                  </a:lnTo>
                  <a:lnTo>
                    <a:pt x="1644345" y="1162155"/>
                  </a:lnTo>
                  <a:lnTo>
                    <a:pt x="1685292" y="1147517"/>
                  </a:lnTo>
                  <a:lnTo>
                    <a:pt x="1721415" y="1124549"/>
                  </a:lnTo>
                  <a:lnTo>
                    <a:pt x="1751545" y="1094419"/>
                  </a:lnTo>
                  <a:lnTo>
                    <a:pt x="1774514" y="1058296"/>
                  </a:lnTo>
                  <a:lnTo>
                    <a:pt x="1789151" y="1017348"/>
                  </a:lnTo>
                  <a:lnTo>
                    <a:pt x="1794290" y="972745"/>
                  </a:lnTo>
                  <a:lnTo>
                    <a:pt x="1794290" y="194549"/>
                  </a:lnTo>
                  <a:lnTo>
                    <a:pt x="1789151" y="149945"/>
                  </a:lnTo>
                  <a:lnTo>
                    <a:pt x="1774514" y="108997"/>
                  </a:lnTo>
                  <a:lnTo>
                    <a:pt x="1751545" y="72874"/>
                  </a:lnTo>
                  <a:lnTo>
                    <a:pt x="1721415" y="42745"/>
                  </a:lnTo>
                  <a:lnTo>
                    <a:pt x="1685292" y="19776"/>
                  </a:lnTo>
                  <a:lnTo>
                    <a:pt x="1644345" y="5138"/>
                  </a:lnTo>
                  <a:lnTo>
                    <a:pt x="159974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057071" y="6527550"/>
              <a:ext cx="1794510" cy="1167765"/>
            </a:xfrm>
            <a:custGeom>
              <a:avLst/>
              <a:gdLst/>
              <a:ahLst/>
              <a:cxnLst/>
              <a:rect l="l" t="t" r="r" b="b"/>
              <a:pathLst>
                <a:path w="1794509" h="1167765">
                  <a:moveTo>
                    <a:pt x="0" y="194549"/>
                  </a:moveTo>
                  <a:lnTo>
                    <a:pt x="5138" y="149945"/>
                  </a:lnTo>
                  <a:lnTo>
                    <a:pt x="19776" y="108997"/>
                  </a:lnTo>
                  <a:lnTo>
                    <a:pt x="42745" y="72874"/>
                  </a:lnTo>
                  <a:lnTo>
                    <a:pt x="72874" y="42745"/>
                  </a:lnTo>
                  <a:lnTo>
                    <a:pt x="108997" y="19776"/>
                  </a:lnTo>
                  <a:lnTo>
                    <a:pt x="149945" y="5138"/>
                  </a:lnTo>
                  <a:lnTo>
                    <a:pt x="194549" y="0"/>
                  </a:lnTo>
                  <a:lnTo>
                    <a:pt x="1599741" y="0"/>
                  </a:lnTo>
                  <a:lnTo>
                    <a:pt x="1644345" y="5138"/>
                  </a:lnTo>
                  <a:lnTo>
                    <a:pt x="1685292" y="19776"/>
                  </a:lnTo>
                  <a:lnTo>
                    <a:pt x="1721415" y="42745"/>
                  </a:lnTo>
                  <a:lnTo>
                    <a:pt x="1751545" y="72874"/>
                  </a:lnTo>
                  <a:lnTo>
                    <a:pt x="1774514" y="108997"/>
                  </a:lnTo>
                  <a:lnTo>
                    <a:pt x="1789151" y="149945"/>
                  </a:lnTo>
                  <a:lnTo>
                    <a:pt x="1794290" y="194549"/>
                  </a:lnTo>
                  <a:lnTo>
                    <a:pt x="1794290" y="972745"/>
                  </a:lnTo>
                  <a:lnTo>
                    <a:pt x="1789151" y="1017348"/>
                  </a:lnTo>
                  <a:lnTo>
                    <a:pt x="1774514" y="1058296"/>
                  </a:lnTo>
                  <a:lnTo>
                    <a:pt x="1751545" y="1094419"/>
                  </a:lnTo>
                  <a:lnTo>
                    <a:pt x="1721415" y="1124549"/>
                  </a:lnTo>
                  <a:lnTo>
                    <a:pt x="1685292" y="1147517"/>
                  </a:lnTo>
                  <a:lnTo>
                    <a:pt x="1644345" y="1162155"/>
                  </a:lnTo>
                  <a:lnTo>
                    <a:pt x="1599741" y="1167294"/>
                  </a:lnTo>
                  <a:lnTo>
                    <a:pt x="194549" y="1167294"/>
                  </a:lnTo>
                  <a:lnTo>
                    <a:pt x="149945" y="1162155"/>
                  </a:lnTo>
                  <a:lnTo>
                    <a:pt x="108997" y="1147517"/>
                  </a:lnTo>
                  <a:lnTo>
                    <a:pt x="72874" y="1124549"/>
                  </a:lnTo>
                  <a:lnTo>
                    <a:pt x="42745" y="1094419"/>
                  </a:lnTo>
                  <a:lnTo>
                    <a:pt x="19776" y="1058296"/>
                  </a:lnTo>
                  <a:lnTo>
                    <a:pt x="5138" y="1017348"/>
                  </a:lnTo>
                  <a:lnTo>
                    <a:pt x="0" y="972745"/>
                  </a:lnTo>
                  <a:lnTo>
                    <a:pt x="0" y="194549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7270542" y="6876200"/>
            <a:ext cx="1368425" cy="427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FFFFFF"/>
                </a:solidFill>
                <a:latin typeface="Microsoft YaHei"/>
                <a:cs typeface="Microsoft YaHei"/>
              </a:rPr>
              <a:t>模块测试</a:t>
            </a:r>
            <a:endParaRPr sz="2650">
              <a:latin typeface="Microsoft YaHei"/>
              <a:cs typeface="Microsoft YaHe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204789" y="7706331"/>
            <a:ext cx="1866264" cy="2599055"/>
            <a:chOff x="16204789" y="7706331"/>
            <a:chExt cx="1866264" cy="2599055"/>
          </a:xfrm>
        </p:grpSpPr>
        <p:sp>
          <p:nvSpPr>
            <p:cNvPr id="15" name="object 15"/>
            <p:cNvSpPr/>
            <p:nvPr/>
          </p:nvSpPr>
          <p:spPr>
            <a:xfrm>
              <a:off x="17678204" y="7709189"/>
              <a:ext cx="389890" cy="1412240"/>
            </a:xfrm>
            <a:custGeom>
              <a:avLst/>
              <a:gdLst/>
              <a:ahLst/>
              <a:cxnLst/>
              <a:rect l="l" t="t" r="r" b="b"/>
              <a:pathLst>
                <a:path w="389890" h="1412240">
                  <a:moveTo>
                    <a:pt x="386270" y="0"/>
                  </a:moveTo>
                  <a:lnTo>
                    <a:pt x="388360" y="49979"/>
                  </a:lnTo>
                  <a:lnTo>
                    <a:pt x="389376" y="99910"/>
                  </a:lnTo>
                  <a:lnTo>
                    <a:pt x="389322" y="149777"/>
                  </a:lnTo>
                  <a:lnTo>
                    <a:pt x="388203" y="199563"/>
                  </a:lnTo>
                  <a:lnTo>
                    <a:pt x="386024" y="249251"/>
                  </a:lnTo>
                  <a:lnTo>
                    <a:pt x="382788" y="298825"/>
                  </a:lnTo>
                  <a:lnTo>
                    <a:pt x="378501" y="348270"/>
                  </a:lnTo>
                  <a:lnTo>
                    <a:pt x="373167" y="397568"/>
                  </a:lnTo>
                  <a:lnTo>
                    <a:pt x="366791" y="446703"/>
                  </a:lnTo>
                  <a:lnTo>
                    <a:pt x="359376" y="495660"/>
                  </a:lnTo>
                  <a:lnTo>
                    <a:pt x="350927" y="544422"/>
                  </a:lnTo>
                  <a:lnTo>
                    <a:pt x="341450" y="592972"/>
                  </a:lnTo>
                  <a:lnTo>
                    <a:pt x="330948" y="641294"/>
                  </a:lnTo>
                  <a:lnTo>
                    <a:pt x="319426" y="689372"/>
                  </a:lnTo>
                  <a:lnTo>
                    <a:pt x="306888" y="737189"/>
                  </a:lnTo>
                  <a:lnTo>
                    <a:pt x="293339" y="784730"/>
                  </a:lnTo>
                  <a:lnTo>
                    <a:pt x="278784" y="831977"/>
                  </a:lnTo>
                  <a:lnTo>
                    <a:pt x="263226" y="878916"/>
                  </a:lnTo>
                  <a:lnTo>
                    <a:pt x="246670" y="925528"/>
                  </a:lnTo>
                  <a:lnTo>
                    <a:pt x="229122" y="971798"/>
                  </a:lnTo>
                  <a:lnTo>
                    <a:pt x="210585" y="1017711"/>
                  </a:lnTo>
                  <a:lnTo>
                    <a:pt x="191063" y="1063248"/>
                  </a:lnTo>
                  <a:lnTo>
                    <a:pt x="170562" y="1108395"/>
                  </a:lnTo>
                  <a:lnTo>
                    <a:pt x="149086" y="1153134"/>
                  </a:lnTo>
                  <a:lnTo>
                    <a:pt x="126639" y="1197449"/>
                  </a:lnTo>
                  <a:lnTo>
                    <a:pt x="103225" y="1241325"/>
                  </a:lnTo>
                  <a:lnTo>
                    <a:pt x="78850" y="1284745"/>
                  </a:lnTo>
                  <a:lnTo>
                    <a:pt x="53518" y="1327692"/>
                  </a:lnTo>
                  <a:lnTo>
                    <a:pt x="27233" y="1370150"/>
                  </a:lnTo>
                  <a:lnTo>
                    <a:pt x="0" y="1412103"/>
                  </a:lnTo>
                </a:path>
              </a:pathLst>
            </a:custGeom>
            <a:ln w="523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6210186" y="9133543"/>
              <a:ext cx="1794510" cy="1166495"/>
            </a:xfrm>
            <a:custGeom>
              <a:avLst/>
              <a:gdLst/>
              <a:ahLst/>
              <a:cxnLst/>
              <a:rect l="l" t="t" r="r" b="b"/>
              <a:pathLst>
                <a:path w="1794509" h="1166495">
                  <a:moveTo>
                    <a:pt x="1599951" y="0"/>
                  </a:moveTo>
                  <a:lnTo>
                    <a:pt x="194339" y="0"/>
                  </a:lnTo>
                  <a:lnTo>
                    <a:pt x="149780" y="5132"/>
                  </a:lnTo>
                  <a:lnTo>
                    <a:pt x="108875" y="19753"/>
                  </a:lnTo>
                  <a:lnTo>
                    <a:pt x="72791" y="42695"/>
                  </a:lnTo>
                  <a:lnTo>
                    <a:pt x="42695" y="72791"/>
                  </a:lnTo>
                  <a:lnTo>
                    <a:pt x="19753" y="108875"/>
                  </a:lnTo>
                  <a:lnTo>
                    <a:pt x="5132" y="149780"/>
                  </a:lnTo>
                  <a:lnTo>
                    <a:pt x="0" y="194339"/>
                  </a:lnTo>
                  <a:lnTo>
                    <a:pt x="0" y="971698"/>
                  </a:lnTo>
                  <a:lnTo>
                    <a:pt x="5132" y="1016257"/>
                  </a:lnTo>
                  <a:lnTo>
                    <a:pt x="19753" y="1057161"/>
                  </a:lnTo>
                  <a:lnTo>
                    <a:pt x="42695" y="1093245"/>
                  </a:lnTo>
                  <a:lnTo>
                    <a:pt x="72791" y="1123342"/>
                  </a:lnTo>
                  <a:lnTo>
                    <a:pt x="108875" y="1146284"/>
                  </a:lnTo>
                  <a:lnTo>
                    <a:pt x="149780" y="1160904"/>
                  </a:lnTo>
                  <a:lnTo>
                    <a:pt x="194339" y="1166037"/>
                  </a:lnTo>
                  <a:lnTo>
                    <a:pt x="1599951" y="1166037"/>
                  </a:lnTo>
                  <a:lnTo>
                    <a:pt x="1644510" y="1160904"/>
                  </a:lnTo>
                  <a:lnTo>
                    <a:pt x="1685415" y="1146284"/>
                  </a:lnTo>
                  <a:lnTo>
                    <a:pt x="1721499" y="1123342"/>
                  </a:lnTo>
                  <a:lnTo>
                    <a:pt x="1751595" y="1093245"/>
                  </a:lnTo>
                  <a:lnTo>
                    <a:pt x="1774537" y="1057161"/>
                  </a:lnTo>
                  <a:lnTo>
                    <a:pt x="1789158" y="1016257"/>
                  </a:lnTo>
                  <a:lnTo>
                    <a:pt x="1794290" y="971698"/>
                  </a:lnTo>
                  <a:lnTo>
                    <a:pt x="1794290" y="194339"/>
                  </a:lnTo>
                  <a:lnTo>
                    <a:pt x="1789158" y="149780"/>
                  </a:lnTo>
                  <a:lnTo>
                    <a:pt x="1774537" y="108875"/>
                  </a:lnTo>
                  <a:lnTo>
                    <a:pt x="1751595" y="72791"/>
                  </a:lnTo>
                  <a:lnTo>
                    <a:pt x="1721499" y="42695"/>
                  </a:lnTo>
                  <a:lnTo>
                    <a:pt x="1685415" y="19753"/>
                  </a:lnTo>
                  <a:lnTo>
                    <a:pt x="1644510" y="5132"/>
                  </a:lnTo>
                  <a:lnTo>
                    <a:pt x="159995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210186" y="9133543"/>
              <a:ext cx="1794510" cy="1166495"/>
            </a:xfrm>
            <a:custGeom>
              <a:avLst/>
              <a:gdLst/>
              <a:ahLst/>
              <a:cxnLst/>
              <a:rect l="l" t="t" r="r" b="b"/>
              <a:pathLst>
                <a:path w="1794509" h="1166495">
                  <a:moveTo>
                    <a:pt x="0" y="194339"/>
                  </a:moveTo>
                  <a:lnTo>
                    <a:pt x="5132" y="149780"/>
                  </a:lnTo>
                  <a:lnTo>
                    <a:pt x="19753" y="108875"/>
                  </a:lnTo>
                  <a:lnTo>
                    <a:pt x="42695" y="72791"/>
                  </a:lnTo>
                  <a:lnTo>
                    <a:pt x="72791" y="42695"/>
                  </a:lnTo>
                  <a:lnTo>
                    <a:pt x="108875" y="19753"/>
                  </a:lnTo>
                  <a:lnTo>
                    <a:pt x="149780" y="5132"/>
                  </a:lnTo>
                  <a:lnTo>
                    <a:pt x="194339" y="0"/>
                  </a:lnTo>
                  <a:lnTo>
                    <a:pt x="1599951" y="0"/>
                  </a:lnTo>
                  <a:lnTo>
                    <a:pt x="1644510" y="5132"/>
                  </a:lnTo>
                  <a:lnTo>
                    <a:pt x="1685415" y="19753"/>
                  </a:lnTo>
                  <a:lnTo>
                    <a:pt x="1721499" y="42695"/>
                  </a:lnTo>
                  <a:lnTo>
                    <a:pt x="1751595" y="72791"/>
                  </a:lnTo>
                  <a:lnTo>
                    <a:pt x="1774537" y="108875"/>
                  </a:lnTo>
                  <a:lnTo>
                    <a:pt x="1789158" y="149780"/>
                  </a:lnTo>
                  <a:lnTo>
                    <a:pt x="1794290" y="194339"/>
                  </a:lnTo>
                  <a:lnTo>
                    <a:pt x="1794290" y="971698"/>
                  </a:lnTo>
                  <a:lnTo>
                    <a:pt x="1789158" y="1016257"/>
                  </a:lnTo>
                  <a:lnTo>
                    <a:pt x="1774537" y="1057161"/>
                  </a:lnTo>
                  <a:lnTo>
                    <a:pt x="1751595" y="1093245"/>
                  </a:lnTo>
                  <a:lnTo>
                    <a:pt x="1721499" y="1123342"/>
                  </a:lnTo>
                  <a:lnTo>
                    <a:pt x="1685415" y="1146284"/>
                  </a:lnTo>
                  <a:lnTo>
                    <a:pt x="1644510" y="1160904"/>
                  </a:lnTo>
                  <a:lnTo>
                    <a:pt x="1599951" y="1166037"/>
                  </a:lnTo>
                  <a:lnTo>
                    <a:pt x="194339" y="1166037"/>
                  </a:lnTo>
                  <a:lnTo>
                    <a:pt x="149780" y="1160904"/>
                  </a:lnTo>
                  <a:lnTo>
                    <a:pt x="108875" y="1146284"/>
                  </a:lnTo>
                  <a:lnTo>
                    <a:pt x="72791" y="1123342"/>
                  </a:lnTo>
                  <a:lnTo>
                    <a:pt x="42695" y="1093245"/>
                  </a:lnTo>
                  <a:lnTo>
                    <a:pt x="19753" y="1057161"/>
                  </a:lnTo>
                  <a:lnTo>
                    <a:pt x="5132" y="1016257"/>
                  </a:lnTo>
                  <a:lnTo>
                    <a:pt x="0" y="971698"/>
                  </a:lnTo>
                  <a:lnTo>
                    <a:pt x="0" y="194339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6424181" y="9481984"/>
            <a:ext cx="1367790" cy="427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FFFFFF"/>
                </a:solidFill>
                <a:latin typeface="Microsoft YaHei"/>
                <a:cs typeface="Microsoft YaHei"/>
              </a:rPr>
              <a:t>集成测试</a:t>
            </a:r>
            <a:endParaRPr sz="2650">
              <a:latin typeface="Microsoft YaHei"/>
              <a:cs typeface="Microsoft YaHe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465605" y="9128146"/>
            <a:ext cx="2738120" cy="1177290"/>
            <a:chOff x="13465605" y="9128146"/>
            <a:chExt cx="2738120" cy="1177290"/>
          </a:xfrm>
        </p:grpSpPr>
        <p:sp>
          <p:nvSpPr>
            <p:cNvPr id="20" name="object 20"/>
            <p:cNvSpPr/>
            <p:nvPr/>
          </p:nvSpPr>
          <p:spPr>
            <a:xfrm>
              <a:off x="15273880" y="10115189"/>
              <a:ext cx="927100" cy="46990"/>
            </a:xfrm>
            <a:custGeom>
              <a:avLst/>
              <a:gdLst/>
              <a:ahLst/>
              <a:cxnLst/>
              <a:rect l="l" t="t" r="r" b="b"/>
              <a:pathLst>
                <a:path w="927100" h="46990">
                  <a:moveTo>
                    <a:pt x="926987" y="0"/>
                  </a:moveTo>
                  <a:lnTo>
                    <a:pt x="875912" y="9773"/>
                  </a:lnTo>
                  <a:lnTo>
                    <a:pt x="824685" y="18397"/>
                  </a:lnTo>
                  <a:lnTo>
                    <a:pt x="773325" y="25871"/>
                  </a:lnTo>
                  <a:lnTo>
                    <a:pt x="721852" y="32196"/>
                  </a:lnTo>
                  <a:lnTo>
                    <a:pt x="670285" y="37370"/>
                  </a:lnTo>
                  <a:lnTo>
                    <a:pt x="618643" y="41394"/>
                  </a:lnTo>
                  <a:lnTo>
                    <a:pt x="566944" y="44269"/>
                  </a:lnTo>
                  <a:lnTo>
                    <a:pt x="515208" y="45994"/>
                  </a:lnTo>
                  <a:lnTo>
                    <a:pt x="463454" y="46569"/>
                  </a:lnTo>
                  <a:lnTo>
                    <a:pt x="411701" y="45994"/>
                  </a:lnTo>
                  <a:lnTo>
                    <a:pt x="359968" y="44269"/>
                  </a:lnTo>
                  <a:lnTo>
                    <a:pt x="308274" y="41394"/>
                  </a:lnTo>
                  <a:lnTo>
                    <a:pt x="256638" y="37370"/>
                  </a:lnTo>
                  <a:lnTo>
                    <a:pt x="205080" y="32196"/>
                  </a:lnTo>
                  <a:lnTo>
                    <a:pt x="153618" y="25871"/>
                  </a:lnTo>
                  <a:lnTo>
                    <a:pt x="102271" y="18397"/>
                  </a:lnTo>
                  <a:lnTo>
                    <a:pt x="51058" y="9773"/>
                  </a:lnTo>
                  <a:lnTo>
                    <a:pt x="0" y="0"/>
                  </a:lnTo>
                </a:path>
              </a:pathLst>
            </a:custGeom>
            <a:ln w="523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3471003" y="9133544"/>
              <a:ext cx="1794510" cy="1166495"/>
            </a:xfrm>
            <a:custGeom>
              <a:avLst/>
              <a:gdLst/>
              <a:ahLst/>
              <a:cxnLst/>
              <a:rect l="l" t="t" r="r" b="b"/>
              <a:pathLst>
                <a:path w="1794509" h="1166495">
                  <a:moveTo>
                    <a:pt x="1599951" y="0"/>
                  </a:moveTo>
                  <a:lnTo>
                    <a:pt x="194339" y="0"/>
                  </a:lnTo>
                  <a:lnTo>
                    <a:pt x="149780" y="5132"/>
                  </a:lnTo>
                  <a:lnTo>
                    <a:pt x="108875" y="19753"/>
                  </a:lnTo>
                  <a:lnTo>
                    <a:pt x="72791" y="42695"/>
                  </a:lnTo>
                  <a:lnTo>
                    <a:pt x="42695" y="72791"/>
                  </a:lnTo>
                  <a:lnTo>
                    <a:pt x="19753" y="108875"/>
                  </a:lnTo>
                  <a:lnTo>
                    <a:pt x="5132" y="149780"/>
                  </a:lnTo>
                  <a:lnTo>
                    <a:pt x="0" y="194339"/>
                  </a:lnTo>
                  <a:lnTo>
                    <a:pt x="0" y="971698"/>
                  </a:lnTo>
                  <a:lnTo>
                    <a:pt x="5132" y="1016257"/>
                  </a:lnTo>
                  <a:lnTo>
                    <a:pt x="19753" y="1057161"/>
                  </a:lnTo>
                  <a:lnTo>
                    <a:pt x="42695" y="1093245"/>
                  </a:lnTo>
                  <a:lnTo>
                    <a:pt x="72791" y="1123342"/>
                  </a:lnTo>
                  <a:lnTo>
                    <a:pt x="108875" y="1146284"/>
                  </a:lnTo>
                  <a:lnTo>
                    <a:pt x="149780" y="1160904"/>
                  </a:lnTo>
                  <a:lnTo>
                    <a:pt x="194339" y="1166037"/>
                  </a:lnTo>
                  <a:lnTo>
                    <a:pt x="1599951" y="1166037"/>
                  </a:lnTo>
                  <a:lnTo>
                    <a:pt x="1644510" y="1160904"/>
                  </a:lnTo>
                  <a:lnTo>
                    <a:pt x="1685415" y="1146284"/>
                  </a:lnTo>
                  <a:lnTo>
                    <a:pt x="1721499" y="1123342"/>
                  </a:lnTo>
                  <a:lnTo>
                    <a:pt x="1751595" y="1093245"/>
                  </a:lnTo>
                  <a:lnTo>
                    <a:pt x="1774537" y="1057161"/>
                  </a:lnTo>
                  <a:lnTo>
                    <a:pt x="1789158" y="1016257"/>
                  </a:lnTo>
                  <a:lnTo>
                    <a:pt x="1794290" y="971698"/>
                  </a:lnTo>
                  <a:lnTo>
                    <a:pt x="1794290" y="194339"/>
                  </a:lnTo>
                  <a:lnTo>
                    <a:pt x="1789158" y="149780"/>
                  </a:lnTo>
                  <a:lnTo>
                    <a:pt x="1774537" y="108875"/>
                  </a:lnTo>
                  <a:lnTo>
                    <a:pt x="1751595" y="72791"/>
                  </a:lnTo>
                  <a:lnTo>
                    <a:pt x="1721499" y="42695"/>
                  </a:lnTo>
                  <a:lnTo>
                    <a:pt x="1685415" y="19753"/>
                  </a:lnTo>
                  <a:lnTo>
                    <a:pt x="1644510" y="5132"/>
                  </a:lnTo>
                  <a:lnTo>
                    <a:pt x="159995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3471003" y="9133544"/>
              <a:ext cx="1794510" cy="1166495"/>
            </a:xfrm>
            <a:custGeom>
              <a:avLst/>
              <a:gdLst/>
              <a:ahLst/>
              <a:cxnLst/>
              <a:rect l="l" t="t" r="r" b="b"/>
              <a:pathLst>
                <a:path w="1794509" h="1166495">
                  <a:moveTo>
                    <a:pt x="0" y="194339"/>
                  </a:moveTo>
                  <a:lnTo>
                    <a:pt x="5132" y="149780"/>
                  </a:lnTo>
                  <a:lnTo>
                    <a:pt x="19753" y="108875"/>
                  </a:lnTo>
                  <a:lnTo>
                    <a:pt x="42695" y="72791"/>
                  </a:lnTo>
                  <a:lnTo>
                    <a:pt x="72791" y="42695"/>
                  </a:lnTo>
                  <a:lnTo>
                    <a:pt x="108875" y="19753"/>
                  </a:lnTo>
                  <a:lnTo>
                    <a:pt x="149780" y="5132"/>
                  </a:lnTo>
                  <a:lnTo>
                    <a:pt x="194339" y="0"/>
                  </a:lnTo>
                  <a:lnTo>
                    <a:pt x="1599951" y="0"/>
                  </a:lnTo>
                  <a:lnTo>
                    <a:pt x="1644510" y="5132"/>
                  </a:lnTo>
                  <a:lnTo>
                    <a:pt x="1685415" y="19753"/>
                  </a:lnTo>
                  <a:lnTo>
                    <a:pt x="1721499" y="42695"/>
                  </a:lnTo>
                  <a:lnTo>
                    <a:pt x="1751595" y="72791"/>
                  </a:lnTo>
                  <a:lnTo>
                    <a:pt x="1774537" y="108875"/>
                  </a:lnTo>
                  <a:lnTo>
                    <a:pt x="1789158" y="149780"/>
                  </a:lnTo>
                  <a:lnTo>
                    <a:pt x="1794290" y="194339"/>
                  </a:lnTo>
                  <a:lnTo>
                    <a:pt x="1794290" y="971698"/>
                  </a:lnTo>
                  <a:lnTo>
                    <a:pt x="1789158" y="1016257"/>
                  </a:lnTo>
                  <a:lnTo>
                    <a:pt x="1774537" y="1057161"/>
                  </a:lnTo>
                  <a:lnTo>
                    <a:pt x="1751595" y="1093245"/>
                  </a:lnTo>
                  <a:lnTo>
                    <a:pt x="1721499" y="1123342"/>
                  </a:lnTo>
                  <a:lnTo>
                    <a:pt x="1685415" y="1146284"/>
                  </a:lnTo>
                  <a:lnTo>
                    <a:pt x="1644510" y="1160904"/>
                  </a:lnTo>
                  <a:lnTo>
                    <a:pt x="1599951" y="1166037"/>
                  </a:lnTo>
                  <a:lnTo>
                    <a:pt x="194339" y="1166037"/>
                  </a:lnTo>
                  <a:lnTo>
                    <a:pt x="149780" y="1160904"/>
                  </a:lnTo>
                  <a:lnTo>
                    <a:pt x="108875" y="1146284"/>
                  </a:lnTo>
                  <a:lnTo>
                    <a:pt x="72791" y="1123342"/>
                  </a:lnTo>
                  <a:lnTo>
                    <a:pt x="42695" y="1093245"/>
                  </a:lnTo>
                  <a:lnTo>
                    <a:pt x="19753" y="1057161"/>
                  </a:lnTo>
                  <a:lnTo>
                    <a:pt x="5132" y="1016257"/>
                  </a:lnTo>
                  <a:lnTo>
                    <a:pt x="0" y="971698"/>
                  </a:lnTo>
                  <a:lnTo>
                    <a:pt x="0" y="194339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3684265" y="9481984"/>
            <a:ext cx="1367790" cy="427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FFFFFF"/>
                </a:solidFill>
                <a:latin typeface="Microsoft YaHei"/>
                <a:cs typeface="Microsoft YaHei"/>
              </a:rPr>
              <a:t>总包测试</a:t>
            </a:r>
            <a:endParaRPr sz="2650">
              <a:latin typeface="Microsoft YaHei"/>
              <a:cs typeface="Microsoft YaHe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618720" y="6522152"/>
            <a:ext cx="1805305" cy="2602230"/>
            <a:chOff x="12618720" y="6522152"/>
            <a:chExt cx="1805305" cy="2602230"/>
          </a:xfrm>
        </p:grpSpPr>
        <p:sp>
          <p:nvSpPr>
            <p:cNvPr id="25" name="object 25"/>
            <p:cNvSpPr/>
            <p:nvPr/>
          </p:nvSpPr>
          <p:spPr>
            <a:xfrm>
              <a:off x="13407061" y="7709189"/>
              <a:ext cx="389890" cy="1412240"/>
            </a:xfrm>
            <a:custGeom>
              <a:avLst/>
              <a:gdLst/>
              <a:ahLst/>
              <a:cxnLst/>
              <a:rect l="l" t="t" r="r" b="b"/>
              <a:pathLst>
                <a:path w="389890" h="1412240">
                  <a:moveTo>
                    <a:pt x="389376" y="1412103"/>
                  </a:moveTo>
                  <a:lnTo>
                    <a:pt x="362143" y="1370150"/>
                  </a:lnTo>
                  <a:lnTo>
                    <a:pt x="335857" y="1327692"/>
                  </a:lnTo>
                  <a:lnTo>
                    <a:pt x="310525" y="1284745"/>
                  </a:lnTo>
                  <a:lnTo>
                    <a:pt x="286150" y="1241325"/>
                  </a:lnTo>
                  <a:lnTo>
                    <a:pt x="262737" y="1197449"/>
                  </a:lnTo>
                  <a:lnTo>
                    <a:pt x="240290" y="1153134"/>
                  </a:lnTo>
                  <a:lnTo>
                    <a:pt x="218813" y="1108395"/>
                  </a:lnTo>
                  <a:lnTo>
                    <a:pt x="198312" y="1063248"/>
                  </a:lnTo>
                  <a:lnTo>
                    <a:pt x="178791" y="1017711"/>
                  </a:lnTo>
                  <a:lnTo>
                    <a:pt x="160253" y="971798"/>
                  </a:lnTo>
                  <a:lnTo>
                    <a:pt x="142705" y="925528"/>
                  </a:lnTo>
                  <a:lnTo>
                    <a:pt x="126150" y="878916"/>
                  </a:lnTo>
                  <a:lnTo>
                    <a:pt x="110592" y="831977"/>
                  </a:lnTo>
                  <a:lnTo>
                    <a:pt x="96036" y="784730"/>
                  </a:lnTo>
                  <a:lnTo>
                    <a:pt x="82487" y="737189"/>
                  </a:lnTo>
                  <a:lnTo>
                    <a:pt x="69949" y="689372"/>
                  </a:lnTo>
                  <a:lnTo>
                    <a:pt x="58427" y="641294"/>
                  </a:lnTo>
                  <a:lnTo>
                    <a:pt x="47925" y="592972"/>
                  </a:lnTo>
                  <a:lnTo>
                    <a:pt x="38448" y="544422"/>
                  </a:lnTo>
                  <a:lnTo>
                    <a:pt x="30000" y="495660"/>
                  </a:lnTo>
                  <a:lnTo>
                    <a:pt x="22585" y="446703"/>
                  </a:lnTo>
                  <a:lnTo>
                    <a:pt x="16208" y="397568"/>
                  </a:lnTo>
                  <a:lnTo>
                    <a:pt x="10874" y="348270"/>
                  </a:lnTo>
                  <a:lnTo>
                    <a:pt x="6587" y="298825"/>
                  </a:lnTo>
                  <a:lnTo>
                    <a:pt x="3352" y="249251"/>
                  </a:lnTo>
                  <a:lnTo>
                    <a:pt x="1172" y="199563"/>
                  </a:lnTo>
                  <a:lnTo>
                    <a:pt x="53" y="149777"/>
                  </a:lnTo>
                  <a:lnTo>
                    <a:pt x="0" y="99910"/>
                  </a:lnTo>
                  <a:lnTo>
                    <a:pt x="1015" y="49979"/>
                  </a:lnTo>
                  <a:lnTo>
                    <a:pt x="3105" y="0"/>
                  </a:lnTo>
                </a:path>
              </a:pathLst>
            </a:custGeom>
            <a:ln w="523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2624117" y="6527549"/>
              <a:ext cx="1794510" cy="1167765"/>
            </a:xfrm>
            <a:custGeom>
              <a:avLst/>
              <a:gdLst/>
              <a:ahLst/>
              <a:cxnLst/>
              <a:rect l="l" t="t" r="r" b="b"/>
              <a:pathLst>
                <a:path w="1794509" h="1167765">
                  <a:moveTo>
                    <a:pt x="1599741" y="0"/>
                  </a:moveTo>
                  <a:lnTo>
                    <a:pt x="194549" y="0"/>
                  </a:lnTo>
                  <a:lnTo>
                    <a:pt x="149945" y="5138"/>
                  </a:lnTo>
                  <a:lnTo>
                    <a:pt x="108997" y="19776"/>
                  </a:lnTo>
                  <a:lnTo>
                    <a:pt x="72874" y="42745"/>
                  </a:lnTo>
                  <a:lnTo>
                    <a:pt x="42745" y="72874"/>
                  </a:lnTo>
                  <a:lnTo>
                    <a:pt x="19776" y="108997"/>
                  </a:lnTo>
                  <a:lnTo>
                    <a:pt x="5138" y="149945"/>
                  </a:lnTo>
                  <a:lnTo>
                    <a:pt x="0" y="194549"/>
                  </a:lnTo>
                  <a:lnTo>
                    <a:pt x="0" y="972745"/>
                  </a:lnTo>
                  <a:lnTo>
                    <a:pt x="5138" y="1017348"/>
                  </a:lnTo>
                  <a:lnTo>
                    <a:pt x="19776" y="1058296"/>
                  </a:lnTo>
                  <a:lnTo>
                    <a:pt x="42745" y="1094419"/>
                  </a:lnTo>
                  <a:lnTo>
                    <a:pt x="72874" y="1124549"/>
                  </a:lnTo>
                  <a:lnTo>
                    <a:pt x="108997" y="1147517"/>
                  </a:lnTo>
                  <a:lnTo>
                    <a:pt x="149945" y="1162155"/>
                  </a:lnTo>
                  <a:lnTo>
                    <a:pt x="194549" y="1167294"/>
                  </a:lnTo>
                  <a:lnTo>
                    <a:pt x="1599741" y="1167294"/>
                  </a:lnTo>
                  <a:lnTo>
                    <a:pt x="1644345" y="1162155"/>
                  </a:lnTo>
                  <a:lnTo>
                    <a:pt x="1685292" y="1147517"/>
                  </a:lnTo>
                  <a:lnTo>
                    <a:pt x="1721415" y="1124549"/>
                  </a:lnTo>
                  <a:lnTo>
                    <a:pt x="1751545" y="1094419"/>
                  </a:lnTo>
                  <a:lnTo>
                    <a:pt x="1774514" y="1058296"/>
                  </a:lnTo>
                  <a:lnTo>
                    <a:pt x="1789151" y="1017348"/>
                  </a:lnTo>
                  <a:lnTo>
                    <a:pt x="1794290" y="972745"/>
                  </a:lnTo>
                  <a:lnTo>
                    <a:pt x="1794290" y="194549"/>
                  </a:lnTo>
                  <a:lnTo>
                    <a:pt x="1789151" y="149945"/>
                  </a:lnTo>
                  <a:lnTo>
                    <a:pt x="1774514" y="108997"/>
                  </a:lnTo>
                  <a:lnTo>
                    <a:pt x="1751545" y="72874"/>
                  </a:lnTo>
                  <a:lnTo>
                    <a:pt x="1721415" y="42745"/>
                  </a:lnTo>
                  <a:lnTo>
                    <a:pt x="1685292" y="19776"/>
                  </a:lnTo>
                  <a:lnTo>
                    <a:pt x="1644345" y="5138"/>
                  </a:lnTo>
                  <a:lnTo>
                    <a:pt x="159974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2624117" y="6527549"/>
              <a:ext cx="1794510" cy="1167765"/>
            </a:xfrm>
            <a:custGeom>
              <a:avLst/>
              <a:gdLst/>
              <a:ahLst/>
              <a:cxnLst/>
              <a:rect l="l" t="t" r="r" b="b"/>
              <a:pathLst>
                <a:path w="1794509" h="1167765">
                  <a:moveTo>
                    <a:pt x="0" y="194549"/>
                  </a:moveTo>
                  <a:lnTo>
                    <a:pt x="5138" y="149945"/>
                  </a:lnTo>
                  <a:lnTo>
                    <a:pt x="19776" y="108997"/>
                  </a:lnTo>
                  <a:lnTo>
                    <a:pt x="42745" y="72874"/>
                  </a:lnTo>
                  <a:lnTo>
                    <a:pt x="72874" y="42745"/>
                  </a:lnTo>
                  <a:lnTo>
                    <a:pt x="108997" y="19776"/>
                  </a:lnTo>
                  <a:lnTo>
                    <a:pt x="149945" y="5138"/>
                  </a:lnTo>
                  <a:lnTo>
                    <a:pt x="194549" y="0"/>
                  </a:lnTo>
                  <a:lnTo>
                    <a:pt x="1599741" y="0"/>
                  </a:lnTo>
                  <a:lnTo>
                    <a:pt x="1644345" y="5138"/>
                  </a:lnTo>
                  <a:lnTo>
                    <a:pt x="1685292" y="19776"/>
                  </a:lnTo>
                  <a:lnTo>
                    <a:pt x="1721415" y="42745"/>
                  </a:lnTo>
                  <a:lnTo>
                    <a:pt x="1751545" y="72874"/>
                  </a:lnTo>
                  <a:lnTo>
                    <a:pt x="1774514" y="108997"/>
                  </a:lnTo>
                  <a:lnTo>
                    <a:pt x="1789151" y="149945"/>
                  </a:lnTo>
                  <a:lnTo>
                    <a:pt x="1794290" y="194549"/>
                  </a:lnTo>
                  <a:lnTo>
                    <a:pt x="1794290" y="972745"/>
                  </a:lnTo>
                  <a:lnTo>
                    <a:pt x="1789151" y="1017348"/>
                  </a:lnTo>
                  <a:lnTo>
                    <a:pt x="1774514" y="1058296"/>
                  </a:lnTo>
                  <a:lnTo>
                    <a:pt x="1751545" y="1094419"/>
                  </a:lnTo>
                  <a:lnTo>
                    <a:pt x="1721415" y="1124549"/>
                  </a:lnTo>
                  <a:lnTo>
                    <a:pt x="1685292" y="1147517"/>
                  </a:lnTo>
                  <a:lnTo>
                    <a:pt x="1644345" y="1162155"/>
                  </a:lnTo>
                  <a:lnTo>
                    <a:pt x="1599741" y="1167294"/>
                  </a:lnTo>
                  <a:lnTo>
                    <a:pt x="194549" y="1167294"/>
                  </a:lnTo>
                  <a:lnTo>
                    <a:pt x="149945" y="1162155"/>
                  </a:lnTo>
                  <a:lnTo>
                    <a:pt x="108997" y="1147517"/>
                  </a:lnTo>
                  <a:lnTo>
                    <a:pt x="72874" y="1124549"/>
                  </a:lnTo>
                  <a:lnTo>
                    <a:pt x="42745" y="1094419"/>
                  </a:lnTo>
                  <a:lnTo>
                    <a:pt x="19776" y="1058296"/>
                  </a:lnTo>
                  <a:lnTo>
                    <a:pt x="5138" y="1017348"/>
                  </a:lnTo>
                  <a:lnTo>
                    <a:pt x="0" y="972745"/>
                  </a:lnTo>
                  <a:lnTo>
                    <a:pt x="0" y="194549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2837589" y="6876200"/>
            <a:ext cx="1368425" cy="427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FFFFFF"/>
                </a:solidFill>
                <a:latin typeface="Microsoft YaHei"/>
                <a:cs typeface="Microsoft YaHei"/>
              </a:rPr>
              <a:t>线上灰度</a:t>
            </a:r>
            <a:endParaRPr sz="2650">
              <a:latin typeface="Microsoft YaHei"/>
              <a:cs typeface="Microsoft YaHe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812877" y="5685690"/>
            <a:ext cx="1015365" cy="831850"/>
          </a:xfrm>
          <a:custGeom>
            <a:avLst/>
            <a:gdLst/>
            <a:ahLst/>
            <a:cxnLst/>
            <a:rect l="l" t="t" r="r" b="b"/>
            <a:pathLst>
              <a:path w="1015365" h="831850">
                <a:moveTo>
                  <a:pt x="0" y="831388"/>
                </a:moveTo>
                <a:lnTo>
                  <a:pt x="28380" y="790766"/>
                </a:lnTo>
                <a:lnTo>
                  <a:pt x="57577" y="750813"/>
                </a:lnTo>
                <a:lnTo>
                  <a:pt x="87575" y="711539"/>
                </a:lnTo>
                <a:lnTo>
                  <a:pt x="118364" y="672956"/>
                </a:lnTo>
                <a:lnTo>
                  <a:pt x="149930" y="635072"/>
                </a:lnTo>
                <a:lnTo>
                  <a:pt x="182260" y="597899"/>
                </a:lnTo>
                <a:lnTo>
                  <a:pt x="215341" y="561448"/>
                </a:lnTo>
                <a:lnTo>
                  <a:pt x="249161" y="525728"/>
                </a:lnTo>
                <a:lnTo>
                  <a:pt x="283706" y="490751"/>
                </a:lnTo>
                <a:lnTo>
                  <a:pt x="318965" y="456526"/>
                </a:lnTo>
                <a:lnTo>
                  <a:pt x="354924" y="423064"/>
                </a:lnTo>
                <a:lnTo>
                  <a:pt x="391570" y="390375"/>
                </a:lnTo>
                <a:lnTo>
                  <a:pt x="428891" y="358471"/>
                </a:lnTo>
                <a:lnTo>
                  <a:pt x="466873" y="327361"/>
                </a:lnTo>
                <a:lnTo>
                  <a:pt x="505505" y="297057"/>
                </a:lnTo>
                <a:lnTo>
                  <a:pt x="544773" y="267567"/>
                </a:lnTo>
                <a:lnTo>
                  <a:pt x="584664" y="238904"/>
                </a:lnTo>
                <a:lnTo>
                  <a:pt x="625166" y="211077"/>
                </a:lnTo>
                <a:lnTo>
                  <a:pt x="666265" y="184097"/>
                </a:lnTo>
                <a:lnTo>
                  <a:pt x="707950" y="157974"/>
                </a:lnTo>
                <a:lnTo>
                  <a:pt x="750207" y="132719"/>
                </a:lnTo>
                <a:lnTo>
                  <a:pt x="793023" y="108342"/>
                </a:lnTo>
                <a:lnTo>
                  <a:pt x="836386" y="84855"/>
                </a:lnTo>
                <a:lnTo>
                  <a:pt x="880282" y="62266"/>
                </a:lnTo>
                <a:lnTo>
                  <a:pt x="924700" y="40587"/>
                </a:lnTo>
                <a:lnTo>
                  <a:pt x="969626" y="19828"/>
                </a:lnTo>
                <a:lnTo>
                  <a:pt x="1015047" y="0"/>
                </a:lnTo>
              </a:path>
            </a:pathLst>
          </a:custGeom>
          <a:ln w="5235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550" y="247531"/>
            <a:ext cx="2418774" cy="80290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7963" y="448438"/>
            <a:ext cx="10079990" cy="123190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pc="15">
                <a:solidFill>
                  <a:srgbClr val="FFFFFF"/>
                </a:solidFill>
              </a:rPr>
              <a:t>测试左移的针对性指标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9602" y="1810239"/>
            <a:ext cx="6245225" cy="16846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5450" spc="-15" b="1">
                <a:solidFill>
                  <a:srgbClr val="FFFF00"/>
                </a:solidFill>
                <a:latin typeface="Microsoft YaHei"/>
                <a:cs typeface="Microsoft YaHei"/>
              </a:rPr>
              <a:t>线下环境缺陷发现率 </a:t>
            </a:r>
            <a:r>
              <a:rPr dirty="0" sz="5450" spc="-10" b="1">
                <a:solidFill>
                  <a:srgbClr val="FFFF00"/>
                </a:solidFill>
                <a:latin typeface="Microsoft YaHei"/>
                <a:cs typeface="Microsoft YaHei"/>
              </a:rPr>
              <a:t>低质缺陷比例</a:t>
            </a:r>
            <a:endParaRPr sz="545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9602" y="5419909"/>
            <a:ext cx="10543540" cy="4700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7850" marR="5080" indent="-565785">
              <a:lnSpc>
                <a:spcPct val="100499"/>
              </a:lnSpc>
              <a:spcBef>
                <a:spcPts val="100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测试左移不充分的原因之一，</a:t>
            </a:r>
            <a:r>
              <a:rPr dirty="0" sz="4100">
                <a:solidFill>
                  <a:srgbClr val="FFFFFF"/>
                </a:solidFill>
                <a:latin typeface="Microsoft YaHei"/>
                <a:cs typeface="Microsoft YaHei"/>
              </a:rPr>
              <a:t>是</a:t>
            </a:r>
            <a:r>
              <a:rPr dirty="0" sz="4100" spc="20">
                <a:solidFill>
                  <a:srgbClr val="FFFFFF"/>
                </a:solidFill>
                <a:latin typeface="Microsoft YaHei"/>
                <a:cs typeface="Microsoft YaHei"/>
              </a:rPr>
              <a:t>等待服务端 </a:t>
            </a: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灰度发布后，利用线上数据做</a:t>
            </a:r>
            <a:r>
              <a:rPr dirty="0" sz="4100">
                <a:solidFill>
                  <a:srgbClr val="FFFFFF"/>
                </a:solidFill>
                <a:latin typeface="Microsoft YaHei"/>
                <a:cs typeface="Microsoft YaHei"/>
              </a:rPr>
              <a:t>测</a:t>
            </a: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试</a:t>
            </a:r>
            <a:endParaRPr sz="4100">
              <a:latin typeface="Microsoft YaHei"/>
              <a:cs typeface="Microsoft YaHei"/>
            </a:endParaRPr>
          </a:p>
          <a:p>
            <a:pPr marL="577850" indent="-565785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线下环境缺乏数据构造、稳定</a:t>
            </a:r>
            <a:r>
              <a:rPr dirty="0" sz="4100">
                <a:solidFill>
                  <a:srgbClr val="FFFFFF"/>
                </a:solidFill>
                <a:latin typeface="Microsoft YaHei"/>
                <a:cs typeface="Microsoft YaHei"/>
              </a:rPr>
              <a:t>性</a:t>
            </a: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不足</a:t>
            </a:r>
            <a:endParaRPr sz="4100">
              <a:latin typeface="Microsoft YaHei"/>
              <a:cs typeface="Microsoft YaHei"/>
            </a:endParaRPr>
          </a:p>
          <a:p>
            <a:pPr marL="577850" indent="-56578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汇总线下环境缺陷发现比例，</a:t>
            </a:r>
            <a:r>
              <a:rPr dirty="0" sz="4100">
                <a:solidFill>
                  <a:srgbClr val="FFFFFF"/>
                </a:solidFill>
                <a:latin typeface="Microsoft YaHei"/>
                <a:cs typeface="Microsoft YaHei"/>
              </a:rPr>
              <a:t>复</a:t>
            </a: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现比例</a:t>
            </a:r>
            <a:endParaRPr sz="4100">
              <a:latin typeface="Microsoft YaHei"/>
              <a:cs typeface="Microsoft YaHei"/>
            </a:endParaRPr>
          </a:p>
          <a:p>
            <a:pPr marL="577850" marR="5080" indent="-565785">
              <a:lnSpc>
                <a:spcPct val="100600"/>
              </a:lnSpc>
              <a:spcBef>
                <a:spcPts val="2370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4100" spc="20">
                <a:solidFill>
                  <a:srgbClr val="FFFFFF"/>
                </a:solidFill>
                <a:latin typeface="Microsoft YaHei"/>
                <a:cs typeface="Microsoft YaHei"/>
              </a:rPr>
              <a:t>另一个测试左移的推动，是提</a:t>
            </a:r>
            <a:r>
              <a:rPr dirty="0" sz="4100">
                <a:solidFill>
                  <a:srgbClr val="FFFFFF"/>
                </a:solidFill>
                <a:latin typeface="Microsoft YaHei"/>
                <a:cs typeface="Microsoft YaHei"/>
              </a:rPr>
              <a:t>升</a:t>
            </a:r>
            <a:r>
              <a:rPr dirty="0" sz="4100" spc="15">
                <a:solidFill>
                  <a:srgbClr val="FFFFFF"/>
                </a:solidFill>
                <a:latin typeface="Microsoft YaHei"/>
                <a:cs typeface="Microsoft YaHei"/>
              </a:rPr>
              <a:t>研发质量， </a:t>
            </a: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与研发共同评审最待改进缺陷</a:t>
            </a:r>
            <a:endParaRPr sz="4100">
              <a:latin typeface="Microsoft YaHei"/>
              <a:cs typeface="Microsoft YaHe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73569" y="5414285"/>
            <a:ext cx="2897503" cy="48337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2550" y="247531"/>
            <a:ext cx="2418774" cy="80290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303125">
              <a:lnSpc>
                <a:spcPct val="100000"/>
              </a:lnSpc>
              <a:spcBef>
                <a:spcPts val="115"/>
              </a:spcBef>
            </a:pPr>
            <a:r>
              <a:rPr dirty="0" spc="15">
                <a:solidFill>
                  <a:srgbClr val="FFFFFF"/>
                </a:solidFill>
              </a:rPr>
              <a:t>人均缺陷分布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9602" y="2260277"/>
            <a:ext cx="6245225" cy="85534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450" spc="-15" b="1">
                <a:solidFill>
                  <a:srgbClr val="FFFF00"/>
                </a:solidFill>
                <a:latin typeface="Microsoft YaHei"/>
                <a:cs typeface="Microsoft YaHei"/>
              </a:rPr>
              <a:t>每人日均缺陷产出量</a:t>
            </a:r>
            <a:endParaRPr sz="545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9602" y="5119246"/>
            <a:ext cx="8448040" cy="4674870"/>
          </a:xfrm>
          <a:prstGeom prst="rect">
            <a:avLst/>
          </a:prstGeom>
        </p:spPr>
        <p:txBody>
          <a:bodyPr wrap="square" lIns="0" tIns="316230" rIns="0" bIns="0" rtlCol="0" vert="horz">
            <a:spAutoFit/>
          </a:bodyPr>
          <a:lstStyle/>
          <a:p>
            <a:pPr marL="577850" indent="-565785">
              <a:lnSpc>
                <a:spcPct val="100000"/>
              </a:lnSpc>
              <a:spcBef>
                <a:spcPts val="2490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过低的缺陷产出需要分析原因</a:t>
            </a:r>
            <a:endParaRPr sz="4100">
              <a:latin typeface="Microsoft YaHei"/>
              <a:cs typeface="Microsoft YaHei"/>
            </a:endParaRPr>
          </a:p>
          <a:p>
            <a:pPr marL="577850" indent="-565785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4100" spc="20">
                <a:solidFill>
                  <a:srgbClr val="FFFFFF"/>
                </a:solidFill>
                <a:latin typeface="Microsoft YaHei"/>
                <a:cs typeface="Microsoft YaHei"/>
              </a:rPr>
              <a:t>工具开发，方法引入，另作考评</a:t>
            </a:r>
            <a:endParaRPr sz="4100">
              <a:latin typeface="Microsoft YaHei"/>
              <a:cs typeface="Microsoft YaHei"/>
            </a:endParaRPr>
          </a:p>
          <a:p>
            <a:pPr marL="577850" indent="-56578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测试人员的工作能力</a:t>
            </a:r>
            <a:r>
              <a:rPr dirty="0" sz="4100" spc="-75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dirty="0" sz="4100" spc="10">
                <a:solidFill>
                  <a:srgbClr val="FFFFFF"/>
                </a:solidFill>
                <a:latin typeface="Microsoft YaHei"/>
                <a:cs typeface="Microsoft YaHei"/>
              </a:rPr>
              <a:t>/</a:t>
            </a:r>
            <a:r>
              <a:rPr dirty="0" sz="4100" spc="-45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意愿</a:t>
            </a:r>
            <a:endParaRPr sz="4100">
              <a:latin typeface="Microsoft YaHei"/>
              <a:cs typeface="Microsoft YaHei"/>
            </a:endParaRPr>
          </a:p>
          <a:p>
            <a:pPr marL="577850" indent="-565785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测试方法的低效，测试过程的</a:t>
            </a:r>
            <a:r>
              <a:rPr dirty="0" sz="4100">
                <a:solidFill>
                  <a:srgbClr val="FFFFFF"/>
                </a:solidFill>
                <a:latin typeface="Microsoft YaHei"/>
                <a:cs typeface="Microsoft YaHei"/>
              </a:rPr>
              <a:t>阻</a:t>
            </a: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力</a:t>
            </a:r>
            <a:endParaRPr sz="4100">
              <a:latin typeface="Microsoft YaHei"/>
              <a:cs typeface="Microsoft YaHei"/>
            </a:endParaRPr>
          </a:p>
          <a:p>
            <a:pPr marL="577850" indent="-56578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单方向过渡投入，需判断合理性</a:t>
            </a:r>
            <a:endParaRPr sz="4100">
              <a:latin typeface="Microsoft YaHei"/>
              <a:cs typeface="Microsoft YaHe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25500" y="5457006"/>
            <a:ext cx="7287736" cy="44229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2550" y="247531"/>
            <a:ext cx="2418774" cy="80290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0292715">
              <a:lnSpc>
                <a:spcPct val="100000"/>
              </a:lnSpc>
              <a:spcBef>
                <a:spcPts val="115"/>
              </a:spcBef>
            </a:pPr>
            <a:r>
              <a:rPr dirty="0" spc="15">
                <a:solidFill>
                  <a:srgbClr val="FFFFFF"/>
                </a:solidFill>
              </a:rPr>
              <a:t>自动化值不值得做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9602" y="2260277"/>
            <a:ext cx="15031719" cy="85534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450" spc="-15" b="1">
                <a:solidFill>
                  <a:srgbClr val="FFFF00"/>
                </a:solidFill>
                <a:latin typeface="Microsoft YaHei"/>
                <a:cs typeface="Microsoft YaHei"/>
              </a:rPr>
              <a:t>自动化开发成</a:t>
            </a:r>
            <a:r>
              <a:rPr dirty="0" sz="5450" spc="-10" b="1">
                <a:solidFill>
                  <a:srgbClr val="FFFF00"/>
                </a:solidFill>
                <a:latin typeface="Microsoft YaHei"/>
                <a:cs typeface="Microsoft YaHei"/>
              </a:rPr>
              <a:t>本</a:t>
            </a:r>
            <a:r>
              <a:rPr dirty="0" sz="5450" spc="-15" b="1">
                <a:solidFill>
                  <a:srgbClr val="FFFF00"/>
                </a:solidFill>
                <a:latin typeface="Microsoft YaHei"/>
                <a:cs typeface="Microsoft YaHei"/>
              </a:rPr>
              <a:t> </a:t>
            </a:r>
            <a:r>
              <a:rPr dirty="0" sz="5450" spc="-5" b="1">
                <a:solidFill>
                  <a:srgbClr val="FFFF00"/>
                </a:solidFill>
                <a:latin typeface="Microsoft YaHei"/>
                <a:cs typeface="Microsoft YaHei"/>
              </a:rPr>
              <a:t>+</a:t>
            </a:r>
            <a:r>
              <a:rPr dirty="0" sz="5450" spc="-20" b="1">
                <a:solidFill>
                  <a:srgbClr val="FFFF00"/>
                </a:solidFill>
                <a:latin typeface="Microsoft YaHei"/>
                <a:cs typeface="Microsoft YaHei"/>
              </a:rPr>
              <a:t> </a:t>
            </a:r>
            <a:r>
              <a:rPr dirty="0" sz="5450" spc="-10" b="1">
                <a:solidFill>
                  <a:srgbClr val="FFFF00"/>
                </a:solidFill>
                <a:latin typeface="Microsoft YaHei"/>
                <a:cs typeface="Microsoft YaHei"/>
              </a:rPr>
              <a:t>维护成本</a:t>
            </a:r>
            <a:r>
              <a:rPr dirty="0" sz="5450" spc="-25" b="1">
                <a:solidFill>
                  <a:srgbClr val="FFFF00"/>
                </a:solidFill>
                <a:latin typeface="Microsoft YaHei"/>
                <a:cs typeface="Microsoft YaHei"/>
              </a:rPr>
              <a:t> </a:t>
            </a:r>
            <a:r>
              <a:rPr dirty="0" sz="5450" spc="-5" b="1">
                <a:solidFill>
                  <a:srgbClr val="FFFF00"/>
                </a:solidFill>
                <a:latin typeface="Microsoft YaHei"/>
                <a:cs typeface="Microsoft YaHei"/>
              </a:rPr>
              <a:t>&lt;</a:t>
            </a:r>
            <a:r>
              <a:rPr dirty="0" sz="5450" spc="-10" b="1">
                <a:solidFill>
                  <a:srgbClr val="FFFF00"/>
                </a:solidFill>
                <a:latin typeface="Microsoft YaHei"/>
                <a:cs typeface="Microsoft YaHei"/>
              </a:rPr>
              <a:t> </a:t>
            </a:r>
            <a:r>
              <a:rPr dirty="0" sz="5450" spc="-15" b="1">
                <a:solidFill>
                  <a:srgbClr val="FFFF00"/>
                </a:solidFill>
                <a:latin typeface="Microsoft YaHei"/>
                <a:cs typeface="Microsoft YaHei"/>
              </a:rPr>
              <a:t>手工测试累计成本</a:t>
            </a:r>
            <a:endParaRPr sz="545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9602" y="5119246"/>
            <a:ext cx="8458200" cy="4674870"/>
          </a:xfrm>
          <a:prstGeom prst="rect">
            <a:avLst/>
          </a:prstGeom>
        </p:spPr>
        <p:txBody>
          <a:bodyPr wrap="square" lIns="0" tIns="316230" rIns="0" bIns="0" rtlCol="0" vert="horz">
            <a:spAutoFit/>
          </a:bodyPr>
          <a:lstStyle/>
          <a:p>
            <a:pPr marL="577850" indent="-565785">
              <a:lnSpc>
                <a:spcPct val="100000"/>
              </a:lnSpc>
              <a:spcBef>
                <a:spcPts val="2490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电视开机动画（自动化成本高）</a:t>
            </a:r>
            <a:endParaRPr sz="4100">
              <a:latin typeface="Microsoft YaHei"/>
              <a:cs typeface="Microsoft YaHei"/>
            </a:endParaRPr>
          </a:p>
          <a:p>
            <a:pPr marL="577850" indent="-565785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4100" spc="20">
                <a:solidFill>
                  <a:srgbClr val="FFFFFF"/>
                </a:solidFill>
                <a:latin typeface="Microsoft YaHei"/>
                <a:cs typeface="Microsoft YaHei"/>
              </a:rPr>
              <a:t>移动端业务逻辑（维护成本高）</a:t>
            </a:r>
            <a:endParaRPr sz="4100">
              <a:latin typeface="Microsoft YaHei"/>
              <a:cs typeface="Microsoft YaHei"/>
            </a:endParaRPr>
          </a:p>
          <a:p>
            <a:pPr marL="577850" indent="-56578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独立的报表（累计成本低）</a:t>
            </a:r>
            <a:endParaRPr sz="4100">
              <a:latin typeface="Microsoft YaHei"/>
              <a:cs typeface="Microsoft YaHei"/>
            </a:endParaRPr>
          </a:p>
          <a:p>
            <a:pPr marL="577850" indent="-565785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优秀的测试工程可有效降低成本</a:t>
            </a:r>
            <a:endParaRPr sz="4100">
              <a:latin typeface="Microsoft YaHei"/>
              <a:cs typeface="Microsoft YaHei"/>
            </a:endParaRPr>
          </a:p>
          <a:p>
            <a:pPr marL="577850" indent="-56578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核心</a:t>
            </a:r>
            <a:r>
              <a:rPr dirty="0" sz="4100" spc="-55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dirty="0" sz="4100" spc="10">
                <a:solidFill>
                  <a:srgbClr val="FFFFFF"/>
                </a:solidFill>
                <a:latin typeface="Microsoft YaHei"/>
                <a:cs typeface="Microsoft YaHei"/>
              </a:rPr>
              <a:t>/</a:t>
            </a:r>
            <a:r>
              <a:rPr dirty="0" sz="4100" spc="-45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例行回归的，更值得自动化</a:t>
            </a:r>
            <a:endParaRPr sz="4100">
              <a:latin typeface="Microsoft YaHei"/>
              <a:cs typeface="Microsoft YaHe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82007" y="5272300"/>
            <a:ext cx="6031229" cy="46076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2550" y="247531"/>
            <a:ext cx="2418774" cy="80290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0292715">
              <a:lnSpc>
                <a:spcPct val="100000"/>
              </a:lnSpc>
              <a:spcBef>
                <a:spcPts val="115"/>
              </a:spcBef>
            </a:pPr>
            <a:r>
              <a:rPr dirty="0" spc="15">
                <a:solidFill>
                  <a:srgbClr val="FFFFFF"/>
                </a:solidFill>
              </a:rPr>
              <a:t>自动化的衡量指标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9602" y="2260277"/>
            <a:ext cx="8413115" cy="85534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450" spc="-15" b="1">
                <a:solidFill>
                  <a:srgbClr val="FFFF00"/>
                </a:solidFill>
                <a:latin typeface="Microsoft YaHei"/>
                <a:cs typeface="Microsoft YaHei"/>
              </a:rPr>
              <a:t>执行频</a:t>
            </a:r>
            <a:r>
              <a:rPr dirty="0" sz="5450" spc="-10" b="1">
                <a:solidFill>
                  <a:srgbClr val="FFFF00"/>
                </a:solidFill>
                <a:latin typeface="Microsoft YaHei"/>
                <a:cs typeface="Microsoft YaHei"/>
              </a:rPr>
              <a:t>率</a:t>
            </a:r>
            <a:r>
              <a:rPr dirty="0" sz="5450" spc="-25" b="1">
                <a:solidFill>
                  <a:srgbClr val="FFFF00"/>
                </a:solidFill>
                <a:latin typeface="Microsoft YaHei"/>
                <a:cs typeface="Microsoft YaHei"/>
              </a:rPr>
              <a:t> </a:t>
            </a:r>
            <a:r>
              <a:rPr dirty="0" sz="5450" spc="-5" b="1">
                <a:solidFill>
                  <a:srgbClr val="FFFF00"/>
                </a:solidFill>
                <a:latin typeface="Microsoft YaHei"/>
                <a:cs typeface="Microsoft YaHei"/>
              </a:rPr>
              <a:t>/</a:t>
            </a:r>
            <a:r>
              <a:rPr dirty="0" sz="5450" spc="-20" b="1">
                <a:solidFill>
                  <a:srgbClr val="FFFF00"/>
                </a:solidFill>
                <a:latin typeface="Microsoft YaHei"/>
                <a:cs typeface="Microsoft YaHei"/>
              </a:rPr>
              <a:t> </a:t>
            </a:r>
            <a:r>
              <a:rPr dirty="0" sz="5450" spc="-15" b="1">
                <a:solidFill>
                  <a:srgbClr val="FFFF00"/>
                </a:solidFill>
                <a:latin typeface="Microsoft YaHei"/>
                <a:cs typeface="Microsoft YaHei"/>
              </a:rPr>
              <a:t>覆盖</a:t>
            </a:r>
            <a:r>
              <a:rPr dirty="0" sz="5450" spc="-10" b="1">
                <a:solidFill>
                  <a:srgbClr val="FFFF00"/>
                </a:solidFill>
                <a:latin typeface="Microsoft YaHei"/>
                <a:cs typeface="Microsoft YaHei"/>
              </a:rPr>
              <a:t>率</a:t>
            </a:r>
            <a:r>
              <a:rPr dirty="0" sz="5450" spc="-30" b="1">
                <a:solidFill>
                  <a:srgbClr val="FFFF00"/>
                </a:solidFill>
                <a:latin typeface="Microsoft YaHei"/>
                <a:cs typeface="Microsoft YaHei"/>
              </a:rPr>
              <a:t> </a:t>
            </a:r>
            <a:r>
              <a:rPr dirty="0" sz="5450" spc="-5" b="1">
                <a:solidFill>
                  <a:srgbClr val="FFFF00"/>
                </a:solidFill>
                <a:latin typeface="Microsoft YaHei"/>
                <a:cs typeface="Microsoft YaHei"/>
              </a:rPr>
              <a:t>/</a:t>
            </a:r>
            <a:r>
              <a:rPr dirty="0" sz="5450" spc="-15" b="1">
                <a:solidFill>
                  <a:srgbClr val="FFFF00"/>
                </a:solidFill>
                <a:latin typeface="Microsoft YaHei"/>
                <a:cs typeface="Microsoft YaHei"/>
              </a:rPr>
              <a:t> 成功率</a:t>
            </a:r>
            <a:endParaRPr sz="545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9602" y="5119246"/>
            <a:ext cx="8448040" cy="4674870"/>
          </a:xfrm>
          <a:prstGeom prst="rect">
            <a:avLst/>
          </a:prstGeom>
        </p:spPr>
        <p:txBody>
          <a:bodyPr wrap="square" lIns="0" tIns="316230" rIns="0" bIns="0" rtlCol="0" vert="horz">
            <a:spAutoFit/>
          </a:bodyPr>
          <a:lstStyle/>
          <a:p>
            <a:pPr marL="577850" indent="-565785">
              <a:lnSpc>
                <a:spcPct val="100000"/>
              </a:lnSpc>
              <a:spcBef>
                <a:spcPts val="2490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执行频次：不能不跑自动化</a:t>
            </a:r>
            <a:endParaRPr sz="4100">
              <a:latin typeface="Microsoft YaHei"/>
              <a:cs typeface="Microsoft YaHei"/>
            </a:endParaRPr>
          </a:p>
          <a:p>
            <a:pPr marL="577850" indent="-565785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4100" spc="20">
                <a:solidFill>
                  <a:srgbClr val="FFFFFF"/>
                </a:solidFill>
                <a:latin typeface="Microsoft YaHei"/>
                <a:cs typeface="Microsoft YaHei"/>
              </a:rPr>
              <a:t>覆盖率：不能空跑自动化</a:t>
            </a:r>
            <a:endParaRPr sz="4100">
              <a:latin typeface="Microsoft YaHei"/>
              <a:cs typeface="Microsoft YaHei"/>
            </a:endParaRPr>
          </a:p>
          <a:p>
            <a:pPr marL="577850" indent="-56578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成功率：不能瞎跑自动化</a:t>
            </a:r>
            <a:endParaRPr sz="4100">
              <a:latin typeface="Microsoft YaHei"/>
              <a:cs typeface="Microsoft YaHei"/>
            </a:endParaRPr>
          </a:p>
          <a:p>
            <a:pPr marL="577850" indent="-565785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自动化以节约手工测试人力为</a:t>
            </a:r>
            <a:r>
              <a:rPr dirty="0" sz="4100">
                <a:solidFill>
                  <a:srgbClr val="FFFFFF"/>
                </a:solidFill>
                <a:latin typeface="Microsoft YaHei"/>
                <a:cs typeface="Microsoft YaHei"/>
              </a:rPr>
              <a:t>标</a:t>
            </a: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准</a:t>
            </a:r>
            <a:endParaRPr sz="4100">
              <a:latin typeface="Microsoft YaHei"/>
              <a:cs typeface="Microsoft YaHei"/>
            </a:endParaRPr>
          </a:p>
          <a:p>
            <a:pPr marL="577850" indent="-56578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4100" spc="25">
                <a:solidFill>
                  <a:srgbClr val="FFFFFF"/>
                </a:solidFill>
                <a:latin typeface="Microsoft YaHei"/>
                <a:cs typeface="Microsoft YaHei"/>
              </a:rPr>
              <a:t>自动化率是一个有效的过程指标</a:t>
            </a:r>
            <a:endParaRPr sz="4100">
              <a:latin typeface="Microsoft YaHei"/>
              <a:cs typeface="Microsoft YaHe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5039" y="5414285"/>
            <a:ext cx="7618197" cy="44656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2550" y="247531"/>
            <a:ext cx="2418774" cy="8029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05323" y="2299406"/>
            <a:ext cx="5183088" cy="745485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21970" y="2299406"/>
            <a:ext cx="13683615" cy="7454900"/>
          </a:xfrm>
          <a:prstGeom prst="rect">
            <a:avLst/>
          </a:prstGeom>
          <a:solidFill>
            <a:srgbClr val="0E1BBC"/>
          </a:solidFill>
          <a:ln w="10470">
            <a:solidFill>
              <a:srgbClr val="2E528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5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6000">
              <a:latin typeface="Times New Roman"/>
              <a:cs typeface="Times New Roman"/>
            </a:endParaRPr>
          </a:p>
          <a:p>
            <a:pPr marL="1828164" indent="-565785">
              <a:lnSpc>
                <a:spcPct val="100000"/>
              </a:lnSpc>
              <a:buFont typeface="Arial MT"/>
              <a:buChar char="•"/>
              <a:tabLst>
                <a:tab pos="1828164" algn="l"/>
                <a:tab pos="1828800" algn="l"/>
              </a:tabLst>
            </a:pPr>
            <a:r>
              <a:rPr dirty="0" sz="4450" b="1">
                <a:solidFill>
                  <a:srgbClr val="FFFFFF"/>
                </a:solidFill>
                <a:latin typeface="Microsoft YaHei"/>
                <a:cs typeface="Microsoft YaHei"/>
              </a:rPr>
              <a:t>在测试行业探索学习，不知不觉十年了</a:t>
            </a:r>
            <a:endParaRPr sz="4450">
              <a:latin typeface="Microsoft YaHei"/>
              <a:cs typeface="Microsoft YaHei"/>
            </a:endParaRPr>
          </a:p>
          <a:p>
            <a:pPr marL="1828164" indent="-565785">
              <a:lnSpc>
                <a:spcPct val="100000"/>
              </a:lnSpc>
              <a:spcBef>
                <a:spcPts val="2375"/>
              </a:spcBef>
              <a:buFont typeface="Arial MT"/>
              <a:buChar char="•"/>
              <a:tabLst>
                <a:tab pos="1828164" algn="l"/>
                <a:tab pos="1828800" algn="l"/>
              </a:tabLst>
            </a:pPr>
            <a:r>
              <a:rPr dirty="0" sz="4450" b="1">
                <a:solidFill>
                  <a:srgbClr val="FFFFFF"/>
                </a:solidFill>
                <a:latin typeface="Microsoft YaHei"/>
                <a:cs typeface="Microsoft YaHei"/>
              </a:rPr>
              <a:t>百度搭建和管理大型质量团队</a:t>
            </a:r>
            <a:endParaRPr sz="4450">
              <a:latin typeface="Microsoft YaHei"/>
              <a:cs typeface="Microsoft YaHei"/>
            </a:endParaRPr>
          </a:p>
          <a:p>
            <a:pPr marL="1828164" indent="-565785">
              <a:lnSpc>
                <a:spcPct val="100000"/>
              </a:lnSpc>
              <a:spcBef>
                <a:spcPts val="2380"/>
              </a:spcBef>
              <a:buFont typeface="Arial MT"/>
              <a:buChar char="•"/>
              <a:tabLst>
                <a:tab pos="1828164" algn="l"/>
                <a:tab pos="1828800" algn="l"/>
              </a:tabLst>
            </a:pPr>
            <a:r>
              <a:rPr dirty="0" sz="4450" b="1">
                <a:solidFill>
                  <a:srgbClr val="FFFFFF"/>
                </a:solidFill>
                <a:latin typeface="Microsoft YaHei"/>
                <a:cs typeface="Microsoft YaHei"/>
              </a:rPr>
              <a:t>专精于基础技术、大数据、人工智能</a:t>
            </a:r>
            <a:endParaRPr sz="4450">
              <a:latin typeface="Microsoft YaHei"/>
              <a:cs typeface="Microsoft YaHei"/>
            </a:endParaRPr>
          </a:p>
          <a:p>
            <a:pPr marL="1828164" indent="-565785">
              <a:lnSpc>
                <a:spcPct val="100000"/>
              </a:lnSpc>
              <a:spcBef>
                <a:spcPts val="2375"/>
              </a:spcBef>
              <a:buFont typeface="Arial MT"/>
              <a:buChar char="•"/>
              <a:tabLst>
                <a:tab pos="1828164" algn="l"/>
                <a:tab pos="1828800" algn="l"/>
              </a:tabLst>
            </a:pPr>
            <a:r>
              <a:rPr dirty="0" sz="4450" spc="-5" b="1">
                <a:solidFill>
                  <a:srgbClr val="FFFFFF"/>
                </a:solidFill>
                <a:latin typeface="Microsoft YaHei"/>
                <a:cs typeface="Microsoft YaHei"/>
              </a:rPr>
              <a:t>现</a:t>
            </a:r>
            <a:r>
              <a:rPr dirty="0" sz="4450" b="1">
                <a:solidFill>
                  <a:srgbClr val="FFFFFF"/>
                </a:solidFill>
                <a:latin typeface="Microsoft YaHei"/>
                <a:cs typeface="Microsoft YaHei"/>
              </a:rPr>
              <a:t>任</a:t>
            </a:r>
            <a:r>
              <a:rPr dirty="0" sz="4450" spc="-25" b="1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dirty="0" sz="4450" b="1">
                <a:solidFill>
                  <a:srgbClr val="FFFFFF"/>
                </a:solidFill>
                <a:latin typeface="Microsoft YaHei"/>
                <a:cs typeface="Microsoft YaHei"/>
              </a:rPr>
              <a:t>B</a:t>
            </a:r>
            <a:r>
              <a:rPr dirty="0" sz="4450" spc="-20" b="1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dirty="0" sz="4450" spc="-5" b="1">
                <a:solidFill>
                  <a:srgbClr val="FFFFFF"/>
                </a:solidFill>
                <a:latin typeface="Microsoft YaHei"/>
                <a:cs typeface="Microsoft YaHei"/>
              </a:rPr>
              <a:t>站测试中心负责人</a:t>
            </a:r>
            <a:endParaRPr sz="445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79716" y="448438"/>
            <a:ext cx="4046220" cy="123190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pc="15">
                <a:solidFill>
                  <a:srgbClr val="FFFFFF"/>
                </a:solidFill>
              </a:rPr>
              <a:t>讲师介绍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2550" y="247531"/>
            <a:ext cx="2418774" cy="80290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1297920">
              <a:lnSpc>
                <a:spcPct val="100000"/>
              </a:lnSpc>
              <a:spcBef>
                <a:spcPts val="115"/>
              </a:spcBef>
            </a:pPr>
            <a:r>
              <a:rPr dirty="0" spc="15">
                <a:solidFill>
                  <a:srgbClr val="FFFFFF"/>
                </a:solidFill>
              </a:rPr>
              <a:t>最终的度量体系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93650" y="2808082"/>
            <a:ext cx="8703310" cy="2281555"/>
            <a:chOff x="2193650" y="2808082"/>
            <a:chExt cx="8703310" cy="2281555"/>
          </a:xfrm>
        </p:grpSpPr>
        <p:sp>
          <p:nvSpPr>
            <p:cNvPr id="4" name="object 4"/>
            <p:cNvSpPr/>
            <p:nvPr/>
          </p:nvSpPr>
          <p:spPr>
            <a:xfrm>
              <a:off x="2198885" y="2813317"/>
              <a:ext cx="8692515" cy="2270760"/>
            </a:xfrm>
            <a:custGeom>
              <a:avLst/>
              <a:gdLst/>
              <a:ahLst/>
              <a:cxnLst/>
              <a:rect l="l" t="t" r="r" b="b"/>
              <a:pathLst>
                <a:path w="8692515" h="2270760">
                  <a:moveTo>
                    <a:pt x="8465501" y="0"/>
                  </a:moveTo>
                  <a:lnTo>
                    <a:pt x="227008" y="0"/>
                  </a:lnTo>
                  <a:lnTo>
                    <a:pt x="181269" y="4613"/>
                  </a:lnTo>
                  <a:lnTo>
                    <a:pt x="138662" y="17844"/>
                  </a:lnTo>
                  <a:lnTo>
                    <a:pt x="100102" y="38779"/>
                  </a:lnTo>
                  <a:lnTo>
                    <a:pt x="66503" y="66503"/>
                  </a:lnTo>
                  <a:lnTo>
                    <a:pt x="38779" y="100102"/>
                  </a:lnTo>
                  <a:lnTo>
                    <a:pt x="17844" y="138662"/>
                  </a:lnTo>
                  <a:lnTo>
                    <a:pt x="4613" y="181269"/>
                  </a:lnTo>
                  <a:lnTo>
                    <a:pt x="0" y="227008"/>
                  </a:lnTo>
                  <a:lnTo>
                    <a:pt x="0" y="2043497"/>
                  </a:lnTo>
                  <a:lnTo>
                    <a:pt x="4613" y="2089237"/>
                  </a:lnTo>
                  <a:lnTo>
                    <a:pt x="17844" y="2131844"/>
                  </a:lnTo>
                  <a:lnTo>
                    <a:pt x="38779" y="2170404"/>
                  </a:lnTo>
                  <a:lnTo>
                    <a:pt x="66503" y="2204003"/>
                  </a:lnTo>
                  <a:lnTo>
                    <a:pt x="100102" y="2231727"/>
                  </a:lnTo>
                  <a:lnTo>
                    <a:pt x="138662" y="2252662"/>
                  </a:lnTo>
                  <a:lnTo>
                    <a:pt x="181269" y="2265893"/>
                  </a:lnTo>
                  <a:lnTo>
                    <a:pt x="227008" y="2270506"/>
                  </a:lnTo>
                  <a:lnTo>
                    <a:pt x="8465501" y="2270506"/>
                  </a:lnTo>
                  <a:lnTo>
                    <a:pt x="8511240" y="2265893"/>
                  </a:lnTo>
                  <a:lnTo>
                    <a:pt x="8553847" y="2252662"/>
                  </a:lnTo>
                  <a:lnTo>
                    <a:pt x="8592407" y="2231727"/>
                  </a:lnTo>
                  <a:lnTo>
                    <a:pt x="8626006" y="2204003"/>
                  </a:lnTo>
                  <a:lnTo>
                    <a:pt x="8653730" y="2170404"/>
                  </a:lnTo>
                  <a:lnTo>
                    <a:pt x="8674665" y="2131844"/>
                  </a:lnTo>
                  <a:lnTo>
                    <a:pt x="8687896" y="2089237"/>
                  </a:lnTo>
                  <a:lnTo>
                    <a:pt x="8692510" y="2043497"/>
                  </a:lnTo>
                  <a:lnTo>
                    <a:pt x="8692510" y="227008"/>
                  </a:lnTo>
                  <a:lnTo>
                    <a:pt x="8687896" y="181269"/>
                  </a:lnTo>
                  <a:lnTo>
                    <a:pt x="8674665" y="138662"/>
                  </a:lnTo>
                  <a:lnTo>
                    <a:pt x="8653730" y="100102"/>
                  </a:lnTo>
                  <a:lnTo>
                    <a:pt x="8626006" y="66503"/>
                  </a:lnTo>
                  <a:lnTo>
                    <a:pt x="8592407" y="38779"/>
                  </a:lnTo>
                  <a:lnTo>
                    <a:pt x="8553847" y="17844"/>
                  </a:lnTo>
                  <a:lnTo>
                    <a:pt x="8511240" y="4613"/>
                  </a:lnTo>
                  <a:lnTo>
                    <a:pt x="846550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98885" y="2813317"/>
              <a:ext cx="8692515" cy="2270760"/>
            </a:xfrm>
            <a:custGeom>
              <a:avLst/>
              <a:gdLst/>
              <a:ahLst/>
              <a:cxnLst/>
              <a:rect l="l" t="t" r="r" b="b"/>
              <a:pathLst>
                <a:path w="8692515" h="2270760">
                  <a:moveTo>
                    <a:pt x="0" y="227008"/>
                  </a:moveTo>
                  <a:lnTo>
                    <a:pt x="4613" y="181269"/>
                  </a:lnTo>
                  <a:lnTo>
                    <a:pt x="17844" y="138662"/>
                  </a:lnTo>
                  <a:lnTo>
                    <a:pt x="38779" y="100102"/>
                  </a:lnTo>
                  <a:lnTo>
                    <a:pt x="66503" y="66503"/>
                  </a:lnTo>
                  <a:lnTo>
                    <a:pt x="100102" y="38779"/>
                  </a:lnTo>
                  <a:lnTo>
                    <a:pt x="138662" y="17844"/>
                  </a:lnTo>
                  <a:lnTo>
                    <a:pt x="181269" y="4613"/>
                  </a:lnTo>
                  <a:lnTo>
                    <a:pt x="227008" y="0"/>
                  </a:lnTo>
                  <a:lnTo>
                    <a:pt x="8465501" y="0"/>
                  </a:lnTo>
                  <a:lnTo>
                    <a:pt x="8511240" y="4613"/>
                  </a:lnTo>
                  <a:lnTo>
                    <a:pt x="8553847" y="17844"/>
                  </a:lnTo>
                  <a:lnTo>
                    <a:pt x="8592407" y="38779"/>
                  </a:lnTo>
                  <a:lnTo>
                    <a:pt x="8626006" y="66503"/>
                  </a:lnTo>
                  <a:lnTo>
                    <a:pt x="8653730" y="100102"/>
                  </a:lnTo>
                  <a:lnTo>
                    <a:pt x="8674665" y="138662"/>
                  </a:lnTo>
                  <a:lnTo>
                    <a:pt x="8687896" y="181269"/>
                  </a:lnTo>
                  <a:lnTo>
                    <a:pt x="8692510" y="227008"/>
                  </a:lnTo>
                  <a:lnTo>
                    <a:pt x="8692510" y="2043497"/>
                  </a:lnTo>
                  <a:lnTo>
                    <a:pt x="8687896" y="2089237"/>
                  </a:lnTo>
                  <a:lnTo>
                    <a:pt x="8674665" y="2131844"/>
                  </a:lnTo>
                  <a:lnTo>
                    <a:pt x="8653730" y="2170404"/>
                  </a:lnTo>
                  <a:lnTo>
                    <a:pt x="8626006" y="2204003"/>
                  </a:lnTo>
                  <a:lnTo>
                    <a:pt x="8592407" y="2231727"/>
                  </a:lnTo>
                  <a:lnTo>
                    <a:pt x="8553847" y="2252662"/>
                  </a:lnTo>
                  <a:lnTo>
                    <a:pt x="8511240" y="2265893"/>
                  </a:lnTo>
                  <a:lnTo>
                    <a:pt x="8465501" y="2270506"/>
                  </a:lnTo>
                  <a:lnTo>
                    <a:pt x="227008" y="2270506"/>
                  </a:lnTo>
                  <a:lnTo>
                    <a:pt x="181269" y="2265893"/>
                  </a:lnTo>
                  <a:lnTo>
                    <a:pt x="138662" y="2252662"/>
                  </a:lnTo>
                  <a:lnTo>
                    <a:pt x="100102" y="2231727"/>
                  </a:lnTo>
                  <a:lnTo>
                    <a:pt x="66503" y="2204003"/>
                  </a:lnTo>
                  <a:lnTo>
                    <a:pt x="38779" y="2170404"/>
                  </a:lnTo>
                  <a:lnTo>
                    <a:pt x="17844" y="2131844"/>
                  </a:lnTo>
                  <a:lnTo>
                    <a:pt x="4613" y="2089237"/>
                  </a:lnTo>
                  <a:lnTo>
                    <a:pt x="0" y="2043497"/>
                  </a:lnTo>
                  <a:lnTo>
                    <a:pt x="0" y="227008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778537" y="3433896"/>
            <a:ext cx="1533525" cy="9302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900" spc="35">
                <a:solidFill>
                  <a:srgbClr val="FFFFFF"/>
                </a:solidFill>
                <a:latin typeface="Microsoft YaHei"/>
                <a:cs typeface="Microsoft YaHei"/>
              </a:rPr>
              <a:t>质量</a:t>
            </a:r>
            <a:endParaRPr sz="5900">
              <a:latin typeface="Microsoft YaHei"/>
              <a:cs typeface="Microsoft YaHe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93650" y="5348737"/>
            <a:ext cx="6442710" cy="2281555"/>
            <a:chOff x="2193650" y="5348737"/>
            <a:chExt cx="6442710" cy="2281555"/>
          </a:xfrm>
        </p:grpSpPr>
        <p:sp>
          <p:nvSpPr>
            <p:cNvPr id="8" name="object 8"/>
            <p:cNvSpPr/>
            <p:nvPr/>
          </p:nvSpPr>
          <p:spPr>
            <a:xfrm>
              <a:off x="2198885" y="5353973"/>
              <a:ext cx="6432550" cy="2270760"/>
            </a:xfrm>
            <a:custGeom>
              <a:avLst/>
              <a:gdLst/>
              <a:ahLst/>
              <a:cxnLst/>
              <a:rect l="l" t="t" r="r" b="b"/>
              <a:pathLst>
                <a:path w="6432550" h="2270759">
                  <a:moveTo>
                    <a:pt x="6205046" y="0"/>
                  </a:moveTo>
                  <a:lnTo>
                    <a:pt x="227008" y="0"/>
                  </a:lnTo>
                  <a:lnTo>
                    <a:pt x="181269" y="4613"/>
                  </a:lnTo>
                  <a:lnTo>
                    <a:pt x="138662" y="17844"/>
                  </a:lnTo>
                  <a:lnTo>
                    <a:pt x="100102" y="38779"/>
                  </a:lnTo>
                  <a:lnTo>
                    <a:pt x="66503" y="66503"/>
                  </a:lnTo>
                  <a:lnTo>
                    <a:pt x="38779" y="100102"/>
                  </a:lnTo>
                  <a:lnTo>
                    <a:pt x="17844" y="138662"/>
                  </a:lnTo>
                  <a:lnTo>
                    <a:pt x="4613" y="181269"/>
                  </a:lnTo>
                  <a:lnTo>
                    <a:pt x="0" y="227008"/>
                  </a:lnTo>
                  <a:lnTo>
                    <a:pt x="0" y="2043497"/>
                  </a:lnTo>
                  <a:lnTo>
                    <a:pt x="4613" y="2089237"/>
                  </a:lnTo>
                  <a:lnTo>
                    <a:pt x="17844" y="2131844"/>
                  </a:lnTo>
                  <a:lnTo>
                    <a:pt x="38779" y="2170404"/>
                  </a:lnTo>
                  <a:lnTo>
                    <a:pt x="66503" y="2204003"/>
                  </a:lnTo>
                  <a:lnTo>
                    <a:pt x="100102" y="2231727"/>
                  </a:lnTo>
                  <a:lnTo>
                    <a:pt x="138662" y="2252662"/>
                  </a:lnTo>
                  <a:lnTo>
                    <a:pt x="181269" y="2265893"/>
                  </a:lnTo>
                  <a:lnTo>
                    <a:pt x="227008" y="2270506"/>
                  </a:lnTo>
                  <a:lnTo>
                    <a:pt x="6205046" y="2270506"/>
                  </a:lnTo>
                  <a:lnTo>
                    <a:pt x="6250786" y="2265893"/>
                  </a:lnTo>
                  <a:lnTo>
                    <a:pt x="6293393" y="2252662"/>
                  </a:lnTo>
                  <a:lnTo>
                    <a:pt x="6331953" y="2231727"/>
                  </a:lnTo>
                  <a:lnTo>
                    <a:pt x="6365552" y="2204003"/>
                  </a:lnTo>
                  <a:lnTo>
                    <a:pt x="6393276" y="2170404"/>
                  </a:lnTo>
                  <a:lnTo>
                    <a:pt x="6414210" y="2131844"/>
                  </a:lnTo>
                  <a:lnTo>
                    <a:pt x="6427441" y="2089237"/>
                  </a:lnTo>
                  <a:lnTo>
                    <a:pt x="6432055" y="2043497"/>
                  </a:lnTo>
                  <a:lnTo>
                    <a:pt x="6432055" y="227008"/>
                  </a:lnTo>
                  <a:lnTo>
                    <a:pt x="6427441" y="181269"/>
                  </a:lnTo>
                  <a:lnTo>
                    <a:pt x="6414210" y="138662"/>
                  </a:lnTo>
                  <a:lnTo>
                    <a:pt x="6393276" y="100102"/>
                  </a:lnTo>
                  <a:lnTo>
                    <a:pt x="6365552" y="66503"/>
                  </a:lnTo>
                  <a:lnTo>
                    <a:pt x="6331953" y="38779"/>
                  </a:lnTo>
                  <a:lnTo>
                    <a:pt x="6293393" y="17844"/>
                  </a:lnTo>
                  <a:lnTo>
                    <a:pt x="6250786" y="4613"/>
                  </a:lnTo>
                  <a:lnTo>
                    <a:pt x="62050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198885" y="5353973"/>
              <a:ext cx="6432550" cy="2270760"/>
            </a:xfrm>
            <a:custGeom>
              <a:avLst/>
              <a:gdLst/>
              <a:ahLst/>
              <a:cxnLst/>
              <a:rect l="l" t="t" r="r" b="b"/>
              <a:pathLst>
                <a:path w="6432550" h="2270759">
                  <a:moveTo>
                    <a:pt x="0" y="227008"/>
                  </a:moveTo>
                  <a:lnTo>
                    <a:pt x="4613" y="181269"/>
                  </a:lnTo>
                  <a:lnTo>
                    <a:pt x="17844" y="138662"/>
                  </a:lnTo>
                  <a:lnTo>
                    <a:pt x="38779" y="100102"/>
                  </a:lnTo>
                  <a:lnTo>
                    <a:pt x="66503" y="66503"/>
                  </a:lnTo>
                  <a:lnTo>
                    <a:pt x="100102" y="38779"/>
                  </a:lnTo>
                  <a:lnTo>
                    <a:pt x="138662" y="17844"/>
                  </a:lnTo>
                  <a:lnTo>
                    <a:pt x="181269" y="4613"/>
                  </a:lnTo>
                  <a:lnTo>
                    <a:pt x="227008" y="0"/>
                  </a:lnTo>
                  <a:lnTo>
                    <a:pt x="6205046" y="0"/>
                  </a:lnTo>
                  <a:lnTo>
                    <a:pt x="6250786" y="4613"/>
                  </a:lnTo>
                  <a:lnTo>
                    <a:pt x="6293393" y="17844"/>
                  </a:lnTo>
                  <a:lnTo>
                    <a:pt x="6331953" y="38779"/>
                  </a:lnTo>
                  <a:lnTo>
                    <a:pt x="6365552" y="66503"/>
                  </a:lnTo>
                  <a:lnTo>
                    <a:pt x="6393276" y="100102"/>
                  </a:lnTo>
                  <a:lnTo>
                    <a:pt x="6414210" y="138662"/>
                  </a:lnTo>
                  <a:lnTo>
                    <a:pt x="6427441" y="181269"/>
                  </a:lnTo>
                  <a:lnTo>
                    <a:pt x="6432055" y="227008"/>
                  </a:lnTo>
                  <a:lnTo>
                    <a:pt x="6432055" y="2043497"/>
                  </a:lnTo>
                  <a:lnTo>
                    <a:pt x="6427441" y="2089237"/>
                  </a:lnTo>
                  <a:lnTo>
                    <a:pt x="6414210" y="2131844"/>
                  </a:lnTo>
                  <a:lnTo>
                    <a:pt x="6393276" y="2170404"/>
                  </a:lnTo>
                  <a:lnTo>
                    <a:pt x="6365552" y="2204003"/>
                  </a:lnTo>
                  <a:lnTo>
                    <a:pt x="6331953" y="2231727"/>
                  </a:lnTo>
                  <a:lnTo>
                    <a:pt x="6293393" y="2252662"/>
                  </a:lnTo>
                  <a:lnTo>
                    <a:pt x="6250786" y="2265893"/>
                  </a:lnTo>
                  <a:lnTo>
                    <a:pt x="6205046" y="2270506"/>
                  </a:lnTo>
                  <a:lnTo>
                    <a:pt x="227008" y="2270506"/>
                  </a:lnTo>
                  <a:lnTo>
                    <a:pt x="181269" y="2265893"/>
                  </a:lnTo>
                  <a:lnTo>
                    <a:pt x="138662" y="2252662"/>
                  </a:lnTo>
                  <a:lnTo>
                    <a:pt x="100102" y="2231727"/>
                  </a:lnTo>
                  <a:lnTo>
                    <a:pt x="66503" y="2204003"/>
                  </a:lnTo>
                  <a:lnTo>
                    <a:pt x="38779" y="2170404"/>
                  </a:lnTo>
                  <a:lnTo>
                    <a:pt x="17844" y="2131844"/>
                  </a:lnTo>
                  <a:lnTo>
                    <a:pt x="4613" y="2089237"/>
                  </a:lnTo>
                  <a:lnTo>
                    <a:pt x="0" y="2043497"/>
                  </a:lnTo>
                  <a:lnTo>
                    <a:pt x="0" y="227008"/>
                  </a:lnTo>
                  <a:close/>
                </a:path>
              </a:pathLst>
            </a:custGeom>
            <a:ln w="1047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144869" y="6141625"/>
            <a:ext cx="2538730" cy="629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950">
                <a:latin typeface="Microsoft YaHei"/>
                <a:cs typeface="Microsoft YaHei"/>
              </a:rPr>
              <a:t>线上问题率</a:t>
            </a:r>
            <a:endParaRPr sz="3950">
              <a:latin typeface="Microsoft YaHei"/>
              <a:cs typeface="Microsoft YaHe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93650" y="7888137"/>
            <a:ext cx="2096770" cy="2281555"/>
            <a:chOff x="2193650" y="7888137"/>
            <a:chExt cx="2096770" cy="2281555"/>
          </a:xfrm>
        </p:grpSpPr>
        <p:sp>
          <p:nvSpPr>
            <p:cNvPr id="12" name="object 12"/>
            <p:cNvSpPr/>
            <p:nvPr/>
          </p:nvSpPr>
          <p:spPr>
            <a:xfrm>
              <a:off x="2198885" y="7893372"/>
              <a:ext cx="2085975" cy="2270760"/>
            </a:xfrm>
            <a:custGeom>
              <a:avLst/>
              <a:gdLst/>
              <a:ahLst/>
              <a:cxnLst/>
              <a:rect l="l" t="t" r="r" b="b"/>
              <a:pathLst>
                <a:path w="2085975" h="2270759">
                  <a:moveTo>
                    <a:pt x="1877220" y="0"/>
                  </a:moveTo>
                  <a:lnTo>
                    <a:pt x="208580" y="0"/>
                  </a:lnTo>
                  <a:lnTo>
                    <a:pt x="160759" y="5509"/>
                  </a:lnTo>
                  <a:lnTo>
                    <a:pt x="116858" y="21203"/>
                  </a:lnTo>
                  <a:lnTo>
                    <a:pt x="78130" y="45827"/>
                  </a:lnTo>
                  <a:lnTo>
                    <a:pt x="45827" y="78130"/>
                  </a:lnTo>
                  <a:lnTo>
                    <a:pt x="21203" y="116858"/>
                  </a:lnTo>
                  <a:lnTo>
                    <a:pt x="5509" y="160759"/>
                  </a:lnTo>
                  <a:lnTo>
                    <a:pt x="0" y="208580"/>
                  </a:lnTo>
                  <a:lnTo>
                    <a:pt x="0" y="2061926"/>
                  </a:lnTo>
                  <a:lnTo>
                    <a:pt x="5509" y="2109747"/>
                  </a:lnTo>
                  <a:lnTo>
                    <a:pt x="21203" y="2153648"/>
                  </a:lnTo>
                  <a:lnTo>
                    <a:pt x="45827" y="2192376"/>
                  </a:lnTo>
                  <a:lnTo>
                    <a:pt x="78130" y="2224679"/>
                  </a:lnTo>
                  <a:lnTo>
                    <a:pt x="116858" y="2249303"/>
                  </a:lnTo>
                  <a:lnTo>
                    <a:pt x="160759" y="2264997"/>
                  </a:lnTo>
                  <a:lnTo>
                    <a:pt x="208580" y="2270506"/>
                  </a:lnTo>
                  <a:lnTo>
                    <a:pt x="1877220" y="2270506"/>
                  </a:lnTo>
                  <a:lnTo>
                    <a:pt x="1925040" y="2264997"/>
                  </a:lnTo>
                  <a:lnTo>
                    <a:pt x="1968941" y="2249303"/>
                  </a:lnTo>
                  <a:lnTo>
                    <a:pt x="2007669" y="2224679"/>
                  </a:lnTo>
                  <a:lnTo>
                    <a:pt x="2039972" y="2192376"/>
                  </a:lnTo>
                  <a:lnTo>
                    <a:pt x="2064597" y="2153648"/>
                  </a:lnTo>
                  <a:lnTo>
                    <a:pt x="2080290" y="2109747"/>
                  </a:lnTo>
                  <a:lnTo>
                    <a:pt x="2085800" y="2061926"/>
                  </a:lnTo>
                  <a:lnTo>
                    <a:pt x="2085800" y="208580"/>
                  </a:lnTo>
                  <a:lnTo>
                    <a:pt x="2080290" y="160759"/>
                  </a:lnTo>
                  <a:lnTo>
                    <a:pt x="2064597" y="116858"/>
                  </a:lnTo>
                  <a:lnTo>
                    <a:pt x="2039972" y="78130"/>
                  </a:lnTo>
                  <a:lnTo>
                    <a:pt x="2007669" y="45827"/>
                  </a:lnTo>
                  <a:lnTo>
                    <a:pt x="1968941" y="21203"/>
                  </a:lnTo>
                  <a:lnTo>
                    <a:pt x="1925040" y="5509"/>
                  </a:lnTo>
                  <a:lnTo>
                    <a:pt x="18772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198885" y="7893372"/>
              <a:ext cx="2085975" cy="2270760"/>
            </a:xfrm>
            <a:custGeom>
              <a:avLst/>
              <a:gdLst/>
              <a:ahLst/>
              <a:cxnLst/>
              <a:rect l="l" t="t" r="r" b="b"/>
              <a:pathLst>
                <a:path w="2085975" h="2270759">
                  <a:moveTo>
                    <a:pt x="0" y="208580"/>
                  </a:moveTo>
                  <a:lnTo>
                    <a:pt x="5509" y="160759"/>
                  </a:lnTo>
                  <a:lnTo>
                    <a:pt x="21203" y="116858"/>
                  </a:lnTo>
                  <a:lnTo>
                    <a:pt x="45827" y="78130"/>
                  </a:lnTo>
                  <a:lnTo>
                    <a:pt x="78130" y="45827"/>
                  </a:lnTo>
                  <a:lnTo>
                    <a:pt x="116858" y="21203"/>
                  </a:lnTo>
                  <a:lnTo>
                    <a:pt x="160759" y="5509"/>
                  </a:lnTo>
                  <a:lnTo>
                    <a:pt x="208580" y="0"/>
                  </a:lnTo>
                  <a:lnTo>
                    <a:pt x="1877220" y="0"/>
                  </a:lnTo>
                  <a:lnTo>
                    <a:pt x="1925040" y="5509"/>
                  </a:lnTo>
                  <a:lnTo>
                    <a:pt x="1968941" y="21203"/>
                  </a:lnTo>
                  <a:lnTo>
                    <a:pt x="2007669" y="45827"/>
                  </a:lnTo>
                  <a:lnTo>
                    <a:pt x="2039972" y="78130"/>
                  </a:lnTo>
                  <a:lnTo>
                    <a:pt x="2064597" y="116858"/>
                  </a:lnTo>
                  <a:lnTo>
                    <a:pt x="2080290" y="160759"/>
                  </a:lnTo>
                  <a:lnTo>
                    <a:pt x="2085800" y="208580"/>
                  </a:lnTo>
                  <a:lnTo>
                    <a:pt x="2085800" y="2061926"/>
                  </a:lnTo>
                  <a:lnTo>
                    <a:pt x="2080290" y="2109747"/>
                  </a:lnTo>
                  <a:lnTo>
                    <a:pt x="2064597" y="2153648"/>
                  </a:lnTo>
                  <a:lnTo>
                    <a:pt x="2039972" y="2192376"/>
                  </a:lnTo>
                  <a:lnTo>
                    <a:pt x="2007669" y="2224679"/>
                  </a:lnTo>
                  <a:lnTo>
                    <a:pt x="1968941" y="2249303"/>
                  </a:lnTo>
                  <a:lnTo>
                    <a:pt x="1925040" y="2264997"/>
                  </a:lnTo>
                  <a:lnTo>
                    <a:pt x="1877220" y="2270506"/>
                  </a:lnTo>
                  <a:lnTo>
                    <a:pt x="208580" y="2270506"/>
                  </a:lnTo>
                  <a:lnTo>
                    <a:pt x="160759" y="2264997"/>
                  </a:lnTo>
                  <a:lnTo>
                    <a:pt x="116858" y="2249303"/>
                  </a:lnTo>
                  <a:lnTo>
                    <a:pt x="78130" y="2224679"/>
                  </a:lnTo>
                  <a:lnTo>
                    <a:pt x="45827" y="2192376"/>
                  </a:lnTo>
                  <a:lnTo>
                    <a:pt x="21203" y="2153648"/>
                  </a:lnTo>
                  <a:lnTo>
                    <a:pt x="5509" y="2109747"/>
                  </a:lnTo>
                  <a:lnTo>
                    <a:pt x="0" y="2061926"/>
                  </a:lnTo>
                  <a:lnTo>
                    <a:pt x="0" y="208580"/>
                  </a:lnTo>
                  <a:close/>
                </a:path>
              </a:pathLst>
            </a:custGeom>
            <a:ln w="1047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4366149" y="7888137"/>
            <a:ext cx="2096770" cy="2281555"/>
            <a:chOff x="4366149" y="7888137"/>
            <a:chExt cx="2096770" cy="2281555"/>
          </a:xfrm>
        </p:grpSpPr>
        <p:sp>
          <p:nvSpPr>
            <p:cNvPr id="15" name="object 15"/>
            <p:cNvSpPr/>
            <p:nvPr/>
          </p:nvSpPr>
          <p:spPr>
            <a:xfrm>
              <a:off x="4371385" y="7893372"/>
              <a:ext cx="2085975" cy="2270760"/>
            </a:xfrm>
            <a:custGeom>
              <a:avLst/>
              <a:gdLst/>
              <a:ahLst/>
              <a:cxnLst/>
              <a:rect l="l" t="t" r="r" b="b"/>
              <a:pathLst>
                <a:path w="2085975" h="2270759">
                  <a:moveTo>
                    <a:pt x="1877220" y="0"/>
                  </a:moveTo>
                  <a:lnTo>
                    <a:pt x="208580" y="0"/>
                  </a:lnTo>
                  <a:lnTo>
                    <a:pt x="160759" y="5509"/>
                  </a:lnTo>
                  <a:lnTo>
                    <a:pt x="116858" y="21203"/>
                  </a:lnTo>
                  <a:lnTo>
                    <a:pt x="78130" y="45827"/>
                  </a:lnTo>
                  <a:lnTo>
                    <a:pt x="45827" y="78130"/>
                  </a:lnTo>
                  <a:lnTo>
                    <a:pt x="21203" y="116858"/>
                  </a:lnTo>
                  <a:lnTo>
                    <a:pt x="5509" y="160759"/>
                  </a:lnTo>
                  <a:lnTo>
                    <a:pt x="0" y="208580"/>
                  </a:lnTo>
                  <a:lnTo>
                    <a:pt x="0" y="2061926"/>
                  </a:lnTo>
                  <a:lnTo>
                    <a:pt x="5509" y="2109747"/>
                  </a:lnTo>
                  <a:lnTo>
                    <a:pt x="21203" y="2153648"/>
                  </a:lnTo>
                  <a:lnTo>
                    <a:pt x="45827" y="2192376"/>
                  </a:lnTo>
                  <a:lnTo>
                    <a:pt x="78130" y="2224679"/>
                  </a:lnTo>
                  <a:lnTo>
                    <a:pt x="116858" y="2249303"/>
                  </a:lnTo>
                  <a:lnTo>
                    <a:pt x="160759" y="2264997"/>
                  </a:lnTo>
                  <a:lnTo>
                    <a:pt x="208580" y="2270506"/>
                  </a:lnTo>
                  <a:lnTo>
                    <a:pt x="1877220" y="2270506"/>
                  </a:lnTo>
                  <a:lnTo>
                    <a:pt x="1925040" y="2264997"/>
                  </a:lnTo>
                  <a:lnTo>
                    <a:pt x="1968941" y="2249303"/>
                  </a:lnTo>
                  <a:lnTo>
                    <a:pt x="2007669" y="2224679"/>
                  </a:lnTo>
                  <a:lnTo>
                    <a:pt x="2039972" y="2192376"/>
                  </a:lnTo>
                  <a:lnTo>
                    <a:pt x="2064597" y="2153648"/>
                  </a:lnTo>
                  <a:lnTo>
                    <a:pt x="2080290" y="2109747"/>
                  </a:lnTo>
                  <a:lnTo>
                    <a:pt x="2085800" y="2061926"/>
                  </a:lnTo>
                  <a:lnTo>
                    <a:pt x="2085800" y="208580"/>
                  </a:lnTo>
                  <a:lnTo>
                    <a:pt x="2080290" y="160759"/>
                  </a:lnTo>
                  <a:lnTo>
                    <a:pt x="2064597" y="116858"/>
                  </a:lnTo>
                  <a:lnTo>
                    <a:pt x="2039972" y="78130"/>
                  </a:lnTo>
                  <a:lnTo>
                    <a:pt x="2007669" y="45827"/>
                  </a:lnTo>
                  <a:lnTo>
                    <a:pt x="1968941" y="21203"/>
                  </a:lnTo>
                  <a:lnTo>
                    <a:pt x="1925040" y="5509"/>
                  </a:lnTo>
                  <a:lnTo>
                    <a:pt x="18772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371385" y="7893372"/>
              <a:ext cx="2085975" cy="2270760"/>
            </a:xfrm>
            <a:custGeom>
              <a:avLst/>
              <a:gdLst/>
              <a:ahLst/>
              <a:cxnLst/>
              <a:rect l="l" t="t" r="r" b="b"/>
              <a:pathLst>
                <a:path w="2085975" h="2270759">
                  <a:moveTo>
                    <a:pt x="0" y="208580"/>
                  </a:moveTo>
                  <a:lnTo>
                    <a:pt x="5509" y="160759"/>
                  </a:lnTo>
                  <a:lnTo>
                    <a:pt x="21203" y="116858"/>
                  </a:lnTo>
                  <a:lnTo>
                    <a:pt x="45827" y="78130"/>
                  </a:lnTo>
                  <a:lnTo>
                    <a:pt x="78130" y="45827"/>
                  </a:lnTo>
                  <a:lnTo>
                    <a:pt x="116858" y="21203"/>
                  </a:lnTo>
                  <a:lnTo>
                    <a:pt x="160759" y="5509"/>
                  </a:lnTo>
                  <a:lnTo>
                    <a:pt x="208580" y="0"/>
                  </a:lnTo>
                  <a:lnTo>
                    <a:pt x="1877220" y="0"/>
                  </a:lnTo>
                  <a:lnTo>
                    <a:pt x="1925040" y="5509"/>
                  </a:lnTo>
                  <a:lnTo>
                    <a:pt x="1968941" y="21203"/>
                  </a:lnTo>
                  <a:lnTo>
                    <a:pt x="2007669" y="45827"/>
                  </a:lnTo>
                  <a:lnTo>
                    <a:pt x="2039972" y="78130"/>
                  </a:lnTo>
                  <a:lnTo>
                    <a:pt x="2064597" y="116858"/>
                  </a:lnTo>
                  <a:lnTo>
                    <a:pt x="2080290" y="160759"/>
                  </a:lnTo>
                  <a:lnTo>
                    <a:pt x="2085800" y="208580"/>
                  </a:lnTo>
                  <a:lnTo>
                    <a:pt x="2085800" y="2061926"/>
                  </a:lnTo>
                  <a:lnTo>
                    <a:pt x="2080290" y="2109747"/>
                  </a:lnTo>
                  <a:lnTo>
                    <a:pt x="2064597" y="2153648"/>
                  </a:lnTo>
                  <a:lnTo>
                    <a:pt x="2039972" y="2192376"/>
                  </a:lnTo>
                  <a:lnTo>
                    <a:pt x="2007669" y="2224679"/>
                  </a:lnTo>
                  <a:lnTo>
                    <a:pt x="1968941" y="2249303"/>
                  </a:lnTo>
                  <a:lnTo>
                    <a:pt x="1925040" y="2264997"/>
                  </a:lnTo>
                  <a:lnTo>
                    <a:pt x="1877220" y="2270506"/>
                  </a:lnTo>
                  <a:lnTo>
                    <a:pt x="208580" y="2270506"/>
                  </a:lnTo>
                  <a:lnTo>
                    <a:pt x="160759" y="2264997"/>
                  </a:lnTo>
                  <a:lnTo>
                    <a:pt x="116858" y="2249303"/>
                  </a:lnTo>
                  <a:lnTo>
                    <a:pt x="78130" y="2224679"/>
                  </a:lnTo>
                  <a:lnTo>
                    <a:pt x="45827" y="2192376"/>
                  </a:lnTo>
                  <a:lnTo>
                    <a:pt x="21203" y="2153648"/>
                  </a:lnTo>
                  <a:lnTo>
                    <a:pt x="5509" y="2109747"/>
                  </a:lnTo>
                  <a:lnTo>
                    <a:pt x="0" y="2061926"/>
                  </a:lnTo>
                  <a:lnTo>
                    <a:pt x="0" y="208580"/>
                  </a:lnTo>
                  <a:close/>
                </a:path>
              </a:pathLst>
            </a:custGeom>
            <a:ln w="1047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6539905" y="7888137"/>
            <a:ext cx="2096770" cy="2281555"/>
            <a:chOff x="6539905" y="7888137"/>
            <a:chExt cx="2096770" cy="2281555"/>
          </a:xfrm>
        </p:grpSpPr>
        <p:sp>
          <p:nvSpPr>
            <p:cNvPr id="18" name="object 18"/>
            <p:cNvSpPr/>
            <p:nvPr/>
          </p:nvSpPr>
          <p:spPr>
            <a:xfrm>
              <a:off x="6545140" y="7893372"/>
              <a:ext cx="2085975" cy="2270760"/>
            </a:xfrm>
            <a:custGeom>
              <a:avLst/>
              <a:gdLst/>
              <a:ahLst/>
              <a:cxnLst/>
              <a:rect l="l" t="t" r="r" b="b"/>
              <a:pathLst>
                <a:path w="2085975" h="2270759">
                  <a:moveTo>
                    <a:pt x="1877220" y="0"/>
                  </a:moveTo>
                  <a:lnTo>
                    <a:pt x="208580" y="0"/>
                  </a:lnTo>
                  <a:lnTo>
                    <a:pt x="160759" y="5509"/>
                  </a:lnTo>
                  <a:lnTo>
                    <a:pt x="116858" y="21203"/>
                  </a:lnTo>
                  <a:lnTo>
                    <a:pt x="78130" y="45827"/>
                  </a:lnTo>
                  <a:lnTo>
                    <a:pt x="45827" y="78130"/>
                  </a:lnTo>
                  <a:lnTo>
                    <a:pt x="21203" y="116858"/>
                  </a:lnTo>
                  <a:lnTo>
                    <a:pt x="5509" y="160759"/>
                  </a:lnTo>
                  <a:lnTo>
                    <a:pt x="0" y="208580"/>
                  </a:lnTo>
                  <a:lnTo>
                    <a:pt x="0" y="2061926"/>
                  </a:lnTo>
                  <a:lnTo>
                    <a:pt x="5509" y="2109747"/>
                  </a:lnTo>
                  <a:lnTo>
                    <a:pt x="21203" y="2153648"/>
                  </a:lnTo>
                  <a:lnTo>
                    <a:pt x="45827" y="2192376"/>
                  </a:lnTo>
                  <a:lnTo>
                    <a:pt x="78130" y="2224679"/>
                  </a:lnTo>
                  <a:lnTo>
                    <a:pt x="116858" y="2249303"/>
                  </a:lnTo>
                  <a:lnTo>
                    <a:pt x="160759" y="2264997"/>
                  </a:lnTo>
                  <a:lnTo>
                    <a:pt x="208580" y="2270506"/>
                  </a:lnTo>
                  <a:lnTo>
                    <a:pt x="1877220" y="2270506"/>
                  </a:lnTo>
                  <a:lnTo>
                    <a:pt x="1925040" y="2264997"/>
                  </a:lnTo>
                  <a:lnTo>
                    <a:pt x="1968941" y="2249303"/>
                  </a:lnTo>
                  <a:lnTo>
                    <a:pt x="2007669" y="2224679"/>
                  </a:lnTo>
                  <a:lnTo>
                    <a:pt x="2039972" y="2192376"/>
                  </a:lnTo>
                  <a:lnTo>
                    <a:pt x="2064597" y="2153648"/>
                  </a:lnTo>
                  <a:lnTo>
                    <a:pt x="2080290" y="2109747"/>
                  </a:lnTo>
                  <a:lnTo>
                    <a:pt x="2085800" y="2061926"/>
                  </a:lnTo>
                  <a:lnTo>
                    <a:pt x="2085800" y="208580"/>
                  </a:lnTo>
                  <a:lnTo>
                    <a:pt x="2080290" y="160759"/>
                  </a:lnTo>
                  <a:lnTo>
                    <a:pt x="2064597" y="116858"/>
                  </a:lnTo>
                  <a:lnTo>
                    <a:pt x="2039972" y="78130"/>
                  </a:lnTo>
                  <a:lnTo>
                    <a:pt x="2007669" y="45827"/>
                  </a:lnTo>
                  <a:lnTo>
                    <a:pt x="1968941" y="21203"/>
                  </a:lnTo>
                  <a:lnTo>
                    <a:pt x="1925040" y="5509"/>
                  </a:lnTo>
                  <a:lnTo>
                    <a:pt x="18772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545140" y="7893372"/>
              <a:ext cx="2085975" cy="2270760"/>
            </a:xfrm>
            <a:custGeom>
              <a:avLst/>
              <a:gdLst/>
              <a:ahLst/>
              <a:cxnLst/>
              <a:rect l="l" t="t" r="r" b="b"/>
              <a:pathLst>
                <a:path w="2085975" h="2270759">
                  <a:moveTo>
                    <a:pt x="0" y="208580"/>
                  </a:moveTo>
                  <a:lnTo>
                    <a:pt x="5509" y="160759"/>
                  </a:lnTo>
                  <a:lnTo>
                    <a:pt x="21203" y="116858"/>
                  </a:lnTo>
                  <a:lnTo>
                    <a:pt x="45827" y="78130"/>
                  </a:lnTo>
                  <a:lnTo>
                    <a:pt x="78130" y="45827"/>
                  </a:lnTo>
                  <a:lnTo>
                    <a:pt x="116858" y="21203"/>
                  </a:lnTo>
                  <a:lnTo>
                    <a:pt x="160759" y="5509"/>
                  </a:lnTo>
                  <a:lnTo>
                    <a:pt x="208580" y="0"/>
                  </a:lnTo>
                  <a:lnTo>
                    <a:pt x="1877220" y="0"/>
                  </a:lnTo>
                  <a:lnTo>
                    <a:pt x="1925040" y="5509"/>
                  </a:lnTo>
                  <a:lnTo>
                    <a:pt x="1968941" y="21203"/>
                  </a:lnTo>
                  <a:lnTo>
                    <a:pt x="2007669" y="45827"/>
                  </a:lnTo>
                  <a:lnTo>
                    <a:pt x="2039972" y="78130"/>
                  </a:lnTo>
                  <a:lnTo>
                    <a:pt x="2064597" y="116858"/>
                  </a:lnTo>
                  <a:lnTo>
                    <a:pt x="2080290" y="160759"/>
                  </a:lnTo>
                  <a:lnTo>
                    <a:pt x="2085800" y="208580"/>
                  </a:lnTo>
                  <a:lnTo>
                    <a:pt x="2085800" y="2061926"/>
                  </a:lnTo>
                  <a:lnTo>
                    <a:pt x="2080290" y="2109747"/>
                  </a:lnTo>
                  <a:lnTo>
                    <a:pt x="2064597" y="2153648"/>
                  </a:lnTo>
                  <a:lnTo>
                    <a:pt x="2039972" y="2192376"/>
                  </a:lnTo>
                  <a:lnTo>
                    <a:pt x="2007669" y="2224679"/>
                  </a:lnTo>
                  <a:lnTo>
                    <a:pt x="1968941" y="2249303"/>
                  </a:lnTo>
                  <a:lnTo>
                    <a:pt x="1925040" y="2264997"/>
                  </a:lnTo>
                  <a:lnTo>
                    <a:pt x="1877220" y="2270506"/>
                  </a:lnTo>
                  <a:lnTo>
                    <a:pt x="208580" y="2270506"/>
                  </a:lnTo>
                  <a:lnTo>
                    <a:pt x="160759" y="2264997"/>
                  </a:lnTo>
                  <a:lnTo>
                    <a:pt x="116858" y="2249303"/>
                  </a:lnTo>
                  <a:lnTo>
                    <a:pt x="78130" y="2224679"/>
                  </a:lnTo>
                  <a:lnTo>
                    <a:pt x="45827" y="2192376"/>
                  </a:lnTo>
                  <a:lnTo>
                    <a:pt x="21203" y="2153648"/>
                  </a:lnTo>
                  <a:lnTo>
                    <a:pt x="5509" y="2109747"/>
                  </a:lnTo>
                  <a:lnTo>
                    <a:pt x="0" y="2061926"/>
                  </a:lnTo>
                  <a:lnTo>
                    <a:pt x="0" y="208580"/>
                  </a:lnTo>
                  <a:close/>
                </a:path>
              </a:pathLst>
            </a:custGeom>
            <a:ln w="1047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8800360" y="5348737"/>
            <a:ext cx="2096770" cy="2281555"/>
            <a:chOff x="8800360" y="5348737"/>
            <a:chExt cx="2096770" cy="2281555"/>
          </a:xfrm>
        </p:grpSpPr>
        <p:sp>
          <p:nvSpPr>
            <p:cNvPr id="21" name="object 21"/>
            <p:cNvSpPr/>
            <p:nvPr/>
          </p:nvSpPr>
          <p:spPr>
            <a:xfrm>
              <a:off x="8805595" y="5353973"/>
              <a:ext cx="2085975" cy="2270760"/>
            </a:xfrm>
            <a:custGeom>
              <a:avLst/>
              <a:gdLst/>
              <a:ahLst/>
              <a:cxnLst/>
              <a:rect l="l" t="t" r="r" b="b"/>
              <a:pathLst>
                <a:path w="2085975" h="2270759">
                  <a:moveTo>
                    <a:pt x="1877220" y="0"/>
                  </a:moveTo>
                  <a:lnTo>
                    <a:pt x="208580" y="0"/>
                  </a:lnTo>
                  <a:lnTo>
                    <a:pt x="160759" y="5509"/>
                  </a:lnTo>
                  <a:lnTo>
                    <a:pt x="116858" y="21203"/>
                  </a:lnTo>
                  <a:lnTo>
                    <a:pt x="78130" y="45827"/>
                  </a:lnTo>
                  <a:lnTo>
                    <a:pt x="45827" y="78130"/>
                  </a:lnTo>
                  <a:lnTo>
                    <a:pt x="21203" y="116858"/>
                  </a:lnTo>
                  <a:lnTo>
                    <a:pt x="5509" y="160759"/>
                  </a:lnTo>
                  <a:lnTo>
                    <a:pt x="0" y="208580"/>
                  </a:lnTo>
                  <a:lnTo>
                    <a:pt x="0" y="2061926"/>
                  </a:lnTo>
                  <a:lnTo>
                    <a:pt x="5509" y="2109747"/>
                  </a:lnTo>
                  <a:lnTo>
                    <a:pt x="21203" y="2153648"/>
                  </a:lnTo>
                  <a:lnTo>
                    <a:pt x="45827" y="2192376"/>
                  </a:lnTo>
                  <a:lnTo>
                    <a:pt x="78130" y="2224679"/>
                  </a:lnTo>
                  <a:lnTo>
                    <a:pt x="116858" y="2249303"/>
                  </a:lnTo>
                  <a:lnTo>
                    <a:pt x="160759" y="2264997"/>
                  </a:lnTo>
                  <a:lnTo>
                    <a:pt x="208580" y="2270506"/>
                  </a:lnTo>
                  <a:lnTo>
                    <a:pt x="1877220" y="2270506"/>
                  </a:lnTo>
                  <a:lnTo>
                    <a:pt x="1925040" y="2264997"/>
                  </a:lnTo>
                  <a:lnTo>
                    <a:pt x="1968941" y="2249303"/>
                  </a:lnTo>
                  <a:lnTo>
                    <a:pt x="2007669" y="2224679"/>
                  </a:lnTo>
                  <a:lnTo>
                    <a:pt x="2039972" y="2192376"/>
                  </a:lnTo>
                  <a:lnTo>
                    <a:pt x="2064597" y="2153648"/>
                  </a:lnTo>
                  <a:lnTo>
                    <a:pt x="2080290" y="2109747"/>
                  </a:lnTo>
                  <a:lnTo>
                    <a:pt x="2085800" y="2061926"/>
                  </a:lnTo>
                  <a:lnTo>
                    <a:pt x="2085800" y="208580"/>
                  </a:lnTo>
                  <a:lnTo>
                    <a:pt x="2080290" y="160759"/>
                  </a:lnTo>
                  <a:lnTo>
                    <a:pt x="2064597" y="116858"/>
                  </a:lnTo>
                  <a:lnTo>
                    <a:pt x="2039972" y="78130"/>
                  </a:lnTo>
                  <a:lnTo>
                    <a:pt x="2007669" y="45827"/>
                  </a:lnTo>
                  <a:lnTo>
                    <a:pt x="1968941" y="21203"/>
                  </a:lnTo>
                  <a:lnTo>
                    <a:pt x="1925040" y="5509"/>
                  </a:lnTo>
                  <a:lnTo>
                    <a:pt x="18772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805595" y="5353973"/>
              <a:ext cx="2085975" cy="2270760"/>
            </a:xfrm>
            <a:custGeom>
              <a:avLst/>
              <a:gdLst/>
              <a:ahLst/>
              <a:cxnLst/>
              <a:rect l="l" t="t" r="r" b="b"/>
              <a:pathLst>
                <a:path w="2085975" h="2270759">
                  <a:moveTo>
                    <a:pt x="0" y="208580"/>
                  </a:moveTo>
                  <a:lnTo>
                    <a:pt x="5509" y="160759"/>
                  </a:lnTo>
                  <a:lnTo>
                    <a:pt x="21203" y="116858"/>
                  </a:lnTo>
                  <a:lnTo>
                    <a:pt x="45827" y="78130"/>
                  </a:lnTo>
                  <a:lnTo>
                    <a:pt x="78130" y="45827"/>
                  </a:lnTo>
                  <a:lnTo>
                    <a:pt x="116858" y="21203"/>
                  </a:lnTo>
                  <a:lnTo>
                    <a:pt x="160759" y="5509"/>
                  </a:lnTo>
                  <a:lnTo>
                    <a:pt x="208580" y="0"/>
                  </a:lnTo>
                  <a:lnTo>
                    <a:pt x="1877220" y="0"/>
                  </a:lnTo>
                  <a:lnTo>
                    <a:pt x="1925040" y="5509"/>
                  </a:lnTo>
                  <a:lnTo>
                    <a:pt x="1968941" y="21203"/>
                  </a:lnTo>
                  <a:lnTo>
                    <a:pt x="2007669" y="45827"/>
                  </a:lnTo>
                  <a:lnTo>
                    <a:pt x="2039972" y="78130"/>
                  </a:lnTo>
                  <a:lnTo>
                    <a:pt x="2064597" y="116858"/>
                  </a:lnTo>
                  <a:lnTo>
                    <a:pt x="2080290" y="160759"/>
                  </a:lnTo>
                  <a:lnTo>
                    <a:pt x="2085800" y="208580"/>
                  </a:lnTo>
                  <a:lnTo>
                    <a:pt x="2085800" y="2061926"/>
                  </a:lnTo>
                  <a:lnTo>
                    <a:pt x="2080290" y="2109747"/>
                  </a:lnTo>
                  <a:lnTo>
                    <a:pt x="2064597" y="2153648"/>
                  </a:lnTo>
                  <a:lnTo>
                    <a:pt x="2039972" y="2192376"/>
                  </a:lnTo>
                  <a:lnTo>
                    <a:pt x="2007669" y="2224679"/>
                  </a:lnTo>
                  <a:lnTo>
                    <a:pt x="1968941" y="2249303"/>
                  </a:lnTo>
                  <a:lnTo>
                    <a:pt x="1925040" y="2264997"/>
                  </a:lnTo>
                  <a:lnTo>
                    <a:pt x="1877220" y="2270506"/>
                  </a:lnTo>
                  <a:lnTo>
                    <a:pt x="208580" y="2270506"/>
                  </a:lnTo>
                  <a:lnTo>
                    <a:pt x="160759" y="2264997"/>
                  </a:lnTo>
                  <a:lnTo>
                    <a:pt x="116858" y="2249303"/>
                  </a:lnTo>
                  <a:lnTo>
                    <a:pt x="78130" y="2224679"/>
                  </a:lnTo>
                  <a:lnTo>
                    <a:pt x="45827" y="2192376"/>
                  </a:lnTo>
                  <a:lnTo>
                    <a:pt x="21203" y="2153648"/>
                  </a:lnTo>
                  <a:lnTo>
                    <a:pt x="5509" y="2109747"/>
                  </a:lnTo>
                  <a:lnTo>
                    <a:pt x="0" y="2061926"/>
                  </a:lnTo>
                  <a:lnTo>
                    <a:pt x="0" y="208580"/>
                  </a:lnTo>
                  <a:close/>
                </a:path>
              </a:pathLst>
            </a:custGeom>
            <a:ln w="1047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9081892" y="5580533"/>
            <a:ext cx="1533525" cy="15786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3525" marR="5080" indent="-251460">
              <a:lnSpc>
                <a:spcPct val="129000"/>
              </a:lnSpc>
              <a:spcBef>
                <a:spcPts val="95"/>
              </a:spcBef>
            </a:pPr>
            <a:r>
              <a:rPr dirty="0" sz="3950" spc="5">
                <a:latin typeface="Microsoft YaHei"/>
                <a:cs typeface="Microsoft YaHei"/>
              </a:rPr>
              <a:t>千行缺 </a:t>
            </a:r>
            <a:r>
              <a:rPr dirty="0" sz="3950" spc="5">
                <a:latin typeface="Microsoft YaHei"/>
                <a:cs typeface="Microsoft YaHei"/>
              </a:rPr>
              <a:t>陷率</a:t>
            </a:r>
            <a:endParaRPr sz="3950">
              <a:latin typeface="Microsoft YaHei"/>
              <a:cs typeface="Microsoft YaHe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800360" y="7888137"/>
            <a:ext cx="2096770" cy="2281555"/>
            <a:chOff x="8800360" y="7888137"/>
            <a:chExt cx="2096770" cy="2281555"/>
          </a:xfrm>
        </p:grpSpPr>
        <p:sp>
          <p:nvSpPr>
            <p:cNvPr id="25" name="object 25"/>
            <p:cNvSpPr/>
            <p:nvPr/>
          </p:nvSpPr>
          <p:spPr>
            <a:xfrm>
              <a:off x="8805595" y="7893372"/>
              <a:ext cx="2085975" cy="2270760"/>
            </a:xfrm>
            <a:custGeom>
              <a:avLst/>
              <a:gdLst/>
              <a:ahLst/>
              <a:cxnLst/>
              <a:rect l="l" t="t" r="r" b="b"/>
              <a:pathLst>
                <a:path w="2085975" h="2270759">
                  <a:moveTo>
                    <a:pt x="1877220" y="0"/>
                  </a:moveTo>
                  <a:lnTo>
                    <a:pt x="208580" y="0"/>
                  </a:lnTo>
                  <a:lnTo>
                    <a:pt x="160759" y="5509"/>
                  </a:lnTo>
                  <a:lnTo>
                    <a:pt x="116858" y="21203"/>
                  </a:lnTo>
                  <a:lnTo>
                    <a:pt x="78130" y="45827"/>
                  </a:lnTo>
                  <a:lnTo>
                    <a:pt x="45827" y="78130"/>
                  </a:lnTo>
                  <a:lnTo>
                    <a:pt x="21203" y="116858"/>
                  </a:lnTo>
                  <a:lnTo>
                    <a:pt x="5509" y="160759"/>
                  </a:lnTo>
                  <a:lnTo>
                    <a:pt x="0" y="208580"/>
                  </a:lnTo>
                  <a:lnTo>
                    <a:pt x="0" y="2061926"/>
                  </a:lnTo>
                  <a:lnTo>
                    <a:pt x="5509" y="2109747"/>
                  </a:lnTo>
                  <a:lnTo>
                    <a:pt x="21203" y="2153648"/>
                  </a:lnTo>
                  <a:lnTo>
                    <a:pt x="45827" y="2192376"/>
                  </a:lnTo>
                  <a:lnTo>
                    <a:pt x="78130" y="2224679"/>
                  </a:lnTo>
                  <a:lnTo>
                    <a:pt x="116858" y="2249303"/>
                  </a:lnTo>
                  <a:lnTo>
                    <a:pt x="160759" y="2264997"/>
                  </a:lnTo>
                  <a:lnTo>
                    <a:pt x="208580" y="2270506"/>
                  </a:lnTo>
                  <a:lnTo>
                    <a:pt x="1877220" y="2270506"/>
                  </a:lnTo>
                  <a:lnTo>
                    <a:pt x="1925040" y="2264997"/>
                  </a:lnTo>
                  <a:lnTo>
                    <a:pt x="1968941" y="2249303"/>
                  </a:lnTo>
                  <a:lnTo>
                    <a:pt x="2007669" y="2224679"/>
                  </a:lnTo>
                  <a:lnTo>
                    <a:pt x="2039972" y="2192376"/>
                  </a:lnTo>
                  <a:lnTo>
                    <a:pt x="2064597" y="2153648"/>
                  </a:lnTo>
                  <a:lnTo>
                    <a:pt x="2080290" y="2109747"/>
                  </a:lnTo>
                  <a:lnTo>
                    <a:pt x="2085800" y="2061926"/>
                  </a:lnTo>
                  <a:lnTo>
                    <a:pt x="2085800" y="208580"/>
                  </a:lnTo>
                  <a:lnTo>
                    <a:pt x="2080290" y="160759"/>
                  </a:lnTo>
                  <a:lnTo>
                    <a:pt x="2064597" y="116858"/>
                  </a:lnTo>
                  <a:lnTo>
                    <a:pt x="2039972" y="78130"/>
                  </a:lnTo>
                  <a:lnTo>
                    <a:pt x="2007669" y="45827"/>
                  </a:lnTo>
                  <a:lnTo>
                    <a:pt x="1968941" y="21203"/>
                  </a:lnTo>
                  <a:lnTo>
                    <a:pt x="1925040" y="5509"/>
                  </a:lnTo>
                  <a:lnTo>
                    <a:pt x="18772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805595" y="7893372"/>
              <a:ext cx="2085975" cy="2270760"/>
            </a:xfrm>
            <a:custGeom>
              <a:avLst/>
              <a:gdLst/>
              <a:ahLst/>
              <a:cxnLst/>
              <a:rect l="l" t="t" r="r" b="b"/>
              <a:pathLst>
                <a:path w="2085975" h="2270759">
                  <a:moveTo>
                    <a:pt x="0" y="208580"/>
                  </a:moveTo>
                  <a:lnTo>
                    <a:pt x="5509" y="160759"/>
                  </a:lnTo>
                  <a:lnTo>
                    <a:pt x="21203" y="116858"/>
                  </a:lnTo>
                  <a:lnTo>
                    <a:pt x="45827" y="78130"/>
                  </a:lnTo>
                  <a:lnTo>
                    <a:pt x="78130" y="45827"/>
                  </a:lnTo>
                  <a:lnTo>
                    <a:pt x="116858" y="21203"/>
                  </a:lnTo>
                  <a:lnTo>
                    <a:pt x="160759" y="5509"/>
                  </a:lnTo>
                  <a:lnTo>
                    <a:pt x="208580" y="0"/>
                  </a:lnTo>
                  <a:lnTo>
                    <a:pt x="1877220" y="0"/>
                  </a:lnTo>
                  <a:lnTo>
                    <a:pt x="1925040" y="5509"/>
                  </a:lnTo>
                  <a:lnTo>
                    <a:pt x="1968941" y="21203"/>
                  </a:lnTo>
                  <a:lnTo>
                    <a:pt x="2007669" y="45827"/>
                  </a:lnTo>
                  <a:lnTo>
                    <a:pt x="2039972" y="78130"/>
                  </a:lnTo>
                  <a:lnTo>
                    <a:pt x="2064597" y="116858"/>
                  </a:lnTo>
                  <a:lnTo>
                    <a:pt x="2080290" y="160759"/>
                  </a:lnTo>
                  <a:lnTo>
                    <a:pt x="2085800" y="208580"/>
                  </a:lnTo>
                  <a:lnTo>
                    <a:pt x="2085800" y="2061926"/>
                  </a:lnTo>
                  <a:lnTo>
                    <a:pt x="2080290" y="2109747"/>
                  </a:lnTo>
                  <a:lnTo>
                    <a:pt x="2064597" y="2153648"/>
                  </a:lnTo>
                  <a:lnTo>
                    <a:pt x="2039972" y="2192376"/>
                  </a:lnTo>
                  <a:lnTo>
                    <a:pt x="2007669" y="2224679"/>
                  </a:lnTo>
                  <a:lnTo>
                    <a:pt x="1968941" y="2249303"/>
                  </a:lnTo>
                  <a:lnTo>
                    <a:pt x="1925040" y="2264997"/>
                  </a:lnTo>
                  <a:lnTo>
                    <a:pt x="1877220" y="2270506"/>
                  </a:lnTo>
                  <a:lnTo>
                    <a:pt x="208580" y="2270506"/>
                  </a:lnTo>
                  <a:lnTo>
                    <a:pt x="160759" y="2264997"/>
                  </a:lnTo>
                  <a:lnTo>
                    <a:pt x="116858" y="2249303"/>
                  </a:lnTo>
                  <a:lnTo>
                    <a:pt x="78130" y="2224679"/>
                  </a:lnTo>
                  <a:lnTo>
                    <a:pt x="45827" y="2192376"/>
                  </a:lnTo>
                  <a:lnTo>
                    <a:pt x="21203" y="2153648"/>
                  </a:lnTo>
                  <a:lnTo>
                    <a:pt x="5509" y="2109747"/>
                  </a:lnTo>
                  <a:lnTo>
                    <a:pt x="0" y="2061926"/>
                  </a:lnTo>
                  <a:lnTo>
                    <a:pt x="0" y="208580"/>
                  </a:lnTo>
                  <a:close/>
                </a:path>
              </a:pathLst>
            </a:custGeom>
            <a:ln w="1047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537274" y="8193940"/>
            <a:ext cx="8016875" cy="1450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73709" marR="5080" indent="-461645">
              <a:lnSpc>
                <a:spcPct val="129900"/>
              </a:lnSpc>
              <a:spcBef>
                <a:spcPts val="95"/>
              </a:spcBef>
              <a:tabLst>
                <a:tab pos="2185670" algn="l"/>
                <a:tab pos="2415540" algn="l"/>
                <a:tab pos="4358640" algn="l"/>
                <a:tab pos="4819650" algn="l"/>
                <a:tab pos="6619875" algn="l"/>
                <a:tab pos="6849745" algn="l"/>
              </a:tabLst>
            </a:pPr>
            <a:r>
              <a:rPr dirty="0" sz="3600" spc="30" b="1">
                <a:solidFill>
                  <a:srgbClr val="44536A"/>
                </a:solidFill>
                <a:latin typeface="Microsoft YaHei"/>
                <a:cs typeface="Microsoft YaHei"/>
              </a:rPr>
              <a:t>根因分</a:t>
            </a:r>
            <a:r>
              <a:rPr dirty="0" sz="3600" spc="30" b="1">
                <a:solidFill>
                  <a:srgbClr val="44536A"/>
                </a:solidFill>
                <a:latin typeface="Microsoft YaHei"/>
                <a:cs typeface="Microsoft YaHei"/>
              </a:rPr>
              <a:t>	</a:t>
            </a:r>
            <a:r>
              <a:rPr dirty="0" sz="3600" spc="30" b="1">
                <a:solidFill>
                  <a:srgbClr val="44536A"/>
                </a:solidFill>
                <a:latin typeface="Microsoft YaHei"/>
                <a:cs typeface="Microsoft YaHei"/>
              </a:rPr>
              <a:t>代码覆</a:t>
            </a:r>
            <a:r>
              <a:rPr dirty="0" sz="3600" spc="30" b="1">
                <a:solidFill>
                  <a:srgbClr val="44536A"/>
                </a:solidFill>
                <a:latin typeface="Microsoft YaHei"/>
                <a:cs typeface="Microsoft YaHei"/>
              </a:rPr>
              <a:t>	</a:t>
            </a:r>
            <a:r>
              <a:rPr dirty="0" sz="3600" spc="30" b="1">
                <a:solidFill>
                  <a:srgbClr val="44536A"/>
                </a:solidFill>
                <a:latin typeface="Microsoft YaHei"/>
                <a:cs typeface="Microsoft YaHei"/>
              </a:rPr>
              <a:t>缺陷阶</a:t>
            </a:r>
            <a:r>
              <a:rPr dirty="0" sz="3600" spc="30" b="1">
                <a:solidFill>
                  <a:srgbClr val="44536A"/>
                </a:solidFill>
                <a:latin typeface="Microsoft YaHei"/>
                <a:cs typeface="Microsoft YaHei"/>
              </a:rPr>
              <a:t>	</a:t>
            </a:r>
            <a:r>
              <a:rPr dirty="0" sz="3600" spc="25" b="1">
                <a:solidFill>
                  <a:srgbClr val="44536A"/>
                </a:solidFill>
                <a:latin typeface="Microsoft YaHei"/>
                <a:cs typeface="Microsoft YaHei"/>
              </a:rPr>
              <a:t>低质缺 </a:t>
            </a:r>
            <a:r>
              <a:rPr dirty="0" sz="3600" spc="30" b="1">
                <a:solidFill>
                  <a:srgbClr val="44536A"/>
                </a:solidFill>
                <a:latin typeface="Microsoft YaHei"/>
                <a:cs typeface="Microsoft YaHei"/>
              </a:rPr>
              <a:t>布		盖率		段		陷率</a:t>
            </a:r>
            <a:endParaRPr sz="3600">
              <a:latin typeface="Microsoft YaHei"/>
              <a:cs typeface="Microsoft YaHe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1236725" y="2808082"/>
            <a:ext cx="6529705" cy="2281555"/>
            <a:chOff x="11236725" y="2808082"/>
            <a:chExt cx="6529705" cy="2281555"/>
          </a:xfrm>
        </p:grpSpPr>
        <p:sp>
          <p:nvSpPr>
            <p:cNvPr id="29" name="object 29"/>
            <p:cNvSpPr/>
            <p:nvPr/>
          </p:nvSpPr>
          <p:spPr>
            <a:xfrm>
              <a:off x="11241961" y="2813317"/>
              <a:ext cx="6518909" cy="2270760"/>
            </a:xfrm>
            <a:custGeom>
              <a:avLst/>
              <a:gdLst/>
              <a:ahLst/>
              <a:cxnLst/>
              <a:rect l="l" t="t" r="r" b="b"/>
              <a:pathLst>
                <a:path w="6518909" h="2270760">
                  <a:moveTo>
                    <a:pt x="6291745" y="0"/>
                  </a:moveTo>
                  <a:lnTo>
                    <a:pt x="227008" y="0"/>
                  </a:lnTo>
                  <a:lnTo>
                    <a:pt x="181269" y="4613"/>
                  </a:lnTo>
                  <a:lnTo>
                    <a:pt x="138662" y="17844"/>
                  </a:lnTo>
                  <a:lnTo>
                    <a:pt x="100102" y="38779"/>
                  </a:lnTo>
                  <a:lnTo>
                    <a:pt x="66503" y="66503"/>
                  </a:lnTo>
                  <a:lnTo>
                    <a:pt x="38779" y="100102"/>
                  </a:lnTo>
                  <a:lnTo>
                    <a:pt x="17844" y="138662"/>
                  </a:lnTo>
                  <a:lnTo>
                    <a:pt x="4613" y="181269"/>
                  </a:lnTo>
                  <a:lnTo>
                    <a:pt x="0" y="227008"/>
                  </a:lnTo>
                  <a:lnTo>
                    <a:pt x="0" y="2043497"/>
                  </a:lnTo>
                  <a:lnTo>
                    <a:pt x="4613" y="2089237"/>
                  </a:lnTo>
                  <a:lnTo>
                    <a:pt x="17844" y="2131844"/>
                  </a:lnTo>
                  <a:lnTo>
                    <a:pt x="38779" y="2170404"/>
                  </a:lnTo>
                  <a:lnTo>
                    <a:pt x="66503" y="2204003"/>
                  </a:lnTo>
                  <a:lnTo>
                    <a:pt x="100102" y="2231727"/>
                  </a:lnTo>
                  <a:lnTo>
                    <a:pt x="138662" y="2252662"/>
                  </a:lnTo>
                  <a:lnTo>
                    <a:pt x="181269" y="2265893"/>
                  </a:lnTo>
                  <a:lnTo>
                    <a:pt x="227008" y="2270506"/>
                  </a:lnTo>
                  <a:lnTo>
                    <a:pt x="6291745" y="2270506"/>
                  </a:lnTo>
                  <a:lnTo>
                    <a:pt x="6337485" y="2265893"/>
                  </a:lnTo>
                  <a:lnTo>
                    <a:pt x="6380092" y="2252662"/>
                  </a:lnTo>
                  <a:lnTo>
                    <a:pt x="6418652" y="2231727"/>
                  </a:lnTo>
                  <a:lnTo>
                    <a:pt x="6452251" y="2204003"/>
                  </a:lnTo>
                  <a:lnTo>
                    <a:pt x="6479975" y="2170404"/>
                  </a:lnTo>
                  <a:lnTo>
                    <a:pt x="6500909" y="2131844"/>
                  </a:lnTo>
                  <a:lnTo>
                    <a:pt x="6514140" y="2089237"/>
                  </a:lnTo>
                  <a:lnTo>
                    <a:pt x="6518754" y="2043497"/>
                  </a:lnTo>
                  <a:lnTo>
                    <a:pt x="6518754" y="227008"/>
                  </a:lnTo>
                  <a:lnTo>
                    <a:pt x="6514140" y="181269"/>
                  </a:lnTo>
                  <a:lnTo>
                    <a:pt x="6500909" y="138662"/>
                  </a:lnTo>
                  <a:lnTo>
                    <a:pt x="6479975" y="100102"/>
                  </a:lnTo>
                  <a:lnTo>
                    <a:pt x="6452251" y="66503"/>
                  </a:lnTo>
                  <a:lnTo>
                    <a:pt x="6418652" y="38779"/>
                  </a:lnTo>
                  <a:lnTo>
                    <a:pt x="6380092" y="17844"/>
                  </a:lnTo>
                  <a:lnTo>
                    <a:pt x="6337485" y="4613"/>
                  </a:lnTo>
                  <a:lnTo>
                    <a:pt x="629174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1241961" y="2813317"/>
              <a:ext cx="6518909" cy="2270760"/>
            </a:xfrm>
            <a:custGeom>
              <a:avLst/>
              <a:gdLst/>
              <a:ahLst/>
              <a:cxnLst/>
              <a:rect l="l" t="t" r="r" b="b"/>
              <a:pathLst>
                <a:path w="6518909" h="2270760">
                  <a:moveTo>
                    <a:pt x="0" y="227008"/>
                  </a:moveTo>
                  <a:lnTo>
                    <a:pt x="4613" y="181269"/>
                  </a:lnTo>
                  <a:lnTo>
                    <a:pt x="17844" y="138662"/>
                  </a:lnTo>
                  <a:lnTo>
                    <a:pt x="38779" y="100102"/>
                  </a:lnTo>
                  <a:lnTo>
                    <a:pt x="66503" y="66503"/>
                  </a:lnTo>
                  <a:lnTo>
                    <a:pt x="100102" y="38779"/>
                  </a:lnTo>
                  <a:lnTo>
                    <a:pt x="138662" y="17844"/>
                  </a:lnTo>
                  <a:lnTo>
                    <a:pt x="181269" y="4613"/>
                  </a:lnTo>
                  <a:lnTo>
                    <a:pt x="227008" y="0"/>
                  </a:lnTo>
                  <a:lnTo>
                    <a:pt x="6291745" y="0"/>
                  </a:lnTo>
                  <a:lnTo>
                    <a:pt x="6337485" y="4613"/>
                  </a:lnTo>
                  <a:lnTo>
                    <a:pt x="6380092" y="17844"/>
                  </a:lnTo>
                  <a:lnTo>
                    <a:pt x="6418652" y="38779"/>
                  </a:lnTo>
                  <a:lnTo>
                    <a:pt x="6452251" y="66503"/>
                  </a:lnTo>
                  <a:lnTo>
                    <a:pt x="6479975" y="100102"/>
                  </a:lnTo>
                  <a:lnTo>
                    <a:pt x="6500909" y="138662"/>
                  </a:lnTo>
                  <a:lnTo>
                    <a:pt x="6514140" y="181269"/>
                  </a:lnTo>
                  <a:lnTo>
                    <a:pt x="6518754" y="227008"/>
                  </a:lnTo>
                  <a:lnTo>
                    <a:pt x="6518754" y="2043497"/>
                  </a:lnTo>
                  <a:lnTo>
                    <a:pt x="6514140" y="2089237"/>
                  </a:lnTo>
                  <a:lnTo>
                    <a:pt x="6500909" y="2131844"/>
                  </a:lnTo>
                  <a:lnTo>
                    <a:pt x="6479975" y="2170404"/>
                  </a:lnTo>
                  <a:lnTo>
                    <a:pt x="6452251" y="2204003"/>
                  </a:lnTo>
                  <a:lnTo>
                    <a:pt x="6418652" y="2231727"/>
                  </a:lnTo>
                  <a:lnTo>
                    <a:pt x="6380092" y="2252662"/>
                  </a:lnTo>
                  <a:lnTo>
                    <a:pt x="6337485" y="2265893"/>
                  </a:lnTo>
                  <a:lnTo>
                    <a:pt x="6291745" y="2270506"/>
                  </a:lnTo>
                  <a:lnTo>
                    <a:pt x="227008" y="2270506"/>
                  </a:lnTo>
                  <a:lnTo>
                    <a:pt x="181269" y="2265893"/>
                  </a:lnTo>
                  <a:lnTo>
                    <a:pt x="138662" y="2252662"/>
                  </a:lnTo>
                  <a:lnTo>
                    <a:pt x="100102" y="2231727"/>
                  </a:lnTo>
                  <a:lnTo>
                    <a:pt x="66503" y="2204003"/>
                  </a:lnTo>
                  <a:lnTo>
                    <a:pt x="38779" y="2170404"/>
                  </a:lnTo>
                  <a:lnTo>
                    <a:pt x="17844" y="2131844"/>
                  </a:lnTo>
                  <a:lnTo>
                    <a:pt x="4613" y="2089237"/>
                  </a:lnTo>
                  <a:lnTo>
                    <a:pt x="0" y="2043497"/>
                  </a:lnTo>
                  <a:lnTo>
                    <a:pt x="0" y="227008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13734944" y="3433896"/>
            <a:ext cx="1533525" cy="9302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900" spc="35">
                <a:solidFill>
                  <a:srgbClr val="FFFFFF"/>
                </a:solidFill>
                <a:latin typeface="Microsoft YaHei"/>
                <a:cs typeface="Microsoft YaHei"/>
              </a:rPr>
              <a:t>效率</a:t>
            </a:r>
            <a:endParaRPr sz="5900">
              <a:latin typeface="Microsoft YaHei"/>
              <a:cs typeface="Microsoft YaHe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1236725" y="5348737"/>
            <a:ext cx="4269105" cy="2281555"/>
            <a:chOff x="11236725" y="5348737"/>
            <a:chExt cx="4269105" cy="2281555"/>
          </a:xfrm>
        </p:grpSpPr>
        <p:sp>
          <p:nvSpPr>
            <p:cNvPr id="33" name="object 33"/>
            <p:cNvSpPr/>
            <p:nvPr/>
          </p:nvSpPr>
          <p:spPr>
            <a:xfrm>
              <a:off x="11241961" y="5353973"/>
              <a:ext cx="4258310" cy="2270760"/>
            </a:xfrm>
            <a:custGeom>
              <a:avLst/>
              <a:gdLst/>
              <a:ahLst/>
              <a:cxnLst/>
              <a:rect l="l" t="t" r="r" b="b"/>
              <a:pathLst>
                <a:path w="4258309" h="2270759">
                  <a:moveTo>
                    <a:pt x="4031290" y="0"/>
                  </a:moveTo>
                  <a:lnTo>
                    <a:pt x="227008" y="0"/>
                  </a:lnTo>
                  <a:lnTo>
                    <a:pt x="181269" y="4613"/>
                  </a:lnTo>
                  <a:lnTo>
                    <a:pt x="138662" y="17844"/>
                  </a:lnTo>
                  <a:lnTo>
                    <a:pt x="100102" y="38779"/>
                  </a:lnTo>
                  <a:lnTo>
                    <a:pt x="66503" y="66503"/>
                  </a:lnTo>
                  <a:lnTo>
                    <a:pt x="38779" y="100102"/>
                  </a:lnTo>
                  <a:lnTo>
                    <a:pt x="17844" y="138662"/>
                  </a:lnTo>
                  <a:lnTo>
                    <a:pt x="4613" y="181269"/>
                  </a:lnTo>
                  <a:lnTo>
                    <a:pt x="0" y="227008"/>
                  </a:lnTo>
                  <a:lnTo>
                    <a:pt x="0" y="2043497"/>
                  </a:lnTo>
                  <a:lnTo>
                    <a:pt x="4613" y="2089237"/>
                  </a:lnTo>
                  <a:lnTo>
                    <a:pt x="17844" y="2131844"/>
                  </a:lnTo>
                  <a:lnTo>
                    <a:pt x="38779" y="2170404"/>
                  </a:lnTo>
                  <a:lnTo>
                    <a:pt x="66503" y="2204003"/>
                  </a:lnTo>
                  <a:lnTo>
                    <a:pt x="100102" y="2231727"/>
                  </a:lnTo>
                  <a:lnTo>
                    <a:pt x="138662" y="2252662"/>
                  </a:lnTo>
                  <a:lnTo>
                    <a:pt x="181269" y="2265893"/>
                  </a:lnTo>
                  <a:lnTo>
                    <a:pt x="227008" y="2270506"/>
                  </a:lnTo>
                  <a:lnTo>
                    <a:pt x="4031290" y="2270506"/>
                  </a:lnTo>
                  <a:lnTo>
                    <a:pt x="4077030" y="2265893"/>
                  </a:lnTo>
                  <a:lnTo>
                    <a:pt x="4119637" y="2252662"/>
                  </a:lnTo>
                  <a:lnTo>
                    <a:pt x="4158197" y="2231727"/>
                  </a:lnTo>
                  <a:lnTo>
                    <a:pt x="4191796" y="2204003"/>
                  </a:lnTo>
                  <a:lnTo>
                    <a:pt x="4219520" y="2170404"/>
                  </a:lnTo>
                  <a:lnTo>
                    <a:pt x="4240454" y="2131844"/>
                  </a:lnTo>
                  <a:lnTo>
                    <a:pt x="4253686" y="2089237"/>
                  </a:lnTo>
                  <a:lnTo>
                    <a:pt x="4258299" y="2043497"/>
                  </a:lnTo>
                  <a:lnTo>
                    <a:pt x="4258299" y="227008"/>
                  </a:lnTo>
                  <a:lnTo>
                    <a:pt x="4253686" y="181269"/>
                  </a:lnTo>
                  <a:lnTo>
                    <a:pt x="4240454" y="138662"/>
                  </a:lnTo>
                  <a:lnTo>
                    <a:pt x="4219520" y="100102"/>
                  </a:lnTo>
                  <a:lnTo>
                    <a:pt x="4191796" y="66503"/>
                  </a:lnTo>
                  <a:lnTo>
                    <a:pt x="4158197" y="38779"/>
                  </a:lnTo>
                  <a:lnTo>
                    <a:pt x="4119637" y="17844"/>
                  </a:lnTo>
                  <a:lnTo>
                    <a:pt x="4077030" y="4613"/>
                  </a:lnTo>
                  <a:lnTo>
                    <a:pt x="40312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1241961" y="5353973"/>
              <a:ext cx="4258310" cy="2270760"/>
            </a:xfrm>
            <a:custGeom>
              <a:avLst/>
              <a:gdLst/>
              <a:ahLst/>
              <a:cxnLst/>
              <a:rect l="l" t="t" r="r" b="b"/>
              <a:pathLst>
                <a:path w="4258309" h="2270759">
                  <a:moveTo>
                    <a:pt x="0" y="227008"/>
                  </a:moveTo>
                  <a:lnTo>
                    <a:pt x="4613" y="181269"/>
                  </a:lnTo>
                  <a:lnTo>
                    <a:pt x="17844" y="138662"/>
                  </a:lnTo>
                  <a:lnTo>
                    <a:pt x="38779" y="100102"/>
                  </a:lnTo>
                  <a:lnTo>
                    <a:pt x="66503" y="66503"/>
                  </a:lnTo>
                  <a:lnTo>
                    <a:pt x="100102" y="38779"/>
                  </a:lnTo>
                  <a:lnTo>
                    <a:pt x="138662" y="17844"/>
                  </a:lnTo>
                  <a:lnTo>
                    <a:pt x="181269" y="4613"/>
                  </a:lnTo>
                  <a:lnTo>
                    <a:pt x="227008" y="0"/>
                  </a:lnTo>
                  <a:lnTo>
                    <a:pt x="4031290" y="0"/>
                  </a:lnTo>
                  <a:lnTo>
                    <a:pt x="4077030" y="4613"/>
                  </a:lnTo>
                  <a:lnTo>
                    <a:pt x="4119637" y="17844"/>
                  </a:lnTo>
                  <a:lnTo>
                    <a:pt x="4158197" y="38779"/>
                  </a:lnTo>
                  <a:lnTo>
                    <a:pt x="4191796" y="66503"/>
                  </a:lnTo>
                  <a:lnTo>
                    <a:pt x="4219520" y="100102"/>
                  </a:lnTo>
                  <a:lnTo>
                    <a:pt x="4240454" y="138662"/>
                  </a:lnTo>
                  <a:lnTo>
                    <a:pt x="4253686" y="181269"/>
                  </a:lnTo>
                  <a:lnTo>
                    <a:pt x="4258299" y="227008"/>
                  </a:lnTo>
                  <a:lnTo>
                    <a:pt x="4258299" y="2043497"/>
                  </a:lnTo>
                  <a:lnTo>
                    <a:pt x="4253686" y="2089237"/>
                  </a:lnTo>
                  <a:lnTo>
                    <a:pt x="4240454" y="2131844"/>
                  </a:lnTo>
                  <a:lnTo>
                    <a:pt x="4219520" y="2170404"/>
                  </a:lnTo>
                  <a:lnTo>
                    <a:pt x="4191796" y="2204003"/>
                  </a:lnTo>
                  <a:lnTo>
                    <a:pt x="4158197" y="2231727"/>
                  </a:lnTo>
                  <a:lnTo>
                    <a:pt x="4119637" y="2252662"/>
                  </a:lnTo>
                  <a:lnTo>
                    <a:pt x="4077030" y="2265893"/>
                  </a:lnTo>
                  <a:lnTo>
                    <a:pt x="4031290" y="2270506"/>
                  </a:lnTo>
                  <a:lnTo>
                    <a:pt x="227008" y="2270506"/>
                  </a:lnTo>
                  <a:lnTo>
                    <a:pt x="181269" y="2265893"/>
                  </a:lnTo>
                  <a:lnTo>
                    <a:pt x="138662" y="2252662"/>
                  </a:lnTo>
                  <a:lnTo>
                    <a:pt x="100102" y="2231727"/>
                  </a:lnTo>
                  <a:lnTo>
                    <a:pt x="66503" y="2204003"/>
                  </a:lnTo>
                  <a:lnTo>
                    <a:pt x="38779" y="2170404"/>
                  </a:lnTo>
                  <a:lnTo>
                    <a:pt x="17844" y="2131844"/>
                  </a:lnTo>
                  <a:lnTo>
                    <a:pt x="4613" y="2089237"/>
                  </a:lnTo>
                  <a:lnTo>
                    <a:pt x="0" y="2043497"/>
                  </a:lnTo>
                  <a:lnTo>
                    <a:pt x="0" y="227008"/>
                  </a:lnTo>
                  <a:close/>
                </a:path>
              </a:pathLst>
            </a:custGeom>
            <a:ln w="1047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12101276" y="6141625"/>
            <a:ext cx="2540000" cy="629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950" spc="5">
                <a:latin typeface="Microsoft YaHei"/>
                <a:cs typeface="Microsoft YaHei"/>
              </a:rPr>
              <a:t>全回归时长</a:t>
            </a:r>
            <a:endParaRPr sz="3950">
              <a:latin typeface="Microsoft YaHei"/>
              <a:cs typeface="Microsoft YaHe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1236725" y="7888137"/>
            <a:ext cx="2095500" cy="2281555"/>
            <a:chOff x="11236725" y="7888137"/>
            <a:chExt cx="2095500" cy="2281555"/>
          </a:xfrm>
        </p:grpSpPr>
        <p:sp>
          <p:nvSpPr>
            <p:cNvPr id="37" name="object 37"/>
            <p:cNvSpPr/>
            <p:nvPr/>
          </p:nvSpPr>
          <p:spPr>
            <a:xfrm>
              <a:off x="11241961" y="7893372"/>
              <a:ext cx="2084705" cy="2270760"/>
            </a:xfrm>
            <a:custGeom>
              <a:avLst/>
              <a:gdLst/>
              <a:ahLst/>
              <a:cxnLst/>
              <a:rect l="l" t="t" r="r" b="b"/>
              <a:pathLst>
                <a:path w="2084705" h="2270759">
                  <a:moveTo>
                    <a:pt x="1876068" y="0"/>
                  </a:moveTo>
                  <a:lnTo>
                    <a:pt x="208475" y="0"/>
                  </a:lnTo>
                  <a:lnTo>
                    <a:pt x="160660" y="5503"/>
                  </a:lnTo>
                  <a:lnTo>
                    <a:pt x="116774" y="21182"/>
                  </a:lnTo>
                  <a:lnTo>
                    <a:pt x="78067" y="45786"/>
                  </a:lnTo>
                  <a:lnTo>
                    <a:pt x="45786" y="78067"/>
                  </a:lnTo>
                  <a:lnTo>
                    <a:pt x="21182" y="116774"/>
                  </a:lnTo>
                  <a:lnTo>
                    <a:pt x="5503" y="160660"/>
                  </a:lnTo>
                  <a:lnTo>
                    <a:pt x="0" y="208475"/>
                  </a:lnTo>
                  <a:lnTo>
                    <a:pt x="0" y="2062031"/>
                  </a:lnTo>
                  <a:lnTo>
                    <a:pt x="5503" y="2109846"/>
                  </a:lnTo>
                  <a:lnTo>
                    <a:pt x="21182" y="2153731"/>
                  </a:lnTo>
                  <a:lnTo>
                    <a:pt x="45786" y="2192439"/>
                  </a:lnTo>
                  <a:lnTo>
                    <a:pt x="78067" y="2224720"/>
                  </a:lnTo>
                  <a:lnTo>
                    <a:pt x="116774" y="2249324"/>
                  </a:lnTo>
                  <a:lnTo>
                    <a:pt x="160660" y="2265003"/>
                  </a:lnTo>
                  <a:lnTo>
                    <a:pt x="208475" y="2270506"/>
                  </a:lnTo>
                  <a:lnTo>
                    <a:pt x="1876068" y="2270506"/>
                  </a:lnTo>
                  <a:lnTo>
                    <a:pt x="1923883" y="2265003"/>
                  </a:lnTo>
                  <a:lnTo>
                    <a:pt x="1967769" y="2249324"/>
                  </a:lnTo>
                  <a:lnTo>
                    <a:pt x="2006476" y="2224720"/>
                  </a:lnTo>
                  <a:lnTo>
                    <a:pt x="2038757" y="2192439"/>
                  </a:lnTo>
                  <a:lnTo>
                    <a:pt x="2063361" y="2153731"/>
                  </a:lnTo>
                  <a:lnTo>
                    <a:pt x="2079040" y="2109846"/>
                  </a:lnTo>
                  <a:lnTo>
                    <a:pt x="2084543" y="2062031"/>
                  </a:lnTo>
                  <a:lnTo>
                    <a:pt x="2084543" y="208475"/>
                  </a:lnTo>
                  <a:lnTo>
                    <a:pt x="2079040" y="160660"/>
                  </a:lnTo>
                  <a:lnTo>
                    <a:pt x="2063361" y="116774"/>
                  </a:lnTo>
                  <a:lnTo>
                    <a:pt x="2038757" y="78067"/>
                  </a:lnTo>
                  <a:lnTo>
                    <a:pt x="2006476" y="45786"/>
                  </a:lnTo>
                  <a:lnTo>
                    <a:pt x="1967769" y="21182"/>
                  </a:lnTo>
                  <a:lnTo>
                    <a:pt x="1923883" y="5503"/>
                  </a:lnTo>
                  <a:lnTo>
                    <a:pt x="18760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1241961" y="7893372"/>
              <a:ext cx="2084705" cy="2270760"/>
            </a:xfrm>
            <a:custGeom>
              <a:avLst/>
              <a:gdLst/>
              <a:ahLst/>
              <a:cxnLst/>
              <a:rect l="l" t="t" r="r" b="b"/>
              <a:pathLst>
                <a:path w="2084705" h="2270759">
                  <a:moveTo>
                    <a:pt x="0" y="208475"/>
                  </a:moveTo>
                  <a:lnTo>
                    <a:pt x="5503" y="160660"/>
                  </a:lnTo>
                  <a:lnTo>
                    <a:pt x="21182" y="116774"/>
                  </a:lnTo>
                  <a:lnTo>
                    <a:pt x="45786" y="78067"/>
                  </a:lnTo>
                  <a:lnTo>
                    <a:pt x="78067" y="45786"/>
                  </a:lnTo>
                  <a:lnTo>
                    <a:pt x="116774" y="21182"/>
                  </a:lnTo>
                  <a:lnTo>
                    <a:pt x="160660" y="5503"/>
                  </a:lnTo>
                  <a:lnTo>
                    <a:pt x="208475" y="0"/>
                  </a:lnTo>
                  <a:lnTo>
                    <a:pt x="1876068" y="0"/>
                  </a:lnTo>
                  <a:lnTo>
                    <a:pt x="1923883" y="5503"/>
                  </a:lnTo>
                  <a:lnTo>
                    <a:pt x="1967769" y="21182"/>
                  </a:lnTo>
                  <a:lnTo>
                    <a:pt x="2006476" y="45786"/>
                  </a:lnTo>
                  <a:lnTo>
                    <a:pt x="2038757" y="78067"/>
                  </a:lnTo>
                  <a:lnTo>
                    <a:pt x="2063361" y="116774"/>
                  </a:lnTo>
                  <a:lnTo>
                    <a:pt x="2079040" y="160660"/>
                  </a:lnTo>
                  <a:lnTo>
                    <a:pt x="2084543" y="208475"/>
                  </a:lnTo>
                  <a:lnTo>
                    <a:pt x="2084543" y="2062031"/>
                  </a:lnTo>
                  <a:lnTo>
                    <a:pt x="2079040" y="2109846"/>
                  </a:lnTo>
                  <a:lnTo>
                    <a:pt x="2063361" y="2153731"/>
                  </a:lnTo>
                  <a:lnTo>
                    <a:pt x="2038757" y="2192439"/>
                  </a:lnTo>
                  <a:lnTo>
                    <a:pt x="2006476" y="2224720"/>
                  </a:lnTo>
                  <a:lnTo>
                    <a:pt x="1967769" y="2249324"/>
                  </a:lnTo>
                  <a:lnTo>
                    <a:pt x="1923883" y="2265003"/>
                  </a:lnTo>
                  <a:lnTo>
                    <a:pt x="1876068" y="2270506"/>
                  </a:lnTo>
                  <a:lnTo>
                    <a:pt x="208475" y="2270506"/>
                  </a:lnTo>
                  <a:lnTo>
                    <a:pt x="160660" y="2265003"/>
                  </a:lnTo>
                  <a:lnTo>
                    <a:pt x="116774" y="2249324"/>
                  </a:lnTo>
                  <a:lnTo>
                    <a:pt x="78067" y="2224720"/>
                  </a:lnTo>
                  <a:lnTo>
                    <a:pt x="45786" y="2192439"/>
                  </a:lnTo>
                  <a:lnTo>
                    <a:pt x="21182" y="2153731"/>
                  </a:lnTo>
                  <a:lnTo>
                    <a:pt x="5503" y="2109846"/>
                  </a:lnTo>
                  <a:lnTo>
                    <a:pt x="0" y="2062031"/>
                  </a:lnTo>
                  <a:lnTo>
                    <a:pt x="0" y="208475"/>
                  </a:lnTo>
                  <a:close/>
                </a:path>
              </a:pathLst>
            </a:custGeom>
            <a:ln w="1047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/>
          <p:cNvGrpSpPr/>
          <p:nvPr/>
        </p:nvGrpSpPr>
        <p:grpSpPr>
          <a:xfrm>
            <a:off x="13409224" y="7888137"/>
            <a:ext cx="2096770" cy="2281555"/>
            <a:chOff x="13409224" y="7888137"/>
            <a:chExt cx="2096770" cy="2281555"/>
          </a:xfrm>
        </p:grpSpPr>
        <p:sp>
          <p:nvSpPr>
            <p:cNvPr id="40" name="object 40"/>
            <p:cNvSpPr/>
            <p:nvPr/>
          </p:nvSpPr>
          <p:spPr>
            <a:xfrm>
              <a:off x="13414460" y="7893372"/>
              <a:ext cx="2085975" cy="2270760"/>
            </a:xfrm>
            <a:custGeom>
              <a:avLst/>
              <a:gdLst/>
              <a:ahLst/>
              <a:cxnLst/>
              <a:rect l="l" t="t" r="r" b="b"/>
              <a:pathLst>
                <a:path w="2085975" h="2270759">
                  <a:moveTo>
                    <a:pt x="1877220" y="0"/>
                  </a:moveTo>
                  <a:lnTo>
                    <a:pt x="208580" y="0"/>
                  </a:lnTo>
                  <a:lnTo>
                    <a:pt x="160759" y="5509"/>
                  </a:lnTo>
                  <a:lnTo>
                    <a:pt x="116858" y="21203"/>
                  </a:lnTo>
                  <a:lnTo>
                    <a:pt x="78130" y="45827"/>
                  </a:lnTo>
                  <a:lnTo>
                    <a:pt x="45827" y="78130"/>
                  </a:lnTo>
                  <a:lnTo>
                    <a:pt x="21203" y="116858"/>
                  </a:lnTo>
                  <a:lnTo>
                    <a:pt x="5509" y="160759"/>
                  </a:lnTo>
                  <a:lnTo>
                    <a:pt x="0" y="208580"/>
                  </a:lnTo>
                  <a:lnTo>
                    <a:pt x="0" y="2061926"/>
                  </a:lnTo>
                  <a:lnTo>
                    <a:pt x="5509" y="2109747"/>
                  </a:lnTo>
                  <a:lnTo>
                    <a:pt x="21203" y="2153648"/>
                  </a:lnTo>
                  <a:lnTo>
                    <a:pt x="45827" y="2192376"/>
                  </a:lnTo>
                  <a:lnTo>
                    <a:pt x="78130" y="2224679"/>
                  </a:lnTo>
                  <a:lnTo>
                    <a:pt x="116858" y="2249303"/>
                  </a:lnTo>
                  <a:lnTo>
                    <a:pt x="160759" y="2264997"/>
                  </a:lnTo>
                  <a:lnTo>
                    <a:pt x="208580" y="2270506"/>
                  </a:lnTo>
                  <a:lnTo>
                    <a:pt x="1877220" y="2270506"/>
                  </a:lnTo>
                  <a:lnTo>
                    <a:pt x="1925040" y="2264997"/>
                  </a:lnTo>
                  <a:lnTo>
                    <a:pt x="1968941" y="2249303"/>
                  </a:lnTo>
                  <a:lnTo>
                    <a:pt x="2007669" y="2224679"/>
                  </a:lnTo>
                  <a:lnTo>
                    <a:pt x="2039972" y="2192376"/>
                  </a:lnTo>
                  <a:lnTo>
                    <a:pt x="2064597" y="2153648"/>
                  </a:lnTo>
                  <a:lnTo>
                    <a:pt x="2080290" y="2109747"/>
                  </a:lnTo>
                  <a:lnTo>
                    <a:pt x="2085800" y="2061926"/>
                  </a:lnTo>
                  <a:lnTo>
                    <a:pt x="2085800" y="208580"/>
                  </a:lnTo>
                  <a:lnTo>
                    <a:pt x="2080290" y="160759"/>
                  </a:lnTo>
                  <a:lnTo>
                    <a:pt x="2064597" y="116858"/>
                  </a:lnTo>
                  <a:lnTo>
                    <a:pt x="2039972" y="78130"/>
                  </a:lnTo>
                  <a:lnTo>
                    <a:pt x="2007669" y="45827"/>
                  </a:lnTo>
                  <a:lnTo>
                    <a:pt x="1968941" y="21203"/>
                  </a:lnTo>
                  <a:lnTo>
                    <a:pt x="1925040" y="5509"/>
                  </a:lnTo>
                  <a:lnTo>
                    <a:pt x="18772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3414460" y="7893372"/>
              <a:ext cx="2085975" cy="2270760"/>
            </a:xfrm>
            <a:custGeom>
              <a:avLst/>
              <a:gdLst/>
              <a:ahLst/>
              <a:cxnLst/>
              <a:rect l="l" t="t" r="r" b="b"/>
              <a:pathLst>
                <a:path w="2085975" h="2270759">
                  <a:moveTo>
                    <a:pt x="0" y="208580"/>
                  </a:moveTo>
                  <a:lnTo>
                    <a:pt x="5509" y="160759"/>
                  </a:lnTo>
                  <a:lnTo>
                    <a:pt x="21203" y="116858"/>
                  </a:lnTo>
                  <a:lnTo>
                    <a:pt x="45827" y="78130"/>
                  </a:lnTo>
                  <a:lnTo>
                    <a:pt x="78130" y="45827"/>
                  </a:lnTo>
                  <a:lnTo>
                    <a:pt x="116858" y="21203"/>
                  </a:lnTo>
                  <a:lnTo>
                    <a:pt x="160759" y="5509"/>
                  </a:lnTo>
                  <a:lnTo>
                    <a:pt x="208580" y="0"/>
                  </a:lnTo>
                  <a:lnTo>
                    <a:pt x="1877220" y="0"/>
                  </a:lnTo>
                  <a:lnTo>
                    <a:pt x="1925040" y="5509"/>
                  </a:lnTo>
                  <a:lnTo>
                    <a:pt x="1968941" y="21203"/>
                  </a:lnTo>
                  <a:lnTo>
                    <a:pt x="2007669" y="45827"/>
                  </a:lnTo>
                  <a:lnTo>
                    <a:pt x="2039972" y="78130"/>
                  </a:lnTo>
                  <a:lnTo>
                    <a:pt x="2064597" y="116858"/>
                  </a:lnTo>
                  <a:lnTo>
                    <a:pt x="2080290" y="160759"/>
                  </a:lnTo>
                  <a:lnTo>
                    <a:pt x="2085800" y="208580"/>
                  </a:lnTo>
                  <a:lnTo>
                    <a:pt x="2085800" y="2061926"/>
                  </a:lnTo>
                  <a:lnTo>
                    <a:pt x="2080290" y="2109747"/>
                  </a:lnTo>
                  <a:lnTo>
                    <a:pt x="2064597" y="2153648"/>
                  </a:lnTo>
                  <a:lnTo>
                    <a:pt x="2039972" y="2192376"/>
                  </a:lnTo>
                  <a:lnTo>
                    <a:pt x="2007669" y="2224679"/>
                  </a:lnTo>
                  <a:lnTo>
                    <a:pt x="1968941" y="2249303"/>
                  </a:lnTo>
                  <a:lnTo>
                    <a:pt x="1925040" y="2264997"/>
                  </a:lnTo>
                  <a:lnTo>
                    <a:pt x="1877220" y="2270506"/>
                  </a:lnTo>
                  <a:lnTo>
                    <a:pt x="208580" y="2270506"/>
                  </a:lnTo>
                  <a:lnTo>
                    <a:pt x="160759" y="2264997"/>
                  </a:lnTo>
                  <a:lnTo>
                    <a:pt x="116858" y="2249303"/>
                  </a:lnTo>
                  <a:lnTo>
                    <a:pt x="78130" y="2224679"/>
                  </a:lnTo>
                  <a:lnTo>
                    <a:pt x="45827" y="2192376"/>
                  </a:lnTo>
                  <a:lnTo>
                    <a:pt x="21203" y="2153648"/>
                  </a:lnTo>
                  <a:lnTo>
                    <a:pt x="5509" y="2109747"/>
                  </a:lnTo>
                  <a:lnTo>
                    <a:pt x="0" y="2061926"/>
                  </a:lnTo>
                  <a:lnTo>
                    <a:pt x="0" y="208580"/>
                  </a:lnTo>
                  <a:close/>
                </a:path>
              </a:pathLst>
            </a:custGeom>
            <a:ln w="1047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11580873" y="8193940"/>
            <a:ext cx="3582670" cy="1450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73709" marR="5080" indent="-461645">
              <a:lnSpc>
                <a:spcPct val="129900"/>
              </a:lnSpc>
              <a:spcBef>
                <a:spcPts val="95"/>
              </a:spcBef>
              <a:tabLst>
                <a:tab pos="2185670" algn="l"/>
              </a:tabLst>
            </a:pPr>
            <a:r>
              <a:rPr dirty="0" sz="3600" spc="30" b="1">
                <a:solidFill>
                  <a:srgbClr val="44536A"/>
                </a:solidFill>
                <a:latin typeface="Microsoft YaHei"/>
                <a:cs typeface="Microsoft YaHei"/>
              </a:rPr>
              <a:t>自动化</a:t>
            </a:r>
            <a:r>
              <a:rPr dirty="0" sz="3600" spc="30" b="1">
                <a:solidFill>
                  <a:srgbClr val="44536A"/>
                </a:solidFill>
                <a:latin typeface="Microsoft YaHei"/>
                <a:cs typeface="Microsoft YaHei"/>
              </a:rPr>
              <a:t>	</a:t>
            </a:r>
            <a:r>
              <a:rPr dirty="0" sz="3600" spc="25" b="1">
                <a:solidFill>
                  <a:srgbClr val="44536A"/>
                </a:solidFill>
                <a:latin typeface="Microsoft YaHei"/>
                <a:cs typeface="Microsoft YaHei"/>
              </a:rPr>
              <a:t>自动化 率</a:t>
            </a:r>
            <a:r>
              <a:rPr dirty="0" sz="3600" spc="25" b="1">
                <a:solidFill>
                  <a:srgbClr val="44536A"/>
                </a:solidFill>
                <a:latin typeface="Microsoft YaHei"/>
                <a:cs typeface="Microsoft YaHei"/>
              </a:rPr>
              <a:t>	</a:t>
            </a:r>
            <a:r>
              <a:rPr dirty="0" sz="3600" spc="30" b="1">
                <a:solidFill>
                  <a:srgbClr val="44536A"/>
                </a:solidFill>
                <a:latin typeface="Microsoft YaHei"/>
                <a:cs typeface="Microsoft YaHei"/>
              </a:rPr>
              <a:t>稳定性</a:t>
            </a:r>
            <a:endParaRPr sz="3600">
              <a:latin typeface="Microsoft YaHei"/>
              <a:cs typeface="Microsoft YaHe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5669679" y="5348737"/>
            <a:ext cx="2096770" cy="2281555"/>
            <a:chOff x="15669679" y="5348737"/>
            <a:chExt cx="2096770" cy="2281555"/>
          </a:xfrm>
        </p:grpSpPr>
        <p:sp>
          <p:nvSpPr>
            <p:cNvPr id="44" name="object 44"/>
            <p:cNvSpPr/>
            <p:nvPr/>
          </p:nvSpPr>
          <p:spPr>
            <a:xfrm>
              <a:off x="15674914" y="5353973"/>
              <a:ext cx="2085975" cy="2270760"/>
            </a:xfrm>
            <a:custGeom>
              <a:avLst/>
              <a:gdLst/>
              <a:ahLst/>
              <a:cxnLst/>
              <a:rect l="l" t="t" r="r" b="b"/>
              <a:pathLst>
                <a:path w="2085975" h="2270759">
                  <a:moveTo>
                    <a:pt x="1877220" y="0"/>
                  </a:moveTo>
                  <a:lnTo>
                    <a:pt x="208580" y="0"/>
                  </a:lnTo>
                  <a:lnTo>
                    <a:pt x="160759" y="5509"/>
                  </a:lnTo>
                  <a:lnTo>
                    <a:pt x="116858" y="21203"/>
                  </a:lnTo>
                  <a:lnTo>
                    <a:pt x="78130" y="45827"/>
                  </a:lnTo>
                  <a:lnTo>
                    <a:pt x="45827" y="78130"/>
                  </a:lnTo>
                  <a:lnTo>
                    <a:pt x="21203" y="116858"/>
                  </a:lnTo>
                  <a:lnTo>
                    <a:pt x="5509" y="160759"/>
                  </a:lnTo>
                  <a:lnTo>
                    <a:pt x="0" y="208580"/>
                  </a:lnTo>
                  <a:lnTo>
                    <a:pt x="0" y="2061926"/>
                  </a:lnTo>
                  <a:lnTo>
                    <a:pt x="5509" y="2109747"/>
                  </a:lnTo>
                  <a:lnTo>
                    <a:pt x="21203" y="2153648"/>
                  </a:lnTo>
                  <a:lnTo>
                    <a:pt x="45827" y="2192376"/>
                  </a:lnTo>
                  <a:lnTo>
                    <a:pt x="78130" y="2224679"/>
                  </a:lnTo>
                  <a:lnTo>
                    <a:pt x="116858" y="2249303"/>
                  </a:lnTo>
                  <a:lnTo>
                    <a:pt x="160759" y="2264997"/>
                  </a:lnTo>
                  <a:lnTo>
                    <a:pt x="208580" y="2270506"/>
                  </a:lnTo>
                  <a:lnTo>
                    <a:pt x="1877220" y="2270506"/>
                  </a:lnTo>
                  <a:lnTo>
                    <a:pt x="1925040" y="2264997"/>
                  </a:lnTo>
                  <a:lnTo>
                    <a:pt x="1968941" y="2249303"/>
                  </a:lnTo>
                  <a:lnTo>
                    <a:pt x="2007669" y="2224679"/>
                  </a:lnTo>
                  <a:lnTo>
                    <a:pt x="2039972" y="2192376"/>
                  </a:lnTo>
                  <a:lnTo>
                    <a:pt x="2064597" y="2153648"/>
                  </a:lnTo>
                  <a:lnTo>
                    <a:pt x="2080290" y="2109747"/>
                  </a:lnTo>
                  <a:lnTo>
                    <a:pt x="2085800" y="2061926"/>
                  </a:lnTo>
                  <a:lnTo>
                    <a:pt x="2085800" y="208580"/>
                  </a:lnTo>
                  <a:lnTo>
                    <a:pt x="2080290" y="160759"/>
                  </a:lnTo>
                  <a:lnTo>
                    <a:pt x="2064597" y="116858"/>
                  </a:lnTo>
                  <a:lnTo>
                    <a:pt x="2039972" y="78130"/>
                  </a:lnTo>
                  <a:lnTo>
                    <a:pt x="2007669" y="45827"/>
                  </a:lnTo>
                  <a:lnTo>
                    <a:pt x="1968941" y="21203"/>
                  </a:lnTo>
                  <a:lnTo>
                    <a:pt x="1925040" y="5509"/>
                  </a:lnTo>
                  <a:lnTo>
                    <a:pt x="18772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5674914" y="5353973"/>
              <a:ext cx="2085975" cy="2270760"/>
            </a:xfrm>
            <a:custGeom>
              <a:avLst/>
              <a:gdLst/>
              <a:ahLst/>
              <a:cxnLst/>
              <a:rect l="l" t="t" r="r" b="b"/>
              <a:pathLst>
                <a:path w="2085975" h="2270759">
                  <a:moveTo>
                    <a:pt x="0" y="208580"/>
                  </a:moveTo>
                  <a:lnTo>
                    <a:pt x="5509" y="160759"/>
                  </a:lnTo>
                  <a:lnTo>
                    <a:pt x="21203" y="116858"/>
                  </a:lnTo>
                  <a:lnTo>
                    <a:pt x="45827" y="78130"/>
                  </a:lnTo>
                  <a:lnTo>
                    <a:pt x="78130" y="45827"/>
                  </a:lnTo>
                  <a:lnTo>
                    <a:pt x="116858" y="21203"/>
                  </a:lnTo>
                  <a:lnTo>
                    <a:pt x="160759" y="5509"/>
                  </a:lnTo>
                  <a:lnTo>
                    <a:pt x="208580" y="0"/>
                  </a:lnTo>
                  <a:lnTo>
                    <a:pt x="1877220" y="0"/>
                  </a:lnTo>
                  <a:lnTo>
                    <a:pt x="1925040" y="5509"/>
                  </a:lnTo>
                  <a:lnTo>
                    <a:pt x="1968941" y="21203"/>
                  </a:lnTo>
                  <a:lnTo>
                    <a:pt x="2007669" y="45827"/>
                  </a:lnTo>
                  <a:lnTo>
                    <a:pt x="2039972" y="78130"/>
                  </a:lnTo>
                  <a:lnTo>
                    <a:pt x="2064597" y="116858"/>
                  </a:lnTo>
                  <a:lnTo>
                    <a:pt x="2080290" y="160759"/>
                  </a:lnTo>
                  <a:lnTo>
                    <a:pt x="2085800" y="208580"/>
                  </a:lnTo>
                  <a:lnTo>
                    <a:pt x="2085800" y="2061926"/>
                  </a:lnTo>
                  <a:lnTo>
                    <a:pt x="2080290" y="2109747"/>
                  </a:lnTo>
                  <a:lnTo>
                    <a:pt x="2064597" y="2153648"/>
                  </a:lnTo>
                  <a:lnTo>
                    <a:pt x="2039972" y="2192376"/>
                  </a:lnTo>
                  <a:lnTo>
                    <a:pt x="2007669" y="2224679"/>
                  </a:lnTo>
                  <a:lnTo>
                    <a:pt x="1968941" y="2249303"/>
                  </a:lnTo>
                  <a:lnTo>
                    <a:pt x="1925040" y="2264997"/>
                  </a:lnTo>
                  <a:lnTo>
                    <a:pt x="1877220" y="2270506"/>
                  </a:lnTo>
                  <a:lnTo>
                    <a:pt x="208580" y="2270506"/>
                  </a:lnTo>
                  <a:lnTo>
                    <a:pt x="160759" y="2264997"/>
                  </a:lnTo>
                  <a:lnTo>
                    <a:pt x="116858" y="2249303"/>
                  </a:lnTo>
                  <a:lnTo>
                    <a:pt x="78130" y="2224679"/>
                  </a:lnTo>
                  <a:lnTo>
                    <a:pt x="45827" y="2192376"/>
                  </a:lnTo>
                  <a:lnTo>
                    <a:pt x="21203" y="2153648"/>
                  </a:lnTo>
                  <a:lnTo>
                    <a:pt x="5509" y="2109747"/>
                  </a:lnTo>
                  <a:lnTo>
                    <a:pt x="0" y="2061926"/>
                  </a:lnTo>
                  <a:lnTo>
                    <a:pt x="0" y="208580"/>
                  </a:lnTo>
                  <a:close/>
                </a:path>
              </a:pathLst>
            </a:custGeom>
            <a:ln w="1047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15951944" y="5580533"/>
            <a:ext cx="1533525" cy="15786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3525" marR="5080" indent="-251460">
              <a:lnSpc>
                <a:spcPct val="129000"/>
              </a:lnSpc>
              <a:spcBef>
                <a:spcPts val="95"/>
              </a:spcBef>
            </a:pPr>
            <a:r>
              <a:rPr dirty="0" sz="3950" spc="5">
                <a:latin typeface="Microsoft YaHei"/>
                <a:cs typeface="Microsoft YaHei"/>
              </a:rPr>
              <a:t>人均缺 </a:t>
            </a:r>
            <a:r>
              <a:rPr dirty="0" sz="3950" spc="5">
                <a:latin typeface="Microsoft YaHei"/>
                <a:cs typeface="Microsoft YaHei"/>
              </a:rPr>
              <a:t>陷量</a:t>
            </a:r>
            <a:endParaRPr sz="3950">
              <a:latin typeface="Microsoft YaHei"/>
              <a:cs typeface="Microsoft YaHei"/>
            </a:endParaRPr>
          </a:p>
        </p:txBody>
      </p:sp>
      <p:pic>
        <p:nvPicPr>
          <p:cNvPr id="47" name="object 4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550" y="247531"/>
            <a:ext cx="2418774" cy="80290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7963" y="448438"/>
            <a:ext cx="10079990" cy="123190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pc="15">
                <a:solidFill>
                  <a:srgbClr val="FFFFFF"/>
                </a:solidFill>
              </a:rPr>
              <a:t>质量度量要注意几个点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20252" y="2854572"/>
            <a:ext cx="15873094" cy="1233170"/>
            <a:chOff x="2020252" y="2854572"/>
            <a:chExt cx="15873094" cy="1233170"/>
          </a:xfrm>
        </p:grpSpPr>
        <p:sp>
          <p:nvSpPr>
            <p:cNvPr id="4" name="object 4"/>
            <p:cNvSpPr/>
            <p:nvPr/>
          </p:nvSpPr>
          <p:spPr>
            <a:xfrm>
              <a:off x="2025488" y="2859808"/>
              <a:ext cx="15862300" cy="1223010"/>
            </a:xfrm>
            <a:custGeom>
              <a:avLst/>
              <a:gdLst/>
              <a:ahLst/>
              <a:cxnLst/>
              <a:rect l="l" t="t" r="r" b="b"/>
              <a:pathLst>
                <a:path w="15862300" h="1223010">
                  <a:moveTo>
                    <a:pt x="15658371" y="0"/>
                  </a:moveTo>
                  <a:lnTo>
                    <a:pt x="203763" y="0"/>
                  </a:lnTo>
                  <a:lnTo>
                    <a:pt x="157033" y="5380"/>
                  </a:lnTo>
                  <a:lnTo>
                    <a:pt x="114141" y="20706"/>
                  </a:lnTo>
                  <a:lnTo>
                    <a:pt x="76308" y="44756"/>
                  </a:lnTo>
                  <a:lnTo>
                    <a:pt x="44756" y="76308"/>
                  </a:lnTo>
                  <a:lnTo>
                    <a:pt x="20706" y="114141"/>
                  </a:lnTo>
                  <a:lnTo>
                    <a:pt x="5380" y="157033"/>
                  </a:lnTo>
                  <a:lnTo>
                    <a:pt x="0" y="203763"/>
                  </a:lnTo>
                  <a:lnTo>
                    <a:pt x="0" y="1018817"/>
                  </a:lnTo>
                  <a:lnTo>
                    <a:pt x="5380" y="1065546"/>
                  </a:lnTo>
                  <a:lnTo>
                    <a:pt x="20706" y="1108438"/>
                  </a:lnTo>
                  <a:lnTo>
                    <a:pt x="44756" y="1146271"/>
                  </a:lnTo>
                  <a:lnTo>
                    <a:pt x="76308" y="1177824"/>
                  </a:lnTo>
                  <a:lnTo>
                    <a:pt x="114141" y="1201874"/>
                  </a:lnTo>
                  <a:lnTo>
                    <a:pt x="157033" y="1217200"/>
                  </a:lnTo>
                  <a:lnTo>
                    <a:pt x="203763" y="1222580"/>
                  </a:lnTo>
                  <a:lnTo>
                    <a:pt x="15658371" y="1222580"/>
                  </a:lnTo>
                  <a:lnTo>
                    <a:pt x="15705100" y="1217200"/>
                  </a:lnTo>
                  <a:lnTo>
                    <a:pt x="15747993" y="1201874"/>
                  </a:lnTo>
                  <a:lnTo>
                    <a:pt x="15785826" y="1177824"/>
                  </a:lnTo>
                  <a:lnTo>
                    <a:pt x="15817378" y="1146271"/>
                  </a:lnTo>
                  <a:lnTo>
                    <a:pt x="15841428" y="1108438"/>
                  </a:lnTo>
                  <a:lnTo>
                    <a:pt x="15856754" y="1065546"/>
                  </a:lnTo>
                  <a:lnTo>
                    <a:pt x="15862134" y="1018817"/>
                  </a:lnTo>
                  <a:lnTo>
                    <a:pt x="15862134" y="203763"/>
                  </a:lnTo>
                  <a:lnTo>
                    <a:pt x="15856754" y="157033"/>
                  </a:lnTo>
                  <a:lnTo>
                    <a:pt x="15841428" y="114141"/>
                  </a:lnTo>
                  <a:lnTo>
                    <a:pt x="15817378" y="76308"/>
                  </a:lnTo>
                  <a:lnTo>
                    <a:pt x="15785826" y="44756"/>
                  </a:lnTo>
                  <a:lnTo>
                    <a:pt x="15747993" y="20706"/>
                  </a:lnTo>
                  <a:lnTo>
                    <a:pt x="15705100" y="5380"/>
                  </a:lnTo>
                  <a:lnTo>
                    <a:pt x="1565837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025488" y="2859808"/>
              <a:ext cx="15862300" cy="1223010"/>
            </a:xfrm>
            <a:custGeom>
              <a:avLst/>
              <a:gdLst/>
              <a:ahLst/>
              <a:cxnLst/>
              <a:rect l="l" t="t" r="r" b="b"/>
              <a:pathLst>
                <a:path w="15862300" h="1223010">
                  <a:moveTo>
                    <a:pt x="0" y="203763"/>
                  </a:moveTo>
                  <a:lnTo>
                    <a:pt x="5380" y="157033"/>
                  </a:lnTo>
                  <a:lnTo>
                    <a:pt x="20706" y="114141"/>
                  </a:lnTo>
                  <a:lnTo>
                    <a:pt x="44756" y="76308"/>
                  </a:lnTo>
                  <a:lnTo>
                    <a:pt x="76308" y="44756"/>
                  </a:lnTo>
                  <a:lnTo>
                    <a:pt x="114141" y="20706"/>
                  </a:lnTo>
                  <a:lnTo>
                    <a:pt x="157033" y="5380"/>
                  </a:lnTo>
                  <a:lnTo>
                    <a:pt x="203763" y="0"/>
                  </a:lnTo>
                  <a:lnTo>
                    <a:pt x="15658371" y="0"/>
                  </a:lnTo>
                  <a:lnTo>
                    <a:pt x="15705100" y="5380"/>
                  </a:lnTo>
                  <a:lnTo>
                    <a:pt x="15747993" y="20706"/>
                  </a:lnTo>
                  <a:lnTo>
                    <a:pt x="15785826" y="44756"/>
                  </a:lnTo>
                  <a:lnTo>
                    <a:pt x="15817378" y="76308"/>
                  </a:lnTo>
                  <a:lnTo>
                    <a:pt x="15841428" y="114141"/>
                  </a:lnTo>
                  <a:lnTo>
                    <a:pt x="15856754" y="157033"/>
                  </a:lnTo>
                  <a:lnTo>
                    <a:pt x="15862134" y="203763"/>
                  </a:lnTo>
                  <a:lnTo>
                    <a:pt x="15862134" y="1018817"/>
                  </a:lnTo>
                  <a:lnTo>
                    <a:pt x="15856754" y="1065546"/>
                  </a:lnTo>
                  <a:lnTo>
                    <a:pt x="15841428" y="1108438"/>
                  </a:lnTo>
                  <a:lnTo>
                    <a:pt x="15817378" y="1146271"/>
                  </a:lnTo>
                  <a:lnTo>
                    <a:pt x="15785826" y="1177824"/>
                  </a:lnTo>
                  <a:lnTo>
                    <a:pt x="15747993" y="1201874"/>
                  </a:lnTo>
                  <a:lnTo>
                    <a:pt x="15705100" y="1217200"/>
                  </a:lnTo>
                  <a:lnTo>
                    <a:pt x="15658371" y="1222580"/>
                  </a:lnTo>
                  <a:lnTo>
                    <a:pt x="203763" y="1222580"/>
                  </a:lnTo>
                  <a:lnTo>
                    <a:pt x="157033" y="1217200"/>
                  </a:lnTo>
                  <a:lnTo>
                    <a:pt x="114141" y="1201874"/>
                  </a:lnTo>
                  <a:lnTo>
                    <a:pt x="76308" y="1177824"/>
                  </a:lnTo>
                  <a:lnTo>
                    <a:pt x="44756" y="1146271"/>
                  </a:lnTo>
                  <a:lnTo>
                    <a:pt x="20706" y="1108438"/>
                  </a:lnTo>
                  <a:lnTo>
                    <a:pt x="5380" y="1065546"/>
                  </a:lnTo>
                  <a:lnTo>
                    <a:pt x="0" y="1018817"/>
                  </a:lnTo>
                  <a:lnTo>
                    <a:pt x="0" y="203763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2020252" y="4231703"/>
            <a:ext cx="15873094" cy="1233170"/>
            <a:chOff x="2020252" y="4231703"/>
            <a:chExt cx="15873094" cy="1233170"/>
          </a:xfrm>
        </p:grpSpPr>
        <p:sp>
          <p:nvSpPr>
            <p:cNvPr id="7" name="object 7"/>
            <p:cNvSpPr/>
            <p:nvPr/>
          </p:nvSpPr>
          <p:spPr>
            <a:xfrm>
              <a:off x="2025488" y="4236939"/>
              <a:ext cx="15862300" cy="1223010"/>
            </a:xfrm>
            <a:custGeom>
              <a:avLst/>
              <a:gdLst/>
              <a:ahLst/>
              <a:cxnLst/>
              <a:rect l="l" t="t" r="r" b="b"/>
              <a:pathLst>
                <a:path w="15862300" h="1223010">
                  <a:moveTo>
                    <a:pt x="15658371" y="0"/>
                  </a:moveTo>
                  <a:lnTo>
                    <a:pt x="203763" y="0"/>
                  </a:lnTo>
                  <a:lnTo>
                    <a:pt x="157033" y="5380"/>
                  </a:lnTo>
                  <a:lnTo>
                    <a:pt x="114141" y="20706"/>
                  </a:lnTo>
                  <a:lnTo>
                    <a:pt x="76308" y="44756"/>
                  </a:lnTo>
                  <a:lnTo>
                    <a:pt x="44756" y="76308"/>
                  </a:lnTo>
                  <a:lnTo>
                    <a:pt x="20706" y="114141"/>
                  </a:lnTo>
                  <a:lnTo>
                    <a:pt x="5380" y="157033"/>
                  </a:lnTo>
                  <a:lnTo>
                    <a:pt x="0" y="203763"/>
                  </a:lnTo>
                  <a:lnTo>
                    <a:pt x="0" y="1018817"/>
                  </a:lnTo>
                  <a:lnTo>
                    <a:pt x="5380" y="1065546"/>
                  </a:lnTo>
                  <a:lnTo>
                    <a:pt x="20706" y="1108438"/>
                  </a:lnTo>
                  <a:lnTo>
                    <a:pt x="44756" y="1146271"/>
                  </a:lnTo>
                  <a:lnTo>
                    <a:pt x="76308" y="1177824"/>
                  </a:lnTo>
                  <a:lnTo>
                    <a:pt x="114141" y="1201874"/>
                  </a:lnTo>
                  <a:lnTo>
                    <a:pt x="157033" y="1217200"/>
                  </a:lnTo>
                  <a:lnTo>
                    <a:pt x="203763" y="1222580"/>
                  </a:lnTo>
                  <a:lnTo>
                    <a:pt x="15658371" y="1222580"/>
                  </a:lnTo>
                  <a:lnTo>
                    <a:pt x="15705100" y="1217200"/>
                  </a:lnTo>
                  <a:lnTo>
                    <a:pt x="15747993" y="1201874"/>
                  </a:lnTo>
                  <a:lnTo>
                    <a:pt x="15785826" y="1177824"/>
                  </a:lnTo>
                  <a:lnTo>
                    <a:pt x="15817378" y="1146271"/>
                  </a:lnTo>
                  <a:lnTo>
                    <a:pt x="15841428" y="1108438"/>
                  </a:lnTo>
                  <a:lnTo>
                    <a:pt x="15856754" y="1065546"/>
                  </a:lnTo>
                  <a:lnTo>
                    <a:pt x="15862134" y="1018817"/>
                  </a:lnTo>
                  <a:lnTo>
                    <a:pt x="15862134" y="203763"/>
                  </a:lnTo>
                  <a:lnTo>
                    <a:pt x="15856754" y="157033"/>
                  </a:lnTo>
                  <a:lnTo>
                    <a:pt x="15841428" y="114141"/>
                  </a:lnTo>
                  <a:lnTo>
                    <a:pt x="15817378" y="76308"/>
                  </a:lnTo>
                  <a:lnTo>
                    <a:pt x="15785826" y="44756"/>
                  </a:lnTo>
                  <a:lnTo>
                    <a:pt x="15747993" y="20706"/>
                  </a:lnTo>
                  <a:lnTo>
                    <a:pt x="15705100" y="5380"/>
                  </a:lnTo>
                  <a:lnTo>
                    <a:pt x="1565837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25488" y="4236939"/>
              <a:ext cx="15862300" cy="1223010"/>
            </a:xfrm>
            <a:custGeom>
              <a:avLst/>
              <a:gdLst/>
              <a:ahLst/>
              <a:cxnLst/>
              <a:rect l="l" t="t" r="r" b="b"/>
              <a:pathLst>
                <a:path w="15862300" h="1223010">
                  <a:moveTo>
                    <a:pt x="0" y="203763"/>
                  </a:moveTo>
                  <a:lnTo>
                    <a:pt x="5380" y="157033"/>
                  </a:lnTo>
                  <a:lnTo>
                    <a:pt x="20706" y="114141"/>
                  </a:lnTo>
                  <a:lnTo>
                    <a:pt x="44756" y="76308"/>
                  </a:lnTo>
                  <a:lnTo>
                    <a:pt x="76308" y="44756"/>
                  </a:lnTo>
                  <a:lnTo>
                    <a:pt x="114141" y="20706"/>
                  </a:lnTo>
                  <a:lnTo>
                    <a:pt x="157033" y="5380"/>
                  </a:lnTo>
                  <a:lnTo>
                    <a:pt x="203763" y="0"/>
                  </a:lnTo>
                  <a:lnTo>
                    <a:pt x="15658371" y="0"/>
                  </a:lnTo>
                  <a:lnTo>
                    <a:pt x="15705100" y="5380"/>
                  </a:lnTo>
                  <a:lnTo>
                    <a:pt x="15747993" y="20706"/>
                  </a:lnTo>
                  <a:lnTo>
                    <a:pt x="15785826" y="44756"/>
                  </a:lnTo>
                  <a:lnTo>
                    <a:pt x="15817378" y="76308"/>
                  </a:lnTo>
                  <a:lnTo>
                    <a:pt x="15841428" y="114141"/>
                  </a:lnTo>
                  <a:lnTo>
                    <a:pt x="15856754" y="157033"/>
                  </a:lnTo>
                  <a:lnTo>
                    <a:pt x="15862134" y="203763"/>
                  </a:lnTo>
                  <a:lnTo>
                    <a:pt x="15862134" y="1018817"/>
                  </a:lnTo>
                  <a:lnTo>
                    <a:pt x="15856754" y="1065546"/>
                  </a:lnTo>
                  <a:lnTo>
                    <a:pt x="15841428" y="1108438"/>
                  </a:lnTo>
                  <a:lnTo>
                    <a:pt x="15817378" y="1146271"/>
                  </a:lnTo>
                  <a:lnTo>
                    <a:pt x="15785826" y="1177824"/>
                  </a:lnTo>
                  <a:lnTo>
                    <a:pt x="15747993" y="1201874"/>
                  </a:lnTo>
                  <a:lnTo>
                    <a:pt x="15705100" y="1217200"/>
                  </a:lnTo>
                  <a:lnTo>
                    <a:pt x="15658371" y="1222580"/>
                  </a:lnTo>
                  <a:lnTo>
                    <a:pt x="203763" y="1222580"/>
                  </a:lnTo>
                  <a:lnTo>
                    <a:pt x="157033" y="1217200"/>
                  </a:lnTo>
                  <a:lnTo>
                    <a:pt x="114141" y="1201874"/>
                  </a:lnTo>
                  <a:lnTo>
                    <a:pt x="76308" y="1177824"/>
                  </a:lnTo>
                  <a:lnTo>
                    <a:pt x="44756" y="1146271"/>
                  </a:lnTo>
                  <a:lnTo>
                    <a:pt x="20706" y="1108438"/>
                  </a:lnTo>
                  <a:lnTo>
                    <a:pt x="5380" y="1065546"/>
                  </a:lnTo>
                  <a:lnTo>
                    <a:pt x="0" y="1018817"/>
                  </a:lnTo>
                  <a:lnTo>
                    <a:pt x="0" y="203763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2020252" y="5608834"/>
            <a:ext cx="15873094" cy="1233170"/>
            <a:chOff x="2020252" y="5608834"/>
            <a:chExt cx="15873094" cy="1233170"/>
          </a:xfrm>
        </p:grpSpPr>
        <p:sp>
          <p:nvSpPr>
            <p:cNvPr id="10" name="object 10"/>
            <p:cNvSpPr/>
            <p:nvPr/>
          </p:nvSpPr>
          <p:spPr>
            <a:xfrm>
              <a:off x="2025488" y="5614069"/>
              <a:ext cx="15862300" cy="1223010"/>
            </a:xfrm>
            <a:custGeom>
              <a:avLst/>
              <a:gdLst/>
              <a:ahLst/>
              <a:cxnLst/>
              <a:rect l="l" t="t" r="r" b="b"/>
              <a:pathLst>
                <a:path w="15862300" h="1223009">
                  <a:moveTo>
                    <a:pt x="15658371" y="0"/>
                  </a:moveTo>
                  <a:lnTo>
                    <a:pt x="203763" y="0"/>
                  </a:lnTo>
                  <a:lnTo>
                    <a:pt x="157033" y="5380"/>
                  </a:lnTo>
                  <a:lnTo>
                    <a:pt x="114141" y="20706"/>
                  </a:lnTo>
                  <a:lnTo>
                    <a:pt x="76308" y="44756"/>
                  </a:lnTo>
                  <a:lnTo>
                    <a:pt x="44756" y="76308"/>
                  </a:lnTo>
                  <a:lnTo>
                    <a:pt x="20706" y="114141"/>
                  </a:lnTo>
                  <a:lnTo>
                    <a:pt x="5380" y="157033"/>
                  </a:lnTo>
                  <a:lnTo>
                    <a:pt x="0" y="203763"/>
                  </a:lnTo>
                  <a:lnTo>
                    <a:pt x="0" y="1018817"/>
                  </a:lnTo>
                  <a:lnTo>
                    <a:pt x="5380" y="1065546"/>
                  </a:lnTo>
                  <a:lnTo>
                    <a:pt x="20706" y="1108438"/>
                  </a:lnTo>
                  <a:lnTo>
                    <a:pt x="44756" y="1146271"/>
                  </a:lnTo>
                  <a:lnTo>
                    <a:pt x="76308" y="1177824"/>
                  </a:lnTo>
                  <a:lnTo>
                    <a:pt x="114141" y="1201874"/>
                  </a:lnTo>
                  <a:lnTo>
                    <a:pt x="157033" y="1217200"/>
                  </a:lnTo>
                  <a:lnTo>
                    <a:pt x="203763" y="1222580"/>
                  </a:lnTo>
                  <a:lnTo>
                    <a:pt x="15658371" y="1222580"/>
                  </a:lnTo>
                  <a:lnTo>
                    <a:pt x="15705100" y="1217200"/>
                  </a:lnTo>
                  <a:lnTo>
                    <a:pt x="15747993" y="1201874"/>
                  </a:lnTo>
                  <a:lnTo>
                    <a:pt x="15785826" y="1177824"/>
                  </a:lnTo>
                  <a:lnTo>
                    <a:pt x="15817378" y="1146271"/>
                  </a:lnTo>
                  <a:lnTo>
                    <a:pt x="15841428" y="1108438"/>
                  </a:lnTo>
                  <a:lnTo>
                    <a:pt x="15856754" y="1065546"/>
                  </a:lnTo>
                  <a:lnTo>
                    <a:pt x="15862134" y="1018817"/>
                  </a:lnTo>
                  <a:lnTo>
                    <a:pt x="15862134" y="203763"/>
                  </a:lnTo>
                  <a:lnTo>
                    <a:pt x="15856754" y="157033"/>
                  </a:lnTo>
                  <a:lnTo>
                    <a:pt x="15841428" y="114141"/>
                  </a:lnTo>
                  <a:lnTo>
                    <a:pt x="15817378" y="76308"/>
                  </a:lnTo>
                  <a:lnTo>
                    <a:pt x="15785826" y="44756"/>
                  </a:lnTo>
                  <a:lnTo>
                    <a:pt x="15747993" y="20706"/>
                  </a:lnTo>
                  <a:lnTo>
                    <a:pt x="15705100" y="5380"/>
                  </a:lnTo>
                  <a:lnTo>
                    <a:pt x="1565837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025488" y="5614069"/>
              <a:ext cx="15862300" cy="1223010"/>
            </a:xfrm>
            <a:custGeom>
              <a:avLst/>
              <a:gdLst/>
              <a:ahLst/>
              <a:cxnLst/>
              <a:rect l="l" t="t" r="r" b="b"/>
              <a:pathLst>
                <a:path w="15862300" h="1223009">
                  <a:moveTo>
                    <a:pt x="0" y="203763"/>
                  </a:moveTo>
                  <a:lnTo>
                    <a:pt x="5380" y="157033"/>
                  </a:lnTo>
                  <a:lnTo>
                    <a:pt x="20706" y="114141"/>
                  </a:lnTo>
                  <a:lnTo>
                    <a:pt x="44756" y="76308"/>
                  </a:lnTo>
                  <a:lnTo>
                    <a:pt x="76308" y="44756"/>
                  </a:lnTo>
                  <a:lnTo>
                    <a:pt x="114141" y="20706"/>
                  </a:lnTo>
                  <a:lnTo>
                    <a:pt x="157033" y="5380"/>
                  </a:lnTo>
                  <a:lnTo>
                    <a:pt x="203763" y="0"/>
                  </a:lnTo>
                  <a:lnTo>
                    <a:pt x="15658371" y="0"/>
                  </a:lnTo>
                  <a:lnTo>
                    <a:pt x="15705100" y="5380"/>
                  </a:lnTo>
                  <a:lnTo>
                    <a:pt x="15747993" y="20706"/>
                  </a:lnTo>
                  <a:lnTo>
                    <a:pt x="15785826" y="44756"/>
                  </a:lnTo>
                  <a:lnTo>
                    <a:pt x="15817378" y="76308"/>
                  </a:lnTo>
                  <a:lnTo>
                    <a:pt x="15841428" y="114141"/>
                  </a:lnTo>
                  <a:lnTo>
                    <a:pt x="15856754" y="157033"/>
                  </a:lnTo>
                  <a:lnTo>
                    <a:pt x="15862134" y="203763"/>
                  </a:lnTo>
                  <a:lnTo>
                    <a:pt x="15862134" y="1018817"/>
                  </a:lnTo>
                  <a:lnTo>
                    <a:pt x="15856754" y="1065546"/>
                  </a:lnTo>
                  <a:lnTo>
                    <a:pt x="15841428" y="1108438"/>
                  </a:lnTo>
                  <a:lnTo>
                    <a:pt x="15817378" y="1146271"/>
                  </a:lnTo>
                  <a:lnTo>
                    <a:pt x="15785826" y="1177824"/>
                  </a:lnTo>
                  <a:lnTo>
                    <a:pt x="15747993" y="1201874"/>
                  </a:lnTo>
                  <a:lnTo>
                    <a:pt x="15705100" y="1217200"/>
                  </a:lnTo>
                  <a:lnTo>
                    <a:pt x="15658371" y="1222580"/>
                  </a:lnTo>
                  <a:lnTo>
                    <a:pt x="203763" y="1222580"/>
                  </a:lnTo>
                  <a:lnTo>
                    <a:pt x="157033" y="1217200"/>
                  </a:lnTo>
                  <a:lnTo>
                    <a:pt x="114141" y="1201874"/>
                  </a:lnTo>
                  <a:lnTo>
                    <a:pt x="76308" y="1177824"/>
                  </a:lnTo>
                  <a:lnTo>
                    <a:pt x="44756" y="1146271"/>
                  </a:lnTo>
                  <a:lnTo>
                    <a:pt x="20706" y="1108438"/>
                  </a:lnTo>
                  <a:lnTo>
                    <a:pt x="5380" y="1065546"/>
                  </a:lnTo>
                  <a:lnTo>
                    <a:pt x="0" y="1018817"/>
                  </a:lnTo>
                  <a:lnTo>
                    <a:pt x="0" y="203763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2020252" y="6985965"/>
            <a:ext cx="15873094" cy="1233170"/>
            <a:chOff x="2020252" y="6985965"/>
            <a:chExt cx="15873094" cy="1233170"/>
          </a:xfrm>
        </p:grpSpPr>
        <p:sp>
          <p:nvSpPr>
            <p:cNvPr id="13" name="object 13"/>
            <p:cNvSpPr/>
            <p:nvPr/>
          </p:nvSpPr>
          <p:spPr>
            <a:xfrm>
              <a:off x="2025488" y="6991200"/>
              <a:ext cx="15862300" cy="1223010"/>
            </a:xfrm>
            <a:custGeom>
              <a:avLst/>
              <a:gdLst/>
              <a:ahLst/>
              <a:cxnLst/>
              <a:rect l="l" t="t" r="r" b="b"/>
              <a:pathLst>
                <a:path w="15862300" h="1223009">
                  <a:moveTo>
                    <a:pt x="15658371" y="0"/>
                  </a:moveTo>
                  <a:lnTo>
                    <a:pt x="203763" y="0"/>
                  </a:lnTo>
                  <a:lnTo>
                    <a:pt x="157033" y="5380"/>
                  </a:lnTo>
                  <a:lnTo>
                    <a:pt x="114141" y="20706"/>
                  </a:lnTo>
                  <a:lnTo>
                    <a:pt x="76308" y="44756"/>
                  </a:lnTo>
                  <a:lnTo>
                    <a:pt x="44756" y="76308"/>
                  </a:lnTo>
                  <a:lnTo>
                    <a:pt x="20706" y="114141"/>
                  </a:lnTo>
                  <a:lnTo>
                    <a:pt x="5380" y="157033"/>
                  </a:lnTo>
                  <a:lnTo>
                    <a:pt x="0" y="203763"/>
                  </a:lnTo>
                  <a:lnTo>
                    <a:pt x="0" y="1018817"/>
                  </a:lnTo>
                  <a:lnTo>
                    <a:pt x="5380" y="1065546"/>
                  </a:lnTo>
                  <a:lnTo>
                    <a:pt x="20706" y="1108438"/>
                  </a:lnTo>
                  <a:lnTo>
                    <a:pt x="44756" y="1146271"/>
                  </a:lnTo>
                  <a:lnTo>
                    <a:pt x="76308" y="1177824"/>
                  </a:lnTo>
                  <a:lnTo>
                    <a:pt x="114141" y="1201874"/>
                  </a:lnTo>
                  <a:lnTo>
                    <a:pt x="157033" y="1217200"/>
                  </a:lnTo>
                  <a:lnTo>
                    <a:pt x="203763" y="1222580"/>
                  </a:lnTo>
                  <a:lnTo>
                    <a:pt x="15658371" y="1222580"/>
                  </a:lnTo>
                  <a:lnTo>
                    <a:pt x="15705100" y="1217200"/>
                  </a:lnTo>
                  <a:lnTo>
                    <a:pt x="15747993" y="1201874"/>
                  </a:lnTo>
                  <a:lnTo>
                    <a:pt x="15785826" y="1177824"/>
                  </a:lnTo>
                  <a:lnTo>
                    <a:pt x="15817378" y="1146271"/>
                  </a:lnTo>
                  <a:lnTo>
                    <a:pt x="15841428" y="1108438"/>
                  </a:lnTo>
                  <a:lnTo>
                    <a:pt x="15856754" y="1065546"/>
                  </a:lnTo>
                  <a:lnTo>
                    <a:pt x="15862134" y="1018817"/>
                  </a:lnTo>
                  <a:lnTo>
                    <a:pt x="15862134" y="203763"/>
                  </a:lnTo>
                  <a:lnTo>
                    <a:pt x="15856754" y="157033"/>
                  </a:lnTo>
                  <a:lnTo>
                    <a:pt x="15841428" y="114141"/>
                  </a:lnTo>
                  <a:lnTo>
                    <a:pt x="15817378" y="76308"/>
                  </a:lnTo>
                  <a:lnTo>
                    <a:pt x="15785826" y="44756"/>
                  </a:lnTo>
                  <a:lnTo>
                    <a:pt x="15747993" y="20706"/>
                  </a:lnTo>
                  <a:lnTo>
                    <a:pt x="15705100" y="5380"/>
                  </a:lnTo>
                  <a:lnTo>
                    <a:pt x="1565837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025488" y="6991200"/>
              <a:ext cx="15862300" cy="1223010"/>
            </a:xfrm>
            <a:custGeom>
              <a:avLst/>
              <a:gdLst/>
              <a:ahLst/>
              <a:cxnLst/>
              <a:rect l="l" t="t" r="r" b="b"/>
              <a:pathLst>
                <a:path w="15862300" h="1223009">
                  <a:moveTo>
                    <a:pt x="0" y="203763"/>
                  </a:moveTo>
                  <a:lnTo>
                    <a:pt x="5380" y="157033"/>
                  </a:lnTo>
                  <a:lnTo>
                    <a:pt x="20706" y="114141"/>
                  </a:lnTo>
                  <a:lnTo>
                    <a:pt x="44756" y="76308"/>
                  </a:lnTo>
                  <a:lnTo>
                    <a:pt x="76308" y="44756"/>
                  </a:lnTo>
                  <a:lnTo>
                    <a:pt x="114141" y="20706"/>
                  </a:lnTo>
                  <a:lnTo>
                    <a:pt x="157033" y="5380"/>
                  </a:lnTo>
                  <a:lnTo>
                    <a:pt x="203763" y="0"/>
                  </a:lnTo>
                  <a:lnTo>
                    <a:pt x="15658371" y="0"/>
                  </a:lnTo>
                  <a:lnTo>
                    <a:pt x="15705100" y="5380"/>
                  </a:lnTo>
                  <a:lnTo>
                    <a:pt x="15747993" y="20706"/>
                  </a:lnTo>
                  <a:lnTo>
                    <a:pt x="15785826" y="44756"/>
                  </a:lnTo>
                  <a:lnTo>
                    <a:pt x="15817378" y="76308"/>
                  </a:lnTo>
                  <a:lnTo>
                    <a:pt x="15841428" y="114141"/>
                  </a:lnTo>
                  <a:lnTo>
                    <a:pt x="15856754" y="157033"/>
                  </a:lnTo>
                  <a:lnTo>
                    <a:pt x="15862134" y="203763"/>
                  </a:lnTo>
                  <a:lnTo>
                    <a:pt x="15862134" y="1018817"/>
                  </a:lnTo>
                  <a:lnTo>
                    <a:pt x="15856754" y="1065546"/>
                  </a:lnTo>
                  <a:lnTo>
                    <a:pt x="15841428" y="1108438"/>
                  </a:lnTo>
                  <a:lnTo>
                    <a:pt x="15817378" y="1146271"/>
                  </a:lnTo>
                  <a:lnTo>
                    <a:pt x="15785826" y="1177824"/>
                  </a:lnTo>
                  <a:lnTo>
                    <a:pt x="15747993" y="1201874"/>
                  </a:lnTo>
                  <a:lnTo>
                    <a:pt x="15705100" y="1217200"/>
                  </a:lnTo>
                  <a:lnTo>
                    <a:pt x="15658371" y="1222580"/>
                  </a:lnTo>
                  <a:lnTo>
                    <a:pt x="203763" y="1222580"/>
                  </a:lnTo>
                  <a:lnTo>
                    <a:pt x="157033" y="1217200"/>
                  </a:lnTo>
                  <a:lnTo>
                    <a:pt x="114141" y="1201874"/>
                  </a:lnTo>
                  <a:lnTo>
                    <a:pt x="76308" y="1177824"/>
                  </a:lnTo>
                  <a:lnTo>
                    <a:pt x="44756" y="1146271"/>
                  </a:lnTo>
                  <a:lnTo>
                    <a:pt x="20706" y="1108438"/>
                  </a:lnTo>
                  <a:lnTo>
                    <a:pt x="5380" y="1065546"/>
                  </a:lnTo>
                  <a:lnTo>
                    <a:pt x="0" y="1018817"/>
                  </a:lnTo>
                  <a:lnTo>
                    <a:pt x="0" y="203763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2020252" y="8363096"/>
            <a:ext cx="15873094" cy="1233170"/>
            <a:chOff x="2020252" y="8363096"/>
            <a:chExt cx="15873094" cy="1233170"/>
          </a:xfrm>
        </p:grpSpPr>
        <p:sp>
          <p:nvSpPr>
            <p:cNvPr id="16" name="object 16"/>
            <p:cNvSpPr/>
            <p:nvPr/>
          </p:nvSpPr>
          <p:spPr>
            <a:xfrm>
              <a:off x="2025488" y="8368331"/>
              <a:ext cx="15862300" cy="1223010"/>
            </a:xfrm>
            <a:custGeom>
              <a:avLst/>
              <a:gdLst/>
              <a:ahLst/>
              <a:cxnLst/>
              <a:rect l="l" t="t" r="r" b="b"/>
              <a:pathLst>
                <a:path w="15862300" h="1223009">
                  <a:moveTo>
                    <a:pt x="15658371" y="0"/>
                  </a:moveTo>
                  <a:lnTo>
                    <a:pt x="203763" y="0"/>
                  </a:lnTo>
                  <a:lnTo>
                    <a:pt x="157033" y="5380"/>
                  </a:lnTo>
                  <a:lnTo>
                    <a:pt x="114141" y="20706"/>
                  </a:lnTo>
                  <a:lnTo>
                    <a:pt x="76308" y="44756"/>
                  </a:lnTo>
                  <a:lnTo>
                    <a:pt x="44756" y="76308"/>
                  </a:lnTo>
                  <a:lnTo>
                    <a:pt x="20706" y="114141"/>
                  </a:lnTo>
                  <a:lnTo>
                    <a:pt x="5380" y="157033"/>
                  </a:lnTo>
                  <a:lnTo>
                    <a:pt x="0" y="203763"/>
                  </a:lnTo>
                  <a:lnTo>
                    <a:pt x="0" y="1018817"/>
                  </a:lnTo>
                  <a:lnTo>
                    <a:pt x="5380" y="1065546"/>
                  </a:lnTo>
                  <a:lnTo>
                    <a:pt x="20706" y="1108438"/>
                  </a:lnTo>
                  <a:lnTo>
                    <a:pt x="44756" y="1146271"/>
                  </a:lnTo>
                  <a:lnTo>
                    <a:pt x="76308" y="1177824"/>
                  </a:lnTo>
                  <a:lnTo>
                    <a:pt x="114141" y="1201874"/>
                  </a:lnTo>
                  <a:lnTo>
                    <a:pt x="157033" y="1217200"/>
                  </a:lnTo>
                  <a:lnTo>
                    <a:pt x="203763" y="1222580"/>
                  </a:lnTo>
                  <a:lnTo>
                    <a:pt x="15658371" y="1222580"/>
                  </a:lnTo>
                  <a:lnTo>
                    <a:pt x="15705100" y="1217200"/>
                  </a:lnTo>
                  <a:lnTo>
                    <a:pt x="15747993" y="1201874"/>
                  </a:lnTo>
                  <a:lnTo>
                    <a:pt x="15785826" y="1177824"/>
                  </a:lnTo>
                  <a:lnTo>
                    <a:pt x="15817378" y="1146271"/>
                  </a:lnTo>
                  <a:lnTo>
                    <a:pt x="15841428" y="1108438"/>
                  </a:lnTo>
                  <a:lnTo>
                    <a:pt x="15856754" y="1065546"/>
                  </a:lnTo>
                  <a:lnTo>
                    <a:pt x="15862134" y="1018817"/>
                  </a:lnTo>
                  <a:lnTo>
                    <a:pt x="15862134" y="203763"/>
                  </a:lnTo>
                  <a:lnTo>
                    <a:pt x="15856754" y="157033"/>
                  </a:lnTo>
                  <a:lnTo>
                    <a:pt x="15841428" y="114141"/>
                  </a:lnTo>
                  <a:lnTo>
                    <a:pt x="15817378" y="76308"/>
                  </a:lnTo>
                  <a:lnTo>
                    <a:pt x="15785826" y="44756"/>
                  </a:lnTo>
                  <a:lnTo>
                    <a:pt x="15747993" y="20706"/>
                  </a:lnTo>
                  <a:lnTo>
                    <a:pt x="15705100" y="5380"/>
                  </a:lnTo>
                  <a:lnTo>
                    <a:pt x="1565837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25488" y="8368331"/>
              <a:ext cx="15862300" cy="1223010"/>
            </a:xfrm>
            <a:custGeom>
              <a:avLst/>
              <a:gdLst/>
              <a:ahLst/>
              <a:cxnLst/>
              <a:rect l="l" t="t" r="r" b="b"/>
              <a:pathLst>
                <a:path w="15862300" h="1223009">
                  <a:moveTo>
                    <a:pt x="0" y="203763"/>
                  </a:moveTo>
                  <a:lnTo>
                    <a:pt x="5380" y="157033"/>
                  </a:lnTo>
                  <a:lnTo>
                    <a:pt x="20706" y="114141"/>
                  </a:lnTo>
                  <a:lnTo>
                    <a:pt x="44756" y="76308"/>
                  </a:lnTo>
                  <a:lnTo>
                    <a:pt x="76308" y="44756"/>
                  </a:lnTo>
                  <a:lnTo>
                    <a:pt x="114141" y="20706"/>
                  </a:lnTo>
                  <a:lnTo>
                    <a:pt x="157033" y="5380"/>
                  </a:lnTo>
                  <a:lnTo>
                    <a:pt x="203763" y="0"/>
                  </a:lnTo>
                  <a:lnTo>
                    <a:pt x="15658371" y="0"/>
                  </a:lnTo>
                  <a:lnTo>
                    <a:pt x="15705100" y="5380"/>
                  </a:lnTo>
                  <a:lnTo>
                    <a:pt x="15747993" y="20706"/>
                  </a:lnTo>
                  <a:lnTo>
                    <a:pt x="15785826" y="44756"/>
                  </a:lnTo>
                  <a:lnTo>
                    <a:pt x="15817378" y="76308"/>
                  </a:lnTo>
                  <a:lnTo>
                    <a:pt x="15841428" y="114141"/>
                  </a:lnTo>
                  <a:lnTo>
                    <a:pt x="15856754" y="157033"/>
                  </a:lnTo>
                  <a:lnTo>
                    <a:pt x="15862134" y="203763"/>
                  </a:lnTo>
                  <a:lnTo>
                    <a:pt x="15862134" y="1018817"/>
                  </a:lnTo>
                  <a:lnTo>
                    <a:pt x="15856754" y="1065546"/>
                  </a:lnTo>
                  <a:lnTo>
                    <a:pt x="15841428" y="1108438"/>
                  </a:lnTo>
                  <a:lnTo>
                    <a:pt x="15817378" y="1146271"/>
                  </a:lnTo>
                  <a:lnTo>
                    <a:pt x="15785826" y="1177824"/>
                  </a:lnTo>
                  <a:lnTo>
                    <a:pt x="15747993" y="1201874"/>
                  </a:lnTo>
                  <a:lnTo>
                    <a:pt x="15705100" y="1217200"/>
                  </a:lnTo>
                  <a:lnTo>
                    <a:pt x="15658371" y="1222580"/>
                  </a:lnTo>
                  <a:lnTo>
                    <a:pt x="203763" y="1222580"/>
                  </a:lnTo>
                  <a:lnTo>
                    <a:pt x="157033" y="1217200"/>
                  </a:lnTo>
                  <a:lnTo>
                    <a:pt x="114141" y="1201874"/>
                  </a:lnTo>
                  <a:lnTo>
                    <a:pt x="76308" y="1177824"/>
                  </a:lnTo>
                  <a:lnTo>
                    <a:pt x="44756" y="1146271"/>
                  </a:lnTo>
                  <a:lnTo>
                    <a:pt x="20706" y="1108438"/>
                  </a:lnTo>
                  <a:lnTo>
                    <a:pt x="5380" y="1065546"/>
                  </a:lnTo>
                  <a:lnTo>
                    <a:pt x="0" y="1018817"/>
                  </a:lnTo>
                  <a:lnTo>
                    <a:pt x="0" y="203763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661114" y="3124272"/>
            <a:ext cx="12590780" cy="61379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105"/>
              </a:spcBef>
            </a:pPr>
            <a:r>
              <a:rPr dirty="0" sz="3950" spc="5">
                <a:solidFill>
                  <a:srgbClr val="FFFFFF"/>
                </a:solidFill>
                <a:latin typeface="Microsoft YaHei"/>
                <a:cs typeface="Microsoft YaHei"/>
              </a:rPr>
              <a:t>度量不是结果，是为结果服务的过程</a:t>
            </a:r>
            <a:endParaRPr sz="395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Microsoft YaHei"/>
              <a:cs typeface="Microsoft YaHei"/>
            </a:endParaRPr>
          </a:p>
          <a:p>
            <a:pPr algn="ctr">
              <a:lnSpc>
                <a:spcPct val="100000"/>
              </a:lnSpc>
            </a:pPr>
            <a:r>
              <a:rPr dirty="0" sz="3950" spc="5">
                <a:solidFill>
                  <a:srgbClr val="FFFFFF"/>
                </a:solidFill>
                <a:latin typeface="Microsoft YaHei"/>
                <a:cs typeface="Microsoft YaHei"/>
              </a:rPr>
              <a:t>仅度量希望改进的指标项</a:t>
            </a:r>
            <a:endParaRPr sz="3950">
              <a:latin typeface="Microsoft YaHei"/>
              <a:cs typeface="Microsoft YaHei"/>
            </a:endParaRPr>
          </a:p>
          <a:p>
            <a:pPr algn="ctr" marL="12065" marR="5080">
              <a:lnSpc>
                <a:spcPts val="10840"/>
              </a:lnSpc>
              <a:spcBef>
                <a:spcPts val="1385"/>
              </a:spcBef>
            </a:pPr>
            <a:r>
              <a:rPr dirty="0" sz="3950" spc="5">
                <a:solidFill>
                  <a:srgbClr val="FFFFFF"/>
                </a:solidFill>
                <a:latin typeface="Microsoft YaHei"/>
                <a:cs typeface="Microsoft YaHei"/>
              </a:rPr>
              <a:t>重点放在度量之外采取的行动，并认真思考行动的有效性 </a:t>
            </a:r>
            <a:r>
              <a:rPr dirty="0" sz="3950">
                <a:solidFill>
                  <a:srgbClr val="FFFFFF"/>
                </a:solidFill>
                <a:latin typeface="Microsoft YaHei"/>
                <a:cs typeface="Microsoft YaHei"/>
              </a:rPr>
              <a:t>重视度量的准确性和完备性，重要数据多重求证</a:t>
            </a:r>
            <a:endParaRPr sz="395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Microsoft YaHei"/>
              <a:cs typeface="Microsoft YaHei"/>
            </a:endParaRPr>
          </a:p>
          <a:p>
            <a:pPr algn="ctr" marL="3810">
              <a:lnSpc>
                <a:spcPct val="100000"/>
              </a:lnSpc>
            </a:pPr>
            <a:r>
              <a:rPr dirty="0" sz="3950" spc="5">
                <a:solidFill>
                  <a:srgbClr val="FFFFFF"/>
                </a:solidFill>
                <a:latin typeface="Microsoft YaHei"/>
                <a:cs typeface="Microsoft YaHei"/>
              </a:rPr>
              <a:t>勿贪多，一段时间集中解决一部分问题</a:t>
            </a:r>
            <a:endParaRPr sz="3950">
              <a:latin typeface="Microsoft YaHei"/>
              <a:cs typeface="Microsoft YaHe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550" y="247531"/>
            <a:ext cx="2418774" cy="80290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2758" y="448438"/>
            <a:ext cx="11082655" cy="123190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pc="15">
                <a:solidFill>
                  <a:srgbClr val="FFFFFF"/>
                </a:solidFill>
              </a:rPr>
              <a:t>低代码要求的自动化方法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5249" y="3814753"/>
            <a:ext cx="4295140" cy="1577340"/>
          </a:xfrm>
          <a:prstGeom prst="rect">
            <a:avLst/>
          </a:prstGeom>
          <a:solidFill>
            <a:srgbClr val="4471C4"/>
          </a:solidFill>
          <a:ln w="10470">
            <a:solidFill>
              <a:srgbClr val="2E528F"/>
            </a:solidFill>
          </a:ln>
        </p:spPr>
        <p:txBody>
          <a:bodyPr wrap="square" lIns="0" tIns="45783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604"/>
              </a:spcBef>
            </a:pPr>
            <a:r>
              <a:rPr dirty="0" sz="4100" spc="15" b="1">
                <a:solidFill>
                  <a:srgbClr val="FFFFFF"/>
                </a:solidFill>
                <a:latin typeface="Microsoft YaHei"/>
                <a:cs typeface="Microsoft YaHei"/>
              </a:rPr>
              <a:t>Data</a:t>
            </a:r>
            <a:r>
              <a:rPr dirty="0" sz="4100" spc="-35" b="1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dirty="0" sz="4100" spc="10" b="1">
                <a:solidFill>
                  <a:srgbClr val="FFFFFF"/>
                </a:solidFill>
                <a:latin typeface="Microsoft YaHei"/>
                <a:cs typeface="Microsoft YaHei"/>
              </a:rPr>
              <a:t>Mock</a:t>
            </a:r>
            <a:endParaRPr sz="41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5249" y="6259914"/>
            <a:ext cx="4295140" cy="1576070"/>
          </a:xfrm>
          <a:prstGeom prst="rect">
            <a:avLst/>
          </a:prstGeom>
          <a:solidFill>
            <a:srgbClr val="4471C4"/>
          </a:solidFill>
          <a:ln w="10470">
            <a:solidFill>
              <a:srgbClr val="2E528F"/>
            </a:solidFill>
          </a:ln>
        </p:spPr>
        <p:txBody>
          <a:bodyPr wrap="square" lIns="0" tIns="139700" rIns="0" bIns="0" rtlCol="0" vert="horz">
            <a:spAutoFit/>
          </a:bodyPr>
          <a:lstStyle/>
          <a:p>
            <a:pPr marL="994410" marR="985519" indent="249554">
              <a:lnSpc>
                <a:spcPct val="100600"/>
              </a:lnSpc>
              <a:spcBef>
                <a:spcPts val="1100"/>
              </a:spcBef>
            </a:pPr>
            <a:r>
              <a:rPr dirty="0" sz="4100" spc="5" b="1">
                <a:solidFill>
                  <a:srgbClr val="FFFFFF"/>
                </a:solidFill>
                <a:latin typeface="Microsoft YaHei"/>
                <a:cs typeface="Microsoft YaHei"/>
              </a:rPr>
              <a:t>Offline </a:t>
            </a:r>
            <a:r>
              <a:rPr dirty="0" sz="4100" spc="10" b="1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dirty="0" sz="4100" spc="15" b="1">
                <a:solidFill>
                  <a:srgbClr val="FFFFFF"/>
                </a:solidFill>
                <a:latin typeface="Microsoft YaHei"/>
                <a:cs typeface="Microsoft YaHei"/>
              </a:rPr>
              <a:t>Sandbox</a:t>
            </a:r>
            <a:endParaRPr sz="41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5249" y="8703819"/>
            <a:ext cx="4295140" cy="1577340"/>
          </a:xfrm>
          <a:prstGeom prst="rect">
            <a:avLst/>
          </a:prstGeom>
          <a:solidFill>
            <a:srgbClr val="4471C4"/>
          </a:solidFill>
          <a:ln w="10470">
            <a:solidFill>
              <a:srgbClr val="2E528F"/>
            </a:solidFill>
          </a:ln>
        </p:spPr>
        <p:txBody>
          <a:bodyPr wrap="square" lIns="0" tIns="140970" rIns="0" bIns="0" rtlCol="0" vert="horz">
            <a:spAutoFit/>
          </a:bodyPr>
          <a:lstStyle/>
          <a:p>
            <a:pPr marL="979169" marR="404495" indent="-568325">
              <a:lnSpc>
                <a:spcPct val="100499"/>
              </a:lnSpc>
              <a:spcBef>
                <a:spcPts val="1110"/>
              </a:spcBef>
            </a:pPr>
            <a:r>
              <a:rPr dirty="0" sz="4100" spc="5" b="1">
                <a:solidFill>
                  <a:srgbClr val="FFFFFF"/>
                </a:solidFill>
                <a:latin typeface="Microsoft YaHei"/>
                <a:cs typeface="Microsoft YaHei"/>
              </a:rPr>
              <a:t>Online</a:t>
            </a:r>
            <a:r>
              <a:rPr dirty="0" sz="4100" spc="-55" b="1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dirty="0" sz="4100" spc="5" b="1">
                <a:solidFill>
                  <a:srgbClr val="FFFFFF"/>
                </a:solidFill>
                <a:latin typeface="Microsoft YaHei"/>
                <a:cs typeface="Microsoft YaHei"/>
              </a:rPr>
              <a:t>Query </a:t>
            </a:r>
            <a:r>
              <a:rPr dirty="0" sz="4100" spc="-1210" b="1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dirty="0" sz="4100" spc="5" b="1">
                <a:solidFill>
                  <a:srgbClr val="FFFFFF"/>
                </a:solidFill>
                <a:latin typeface="Microsoft YaHei"/>
                <a:cs typeface="Microsoft YaHei"/>
              </a:rPr>
              <a:t>Playback</a:t>
            </a:r>
            <a:endParaRPr sz="41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0051" y="2412629"/>
            <a:ext cx="1597660" cy="654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20" b="1">
                <a:solidFill>
                  <a:srgbClr val="FFFFFF"/>
                </a:solidFill>
                <a:latin typeface="Microsoft YaHei"/>
                <a:cs typeface="Microsoft YaHei"/>
              </a:rPr>
              <a:t>数据源</a:t>
            </a:r>
            <a:endParaRPr sz="4100">
              <a:latin typeface="Microsoft YaHei"/>
              <a:cs typeface="Microsoft YaHe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56886" y="6082537"/>
            <a:ext cx="1518285" cy="1931035"/>
            <a:chOff x="5956886" y="6082537"/>
            <a:chExt cx="1518285" cy="1931035"/>
          </a:xfrm>
        </p:grpSpPr>
        <p:sp>
          <p:nvSpPr>
            <p:cNvPr id="8" name="object 8"/>
            <p:cNvSpPr/>
            <p:nvPr/>
          </p:nvSpPr>
          <p:spPr>
            <a:xfrm>
              <a:off x="5962122" y="6087772"/>
              <a:ext cx="1508125" cy="1920239"/>
            </a:xfrm>
            <a:custGeom>
              <a:avLst/>
              <a:gdLst/>
              <a:ahLst/>
              <a:cxnLst/>
              <a:rect l="l" t="t" r="r" b="b"/>
              <a:pathLst>
                <a:path w="1508125" h="1920240">
                  <a:moveTo>
                    <a:pt x="753903" y="0"/>
                  </a:moveTo>
                  <a:lnTo>
                    <a:pt x="753903" y="479985"/>
                  </a:lnTo>
                  <a:lnTo>
                    <a:pt x="0" y="479985"/>
                  </a:lnTo>
                  <a:lnTo>
                    <a:pt x="0" y="1439956"/>
                  </a:lnTo>
                  <a:lnTo>
                    <a:pt x="753903" y="1439956"/>
                  </a:lnTo>
                  <a:lnTo>
                    <a:pt x="753903" y="1919941"/>
                  </a:lnTo>
                  <a:lnTo>
                    <a:pt x="1507807" y="959970"/>
                  </a:lnTo>
                  <a:lnTo>
                    <a:pt x="75390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962122" y="6087772"/>
              <a:ext cx="1508125" cy="1920239"/>
            </a:xfrm>
            <a:custGeom>
              <a:avLst/>
              <a:gdLst/>
              <a:ahLst/>
              <a:cxnLst/>
              <a:rect l="l" t="t" r="r" b="b"/>
              <a:pathLst>
                <a:path w="1508125" h="1920240">
                  <a:moveTo>
                    <a:pt x="0" y="479985"/>
                  </a:moveTo>
                  <a:lnTo>
                    <a:pt x="753903" y="479985"/>
                  </a:lnTo>
                  <a:lnTo>
                    <a:pt x="753903" y="0"/>
                  </a:lnTo>
                  <a:lnTo>
                    <a:pt x="1507807" y="959970"/>
                  </a:lnTo>
                  <a:lnTo>
                    <a:pt x="753903" y="1919941"/>
                  </a:lnTo>
                  <a:lnTo>
                    <a:pt x="753903" y="1439956"/>
                  </a:lnTo>
                  <a:lnTo>
                    <a:pt x="0" y="1439956"/>
                  </a:lnTo>
                  <a:lnTo>
                    <a:pt x="0" y="479985"/>
                  </a:lnTo>
                  <a:close/>
                </a:path>
              </a:pathLst>
            </a:custGeom>
            <a:ln w="1047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880807" y="3814753"/>
            <a:ext cx="4295140" cy="1577340"/>
          </a:xfrm>
          <a:prstGeom prst="rect">
            <a:avLst/>
          </a:prstGeom>
          <a:solidFill>
            <a:srgbClr val="4471C4"/>
          </a:solidFill>
          <a:ln w="10470">
            <a:solidFill>
              <a:srgbClr val="2E528F"/>
            </a:solidFill>
          </a:ln>
        </p:spPr>
        <p:txBody>
          <a:bodyPr wrap="square" lIns="0" tIns="457834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3604"/>
              </a:spcBef>
            </a:pPr>
            <a:r>
              <a:rPr dirty="0" sz="4100" spc="15" b="1">
                <a:solidFill>
                  <a:srgbClr val="FFFFFF"/>
                </a:solidFill>
                <a:latin typeface="Microsoft YaHei"/>
                <a:cs typeface="Microsoft YaHei"/>
              </a:rPr>
              <a:t>Deep</a:t>
            </a:r>
            <a:r>
              <a:rPr dirty="0" sz="4100" spc="-30" b="1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dirty="0" sz="4100" spc="5" b="1">
                <a:solidFill>
                  <a:srgbClr val="FFFFFF"/>
                </a:solidFill>
                <a:latin typeface="Microsoft YaHei"/>
                <a:cs typeface="Microsoft YaHei"/>
              </a:rPr>
              <a:t>Link</a:t>
            </a:r>
            <a:endParaRPr sz="41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80807" y="6259914"/>
            <a:ext cx="4295140" cy="1576070"/>
          </a:xfrm>
          <a:prstGeom prst="rect">
            <a:avLst/>
          </a:prstGeom>
          <a:solidFill>
            <a:srgbClr val="4471C4"/>
          </a:solidFill>
          <a:ln w="10470">
            <a:solidFill>
              <a:srgbClr val="2E528F"/>
            </a:solidFill>
          </a:ln>
        </p:spPr>
        <p:txBody>
          <a:bodyPr wrap="square" lIns="0" tIns="457834" rIns="0" bIns="0" rtlCol="0" vert="horz">
            <a:spAutoFit/>
          </a:bodyPr>
          <a:lstStyle/>
          <a:p>
            <a:pPr marL="890905">
              <a:lnSpc>
                <a:spcPct val="100000"/>
              </a:lnSpc>
              <a:spcBef>
                <a:spcPts val="3604"/>
              </a:spcBef>
            </a:pPr>
            <a:r>
              <a:rPr dirty="0" sz="4100" spc="10" b="1">
                <a:solidFill>
                  <a:srgbClr val="FFFFFF"/>
                </a:solidFill>
                <a:latin typeface="Microsoft YaHei"/>
                <a:cs typeface="Microsoft YaHei"/>
              </a:rPr>
              <a:t>ID</a:t>
            </a:r>
            <a:r>
              <a:rPr dirty="0" sz="4100" spc="-35" b="1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dirty="0" sz="4100" spc="10" b="1">
                <a:solidFill>
                  <a:srgbClr val="FFFFFF"/>
                </a:solidFill>
                <a:latin typeface="Microsoft YaHei"/>
                <a:cs typeface="Microsoft YaHei"/>
              </a:rPr>
              <a:t>Seeker</a:t>
            </a:r>
            <a:endParaRPr sz="41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80807" y="8703819"/>
            <a:ext cx="4295140" cy="1577340"/>
          </a:xfrm>
          <a:prstGeom prst="rect">
            <a:avLst/>
          </a:prstGeom>
          <a:solidFill>
            <a:srgbClr val="4471C4"/>
          </a:solidFill>
          <a:ln w="10470">
            <a:solidFill>
              <a:srgbClr val="2E528F"/>
            </a:solidFill>
          </a:ln>
        </p:spPr>
        <p:txBody>
          <a:bodyPr wrap="square" lIns="0" tIns="458470" rIns="0" bIns="0" rtlCol="0" vert="horz">
            <a:spAutoFit/>
          </a:bodyPr>
          <a:lstStyle/>
          <a:p>
            <a:pPr marL="363220">
              <a:lnSpc>
                <a:spcPct val="100000"/>
              </a:lnSpc>
              <a:spcBef>
                <a:spcPts val="3610"/>
              </a:spcBef>
            </a:pPr>
            <a:r>
              <a:rPr dirty="0" sz="4100" spc="10" b="1">
                <a:solidFill>
                  <a:srgbClr val="FFFFFF"/>
                </a:solidFill>
                <a:latin typeface="Microsoft YaHei"/>
                <a:cs typeface="Microsoft YaHei"/>
              </a:rPr>
              <a:t>Image</a:t>
            </a:r>
            <a:r>
              <a:rPr dirty="0" sz="4100" spc="-55" b="1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dirty="0" sz="4100" spc="15" b="1">
                <a:solidFill>
                  <a:srgbClr val="FFFFFF"/>
                </a:solidFill>
                <a:latin typeface="Microsoft YaHei"/>
                <a:cs typeface="Microsoft YaHei"/>
              </a:rPr>
              <a:t>Seeker</a:t>
            </a:r>
            <a:endParaRPr sz="4100">
              <a:latin typeface="Microsoft YaHei"/>
              <a:cs typeface="Microsoft YaHe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581187" y="6082537"/>
            <a:ext cx="1518285" cy="1931035"/>
            <a:chOff x="12581187" y="6082537"/>
            <a:chExt cx="1518285" cy="1931035"/>
          </a:xfrm>
        </p:grpSpPr>
        <p:sp>
          <p:nvSpPr>
            <p:cNvPr id="14" name="object 14"/>
            <p:cNvSpPr/>
            <p:nvPr/>
          </p:nvSpPr>
          <p:spPr>
            <a:xfrm>
              <a:off x="12586423" y="6087772"/>
              <a:ext cx="1508125" cy="1920239"/>
            </a:xfrm>
            <a:custGeom>
              <a:avLst/>
              <a:gdLst/>
              <a:ahLst/>
              <a:cxnLst/>
              <a:rect l="l" t="t" r="r" b="b"/>
              <a:pathLst>
                <a:path w="1508125" h="1920240">
                  <a:moveTo>
                    <a:pt x="753903" y="0"/>
                  </a:moveTo>
                  <a:lnTo>
                    <a:pt x="753903" y="479985"/>
                  </a:lnTo>
                  <a:lnTo>
                    <a:pt x="0" y="479985"/>
                  </a:lnTo>
                  <a:lnTo>
                    <a:pt x="0" y="1439956"/>
                  </a:lnTo>
                  <a:lnTo>
                    <a:pt x="753903" y="1439956"/>
                  </a:lnTo>
                  <a:lnTo>
                    <a:pt x="753903" y="1919941"/>
                  </a:lnTo>
                  <a:lnTo>
                    <a:pt x="1507807" y="959970"/>
                  </a:lnTo>
                  <a:lnTo>
                    <a:pt x="75390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586423" y="6087772"/>
              <a:ext cx="1508125" cy="1920239"/>
            </a:xfrm>
            <a:custGeom>
              <a:avLst/>
              <a:gdLst/>
              <a:ahLst/>
              <a:cxnLst/>
              <a:rect l="l" t="t" r="r" b="b"/>
              <a:pathLst>
                <a:path w="1508125" h="1920240">
                  <a:moveTo>
                    <a:pt x="0" y="479985"/>
                  </a:moveTo>
                  <a:lnTo>
                    <a:pt x="753903" y="479985"/>
                  </a:lnTo>
                  <a:lnTo>
                    <a:pt x="753903" y="0"/>
                  </a:lnTo>
                  <a:lnTo>
                    <a:pt x="1507807" y="959970"/>
                  </a:lnTo>
                  <a:lnTo>
                    <a:pt x="753903" y="1919941"/>
                  </a:lnTo>
                  <a:lnTo>
                    <a:pt x="753903" y="1439956"/>
                  </a:lnTo>
                  <a:lnTo>
                    <a:pt x="0" y="1439956"/>
                  </a:lnTo>
                  <a:lnTo>
                    <a:pt x="0" y="479985"/>
                  </a:lnTo>
                  <a:close/>
                </a:path>
              </a:pathLst>
            </a:custGeom>
            <a:ln w="1047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967341" y="2412629"/>
            <a:ext cx="8747125" cy="654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637655" algn="l"/>
              </a:tabLst>
            </a:pPr>
            <a:r>
              <a:rPr dirty="0" sz="4100" spc="20" b="1">
                <a:solidFill>
                  <a:srgbClr val="FFFFFF"/>
                </a:solidFill>
                <a:latin typeface="Microsoft YaHei"/>
                <a:cs typeface="Microsoft YaHei"/>
              </a:rPr>
              <a:t>操作步</a:t>
            </a:r>
            <a:r>
              <a:rPr dirty="0" sz="4100" spc="25" b="1">
                <a:solidFill>
                  <a:srgbClr val="FFFFFF"/>
                </a:solidFill>
                <a:latin typeface="Microsoft YaHei"/>
                <a:cs typeface="Microsoft YaHei"/>
              </a:rPr>
              <a:t>骤</a:t>
            </a:r>
            <a:r>
              <a:rPr dirty="0" sz="4100" b="1">
                <a:solidFill>
                  <a:srgbClr val="FFFFFF"/>
                </a:solidFill>
                <a:latin typeface="Microsoft YaHei"/>
                <a:cs typeface="Microsoft YaHei"/>
              </a:rPr>
              <a:t>	</a:t>
            </a:r>
            <a:r>
              <a:rPr dirty="0" sz="4100" spc="20" b="1">
                <a:solidFill>
                  <a:srgbClr val="FFFFFF"/>
                </a:solidFill>
                <a:latin typeface="Microsoft YaHei"/>
                <a:cs typeface="Microsoft YaHei"/>
              </a:rPr>
              <a:t>结果校验</a:t>
            </a:r>
            <a:endParaRPr sz="4100">
              <a:latin typeface="Microsoft YaHei"/>
              <a:cs typeface="Microsoft Ya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06364" y="3814753"/>
            <a:ext cx="4295140" cy="1577340"/>
          </a:xfrm>
          <a:prstGeom prst="rect">
            <a:avLst/>
          </a:prstGeom>
          <a:solidFill>
            <a:srgbClr val="4471C4"/>
          </a:solidFill>
          <a:ln w="10470">
            <a:solidFill>
              <a:srgbClr val="2E528F"/>
            </a:solidFill>
          </a:ln>
        </p:spPr>
        <p:txBody>
          <a:bodyPr wrap="square" lIns="0" tIns="457834" rIns="0" bIns="0" rtlCol="0" vert="horz">
            <a:spAutoFit/>
          </a:bodyPr>
          <a:lstStyle/>
          <a:p>
            <a:pPr marL="1188085">
              <a:lnSpc>
                <a:spcPct val="100000"/>
              </a:lnSpc>
              <a:spcBef>
                <a:spcPts val="3604"/>
              </a:spcBef>
            </a:pPr>
            <a:r>
              <a:rPr dirty="0" sz="4100" spc="5" b="1">
                <a:solidFill>
                  <a:srgbClr val="FFFFFF"/>
                </a:solidFill>
                <a:latin typeface="Microsoft YaHei"/>
                <a:cs typeface="Microsoft YaHei"/>
              </a:rPr>
              <a:t>Pic</a:t>
            </a:r>
            <a:r>
              <a:rPr dirty="0" sz="4100" spc="-50" b="1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dirty="0" sz="4100" spc="10" b="1">
                <a:solidFill>
                  <a:srgbClr val="FFFFFF"/>
                </a:solidFill>
                <a:latin typeface="Microsoft YaHei"/>
                <a:cs typeface="Microsoft YaHei"/>
              </a:rPr>
              <a:t>Diff</a:t>
            </a:r>
            <a:endParaRPr sz="4100">
              <a:latin typeface="Microsoft YaHei"/>
              <a:cs typeface="Microsoft Ya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506364" y="6259914"/>
            <a:ext cx="4295140" cy="1576070"/>
          </a:xfrm>
          <a:prstGeom prst="rect">
            <a:avLst/>
          </a:prstGeom>
          <a:solidFill>
            <a:srgbClr val="4471C4"/>
          </a:solidFill>
          <a:ln w="10470">
            <a:solidFill>
              <a:srgbClr val="2E528F"/>
            </a:solidFill>
          </a:ln>
        </p:spPr>
        <p:txBody>
          <a:bodyPr wrap="square" lIns="0" tIns="457834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3604"/>
              </a:spcBef>
            </a:pPr>
            <a:r>
              <a:rPr dirty="0" sz="4100" spc="10" b="1">
                <a:solidFill>
                  <a:srgbClr val="FFFFFF"/>
                </a:solidFill>
                <a:latin typeface="Microsoft YaHei"/>
                <a:cs typeface="Microsoft YaHei"/>
              </a:rPr>
              <a:t>Query</a:t>
            </a:r>
            <a:r>
              <a:rPr dirty="0" sz="4100" spc="-35" b="1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dirty="0" sz="4100" spc="10" b="1">
                <a:solidFill>
                  <a:srgbClr val="FFFFFF"/>
                </a:solidFill>
                <a:latin typeface="Microsoft YaHei"/>
                <a:cs typeface="Microsoft YaHei"/>
              </a:rPr>
              <a:t>Diff</a:t>
            </a:r>
            <a:endParaRPr sz="4100">
              <a:latin typeface="Microsoft YaHei"/>
              <a:cs typeface="Microsoft Ya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506364" y="8703819"/>
            <a:ext cx="4295140" cy="1577340"/>
          </a:xfrm>
          <a:prstGeom prst="rect">
            <a:avLst/>
          </a:prstGeom>
          <a:solidFill>
            <a:srgbClr val="4471C4"/>
          </a:solidFill>
          <a:ln w="10470">
            <a:solidFill>
              <a:srgbClr val="2E528F"/>
            </a:solidFill>
          </a:ln>
        </p:spPr>
        <p:txBody>
          <a:bodyPr wrap="square" lIns="0" tIns="4584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610"/>
              </a:spcBef>
            </a:pPr>
            <a:r>
              <a:rPr dirty="0" sz="4100" spc="15" b="1">
                <a:solidFill>
                  <a:srgbClr val="FFFFFF"/>
                </a:solidFill>
                <a:latin typeface="Microsoft YaHei"/>
                <a:cs typeface="Microsoft YaHei"/>
              </a:rPr>
              <a:t>Log</a:t>
            </a:r>
            <a:r>
              <a:rPr dirty="0" sz="4100" spc="-30" b="1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dirty="0" sz="4100" spc="5" b="1">
                <a:solidFill>
                  <a:srgbClr val="FFFFFF"/>
                </a:solidFill>
                <a:latin typeface="Microsoft YaHei"/>
                <a:cs typeface="Microsoft YaHei"/>
              </a:rPr>
              <a:t>Checker</a:t>
            </a:r>
            <a:endParaRPr sz="4100">
              <a:latin typeface="Microsoft YaHei"/>
              <a:cs typeface="Microsoft YaHe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550" y="247531"/>
            <a:ext cx="2418774" cy="80290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9287510">
              <a:lnSpc>
                <a:spcPct val="100000"/>
              </a:lnSpc>
              <a:spcBef>
                <a:spcPts val="115"/>
              </a:spcBef>
            </a:pPr>
            <a:r>
              <a:rPr dirty="0" spc="15">
                <a:solidFill>
                  <a:srgbClr val="FFFFFF"/>
                </a:solidFill>
              </a:rPr>
              <a:t>引入的一些测试工具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9240" y="3070691"/>
            <a:ext cx="4161154" cy="1048385"/>
            <a:chOff x="859240" y="3070691"/>
            <a:chExt cx="4161154" cy="1048385"/>
          </a:xfrm>
        </p:grpSpPr>
        <p:sp>
          <p:nvSpPr>
            <p:cNvPr id="4" name="object 4"/>
            <p:cNvSpPr/>
            <p:nvPr/>
          </p:nvSpPr>
          <p:spPr>
            <a:xfrm>
              <a:off x="864476" y="3075927"/>
              <a:ext cx="4150360" cy="1038225"/>
            </a:xfrm>
            <a:custGeom>
              <a:avLst/>
              <a:gdLst/>
              <a:ahLst/>
              <a:cxnLst/>
              <a:rect l="l" t="t" r="r" b="b"/>
              <a:pathLst>
                <a:path w="4150360" h="1038225">
                  <a:moveTo>
                    <a:pt x="4046473" y="0"/>
                  </a:moveTo>
                  <a:lnTo>
                    <a:pt x="103787" y="0"/>
                  </a:lnTo>
                  <a:lnTo>
                    <a:pt x="63389" y="8159"/>
                  </a:lnTo>
                  <a:lnTo>
                    <a:pt x="30399" y="30404"/>
                  </a:lnTo>
                  <a:lnTo>
                    <a:pt x="8156" y="63389"/>
                  </a:lnTo>
                  <a:lnTo>
                    <a:pt x="0" y="103766"/>
                  </a:lnTo>
                  <a:lnTo>
                    <a:pt x="0" y="934107"/>
                  </a:lnTo>
                  <a:lnTo>
                    <a:pt x="8156" y="974484"/>
                  </a:lnTo>
                  <a:lnTo>
                    <a:pt x="30399" y="1007469"/>
                  </a:lnTo>
                  <a:lnTo>
                    <a:pt x="63389" y="1029715"/>
                  </a:lnTo>
                  <a:lnTo>
                    <a:pt x="103787" y="1037874"/>
                  </a:lnTo>
                  <a:lnTo>
                    <a:pt x="4046473" y="1037874"/>
                  </a:lnTo>
                  <a:lnTo>
                    <a:pt x="4086850" y="1029715"/>
                  </a:lnTo>
                  <a:lnTo>
                    <a:pt x="4119835" y="1007469"/>
                  </a:lnTo>
                  <a:lnTo>
                    <a:pt x="4142081" y="974484"/>
                  </a:lnTo>
                  <a:lnTo>
                    <a:pt x="4150240" y="934107"/>
                  </a:lnTo>
                  <a:lnTo>
                    <a:pt x="4150240" y="103766"/>
                  </a:lnTo>
                  <a:lnTo>
                    <a:pt x="4142081" y="63389"/>
                  </a:lnTo>
                  <a:lnTo>
                    <a:pt x="4119835" y="30404"/>
                  </a:lnTo>
                  <a:lnTo>
                    <a:pt x="4086850" y="8159"/>
                  </a:lnTo>
                  <a:lnTo>
                    <a:pt x="404647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64476" y="3075927"/>
              <a:ext cx="4150360" cy="1038225"/>
            </a:xfrm>
            <a:custGeom>
              <a:avLst/>
              <a:gdLst/>
              <a:ahLst/>
              <a:cxnLst/>
              <a:rect l="l" t="t" r="r" b="b"/>
              <a:pathLst>
                <a:path w="4150360" h="1038225">
                  <a:moveTo>
                    <a:pt x="0" y="103766"/>
                  </a:moveTo>
                  <a:lnTo>
                    <a:pt x="8156" y="63389"/>
                  </a:lnTo>
                  <a:lnTo>
                    <a:pt x="30399" y="30404"/>
                  </a:lnTo>
                  <a:lnTo>
                    <a:pt x="63389" y="8159"/>
                  </a:lnTo>
                  <a:lnTo>
                    <a:pt x="103787" y="0"/>
                  </a:lnTo>
                  <a:lnTo>
                    <a:pt x="4046473" y="0"/>
                  </a:lnTo>
                  <a:lnTo>
                    <a:pt x="4086850" y="8159"/>
                  </a:lnTo>
                  <a:lnTo>
                    <a:pt x="4119835" y="30404"/>
                  </a:lnTo>
                  <a:lnTo>
                    <a:pt x="4142081" y="63389"/>
                  </a:lnTo>
                  <a:lnTo>
                    <a:pt x="4150240" y="103766"/>
                  </a:lnTo>
                  <a:lnTo>
                    <a:pt x="4150240" y="934107"/>
                  </a:lnTo>
                  <a:lnTo>
                    <a:pt x="4142081" y="974484"/>
                  </a:lnTo>
                  <a:lnTo>
                    <a:pt x="4119835" y="1007469"/>
                  </a:lnTo>
                  <a:lnTo>
                    <a:pt x="4086850" y="1029715"/>
                  </a:lnTo>
                  <a:lnTo>
                    <a:pt x="4046473" y="1037874"/>
                  </a:lnTo>
                  <a:lnTo>
                    <a:pt x="103787" y="1037874"/>
                  </a:lnTo>
                  <a:lnTo>
                    <a:pt x="63389" y="1029715"/>
                  </a:lnTo>
                  <a:lnTo>
                    <a:pt x="30399" y="1007469"/>
                  </a:lnTo>
                  <a:lnTo>
                    <a:pt x="8156" y="974484"/>
                  </a:lnTo>
                  <a:lnTo>
                    <a:pt x="0" y="934107"/>
                  </a:lnTo>
                  <a:lnTo>
                    <a:pt x="0" y="103766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670285" y="3248143"/>
            <a:ext cx="2538730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950" spc="5" b="1">
                <a:solidFill>
                  <a:srgbClr val="FFFFFF"/>
                </a:solidFill>
                <a:latin typeface="Microsoft YaHei"/>
                <a:cs typeface="Microsoft YaHei"/>
              </a:rPr>
              <a:t>覆盖率工具</a:t>
            </a:r>
            <a:endParaRPr sz="3950">
              <a:latin typeface="Microsoft YaHei"/>
              <a:cs typeface="Microsoft YaHe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8499" y="4204270"/>
            <a:ext cx="182193" cy="182193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859240" y="4471696"/>
            <a:ext cx="4161154" cy="1048385"/>
            <a:chOff x="859240" y="4471696"/>
            <a:chExt cx="4161154" cy="1048385"/>
          </a:xfrm>
        </p:grpSpPr>
        <p:sp>
          <p:nvSpPr>
            <p:cNvPr id="9" name="object 9"/>
            <p:cNvSpPr/>
            <p:nvPr/>
          </p:nvSpPr>
          <p:spPr>
            <a:xfrm>
              <a:off x="864476" y="4476931"/>
              <a:ext cx="4150360" cy="1038225"/>
            </a:xfrm>
            <a:custGeom>
              <a:avLst/>
              <a:gdLst/>
              <a:ahLst/>
              <a:cxnLst/>
              <a:rect l="l" t="t" r="r" b="b"/>
              <a:pathLst>
                <a:path w="4150360" h="1038225">
                  <a:moveTo>
                    <a:pt x="4046473" y="0"/>
                  </a:moveTo>
                  <a:lnTo>
                    <a:pt x="103787" y="0"/>
                  </a:lnTo>
                  <a:lnTo>
                    <a:pt x="63389" y="8159"/>
                  </a:lnTo>
                  <a:lnTo>
                    <a:pt x="30399" y="30404"/>
                  </a:lnTo>
                  <a:lnTo>
                    <a:pt x="8156" y="63389"/>
                  </a:lnTo>
                  <a:lnTo>
                    <a:pt x="0" y="103766"/>
                  </a:lnTo>
                  <a:lnTo>
                    <a:pt x="0" y="934107"/>
                  </a:lnTo>
                  <a:lnTo>
                    <a:pt x="8156" y="974484"/>
                  </a:lnTo>
                  <a:lnTo>
                    <a:pt x="30399" y="1007469"/>
                  </a:lnTo>
                  <a:lnTo>
                    <a:pt x="63389" y="1029715"/>
                  </a:lnTo>
                  <a:lnTo>
                    <a:pt x="103787" y="1037874"/>
                  </a:lnTo>
                  <a:lnTo>
                    <a:pt x="4046473" y="1037874"/>
                  </a:lnTo>
                  <a:lnTo>
                    <a:pt x="4086850" y="1029715"/>
                  </a:lnTo>
                  <a:lnTo>
                    <a:pt x="4119835" y="1007469"/>
                  </a:lnTo>
                  <a:lnTo>
                    <a:pt x="4142081" y="974484"/>
                  </a:lnTo>
                  <a:lnTo>
                    <a:pt x="4150240" y="934107"/>
                  </a:lnTo>
                  <a:lnTo>
                    <a:pt x="4150240" y="103766"/>
                  </a:lnTo>
                  <a:lnTo>
                    <a:pt x="4142081" y="63389"/>
                  </a:lnTo>
                  <a:lnTo>
                    <a:pt x="4119835" y="30404"/>
                  </a:lnTo>
                  <a:lnTo>
                    <a:pt x="4086850" y="8159"/>
                  </a:lnTo>
                  <a:lnTo>
                    <a:pt x="4046473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4476" y="4476931"/>
              <a:ext cx="4150360" cy="1038225"/>
            </a:xfrm>
            <a:custGeom>
              <a:avLst/>
              <a:gdLst/>
              <a:ahLst/>
              <a:cxnLst/>
              <a:rect l="l" t="t" r="r" b="b"/>
              <a:pathLst>
                <a:path w="4150360" h="1038225">
                  <a:moveTo>
                    <a:pt x="0" y="103766"/>
                  </a:moveTo>
                  <a:lnTo>
                    <a:pt x="8156" y="63389"/>
                  </a:lnTo>
                  <a:lnTo>
                    <a:pt x="30399" y="30404"/>
                  </a:lnTo>
                  <a:lnTo>
                    <a:pt x="63389" y="8159"/>
                  </a:lnTo>
                  <a:lnTo>
                    <a:pt x="103787" y="0"/>
                  </a:lnTo>
                  <a:lnTo>
                    <a:pt x="4046473" y="0"/>
                  </a:lnTo>
                  <a:lnTo>
                    <a:pt x="4086850" y="8159"/>
                  </a:lnTo>
                  <a:lnTo>
                    <a:pt x="4119835" y="30404"/>
                  </a:lnTo>
                  <a:lnTo>
                    <a:pt x="4142081" y="63389"/>
                  </a:lnTo>
                  <a:lnTo>
                    <a:pt x="4150240" y="103766"/>
                  </a:lnTo>
                  <a:lnTo>
                    <a:pt x="4150240" y="934107"/>
                  </a:lnTo>
                  <a:lnTo>
                    <a:pt x="4142081" y="974484"/>
                  </a:lnTo>
                  <a:lnTo>
                    <a:pt x="4119835" y="1007469"/>
                  </a:lnTo>
                  <a:lnTo>
                    <a:pt x="4086850" y="1029715"/>
                  </a:lnTo>
                  <a:lnTo>
                    <a:pt x="4046473" y="1037874"/>
                  </a:lnTo>
                  <a:lnTo>
                    <a:pt x="103787" y="1037874"/>
                  </a:lnTo>
                  <a:lnTo>
                    <a:pt x="63389" y="1029715"/>
                  </a:lnTo>
                  <a:lnTo>
                    <a:pt x="30399" y="1007469"/>
                  </a:lnTo>
                  <a:lnTo>
                    <a:pt x="8156" y="974484"/>
                  </a:lnTo>
                  <a:lnTo>
                    <a:pt x="0" y="934107"/>
                  </a:lnTo>
                  <a:lnTo>
                    <a:pt x="0" y="103766"/>
                  </a:lnTo>
                  <a:close/>
                </a:path>
              </a:pathLst>
            </a:custGeom>
            <a:ln w="1047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759497" y="4732600"/>
            <a:ext cx="236029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5">
                <a:latin typeface="Microsoft YaHei"/>
                <a:cs typeface="Microsoft YaHei"/>
              </a:rPr>
              <a:t>jacoco</a:t>
            </a:r>
            <a:r>
              <a:rPr dirty="0" sz="2300" spc="-5">
                <a:solidFill>
                  <a:srgbClr val="44536A"/>
                </a:solidFill>
                <a:latin typeface="Microsoft YaHei"/>
                <a:cs typeface="Microsoft YaHei"/>
              </a:rPr>
              <a:t>（Java）</a:t>
            </a:r>
            <a:endParaRPr sz="2300">
              <a:latin typeface="Microsoft YaHei"/>
              <a:cs typeface="Microsoft YaHe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8499" y="5605274"/>
            <a:ext cx="182193" cy="182193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859240" y="5872700"/>
            <a:ext cx="4161154" cy="1048385"/>
            <a:chOff x="859240" y="5872700"/>
            <a:chExt cx="4161154" cy="1048385"/>
          </a:xfrm>
        </p:grpSpPr>
        <p:sp>
          <p:nvSpPr>
            <p:cNvPr id="14" name="object 14"/>
            <p:cNvSpPr/>
            <p:nvPr/>
          </p:nvSpPr>
          <p:spPr>
            <a:xfrm>
              <a:off x="864476" y="5877936"/>
              <a:ext cx="4150360" cy="1038225"/>
            </a:xfrm>
            <a:custGeom>
              <a:avLst/>
              <a:gdLst/>
              <a:ahLst/>
              <a:cxnLst/>
              <a:rect l="l" t="t" r="r" b="b"/>
              <a:pathLst>
                <a:path w="4150360" h="1038225">
                  <a:moveTo>
                    <a:pt x="4046473" y="0"/>
                  </a:moveTo>
                  <a:lnTo>
                    <a:pt x="103787" y="0"/>
                  </a:lnTo>
                  <a:lnTo>
                    <a:pt x="63389" y="8159"/>
                  </a:lnTo>
                  <a:lnTo>
                    <a:pt x="30399" y="30404"/>
                  </a:lnTo>
                  <a:lnTo>
                    <a:pt x="8156" y="63389"/>
                  </a:lnTo>
                  <a:lnTo>
                    <a:pt x="0" y="103766"/>
                  </a:lnTo>
                  <a:lnTo>
                    <a:pt x="0" y="934107"/>
                  </a:lnTo>
                  <a:lnTo>
                    <a:pt x="8156" y="974484"/>
                  </a:lnTo>
                  <a:lnTo>
                    <a:pt x="30399" y="1007469"/>
                  </a:lnTo>
                  <a:lnTo>
                    <a:pt x="63389" y="1029715"/>
                  </a:lnTo>
                  <a:lnTo>
                    <a:pt x="103787" y="1037874"/>
                  </a:lnTo>
                  <a:lnTo>
                    <a:pt x="4046473" y="1037874"/>
                  </a:lnTo>
                  <a:lnTo>
                    <a:pt x="4086850" y="1029715"/>
                  </a:lnTo>
                  <a:lnTo>
                    <a:pt x="4119835" y="1007469"/>
                  </a:lnTo>
                  <a:lnTo>
                    <a:pt x="4142081" y="974484"/>
                  </a:lnTo>
                  <a:lnTo>
                    <a:pt x="4150240" y="934107"/>
                  </a:lnTo>
                  <a:lnTo>
                    <a:pt x="4150240" y="103766"/>
                  </a:lnTo>
                  <a:lnTo>
                    <a:pt x="4142081" y="63389"/>
                  </a:lnTo>
                  <a:lnTo>
                    <a:pt x="4119835" y="30404"/>
                  </a:lnTo>
                  <a:lnTo>
                    <a:pt x="4086850" y="8159"/>
                  </a:lnTo>
                  <a:lnTo>
                    <a:pt x="4046473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64476" y="5877936"/>
              <a:ext cx="4150360" cy="1038225"/>
            </a:xfrm>
            <a:custGeom>
              <a:avLst/>
              <a:gdLst/>
              <a:ahLst/>
              <a:cxnLst/>
              <a:rect l="l" t="t" r="r" b="b"/>
              <a:pathLst>
                <a:path w="4150360" h="1038225">
                  <a:moveTo>
                    <a:pt x="0" y="103766"/>
                  </a:moveTo>
                  <a:lnTo>
                    <a:pt x="8156" y="63389"/>
                  </a:lnTo>
                  <a:lnTo>
                    <a:pt x="30399" y="30404"/>
                  </a:lnTo>
                  <a:lnTo>
                    <a:pt x="63389" y="8159"/>
                  </a:lnTo>
                  <a:lnTo>
                    <a:pt x="103787" y="0"/>
                  </a:lnTo>
                  <a:lnTo>
                    <a:pt x="4046473" y="0"/>
                  </a:lnTo>
                  <a:lnTo>
                    <a:pt x="4086850" y="8159"/>
                  </a:lnTo>
                  <a:lnTo>
                    <a:pt x="4119835" y="30404"/>
                  </a:lnTo>
                  <a:lnTo>
                    <a:pt x="4142081" y="63389"/>
                  </a:lnTo>
                  <a:lnTo>
                    <a:pt x="4150240" y="103766"/>
                  </a:lnTo>
                  <a:lnTo>
                    <a:pt x="4150240" y="934107"/>
                  </a:lnTo>
                  <a:lnTo>
                    <a:pt x="4142081" y="974484"/>
                  </a:lnTo>
                  <a:lnTo>
                    <a:pt x="4119835" y="1007469"/>
                  </a:lnTo>
                  <a:lnTo>
                    <a:pt x="4086850" y="1029715"/>
                  </a:lnTo>
                  <a:lnTo>
                    <a:pt x="4046473" y="1037874"/>
                  </a:lnTo>
                  <a:lnTo>
                    <a:pt x="103787" y="1037874"/>
                  </a:lnTo>
                  <a:lnTo>
                    <a:pt x="63389" y="1029715"/>
                  </a:lnTo>
                  <a:lnTo>
                    <a:pt x="30399" y="1007469"/>
                  </a:lnTo>
                  <a:lnTo>
                    <a:pt x="8156" y="974484"/>
                  </a:lnTo>
                  <a:lnTo>
                    <a:pt x="0" y="934107"/>
                  </a:lnTo>
                  <a:lnTo>
                    <a:pt x="0" y="103766"/>
                  </a:lnTo>
                  <a:close/>
                </a:path>
              </a:pathLst>
            </a:custGeom>
            <a:ln w="1047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427779" y="6133395"/>
            <a:ext cx="302514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15">
                <a:latin typeface="Microsoft YaHei"/>
                <a:cs typeface="Microsoft YaHei"/>
              </a:rPr>
              <a:t>LCOV</a:t>
            </a:r>
            <a:r>
              <a:rPr dirty="0" sz="2300" spc="-15">
                <a:solidFill>
                  <a:srgbClr val="44536A"/>
                </a:solidFill>
                <a:latin typeface="Microsoft YaHei"/>
                <a:cs typeface="Microsoft YaHei"/>
              </a:rPr>
              <a:t>（IOS</a:t>
            </a:r>
            <a:r>
              <a:rPr dirty="0" sz="2300" spc="-35">
                <a:solidFill>
                  <a:srgbClr val="44536A"/>
                </a:solidFill>
                <a:latin typeface="Microsoft YaHei"/>
                <a:cs typeface="Microsoft YaHei"/>
              </a:rPr>
              <a:t> </a:t>
            </a:r>
            <a:r>
              <a:rPr dirty="0" sz="2300">
                <a:solidFill>
                  <a:srgbClr val="44536A"/>
                </a:solidFill>
                <a:latin typeface="Microsoft YaHei"/>
                <a:cs typeface="Microsoft YaHei"/>
              </a:rPr>
              <a:t>/</a:t>
            </a:r>
            <a:r>
              <a:rPr dirty="0" sz="2300" spc="-25">
                <a:solidFill>
                  <a:srgbClr val="44536A"/>
                </a:solidFill>
                <a:latin typeface="Microsoft YaHei"/>
                <a:cs typeface="Microsoft YaHei"/>
              </a:rPr>
              <a:t> </a:t>
            </a:r>
            <a:r>
              <a:rPr dirty="0" sz="2300" spc="5">
                <a:solidFill>
                  <a:srgbClr val="44536A"/>
                </a:solidFill>
                <a:latin typeface="Microsoft YaHei"/>
                <a:cs typeface="Microsoft YaHei"/>
              </a:rPr>
              <a:t>C++）</a:t>
            </a:r>
            <a:endParaRPr sz="2300">
              <a:latin typeface="Microsoft YaHei"/>
              <a:cs typeface="Microsoft YaHe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48499" y="7006278"/>
            <a:ext cx="182193" cy="182193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859240" y="7273705"/>
            <a:ext cx="4161154" cy="1048385"/>
            <a:chOff x="859240" y="7273705"/>
            <a:chExt cx="4161154" cy="1048385"/>
          </a:xfrm>
        </p:grpSpPr>
        <p:sp>
          <p:nvSpPr>
            <p:cNvPr id="19" name="object 19"/>
            <p:cNvSpPr/>
            <p:nvPr/>
          </p:nvSpPr>
          <p:spPr>
            <a:xfrm>
              <a:off x="864476" y="7278941"/>
              <a:ext cx="4150360" cy="1038225"/>
            </a:xfrm>
            <a:custGeom>
              <a:avLst/>
              <a:gdLst/>
              <a:ahLst/>
              <a:cxnLst/>
              <a:rect l="l" t="t" r="r" b="b"/>
              <a:pathLst>
                <a:path w="4150360" h="1038225">
                  <a:moveTo>
                    <a:pt x="4046473" y="0"/>
                  </a:moveTo>
                  <a:lnTo>
                    <a:pt x="103787" y="0"/>
                  </a:lnTo>
                  <a:lnTo>
                    <a:pt x="63389" y="8159"/>
                  </a:lnTo>
                  <a:lnTo>
                    <a:pt x="30399" y="30404"/>
                  </a:lnTo>
                  <a:lnTo>
                    <a:pt x="8156" y="63389"/>
                  </a:lnTo>
                  <a:lnTo>
                    <a:pt x="0" y="103766"/>
                  </a:lnTo>
                  <a:lnTo>
                    <a:pt x="0" y="934107"/>
                  </a:lnTo>
                  <a:lnTo>
                    <a:pt x="8156" y="974484"/>
                  </a:lnTo>
                  <a:lnTo>
                    <a:pt x="30399" y="1007469"/>
                  </a:lnTo>
                  <a:lnTo>
                    <a:pt x="63389" y="1029715"/>
                  </a:lnTo>
                  <a:lnTo>
                    <a:pt x="103787" y="1037874"/>
                  </a:lnTo>
                  <a:lnTo>
                    <a:pt x="4046473" y="1037874"/>
                  </a:lnTo>
                  <a:lnTo>
                    <a:pt x="4086850" y="1029715"/>
                  </a:lnTo>
                  <a:lnTo>
                    <a:pt x="4119835" y="1007469"/>
                  </a:lnTo>
                  <a:lnTo>
                    <a:pt x="4142081" y="974484"/>
                  </a:lnTo>
                  <a:lnTo>
                    <a:pt x="4150240" y="934107"/>
                  </a:lnTo>
                  <a:lnTo>
                    <a:pt x="4150240" y="103766"/>
                  </a:lnTo>
                  <a:lnTo>
                    <a:pt x="4142081" y="63389"/>
                  </a:lnTo>
                  <a:lnTo>
                    <a:pt x="4119835" y="30404"/>
                  </a:lnTo>
                  <a:lnTo>
                    <a:pt x="4086850" y="8159"/>
                  </a:lnTo>
                  <a:lnTo>
                    <a:pt x="4046473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64476" y="7278941"/>
              <a:ext cx="4150360" cy="1038225"/>
            </a:xfrm>
            <a:custGeom>
              <a:avLst/>
              <a:gdLst/>
              <a:ahLst/>
              <a:cxnLst/>
              <a:rect l="l" t="t" r="r" b="b"/>
              <a:pathLst>
                <a:path w="4150360" h="1038225">
                  <a:moveTo>
                    <a:pt x="0" y="103766"/>
                  </a:moveTo>
                  <a:lnTo>
                    <a:pt x="8156" y="63389"/>
                  </a:lnTo>
                  <a:lnTo>
                    <a:pt x="30399" y="30404"/>
                  </a:lnTo>
                  <a:lnTo>
                    <a:pt x="63389" y="8159"/>
                  </a:lnTo>
                  <a:lnTo>
                    <a:pt x="103787" y="0"/>
                  </a:lnTo>
                  <a:lnTo>
                    <a:pt x="4046473" y="0"/>
                  </a:lnTo>
                  <a:lnTo>
                    <a:pt x="4086850" y="8159"/>
                  </a:lnTo>
                  <a:lnTo>
                    <a:pt x="4119835" y="30404"/>
                  </a:lnTo>
                  <a:lnTo>
                    <a:pt x="4142081" y="63389"/>
                  </a:lnTo>
                  <a:lnTo>
                    <a:pt x="4150240" y="103766"/>
                  </a:lnTo>
                  <a:lnTo>
                    <a:pt x="4150240" y="934107"/>
                  </a:lnTo>
                  <a:lnTo>
                    <a:pt x="4142081" y="974484"/>
                  </a:lnTo>
                  <a:lnTo>
                    <a:pt x="4119835" y="1007469"/>
                  </a:lnTo>
                  <a:lnTo>
                    <a:pt x="4086850" y="1029715"/>
                  </a:lnTo>
                  <a:lnTo>
                    <a:pt x="4046473" y="1037874"/>
                  </a:lnTo>
                  <a:lnTo>
                    <a:pt x="103787" y="1037874"/>
                  </a:lnTo>
                  <a:lnTo>
                    <a:pt x="63389" y="1029715"/>
                  </a:lnTo>
                  <a:lnTo>
                    <a:pt x="30399" y="1007469"/>
                  </a:lnTo>
                  <a:lnTo>
                    <a:pt x="8156" y="974484"/>
                  </a:lnTo>
                  <a:lnTo>
                    <a:pt x="0" y="934107"/>
                  </a:lnTo>
                  <a:lnTo>
                    <a:pt x="0" y="103766"/>
                  </a:lnTo>
                  <a:close/>
                </a:path>
              </a:pathLst>
            </a:custGeom>
            <a:ln w="1047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812270" y="7534399"/>
            <a:ext cx="225488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10">
                <a:latin typeface="Microsoft YaHei"/>
                <a:cs typeface="Microsoft YaHei"/>
              </a:rPr>
              <a:t>go-</a:t>
            </a:r>
            <a:r>
              <a:rPr dirty="0" sz="2950" spc="5">
                <a:latin typeface="Microsoft YaHei"/>
                <a:cs typeface="Microsoft YaHei"/>
              </a:rPr>
              <a:t>cov</a:t>
            </a:r>
            <a:r>
              <a:rPr dirty="0" sz="2300" spc="5">
                <a:solidFill>
                  <a:srgbClr val="44536A"/>
                </a:solidFill>
                <a:latin typeface="Microsoft YaHei"/>
                <a:cs typeface="Microsoft YaHei"/>
              </a:rPr>
              <a:t>（</a:t>
            </a:r>
            <a:r>
              <a:rPr dirty="0" sz="2300" spc="-5">
                <a:solidFill>
                  <a:srgbClr val="44536A"/>
                </a:solidFill>
                <a:latin typeface="Microsoft YaHei"/>
                <a:cs typeface="Microsoft YaHei"/>
              </a:rPr>
              <a:t>go</a:t>
            </a:r>
            <a:r>
              <a:rPr dirty="0" sz="2300" spc="5">
                <a:solidFill>
                  <a:srgbClr val="44536A"/>
                </a:solidFill>
                <a:latin typeface="Microsoft YaHei"/>
                <a:cs typeface="Microsoft YaHei"/>
              </a:rPr>
              <a:t>）</a:t>
            </a:r>
            <a:endParaRPr sz="2300">
              <a:latin typeface="Microsoft YaHei"/>
              <a:cs typeface="Microsoft YaHe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591243" y="3070691"/>
            <a:ext cx="4161154" cy="1048385"/>
            <a:chOff x="5591243" y="3070691"/>
            <a:chExt cx="4161154" cy="1048385"/>
          </a:xfrm>
        </p:grpSpPr>
        <p:sp>
          <p:nvSpPr>
            <p:cNvPr id="23" name="object 23"/>
            <p:cNvSpPr/>
            <p:nvPr/>
          </p:nvSpPr>
          <p:spPr>
            <a:xfrm>
              <a:off x="5596478" y="3075927"/>
              <a:ext cx="4150360" cy="1038225"/>
            </a:xfrm>
            <a:custGeom>
              <a:avLst/>
              <a:gdLst/>
              <a:ahLst/>
              <a:cxnLst/>
              <a:rect l="l" t="t" r="r" b="b"/>
              <a:pathLst>
                <a:path w="4150359" h="1038225">
                  <a:moveTo>
                    <a:pt x="4046473" y="0"/>
                  </a:moveTo>
                  <a:lnTo>
                    <a:pt x="103766" y="0"/>
                  </a:lnTo>
                  <a:lnTo>
                    <a:pt x="63389" y="8159"/>
                  </a:lnTo>
                  <a:lnTo>
                    <a:pt x="30404" y="30404"/>
                  </a:lnTo>
                  <a:lnTo>
                    <a:pt x="8159" y="63389"/>
                  </a:lnTo>
                  <a:lnTo>
                    <a:pt x="0" y="103766"/>
                  </a:lnTo>
                  <a:lnTo>
                    <a:pt x="0" y="934107"/>
                  </a:lnTo>
                  <a:lnTo>
                    <a:pt x="8159" y="974484"/>
                  </a:lnTo>
                  <a:lnTo>
                    <a:pt x="30404" y="1007469"/>
                  </a:lnTo>
                  <a:lnTo>
                    <a:pt x="63389" y="1029715"/>
                  </a:lnTo>
                  <a:lnTo>
                    <a:pt x="103766" y="1037874"/>
                  </a:lnTo>
                  <a:lnTo>
                    <a:pt x="4046473" y="1037874"/>
                  </a:lnTo>
                  <a:lnTo>
                    <a:pt x="4086850" y="1029715"/>
                  </a:lnTo>
                  <a:lnTo>
                    <a:pt x="4119835" y="1007469"/>
                  </a:lnTo>
                  <a:lnTo>
                    <a:pt x="4142081" y="974484"/>
                  </a:lnTo>
                  <a:lnTo>
                    <a:pt x="4150240" y="934107"/>
                  </a:lnTo>
                  <a:lnTo>
                    <a:pt x="4150240" y="103766"/>
                  </a:lnTo>
                  <a:lnTo>
                    <a:pt x="4142081" y="63389"/>
                  </a:lnTo>
                  <a:lnTo>
                    <a:pt x="4119835" y="30404"/>
                  </a:lnTo>
                  <a:lnTo>
                    <a:pt x="4086850" y="8159"/>
                  </a:lnTo>
                  <a:lnTo>
                    <a:pt x="404647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596478" y="3075927"/>
              <a:ext cx="4150360" cy="1038225"/>
            </a:xfrm>
            <a:custGeom>
              <a:avLst/>
              <a:gdLst/>
              <a:ahLst/>
              <a:cxnLst/>
              <a:rect l="l" t="t" r="r" b="b"/>
              <a:pathLst>
                <a:path w="4150359" h="1038225">
                  <a:moveTo>
                    <a:pt x="0" y="103766"/>
                  </a:moveTo>
                  <a:lnTo>
                    <a:pt x="8159" y="63389"/>
                  </a:lnTo>
                  <a:lnTo>
                    <a:pt x="30404" y="30404"/>
                  </a:lnTo>
                  <a:lnTo>
                    <a:pt x="63389" y="8159"/>
                  </a:lnTo>
                  <a:lnTo>
                    <a:pt x="103766" y="0"/>
                  </a:lnTo>
                  <a:lnTo>
                    <a:pt x="4046473" y="0"/>
                  </a:lnTo>
                  <a:lnTo>
                    <a:pt x="4086850" y="8159"/>
                  </a:lnTo>
                  <a:lnTo>
                    <a:pt x="4119835" y="30404"/>
                  </a:lnTo>
                  <a:lnTo>
                    <a:pt x="4142081" y="63389"/>
                  </a:lnTo>
                  <a:lnTo>
                    <a:pt x="4150240" y="103766"/>
                  </a:lnTo>
                  <a:lnTo>
                    <a:pt x="4150240" y="934107"/>
                  </a:lnTo>
                  <a:lnTo>
                    <a:pt x="4142081" y="974484"/>
                  </a:lnTo>
                  <a:lnTo>
                    <a:pt x="4119835" y="1007469"/>
                  </a:lnTo>
                  <a:lnTo>
                    <a:pt x="4086850" y="1029715"/>
                  </a:lnTo>
                  <a:lnTo>
                    <a:pt x="4046473" y="1037874"/>
                  </a:lnTo>
                  <a:lnTo>
                    <a:pt x="103766" y="1037874"/>
                  </a:lnTo>
                  <a:lnTo>
                    <a:pt x="63389" y="1029715"/>
                  </a:lnTo>
                  <a:lnTo>
                    <a:pt x="30404" y="1007469"/>
                  </a:lnTo>
                  <a:lnTo>
                    <a:pt x="8159" y="974484"/>
                  </a:lnTo>
                  <a:lnTo>
                    <a:pt x="0" y="934107"/>
                  </a:lnTo>
                  <a:lnTo>
                    <a:pt x="0" y="103766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150463" y="3248143"/>
            <a:ext cx="3041015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950" spc="5" b="1">
                <a:solidFill>
                  <a:srgbClr val="FFFFFF"/>
                </a:solidFill>
                <a:latin typeface="Microsoft YaHei"/>
                <a:cs typeface="Microsoft YaHei"/>
              </a:rPr>
              <a:t>异常测试工具</a:t>
            </a:r>
            <a:endParaRPr sz="3950">
              <a:latin typeface="Microsoft YaHei"/>
              <a:cs typeface="Microsoft YaHe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80502" y="4204270"/>
            <a:ext cx="180936" cy="182193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5591243" y="4471696"/>
            <a:ext cx="4161154" cy="1048385"/>
            <a:chOff x="5591243" y="4471696"/>
            <a:chExt cx="4161154" cy="1048385"/>
          </a:xfrm>
        </p:grpSpPr>
        <p:sp>
          <p:nvSpPr>
            <p:cNvPr id="28" name="object 28"/>
            <p:cNvSpPr/>
            <p:nvPr/>
          </p:nvSpPr>
          <p:spPr>
            <a:xfrm>
              <a:off x="5596478" y="4476931"/>
              <a:ext cx="4150360" cy="1038225"/>
            </a:xfrm>
            <a:custGeom>
              <a:avLst/>
              <a:gdLst/>
              <a:ahLst/>
              <a:cxnLst/>
              <a:rect l="l" t="t" r="r" b="b"/>
              <a:pathLst>
                <a:path w="4150359" h="1038225">
                  <a:moveTo>
                    <a:pt x="4046473" y="0"/>
                  </a:moveTo>
                  <a:lnTo>
                    <a:pt x="103766" y="0"/>
                  </a:lnTo>
                  <a:lnTo>
                    <a:pt x="63389" y="8159"/>
                  </a:lnTo>
                  <a:lnTo>
                    <a:pt x="30404" y="30404"/>
                  </a:lnTo>
                  <a:lnTo>
                    <a:pt x="8159" y="63389"/>
                  </a:lnTo>
                  <a:lnTo>
                    <a:pt x="0" y="103766"/>
                  </a:lnTo>
                  <a:lnTo>
                    <a:pt x="0" y="934107"/>
                  </a:lnTo>
                  <a:lnTo>
                    <a:pt x="8159" y="974484"/>
                  </a:lnTo>
                  <a:lnTo>
                    <a:pt x="30404" y="1007469"/>
                  </a:lnTo>
                  <a:lnTo>
                    <a:pt x="63389" y="1029715"/>
                  </a:lnTo>
                  <a:lnTo>
                    <a:pt x="103766" y="1037874"/>
                  </a:lnTo>
                  <a:lnTo>
                    <a:pt x="4046473" y="1037874"/>
                  </a:lnTo>
                  <a:lnTo>
                    <a:pt x="4086850" y="1029715"/>
                  </a:lnTo>
                  <a:lnTo>
                    <a:pt x="4119835" y="1007469"/>
                  </a:lnTo>
                  <a:lnTo>
                    <a:pt x="4142081" y="974484"/>
                  </a:lnTo>
                  <a:lnTo>
                    <a:pt x="4150240" y="934107"/>
                  </a:lnTo>
                  <a:lnTo>
                    <a:pt x="4150240" y="103766"/>
                  </a:lnTo>
                  <a:lnTo>
                    <a:pt x="4142081" y="63389"/>
                  </a:lnTo>
                  <a:lnTo>
                    <a:pt x="4119835" y="30404"/>
                  </a:lnTo>
                  <a:lnTo>
                    <a:pt x="4086850" y="8159"/>
                  </a:lnTo>
                  <a:lnTo>
                    <a:pt x="4046473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596478" y="4476931"/>
              <a:ext cx="4150360" cy="1038225"/>
            </a:xfrm>
            <a:custGeom>
              <a:avLst/>
              <a:gdLst/>
              <a:ahLst/>
              <a:cxnLst/>
              <a:rect l="l" t="t" r="r" b="b"/>
              <a:pathLst>
                <a:path w="4150359" h="1038225">
                  <a:moveTo>
                    <a:pt x="0" y="103766"/>
                  </a:moveTo>
                  <a:lnTo>
                    <a:pt x="8159" y="63389"/>
                  </a:lnTo>
                  <a:lnTo>
                    <a:pt x="30404" y="30404"/>
                  </a:lnTo>
                  <a:lnTo>
                    <a:pt x="63389" y="8159"/>
                  </a:lnTo>
                  <a:lnTo>
                    <a:pt x="103766" y="0"/>
                  </a:lnTo>
                  <a:lnTo>
                    <a:pt x="4046473" y="0"/>
                  </a:lnTo>
                  <a:lnTo>
                    <a:pt x="4086850" y="8159"/>
                  </a:lnTo>
                  <a:lnTo>
                    <a:pt x="4119835" y="30404"/>
                  </a:lnTo>
                  <a:lnTo>
                    <a:pt x="4142081" y="63389"/>
                  </a:lnTo>
                  <a:lnTo>
                    <a:pt x="4150240" y="103766"/>
                  </a:lnTo>
                  <a:lnTo>
                    <a:pt x="4150240" y="934107"/>
                  </a:lnTo>
                  <a:lnTo>
                    <a:pt x="4142081" y="974484"/>
                  </a:lnTo>
                  <a:lnTo>
                    <a:pt x="4119835" y="1007469"/>
                  </a:lnTo>
                  <a:lnTo>
                    <a:pt x="4086850" y="1029715"/>
                  </a:lnTo>
                  <a:lnTo>
                    <a:pt x="4046473" y="1037874"/>
                  </a:lnTo>
                  <a:lnTo>
                    <a:pt x="103766" y="1037874"/>
                  </a:lnTo>
                  <a:lnTo>
                    <a:pt x="63389" y="1029715"/>
                  </a:lnTo>
                  <a:lnTo>
                    <a:pt x="30404" y="1007469"/>
                  </a:lnTo>
                  <a:lnTo>
                    <a:pt x="8159" y="974484"/>
                  </a:lnTo>
                  <a:lnTo>
                    <a:pt x="0" y="934107"/>
                  </a:lnTo>
                  <a:lnTo>
                    <a:pt x="0" y="103766"/>
                  </a:lnTo>
                  <a:close/>
                </a:path>
              </a:pathLst>
            </a:custGeom>
            <a:ln w="1047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6940805" y="4732600"/>
            <a:ext cx="146177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5">
                <a:latin typeface="Microsoft YaHei"/>
                <a:cs typeface="Microsoft YaHei"/>
              </a:rPr>
              <a:t>monkey</a:t>
            </a:r>
            <a:endParaRPr sz="2950">
              <a:latin typeface="Microsoft YaHei"/>
              <a:cs typeface="Microsoft YaHe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80502" y="5605274"/>
            <a:ext cx="180936" cy="182193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5591243" y="5872700"/>
            <a:ext cx="4161154" cy="1048385"/>
            <a:chOff x="5591243" y="5872700"/>
            <a:chExt cx="4161154" cy="1048385"/>
          </a:xfrm>
        </p:grpSpPr>
        <p:sp>
          <p:nvSpPr>
            <p:cNvPr id="33" name="object 33"/>
            <p:cNvSpPr/>
            <p:nvPr/>
          </p:nvSpPr>
          <p:spPr>
            <a:xfrm>
              <a:off x="5596478" y="5877936"/>
              <a:ext cx="4150360" cy="1038225"/>
            </a:xfrm>
            <a:custGeom>
              <a:avLst/>
              <a:gdLst/>
              <a:ahLst/>
              <a:cxnLst/>
              <a:rect l="l" t="t" r="r" b="b"/>
              <a:pathLst>
                <a:path w="4150359" h="1038225">
                  <a:moveTo>
                    <a:pt x="4046473" y="0"/>
                  </a:moveTo>
                  <a:lnTo>
                    <a:pt x="103766" y="0"/>
                  </a:lnTo>
                  <a:lnTo>
                    <a:pt x="63389" y="8159"/>
                  </a:lnTo>
                  <a:lnTo>
                    <a:pt x="30404" y="30404"/>
                  </a:lnTo>
                  <a:lnTo>
                    <a:pt x="8159" y="63389"/>
                  </a:lnTo>
                  <a:lnTo>
                    <a:pt x="0" y="103766"/>
                  </a:lnTo>
                  <a:lnTo>
                    <a:pt x="0" y="934107"/>
                  </a:lnTo>
                  <a:lnTo>
                    <a:pt x="8159" y="974484"/>
                  </a:lnTo>
                  <a:lnTo>
                    <a:pt x="30404" y="1007469"/>
                  </a:lnTo>
                  <a:lnTo>
                    <a:pt x="63389" y="1029715"/>
                  </a:lnTo>
                  <a:lnTo>
                    <a:pt x="103766" y="1037874"/>
                  </a:lnTo>
                  <a:lnTo>
                    <a:pt x="4046473" y="1037874"/>
                  </a:lnTo>
                  <a:lnTo>
                    <a:pt x="4086850" y="1029715"/>
                  </a:lnTo>
                  <a:lnTo>
                    <a:pt x="4119835" y="1007469"/>
                  </a:lnTo>
                  <a:lnTo>
                    <a:pt x="4142081" y="974484"/>
                  </a:lnTo>
                  <a:lnTo>
                    <a:pt x="4150240" y="934107"/>
                  </a:lnTo>
                  <a:lnTo>
                    <a:pt x="4150240" y="103766"/>
                  </a:lnTo>
                  <a:lnTo>
                    <a:pt x="4142081" y="63389"/>
                  </a:lnTo>
                  <a:lnTo>
                    <a:pt x="4119835" y="30404"/>
                  </a:lnTo>
                  <a:lnTo>
                    <a:pt x="4086850" y="8159"/>
                  </a:lnTo>
                  <a:lnTo>
                    <a:pt x="4046473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596478" y="5877936"/>
              <a:ext cx="4150360" cy="1038225"/>
            </a:xfrm>
            <a:custGeom>
              <a:avLst/>
              <a:gdLst/>
              <a:ahLst/>
              <a:cxnLst/>
              <a:rect l="l" t="t" r="r" b="b"/>
              <a:pathLst>
                <a:path w="4150359" h="1038225">
                  <a:moveTo>
                    <a:pt x="0" y="103766"/>
                  </a:moveTo>
                  <a:lnTo>
                    <a:pt x="8159" y="63389"/>
                  </a:lnTo>
                  <a:lnTo>
                    <a:pt x="30404" y="30404"/>
                  </a:lnTo>
                  <a:lnTo>
                    <a:pt x="63389" y="8159"/>
                  </a:lnTo>
                  <a:lnTo>
                    <a:pt x="103766" y="0"/>
                  </a:lnTo>
                  <a:lnTo>
                    <a:pt x="4046473" y="0"/>
                  </a:lnTo>
                  <a:lnTo>
                    <a:pt x="4086850" y="8159"/>
                  </a:lnTo>
                  <a:lnTo>
                    <a:pt x="4119835" y="30404"/>
                  </a:lnTo>
                  <a:lnTo>
                    <a:pt x="4142081" y="63389"/>
                  </a:lnTo>
                  <a:lnTo>
                    <a:pt x="4150240" y="103766"/>
                  </a:lnTo>
                  <a:lnTo>
                    <a:pt x="4150240" y="934107"/>
                  </a:lnTo>
                  <a:lnTo>
                    <a:pt x="4142081" y="974484"/>
                  </a:lnTo>
                  <a:lnTo>
                    <a:pt x="4119835" y="1007469"/>
                  </a:lnTo>
                  <a:lnTo>
                    <a:pt x="4086850" y="1029715"/>
                  </a:lnTo>
                  <a:lnTo>
                    <a:pt x="4046473" y="1037874"/>
                  </a:lnTo>
                  <a:lnTo>
                    <a:pt x="103766" y="1037874"/>
                  </a:lnTo>
                  <a:lnTo>
                    <a:pt x="63389" y="1029715"/>
                  </a:lnTo>
                  <a:lnTo>
                    <a:pt x="30404" y="1007469"/>
                  </a:lnTo>
                  <a:lnTo>
                    <a:pt x="8159" y="974484"/>
                  </a:lnTo>
                  <a:lnTo>
                    <a:pt x="0" y="934107"/>
                  </a:lnTo>
                  <a:lnTo>
                    <a:pt x="0" y="103766"/>
                  </a:lnTo>
                  <a:close/>
                </a:path>
              </a:pathLst>
            </a:custGeom>
            <a:ln w="1047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6634218" y="6133395"/>
            <a:ext cx="207327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5">
                <a:latin typeface="Microsoft YaHei"/>
                <a:cs typeface="Microsoft YaHei"/>
              </a:rPr>
              <a:t>chaosblade</a:t>
            </a:r>
            <a:endParaRPr sz="2950">
              <a:latin typeface="Microsoft YaHei"/>
              <a:cs typeface="Microsoft YaHei"/>
            </a:endParaRPr>
          </a:p>
        </p:txBody>
      </p:sp>
      <p:pic>
        <p:nvPicPr>
          <p:cNvPr id="36" name="object 3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80502" y="7006278"/>
            <a:ext cx="180936" cy="182193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5591243" y="7273705"/>
            <a:ext cx="4161154" cy="1048385"/>
            <a:chOff x="5591243" y="7273705"/>
            <a:chExt cx="4161154" cy="1048385"/>
          </a:xfrm>
        </p:grpSpPr>
        <p:sp>
          <p:nvSpPr>
            <p:cNvPr id="38" name="object 38"/>
            <p:cNvSpPr/>
            <p:nvPr/>
          </p:nvSpPr>
          <p:spPr>
            <a:xfrm>
              <a:off x="5596478" y="7278941"/>
              <a:ext cx="4150360" cy="1038225"/>
            </a:xfrm>
            <a:custGeom>
              <a:avLst/>
              <a:gdLst/>
              <a:ahLst/>
              <a:cxnLst/>
              <a:rect l="l" t="t" r="r" b="b"/>
              <a:pathLst>
                <a:path w="4150359" h="1038225">
                  <a:moveTo>
                    <a:pt x="4046473" y="0"/>
                  </a:moveTo>
                  <a:lnTo>
                    <a:pt x="103766" y="0"/>
                  </a:lnTo>
                  <a:lnTo>
                    <a:pt x="63389" y="8159"/>
                  </a:lnTo>
                  <a:lnTo>
                    <a:pt x="30404" y="30404"/>
                  </a:lnTo>
                  <a:lnTo>
                    <a:pt x="8159" y="63389"/>
                  </a:lnTo>
                  <a:lnTo>
                    <a:pt x="0" y="103766"/>
                  </a:lnTo>
                  <a:lnTo>
                    <a:pt x="0" y="934107"/>
                  </a:lnTo>
                  <a:lnTo>
                    <a:pt x="8159" y="974484"/>
                  </a:lnTo>
                  <a:lnTo>
                    <a:pt x="30404" y="1007469"/>
                  </a:lnTo>
                  <a:lnTo>
                    <a:pt x="63389" y="1029715"/>
                  </a:lnTo>
                  <a:lnTo>
                    <a:pt x="103766" y="1037874"/>
                  </a:lnTo>
                  <a:lnTo>
                    <a:pt x="4046473" y="1037874"/>
                  </a:lnTo>
                  <a:lnTo>
                    <a:pt x="4086850" y="1029715"/>
                  </a:lnTo>
                  <a:lnTo>
                    <a:pt x="4119835" y="1007469"/>
                  </a:lnTo>
                  <a:lnTo>
                    <a:pt x="4142081" y="974484"/>
                  </a:lnTo>
                  <a:lnTo>
                    <a:pt x="4150240" y="934107"/>
                  </a:lnTo>
                  <a:lnTo>
                    <a:pt x="4150240" y="103766"/>
                  </a:lnTo>
                  <a:lnTo>
                    <a:pt x="4142081" y="63389"/>
                  </a:lnTo>
                  <a:lnTo>
                    <a:pt x="4119835" y="30404"/>
                  </a:lnTo>
                  <a:lnTo>
                    <a:pt x="4086850" y="8159"/>
                  </a:lnTo>
                  <a:lnTo>
                    <a:pt x="4046473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596478" y="7278941"/>
              <a:ext cx="4150360" cy="1038225"/>
            </a:xfrm>
            <a:custGeom>
              <a:avLst/>
              <a:gdLst/>
              <a:ahLst/>
              <a:cxnLst/>
              <a:rect l="l" t="t" r="r" b="b"/>
              <a:pathLst>
                <a:path w="4150359" h="1038225">
                  <a:moveTo>
                    <a:pt x="0" y="103766"/>
                  </a:moveTo>
                  <a:lnTo>
                    <a:pt x="8159" y="63389"/>
                  </a:lnTo>
                  <a:lnTo>
                    <a:pt x="30404" y="30404"/>
                  </a:lnTo>
                  <a:lnTo>
                    <a:pt x="63389" y="8159"/>
                  </a:lnTo>
                  <a:lnTo>
                    <a:pt x="103766" y="0"/>
                  </a:lnTo>
                  <a:lnTo>
                    <a:pt x="4046473" y="0"/>
                  </a:lnTo>
                  <a:lnTo>
                    <a:pt x="4086850" y="8159"/>
                  </a:lnTo>
                  <a:lnTo>
                    <a:pt x="4119835" y="30404"/>
                  </a:lnTo>
                  <a:lnTo>
                    <a:pt x="4142081" y="63389"/>
                  </a:lnTo>
                  <a:lnTo>
                    <a:pt x="4150240" y="103766"/>
                  </a:lnTo>
                  <a:lnTo>
                    <a:pt x="4150240" y="934107"/>
                  </a:lnTo>
                  <a:lnTo>
                    <a:pt x="4142081" y="974484"/>
                  </a:lnTo>
                  <a:lnTo>
                    <a:pt x="4119835" y="1007469"/>
                  </a:lnTo>
                  <a:lnTo>
                    <a:pt x="4086850" y="1029715"/>
                  </a:lnTo>
                  <a:lnTo>
                    <a:pt x="4046473" y="1037874"/>
                  </a:lnTo>
                  <a:lnTo>
                    <a:pt x="103766" y="1037874"/>
                  </a:lnTo>
                  <a:lnTo>
                    <a:pt x="63389" y="1029715"/>
                  </a:lnTo>
                  <a:lnTo>
                    <a:pt x="30404" y="1007469"/>
                  </a:lnTo>
                  <a:lnTo>
                    <a:pt x="8159" y="974484"/>
                  </a:lnTo>
                  <a:lnTo>
                    <a:pt x="0" y="934107"/>
                  </a:lnTo>
                  <a:lnTo>
                    <a:pt x="0" y="103766"/>
                  </a:lnTo>
                  <a:close/>
                </a:path>
              </a:pathLst>
            </a:custGeom>
            <a:ln w="1047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6836515" y="7534399"/>
            <a:ext cx="167068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5">
                <a:latin typeface="Microsoft YaHei"/>
                <a:cs typeface="Microsoft YaHei"/>
              </a:rPr>
              <a:t>data</a:t>
            </a:r>
            <a:r>
              <a:rPr dirty="0" sz="2950" spc="-55">
                <a:latin typeface="Microsoft YaHei"/>
                <a:cs typeface="Microsoft YaHei"/>
              </a:rPr>
              <a:t> </a:t>
            </a:r>
            <a:r>
              <a:rPr dirty="0" sz="2950" spc="5">
                <a:latin typeface="Microsoft YaHei"/>
                <a:cs typeface="Microsoft YaHei"/>
              </a:rPr>
              <a:t>fuzz</a:t>
            </a:r>
            <a:endParaRPr sz="2950">
              <a:latin typeface="Microsoft YaHei"/>
              <a:cs typeface="Microsoft YaHe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0321989" y="3070691"/>
            <a:ext cx="4161154" cy="1048385"/>
            <a:chOff x="10321989" y="3070691"/>
            <a:chExt cx="4161154" cy="1048385"/>
          </a:xfrm>
        </p:grpSpPr>
        <p:sp>
          <p:nvSpPr>
            <p:cNvPr id="42" name="object 42"/>
            <p:cNvSpPr/>
            <p:nvPr/>
          </p:nvSpPr>
          <p:spPr>
            <a:xfrm>
              <a:off x="10327224" y="3075927"/>
              <a:ext cx="4150360" cy="1038225"/>
            </a:xfrm>
            <a:custGeom>
              <a:avLst/>
              <a:gdLst/>
              <a:ahLst/>
              <a:cxnLst/>
              <a:rect l="l" t="t" r="r" b="b"/>
              <a:pathLst>
                <a:path w="4150359" h="1038225">
                  <a:moveTo>
                    <a:pt x="4046473" y="0"/>
                  </a:moveTo>
                  <a:lnTo>
                    <a:pt x="103766" y="0"/>
                  </a:lnTo>
                  <a:lnTo>
                    <a:pt x="63389" y="8159"/>
                  </a:lnTo>
                  <a:lnTo>
                    <a:pt x="30404" y="30404"/>
                  </a:lnTo>
                  <a:lnTo>
                    <a:pt x="8159" y="63389"/>
                  </a:lnTo>
                  <a:lnTo>
                    <a:pt x="0" y="103766"/>
                  </a:lnTo>
                  <a:lnTo>
                    <a:pt x="0" y="934107"/>
                  </a:lnTo>
                  <a:lnTo>
                    <a:pt x="8159" y="974484"/>
                  </a:lnTo>
                  <a:lnTo>
                    <a:pt x="30404" y="1007469"/>
                  </a:lnTo>
                  <a:lnTo>
                    <a:pt x="63389" y="1029715"/>
                  </a:lnTo>
                  <a:lnTo>
                    <a:pt x="103766" y="1037874"/>
                  </a:lnTo>
                  <a:lnTo>
                    <a:pt x="4046473" y="1037874"/>
                  </a:lnTo>
                  <a:lnTo>
                    <a:pt x="4086850" y="1029715"/>
                  </a:lnTo>
                  <a:lnTo>
                    <a:pt x="4119835" y="1007469"/>
                  </a:lnTo>
                  <a:lnTo>
                    <a:pt x="4142081" y="974484"/>
                  </a:lnTo>
                  <a:lnTo>
                    <a:pt x="4150240" y="934107"/>
                  </a:lnTo>
                  <a:lnTo>
                    <a:pt x="4150240" y="103766"/>
                  </a:lnTo>
                  <a:lnTo>
                    <a:pt x="4142081" y="63389"/>
                  </a:lnTo>
                  <a:lnTo>
                    <a:pt x="4119835" y="30404"/>
                  </a:lnTo>
                  <a:lnTo>
                    <a:pt x="4086850" y="8159"/>
                  </a:lnTo>
                  <a:lnTo>
                    <a:pt x="404647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0327224" y="3075927"/>
              <a:ext cx="4150360" cy="1038225"/>
            </a:xfrm>
            <a:custGeom>
              <a:avLst/>
              <a:gdLst/>
              <a:ahLst/>
              <a:cxnLst/>
              <a:rect l="l" t="t" r="r" b="b"/>
              <a:pathLst>
                <a:path w="4150359" h="1038225">
                  <a:moveTo>
                    <a:pt x="0" y="103766"/>
                  </a:moveTo>
                  <a:lnTo>
                    <a:pt x="8159" y="63389"/>
                  </a:lnTo>
                  <a:lnTo>
                    <a:pt x="30404" y="30404"/>
                  </a:lnTo>
                  <a:lnTo>
                    <a:pt x="63389" y="8159"/>
                  </a:lnTo>
                  <a:lnTo>
                    <a:pt x="103766" y="0"/>
                  </a:lnTo>
                  <a:lnTo>
                    <a:pt x="4046473" y="0"/>
                  </a:lnTo>
                  <a:lnTo>
                    <a:pt x="4086850" y="8159"/>
                  </a:lnTo>
                  <a:lnTo>
                    <a:pt x="4119835" y="30404"/>
                  </a:lnTo>
                  <a:lnTo>
                    <a:pt x="4142081" y="63389"/>
                  </a:lnTo>
                  <a:lnTo>
                    <a:pt x="4150240" y="103766"/>
                  </a:lnTo>
                  <a:lnTo>
                    <a:pt x="4150240" y="934107"/>
                  </a:lnTo>
                  <a:lnTo>
                    <a:pt x="4142081" y="974484"/>
                  </a:lnTo>
                  <a:lnTo>
                    <a:pt x="4119835" y="1007469"/>
                  </a:lnTo>
                  <a:lnTo>
                    <a:pt x="4086850" y="1029715"/>
                  </a:lnTo>
                  <a:lnTo>
                    <a:pt x="4046473" y="1037874"/>
                  </a:lnTo>
                  <a:lnTo>
                    <a:pt x="103766" y="1037874"/>
                  </a:lnTo>
                  <a:lnTo>
                    <a:pt x="63389" y="1029715"/>
                  </a:lnTo>
                  <a:lnTo>
                    <a:pt x="30404" y="1007469"/>
                  </a:lnTo>
                  <a:lnTo>
                    <a:pt x="8159" y="974484"/>
                  </a:lnTo>
                  <a:lnTo>
                    <a:pt x="0" y="934107"/>
                  </a:lnTo>
                  <a:lnTo>
                    <a:pt x="0" y="103766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11384858" y="3248143"/>
            <a:ext cx="2035810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950" spc="5" b="1">
                <a:solidFill>
                  <a:srgbClr val="FFFFFF"/>
                </a:solidFill>
                <a:latin typeface="Microsoft YaHei"/>
                <a:cs typeface="Microsoft YaHei"/>
              </a:rPr>
              <a:t>性能工具</a:t>
            </a:r>
            <a:endParaRPr sz="3950">
              <a:latin typeface="Microsoft YaHei"/>
              <a:cs typeface="Microsoft YaHei"/>
            </a:endParaRPr>
          </a:p>
        </p:txBody>
      </p:sp>
      <p:pic>
        <p:nvPicPr>
          <p:cNvPr id="45" name="object 4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11248" y="4204270"/>
            <a:ext cx="182193" cy="182193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10321989" y="4471696"/>
            <a:ext cx="4161154" cy="1048385"/>
            <a:chOff x="10321989" y="4471696"/>
            <a:chExt cx="4161154" cy="1048385"/>
          </a:xfrm>
        </p:grpSpPr>
        <p:sp>
          <p:nvSpPr>
            <p:cNvPr id="47" name="object 47"/>
            <p:cNvSpPr/>
            <p:nvPr/>
          </p:nvSpPr>
          <p:spPr>
            <a:xfrm>
              <a:off x="10327224" y="4476931"/>
              <a:ext cx="4150360" cy="1038225"/>
            </a:xfrm>
            <a:custGeom>
              <a:avLst/>
              <a:gdLst/>
              <a:ahLst/>
              <a:cxnLst/>
              <a:rect l="l" t="t" r="r" b="b"/>
              <a:pathLst>
                <a:path w="4150359" h="1038225">
                  <a:moveTo>
                    <a:pt x="4046473" y="0"/>
                  </a:moveTo>
                  <a:lnTo>
                    <a:pt x="103766" y="0"/>
                  </a:lnTo>
                  <a:lnTo>
                    <a:pt x="63389" y="8159"/>
                  </a:lnTo>
                  <a:lnTo>
                    <a:pt x="30404" y="30404"/>
                  </a:lnTo>
                  <a:lnTo>
                    <a:pt x="8159" y="63389"/>
                  </a:lnTo>
                  <a:lnTo>
                    <a:pt x="0" y="103766"/>
                  </a:lnTo>
                  <a:lnTo>
                    <a:pt x="0" y="934107"/>
                  </a:lnTo>
                  <a:lnTo>
                    <a:pt x="8159" y="974484"/>
                  </a:lnTo>
                  <a:lnTo>
                    <a:pt x="30404" y="1007469"/>
                  </a:lnTo>
                  <a:lnTo>
                    <a:pt x="63389" y="1029715"/>
                  </a:lnTo>
                  <a:lnTo>
                    <a:pt x="103766" y="1037874"/>
                  </a:lnTo>
                  <a:lnTo>
                    <a:pt x="4046473" y="1037874"/>
                  </a:lnTo>
                  <a:lnTo>
                    <a:pt x="4086850" y="1029715"/>
                  </a:lnTo>
                  <a:lnTo>
                    <a:pt x="4119835" y="1007469"/>
                  </a:lnTo>
                  <a:lnTo>
                    <a:pt x="4142081" y="974484"/>
                  </a:lnTo>
                  <a:lnTo>
                    <a:pt x="4150240" y="934107"/>
                  </a:lnTo>
                  <a:lnTo>
                    <a:pt x="4150240" y="103766"/>
                  </a:lnTo>
                  <a:lnTo>
                    <a:pt x="4142081" y="63389"/>
                  </a:lnTo>
                  <a:lnTo>
                    <a:pt x="4119835" y="30404"/>
                  </a:lnTo>
                  <a:lnTo>
                    <a:pt x="4086850" y="8159"/>
                  </a:lnTo>
                  <a:lnTo>
                    <a:pt x="4046473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0327224" y="4476931"/>
              <a:ext cx="4150360" cy="1038225"/>
            </a:xfrm>
            <a:custGeom>
              <a:avLst/>
              <a:gdLst/>
              <a:ahLst/>
              <a:cxnLst/>
              <a:rect l="l" t="t" r="r" b="b"/>
              <a:pathLst>
                <a:path w="4150359" h="1038225">
                  <a:moveTo>
                    <a:pt x="0" y="103766"/>
                  </a:moveTo>
                  <a:lnTo>
                    <a:pt x="8159" y="63389"/>
                  </a:lnTo>
                  <a:lnTo>
                    <a:pt x="30404" y="30404"/>
                  </a:lnTo>
                  <a:lnTo>
                    <a:pt x="63389" y="8159"/>
                  </a:lnTo>
                  <a:lnTo>
                    <a:pt x="103766" y="0"/>
                  </a:lnTo>
                  <a:lnTo>
                    <a:pt x="4046473" y="0"/>
                  </a:lnTo>
                  <a:lnTo>
                    <a:pt x="4086850" y="8159"/>
                  </a:lnTo>
                  <a:lnTo>
                    <a:pt x="4119835" y="30404"/>
                  </a:lnTo>
                  <a:lnTo>
                    <a:pt x="4142081" y="63389"/>
                  </a:lnTo>
                  <a:lnTo>
                    <a:pt x="4150240" y="103766"/>
                  </a:lnTo>
                  <a:lnTo>
                    <a:pt x="4150240" y="934107"/>
                  </a:lnTo>
                  <a:lnTo>
                    <a:pt x="4142081" y="974484"/>
                  </a:lnTo>
                  <a:lnTo>
                    <a:pt x="4119835" y="1007469"/>
                  </a:lnTo>
                  <a:lnTo>
                    <a:pt x="4086850" y="1029715"/>
                  </a:lnTo>
                  <a:lnTo>
                    <a:pt x="4046473" y="1037874"/>
                  </a:lnTo>
                  <a:lnTo>
                    <a:pt x="103766" y="1037874"/>
                  </a:lnTo>
                  <a:lnTo>
                    <a:pt x="63389" y="1029715"/>
                  </a:lnTo>
                  <a:lnTo>
                    <a:pt x="30404" y="1007469"/>
                  </a:lnTo>
                  <a:lnTo>
                    <a:pt x="8159" y="974484"/>
                  </a:lnTo>
                  <a:lnTo>
                    <a:pt x="0" y="934107"/>
                  </a:lnTo>
                  <a:lnTo>
                    <a:pt x="0" y="103766"/>
                  </a:lnTo>
                  <a:close/>
                </a:path>
              </a:pathLst>
            </a:custGeom>
            <a:ln w="1047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11198895" y="4732600"/>
            <a:ext cx="240919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10">
                <a:latin typeface="Microsoft YaHei"/>
                <a:cs typeface="Microsoft YaHei"/>
              </a:rPr>
              <a:t>Jme</a:t>
            </a:r>
            <a:r>
              <a:rPr dirty="0" sz="2950" spc="-15">
                <a:latin typeface="Microsoft YaHei"/>
                <a:cs typeface="Microsoft YaHei"/>
              </a:rPr>
              <a:t>t</a:t>
            </a:r>
            <a:r>
              <a:rPr dirty="0" sz="2950" spc="5">
                <a:latin typeface="Microsoft YaHei"/>
                <a:cs typeface="Microsoft YaHei"/>
              </a:rPr>
              <a:t>e</a:t>
            </a:r>
            <a:r>
              <a:rPr dirty="0" sz="2950" spc="5">
                <a:latin typeface="Microsoft YaHei"/>
                <a:cs typeface="Microsoft YaHei"/>
              </a:rPr>
              <a:t>r</a:t>
            </a:r>
            <a:r>
              <a:rPr dirty="0" sz="2300" spc="5">
                <a:solidFill>
                  <a:srgbClr val="44536A"/>
                </a:solidFill>
                <a:latin typeface="Microsoft YaHei"/>
                <a:cs typeface="Microsoft YaHei"/>
              </a:rPr>
              <a:t>（压测）</a:t>
            </a:r>
            <a:endParaRPr sz="2300">
              <a:latin typeface="Microsoft YaHei"/>
              <a:cs typeface="Microsoft YaHei"/>
            </a:endParaRPr>
          </a:p>
        </p:txBody>
      </p:sp>
      <p:pic>
        <p:nvPicPr>
          <p:cNvPr id="50" name="object 5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11248" y="5605274"/>
            <a:ext cx="182193" cy="182193"/>
          </a:xfrm>
          <a:prstGeom prst="rect">
            <a:avLst/>
          </a:prstGeom>
        </p:spPr>
      </p:pic>
      <p:grpSp>
        <p:nvGrpSpPr>
          <p:cNvPr id="51" name="object 51"/>
          <p:cNvGrpSpPr/>
          <p:nvPr/>
        </p:nvGrpSpPr>
        <p:grpSpPr>
          <a:xfrm>
            <a:off x="10321989" y="5872700"/>
            <a:ext cx="4161154" cy="1048385"/>
            <a:chOff x="10321989" y="5872700"/>
            <a:chExt cx="4161154" cy="1048385"/>
          </a:xfrm>
        </p:grpSpPr>
        <p:sp>
          <p:nvSpPr>
            <p:cNvPr id="52" name="object 52"/>
            <p:cNvSpPr/>
            <p:nvPr/>
          </p:nvSpPr>
          <p:spPr>
            <a:xfrm>
              <a:off x="10327224" y="5877936"/>
              <a:ext cx="4150360" cy="1038225"/>
            </a:xfrm>
            <a:custGeom>
              <a:avLst/>
              <a:gdLst/>
              <a:ahLst/>
              <a:cxnLst/>
              <a:rect l="l" t="t" r="r" b="b"/>
              <a:pathLst>
                <a:path w="4150359" h="1038225">
                  <a:moveTo>
                    <a:pt x="4046473" y="0"/>
                  </a:moveTo>
                  <a:lnTo>
                    <a:pt x="103766" y="0"/>
                  </a:lnTo>
                  <a:lnTo>
                    <a:pt x="63389" y="8159"/>
                  </a:lnTo>
                  <a:lnTo>
                    <a:pt x="30404" y="30404"/>
                  </a:lnTo>
                  <a:lnTo>
                    <a:pt x="8159" y="63389"/>
                  </a:lnTo>
                  <a:lnTo>
                    <a:pt x="0" y="103766"/>
                  </a:lnTo>
                  <a:lnTo>
                    <a:pt x="0" y="934107"/>
                  </a:lnTo>
                  <a:lnTo>
                    <a:pt x="8159" y="974484"/>
                  </a:lnTo>
                  <a:lnTo>
                    <a:pt x="30404" y="1007469"/>
                  </a:lnTo>
                  <a:lnTo>
                    <a:pt x="63389" y="1029715"/>
                  </a:lnTo>
                  <a:lnTo>
                    <a:pt x="103766" y="1037874"/>
                  </a:lnTo>
                  <a:lnTo>
                    <a:pt x="4046473" y="1037874"/>
                  </a:lnTo>
                  <a:lnTo>
                    <a:pt x="4086850" y="1029715"/>
                  </a:lnTo>
                  <a:lnTo>
                    <a:pt x="4119835" y="1007469"/>
                  </a:lnTo>
                  <a:lnTo>
                    <a:pt x="4142081" y="974484"/>
                  </a:lnTo>
                  <a:lnTo>
                    <a:pt x="4150240" y="934107"/>
                  </a:lnTo>
                  <a:lnTo>
                    <a:pt x="4150240" y="103766"/>
                  </a:lnTo>
                  <a:lnTo>
                    <a:pt x="4142081" y="63389"/>
                  </a:lnTo>
                  <a:lnTo>
                    <a:pt x="4119835" y="30404"/>
                  </a:lnTo>
                  <a:lnTo>
                    <a:pt x="4086850" y="8159"/>
                  </a:lnTo>
                  <a:lnTo>
                    <a:pt x="4046473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0327224" y="5877936"/>
              <a:ext cx="4150360" cy="1038225"/>
            </a:xfrm>
            <a:custGeom>
              <a:avLst/>
              <a:gdLst/>
              <a:ahLst/>
              <a:cxnLst/>
              <a:rect l="l" t="t" r="r" b="b"/>
              <a:pathLst>
                <a:path w="4150359" h="1038225">
                  <a:moveTo>
                    <a:pt x="0" y="103766"/>
                  </a:moveTo>
                  <a:lnTo>
                    <a:pt x="8159" y="63389"/>
                  </a:lnTo>
                  <a:lnTo>
                    <a:pt x="30404" y="30404"/>
                  </a:lnTo>
                  <a:lnTo>
                    <a:pt x="63389" y="8159"/>
                  </a:lnTo>
                  <a:lnTo>
                    <a:pt x="103766" y="0"/>
                  </a:lnTo>
                  <a:lnTo>
                    <a:pt x="4046473" y="0"/>
                  </a:lnTo>
                  <a:lnTo>
                    <a:pt x="4086850" y="8159"/>
                  </a:lnTo>
                  <a:lnTo>
                    <a:pt x="4119835" y="30404"/>
                  </a:lnTo>
                  <a:lnTo>
                    <a:pt x="4142081" y="63389"/>
                  </a:lnTo>
                  <a:lnTo>
                    <a:pt x="4150240" y="103766"/>
                  </a:lnTo>
                  <a:lnTo>
                    <a:pt x="4150240" y="934107"/>
                  </a:lnTo>
                  <a:lnTo>
                    <a:pt x="4142081" y="974484"/>
                  </a:lnTo>
                  <a:lnTo>
                    <a:pt x="4119835" y="1007469"/>
                  </a:lnTo>
                  <a:lnTo>
                    <a:pt x="4086850" y="1029715"/>
                  </a:lnTo>
                  <a:lnTo>
                    <a:pt x="4046473" y="1037874"/>
                  </a:lnTo>
                  <a:lnTo>
                    <a:pt x="103766" y="1037874"/>
                  </a:lnTo>
                  <a:lnTo>
                    <a:pt x="63389" y="1029715"/>
                  </a:lnTo>
                  <a:lnTo>
                    <a:pt x="30404" y="1007469"/>
                  </a:lnTo>
                  <a:lnTo>
                    <a:pt x="8159" y="974484"/>
                  </a:lnTo>
                  <a:lnTo>
                    <a:pt x="0" y="934107"/>
                  </a:lnTo>
                  <a:lnTo>
                    <a:pt x="0" y="103766"/>
                  </a:lnTo>
                  <a:close/>
                </a:path>
              </a:pathLst>
            </a:custGeom>
            <a:ln w="1047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10414835" y="6133395"/>
            <a:ext cx="397764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5">
                <a:latin typeface="Microsoft YaHei"/>
                <a:cs typeface="Microsoft YaHei"/>
              </a:rPr>
              <a:t>Leak</a:t>
            </a:r>
            <a:r>
              <a:rPr dirty="0" sz="2950" spc="-60">
                <a:latin typeface="Microsoft YaHei"/>
                <a:cs typeface="Microsoft YaHei"/>
              </a:rPr>
              <a:t> </a:t>
            </a:r>
            <a:r>
              <a:rPr dirty="0" sz="2950" spc="25">
                <a:latin typeface="Microsoft YaHei"/>
                <a:cs typeface="Microsoft YaHei"/>
              </a:rPr>
              <a:t>Canary</a:t>
            </a:r>
            <a:r>
              <a:rPr dirty="0" sz="2300" spc="25">
                <a:solidFill>
                  <a:srgbClr val="44536A"/>
                </a:solidFill>
                <a:latin typeface="Microsoft YaHei"/>
                <a:cs typeface="Microsoft YaHei"/>
              </a:rPr>
              <a:t>（</a:t>
            </a:r>
            <a:r>
              <a:rPr dirty="0" sz="2300" spc="5">
                <a:solidFill>
                  <a:srgbClr val="44536A"/>
                </a:solidFill>
                <a:latin typeface="Microsoft YaHei"/>
                <a:cs typeface="Microsoft YaHei"/>
              </a:rPr>
              <a:t>内存泄漏）</a:t>
            </a:r>
            <a:endParaRPr sz="2300">
              <a:latin typeface="Microsoft YaHei"/>
              <a:cs typeface="Microsoft YaHei"/>
            </a:endParaRPr>
          </a:p>
        </p:txBody>
      </p:sp>
      <p:pic>
        <p:nvPicPr>
          <p:cNvPr id="55" name="object 5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11248" y="7006278"/>
            <a:ext cx="182193" cy="182193"/>
          </a:xfrm>
          <a:prstGeom prst="rect">
            <a:avLst/>
          </a:prstGeom>
        </p:spPr>
      </p:pic>
      <p:grpSp>
        <p:nvGrpSpPr>
          <p:cNvPr id="56" name="object 56"/>
          <p:cNvGrpSpPr/>
          <p:nvPr/>
        </p:nvGrpSpPr>
        <p:grpSpPr>
          <a:xfrm>
            <a:off x="10321989" y="7273705"/>
            <a:ext cx="4161154" cy="1048385"/>
            <a:chOff x="10321989" y="7273705"/>
            <a:chExt cx="4161154" cy="1048385"/>
          </a:xfrm>
        </p:grpSpPr>
        <p:sp>
          <p:nvSpPr>
            <p:cNvPr id="57" name="object 57"/>
            <p:cNvSpPr/>
            <p:nvPr/>
          </p:nvSpPr>
          <p:spPr>
            <a:xfrm>
              <a:off x="10327224" y="7278941"/>
              <a:ext cx="4150360" cy="1038225"/>
            </a:xfrm>
            <a:custGeom>
              <a:avLst/>
              <a:gdLst/>
              <a:ahLst/>
              <a:cxnLst/>
              <a:rect l="l" t="t" r="r" b="b"/>
              <a:pathLst>
                <a:path w="4150359" h="1038225">
                  <a:moveTo>
                    <a:pt x="4046473" y="0"/>
                  </a:moveTo>
                  <a:lnTo>
                    <a:pt x="103766" y="0"/>
                  </a:lnTo>
                  <a:lnTo>
                    <a:pt x="63389" y="8159"/>
                  </a:lnTo>
                  <a:lnTo>
                    <a:pt x="30404" y="30404"/>
                  </a:lnTo>
                  <a:lnTo>
                    <a:pt x="8159" y="63389"/>
                  </a:lnTo>
                  <a:lnTo>
                    <a:pt x="0" y="103766"/>
                  </a:lnTo>
                  <a:lnTo>
                    <a:pt x="0" y="934107"/>
                  </a:lnTo>
                  <a:lnTo>
                    <a:pt x="8159" y="974484"/>
                  </a:lnTo>
                  <a:lnTo>
                    <a:pt x="30404" y="1007469"/>
                  </a:lnTo>
                  <a:lnTo>
                    <a:pt x="63389" y="1029715"/>
                  </a:lnTo>
                  <a:lnTo>
                    <a:pt x="103766" y="1037874"/>
                  </a:lnTo>
                  <a:lnTo>
                    <a:pt x="4046473" y="1037874"/>
                  </a:lnTo>
                  <a:lnTo>
                    <a:pt x="4086850" y="1029715"/>
                  </a:lnTo>
                  <a:lnTo>
                    <a:pt x="4119835" y="1007469"/>
                  </a:lnTo>
                  <a:lnTo>
                    <a:pt x="4142081" y="974484"/>
                  </a:lnTo>
                  <a:lnTo>
                    <a:pt x="4150240" y="934107"/>
                  </a:lnTo>
                  <a:lnTo>
                    <a:pt x="4150240" y="103766"/>
                  </a:lnTo>
                  <a:lnTo>
                    <a:pt x="4142081" y="63389"/>
                  </a:lnTo>
                  <a:lnTo>
                    <a:pt x="4119835" y="30404"/>
                  </a:lnTo>
                  <a:lnTo>
                    <a:pt x="4086850" y="8159"/>
                  </a:lnTo>
                  <a:lnTo>
                    <a:pt x="4046473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0327224" y="7278941"/>
              <a:ext cx="4150360" cy="1038225"/>
            </a:xfrm>
            <a:custGeom>
              <a:avLst/>
              <a:gdLst/>
              <a:ahLst/>
              <a:cxnLst/>
              <a:rect l="l" t="t" r="r" b="b"/>
              <a:pathLst>
                <a:path w="4150359" h="1038225">
                  <a:moveTo>
                    <a:pt x="0" y="103766"/>
                  </a:moveTo>
                  <a:lnTo>
                    <a:pt x="8159" y="63389"/>
                  </a:lnTo>
                  <a:lnTo>
                    <a:pt x="30404" y="30404"/>
                  </a:lnTo>
                  <a:lnTo>
                    <a:pt x="63389" y="8159"/>
                  </a:lnTo>
                  <a:lnTo>
                    <a:pt x="103766" y="0"/>
                  </a:lnTo>
                  <a:lnTo>
                    <a:pt x="4046473" y="0"/>
                  </a:lnTo>
                  <a:lnTo>
                    <a:pt x="4086850" y="8159"/>
                  </a:lnTo>
                  <a:lnTo>
                    <a:pt x="4119835" y="30404"/>
                  </a:lnTo>
                  <a:lnTo>
                    <a:pt x="4142081" y="63389"/>
                  </a:lnTo>
                  <a:lnTo>
                    <a:pt x="4150240" y="103766"/>
                  </a:lnTo>
                  <a:lnTo>
                    <a:pt x="4150240" y="934107"/>
                  </a:lnTo>
                  <a:lnTo>
                    <a:pt x="4142081" y="974484"/>
                  </a:lnTo>
                  <a:lnTo>
                    <a:pt x="4119835" y="1007469"/>
                  </a:lnTo>
                  <a:lnTo>
                    <a:pt x="4086850" y="1029715"/>
                  </a:lnTo>
                  <a:lnTo>
                    <a:pt x="4046473" y="1037874"/>
                  </a:lnTo>
                  <a:lnTo>
                    <a:pt x="103766" y="1037874"/>
                  </a:lnTo>
                  <a:lnTo>
                    <a:pt x="63389" y="1029715"/>
                  </a:lnTo>
                  <a:lnTo>
                    <a:pt x="30404" y="1007469"/>
                  </a:lnTo>
                  <a:lnTo>
                    <a:pt x="8159" y="974484"/>
                  </a:lnTo>
                  <a:lnTo>
                    <a:pt x="0" y="934107"/>
                  </a:lnTo>
                  <a:lnTo>
                    <a:pt x="0" y="103766"/>
                  </a:lnTo>
                  <a:close/>
                </a:path>
              </a:pathLst>
            </a:custGeom>
            <a:ln w="1047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10544256" y="7534399"/>
            <a:ext cx="371729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10">
                <a:latin typeface="Microsoft YaHei"/>
                <a:cs typeface="Microsoft YaHei"/>
              </a:rPr>
              <a:t>Facebook</a:t>
            </a:r>
            <a:r>
              <a:rPr dirty="0" sz="2950" spc="-45">
                <a:latin typeface="Microsoft YaHei"/>
                <a:cs typeface="Microsoft YaHei"/>
              </a:rPr>
              <a:t> </a:t>
            </a:r>
            <a:r>
              <a:rPr dirty="0" sz="2950" spc="-85">
                <a:latin typeface="Microsoft YaHei"/>
                <a:cs typeface="Microsoft YaHei"/>
              </a:rPr>
              <a:t>ATC</a:t>
            </a:r>
            <a:r>
              <a:rPr dirty="0" sz="2300" spc="-85">
                <a:solidFill>
                  <a:srgbClr val="44536A"/>
                </a:solidFill>
                <a:latin typeface="Microsoft YaHei"/>
                <a:cs typeface="Microsoft YaHei"/>
              </a:rPr>
              <a:t>（</a:t>
            </a:r>
            <a:r>
              <a:rPr dirty="0" sz="2300" spc="5">
                <a:solidFill>
                  <a:srgbClr val="44536A"/>
                </a:solidFill>
                <a:latin typeface="Microsoft YaHei"/>
                <a:cs typeface="Microsoft YaHei"/>
              </a:rPr>
              <a:t>弱网）</a:t>
            </a:r>
            <a:endParaRPr sz="2300">
              <a:latin typeface="Microsoft YaHei"/>
              <a:cs typeface="Microsoft YaHei"/>
            </a:endParaRPr>
          </a:p>
        </p:txBody>
      </p:sp>
      <p:pic>
        <p:nvPicPr>
          <p:cNvPr id="60" name="object 6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11248" y="8407282"/>
            <a:ext cx="182193" cy="180936"/>
          </a:xfrm>
          <a:prstGeom prst="rect">
            <a:avLst/>
          </a:prstGeom>
        </p:spPr>
      </p:pic>
      <p:grpSp>
        <p:nvGrpSpPr>
          <p:cNvPr id="61" name="object 61"/>
          <p:cNvGrpSpPr/>
          <p:nvPr/>
        </p:nvGrpSpPr>
        <p:grpSpPr>
          <a:xfrm>
            <a:off x="10321989" y="8674710"/>
            <a:ext cx="4161154" cy="1047115"/>
            <a:chOff x="10321989" y="8674710"/>
            <a:chExt cx="4161154" cy="1047115"/>
          </a:xfrm>
        </p:grpSpPr>
        <p:sp>
          <p:nvSpPr>
            <p:cNvPr id="62" name="object 62"/>
            <p:cNvSpPr/>
            <p:nvPr/>
          </p:nvSpPr>
          <p:spPr>
            <a:xfrm>
              <a:off x="10327224" y="8679945"/>
              <a:ext cx="4150360" cy="1036955"/>
            </a:xfrm>
            <a:custGeom>
              <a:avLst/>
              <a:gdLst/>
              <a:ahLst/>
              <a:cxnLst/>
              <a:rect l="l" t="t" r="r" b="b"/>
              <a:pathLst>
                <a:path w="4150359" h="1036954">
                  <a:moveTo>
                    <a:pt x="4046578" y="0"/>
                  </a:moveTo>
                  <a:lnTo>
                    <a:pt x="103661" y="0"/>
                  </a:lnTo>
                  <a:lnTo>
                    <a:pt x="63301" y="8142"/>
                  </a:lnTo>
                  <a:lnTo>
                    <a:pt x="30352" y="30352"/>
                  </a:lnTo>
                  <a:lnTo>
                    <a:pt x="8142" y="63301"/>
                  </a:lnTo>
                  <a:lnTo>
                    <a:pt x="0" y="103661"/>
                  </a:lnTo>
                  <a:lnTo>
                    <a:pt x="0" y="932955"/>
                  </a:lnTo>
                  <a:lnTo>
                    <a:pt x="8142" y="973316"/>
                  </a:lnTo>
                  <a:lnTo>
                    <a:pt x="30352" y="1006265"/>
                  </a:lnTo>
                  <a:lnTo>
                    <a:pt x="63301" y="1028474"/>
                  </a:lnTo>
                  <a:lnTo>
                    <a:pt x="103661" y="1036617"/>
                  </a:lnTo>
                  <a:lnTo>
                    <a:pt x="4046578" y="1036617"/>
                  </a:lnTo>
                  <a:lnTo>
                    <a:pt x="4086938" y="1028474"/>
                  </a:lnTo>
                  <a:lnTo>
                    <a:pt x="4119887" y="1006265"/>
                  </a:lnTo>
                  <a:lnTo>
                    <a:pt x="4142097" y="973316"/>
                  </a:lnTo>
                  <a:lnTo>
                    <a:pt x="4150240" y="932955"/>
                  </a:lnTo>
                  <a:lnTo>
                    <a:pt x="4150240" y="103661"/>
                  </a:lnTo>
                  <a:lnTo>
                    <a:pt x="4142097" y="63301"/>
                  </a:lnTo>
                  <a:lnTo>
                    <a:pt x="4119887" y="30352"/>
                  </a:lnTo>
                  <a:lnTo>
                    <a:pt x="4086938" y="8142"/>
                  </a:lnTo>
                  <a:lnTo>
                    <a:pt x="4046578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0327224" y="8679945"/>
              <a:ext cx="4150360" cy="1036955"/>
            </a:xfrm>
            <a:custGeom>
              <a:avLst/>
              <a:gdLst/>
              <a:ahLst/>
              <a:cxnLst/>
              <a:rect l="l" t="t" r="r" b="b"/>
              <a:pathLst>
                <a:path w="4150359" h="1036954">
                  <a:moveTo>
                    <a:pt x="0" y="103661"/>
                  </a:moveTo>
                  <a:lnTo>
                    <a:pt x="8142" y="63301"/>
                  </a:lnTo>
                  <a:lnTo>
                    <a:pt x="30352" y="30352"/>
                  </a:lnTo>
                  <a:lnTo>
                    <a:pt x="63301" y="8142"/>
                  </a:lnTo>
                  <a:lnTo>
                    <a:pt x="103661" y="0"/>
                  </a:lnTo>
                  <a:lnTo>
                    <a:pt x="4046578" y="0"/>
                  </a:lnTo>
                  <a:lnTo>
                    <a:pt x="4086938" y="8142"/>
                  </a:lnTo>
                  <a:lnTo>
                    <a:pt x="4119887" y="30352"/>
                  </a:lnTo>
                  <a:lnTo>
                    <a:pt x="4142097" y="63301"/>
                  </a:lnTo>
                  <a:lnTo>
                    <a:pt x="4150240" y="103661"/>
                  </a:lnTo>
                  <a:lnTo>
                    <a:pt x="4150240" y="932955"/>
                  </a:lnTo>
                  <a:lnTo>
                    <a:pt x="4142097" y="973316"/>
                  </a:lnTo>
                  <a:lnTo>
                    <a:pt x="4119887" y="1006265"/>
                  </a:lnTo>
                  <a:lnTo>
                    <a:pt x="4086938" y="1028474"/>
                  </a:lnTo>
                  <a:lnTo>
                    <a:pt x="4046578" y="1036617"/>
                  </a:lnTo>
                  <a:lnTo>
                    <a:pt x="103661" y="1036617"/>
                  </a:lnTo>
                  <a:lnTo>
                    <a:pt x="63301" y="1028474"/>
                  </a:lnTo>
                  <a:lnTo>
                    <a:pt x="30352" y="1006265"/>
                  </a:lnTo>
                  <a:lnTo>
                    <a:pt x="8142" y="973316"/>
                  </a:lnTo>
                  <a:lnTo>
                    <a:pt x="0" y="932955"/>
                  </a:lnTo>
                  <a:lnTo>
                    <a:pt x="0" y="103661"/>
                  </a:lnTo>
                  <a:close/>
                </a:path>
              </a:pathLst>
            </a:custGeom>
            <a:ln w="1047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10290650" y="8935090"/>
            <a:ext cx="422465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5">
                <a:latin typeface="Microsoft YaHei"/>
                <a:cs typeface="Microsoft YaHei"/>
              </a:rPr>
              <a:t>battery-historian</a:t>
            </a:r>
            <a:r>
              <a:rPr dirty="0" sz="2300" spc="5">
                <a:solidFill>
                  <a:srgbClr val="44536A"/>
                </a:solidFill>
                <a:latin typeface="Microsoft YaHei"/>
                <a:cs typeface="Microsoft YaHei"/>
              </a:rPr>
              <a:t>（耗电）</a:t>
            </a:r>
            <a:endParaRPr sz="2300">
              <a:latin typeface="Microsoft YaHei"/>
              <a:cs typeface="Microsoft YaHe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5053991" y="3070691"/>
            <a:ext cx="4161154" cy="1048385"/>
            <a:chOff x="15053991" y="3070691"/>
            <a:chExt cx="4161154" cy="1048385"/>
          </a:xfrm>
        </p:grpSpPr>
        <p:sp>
          <p:nvSpPr>
            <p:cNvPr id="66" name="object 66"/>
            <p:cNvSpPr/>
            <p:nvPr/>
          </p:nvSpPr>
          <p:spPr>
            <a:xfrm>
              <a:off x="15059226" y="3075927"/>
              <a:ext cx="4150360" cy="1038225"/>
            </a:xfrm>
            <a:custGeom>
              <a:avLst/>
              <a:gdLst/>
              <a:ahLst/>
              <a:cxnLst/>
              <a:rect l="l" t="t" r="r" b="b"/>
              <a:pathLst>
                <a:path w="4150359" h="1038225">
                  <a:moveTo>
                    <a:pt x="4046473" y="0"/>
                  </a:moveTo>
                  <a:lnTo>
                    <a:pt x="103766" y="0"/>
                  </a:lnTo>
                  <a:lnTo>
                    <a:pt x="63389" y="8159"/>
                  </a:lnTo>
                  <a:lnTo>
                    <a:pt x="30404" y="30404"/>
                  </a:lnTo>
                  <a:lnTo>
                    <a:pt x="8159" y="63389"/>
                  </a:lnTo>
                  <a:lnTo>
                    <a:pt x="0" y="103766"/>
                  </a:lnTo>
                  <a:lnTo>
                    <a:pt x="0" y="934107"/>
                  </a:lnTo>
                  <a:lnTo>
                    <a:pt x="8159" y="974484"/>
                  </a:lnTo>
                  <a:lnTo>
                    <a:pt x="30404" y="1007469"/>
                  </a:lnTo>
                  <a:lnTo>
                    <a:pt x="63389" y="1029715"/>
                  </a:lnTo>
                  <a:lnTo>
                    <a:pt x="103766" y="1037874"/>
                  </a:lnTo>
                  <a:lnTo>
                    <a:pt x="4046473" y="1037874"/>
                  </a:lnTo>
                  <a:lnTo>
                    <a:pt x="4086850" y="1029715"/>
                  </a:lnTo>
                  <a:lnTo>
                    <a:pt x="4119835" y="1007469"/>
                  </a:lnTo>
                  <a:lnTo>
                    <a:pt x="4142081" y="974484"/>
                  </a:lnTo>
                  <a:lnTo>
                    <a:pt x="4150240" y="934107"/>
                  </a:lnTo>
                  <a:lnTo>
                    <a:pt x="4150240" y="103766"/>
                  </a:lnTo>
                  <a:lnTo>
                    <a:pt x="4142081" y="63389"/>
                  </a:lnTo>
                  <a:lnTo>
                    <a:pt x="4119835" y="30404"/>
                  </a:lnTo>
                  <a:lnTo>
                    <a:pt x="4086850" y="8159"/>
                  </a:lnTo>
                  <a:lnTo>
                    <a:pt x="404647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5059226" y="3075927"/>
              <a:ext cx="4150360" cy="1038225"/>
            </a:xfrm>
            <a:custGeom>
              <a:avLst/>
              <a:gdLst/>
              <a:ahLst/>
              <a:cxnLst/>
              <a:rect l="l" t="t" r="r" b="b"/>
              <a:pathLst>
                <a:path w="4150359" h="1038225">
                  <a:moveTo>
                    <a:pt x="0" y="103766"/>
                  </a:moveTo>
                  <a:lnTo>
                    <a:pt x="8159" y="63389"/>
                  </a:lnTo>
                  <a:lnTo>
                    <a:pt x="30404" y="30404"/>
                  </a:lnTo>
                  <a:lnTo>
                    <a:pt x="63389" y="8159"/>
                  </a:lnTo>
                  <a:lnTo>
                    <a:pt x="103766" y="0"/>
                  </a:lnTo>
                  <a:lnTo>
                    <a:pt x="4046473" y="0"/>
                  </a:lnTo>
                  <a:lnTo>
                    <a:pt x="4086850" y="8159"/>
                  </a:lnTo>
                  <a:lnTo>
                    <a:pt x="4119835" y="30404"/>
                  </a:lnTo>
                  <a:lnTo>
                    <a:pt x="4142081" y="63389"/>
                  </a:lnTo>
                  <a:lnTo>
                    <a:pt x="4150240" y="103766"/>
                  </a:lnTo>
                  <a:lnTo>
                    <a:pt x="4150240" y="934107"/>
                  </a:lnTo>
                  <a:lnTo>
                    <a:pt x="4142081" y="974484"/>
                  </a:lnTo>
                  <a:lnTo>
                    <a:pt x="4119835" y="1007469"/>
                  </a:lnTo>
                  <a:lnTo>
                    <a:pt x="4086850" y="1029715"/>
                  </a:lnTo>
                  <a:lnTo>
                    <a:pt x="4046473" y="1037874"/>
                  </a:lnTo>
                  <a:lnTo>
                    <a:pt x="103766" y="1037874"/>
                  </a:lnTo>
                  <a:lnTo>
                    <a:pt x="63389" y="1029715"/>
                  </a:lnTo>
                  <a:lnTo>
                    <a:pt x="30404" y="1007469"/>
                  </a:lnTo>
                  <a:lnTo>
                    <a:pt x="8159" y="974484"/>
                  </a:lnTo>
                  <a:lnTo>
                    <a:pt x="0" y="934107"/>
                  </a:lnTo>
                  <a:lnTo>
                    <a:pt x="0" y="103766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16116546" y="3248143"/>
            <a:ext cx="2035810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950" spc="5" b="1">
                <a:solidFill>
                  <a:srgbClr val="FFFFFF"/>
                </a:solidFill>
                <a:latin typeface="Microsoft YaHei"/>
                <a:cs typeface="Microsoft YaHei"/>
              </a:rPr>
              <a:t>其它杂项</a:t>
            </a:r>
            <a:endParaRPr sz="3950">
              <a:latin typeface="Microsoft YaHei"/>
              <a:cs typeface="Microsoft YaHei"/>
            </a:endParaRPr>
          </a:p>
        </p:txBody>
      </p:sp>
      <p:pic>
        <p:nvPicPr>
          <p:cNvPr id="69" name="object 6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43251" y="4204270"/>
            <a:ext cx="180936" cy="182193"/>
          </a:xfrm>
          <a:prstGeom prst="rect">
            <a:avLst/>
          </a:prstGeom>
        </p:spPr>
      </p:pic>
      <p:grpSp>
        <p:nvGrpSpPr>
          <p:cNvPr id="70" name="object 70"/>
          <p:cNvGrpSpPr/>
          <p:nvPr/>
        </p:nvGrpSpPr>
        <p:grpSpPr>
          <a:xfrm>
            <a:off x="15053991" y="4471696"/>
            <a:ext cx="4161154" cy="1048385"/>
            <a:chOff x="15053991" y="4471696"/>
            <a:chExt cx="4161154" cy="1048385"/>
          </a:xfrm>
        </p:grpSpPr>
        <p:sp>
          <p:nvSpPr>
            <p:cNvPr id="71" name="object 71"/>
            <p:cNvSpPr/>
            <p:nvPr/>
          </p:nvSpPr>
          <p:spPr>
            <a:xfrm>
              <a:off x="15059226" y="4476931"/>
              <a:ext cx="4150360" cy="1038225"/>
            </a:xfrm>
            <a:custGeom>
              <a:avLst/>
              <a:gdLst/>
              <a:ahLst/>
              <a:cxnLst/>
              <a:rect l="l" t="t" r="r" b="b"/>
              <a:pathLst>
                <a:path w="4150359" h="1038225">
                  <a:moveTo>
                    <a:pt x="4046473" y="0"/>
                  </a:moveTo>
                  <a:lnTo>
                    <a:pt x="103766" y="0"/>
                  </a:lnTo>
                  <a:lnTo>
                    <a:pt x="63389" y="8159"/>
                  </a:lnTo>
                  <a:lnTo>
                    <a:pt x="30404" y="30404"/>
                  </a:lnTo>
                  <a:lnTo>
                    <a:pt x="8159" y="63389"/>
                  </a:lnTo>
                  <a:lnTo>
                    <a:pt x="0" y="103766"/>
                  </a:lnTo>
                  <a:lnTo>
                    <a:pt x="0" y="934107"/>
                  </a:lnTo>
                  <a:lnTo>
                    <a:pt x="8159" y="974484"/>
                  </a:lnTo>
                  <a:lnTo>
                    <a:pt x="30404" y="1007469"/>
                  </a:lnTo>
                  <a:lnTo>
                    <a:pt x="63389" y="1029715"/>
                  </a:lnTo>
                  <a:lnTo>
                    <a:pt x="103766" y="1037874"/>
                  </a:lnTo>
                  <a:lnTo>
                    <a:pt x="4046473" y="1037874"/>
                  </a:lnTo>
                  <a:lnTo>
                    <a:pt x="4086850" y="1029715"/>
                  </a:lnTo>
                  <a:lnTo>
                    <a:pt x="4119835" y="1007469"/>
                  </a:lnTo>
                  <a:lnTo>
                    <a:pt x="4142081" y="974484"/>
                  </a:lnTo>
                  <a:lnTo>
                    <a:pt x="4150240" y="934107"/>
                  </a:lnTo>
                  <a:lnTo>
                    <a:pt x="4150240" y="103766"/>
                  </a:lnTo>
                  <a:lnTo>
                    <a:pt x="4142081" y="63389"/>
                  </a:lnTo>
                  <a:lnTo>
                    <a:pt x="4119835" y="30404"/>
                  </a:lnTo>
                  <a:lnTo>
                    <a:pt x="4086850" y="8159"/>
                  </a:lnTo>
                  <a:lnTo>
                    <a:pt x="4046473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15059226" y="4476931"/>
              <a:ext cx="4150360" cy="1038225"/>
            </a:xfrm>
            <a:custGeom>
              <a:avLst/>
              <a:gdLst/>
              <a:ahLst/>
              <a:cxnLst/>
              <a:rect l="l" t="t" r="r" b="b"/>
              <a:pathLst>
                <a:path w="4150359" h="1038225">
                  <a:moveTo>
                    <a:pt x="0" y="103766"/>
                  </a:moveTo>
                  <a:lnTo>
                    <a:pt x="8159" y="63389"/>
                  </a:lnTo>
                  <a:lnTo>
                    <a:pt x="30404" y="30404"/>
                  </a:lnTo>
                  <a:lnTo>
                    <a:pt x="63389" y="8159"/>
                  </a:lnTo>
                  <a:lnTo>
                    <a:pt x="103766" y="0"/>
                  </a:lnTo>
                  <a:lnTo>
                    <a:pt x="4046473" y="0"/>
                  </a:lnTo>
                  <a:lnTo>
                    <a:pt x="4086850" y="8159"/>
                  </a:lnTo>
                  <a:lnTo>
                    <a:pt x="4119835" y="30404"/>
                  </a:lnTo>
                  <a:lnTo>
                    <a:pt x="4142081" y="63389"/>
                  </a:lnTo>
                  <a:lnTo>
                    <a:pt x="4150240" y="103766"/>
                  </a:lnTo>
                  <a:lnTo>
                    <a:pt x="4150240" y="934107"/>
                  </a:lnTo>
                  <a:lnTo>
                    <a:pt x="4142081" y="974484"/>
                  </a:lnTo>
                  <a:lnTo>
                    <a:pt x="4119835" y="1007469"/>
                  </a:lnTo>
                  <a:lnTo>
                    <a:pt x="4086850" y="1029715"/>
                  </a:lnTo>
                  <a:lnTo>
                    <a:pt x="4046473" y="1037874"/>
                  </a:lnTo>
                  <a:lnTo>
                    <a:pt x="103766" y="1037874"/>
                  </a:lnTo>
                  <a:lnTo>
                    <a:pt x="63389" y="1029715"/>
                  </a:lnTo>
                  <a:lnTo>
                    <a:pt x="30404" y="1007469"/>
                  </a:lnTo>
                  <a:lnTo>
                    <a:pt x="8159" y="974484"/>
                  </a:lnTo>
                  <a:lnTo>
                    <a:pt x="0" y="934107"/>
                  </a:lnTo>
                  <a:lnTo>
                    <a:pt x="0" y="103766"/>
                  </a:lnTo>
                  <a:close/>
                </a:path>
              </a:pathLst>
            </a:custGeom>
            <a:ln w="1047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/>
          <p:cNvSpPr txBox="1"/>
          <p:nvPr/>
        </p:nvSpPr>
        <p:spPr>
          <a:xfrm>
            <a:off x="16744799" y="4732600"/>
            <a:ext cx="77978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15">
                <a:latin typeface="Microsoft YaHei"/>
                <a:cs typeface="Microsoft YaHei"/>
              </a:rPr>
              <a:t>云测</a:t>
            </a:r>
            <a:endParaRPr sz="2950">
              <a:latin typeface="Microsoft YaHei"/>
              <a:cs typeface="Microsoft YaHei"/>
            </a:endParaRPr>
          </a:p>
        </p:txBody>
      </p:sp>
      <p:pic>
        <p:nvPicPr>
          <p:cNvPr id="74" name="object 7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43251" y="5605274"/>
            <a:ext cx="180936" cy="182193"/>
          </a:xfrm>
          <a:prstGeom prst="rect">
            <a:avLst/>
          </a:prstGeom>
        </p:spPr>
      </p:pic>
      <p:grpSp>
        <p:nvGrpSpPr>
          <p:cNvPr id="75" name="object 75"/>
          <p:cNvGrpSpPr/>
          <p:nvPr/>
        </p:nvGrpSpPr>
        <p:grpSpPr>
          <a:xfrm>
            <a:off x="15053991" y="5872700"/>
            <a:ext cx="4161154" cy="1048385"/>
            <a:chOff x="15053991" y="5872700"/>
            <a:chExt cx="4161154" cy="1048385"/>
          </a:xfrm>
        </p:grpSpPr>
        <p:sp>
          <p:nvSpPr>
            <p:cNvPr id="76" name="object 76"/>
            <p:cNvSpPr/>
            <p:nvPr/>
          </p:nvSpPr>
          <p:spPr>
            <a:xfrm>
              <a:off x="15059226" y="5877936"/>
              <a:ext cx="4150360" cy="1038225"/>
            </a:xfrm>
            <a:custGeom>
              <a:avLst/>
              <a:gdLst/>
              <a:ahLst/>
              <a:cxnLst/>
              <a:rect l="l" t="t" r="r" b="b"/>
              <a:pathLst>
                <a:path w="4150359" h="1038225">
                  <a:moveTo>
                    <a:pt x="4046473" y="0"/>
                  </a:moveTo>
                  <a:lnTo>
                    <a:pt x="103766" y="0"/>
                  </a:lnTo>
                  <a:lnTo>
                    <a:pt x="63389" y="8159"/>
                  </a:lnTo>
                  <a:lnTo>
                    <a:pt x="30404" y="30404"/>
                  </a:lnTo>
                  <a:lnTo>
                    <a:pt x="8159" y="63389"/>
                  </a:lnTo>
                  <a:lnTo>
                    <a:pt x="0" y="103766"/>
                  </a:lnTo>
                  <a:lnTo>
                    <a:pt x="0" y="934107"/>
                  </a:lnTo>
                  <a:lnTo>
                    <a:pt x="8159" y="974484"/>
                  </a:lnTo>
                  <a:lnTo>
                    <a:pt x="30404" y="1007469"/>
                  </a:lnTo>
                  <a:lnTo>
                    <a:pt x="63389" y="1029715"/>
                  </a:lnTo>
                  <a:lnTo>
                    <a:pt x="103766" y="1037874"/>
                  </a:lnTo>
                  <a:lnTo>
                    <a:pt x="4046473" y="1037874"/>
                  </a:lnTo>
                  <a:lnTo>
                    <a:pt x="4086850" y="1029715"/>
                  </a:lnTo>
                  <a:lnTo>
                    <a:pt x="4119835" y="1007469"/>
                  </a:lnTo>
                  <a:lnTo>
                    <a:pt x="4142081" y="974484"/>
                  </a:lnTo>
                  <a:lnTo>
                    <a:pt x="4150240" y="934107"/>
                  </a:lnTo>
                  <a:lnTo>
                    <a:pt x="4150240" y="103766"/>
                  </a:lnTo>
                  <a:lnTo>
                    <a:pt x="4142081" y="63389"/>
                  </a:lnTo>
                  <a:lnTo>
                    <a:pt x="4119835" y="30404"/>
                  </a:lnTo>
                  <a:lnTo>
                    <a:pt x="4086850" y="8159"/>
                  </a:lnTo>
                  <a:lnTo>
                    <a:pt x="4046473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15059226" y="5877936"/>
              <a:ext cx="4150360" cy="1038225"/>
            </a:xfrm>
            <a:custGeom>
              <a:avLst/>
              <a:gdLst/>
              <a:ahLst/>
              <a:cxnLst/>
              <a:rect l="l" t="t" r="r" b="b"/>
              <a:pathLst>
                <a:path w="4150359" h="1038225">
                  <a:moveTo>
                    <a:pt x="0" y="103766"/>
                  </a:moveTo>
                  <a:lnTo>
                    <a:pt x="8159" y="63389"/>
                  </a:lnTo>
                  <a:lnTo>
                    <a:pt x="30404" y="30404"/>
                  </a:lnTo>
                  <a:lnTo>
                    <a:pt x="63389" y="8159"/>
                  </a:lnTo>
                  <a:lnTo>
                    <a:pt x="103766" y="0"/>
                  </a:lnTo>
                  <a:lnTo>
                    <a:pt x="4046473" y="0"/>
                  </a:lnTo>
                  <a:lnTo>
                    <a:pt x="4086850" y="8159"/>
                  </a:lnTo>
                  <a:lnTo>
                    <a:pt x="4119835" y="30404"/>
                  </a:lnTo>
                  <a:lnTo>
                    <a:pt x="4142081" y="63389"/>
                  </a:lnTo>
                  <a:lnTo>
                    <a:pt x="4150240" y="103766"/>
                  </a:lnTo>
                  <a:lnTo>
                    <a:pt x="4150240" y="934107"/>
                  </a:lnTo>
                  <a:lnTo>
                    <a:pt x="4142081" y="974484"/>
                  </a:lnTo>
                  <a:lnTo>
                    <a:pt x="4119835" y="1007469"/>
                  </a:lnTo>
                  <a:lnTo>
                    <a:pt x="4086850" y="1029715"/>
                  </a:lnTo>
                  <a:lnTo>
                    <a:pt x="4046473" y="1037874"/>
                  </a:lnTo>
                  <a:lnTo>
                    <a:pt x="103766" y="1037874"/>
                  </a:lnTo>
                  <a:lnTo>
                    <a:pt x="63389" y="1029715"/>
                  </a:lnTo>
                  <a:lnTo>
                    <a:pt x="30404" y="1007469"/>
                  </a:lnTo>
                  <a:lnTo>
                    <a:pt x="8159" y="974484"/>
                  </a:lnTo>
                  <a:lnTo>
                    <a:pt x="0" y="934107"/>
                  </a:lnTo>
                  <a:lnTo>
                    <a:pt x="0" y="103766"/>
                  </a:lnTo>
                  <a:close/>
                </a:path>
              </a:pathLst>
            </a:custGeom>
            <a:ln w="1047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/>
          <p:cNvSpPr txBox="1"/>
          <p:nvPr/>
        </p:nvSpPr>
        <p:spPr>
          <a:xfrm>
            <a:off x="15902940" y="6133395"/>
            <a:ext cx="246316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5">
                <a:latin typeface="Microsoft YaHei"/>
                <a:cs typeface="Microsoft YaHei"/>
              </a:rPr>
              <a:t>MobS</a:t>
            </a:r>
            <a:r>
              <a:rPr dirty="0" sz="2950" spc="5">
                <a:latin typeface="Microsoft YaHei"/>
                <a:cs typeface="Microsoft YaHei"/>
              </a:rPr>
              <a:t>F</a:t>
            </a:r>
            <a:r>
              <a:rPr dirty="0" sz="2300" spc="5">
                <a:solidFill>
                  <a:srgbClr val="44536A"/>
                </a:solidFill>
                <a:latin typeface="Microsoft YaHei"/>
                <a:cs typeface="Microsoft YaHei"/>
              </a:rPr>
              <a:t>（安全）</a:t>
            </a:r>
            <a:endParaRPr sz="2300">
              <a:latin typeface="Microsoft YaHei"/>
              <a:cs typeface="Microsoft YaHei"/>
            </a:endParaRPr>
          </a:p>
        </p:txBody>
      </p:sp>
      <p:pic>
        <p:nvPicPr>
          <p:cNvPr id="79" name="object 7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043251" y="7006278"/>
            <a:ext cx="180936" cy="182193"/>
          </a:xfrm>
          <a:prstGeom prst="rect">
            <a:avLst/>
          </a:prstGeom>
        </p:spPr>
      </p:pic>
      <p:grpSp>
        <p:nvGrpSpPr>
          <p:cNvPr id="80" name="object 80"/>
          <p:cNvGrpSpPr/>
          <p:nvPr/>
        </p:nvGrpSpPr>
        <p:grpSpPr>
          <a:xfrm>
            <a:off x="15053991" y="7273705"/>
            <a:ext cx="4161154" cy="1048385"/>
            <a:chOff x="15053991" y="7273705"/>
            <a:chExt cx="4161154" cy="1048385"/>
          </a:xfrm>
        </p:grpSpPr>
        <p:sp>
          <p:nvSpPr>
            <p:cNvPr id="81" name="object 81"/>
            <p:cNvSpPr/>
            <p:nvPr/>
          </p:nvSpPr>
          <p:spPr>
            <a:xfrm>
              <a:off x="15059226" y="7278941"/>
              <a:ext cx="4150360" cy="1038225"/>
            </a:xfrm>
            <a:custGeom>
              <a:avLst/>
              <a:gdLst/>
              <a:ahLst/>
              <a:cxnLst/>
              <a:rect l="l" t="t" r="r" b="b"/>
              <a:pathLst>
                <a:path w="4150359" h="1038225">
                  <a:moveTo>
                    <a:pt x="4046473" y="0"/>
                  </a:moveTo>
                  <a:lnTo>
                    <a:pt x="103766" y="0"/>
                  </a:lnTo>
                  <a:lnTo>
                    <a:pt x="63389" y="8159"/>
                  </a:lnTo>
                  <a:lnTo>
                    <a:pt x="30404" y="30404"/>
                  </a:lnTo>
                  <a:lnTo>
                    <a:pt x="8159" y="63389"/>
                  </a:lnTo>
                  <a:lnTo>
                    <a:pt x="0" y="103766"/>
                  </a:lnTo>
                  <a:lnTo>
                    <a:pt x="0" y="934107"/>
                  </a:lnTo>
                  <a:lnTo>
                    <a:pt x="8159" y="974484"/>
                  </a:lnTo>
                  <a:lnTo>
                    <a:pt x="30404" y="1007469"/>
                  </a:lnTo>
                  <a:lnTo>
                    <a:pt x="63389" y="1029715"/>
                  </a:lnTo>
                  <a:lnTo>
                    <a:pt x="103766" y="1037874"/>
                  </a:lnTo>
                  <a:lnTo>
                    <a:pt x="4046473" y="1037874"/>
                  </a:lnTo>
                  <a:lnTo>
                    <a:pt x="4086850" y="1029715"/>
                  </a:lnTo>
                  <a:lnTo>
                    <a:pt x="4119835" y="1007469"/>
                  </a:lnTo>
                  <a:lnTo>
                    <a:pt x="4142081" y="974484"/>
                  </a:lnTo>
                  <a:lnTo>
                    <a:pt x="4150240" y="934107"/>
                  </a:lnTo>
                  <a:lnTo>
                    <a:pt x="4150240" y="103766"/>
                  </a:lnTo>
                  <a:lnTo>
                    <a:pt x="4142081" y="63389"/>
                  </a:lnTo>
                  <a:lnTo>
                    <a:pt x="4119835" y="30404"/>
                  </a:lnTo>
                  <a:lnTo>
                    <a:pt x="4086850" y="8159"/>
                  </a:lnTo>
                  <a:lnTo>
                    <a:pt x="4046473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15059226" y="7278941"/>
              <a:ext cx="4150360" cy="1038225"/>
            </a:xfrm>
            <a:custGeom>
              <a:avLst/>
              <a:gdLst/>
              <a:ahLst/>
              <a:cxnLst/>
              <a:rect l="l" t="t" r="r" b="b"/>
              <a:pathLst>
                <a:path w="4150359" h="1038225">
                  <a:moveTo>
                    <a:pt x="0" y="103766"/>
                  </a:moveTo>
                  <a:lnTo>
                    <a:pt x="8159" y="63389"/>
                  </a:lnTo>
                  <a:lnTo>
                    <a:pt x="30404" y="30404"/>
                  </a:lnTo>
                  <a:lnTo>
                    <a:pt x="63389" y="8159"/>
                  </a:lnTo>
                  <a:lnTo>
                    <a:pt x="103766" y="0"/>
                  </a:lnTo>
                  <a:lnTo>
                    <a:pt x="4046473" y="0"/>
                  </a:lnTo>
                  <a:lnTo>
                    <a:pt x="4086850" y="8159"/>
                  </a:lnTo>
                  <a:lnTo>
                    <a:pt x="4119835" y="30404"/>
                  </a:lnTo>
                  <a:lnTo>
                    <a:pt x="4142081" y="63389"/>
                  </a:lnTo>
                  <a:lnTo>
                    <a:pt x="4150240" y="103766"/>
                  </a:lnTo>
                  <a:lnTo>
                    <a:pt x="4150240" y="934107"/>
                  </a:lnTo>
                  <a:lnTo>
                    <a:pt x="4142081" y="974484"/>
                  </a:lnTo>
                  <a:lnTo>
                    <a:pt x="4119835" y="1007469"/>
                  </a:lnTo>
                  <a:lnTo>
                    <a:pt x="4086850" y="1029715"/>
                  </a:lnTo>
                  <a:lnTo>
                    <a:pt x="4046473" y="1037874"/>
                  </a:lnTo>
                  <a:lnTo>
                    <a:pt x="103766" y="1037874"/>
                  </a:lnTo>
                  <a:lnTo>
                    <a:pt x="63389" y="1029715"/>
                  </a:lnTo>
                  <a:lnTo>
                    <a:pt x="30404" y="1007469"/>
                  </a:lnTo>
                  <a:lnTo>
                    <a:pt x="8159" y="974484"/>
                  </a:lnTo>
                  <a:lnTo>
                    <a:pt x="0" y="934107"/>
                  </a:lnTo>
                  <a:lnTo>
                    <a:pt x="0" y="103766"/>
                  </a:lnTo>
                  <a:close/>
                </a:path>
              </a:pathLst>
            </a:custGeom>
            <a:ln w="1047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/>
          <p:cNvSpPr txBox="1"/>
          <p:nvPr/>
        </p:nvSpPr>
        <p:spPr>
          <a:xfrm>
            <a:off x="16556324" y="7534399"/>
            <a:ext cx="115633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15">
                <a:latin typeface="Microsoft YaHei"/>
                <a:cs typeface="Microsoft YaHei"/>
              </a:rPr>
              <a:t>流畅度</a:t>
            </a:r>
            <a:endParaRPr sz="2950">
              <a:latin typeface="Microsoft YaHei"/>
              <a:cs typeface="Microsoft YaHei"/>
            </a:endParaRPr>
          </a:p>
        </p:txBody>
      </p:sp>
      <p:pic>
        <p:nvPicPr>
          <p:cNvPr id="84" name="object 8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43251" y="8407282"/>
            <a:ext cx="180936" cy="180936"/>
          </a:xfrm>
          <a:prstGeom prst="rect">
            <a:avLst/>
          </a:prstGeom>
        </p:spPr>
      </p:pic>
      <p:grpSp>
        <p:nvGrpSpPr>
          <p:cNvPr id="85" name="object 85"/>
          <p:cNvGrpSpPr/>
          <p:nvPr/>
        </p:nvGrpSpPr>
        <p:grpSpPr>
          <a:xfrm>
            <a:off x="15053991" y="8674710"/>
            <a:ext cx="4161154" cy="1047115"/>
            <a:chOff x="15053991" y="8674710"/>
            <a:chExt cx="4161154" cy="1047115"/>
          </a:xfrm>
        </p:grpSpPr>
        <p:sp>
          <p:nvSpPr>
            <p:cNvPr id="86" name="object 86"/>
            <p:cNvSpPr/>
            <p:nvPr/>
          </p:nvSpPr>
          <p:spPr>
            <a:xfrm>
              <a:off x="15059226" y="8679945"/>
              <a:ext cx="4150360" cy="1036955"/>
            </a:xfrm>
            <a:custGeom>
              <a:avLst/>
              <a:gdLst/>
              <a:ahLst/>
              <a:cxnLst/>
              <a:rect l="l" t="t" r="r" b="b"/>
              <a:pathLst>
                <a:path w="4150359" h="1036954">
                  <a:moveTo>
                    <a:pt x="4046578" y="0"/>
                  </a:moveTo>
                  <a:lnTo>
                    <a:pt x="103661" y="0"/>
                  </a:lnTo>
                  <a:lnTo>
                    <a:pt x="63301" y="8142"/>
                  </a:lnTo>
                  <a:lnTo>
                    <a:pt x="30352" y="30352"/>
                  </a:lnTo>
                  <a:lnTo>
                    <a:pt x="8142" y="63301"/>
                  </a:lnTo>
                  <a:lnTo>
                    <a:pt x="0" y="103661"/>
                  </a:lnTo>
                  <a:lnTo>
                    <a:pt x="0" y="932955"/>
                  </a:lnTo>
                  <a:lnTo>
                    <a:pt x="8142" y="973316"/>
                  </a:lnTo>
                  <a:lnTo>
                    <a:pt x="30352" y="1006265"/>
                  </a:lnTo>
                  <a:lnTo>
                    <a:pt x="63301" y="1028474"/>
                  </a:lnTo>
                  <a:lnTo>
                    <a:pt x="103661" y="1036617"/>
                  </a:lnTo>
                  <a:lnTo>
                    <a:pt x="4046578" y="1036617"/>
                  </a:lnTo>
                  <a:lnTo>
                    <a:pt x="4086938" y="1028474"/>
                  </a:lnTo>
                  <a:lnTo>
                    <a:pt x="4119887" y="1006265"/>
                  </a:lnTo>
                  <a:lnTo>
                    <a:pt x="4142097" y="973316"/>
                  </a:lnTo>
                  <a:lnTo>
                    <a:pt x="4150240" y="932955"/>
                  </a:lnTo>
                  <a:lnTo>
                    <a:pt x="4150240" y="103661"/>
                  </a:lnTo>
                  <a:lnTo>
                    <a:pt x="4142097" y="63301"/>
                  </a:lnTo>
                  <a:lnTo>
                    <a:pt x="4119887" y="30352"/>
                  </a:lnTo>
                  <a:lnTo>
                    <a:pt x="4086938" y="8142"/>
                  </a:lnTo>
                  <a:lnTo>
                    <a:pt x="4046578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15059226" y="8679945"/>
              <a:ext cx="4150360" cy="1036955"/>
            </a:xfrm>
            <a:custGeom>
              <a:avLst/>
              <a:gdLst/>
              <a:ahLst/>
              <a:cxnLst/>
              <a:rect l="l" t="t" r="r" b="b"/>
              <a:pathLst>
                <a:path w="4150359" h="1036954">
                  <a:moveTo>
                    <a:pt x="0" y="103661"/>
                  </a:moveTo>
                  <a:lnTo>
                    <a:pt x="8142" y="63301"/>
                  </a:lnTo>
                  <a:lnTo>
                    <a:pt x="30352" y="30352"/>
                  </a:lnTo>
                  <a:lnTo>
                    <a:pt x="63301" y="8142"/>
                  </a:lnTo>
                  <a:lnTo>
                    <a:pt x="103661" y="0"/>
                  </a:lnTo>
                  <a:lnTo>
                    <a:pt x="4046578" y="0"/>
                  </a:lnTo>
                  <a:lnTo>
                    <a:pt x="4086938" y="8142"/>
                  </a:lnTo>
                  <a:lnTo>
                    <a:pt x="4119887" y="30352"/>
                  </a:lnTo>
                  <a:lnTo>
                    <a:pt x="4142097" y="63301"/>
                  </a:lnTo>
                  <a:lnTo>
                    <a:pt x="4150240" y="103661"/>
                  </a:lnTo>
                  <a:lnTo>
                    <a:pt x="4150240" y="932955"/>
                  </a:lnTo>
                  <a:lnTo>
                    <a:pt x="4142097" y="973316"/>
                  </a:lnTo>
                  <a:lnTo>
                    <a:pt x="4119887" y="1006265"/>
                  </a:lnTo>
                  <a:lnTo>
                    <a:pt x="4086938" y="1028474"/>
                  </a:lnTo>
                  <a:lnTo>
                    <a:pt x="4046578" y="1036617"/>
                  </a:lnTo>
                  <a:lnTo>
                    <a:pt x="103661" y="1036617"/>
                  </a:lnTo>
                  <a:lnTo>
                    <a:pt x="63301" y="1028474"/>
                  </a:lnTo>
                  <a:lnTo>
                    <a:pt x="30352" y="1006265"/>
                  </a:lnTo>
                  <a:lnTo>
                    <a:pt x="8142" y="973316"/>
                  </a:lnTo>
                  <a:lnTo>
                    <a:pt x="0" y="932955"/>
                  </a:lnTo>
                  <a:lnTo>
                    <a:pt x="0" y="103661"/>
                  </a:lnTo>
                  <a:close/>
                </a:path>
              </a:pathLst>
            </a:custGeom>
            <a:ln w="1047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/>
          <p:cNvSpPr txBox="1"/>
          <p:nvPr/>
        </p:nvSpPr>
        <p:spPr>
          <a:xfrm>
            <a:off x="16367848" y="8935090"/>
            <a:ext cx="153352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15">
                <a:latin typeface="Microsoft YaHei"/>
                <a:cs typeface="Microsoft YaHei"/>
              </a:rPr>
              <a:t>播放质量</a:t>
            </a:r>
            <a:endParaRPr sz="2950">
              <a:latin typeface="Microsoft YaHei"/>
              <a:cs typeface="Microsoft YaHei"/>
            </a:endParaRPr>
          </a:p>
        </p:txBody>
      </p:sp>
      <p:pic>
        <p:nvPicPr>
          <p:cNvPr id="89" name="object 8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2550" y="247531"/>
            <a:ext cx="2418774" cy="80290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0292715">
              <a:lnSpc>
                <a:spcPct val="100000"/>
              </a:lnSpc>
              <a:spcBef>
                <a:spcPts val="115"/>
              </a:spcBef>
            </a:pPr>
            <a:r>
              <a:rPr dirty="0" spc="15">
                <a:solidFill>
                  <a:srgbClr val="FFFFFF"/>
                </a:solidFill>
              </a:rPr>
              <a:t>异常测试能力建设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636866" y="2878655"/>
            <a:ext cx="6922134" cy="6922134"/>
            <a:chOff x="6636866" y="2878655"/>
            <a:chExt cx="6922134" cy="6922134"/>
          </a:xfrm>
        </p:grpSpPr>
        <p:sp>
          <p:nvSpPr>
            <p:cNvPr id="4" name="object 4"/>
            <p:cNvSpPr/>
            <p:nvPr/>
          </p:nvSpPr>
          <p:spPr>
            <a:xfrm>
              <a:off x="6636866" y="2878655"/>
              <a:ext cx="6922134" cy="6922134"/>
            </a:xfrm>
            <a:custGeom>
              <a:avLst/>
              <a:gdLst/>
              <a:ahLst/>
              <a:cxnLst/>
              <a:rect l="l" t="t" r="r" b="b"/>
              <a:pathLst>
                <a:path w="6922134" h="6922134">
                  <a:moveTo>
                    <a:pt x="3461046" y="0"/>
                  </a:moveTo>
                  <a:lnTo>
                    <a:pt x="0" y="3461046"/>
                  </a:lnTo>
                  <a:lnTo>
                    <a:pt x="3461046" y="6922092"/>
                  </a:lnTo>
                  <a:lnTo>
                    <a:pt x="6922092" y="3461046"/>
                  </a:lnTo>
                  <a:lnTo>
                    <a:pt x="3461046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294018" y="3535808"/>
              <a:ext cx="2700655" cy="2700655"/>
            </a:xfrm>
            <a:custGeom>
              <a:avLst/>
              <a:gdLst/>
              <a:ahLst/>
              <a:cxnLst/>
              <a:rect l="l" t="t" r="r" b="b"/>
              <a:pathLst>
                <a:path w="2700654" h="2700654">
                  <a:moveTo>
                    <a:pt x="2250193" y="0"/>
                  </a:moveTo>
                  <a:lnTo>
                    <a:pt x="450038" y="0"/>
                  </a:lnTo>
                  <a:lnTo>
                    <a:pt x="400996" y="2640"/>
                  </a:lnTo>
                  <a:lnTo>
                    <a:pt x="353485" y="10378"/>
                  </a:lnTo>
                  <a:lnTo>
                    <a:pt x="307780" y="22940"/>
                  </a:lnTo>
                  <a:lnTo>
                    <a:pt x="264154" y="40051"/>
                  </a:lnTo>
                  <a:lnTo>
                    <a:pt x="222882" y="61436"/>
                  </a:lnTo>
                  <a:lnTo>
                    <a:pt x="184238" y="86822"/>
                  </a:lnTo>
                  <a:lnTo>
                    <a:pt x="148498" y="115934"/>
                  </a:lnTo>
                  <a:lnTo>
                    <a:pt x="115934" y="148498"/>
                  </a:lnTo>
                  <a:lnTo>
                    <a:pt x="86822" y="184238"/>
                  </a:lnTo>
                  <a:lnTo>
                    <a:pt x="61436" y="222882"/>
                  </a:lnTo>
                  <a:lnTo>
                    <a:pt x="40051" y="264154"/>
                  </a:lnTo>
                  <a:lnTo>
                    <a:pt x="22940" y="307780"/>
                  </a:lnTo>
                  <a:lnTo>
                    <a:pt x="10378" y="353485"/>
                  </a:lnTo>
                  <a:lnTo>
                    <a:pt x="2640" y="400996"/>
                  </a:lnTo>
                  <a:lnTo>
                    <a:pt x="0" y="450038"/>
                  </a:lnTo>
                  <a:lnTo>
                    <a:pt x="0" y="2250193"/>
                  </a:lnTo>
                  <a:lnTo>
                    <a:pt x="2640" y="2299235"/>
                  </a:lnTo>
                  <a:lnTo>
                    <a:pt x="10378" y="2346745"/>
                  </a:lnTo>
                  <a:lnTo>
                    <a:pt x="22940" y="2392451"/>
                  </a:lnTo>
                  <a:lnTo>
                    <a:pt x="40051" y="2436077"/>
                  </a:lnTo>
                  <a:lnTo>
                    <a:pt x="61436" y="2477349"/>
                  </a:lnTo>
                  <a:lnTo>
                    <a:pt x="86822" y="2515992"/>
                  </a:lnTo>
                  <a:lnTo>
                    <a:pt x="115934" y="2551733"/>
                  </a:lnTo>
                  <a:lnTo>
                    <a:pt x="148498" y="2584297"/>
                  </a:lnTo>
                  <a:lnTo>
                    <a:pt x="184238" y="2613409"/>
                  </a:lnTo>
                  <a:lnTo>
                    <a:pt x="222882" y="2638794"/>
                  </a:lnTo>
                  <a:lnTo>
                    <a:pt x="264154" y="2660180"/>
                  </a:lnTo>
                  <a:lnTo>
                    <a:pt x="307780" y="2677291"/>
                  </a:lnTo>
                  <a:lnTo>
                    <a:pt x="353485" y="2689853"/>
                  </a:lnTo>
                  <a:lnTo>
                    <a:pt x="400996" y="2697591"/>
                  </a:lnTo>
                  <a:lnTo>
                    <a:pt x="450038" y="2700231"/>
                  </a:lnTo>
                  <a:lnTo>
                    <a:pt x="2250193" y="2700231"/>
                  </a:lnTo>
                  <a:lnTo>
                    <a:pt x="2299235" y="2697591"/>
                  </a:lnTo>
                  <a:lnTo>
                    <a:pt x="2346745" y="2689853"/>
                  </a:lnTo>
                  <a:lnTo>
                    <a:pt x="2392451" y="2677291"/>
                  </a:lnTo>
                  <a:lnTo>
                    <a:pt x="2436077" y="2660180"/>
                  </a:lnTo>
                  <a:lnTo>
                    <a:pt x="2477349" y="2638794"/>
                  </a:lnTo>
                  <a:lnTo>
                    <a:pt x="2515992" y="2613409"/>
                  </a:lnTo>
                  <a:lnTo>
                    <a:pt x="2551733" y="2584297"/>
                  </a:lnTo>
                  <a:lnTo>
                    <a:pt x="2584297" y="2551733"/>
                  </a:lnTo>
                  <a:lnTo>
                    <a:pt x="2613409" y="2515992"/>
                  </a:lnTo>
                  <a:lnTo>
                    <a:pt x="2638794" y="2477349"/>
                  </a:lnTo>
                  <a:lnTo>
                    <a:pt x="2660180" y="2436077"/>
                  </a:lnTo>
                  <a:lnTo>
                    <a:pt x="2677291" y="2392451"/>
                  </a:lnTo>
                  <a:lnTo>
                    <a:pt x="2689853" y="2346745"/>
                  </a:lnTo>
                  <a:lnTo>
                    <a:pt x="2697591" y="2299235"/>
                  </a:lnTo>
                  <a:lnTo>
                    <a:pt x="2700231" y="2250193"/>
                  </a:lnTo>
                  <a:lnTo>
                    <a:pt x="2700231" y="450038"/>
                  </a:lnTo>
                  <a:lnTo>
                    <a:pt x="2697591" y="400996"/>
                  </a:lnTo>
                  <a:lnTo>
                    <a:pt x="2689853" y="353485"/>
                  </a:lnTo>
                  <a:lnTo>
                    <a:pt x="2677291" y="307780"/>
                  </a:lnTo>
                  <a:lnTo>
                    <a:pt x="2660180" y="264154"/>
                  </a:lnTo>
                  <a:lnTo>
                    <a:pt x="2638794" y="222882"/>
                  </a:lnTo>
                  <a:lnTo>
                    <a:pt x="2613409" y="184238"/>
                  </a:lnTo>
                  <a:lnTo>
                    <a:pt x="2584297" y="148498"/>
                  </a:lnTo>
                  <a:lnTo>
                    <a:pt x="2551733" y="115934"/>
                  </a:lnTo>
                  <a:lnTo>
                    <a:pt x="2515992" y="86822"/>
                  </a:lnTo>
                  <a:lnTo>
                    <a:pt x="2477349" y="61436"/>
                  </a:lnTo>
                  <a:lnTo>
                    <a:pt x="2436077" y="40051"/>
                  </a:lnTo>
                  <a:lnTo>
                    <a:pt x="2392451" y="22940"/>
                  </a:lnTo>
                  <a:lnTo>
                    <a:pt x="2346745" y="10378"/>
                  </a:lnTo>
                  <a:lnTo>
                    <a:pt x="2299235" y="2640"/>
                  </a:lnTo>
                  <a:lnTo>
                    <a:pt x="225019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94018" y="3535808"/>
              <a:ext cx="2700655" cy="2700655"/>
            </a:xfrm>
            <a:custGeom>
              <a:avLst/>
              <a:gdLst/>
              <a:ahLst/>
              <a:cxnLst/>
              <a:rect l="l" t="t" r="r" b="b"/>
              <a:pathLst>
                <a:path w="2700654" h="2700654">
                  <a:moveTo>
                    <a:pt x="0" y="450038"/>
                  </a:moveTo>
                  <a:lnTo>
                    <a:pt x="2640" y="400996"/>
                  </a:lnTo>
                  <a:lnTo>
                    <a:pt x="10378" y="353485"/>
                  </a:lnTo>
                  <a:lnTo>
                    <a:pt x="22940" y="307780"/>
                  </a:lnTo>
                  <a:lnTo>
                    <a:pt x="40051" y="264154"/>
                  </a:lnTo>
                  <a:lnTo>
                    <a:pt x="61436" y="222882"/>
                  </a:lnTo>
                  <a:lnTo>
                    <a:pt x="86822" y="184238"/>
                  </a:lnTo>
                  <a:lnTo>
                    <a:pt x="115934" y="148498"/>
                  </a:lnTo>
                  <a:lnTo>
                    <a:pt x="148498" y="115934"/>
                  </a:lnTo>
                  <a:lnTo>
                    <a:pt x="184238" y="86822"/>
                  </a:lnTo>
                  <a:lnTo>
                    <a:pt x="222882" y="61436"/>
                  </a:lnTo>
                  <a:lnTo>
                    <a:pt x="264154" y="40051"/>
                  </a:lnTo>
                  <a:lnTo>
                    <a:pt x="307780" y="22940"/>
                  </a:lnTo>
                  <a:lnTo>
                    <a:pt x="353485" y="10378"/>
                  </a:lnTo>
                  <a:lnTo>
                    <a:pt x="400996" y="2640"/>
                  </a:lnTo>
                  <a:lnTo>
                    <a:pt x="450038" y="0"/>
                  </a:lnTo>
                  <a:lnTo>
                    <a:pt x="2250193" y="0"/>
                  </a:lnTo>
                  <a:lnTo>
                    <a:pt x="2299235" y="2640"/>
                  </a:lnTo>
                  <a:lnTo>
                    <a:pt x="2346745" y="10378"/>
                  </a:lnTo>
                  <a:lnTo>
                    <a:pt x="2392451" y="22940"/>
                  </a:lnTo>
                  <a:lnTo>
                    <a:pt x="2436077" y="40051"/>
                  </a:lnTo>
                  <a:lnTo>
                    <a:pt x="2477349" y="61436"/>
                  </a:lnTo>
                  <a:lnTo>
                    <a:pt x="2515992" y="86822"/>
                  </a:lnTo>
                  <a:lnTo>
                    <a:pt x="2551733" y="115934"/>
                  </a:lnTo>
                  <a:lnTo>
                    <a:pt x="2584297" y="148498"/>
                  </a:lnTo>
                  <a:lnTo>
                    <a:pt x="2613409" y="184238"/>
                  </a:lnTo>
                  <a:lnTo>
                    <a:pt x="2638794" y="222882"/>
                  </a:lnTo>
                  <a:lnTo>
                    <a:pt x="2660180" y="264154"/>
                  </a:lnTo>
                  <a:lnTo>
                    <a:pt x="2677291" y="307780"/>
                  </a:lnTo>
                  <a:lnTo>
                    <a:pt x="2689853" y="353485"/>
                  </a:lnTo>
                  <a:lnTo>
                    <a:pt x="2697591" y="400996"/>
                  </a:lnTo>
                  <a:lnTo>
                    <a:pt x="2700231" y="450038"/>
                  </a:lnTo>
                  <a:lnTo>
                    <a:pt x="2700231" y="2250193"/>
                  </a:lnTo>
                  <a:lnTo>
                    <a:pt x="2697591" y="2299235"/>
                  </a:lnTo>
                  <a:lnTo>
                    <a:pt x="2689853" y="2346745"/>
                  </a:lnTo>
                  <a:lnTo>
                    <a:pt x="2677291" y="2392451"/>
                  </a:lnTo>
                  <a:lnTo>
                    <a:pt x="2660180" y="2436077"/>
                  </a:lnTo>
                  <a:lnTo>
                    <a:pt x="2638794" y="2477349"/>
                  </a:lnTo>
                  <a:lnTo>
                    <a:pt x="2613409" y="2515992"/>
                  </a:lnTo>
                  <a:lnTo>
                    <a:pt x="2584297" y="2551733"/>
                  </a:lnTo>
                  <a:lnTo>
                    <a:pt x="2551733" y="2584297"/>
                  </a:lnTo>
                  <a:lnTo>
                    <a:pt x="2515992" y="2613409"/>
                  </a:lnTo>
                  <a:lnTo>
                    <a:pt x="2477349" y="2638794"/>
                  </a:lnTo>
                  <a:lnTo>
                    <a:pt x="2436077" y="2660180"/>
                  </a:lnTo>
                  <a:lnTo>
                    <a:pt x="2392451" y="2677291"/>
                  </a:lnTo>
                  <a:lnTo>
                    <a:pt x="2346745" y="2689853"/>
                  </a:lnTo>
                  <a:lnTo>
                    <a:pt x="2299235" y="2697591"/>
                  </a:lnTo>
                  <a:lnTo>
                    <a:pt x="2250193" y="2700231"/>
                  </a:lnTo>
                  <a:lnTo>
                    <a:pt x="450038" y="2700231"/>
                  </a:lnTo>
                  <a:lnTo>
                    <a:pt x="400996" y="2697591"/>
                  </a:lnTo>
                  <a:lnTo>
                    <a:pt x="353485" y="2689853"/>
                  </a:lnTo>
                  <a:lnTo>
                    <a:pt x="307780" y="2677291"/>
                  </a:lnTo>
                  <a:lnTo>
                    <a:pt x="264154" y="2660180"/>
                  </a:lnTo>
                  <a:lnTo>
                    <a:pt x="222882" y="2638794"/>
                  </a:lnTo>
                  <a:lnTo>
                    <a:pt x="184238" y="2613409"/>
                  </a:lnTo>
                  <a:lnTo>
                    <a:pt x="148498" y="2584297"/>
                  </a:lnTo>
                  <a:lnTo>
                    <a:pt x="115934" y="2551733"/>
                  </a:lnTo>
                  <a:lnTo>
                    <a:pt x="86822" y="2515992"/>
                  </a:lnTo>
                  <a:lnTo>
                    <a:pt x="61436" y="2477349"/>
                  </a:lnTo>
                  <a:lnTo>
                    <a:pt x="40051" y="2436077"/>
                  </a:lnTo>
                  <a:lnTo>
                    <a:pt x="22940" y="2392451"/>
                  </a:lnTo>
                  <a:lnTo>
                    <a:pt x="10378" y="2346745"/>
                  </a:lnTo>
                  <a:lnTo>
                    <a:pt x="2640" y="2299235"/>
                  </a:lnTo>
                  <a:lnTo>
                    <a:pt x="0" y="2250193"/>
                  </a:lnTo>
                  <a:lnTo>
                    <a:pt x="0" y="450038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065902" y="4496440"/>
            <a:ext cx="1156335" cy="7042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50" spc="-5" b="1">
                <a:solidFill>
                  <a:srgbClr val="FFFFFF"/>
                </a:solidFill>
                <a:latin typeface="Microsoft YaHei"/>
                <a:cs typeface="Microsoft YaHei"/>
              </a:rPr>
              <a:t>数据</a:t>
            </a:r>
            <a:endParaRPr sz="4450">
              <a:latin typeface="Microsoft YaHei"/>
              <a:cs typeface="Microsoft YaHe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196176" y="3530411"/>
            <a:ext cx="2711450" cy="2711450"/>
            <a:chOff x="10196176" y="3530411"/>
            <a:chExt cx="2711450" cy="2711450"/>
          </a:xfrm>
        </p:grpSpPr>
        <p:sp>
          <p:nvSpPr>
            <p:cNvPr id="9" name="object 9"/>
            <p:cNvSpPr/>
            <p:nvPr/>
          </p:nvSpPr>
          <p:spPr>
            <a:xfrm>
              <a:off x="10201574" y="3535808"/>
              <a:ext cx="2700655" cy="2700655"/>
            </a:xfrm>
            <a:custGeom>
              <a:avLst/>
              <a:gdLst/>
              <a:ahLst/>
              <a:cxnLst/>
              <a:rect l="l" t="t" r="r" b="b"/>
              <a:pathLst>
                <a:path w="2700654" h="2700654">
                  <a:moveTo>
                    <a:pt x="2250193" y="0"/>
                  </a:moveTo>
                  <a:lnTo>
                    <a:pt x="450038" y="0"/>
                  </a:lnTo>
                  <a:lnTo>
                    <a:pt x="400996" y="2640"/>
                  </a:lnTo>
                  <a:lnTo>
                    <a:pt x="353485" y="10378"/>
                  </a:lnTo>
                  <a:lnTo>
                    <a:pt x="307780" y="22940"/>
                  </a:lnTo>
                  <a:lnTo>
                    <a:pt x="264154" y="40051"/>
                  </a:lnTo>
                  <a:lnTo>
                    <a:pt x="222882" y="61436"/>
                  </a:lnTo>
                  <a:lnTo>
                    <a:pt x="184238" y="86822"/>
                  </a:lnTo>
                  <a:lnTo>
                    <a:pt x="148498" y="115934"/>
                  </a:lnTo>
                  <a:lnTo>
                    <a:pt x="115934" y="148498"/>
                  </a:lnTo>
                  <a:lnTo>
                    <a:pt x="86822" y="184238"/>
                  </a:lnTo>
                  <a:lnTo>
                    <a:pt x="61436" y="222882"/>
                  </a:lnTo>
                  <a:lnTo>
                    <a:pt x="40051" y="264154"/>
                  </a:lnTo>
                  <a:lnTo>
                    <a:pt x="22940" y="307780"/>
                  </a:lnTo>
                  <a:lnTo>
                    <a:pt x="10378" y="353485"/>
                  </a:lnTo>
                  <a:lnTo>
                    <a:pt x="2640" y="400996"/>
                  </a:lnTo>
                  <a:lnTo>
                    <a:pt x="0" y="450038"/>
                  </a:lnTo>
                  <a:lnTo>
                    <a:pt x="0" y="2250193"/>
                  </a:lnTo>
                  <a:lnTo>
                    <a:pt x="2640" y="2299235"/>
                  </a:lnTo>
                  <a:lnTo>
                    <a:pt x="10378" y="2346745"/>
                  </a:lnTo>
                  <a:lnTo>
                    <a:pt x="22940" y="2392451"/>
                  </a:lnTo>
                  <a:lnTo>
                    <a:pt x="40051" y="2436077"/>
                  </a:lnTo>
                  <a:lnTo>
                    <a:pt x="61436" y="2477349"/>
                  </a:lnTo>
                  <a:lnTo>
                    <a:pt x="86822" y="2515992"/>
                  </a:lnTo>
                  <a:lnTo>
                    <a:pt x="115934" y="2551733"/>
                  </a:lnTo>
                  <a:lnTo>
                    <a:pt x="148498" y="2584297"/>
                  </a:lnTo>
                  <a:lnTo>
                    <a:pt x="184238" y="2613409"/>
                  </a:lnTo>
                  <a:lnTo>
                    <a:pt x="222882" y="2638794"/>
                  </a:lnTo>
                  <a:lnTo>
                    <a:pt x="264154" y="2660180"/>
                  </a:lnTo>
                  <a:lnTo>
                    <a:pt x="307780" y="2677291"/>
                  </a:lnTo>
                  <a:lnTo>
                    <a:pt x="353485" y="2689853"/>
                  </a:lnTo>
                  <a:lnTo>
                    <a:pt x="400996" y="2697591"/>
                  </a:lnTo>
                  <a:lnTo>
                    <a:pt x="450038" y="2700231"/>
                  </a:lnTo>
                  <a:lnTo>
                    <a:pt x="2250193" y="2700231"/>
                  </a:lnTo>
                  <a:lnTo>
                    <a:pt x="2299235" y="2697591"/>
                  </a:lnTo>
                  <a:lnTo>
                    <a:pt x="2346745" y="2689853"/>
                  </a:lnTo>
                  <a:lnTo>
                    <a:pt x="2392451" y="2677291"/>
                  </a:lnTo>
                  <a:lnTo>
                    <a:pt x="2436077" y="2660180"/>
                  </a:lnTo>
                  <a:lnTo>
                    <a:pt x="2477349" y="2638794"/>
                  </a:lnTo>
                  <a:lnTo>
                    <a:pt x="2515992" y="2613409"/>
                  </a:lnTo>
                  <a:lnTo>
                    <a:pt x="2551733" y="2584297"/>
                  </a:lnTo>
                  <a:lnTo>
                    <a:pt x="2584297" y="2551733"/>
                  </a:lnTo>
                  <a:lnTo>
                    <a:pt x="2613409" y="2515992"/>
                  </a:lnTo>
                  <a:lnTo>
                    <a:pt x="2638794" y="2477349"/>
                  </a:lnTo>
                  <a:lnTo>
                    <a:pt x="2660180" y="2436077"/>
                  </a:lnTo>
                  <a:lnTo>
                    <a:pt x="2677291" y="2392451"/>
                  </a:lnTo>
                  <a:lnTo>
                    <a:pt x="2689853" y="2346745"/>
                  </a:lnTo>
                  <a:lnTo>
                    <a:pt x="2697591" y="2299235"/>
                  </a:lnTo>
                  <a:lnTo>
                    <a:pt x="2700231" y="2250193"/>
                  </a:lnTo>
                  <a:lnTo>
                    <a:pt x="2700231" y="450038"/>
                  </a:lnTo>
                  <a:lnTo>
                    <a:pt x="2697591" y="400996"/>
                  </a:lnTo>
                  <a:lnTo>
                    <a:pt x="2689853" y="353485"/>
                  </a:lnTo>
                  <a:lnTo>
                    <a:pt x="2677291" y="307780"/>
                  </a:lnTo>
                  <a:lnTo>
                    <a:pt x="2660180" y="264154"/>
                  </a:lnTo>
                  <a:lnTo>
                    <a:pt x="2638794" y="222882"/>
                  </a:lnTo>
                  <a:lnTo>
                    <a:pt x="2613409" y="184238"/>
                  </a:lnTo>
                  <a:lnTo>
                    <a:pt x="2584297" y="148498"/>
                  </a:lnTo>
                  <a:lnTo>
                    <a:pt x="2551733" y="115934"/>
                  </a:lnTo>
                  <a:lnTo>
                    <a:pt x="2515992" y="86822"/>
                  </a:lnTo>
                  <a:lnTo>
                    <a:pt x="2477349" y="61436"/>
                  </a:lnTo>
                  <a:lnTo>
                    <a:pt x="2436077" y="40051"/>
                  </a:lnTo>
                  <a:lnTo>
                    <a:pt x="2392451" y="22940"/>
                  </a:lnTo>
                  <a:lnTo>
                    <a:pt x="2346745" y="10378"/>
                  </a:lnTo>
                  <a:lnTo>
                    <a:pt x="2299235" y="2640"/>
                  </a:lnTo>
                  <a:lnTo>
                    <a:pt x="225019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201574" y="3535808"/>
              <a:ext cx="2700655" cy="2700655"/>
            </a:xfrm>
            <a:custGeom>
              <a:avLst/>
              <a:gdLst/>
              <a:ahLst/>
              <a:cxnLst/>
              <a:rect l="l" t="t" r="r" b="b"/>
              <a:pathLst>
                <a:path w="2700654" h="2700654">
                  <a:moveTo>
                    <a:pt x="0" y="450038"/>
                  </a:moveTo>
                  <a:lnTo>
                    <a:pt x="2640" y="400996"/>
                  </a:lnTo>
                  <a:lnTo>
                    <a:pt x="10378" y="353485"/>
                  </a:lnTo>
                  <a:lnTo>
                    <a:pt x="22940" y="307780"/>
                  </a:lnTo>
                  <a:lnTo>
                    <a:pt x="40051" y="264154"/>
                  </a:lnTo>
                  <a:lnTo>
                    <a:pt x="61436" y="222882"/>
                  </a:lnTo>
                  <a:lnTo>
                    <a:pt x="86822" y="184238"/>
                  </a:lnTo>
                  <a:lnTo>
                    <a:pt x="115934" y="148498"/>
                  </a:lnTo>
                  <a:lnTo>
                    <a:pt x="148498" y="115934"/>
                  </a:lnTo>
                  <a:lnTo>
                    <a:pt x="184238" y="86822"/>
                  </a:lnTo>
                  <a:lnTo>
                    <a:pt x="222882" y="61436"/>
                  </a:lnTo>
                  <a:lnTo>
                    <a:pt x="264154" y="40051"/>
                  </a:lnTo>
                  <a:lnTo>
                    <a:pt x="307780" y="22940"/>
                  </a:lnTo>
                  <a:lnTo>
                    <a:pt x="353485" y="10378"/>
                  </a:lnTo>
                  <a:lnTo>
                    <a:pt x="400996" y="2640"/>
                  </a:lnTo>
                  <a:lnTo>
                    <a:pt x="450038" y="0"/>
                  </a:lnTo>
                  <a:lnTo>
                    <a:pt x="2250193" y="0"/>
                  </a:lnTo>
                  <a:lnTo>
                    <a:pt x="2299235" y="2640"/>
                  </a:lnTo>
                  <a:lnTo>
                    <a:pt x="2346745" y="10378"/>
                  </a:lnTo>
                  <a:lnTo>
                    <a:pt x="2392451" y="22940"/>
                  </a:lnTo>
                  <a:lnTo>
                    <a:pt x="2436077" y="40051"/>
                  </a:lnTo>
                  <a:lnTo>
                    <a:pt x="2477349" y="61436"/>
                  </a:lnTo>
                  <a:lnTo>
                    <a:pt x="2515992" y="86822"/>
                  </a:lnTo>
                  <a:lnTo>
                    <a:pt x="2551733" y="115934"/>
                  </a:lnTo>
                  <a:lnTo>
                    <a:pt x="2584297" y="148498"/>
                  </a:lnTo>
                  <a:lnTo>
                    <a:pt x="2613409" y="184238"/>
                  </a:lnTo>
                  <a:lnTo>
                    <a:pt x="2638794" y="222882"/>
                  </a:lnTo>
                  <a:lnTo>
                    <a:pt x="2660180" y="264154"/>
                  </a:lnTo>
                  <a:lnTo>
                    <a:pt x="2677291" y="307780"/>
                  </a:lnTo>
                  <a:lnTo>
                    <a:pt x="2689853" y="353485"/>
                  </a:lnTo>
                  <a:lnTo>
                    <a:pt x="2697591" y="400996"/>
                  </a:lnTo>
                  <a:lnTo>
                    <a:pt x="2700231" y="450038"/>
                  </a:lnTo>
                  <a:lnTo>
                    <a:pt x="2700231" y="2250193"/>
                  </a:lnTo>
                  <a:lnTo>
                    <a:pt x="2697591" y="2299235"/>
                  </a:lnTo>
                  <a:lnTo>
                    <a:pt x="2689853" y="2346745"/>
                  </a:lnTo>
                  <a:lnTo>
                    <a:pt x="2677291" y="2392451"/>
                  </a:lnTo>
                  <a:lnTo>
                    <a:pt x="2660180" y="2436077"/>
                  </a:lnTo>
                  <a:lnTo>
                    <a:pt x="2638794" y="2477349"/>
                  </a:lnTo>
                  <a:lnTo>
                    <a:pt x="2613409" y="2515992"/>
                  </a:lnTo>
                  <a:lnTo>
                    <a:pt x="2584297" y="2551733"/>
                  </a:lnTo>
                  <a:lnTo>
                    <a:pt x="2551733" y="2584297"/>
                  </a:lnTo>
                  <a:lnTo>
                    <a:pt x="2515992" y="2613409"/>
                  </a:lnTo>
                  <a:lnTo>
                    <a:pt x="2477349" y="2638794"/>
                  </a:lnTo>
                  <a:lnTo>
                    <a:pt x="2436077" y="2660180"/>
                  </a:lnTo>
                  <a:lnTo>
                    <a:pt x="2392451" y="2677291"/>
                  </a:lnTo>
                  <a:lnTo>
                    <a:pt x="2346745" y="2689853"/>
                  </a:lnTo>
                  <a:lnTo>
                    <a:pt x="2299235" y="2697591"/>
                  </a:lnTo>
                  <a:lnTo>
                    <a:pt x="2250193" y="2700231"/>
                  </a:lnTo>
                  <a:lnTo>
                    <a:pt x="450038" y="2700231"/>
                  </a:lnTo>
                  <a:lnTo>
                    <a:pt x="400996" y="2697591"/>
                  </a:lnTo>
                  <a:lnTo>
                    <a:pt x="353485" y="2689853"/>
                  </a:lnTo>
                  <a:lnTo>
                    <a:pt x="307780" y="2677291"/>
                  </a:lnTo>
                  <a:lnTo>
                    <a:pt x="264154" y="2660180"/>
                  </a:lnTo>
                  <a:lnTo>
                    <a:pt x="222882" y="2638794"/>
                  </a:lnTo>
                  <a:lnTo>
                    <a:pt x="184238" y="2613409"/>
                  </a:lnTo>
                  <a:lnTo>
                    <a:pt x="148498" y="2584297"/>
                  </a:lnTo>
                  <a:lnTo>
                    <a:pt x="115934" y="2551733"/>
                  </a:lnTo>
                  <a:lnTo>
                    <a:pt x="86822" y="2515992"/>
                  </a:lnTo>
                  <a:lnTo>
                    <a:pt x="61436" y="2477349"/>
                  </a:lnTo>
                  <a:lnTo>
                    <a:pt x="40051" y="2436077"/>
                  </a:lnTo>
                  <a:lnTo>
                    <a:pt x="22940" y="2392451"/>
                  </a:lnTo>
                  <a:lnTo>
                    <a:pt x="10378" y="2346745"/>
                  </a:lnTo>
                  <a:lnTo>
                    <a:pt x="2640" y="2299235"/>
                  </a:lnTo>
                  <a:lnTo>
                    <a:pt x="0" y="2250193"/>
                  </a:lnTo>
                  <a:lnTo>
                    <a:pt x="0" y="450038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973457" y="4496440"/>
            <a:ext cx="1156335" cy="7042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50" spc="-5" b="1">
                <a:solidFill>
                  <a:srgbClr val="FFFFFF"/>
                </a:solidFill>
                <a:latin typeface="Microsoft YaHei"/>
                <a:cs typeface="Microsoft YaHei"/>
              </a:rPr>
              <a:t>操作</a:t>
            </a:r>
            <a:endParaRPr sz="4450">
              <a:latin typeface="Microsoft YaHei"/>
              <a:cs typeface="Microsoft YaHe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288621" y="6437966"/>
            <a:ext cx="2711450" cy="2711450"/>
            <a:chOff x="7288621" y="6437966"/>
            <a:chExt cx="2711450" cy="2711450"/>
          </a:xfrm>
        </p:grpSpPr>
        <p:sp>
          <p:nvSpPr>
            <p:cNvPr id="13" name="object 13"/>
            <p:cNvSpPr/>
            <p:nvPr/>
          </p:nvSpPr>
          <p:spPr>
            <a:xfrm>
              <a:off x="7294018" y="6443364"/>
              <a:ext cx="2700655" cy="2700655"/>
            </a:xfrm>
            <a:custGeom>
              <a:avLst/>
              <a:gdLst/>
              <a:ahLst/>
              <a:cxnLst/>
              <a:rect l="l" t="t" r="r" b="b"/>
              <a:pathLst>
                <a:path w="2700654" h="2700654">
                  <a:moveTo>
                    <a:pt x="2250193" y="0"/>
                  </a:moveTo>
                  <a:lnTo>
                    <a:pt x="450038" y="0"/>
                  </a:lnTo>
                  <a:lnTo>
                    <a:pt x="400996" y="2640"/>
                  </a:lnTo>
                  <a:lnTo>
                    <a:pt x="353485" y="10378"/>
                  </a:lnTo>
                  <a:lnTo>
                    <a:pt x="307780" y="22940"/>
                  </a:lnTo>
                  <a:lnTo>
                    <a:pt x="264154" y="40051"/>
                  </a:lnTo>
                  <a:lnTo>
                    <a:pt x="222882" y="61436"/>
                  </a:lnTo>
                  <a:lnTo>
                    <a:pt x="184238" y="86822"/>
                  </a:lnTo>
                  <a:lnTo>
                    <a:pt x="148498" y="115934"/>
                  </a:lnTo>
                  <a:lnTo>
                    <a:pt x="115934" y="148498"/>
                  </a:lnTo>
                  <a:lnTo>
                    <a:pt x="86822" y="184238"/>
                  </a:lnTo>
                  <a:lnTo>
                    <a:pt x="61436" y="222882"/>
                  </a:lnTo>
                  <a:lnTo>
                    <a:pt x="40051" y="264154"/>
                  </a:lnTo>
                  <a:lnTo>
                    <a:pt x="22940" y="307780"/>
                  </a:lnTo>
                  <a:lnTo>
                    <a:pt x="10378" y="353485"/>
                  </a:lnTo>
                  <a:lnTo>
                    <a:pt x="2640" y="400996"/>
                  </a:lnTo>
                  <a:lnTo>
                    <a:pt x="0" y="450038"/>
                  </a:lnTo>
                  <a:lnTo>
                    <a:pt x="0" y="2250193"/>
                  </a:lnTo>
                  <a:lnTo>
                    <a:pt x="2640" y="2299235"/>
                  </a:lnTo>
                  <a:lnTo>
                    <a:pt x="10378" y="2346745"/>
                  </a:lnTo>
                  <a:lnTo>
                    <a:pt x="22940" y="2392451"/>
                  </a:lnTo>
                  <a:lnTo>
                    <a:pt x="40051" y="2436077"/>
                  </a:lnTo>
                  <a:lnTo>
                    <a:pt x="61436" y="2477349"/>
                  </a:lnTo>
                  <a:lnTo>
                    <a:pt x="86822" y="2515992"/>
                  </a:lnTo>
                  <a:lnTo>
                    <a:pt x="115934" y="2551733"/>
                  </a:lnTo>
                  <a:lnTo>
                    <a:pt x="148498" y="2584297"/>
                  </a:lnTo>
                  <a:lnTo>
                    <a:pt x="184238" y="2613409"/>
                  </a:lnTo>
                  <a:lnTo>
                    <a:pt x="222882" y="2638794"/>
                  </a:lnTo>
                  <a:lnTo>
                    <a:pt x="264154" y="2660180"/>
                  </a:lnTo>
                  <a:lnTo>
                    <a:pt x="307780" y="2677291"/>
                  </a:lnTo>
                  <a:lnTo>
                    <a:pt x="353485" y="2689853"/>
                  </a:lnTo>
                  <a:lnTo>
                    <a:pt x="400996" y="2697591"/>
                  </a:lnTo>
                  <a:lnTo>
                    <a:pt x="450038" y="2700231"/>
                  </a:lnTo>
                  <a:lnTo>
                    <a:pt x="2250193" y="2700231"/>
                  </a:lnTo>
                  <a:lnTo>
                    <a:pt x="2299235" y="2697591"/>
                  </a:lnTo>
                  <a:lnTo>
                    <a:pt x="2346745" y="2689853"/>
                  </a:lnTo>
                  <a:lnTo>
                    <a:pt x="2392451" y="2677291"/>
                  </a:lnTo>
                  <a:lnTo>
                    <a:pt x="2436077" y="2660180"/>
                  </a:lnTo>
                  <a:lnTo>
                    <a:pt x="2477349" y="2638794"/>
                  </a:lnTo>
                  <a:lnTo>
                    <a:pt x="2515992" y="2613409"/>
                  </a:lnTo>
                  <a:lnTo>
                    <a:pt x="2551733" y="2584297"/>
                  </a:lnTo>
                  <a:lnTo>
                    <a:pt x="2584297" y="2551733"/>
                  </a:lnTo>
                  <a:lnTo>
                    <a:pt x="2613409" y="2515992"/>
                  </a:lnTo>
                  <a:lnTo>
                    <a:pt x="2638794" y="2477349"/>
                  </a:lnTo>
                  <a:lnTo>
                    <a:pt x="2660180" y="2436077"/>
                  </a:lnTo>
                  <a:lnTo>
                    <a:pt x="2677291" y="2392451"/>
                  </a:lnTo>
                  <a:lnTo>
                    <a:pt x="2689853" y="2346745"/>
                  </a:lnTo>
                  <a:lnTo>
                    <a:pt x="2697591" y="2299235"/>
                  </a:lnTo>
                  <a:lnTo>
                    <a:pt x="2700231" y="2250193"/>
                  </a:lnTo>
                  <a:lnTo>
                    <a:pt x="2700231" y="450038"/>
                  </a:lnTo>
                  <a:lnTo>
                    <a:pt x="2697591" y="400996"/>
                  </a:lnTo>
                  <a:lnTo>
                    <a:pt x="2689853" y="353485"/>
                  </a:lnTo>
                  <a:lnTo>
                    <a:pt x="2677291" y="307780"/>
                  </a:lnTo>
                  <a:lnTo>
                    <a:pt x="2660180" y="264154"/>
                  </a:lnTo>
                  <a:lnTo>
                    <a:pt x="2638794" y="222882"/>
                  </a:lnTo>
                  <a:lnTo>
                    <a:pt x="2613409" y="184238"/>
                  </a:lnTo>
                  <a:lnTo>
                    <a:pt x="2584297" y="148498"/>
                  </a:lnTo>
                  <a:lnTo>
                    <a:pt x="2551733" y="115934"/>
                  </a:lnTo>
                  <a:lnTo>
                    <a:pt x="2515992" y="86822"/>
                  </a:lnTo>
                  <a:lnTo>
                    <a:pt x="2477349" y="61436"/>
                  </a:lnTo>
                  <a:lnTo>
                    <a:pt x="2436077" y="40051"/>
                  </a:lnTo>
                  <a:lnTo>
                    <a:pt x="2392451" y="22940"/>
                  </a:lnTo>
                  <a:lnTo>
                    <a:pt x="2346745" y="10378"/>
                  </a:lnTo>
                  <a:lnTo>
                    <a:pt x="2299235" y="2640"/>
                  </a:lnTo>
                  <a:lnTo>
                    <a:pt x="225019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294018" y="6443364"/>
              <a:ext cx="2700655" cy="2700655"/>
            </a:xfrm>
            <a:custGeom>
              <a:avLst/>
              <a:gdLst/>
              <a:ahLst/>
              <a:cxnLst/>
              <a:rect l="l" t="t" r="r" b="b"/>
              <a:pathLst>
                <a:path w="2700654" h="2700654">
                  <a:moveTo>
                    <a:pt x="0" y="450038"/>
                  </a:moveTo>
                  <a:lnTo>
                    <a:pt x="2640" y="400996"/>
                  </a:lnTo>
                  <a:lnTo>
                    <a:pt x="10378" y="353485"/>
                  </a:lnTo>
                  <a:lnTo>
                    <a:pt x="22940" y="307780"/>
                  </a:lnTo>
                  <a:lnTo>
                    <a:pt x="40051" y="264154"/>
                  </a:lnTo>
                  <a:lnTo>
                    <a:pt x="61436" y="222882"/>
                  </a:lnTo>
                  <a:lnTo>
                    <a:pt x="86822" y="184238"/>
                  </a:lnTo>
                  <a:lnTo>
                    <a:pt x="115934" y="148498"/>
                  </a:lnTo>
                  <a:lnTo>
                    <a:pt x="148498" y="115934"/>
                  </a:lnTo>
                  <a:lnTo>
                    <a:pt x="184238" y="86822"/>
                  </a:lnTo>
                  <a:lnTo>
                    <a:pt x="222882" y="61436"/>
                  </a:lnTo>
                  <a:lnTo>
                    <a:pt x="264154" y="40051"/>
                  </a:lnTo>
                  <a:lnTo>
                    <a:pt x="307780" y="22940"/>
                  </a:lnTo>
                  <a:lnTo>
                    <a:pt x="353485" y="10378"/>
                  </a:lnTo>
                  <a:lnTo>
                    <a:pt x="400996" y="2640"/>
                  </a:lnTo>
                  <a:lnTo>
                    <a:pt x="450038" y="0"/>
                  </a:lnTo>
                  <a:lnTo>
                    <a:pt x="2250193" y="0"/>
                  </a:lnTo>
                  <a:lnTo>
                    <a:pt x="2299235" y="2640"/>
                  </a:lnTo>
                  <a:lnTo>
                    <a:pt x="2346745" y="10378"/>
                  </a:lnTo>
                  <a:lnTo>
                    <a:pt x="2392451" y="22940"/>
                  </a:lnTo>
                  <a:lnTo>
                    <a:pt x="2436077" y="40051"/>
                  </a:lnTo>
                  <a:lnTo>
                    <a:pt x="2477349" y="61436"/>
                  </a:lnTo>
                  <a:lnTo>
                    <a:pt x="2515992" y="86822"/>
                  </a:lnTo>
                  <a:lnTo>
                    <a:pt x="2551733" y="115934"/>
                  </a:lnTo>
                  <a:lnTo>
                    <a:pt x="2584297" y="148498"/>
                  </a:lnTo>
                  <a:lnTo>
                    <a:pt x="2613409" y="184238"/>
                  </a:lnTo>
                  <a:lnTo>
                    <a:pt x="2638794" y="222882"/>
                  </a:lnTo>
                  <a:lnTo>
                    <a:pt x="2660180" y="264154"/>
                  </a:lnTo>
                  <a:lnTo>
                    <a:pt x="2677291" y="307780"/>
                  </a:lnTo>
                  <a:lnTo>
                    <a:pt x="2689853" y="353485"/>
                  </a:lnTo>
                  <a:lnTo>
                    <a:pt x="2697591" y="400996"/>
                  </a:lnTo>
                  <a:lnTo>
                    <a:pt x="2700231" y="450038"/>
                  </a:lnTo>
                  <a:lnTo>
                    <a:pt x="2700231" y="2250193"/>
                  </a:lnTo>
                  <a:lnTo>
                    <a:pt x="2697591" y="2299235"/>
                  </a:lnTo>
                  <a:lnTo>
                    <a:pt x="2689853" y="2346745"/>
                  </a:lnTo>
                  <a:lnTo>
                    <a:pt x="2677291" y="2392451"/>
                  </a:lnTo>
                  <a:lnTo>
                    <a:pt x="2660180" y="2436077"/>
                  </a:lnTo>
                  <a:lnTo>
                    <a:pt x="2638794" y="2477349"/>
                  </a:lnTo>
                  <a:lnTo>
                    <a:pt x="2613409" y="2515992"/>
                  </a:lnTo>
                  <a:lnTo>
                    <a:pt x="2584297" y="2551733"/>
                  </a:lnTo>
                  <a:lnTo>
                    <a:pt x="2551733" y="2584297"/>
                  </a:lnTo>
                  <a:lnTo>
                    <a:pt x="2515992" y="2613409"/>
                  </a:lnTo>
                  <a:lnTo>
                    <a:pt x="2477349" y="2638794"/>
                  </a:lnTo>
                  <a:lnTo>
                    <a:pt x="2436077" y="2660180"/>
                  </a:lnTo>
                  <a:lnTo>
                    <a:pt x="2392451" y="2677291"/>
                  </a:lnTo>
                  <a:lnTo>
                    <a:pt x="2346745" y="2689853"/>
                  </a:lnTo>
                  <a:lnTo>
                    <a:pt x="2299235" y="2697591"/>
                  </a:lnTo>
                  <a:lnTo>
                    <a:pt x="2250193" y="2700231"/>
                  </a:lnTo>
                  <a:lnTo>
                    <a:pt x="450038" y="2700231"/>
                  </a:lnTo>
                  <a:lnTo>
                    <a:pt x="400996" y="2697591"/>
                  </a:lnTo>
                  <a:lnTo>
                    <a:pt x="353485" y="2689853"/>
                  </a:lnTo>
                  <a:lnTo>
                    <a:pt x="307780" y="2677291"/>
                  </a:lnTo>
                  <a:lnTo>
                    <a:pt x="264154" y="2660180"/>
                  </a:lnTo>
                  <a:lnTo>
                    <a:pt x="222882" y="2638794"/>
                  </a:lnTo>
                  <a:lnTo>
                    <a:pt x="184238" y="2613409"/>
                  </a:lnTo>
                  <a:lnTo>
                    <a:pt x="148498" y="2584297"/>
                  </a:lnTo>
                  <a:lnTo>
                    <a:pt x="115934" y="2551733"/>
                  </a:lnTo>
                  <a:lnTo>
                    <a:pt x="86822" y="2515992"/>
                  </a:lnTo>
                  <a:lnTo>
                    <a:pt x="61436" y="2477349"/>
                  </a:lnTo>
                  <a:lnTo>
                    <a:pt x="40051" y="2436077"/>
                  </a:lnTo>
                  <a:lnTo>
                    <a:pt x="22940" y="2392451"/>
                  </a:lnTo>
                  <a:lnTo>
                    <a:pt x="10378" y="2346745"/>
                  </a:lnTo>
                  <a:lnTo>
                    <a:pt x="2640" y="2299235"/>
                  </a:lnTo>
                  <a:lnTo>
                    <a:pt x="0" y="2250193"/>
                  </a:lnTo>
                  <a:lnTo>
                    <a:pt x="0" y="450038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783188" y="7404456"/>
            <a:ext cx="1722120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b="1">
                <a:solidFill>
                  <a:srgbClr val="FFFFFF"/>
                </a:solidFill>
                <a:latin typeface="Microsoft YaHei"/>
                <a:cs typeface="Microsoft YaHei"/>
              </a:rPr>
              <a:t>中间件</a:t>
            </a:r>
            <a:endParaRPr sz="4450">
              <a:latin typeface="Microsoft YaHei"/>
              <a:cs typeface="Microsoft YaHe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196338" y="6438128"/>
            <a:ext cx="2710815" cy="2710815"/>
            <a:chOff x="10196338" y="6438128"/>
            <a:chExt cx="2710815" cy="2710815"/>
          </a:xfrm>
        </p:grpSpPr>
        <p:sp>
          <p:nvSpPr>
            <p:cNvPr id="17" name="object 17"/>
            <p:cNvSpPr/>
            <p:nvPr/>
          </p:nvSpPr>
          <p:spPr>
            <a:xfrm>
              <a:off x="10201574" y="6443364"/>
              <a:ext cx="2700655" cy="2700655"/>
            </a:xfrm>
            <a:custGeom>
              <a:avLst/>
              <a:gdLst/>
              <a:ahLst/>
              <a:cxnLst/>
              <a:rect l="l" t="t" r="r" b="b"/>
              <a:pathLst>
                <a:path w="2700654" h="2700654">
                  <a:moveTo>
                    <a:pt x="2250193" y="0"/>
                  </a:moveTo>
                  <a:lnTo>
                    <a:pt x="450038" y="0"/>
                  </a:lnTo>
                  <a:lnTo>
                    <a:pt x="400996" y="2640"/>
                  </a:lnTo>
                  <a:lnTo>
                    <a:pt x="353485" y="10378"/>
                  </a:lnTo>
                  <a:lnTo>
                    <a:pt x="307780" y="22940"/>
                  </a:lnTo>
                  <a:lnTo>
                    <a:pt x="264154" y="40051"/>
                  </a:lnTo>
                  <a:lnTo>
                    <a:pt x="222882" y="61436"/>
                  </a:lnTo>
                  <a:lnTo>
                    <a:pt x="184238" y="86822"/>
                  </a:lnTo>
                  <a:lnTo>
                    <a:pt x="148498" y="115934"/>
                  </a:lnTo>
                  <a:lnTo>
                    <a:pt x="115934" y="148498"/>
                  </a:lnTo>
                  <a:lnTo>
                    <a:pt x="86822" y="184238"/>
                  </a:lnTo>
                  <a:lnTo>
                    <a:pt x="61436" y="222882"/>
                  </a:lnTo>
                  <a:lnTo>
                    <a:pt x="40051" y="264154"/>
                  </a:lnTo>
                  <a:lnTo>
                    <a:pt x="22940" y="307780"/>
                  </a:lnTo>
                  <a:lnTo>
                    <a:pt x="10378" y="353485"/>
                  </a:lnTo>
                  <a:lnTo>
                    <a:pt x="2640" y="400996"/>
                  </a:lnTo>
                  <a:lnTo>
                    <a:pt x="0" y="450038"/>
                  </a:lnTo>
                  <a:lnTo>
                    <a:pt x="0" y="2250193"/>
                  </a:lnTo>
                  <a:lnTo>
                    <a:pt x="2640" y="2299235"/>
                  </a:lnTo>
                  <a:lnTo>
                    <a:pt x="10378" y="2346745"/>
                  </a:lnTo>
                  <a:lnTo>
                    <a:pt x="22940" y="2392451"/>
                  </a:lnTo>
                  <a:lnTo>
                    <a:pt x="40051" y="2436077"/>
                  </a:lnTo>
                  <a:lnTo>
                    <a:pt x="61436" y="2477349"/>
                  </a:lnTo>
                  <a:lnTo>
                    <a:pt x="86822" y="2515992"/>
                  </a:lnTo>
                  <a:lnTo>
                    <a:pt x="115934" y="2551733"/>
                  </a:lnTo>
                  <a:lnTo>
                    <a:pt x="148498" y="2584297"/>
                  </a:lnTo>
                  <a:lnTo>
                    <a:pt x="184238" y="2613409"/>
                  </a:lnTo>
                  <a:lnTo>
                    <a:pt x="222882" y="2638794"/>
                  </a:lnTo>
                  <a:lnTo>
                    <a:pt x="264154" y="2660180"/>
                  </a:lnTo>
                  <a:lnTo>
                    <a:pt x="307780" y="2677291"/>
                  </a:lnTo>
                  <a:lnTo>
                    <a:pt x="353485" y="2689853"/>
                  </a:lnTo>
                  <a:lnTo>
                    <a:pt x="400996" y="2697591"/>
                  </a:lnTo>
                  <a:lnTo>
                    <a:pt x="450038" y="2700231"/>
                  </a:lnTo>
                  <a:lnTo>
                    <a:pt x="2250193" y="2700231"/>
                  </a:lnTo>
                  <a:lnTo>
                    <a:pt x="2299235" y="2697591"/>
                  </a:lnTo>
                  <a:lnTo>
                    <a:pt x="2346745" y="2689853"/>
                  </a:lnTo>
                  <a:lnTo>
                    <a:pt x="2392451" y="2677291"/>
                  </a:lnTo>
                  <a:lnTo>
                    <a:pt x="2436077" y="2660180"/>
                  </a:lnTo>
                  <a:lnTo>
                    <a:pt x="2477349" y="2638794"/>
                  </a:lnTo>
                  <a:lnTo>
                    <a:pt x="2515992" y="2613409"/>
                  </a:lnTo>
                  <a:lnTo>
                    <a:pt x="2551733" y="2584297"/>
                  </a:lnTo>
                  <a:lnTo>
                    <a:pt x="2584297" y="2551733"/>
                  </a:lnTo>
                  <a:lnTo>
                    <a:pt x="2613409" y="2515992"/>
                  </a:lnTo>
                  <a:lnTo>
                    <a:pt x="2638794" y="2477349"/>
                  </a:lnTo>
                  <a:lnTo>
                    <a:pt x="2660180" y="2436077"/>
                  </a:lnTo>
                  <a:lnTo>
                    <a:pt x="2677291" y="2392451"/>
                  </a:lnTo>
                  <a:lnTo>
                    <a:pt x="2689853" y="2346745"/>
                  </a:lnTo>
                  <a:lnTo>
                    <a:pt x="2697591" y="2299235"/>
                  </a:lnTo>
                  <a:lnTo>
                    <a:pt x="2700231" y="2250193"/>
                  </a:lnTo>
                  <a:lnTo>
                    <a:pt x="2700231" y="450038"/>
                  </a:lnTo>
                  <a:lnTo>
                    <a:pt x="2697591" y="400996"/>
                  </a:lnTo>
                  <a:lnTo>
                    <a:pt x="2689853" y="353485"/>
                  </a:lnTo>
                  <a:lnTo>
                    <a:pt x="2677291" y="307780"/>
                  </a:lnTo>
                  <a:lnTo>
                    <a:pt x="2660180" y="264154"/>
                  </a:lnTo>
                  <a:lnTo>
                    <a:pt x="2638794" y="222882"/>
                  </a:lnTo>
                  <a:lnTo>
                    <a:pt x="2613409" y="184238"/>
                  </a:lnTo>
                  <a:lnTo>
                    <a:pt x="2584297" y="148498"/>
                  </a:lnTo>
                  <a:lnTo>
                    <a:pt x="2551733" y="115934"/>
                  </a:lnTo>
                  <a:lnTo>
                    <a:pt x="2515992" y="86822"/>
                  </a:lnTo>
                  <a:lnTo>
                    <a:pt x="2477349" y="61436"/>
                  </a:lnTo>
                  <a:lnTo>
                    <a:pt x="2436077" y="40051"/>
                  </a:lnTo>
                  <a:lnTo>
                    <a:pt x="2392451" y="22940"/>
                  </a:lnTo>
                  <a:lnTo>
                    <a:pt x="2346745" y="10378"/>
                  </a:lnTo>
                  <a:lnTo>
                    <a:pt x="2299235" y="2640"/>
                  </a:lnTo>
                  <a:lnTo>
                    <a:pt x="225019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201574" y="6443364"/>
              <a:ext cx="2700655" cy="2700655"/>
            </a:xfrm>
            <a:custGeom>
              <a:avLst/>
              <a:gdLst/>
              <a:ahLst/>
              <a:cxnLst/>
              <a:rect l="l" t="t" r="r" b="b"/>
              <a:pathLst>
                <a:path w="2700654" h="2700654">
                  <a:moveTo>
                    <a:pt x="0" y="450038"/>
                  </a:moveTo>
                  <a:lnTo>
                    <a:pt x="2640" y="400996"/>
                  </a:lnTo>
                  <a:lnTo>
                    <a:pt x="10378" y="353485"/>
                  </a:lnTo>
                  <a:lnTo>
                    <a:pt x="22940" y="307780"/>
                  </a:lnTo>
                  <a:lnTo>
                    <a:pt x="40051" y="264154"/>
                  </a:lnTo>
                  <a:lnTo>
                    <a:pt x="61436" y="222882"/>
                  </a:lnTo>
                  <a:lnTo>
                    <a:pt x="86822" y="184238"/>
                  </a:lnTo>
                  <a:lnTo>
                    <a:pt x="115934" y="148498"/>
                  </a:lnTo>
                  <a:lnTo>
                    <a:pt x="148498" y="115934"/>
                  </a:lnTo>
                  <a:lnTo>
                    <a:pt x="184238" y="86822"/>
                  </a:lnTo>
                  <a:lnTo>
                    <a:pt x="222882" y="61436"/>
                  </a:lnTo>
                  <a:lnTo>
                    <a:pt x="264154" y="40051"/>
                  </a:lnTo>
                  <a:lnTo>
                    <a:pt x="307780" y="22940"/>
                  </a:lnTo>
                  <a:lnTo>
                    <a:pt x="353485" y="10378"/>
                  </a:lnTo>
                  <a:lnTo>
                    <a:pt x="400996" y="2640"/>
                  </a:lnTo>
                  <a:lnTo>
                    <a:pt x="450038" y="0"/>
                  </a:lnTo>
                  <a:lnTo>
                    <a:pt x="2250193" y="0"/>
                  </a:lnTo>
                  <a:lnTo>
                    <a:pt x="2299235" y="2640"/>
                  </a:lnTo>
                  <a:lnTo>
                    <a:pt x="2346745" y="10378"/>
                  </a:lnTo>
                  <a:lnTo>
                    <a:pt x="2392451" y="22940"/>
                  </a:lnTo>
                  <a:lnTo>
                    <a:pt x="2436077" y="40051"/>
                  </a:lnTo>
                  <a:lnTo>
                    <a:pt x="2477349" y="61436"/>
                  </a:lnTo>
                  <a:lnTo>
                    <a:pt x="2515992" y="86822"/>
                  </a:lnTo>
                  <a:lnTo>
                    <a:pt x="2551733" y="115934"/>
                  </a:lnTo>
                  <a:lnTo>
                    <a:pt x="2584297" y="148498"/>
                  </a:lnTo>
                  <a:lnTo>
                    <a:pt x="2613409" y="184238"/>
                  </a:lnTo>
                  <a:lnTo>
                    <a:pt x="2638794" y="222882"/>
                  </a:lnTo>
                  <a:lnTo>
                    <a:pt x="2660180" y="264154"/>
                  </a:lnTo>
                  <a:lnTo>
                    <a:pt x="2677291" y="307780"/>
                  </a:lnTo>
                  <a:lnTo>
                    <a:pt x="2689853" y="353485"/>
                  </a:lnTo>
                  <a:lnTo>
                    <a:pt x="2697591" y="400996"/>
                  </a:lnTo>
                  <a:lnTo>
                    <a:pt x="2700231" y="450038"/>
                  </a:lnTo>
                  <a:lnTo>
                    <a:pt x="2700231" y="2250193"/>
                  </a:lnTo>
                  <a:lnTo>
                    <a:pt x="2697591" y="2299235"/>
                  </a:lnTo>
                  <a:lnTo>
                    <a:pt x="2689853" y="2346745"/>
                  </a:lnTo>
                  <a:lnTo>
                    <a:pt x="2677291" y="2392451"/>
                  </a:lnTo>
                  <a:lnTo>
                    <a:pt x="2660180" y="2436077"/>
                  </a:lnTo>
                  <a:lnTo>
                    <a:pt x="2638794" y="2477349"/>
                  </a:lnTo>
                  <a:lnTo>
                    <a:pt x="2613409" y="2515992"/>
                  </a:lnTo>
                  <a:lnTo>
                    <a:pt x="2584297" y="2551733"/>
                  </a:lnTo>
                  <a:lnTo>
                    <a:pt x="2551733" y="2584297"/>
                  </a:lnTo>
                  <a:lnTo>
                    <a:pt x="2515992" y="2613409"/>
                  </a:lnTo>
                  <a:lnTo>
                    <a:pt x="2477349" y="2638794"/>
                  </a:lnTo>
                  <a:lnTo>
                    <a:pt x="2436077" y="2660180"/>
                  </a:lnTo>
                  <a:lnTo>
                    <a:pt x="2392451" y="2677291"/>
                  </a:lnTo>
                  <a:lnTo>
                    <a:pt x="2346745" y="2689853"/>
                  </a:lnTo>
                  <a:lnTo>
                    <a:pt x="2299235" y="2697591"/>
                  </a:lnTo>
                  <a:lnTo>
                    <a:pt x="2250193" y="2700231"/>
                  </a:lnTo>
                  <a:lnTo>
                    <a:pt x="450038" y="2700231"/>
                  </a:lnTo>
                  <a:lnTo>
                    <a:pt x="400996" y="2697591"/>
                  </a:lnTo>
                  <a:lnTo>
                    <a:pt x="353485" y="2689853"/>
                  </a:lnTo>
                  <a:lnTo>
                    <a:pt x="307780" y="2677291"/>
                  </a:lnTo>
                  <a:lnTo>
                    <a:pt x="264154" y="2660180"/>
                  </a:lnTo>
                  <a:lnTo>
                    <a:pt x="222882" y="2638794"/>
                  </a:lnTo>
                  <a:lnTo>
                    <a:pt x="184238" y="2613409"/>
                  </a:lnTo>
                  <a:lnTo>
                    <a:pt x="148498" y="2584297"/>
                  </a:lnTo>
                  <a:lnTo>
                    <a:pt x="115934" y="2551733"/>
                  </a:lnTo>
                  <a:lnTo>
                    <a:pt x="86822" y="2515992"/>
                  </a:lnTo>
                  <a:lnTo>
                    <a:pt x="61436" y="2477349"/>
                  </a:lnTo>
                  <a:lnTo>
                    <a:pt x="40051" y="2436077"/>
                  </a:lnTo>
                  <a:lnTo>
                    <a:pt x="22940" y="2392451"/>
                  </a:lnTo>
                  <a:lnTo>
                    <a:pt x="10378" y="2346745"/>
                  </a:lnTo>
                  <a:lnTo>
                    <a:pt x="2640" y="2299235"/>
                  </a:lnTo>
                  <a:lnTo>
                    <a:pt x="0" y="2250193"/>
                  </a:lnTo>
                  <a:lnTo>
                    <a:pt x="0" y="450038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0973457" y="7404456"/>
            <a:ext cx="115633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b="1">
                <a:solidFill>
                  <a:srgbClr val="FFFFFF"/>
                </a:solidFill>
                <a:latin typeface="Microsoft YaHei"/>
                <a:cs typeface="Microsoft YaHei"/>
              </a:rPr>
              <a:t>系统</a:t>
            </a:r>
            <a:endParaRPr sz="4450">
              <a:latin typeface="Microsoft YaHei"/>
              <a:cs typeface="Microsoft Ya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28380" y="2888782"/>
            <a:ext cx="3938270" cy="2035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7850" indent="-565785">
              <a:lnSpc>
                <a:spcPts val="3960"/>
              </a:lnSpc>
              <a:spcBef>
                <a:spcPts val="95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3300" spc="-10">
                <a:solidFill>
                  <a:srgbClr val="FFFFFF"/>
                </a:solidFill>
                <a:latin typeface="Microsoft YaHei"/>
                <a:cs typeface="Microsoft YaHei"/>
              </a:rPr>
              <a:t>转义符、特殊字符</a:t>
            </a:r>
            <a:endParaRPr sz="3300">
              <a:latin typeface="Microsoft YaHei"/>
              <a:cs typeface="Microsoft YaHei"/>
            </a:endParaRPr>
          </a:p>
          <a:p>
            <a:pPr marL="577850" indent="-565785">
              <a:lnSpc>
                <a:spcPts val="3960"/>
              </a:lnSpc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3300" spc="-10">
                <a:solidFill>
                  <a:srgbClr val="FFFFFF"/>
                </a:solidFill>
                <a:latin typeface="Microsoft YaHei"/>
                <a:cs typeface="Microsoft YaHei"/>
              </a:rPr>
              <a:t>空输入</a:t>
            </a:r>
            <a:endParaRPr sz="3300">
              <a:latin typeface="Microsoft YaHei"/>
              <a:cs typeface="Microsoft YaHei"/>
            </a:endParaRPr>
          </a:p>
          <a:p>
            <a:pPr marL="577850" indent="-565785">
              <a:lnSpc>
                <a:spcPts val="3960"/>
              </a:lnSpc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3300" spc="-10">
                <a:solidFill>
                  <a:srgbClr val="FFFFFF"/>
                </a:solidFill>
                <a:latin typeface="Microsoft YaHei"/>
                <a:cs typeface="Microsoft YaHei"/>
              </a:rPr>
              <a:t>嵌套输入</a:t>
            </a:r>
            <a:endParaRPr sz="3300">
              <a:latin typeface="Microsoft YaHei"/>
              <a:cs typeface="Microsoft YaHei"/>
            </a:endParaRPr>
          </a:p>
          <a:p>
            <a:pPr marL="577850" indent="-565785">
              <a:lnSpc>
                <a:spcPct val="100000"/>
              </a:lnSpc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3300" spc="-10">
                <a:solidFill>
                  <a:srgbClr val="FFFFFF"/>
                </a:solidFill>
                <a:latin typeface="Microsoft YaHei"/>
                <a:cs typeface="Microsoft YaHei"/>
              </a:rPr>
              <a:t>随机删减截断</a:t>
            </a:r>
            <a:endParaRPr sz="3300">
              <a:latin typeface="Microsoft YaHei"/>
              <a:cs typeface="Microsoft Ya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300162" y="2888782"/>
            <a:ext cx="4277995" cy="2035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7850" indent="-565785">
              <a:lnSpc>
                <a:spcPts val="3960"/>
              </a:lnSpc>
              <a:spcBef>
                <a:spcPts val="95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3300" spc="-10">
                <a:solidFill>
                  <a:srgbClr val="FFFFFF"/>
                </a:solidFill>
                <a:latin typeface="Microsoft YaHei"/>
                <a:cs typeface="Microsoft YaHei"/>
              </a:rPr>
              <a:t>随机操作</a:t>
            </a:r>
            <a:r>
              <a:rPr dirty="0" sz="2650" spc="-10">
                <a:solidFill>
                  <a:srgbClr val="FFFFFF"/>
                </a:solidFill>
                <a:latin typeface="Microsoft YaHei"/>
                <a:cs typeface="Microsoft YaHei"/>
              </a:rPr>
              <a:t>（</a:t>
            </a:r>
            <a:r>
              <a:rPr dirty="0" sz="2650" spc="-15">
                <a:solidFill>
                  <a:srgbClr val="FFFFFF"/>
                </a:solidFill>
                <a:latin typeface="Microsoft YaHei"/>
                <a:cs typeface="Microsoft YaHei"/>
              </a:rPr>
              <a:t>Mo</a:t>
            </a:r>
            <a:r>
              <a:rPr dirty="0" sz="2650" spc="-5">
                <a:solidFill>
                  <a:srgbClr val="FFFFFF"/>
                </a:solidFill>
                <a:latin typeface="Microsoft YaHei"/>
                <a:cs typeface="Microsoft YaHei"/>
              </a:rPr>
              <a:t>n</a:t>
            </a:r>
            <a:r>
              <a:rPr dirty="0" sz="2650" spc="-10">
                <a:solidFill>
                  <a:srgbClr val="FFFFFF"/>
                </a:solidFill>
                <a:latin typeface="Microsoft YaHei"/>
                <a:cs typeface="Microsoft YaHei"/>
              </a:rPr>
              <a:t>key</a:t>
            </a:r>
            <a:r>
              <a:rPr dirty="0" sz="2650" spc="-10">
                <a:solidFill>
                  <a:srgbClr val="FFFFFF"/>
                </a:solidFill>
                <a:latin typeface="Microsoft YaHei"/>
                <a:cs typeface="Microsoft YaHei"/>
              </a:rPr>
              <a:t>）</a:t>
            </a:r>
            <a:endParaRPr sz="2650">
              <a:latin typeface="Microsoft YaHei"/>
              <a:cs typeface="Microsoft YaHei"/>
            </a:endParaRPr>
          </a:p>
          <a:p>
            <a:pPr marL="577850" indent="-565785">
              <a:lnSpc>
                <a:spcPts val="3960"/>
              </a:lnSpc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3300" spc="-10">
                <a:solidFill>
                  <a:srgbClr val="FFFFFF"/>
                </a:solidFill>
                <a:latin typeface="Microsoft YaHei"/>
                <a:cs typeface="Microsoft YaHei"/>
              </a:rPr>
              <a:t>反复操作</a:t>
            </a:r>
            <a:r>
              <a:rPr dirty="0" sz="2650" spc="-10">
                <a:solidFill>
                  <a:srgbClr val="FFFFFF"/>
                </a:solidFill>
                <a:latin typeface="Microsoft YaHei"/>
                <a:cs typeface="Microsoft YaHei"/>
              </a:rPr>
              <a:t>（内存泄露）</a:t>
            </a:r>
            <a:endParaRPr sz="2650">
              <a:latin typeface="Microsoft YaHei"/>
              <a:cs typeface="Microsoft YaHei"/>
            </a:endParaRPr>
          </a:p>
          <a:p>
            <a:pPr marL="577850" indent="-565785">
              <a:lnSpc>
                <a:spcPts val="3960"/>
              </a:lnSpc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3300" spc="-10">
                <a:solidFill>
                  <a:srgbClr val="FFFFFF"/>
                </a:solidFill>
                <a:latin typeface="Microsoft YaHei"/>
                <a:cs typeface="Microsoft YaHei"/>
              </a:rPr>
              <a:t>并行操作</a:t>
            </a:r>
            <a:endParaRPr sz="3300">
              <a:latin typeface="Microsoft YaHei"/>
              <a:cs typeface="Microsoft YaHei"/>
            </a:endParaRPr>
          </a:p>
          <a:p>
            <a:pPr marL="577850" indent="-565785">
              <a:lnSpc>
                <a:spcPct val="100000"/>
              </a:lnSpc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3300" spc="-10">
                <a:solidFill>
                  <a:srgbClr val="FFFFFF"/>
                </a:solidFill>
                <a:latin typeface="Microsoft YaHei"/>
                <a:cs typeface="Microsoft YaHei"/>
              </a:rPr>
              <a:t>移动端权限管控</a:t>
            </a:r>
            <a:endParaRPr sz="3300">
              <a:latin typeface="Microsoft YaHei"/>
              <a:cs typeface="Microsoft YaHe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28380" y="6818714"/>
            <a:ext cx="3101340" cy="2035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7850" indent="-565785">
              <a:lnSpc>
                <a:spcPts val="3960"/>
              </a:lnSpc>
              <a:spcBef>
                <a:spcPts val="95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3300" spc="-10">
                <a:solidFill>
                  <a:srgbClr val="FFFFFF"/>
                </a:solidFill>
                <a:latin typeface="Microsoft YaHei"/>
                <a:cs typeface="Microsoft YaHei"/>
              </a:rPr>
              <a:t>机房多活切换</a:t>
            </a:r>
            <a:endParaRPr sz="3300">
              <a:latin typeface="Microsoft YaHei"/>
              <a:cs typeface="Microsoft YaHei"/>
            </a:endParaRPr>
          </a:p>
          <a:p>
            <a:pPr marL="577850" indent="-565785">
              <a:lnSpc>
                <a:spcPts val="3960"/>
              </a:lnSpc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3300" spc="-10">
                <a:solidFill>
                  <a:srgbClr val="FFFFFF"/>
                </a:solidFill>
                <a:latin typeface="Microsoft YaHei"/>
                <a:cs typeface="Microsoft YaHei"/>
              </a:rPr>
              <a:t>数据库宕机</a:t>
            </a:r>
            <a:endParaRPr sz="3300">
              <a:latin typeface="Microsoft YaHei"/>
              <a:cs typeface="Microsoft YaHei"/>
            </a:endParaRPr>
          </a:p>
          <a:p>
            <a:pPr marL="577850" indent="-565785">
              <a:lnSpc>
                <a:spcPts val="3960"/>
              </a:lnSpc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3300" spc="-10">
                <a:solidFill>
                  <a:srgbClr val="FFFFFF"/>
                </a:solidFill>
                <a:latin typeface="Microsoft YaHei"/>
                <a:cs typeface="Microsoft YaHei"/>
              </a:rPr>
              <a:t>缓存不命中</a:t>
            </a:r>
            <a:endParaRPr sz="3300">
              <a:latin typeface="Microsoft YaHei"/>
              <a:cs typeface="Microsoft YaHei"/>
            </a:endParaRPr>
          </a:p>
          <a:p>
            <a:pPr marL="577850" indent="-565785">
              <a:lnSpc>
                <a:spcPct val="100000"/>
              </a:lnSpc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3300" spc="-10">
                <a:solidFill>
                  <a:srgbClr val="FFFFFF"/>
                </a:solidFill>
                <a:latin typeface="Microsoft YaHei"/>
                <a:cs typeface="Microsoft YaHei"/>
              </a:rPr>
              <a:t>消息队列阻塞</a:t>
            </a:r>
            <a:endParaRPr sz="3300">
              <a:latin typeface="Microsoft YaHei"/>
              <a:cs typeface="Microsoft YaHe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300162" y="6818714"/>
            <a:ext cx="3529965" cy="2035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7850" indent="-565785">
              <a:lnSpc>
                <a:spcPts val="3960"/>
              </a:lnSpc>
              <a:spcBef>
                <a:spcPts val="95"/>
              </a:spcBef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3300" spc="-10">
                <a:solidFill>
                  <a:srgbClr val="FFFFFF"/>
                </a:solidFill>
                <a:latin typeface="Microsoft YaHei"/>
                <a:cs typeface="Microsoft YaHei"/>
              </a:rPr>
              <a:t>关联服务宕机</a:t>
            </a:r>
            <a:endParaRPr sz="3300">
              <a:latin typeface="Microsoft YaHei"/>
              <a:cs typeface="Microsoft YaHei"/>
            </a:endParaRPr>
          </a:p>
          <a:p>
            <a:pPr marL="577850" indent="-565785">
              <a:lnSpc>
                <a:spcPts val="3960"/>
              </a:lnSpc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3300" spc="-10">
                <a:solidFill>
                  <a:srgbClr val="FFFFFF"/>
                </a:solidFill>
                <a:latin typeface="Microsoft YaHei"/>
                <a:cs typeface="Microsoft YaHei"/>
              </a:rPr>
              <a:t>弱网，随机丢包</a:t>
            </a:r>
            <a:endParaRPr sz="3300">
              <a:latin typeface="Microsoft YaHei"/>
              <a:cs typeface="Microsoft YaHei"/>
            </a:endParaRPr>
          </a:p>
          <a:p>
            <a:pPr marL="577850" indent="-565785">
              <a:lnSpc>
                <a:spcPts val="3960"/>
              </a:lnSpc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3300" spc="-5">
                <a:solidFill>
                  <a:srgbClr val="FFFFFF"/>
                </a:solidFill>
                <a:latin typeface="Microsoft YaHei"/>
                <a:cs typeface="Microsoft YaHei"/>
              </a:rPr>
              <a:t>CPU</a:t>
            </a:r>
            <a:r>
              <a:rPr dirty="0" sz="3300" spc="-4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dirty="0" sz="3300" spc="-10">
                <a:solidFill>
                  <a:srgbClr val="FFFFFF"/>
                </a:solidFill>
                <a:latin typeface="Microsoft YaHei"/>
                <a:cs typeface="Microsoft YaHei"/>
              </a:rPr>
              <a:t>过载</a:t>
            </a:r>
            <a:endParaRPr sz="3300">
              <a:latin typeface="Microsoft YaHei"/>
              <a:cs typeface="Microsoft YaHei"/>
            </a:endParaRPr>
          </a:p>
          <a:p>
            <a:pPr marL="577850" indent="-565785">
              <a:lnSpc>
                <a:spcPct val="100000"/>
              </a:lnSpc>
              <a:buFont typeface="Arial MT"/>
              <a:buChar char="•"/>
              <a:tabLst>
                <a:tab pos="577850" algn="l"/>
                <a:tab pos="578485" algn="l"/>
              </a:tabLst>
            </a:pPr>
            <a:r>
              <a:rPr dirty="0" sz="3300" spc="-10">
                <a:solidFill>
                  <a:srgbClr val="FFFFFF"/>
                </a:solidFill>
                <a:latin typeface="Microsoft YaHei"/>
                <a:cs typeface="Microsoft YaHei"/>
              </a:rPr>
              <a:t>磁盘</a:t>
            </a:r>
            <a:r>
              <a:rPr dirty="0" sz="3300" spc="-25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dirty="0" sz="3300" spc="-5">
                <a:solidFill>
                  <a:srgbClr val="FFFFFF"/>
                </a:solidFill>
                <a:latin typeface="Microsoft YaHei"/>
                <a:cs typeface="Microsoft YaHei"/>
              </a:rPr>
              <a:t>/</a:t>
            </a:r>
            <a:r>
              <a:rPr dirty="0" sz="3300" spc="-35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dirty="0" sz="3300" spc="-10">
                <a:solidFill>
                  <a:srgbClr val="FFFFFF"/>
                </a:solidFill>
                <a:latin typeface="Microsoft YaHei"/>
                <a:cs typeface="Microsoft YaHei"/>
              </a:rPr>
              <a:t>内存溢出</a:t>
            </a:r>
            <a:endParaRPr sz="3300">
              <a:latin typeface="Microsoft YaHei"/>
              <a:cs typeface="Microsoft YaHe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550" y="247531"/>
            <a:ext cx="2418774" cy="80290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7963" y="448438"/>
            <a:ext cx="10079990" cy="123190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pc="15">
                <a:solidFill>
                  <a:srgbClr val="FFFFFF"/>
                </a:solidFill>
              </a:rPr>
              <a:t>易被忽视的重风险区域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1285" y="3481569"/>
            <a:ext cx="4179570" cy="1553845"/>
          </a:xfrm>
          <a:prstGeom prst="rect">
            <a:avLst/>
          </a:prstGeom>
          <a:solidFill>
            <a:srgbClr val="4471C4"/>
          </a:solidFill>
        </p:spPr>
        <p:txBody>
          <a:bodyPr wrap="square" lIns="0" tIns="400685" rIns="0" bIns="0" rtlCol="0" vert="horz">
            <a:spAutoFit/>
          </a:bodyPr>
          <a:lstStyle/>
          <a:p>
            <a:pPr marL="958215">
              <a:lnSpc>
                <a:spcPct val="100000"/>
              </a:lnSpc>
              <a:spcBef>
                <a:spcPts val="3155"/>
              </a:spcBef>
            </a:pPr>
            <a:r>
              <a:rPr dirty="0" sz="4450" b="1">
                <a:solidFill>
                  <a:srgbClr val="FFFFFF"/>
                </a:solidFill>
                <a:latin typeface="Microsoft YaHei"/>
                <a:cs typeface="Microsoft YaHei"/>
              </a:rPr>
              <a:t>突发流量</a:t>
            </a:r>
            <a:endParaRPr sz="445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1285" y="5035029"/>
            <a:ext cx="4179570" cy="4573905"/>
          </a:xfrm>
          <a:prstGeom prst="rect">
            <a:avLst/>
          </a:prstGeom>
          <a:solidFill>
            <a:srgbClr val="CFD4EA">
              <a:alpha val="90194"/>
            </a:srgbClr>
          </a:solidFill>
        </p:spPr>
        <p:txBody>
          <a:bodyPr wrap="square" lIns="0" tIns="224790" rIns="0" bIns="0" rtlCol="0" vert="horz">
            <a:spAutoFit/>
          </a:bodyPr>
          <a:lstStyle/>
          <a:p>
            <a:pPr algn="just" marL="416559" indent="-236854">
              <a:lnSpc>
                <a:spcPct val="100000"/>
              </a:lnSpc>
              <a:spcBef>
                <a:spcPts val="1770"/>
              </a:spcBef>
              <a:buFont typeface="Microsoft YaHei"/>
              <a:buChar char="•"/>
              <a:tabLst>
                <a:tab pos="417195" algn="l"/>
              </a:tabLst>
            </a:pPr>
            <a:r>
              <a:rPr dirty="0" sz="3300" spc="-10" b="1">
                <a:latin typeface="Microsoft YaHei"/>
                <a:cs typeface="Microsoft YaHei"/>
              </a:rPr>
              <a:t>案例</a:t>
            </a:r>
            <a:r>
              <a:rPr dirty="0" sz="3300" spc="-15" b="1">
                <a:latin typeface="Microsoft YaHei"/>
                <a:cs typeface="Microsoft YaHei"/>
              </a:rPr>
              <a:t>：</a:t>
            </a:r>
            <a:r>
              <a:rPr dirty="0" sz="3300" spc="-10">
                <a:latin typeface="Microsoft YaHei"/>
                <a:cs typeface="Microsoft YaHei"/>
              </a:rPr>
              <a:t>公祭日</a:t>
            </a:r>
            <a:endParaRPr sz="3300">
              <a:latin typeface="Microsoft YaHei"/>
              <a:cs typeface="Microsoft YaHei"/>
            </a:endParaRPr>
          </a:p>
          <a:p>
            <a:pPr algn="just" marL="416559" indent="-236854">
              <a:lnSpc>
                <a:spcPct val="100000"/>
              </a:lnSpc>
              <a:spcBef>
                <a:spcPts val="1980"/>
              </a:spcBef>
              <a:buFont typeface="Microsoft YaHei"/>
              <a:buChar char="•"/>
              <a:tabLst>
                <a:tab pos="417195" algn="l"/>
              </a:tabLst>
            </a:pPr>
            <a:r>
              <a:rPr dirty="0" sz="3300" spc="-10" b="1">
                <a:latin typeface="Microsoft YaHei"/>
                <a:cs typeface="Microsoft YaHei"/>
              </a:rPr>
              <a:t>风险</a:t>
            </a:r>
            <a:r>
              <a:rPr dirty="0" sz="3300" spc="-15" b="1">
                <a:latin typeface="Microsoft YaHei"/>
                <a:cs typeface="Microsoft YaHei"/>
              </a:rPr>
              <a:t>：</a:t>
            </a:r>
            <a:r>
              <a:rPr dirty="0" sz="3300" spc="-10">
                <a:latin typeface="Microsoft YaHei"/>
                <a:cs typeface="Microsoft YaHei"/>
              </a:rPr>
              <a:t>系统击穿</a:t>
            </a:r>
            <a:endParaRPr sz="3300">
              <a:latin typeface="Microsoft YaHei"/>
              <a:cs typeface="Microsoft YaHei"/>
            </a:endParaRPr>
          </a:p>
          <a:p>
            <a:pPr algn="just" marL="416559" marR="405130" indent="-236220">
              <a:lnSpc>
                <a:spcPct val="128600"/>
              </a:lnSpc>
              <a:spcBef>
                <a:spcPts val="850"/>
              </a:spcBef>
              <a:buFont typeface="Microsoft YaHei"/>
              <a:buChar char="•"/>
              <a:tabLst>
                <a:tab pos="417195" algn="l"/>
              </a:tabLst>
            </a:pPr>
            <a:r>
              <a:rPr dirty="0" sz="3300" spc="-5" b="1">
                <a:latin typeface="Microsoft YaHei"/>
                <a:cs typeface="Microsoft YaHei"/>
              </a:rPr>
              <a:t>方案</a:t>
            </a:r>
            <a:r>
              <a:rPr dirty="0" sz="3300" spc="-10" b="1">
                <a:latin typeface="Microsoft YaHei"/>
                <a:cs typeface="Microsoft YaHei"/>
              </a:rPr>
              <a:t>：</a:t>
            </a:r>
            <a:r>
              <a:rPr dirty="0" sz="3300" spc="-10">
                <a:latin typeface="Microsoft YaHei"/>
                <a:cs typeface="Microsoft YaHei"/>
              </a:rPr>
              <a:t>性能测试、 </a:t>
            </a:r>
            <a:r>
              <a:rPr dirty="0" sz="3300" spc="-5">
                <a:latin typeface="Microsoft YaHei"/>
                <a:cs typeface="Microsoft YaHei"/>
              </a:rPr>
              <a:t>针对熔断降级的系 </a:t>
            </a:r>
            <a:r>
              <a:rPr dirty="0" sz="3300" spc="-10">
                <a:latin typeface="Microsoft YaHei"/>
                <a:cs typeface="Microsoft YaHei"/>
              </a:rPr>
              <a:t>统性测试</a:t>
            </a:r>
            <a:endParaRPr sz="33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4648" y="3481569"/>
            <a:ext cx="4179570" cy="1553845"/>
          </a:xfrm>
          <a:prstGeom prst="rect">
            <a:avLst/>
          </a:prstGeom>
          <a:solidFill>
            <a:srgbClr val="4471C4"/>
          </a:solidFill>
        </p:spPr>
        <p:txBody>
          <a:bodyPr wrap="square" lIns="0" tIns="400685" rIns="0" bIns="0" rtlCol="0" vert="horz">
            <a:spAutoFit/>
          </a:bodyPr>
          <a:lstStyle/>
          <a:p>
            <a:pPr marL="958850">
              <a:lnSpc>
                <a:spcPct val="100000"/>
              </a:lnSpc>
              <a:spcBef>
                <a:spcPts val="3155"/>
              </a:spcBef>
            </a:pPr>
            <a:r>
              <a:rPr dirty="0" sz="4450" b="1">
                <a:solidFill>
                  <a:srgbClr val="FFFFFF"/>
                </a:solidFill>
                <a:latin typeface="Microsoft YaHei"/>
                <a:cs typeface="Microsoft YaHei"/>
              </a:rPr>
              <a:t>硬件故障</a:t>
            </a:r>
            <a:endParaRPr sz="445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4648" y="5035029"/>
            <a:ext cx="4179570" cy="4573905"/>
          </a:xfrm>
          <a:prstGeom prst="rect">
            <a:avLst/>
          </a:prstGeom>
          <a:solidFill>
            <a:srgbClr val="CFD4EA">
              <a:alpha val="90194"/>
            </a:srgbClr>
          </a:solidFill>
        </p:spPr>
        <p:txBody>
          <a:bodyPr wrap="square" lIns="0" tIns="80645" rIns="0" bIns="0" rtlCol="0" vert="horz">
            <a:spAutoFit/>
          </a:bodyPr>
          <a:lstStyle/>
          <a:p>
            <a:pPr marL="417195" marR="407034" indent="-236220">
              <a:lnSpc>
                <a:spcPct val="128699"/>
              </a:lnSpc>
              <a:spcBef>
                <a:spcPts val="635"/>
              </a:spcBef>
              <a:buFont typeface="Microsoft YaHei"/>
              <a:buChar char="•"/>
              <a:tabLst>
                <a:tab pos="417830" algn="l"/>
              </a:tabLst>
            </a:pPr>
            <a:r>
              <a:rPr dirty="0" sz="3300" spc="-10" b="1">
                <a:latin typeface="Microsoft YaHei"/>
                <a:cs typeface="Microsoft YaHei"/>
              </a:rPr>
              <a:t>案例：</a:t>
            </a:r>
            <a:r>
              <a:rPr dirty="0" sz="3300" spc="-5">
                <a:latin typeface="Microsoft YaHei"/>
                <a:cs typeface="Microsoft YaHei"/>
              </a:rPr>
              <a:t>断网、数据 </a:t>
            </a:r>
            <a:r>
              <a:rPr dirty="0" sz="3300" spc="-10">
                <a:latin typeface="Microsoft YaHei"/>
                <a:cs typeface="Microsoft YaHei"/>
              </a:rPr>
              <a:t>库磁盘故障</a:t>
            </a:r>
            <a:endParaRPr sz="3300">
              <a:latin typeface="Microsoft YaHei"/>
              <a:cs typeface="Microsoft YaHei"/>
            </a:endParaRPr>
          </a:p>
          <a:p>
            <a:pPr marL="417195" indent="-236854">
              <a:lnSpc>
                <a:spcPct val="100000"/>
              </a:lnSpc>
              <a:spcBef>
                <a:spcPts val="1975"/>
              </a:spcBef>
              <a:buFont typeface="Microsoft YaHei"/>
              <a:buChar char="•"/>
              <a:tabLst>
                <a:tab pos="417830" algn="l"/>
              </a:tabLst>
            </a:pPr>
            <a:r>
              <a:rPr dirty="0" sz="3300" spc="-10" b="1">
                <a:latin typeface="Microsoft YaHei"/>
                <a:cs typeface="Microsoft YaHei"/>
              </a:rPr>
              <a:t>风险：</a:t>
            </a:r>
            <a:r>
              <a:rPr dirty="0" sz="3300" spc="-10">
                <a:latin typeface="Microsoft YaHei"/>
                <a:cs typeface="Microsoft YaHei"/>
              </a:rPr>
              <a:t>系统不可用</a:t>
            </a:r>
            <a:endParaRPr sz="3300">
              <a:latin typeface="Microsoft YaHei"/>
              <a:cs typeface="Microsoft YaHei"/>
            </a:endParaRPr>
          </a:p>
          <a:p>
            <a:pPr marL="417195" marR="407034" indent="-236220">
              <a:lnSpc>
                <a:spcPct val="128400"/>
              </a:lnSpc>
              <a:spcBef>
                <a:spcPts val="865"/>
              </a:spcBef>
              <a:buFont typeface="Microsoft YaHei"/>
              <a:buChar char="•"/>
              <a:tabLst>
                <a:tab pos="417830" algn="l"/>
              </a:tabLst>
            </a:pPr>
            <a:r>
              <a:rPr dirty="0" sz="3300" spc="-10" b="1">
                <a:latin typeface="Microsoft YaHei"/>
                <a:cs typeface="Microsoft YaHei"/>
              </a:rPr>
              <a:t>方案：</a:t>
            </a:r>
            <a:r>
              <a:rPr dirty="0" sz="3300" spc="-5">
                <a:latin typeface="Microsoft YaHei"/>
                <a:cs typeface="Microsoft YaHei"/>
              </a:rPr>
              <a:t>模块拔插的 </a:t>
            </a:r>
            <a:r>
              <a:rPr dirty="0" sz="3300" spc="-10">
                <a:latin typeface="Microsoft YaHei"/>
                <a:cs typeface="Microsoft YaHei"/>
              </a:rPr>
              <a:t>异常测试</a:t>
            </a:r>
            <a:endParaRPr sz="33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78011" y="3481569"/>
            <a:ext cx="4179570" cy="1553845"/>
          </a:xfrm>
          <a:prstGeom prst="rect">
            <a:avLst/>
          </a:prstGeom>
          <a:solidFill>
            <a:srgbClr val="4471C4"/>
          </a:solidFill>
        </p:spPr>
        <p:txBody>
          <a:bodyPr wrap="square" lIns="0" tIns="400685" rIns="0" bIns="0" rtlCol="0" vert="horz">
            <a:spAutoFit/>
          </a:bodyPr>
          <a:lstStyle/>
          <a:p>
            <a:pPr marL="958850">
              <a:lnSpc>
                <a:spcPct val="100000"/>
              </a:lnSpc>
              <a:spcBef>
                <a:spcPts val="3155"/>
              </a:spcBef>
            </a:pPr>
            <a:r>
              <a:rPr dirty="0" sz="4450" b="1">
                <a:solidFill>
                  <a:srgbClr val="FFFFFF"/>
                </a:solidFill>
                <a:latin typeface="Microsoft YaHei"/>
                <a:cs typeface="Microsoft YaHei"/>
              </a:rPr>
              <a:t>异步逻辑</a:t>
            </a:r>
            <a:endParaRPr sz="445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78011" y="5035029"/>
            <a:ext cx="4179570" cy="4573905"/>
          </a:xfrm>
          <a:prstGeom prst="rect">
            <a:avLst/>
          </a:prstGeom>
          <a:solidFill>
            <a:srgbClr val="CFD4EA">
              <a:alpha val="90194"/>
            </a:srgbClr>
          </a:solidFill>
        </p:spPr>
        <p:txBody>
          <a:bodyPr wrap="square" lIns="0" tIns="80645" rIns="0" bIns="0" rtlCol="0" vert="horz">
            <a:spAutoFit/>
          </a:bodyPr>
          <a:lstStyle/>
          <a:p>
            <a:pPr marL="417195" marR="404495" indent="-236220">
              <a:lnSpc>
                <a:spcPct val="128699"/>
              </a:lnSpc>
              <a:spcBef>
                <a:spcPts val="635"/>
              </a:spcBef>
              <a:buFont typeface="Microsoft YaHei"/>
              <a:buChar char="•"/>
              <a:tabLst>
                <a:tab pos="417830" algn="l"/>
              </a:tabLst>
            </a:pPr>
            <a:r>
              <a:rPr dirty="0" sz="3300" spc="-10" b="1">
                <a:latin typeface="Microsoft YaHei"/>
                <a:cs typeface="Microsoft YaHei"/>
              </a:rPr>
              <a:t>案例</a:t>
            </a:r>
            <a:r>
              <a:rPr dirty="0" sz="3300" spc="-15" b="1">
                <a:latin typeface="Microsoft YaHei"/>
                <a:cs typeface="Microsoft YaHei"/>
              </a:rPr>
              <a:t>：</a:t>
            </a:r>
            <a:r>
              <a:rPr dirty="0" sz="3300" spc="-10">
                <a:latin typeface="Microsoft YaHei"/>
                <a:cs typeface="Microsoft YaHei"/>
              </a:rPr>
              <a:t>管道阻塞， 离线脚本执行失败</a:t>
            </a:r>
            <a:endParaRPr sz="3300">
              <a:latin typeface="Microsoft YaHei"/>
              <a:cs typeface="Microsoft YaHei"/>
            </a:endParaRPr>
          </a:p>
          <a:p>
            <a:pPr marL="417195" marR="406400" indent="-236220">
              <a:lnSpc>
                <a:spcPct val="128699"/>
              </a:lnSpc>
              <a:spcBef>
                <a:spcPts val="840"/>
              </a:spcBef>
              <a:buFont typeface="Microsoft YaHei"/>
              <a:buChar char="•"/>
              <a:tabLst>
                <a:tab pos="417830" algn="l"/>
              </a:tabLst>
            </a:pPr>
            <a:r>
              <a:rPr dirty="0" sz="3300" spc="-10" b="1">
                <a:latin typeface="Microsoft YaHei"/>
                <a:cs typeface="Microsoft YaHei"/>
              </a:rPr>
              <a:t>风险</a:t>
            </a:r>
            <a:r>
              <a:rPr dirty="0" sz="3300" spc="-15" b="1">
                <a:latin typeface="Microsoft YaHei"/>
                <a:cs typeface="Microsoft YaHei"/>
              </a:rPr>
              <a:t>：</a:t>
            </a:r>
            <a:r>
              <a:rPr dirty="0" sz="3300" spc="-5">
                <a:latin typeface="Microsoft YaHei"/>
                <a:cs typeface="Microsoft YaHei"/>
              </a:rPr>
              <a:t>丢数据、数 </a:t>
            </a:r>
            <a:r>
              <a:rPr dirty="0" sz="3300" spc="-10">
                <a:latin typeface="Microsoft YaHei"/>
                <a:cs typeface="Microsoft YaHei"/>
              </a:rPr>
              <a:t>据错乱</a:t>
            </a:r>
            <a:endParaRPr sz="3300">
              <a:latin typeface="Microsoft YaHei"/>
              <a:cs typeface="Microsoft YaHei"/>
            </a:endParaRPr>
          </a:p>
          <a:p>
            <a:pPr marL="417195" marR="406400" indent="-236220">
              <a:lnSpc>
                <a:spcPct val="128699"/>
              </a:lnSpc>
              <a:spcBef>
                <a:spcPts val="840"/>
              </a:spcBef>
              <a:buFont typeface="Microsoft YaHei"/>
              <a:buChar char="•"/>
              <a:tabLst>
                <a:tab pos="417830" algn="l"/>
              </a:tabLst>
            </a:pPr>
            <a:r>
              <a:rPr dirty="0" sz="3300" spc="-10" b="1">
                <a:latin typeface="Microsoft YaHei"/>
                <a:cs typeface="Microsoft YaHei"/>
              </a:rPr>
              <a:t>方案</a:t>
            </a:r>
            <a:r>
              <a:rPr dirty="0" sz="3300" spc="-15" b="1">
                <a:latin typeface="Microsoft YaHei"/>
                <a:cs typeface="Microsoft YaHei"/>
              </a:rPr>
              <a:t>：</a:t>
            </a:r>
            <a:r>
              <a:rPr dirty="0" sz="3300" spc="-5">
                <a:latin typeface="Microsoft YaHei"/>
                <a:cs typeface="Microsoft YaHei"/>
              </a:rPr>
              <a:t>针对离线功 </a:t>
            </a:r>
            <a:r>
              <a:rPr dirty="0" sz="3300" spc="-10">
                <a:latin typeface="Microsoft YaHei"/>
                <a:cs typeface="Microsoft YaHei"/>
              </a:rPr>
              <a:t>能的异常测试</a:t>
            </a:r>
            <a:endParaRPr sz="33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31375" y="3481569"/>
            <a:ext cx="4179570" cy="1553845"/>
          </a:xfrm>
          <a:prstGeom prst="rect">
            <a:avLst/>
          </a:prstGeom>
          <a:solidFill>
            <a:srgbClr val="4471C4"/>
          </a:solidFill>
        </p:spPr>
        <p:txBody>
          <a:bodyPr wrap="square" lIns="0" tIns="40068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3155"/>
              </a:spcBef>
            </a:pPr>
            <a:r>
              <a:rPr dirty="0" sz="4450" b="1">
                <a:solidFill>
                  <a:srgbClr val="FFFFFF"/>
                </a:solidFill>
                <a:latin typeface="Microsoft YaHei"/>
                <a:cs typeface="Microsoft YaHei"/>
              </a:rPr>
              <a:t>客户端缓存</a:t>
            </a:r>
            <a:endParaRPr sz="445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31375" y="5035029"/>
            <a:ext cx="4179570" cy="4573905"/>
          </a:xfrm>
          <a:prstGeom prst="rect">
            <a:avLst/>
          </a:prstGeom>
          <a:solidFill>
            <a:srgbClr val="CFD4EA">
              <a:alpha val="90194"/>
            </a:srgbClr>
          </a:solidFill>
        </p:spPr>
        <p:txBody>
          <a:bodyPr wrap="square" lIns="0" tIns="80645" rIns="0" bIns="0" rtlCol="0" vert="horz">
            <a:spAutoFit/>
          </a:bodyPr>
          <a:lstStyle/>
          <a:p>
            <a:pPr algn="just" marL="417830" marR="406400" indent="-236220">
              <a:lnSpc>
                <a:spcPct val="128699"/>
              </a:lnSpc>
              <a:spcBef>
                <a:spcPts val="635"/>
              </a:spcBef>
              <a:buFont typeface="Microsoft YaHei"/>
              <a:buChar char="•"/>
              <a:tabLst>
                <a:tab pos="418465" algn="l"/>
              </a:tabLst>
            </a:pPr>
            <a:r>
              <a:rPr dirty="0" sz="3300" spc="-10" b="1">
                <a:latin typeface="Microsoft YaHei"/>
                <a:cs typeface="Microsoft YaHei"/>
              </a:rPr>
              <a:t>案例：</a:t>
            </a:r>
            <a:r>
              <a:rPr dirty="0" sz="3300" spc="-5">
                <a:latin typeface="Microsoft YaHei"/>
                <a:cs typeface="Microsoft YaHei"/>
              </a:rPr>
              <a:t>新版本不兼 </a:t>
            </a:r>
            <a:r>
              <a:rPr dirty="0" sz="3300" spc="-10">
                <a:latin typeface="Microsoft YaHei"/>
                <a:cs typeface="Microsoft YaHei"/>
              </a:rPr>
              <a:t>容历史缓存</a:t>
            </a:r>
            <a:endParaRPr sz="3300">
              <a:latin typeface="Microsoft YaHei"/>
              <a:cs typeface="Microsoft YaHei"/>
            </a:endParaRPr>
          </a:p>
          <a:p>
            <a:pPr algn="just" marL="417830" indent="-236854">
              <a:lnSpc>
                <a:spcPct val="100000"/>
              </a:lnSpc>
              <a:spcBef>
                <a:spcPts val="1975"/>
              </a:spcBef>
              <a:buFont typeface="Microsoft YaHei"/>
              <a:buChar char="•"/>
              <a:tabLst>
                <a:tab pos="418465" algn="l"/>
              </a:tabLst>
            </a:pPr>
            <a:r>
              <a:rPr dirty="0" sz="3300" spc="-10" b="1">
                <a:latin typeface="Microsoft YaHei"/>
                <a:cs typeface="Microsoft YaHei"/>
              </a:rPr>
              <a:t>风险：</a:t>
            </a:r>
            <a:r>
              <a:rPr dirty="0" sz="3300" spc="-10">
                <a:latin typeface="Microsoft YaHei"/>
                <a:cs typeface="Microsoft YaHei"/>
              </a:rPr>
              <a:t>大面积崩溃</a:t>
            </a:r>
            <a:endParaRPr sz="3300">
              <a:latin typeface="Microsoft YaHei"/>
              <a:cs typeface="Microsoft YaHei"/>
            </a:endParaRPr>
          </a:p>
          <a:p>
            <a:pPr algn="just" marL="417830" marR="406400" indent="-236220">
              <a:lnSpc>
                <a:spcPct val="128499"/>
              </a:lnSpc>
              <a:spcBef>
                <a:spcPts val="860"/>
              </a:spcBef>
              <a:buFont typeface="Microsoft YaHei"/>
              <a:buChar char="•"/>
              <a:tabLst>
                <a:tab pos="418465" algn="l"/>
              </a:tabLst>
            </a:pPr>
            <a:r>
              <a:rPr dirty="0" sz="3300" spc="-10" b="1">
                <a:latin typeface="Microsoft YaHei"/>
                <a:cs typeface="Microsoft YaHei"/>
              </a:rPr>
              <a:t>方案：</a:t>
            </a:r>
            <a:r>
              <a:rPr dirty="0" sz="3300" spc="-5">
                <a:latin typeface="Microsoft YaHei"/>
                <a:cs typeface="Microsoft YaHei"/>
              </a:rPr>
              <a:t>盘点缓存使 用，确保服务端可 </a:t>
            </a:r>
            <a:r>
              <a:rPr dirty="0" sz="3300" spc="-10">
                <a:latin typeface="Microsoft YaHei"/>
                <a:cs typeface="Microsoft YaHei"/>
              </a:rPr>
              <a:t>控制缓存清理</a:t>
            </a:r>
            <a:endParaRPr sz="3300">
              <a:latin typeface="Microsoft YaHei"/>
              <a:cs typeface="Microsoft YaHe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550" y="247531"/>
            <a:ext cx="2418774" cy="80290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34930" y="0"/>
            <a:ext cx="18674715" cy="11319510"/>
            <a:chOff x="1434930" y="0"/>
            <a:chExt cx="18674715" cy="11319510"/>
          </a:xfrm>
        </p:grpSpPr>
        <p:sp>
          <p:nvSpPr>
            <p:cNvPr id="3" name="object 3"/>
            <p:cNvSpPr/>
            <p:nvPr/>
          </p:nvSpPr>
          <p:spPr>
            <a:xfrm>
              <a:off x="4975764" y="0"/>
              <a:ext cx="15128875" cy="11308715"/>
            </a:xfrm>
            <a:custGeom>
              <a:avLst/>
              <a:gdLst/>
              <a:ahLst/>
              <a:cxnLst/>
              <a:rect l="l" t="t" r="r" b="b"/>
              <a:pathLst>
                <a:path w="15128875" h="11308715">
                  <a:moveTo>
                    <a:pt x="15128335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15128335" y="11308556"/>
                  </a:lnTo>
                  <a:lnTo>
                    <a:pt x="151283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975764" y="0"/>
              <a:ext cx="15128875" cy="11308715"/>
            </a:xfrm>
            <a:custGeom>
              <a:avLst/>
              <a:gdLst/>
              <a:ahLst/>
              <a:cxnLst/>
              <a:rect l="l" t="t" r="r" b="b"/>
              <a:pathLst>
                <a:path w="15128875" h="11308715">
                  <a:moveTo>
                    <a:pt x="0" y="11308556"/>
                  </a:moveTo>
                  <a:lnTo>
                    <a:pt x="15128335" y="11308556"/>
                  </a:lnTo>
                  <a:lnTo>
                    <a:pt x="15128335" y="0"/>
                  </a:lnTo>
                  <a:lnTo>
                    <a:pt x="0" y="0"/>
                  </a:lnTo>
                  <a:lnTo>
                    <a:pt x="0" y="11308556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4930" y="5169266"/>
              <a:ext cx="4973251" cy="613928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303125">
              <a:lnSpc>
                <a:spcPct val="100000"/>
              </a:lnSpc>
              <a:spcBef>
                <a:spcPts val="115"/>
              </a:spcBef>
            </a:pPr>
            <a:r>
              <a:rPr dirty="0" spc="15"/>
              <a:t>一些经验教训</a:t>
            </a:r>
          </a:p>
        </p:txBody>
      </p:sp>
      <p:sp>
        <p:nvSpPr>
          <p:cNvPr id="7" name="object 7"/>
          <p:cNvSpPr/>
          <p:nvPr/>
        </p:nvSpPr>
        <p:spPr>
          <a:xfrm>
            <a:off x="6991200" y="3372462"/>
            <a:ext cx="11697335" cy="5067935"/>
          </a:xfrm>
          <a:custGeom>
            <a:avLst/>
            <a:gdLst/>
            <a:ahLst/>
            <a:cxnLst/>
            <a:rect l="l" t="t" r="r" b="b"/>
            <a:pathLst>
              <a:path w="11697335" h="5067934">
                <a:moveTo>
                  <a:pt x="0" y="0"/>
                </a:moveTo>
                <a:lnTo>
                  <a:pt x="11696816" y="0"/>
                </a:lnTo>
              </a:path>
              <a:path w="11697335" h="5067934">
                <a:moveTo>
                  <a:pt x="0" y="1267814"/>
                </a:moveTo>
                <a:lnTo>
                  <a:pt x="11696816" y="1267814"/>
                </a:lnTo>
              </a:path>
              <a:path w="11697335" h="5067934">
                <a:moveTo>
                  <a:pt x="0" y="2534373"/>
                </a:moveTo>
                <a:lnTo>
                  <a:pt x="11696816" y="2534373"/>
                </a:lnTo>
              </a:path>
              <a:path w="11697335" h="5067934">
                <a:moveTo>
                  <a:pt x="0" y="3800931"/>
                </a:moveTo>
                <a:lnTo>
                  <a:pt x="11696816" y="3800931"/>
                </a:lnTo>
              </a:path>
              <a:path w="11697335" h="5067934">
                <a:moveTo>
                  <a:pt x="0" y="5067489"/>
                </a:moveTo>
                <a:lnTo>
                  <a:pt x="11696816" y="5067489"/>
                </a:lnTo>
              </a:path>
            </a:pathLst>
          </a:custGeom>
          <a:ln w="10470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554159" y="3575672"/>
            <a:ext cx="8569960" cy="5696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3950" spc="5" b="1">
                <a:solidFill>
                  <a:srgbClr val="44536A"/>
                </a:solidFill>
                <a:latin typeface="Microsoft YaHei"/>
                <a:cs typeface="Microsoft YaHei"/>
              </a:rPr>
              <a:t>低速启动，管到细节，与团队节奏一致</a:t>
            </a:r>
            <a:endParaRPr sz="395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800">
              <a:latin typeface="Microsoft YaHei"/>
              <a:cs typeface="Microsoft YaHei"/>
            </a:endParaRPr>
          </a:p>
          <a:p>
            <a:pPr algn="ctr">
              <a:lnSpc>
                <a:spcPct val="100000"/>
              </a:lnSpc>
            </a:pPr>
            <a:r>
              <a:rPr dirty="0" sz="3950" b="1">
                <a:solidFill>
                  <a:srgbClr val="44536A"/>
                </a:solidFill>
                <a:latin typeface="Microsoft YaHei"/>
                <a:cs typeface="Microsoft YaHei"/>
              </a:rPr>
              <a:t>聚焦有限方向，不要全线开战</a:t>
            </a:r>
            <a:endParaRPr sz="3950">
              <a:latin typeface="Microsoft YaHei"/>
              <a:cs typeface="Microsoft YaHei"/>
            </a:endParaRPr>
          </a:p>
          <a:p>
            <a:pPr algn="ctr" marL="12700" marR="5080">
              <a:lnSpc>
                <a:spcPct val="210500"/>
              </a:lnSpc>
            </a:pPr>
            <a:r>
              <a:rPr dirty="0" sz="3950" spc="5" b="1">
                <a:solidFill>
                  <a:srgbClr val="44536A"/>
                </a:solidFill>
                <a:latin typeface="Microsoft YaHei"/>
                <a:cs typeface="Microsoft YaHei"/>
              </a:rPr>
              <a:t>先提升效率，再引入先进的工具与方法 </a:t>
            </a:r>
            <a:r>
              <a:rPr dirty="0" sz="3950" spc="5" b="1">
                <a:solidFill>
                  <a:srgbClr val="44536A"/>
                </a:solidFill>
                <a:latin typeface="Microsoft YaHei"/>
                <a:cs typeface="Microsoft YaHei"/>
              </a:rPr>
              <a:t>达成目标的方法，比目标更重要</a:t>
            </a:r>
            <a:endParaRPr sz="395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800">
              <a:latin typeface="Microsoft YaHei"/>
              <a:cs typeface="Microsoft YaHei"/>
            </a:endParaRPr>
          </a:p>
          <a:p>
            <a:pPr algn="ctr">
              <a:lnSpc>
                <a:spcPct val="100000"/>
              </a:lnSpc>
            </a:pPr>
            <a:r>
              <a:rPr dirty="0" sz="3950" spc="5" b="1">
                <a:solidFill>
                  <a:srgbClr val="44536A"/>
                </a:solidFill>
                <a:latin typeface="Microsoft YaHei"/>
                <a:cs typeface="Microsoft YaHei"/>
              </a:rPr>
              <a:t>团队招募，比团队培养更重要</a:t>
            </a:r>
            <a:endParaRPr sz="3950">
              <a:latin typeface="Microsoft YaHei"/>
              <a:cs typeface="Microsoft YaHe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2550" y="247531"/>
            <a:ext cx="2418774" cy="80290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7963" y="448438"/>
            <a:ext cx="10079990" cy="123190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pc="15">
                <a:solidFill>
                  <a:srgbClr val="FFFFFF"/>
                </a:solidFill>
              </a:rPr>
              <a:t>易被忽视的重风险区域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1123" y="3481407"/>
            <a:ext cx="4180204" cy="1553845"/>
            <a:chOff x="771123" y="3481407"/>
            <a:chExt cx="4180204" cy="1553845"/>
          </a:xfrm>
        </p:grpSpPr>
        <p:sp>
          <p:nvSpPr>
            <p:cNvPr id="4" name="object 4"/>
            <p:cNvSpPr/>
            <p:nvPr/>
          </p:nvSpPr>
          <p:spPr>
            <a:xfrm>
              <a:off x="776520" y="3486804"/>
              <a:ext cx="4169410" cy="1543050"/>
            </a:xfrm>
            <a:custGeom>
              <a:avLst/>
              <a:gdLst/>
              <a:ahLst/>
              <a:cxnLst/>
              <a:rect l="l" t="t" r="r" b="b"/>
              <a:pathLst>
                <a:path w="4169410" h="1543050">
                  <a:moveTo>
                    <a:pt x="4169087" y="0"/>
                  </a:moveTo>
                  <a:lnTo>
                    <a:pt x="0" y="0"/>
                  </a:lnTo>
                  <a:lnTo>
                    <a:pt x="0" y="1542989"/>
                  </a:lnTo>
                  <a:lnTo>
                    <a:pt x="4169087" y="1542989"/>
                  </a:lnTo>
                  <a:lnTo>
                    <a:pt x="416908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76520" y="3486804"/>
              <a:ext cx="4169410" cy="1543050"/>
            </a:xfrm>
            <a:custGeom>
              <a:avLst/>
              <a:gdLst/>
              <a:ahLst/>
              <a:cxnLst/>
              <a:rect l="l" t="t" r="r" b="b"/>
              <a:pathLst>
                <a:path w="4169410" h="1543050">
                  <a:moveTo>
                    <a:pt x="0" y="1542989"/>
                  </a:moveTo>
                  <a:lnTo>
                    <a:pt x="4169087" y="1542989"/>
                  </a:lnTo>
                  <a:lnTo>
                    <a:pt x="4169087" y="0"/>
                  </a:lnTo>
                  <a:lnTo>
                    <a:pt x="0" y="0"/>
                  </a:lnTo>
                  <a:lnTo>
                    <a:pt x="0" y="1542989"/>
                  </a:lnTo>
                  <a:close/>
                </a:path>
              </a:pathLst>
            </a:custGeom>
            <a:ln w="1047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71285" y="3481569"/>
            <a:ext cx="4179570" cy="1553845"/>
          </a:xfrm>
          <a:prstGeom prst="rect">
            <a:avLst/>
          </a:prstGeom>
        </p:spPr>
        <p:txBody>
          <a:bodyPr wrap="square" lIns="0" tIns="400685" rIns="0" bIns="0" rtlCol="0" vert="horz">
            <a:spAutoFit/>
          </a:bodyPr>
          <a:lstStyle/>
          <a:p>
            <a:pPr marL="958215">
              <a:lnSpc>
                <a:spcPct val="100000"/>
              </a:lnSpc>
              <a:spcBef>
                <a:spcPts val="3155"/>
              </a:spcBef>
            </a:pPr>
            <a:r>
              <a:rPr dirty="0" sz="4450" b="1">
                <a:solidFill>
                  <a:srgbClr val="FFFFFF"/>
                </a:solidFill>
                <a:latin typeface="Microsoft YaHei"/>
                <a:cs typeface="Microsoft YaHei"/>
              </a:rPr>
              <a:t>突发流量</a:t>
            </a:r>
            <a:endParaRPr sz="4450">
              <a:latin typeface="Microsoft YaHei"/>
              <a:cs typeface="Microsoft YaHe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1285" y="5024559"/>
            <a:ext cx="4179570" cy="4584700"/>
            <a:chOff x="771285" y="5024559"/>
            <a:chExt cx="4179570" cy="4584700"/>
          </a:xfrm>
        </p:grpSpPr>
        <p:sp>
          <p:nvSpPr>
            <p:cNvPr id="8" name="object 8"/>
            <p:cNvSpPr/>
            <p:nvPr/>
          </p:nvSpPr>
          <p:spPr>
            <a:xfrm>
              <a:off x="776520" y="5029794"/>
              <a:ext cx="4169410" cy="4573905"/>
            </a:xfrm>
            <a:custGeom>
              <a:avLst/>
              <a:gdLst/>
              <a:ahLst/>
              <a:cxnLst/>
              <a:rect l="l" t="t" r="r" b="b"/>
              <a:pathLst>
                <a:path w="4169410" h="4573905">
                  <a:moveTo>
                    <a:pt x="4169087" y="0"/>
                  </a:moveTo>
                  <a:lnTo>
                    <a:pt x="0" y="0"/>
                  </a:lnTo>
                  <a:lnTo>
                    <a:pt x="0" y="4573682"/>
                  </a:lnTo>
                  <a:lnTo>
                    <a:pt x="4169087" y="4573682"/>
                  </a:lnTo>
                  <a:lnTo>
                    <a:pt x="4169087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76520" y="5029794"/>
              <a:ext cx="4169410" cy="4573905"/>
            </a:xfrm>
            <a:custGeom>
              <a:avLst/>
              <a:gdLst/>
              <a:ahLst/>
              <a:cxnLst/>
              <a:rect l="l" t="t" r="r" b="b"/>
              <a:pathLst>
                <a:path w="4169410" h="4573905">
                  <a:moveTo>
                    <a:pt x="0" y="4573682"/>
                  </a:moveTo>
                  <a:lnTo>
                    <a:pt x="4169087" y="4573682"/>
                  </a:lnTo>
                  <a:lnTo>
                    <a:pt x="4169087" y="0"/>
                  </a:lnTo>
                  <a:lnTo>
                    <a:pt x="0" y="0"/>
                  </a:lnTo>
                  <a:lnTo>
                    <a:pt x="0" y="4573682"/>
                  </a:lnTo>
                  <a:close/>
                </a:path>
              </a:pathLst>
            </a:custGeom>
            <a:ln w="1047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71285" y="5035029"/>
            <a:ext cx="4179570" cy="4573905"/>
          </a:xfrm>
          <a:prstGeom prst="rect">
            <a:avLst/>
          </a:prstGeom>
        </p:spPr>
        <p:txBody>
          <a:bodyPr wrap="square" lIns="0" tIns="224790" rIns="0" bIns="0" rtlCol="0" vert="horz">
            <a:spAutoFit/>
          </a:bodyPr>
          <a:lstStyle/>
          <a:p>
            <a:pPr algn="just" marL="416559" indent="-236854">
              <a:lnSpc>
                <a:spcPct val="100000"/>
              </a:lnSpc>
              <a:spcBef>
                <a:spcPts val="1770"/>
              </a:spcBef>
              <a:buFont typeface="Microsoft YaHei"/>
              <a:buChar char="•"/>
              <a:tabLst>
                <a:tab pos="417195" algn="l"/>
              </a:tabLst>
            </a:pPr>
            <a:r>
              <a:rPr dirty="0" sz="3300" spc="-10" b="1">
                <a:latin typeface="Microsoft YaHei"/>
                <a:cs typeface="Microsoft YaHei"/>
              </a:rPr>
              <a:t>案例</a:t>
            </a:r>
            <a:r>
              <a:rPr dirty="0" sz="3300" spc="-15" b="1">
                <a:latin typeface="Microsoft YaHei"/>
                <a:cs typeface="Microsoft YaHei"/>
              </a:rPr>
              <a:t>：</a:t>
            </a:r>
            <a:r>
              <a:rPr dirty="0" sz="3300" spc="-10">
                <a:latin typeface="Microsoft YaHei"/>
                <a:cs typeface="Microsoft YaHei"/>
              </a:rPr>
              <a:t>公祭日</a:t>
            </a:r>
            <a:endParaRPr sz="3300">
              <a:latin typeface="Microsoft YaHei"/>
              <a:cs typeface="Microsoft YaHei"/>
            </a:endParaRPr>
          </a:p>
          <a:p>
            <a:pPr algn="just" marL="416559" indent="-236854">
              <a:lnSpc>
                <a:spcPct val="100000"/>
              </a:lnSpc>
              <a:spcBef>
                <a:spcPts val="1980"/>
              </a:spcBef>
              <a:buFont typeface="Microsoft YaHei"/>
              <a:buChar char="•"/>
              <a:tabLst>
                <a:tab pos="417195" algn="l"/>
              </a:tabLst>
            </a:pPr>
            <a:r>
              <a:rPr dirty="0" sz="3300" spc="-10" b="1">
                <a:latin typeface="Microsoft YaHei"/>
                <a:cs typeface="Microsoft YaHei"/>
              </a:rPr>
              <a:t>风险</a:t>
            </a:r>
            <a:r>
              <a:rPr dirty="0" sz="3300" spc="-15" b="1">
                <a:latin typeface="Microsoft YaHei"/>
                <a:cs typeface="Microsoft YaHei"/>
              </a:rPr>
              <a:t>：</a:t>
            </a:r>
            <a:r>
              <a:rPr dirty="0" sz="3300" spc="-10">
                <a:latin typeface="Microsoft YaHei"/>
                <a:cs typeface="Microsoft YaHei"/>
              </a:rPr>
              <a:t>系统击穿</a:t>
            </a:r>
            <a:endParaRPr sz="3300">
              <a:latin typeface="Microsoft YaHei"/>
              <a:cs typeface="Microsoft YaHei"/>
            </a:endParaRPr>
          </a:p>
          <a:p>
            <a:pPr algn="just" marL="416559" marR="405130" indent="-236220">
              <a:lnSpc>
                <a:spcPct val="128600"/>
              </a:lnSpc>
              <a:spcBef>
                <a:spcPts val="850"/>
              </a:spcBef>
              <a:buFont typeface="Microsoft YaHei"/>
              <a:buChar char="•"/>
              <a:tabLst>
                <a:tab pos="417195" algn="l"/>
              </a:tabLst>
            </a:pPr>
            <a:r>
              <a:rPr dirty="0" sz="3300" spc="-5" b="1">
                <a:latin typeface="Microsoft YaHei"/>
                <a:cs typeface="Microsoft YaHei"/>
              </a:rPr>
              <a:t>方案</a:t>
            </a:r>
            <a:r>
              <a:rPr dirty="0" sz="3300" spc="-10" b="1">
                <a:latin typeface="Microsoft YaHei"/>
                <a:cs typeface="Microsoft YaHei"/>
              </a:rPr>
              <a:t>：</a:t>
            </a:r>
            <a:r>
              <a:rPr dirty="0" sz="3300" spc="-10">
                <a:latin typeface="Microsoft YaHei"/>
                <a:cs typeface="Microsoft YaHei"/>
              </a:rPr>
              <a:t>性能测试、 </a:t>
            </a:r>
            <a:r>
              <a:rPr dirty="0" sz="3300" spc="-5">
                <a:latin typeface="Microsoft YaHei"/>
                <a:cs typeface="Microsoft YaHei"/>
              </a:rPr>
              <a:t>针对熔断降级的系 </a:t>
            </a:r>
            <a:r>
              <a:rPr dirty="0" sz="3300" spc="-10">
                <a:latin typeface="Microsoft YaHei"/>
                <a:cs typeface="Microsoft YaHei"/>
              </a:rPr>
              <a:t>统性测试</a:t>
            </a:r>
            <a:endParaRPr sz="3300">
              <a:latin typeface="Microsoft YaHei"/>
              <a:cs typeface="Microsoft YaHe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24486" y="3481407"/>
            <a:ext cx="4180204" cy="1553845"/>
            <a:chOff x="5524486" y="3481407"/>
            <a:chExt cx="4180204" cy="1553845"/>
          </a:xfrm>
        </p:grpSpPr>
        <p:sp>
          <p:nvSpPr>
            <p:cNvPr id="12" name="object 12"/>
            <p:cNvSpPr/>
            <p:nvPr/>
          </p:nvSpPr>
          <p:spPr>
            <a:xfrm>
              <a:off x="5529883" y="3486804"/>
              <a:ext cx="4169410" cy="1543050"/>
            </a:xfrm>
            <a:custGeom>
              <a:avLst/>
              <a:gdLst/>
              <a:ahLst/>
              <a:cxnLst/>
              <a:rect l="l" t="t" r="r" b="b"/>
              <a:pathLst>
                <a:path w="4169409" h="1543050">
                  <a:moveTo>
                    <a:pt x="4169087" y="0"/>
                  </a:moveTo>
                  <a:lnTo>
                    <a:pt x="0" y="0"/>
                  </a:lnTo>
                  <a:lnTo>
                    <a:pt x="0" y="1542989"/>
                  </a:lnTo>
                  <a:lnTo>
                    <a:pt x="4169087" y="1542989"/>
                  </a:lnTo>
                  <a:lnTo>
                    <a:pt x="416908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529883" y="3486804"/>
              <a:ext cx="4169410" cy="1543050"/>
            </a:xfrm>
            <a:custGeom>
              <a:avLst/>
              <a:gdLst/>
              <a:ahLst/>
              <a:cxnLst/>
              <a:rect l="l" t="t" r="r" b="b"/>
              <a:pathLst>
                <a:path w="4169409" h="1543050">
                  <a:moveTo>
                    <a:pt x="0" y="1542989"/>
                  </a:moveTo>
                  <a:lnTo>
                    <a:pt x="4169087" y="1542989"/>
                  </a:lnTo>
                  <a:lnTo>
                    <a:pt x="4169087" y="0"/>
                  </a:lnTo>
                  <a:lnTo>
                    <a:pt x="0" y="0"/>
                  </a:lnTo>
                  <a:lnTo>
                    <a:pt x="0" y="1542989"/>
                  </a:lnTo>
                  <a:close/>
                </a:path>
              </a:pathLst>
            </a:custGeom>
            <a:ln w="1047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524648" y="3481569"/>
            <a:ext cx="4179570" cy="1553845"/>
          </a:xfrm>
          <a:prstGeom prst="rect">
            <a:avLst/>
          </a:prstGeom>
        </p:spPr>
        <p:txBody>
          <a:bodyPr wrap="square" lIns="0" tIns="400685" rIns="0" bIns="0" rtlCol="0" vert="horz">
            <a:spAutoFit/>
          </a:bodyPr>
          <a:lstStyle/>
          <a:p>
            <a:pPr marL="958850">
              <a:lnSpc>
                <a:spcPct val="100000"/>
              </a:lnSpc>
              <a:spcBef>
                <a:spcPts val="3155"/>
              </a:spcBef>
            </a:pPr>
            <a:r>
              <a:rPr dirty="0" sz="4450" b="1">
                <a:solidFill>
                  <a:srgbClr val="FFFFFF"/>
                </a:solidFill>
                <a:latin typeface="Microsoft YaHei"/>
                <a:cs typeface="Microsoft YaHei"/>
              </a:rPr>
              <a:t>硬件故障</a:t>
            </a:r>
            <a:endParaRPr sz="4450">
              <a:latin typeface="Microsoft YaHei"/>
              <a:cs typeface="Microsoft YaHe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524648" y="5024559"/>
            <a:ext cx="4179570" cy="4584700"/>
            <a:chOff x="5524648" y="5024559"/>
            <a:chExt cx="4179570" cy="4584700"/>
          </a:xfrm>
        </p:grpSpPr>
        <p:sp>
          <p:nvSpPr>
            <p:cNvPr id="16" name="object 16"/>
            <p:cNvSpPr/>
            <p:nvPr/>
          </p:nvSpPr>
          <p:spPr>
            <a:xfrm>
              <a:off x="5529883" y="5029794"/>
              <a:ext cx="4169410" cy="4573905"/>
            </a:xfrm>
            <a:custGeom>
              <a:avLst/>
              <a:gdLst/>
              <a:ahLst/>
              <a:cxnLst/>
              <a:rect l="l" t="t" r="r" b="b"/>
              <a:pathLst>
                <a:path w="4169409" h="4573905">
                  <a:moveTo>
                    <a:pt x="4169087" y="0"/>
                  </a:moveTo>
                  <a:lnTo>
                    <a:pt x="0" y="0"/>
                  </a:lnTo>
                  <a:lnTo>
                    <a:pt x="0" y="4573682"/>
                  </a:lnTo>
                  <a:lnTo>
                    <a:pt x="4169087" y="4573682"/>
                  </a:lnTo>
                  <a:lnTo>
                    <a:pt x="4169087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529883" y="5029794"/>
              <a:ext cx="4169410" cy="4573905"/>
            </a:xfrm>
            <a:custGeom>
              <a:avLst/>
              <a:gdLst/>
              <a:ahLst/>
              <a:cxnLst/>
              <a:rect l="l" t="t" r="r" b="b"/>
              <a:pathLst>
                <a:path w="4169409" h="4573905">
                  <a:moveTo>
                    <a:pt x="0" y="4573682"/>
                  </a:moveTo>
                  <a:lnTo>
                    <a:pt x="4169087" y="4573682"/>
                  </a:lnTo>
                  <a:lnTo>
                    <a:pt x="4169087" y="0"/>
                  </a:lnTo>
                  <a:lnTo>
                    <a:pt x="0" y="0"/>
                  </a:lnTo>
                  <a:lnTo>
                    <a:pt x="0" y="4573682"/>
                  </a:lnTo>
                  <a:close/>
                </a:path>
              </a:pathLst>
            </a:custGeom>
            <a:ln w="1047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524648" y="5035029"/>
            <a:ext cx="4179570" cy="4573905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417195" marR="407034" indent="-236220">
              <a:lnSpc>
                <a:spcPct val="128699"/>
              </a:lnSpc>
              <a:spcBef>
                <a:spcPts val="635"/>
              </a:spcBef>
              <a:buFont typeface="Microsoft YaHei"/>
              <a:buChar char="•"/>
              <a:tabLst>
                <a:tab pos="417830" algn="l"/>
              </a:tabLst>
            </a:pPr>
            <a:r>
              <a:rPr dirty="0" sz="3300" spc="-10" b="1">
                <a:latin typeface="Microsoft YaHei"/>
                <a:cs typeface="Microsoft YaHei"/>
              </a:rPr>
              <a:t>案例：</a:t>
            </a:r>
            <a:r>
              <a:rPr dirty="0" sz="3300" spc="-5">
                <a:latin typeface="Microsoft YaHei"/>
                <a:cs typeface="Microsoft YaHei"/>
              </a:rPr>
              <a:t>断网、数据 </a:t>
            </a:r>
            <a:r>
              <a:rPr dirty="0" sz="3300" spc="-10">
                <a:latin typeface="Microsoft YaHei"/>
                <a:cs typeface="Microsoft YaHei"/>
              </a:rPr>
              <a:t>库磁盘故障</a:t>
            </a:r>
            <a:endParaRPr sz="3300">
              <a:latin typeface="Microsoft YaHei"/>
              <a:cs typeface="Microsoft YaHei"/>
            </a:endParaRPr>
          </a:p>
          <a:p>
            <a:pPr marL="417195" indent="-236854">
              <a:lnSpc>
                <a:spcPct val="100000"/>
              </a:lnSpc>
              <a:spcBef>
                <a:spcPts val="1975"/>
              </a:spcBef>
              <a:buFont typeface="Microsoft YaHei"/>
              <a:buChar char="•"/>
              <a:tabLst>
                <a:tab pos="417830" algn="l"/>
              </a:tabLst>
            </a:pPr>
            <a:r>
              <a:rPr dirty="0" sz="3300" spc="-10" b="1">
                <a:latin typeface="Microsoft YaHei"/>
                <a:cs typeface="Microsoft YaHei"/>
              </a:rPr>
              <a:t>风险：</a:t>
            </a:r>
            <a:r>
              <a:rPr dirty="0" sz="3300" spc="-10">
                <a:latin typeface="Microsoft YaHei"/>
                <a:cs typeface="Microsoft YaHei"/>
              </a:rPr>
              <a:t>系统不可用</a:t>
            </a:r>
            <a:endParaRPr sz="3300">
              <a:latin typeface="Microsoft YaHei"/>
              <a:cs typeface="Microsoft YaHei"/>
            </a:endParaRPr>
          </a:p>
          <a:p>
            <a:pPr marL="417195" marR="407034" indent="-236220">
              <a:lnSpc>
                <a:spcPct val="128400"/>
              </a:lnSpc>
              <a:spcBef>
                <a:spcPts val="865"/>
              </a:spcBef>
              <a:buFont typeface="Microsoft YaHei"/>
              <a:buChar char="•"/>
              <a:tabLst>
                <a:tab pos="417830" algn="l"/>
              </a:tabLst>
            </a:pPr>
            <a:r>
              <a:rPr dirty="0" sz="3300" spc="-10" b="1">
                <a:latin typeface="Microsoft YaHei"/>
                <a:cs typeface="Microsoft YaHei"/>
              </a:rPr>
              <a:t>方案：</a:t>
            </a:r>
            <a:r>
              <a:rPr dirty="0" sz="3300" spc="-5">
                <a:latin typeface="Microsoft YaHei"/>
                <a:cs typeface="Microsoft YaHei"/>
              </a:rPr>
              <a:t>模块拔插的 </a:t>
            </a:r>
            <a:r>
              <a:rPr dirty="0" sz="3300" spc="-10">
                <a:latin typeface="Microsoft YaHei"/>
                <a:cs typeface="Microsoft YaHei"/>
              </a:rPr>
              <a:t>异常测试</a:t>
            </a:r>
            <a:endParaRPr sz="3300">
              <a:latin typeface="Microsoft YaHei"/>
              <a:cs typeface="Microsoft YaHe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277849" y="3481407"/>
            <a:ext cx="4180204" cy="1553845"/>
            <a:chOff x="10277849" y="3481407"/>
            <a:chExt cx="4180204" cy="1553845"/>
          </a:xfrm>
        </p:grpSpPr>
        <p:sp>
          <p:nvSpPr>
            <p:cNvPr id="20" name="object 20"/>
            <p:cNvSpPr/>
            <p:nvPr/>
          </p:nvSpPr>
          <p:spPr>
            <a:xfrm>
              <a:off x="10283246" y="3486804"/>
              <a:ext cx="4169410" cy="1543050"/>
            </a:xfrm>
            <a:custGeom>
              <a:avLst/>
              <a:gdLst/>
              <a:ahLst/>
              <a:cxnLst/>
              <a:rect l="l" t="t" r="r" b="b"/>
              <a:pathLst>
                <a:path w="4169409" h="1543050">
                  <a:moveTo>
                    <a:pt x="4169087" y="0"/>
                  </a:moveTo>
                  <a:lnTo>
                    <a:pt x="0" y="0"/>
                  </a:lnTo>
                  <a:lnTo>
                    <a:pt x="0" y="1542989"/>
                  </a:lnTo>
                  <a:lnTo>
                    <a:pt x="4169087" y="1542989"/>
                  </a:lnTo>
                  <a:lnTo>
                    <a:pt x="416908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283246" y="3486804"/>
              <a:ext cx="4169410" cy="1543050"/>
            </a:xfrm>
            <a:custGeom>
              <a:avLst/>
              <a:gdLst/>
              <a:ahLst/>
              <a:cxnLst/>
              <a:rect l="l" t="t" r="r" b="b"/>
              <a:pathLst>
                <a:path w="4169409" h="1543050">
                  <a:moveTo>
                    <a:pt x="0" y="1542989"/>
                  </a:moveTo>
                  <a:lnTo>
                    <a:pt x="4169087" y="1542989"/>
                  </a:lnTo>
                  <a:lnTo>
                    <a:pt x="4169087" y="0"/>
                  </a:lnTo>
                  <a:lnTo>
                    <a:pt x="0" y="0"/>
                  </a:lnTo>
                  <a:lnTo>
                    <a:pt x="0" y="1542989"/>
                  </a:lnTo>
                  <a:close/>
                </a:path>
              </a:pathLst>
            </a:custGeom>
            <a:ln w="1047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0278011" y="3481569"/>
            <a:ext cx="4179570" cy="1553845"/>
          </a:xfrm>
          <a:prstGeom prst="rect">
            <a:avLst/>
          </a:prstGeom>
        </p:spPr>
        <p:txBody>
          <a:bodyPr wrap="square" lIns="0" tIns="400685" rIns="0" bIns="0" rtlCol="0" vert="horz">
            <a:spAutoFit/>
          </a:bodyPr>
          <a:lstStyle/>
          <a:p>
            <a:pPr marL="958850">
              <a:lnSpc>
                <a:spcPct val="100000"/>
              </a:lnSpc>
              <a:spcBef>
                <a:spcPts val="3155"/>
              </a:spcBef>
            </a:pPr>
            <a:r>
              <a:rPr dirty="0" sz="4450" b="1">
                <a:solidFill>
                  <a:srgbClr val="FFFFFF"/>
                </a:solidFill>
                <a:latin typeface="Microsoft YaHei"/>
                <a:cs typeface="Microsoft YaHei"/>
              </a:rPr>
              <a:t>异步逻辑</a:t>
            </a:r>
            <a:endParaRPr sz="4450">
              <a:latin typeface="Microsoft YaHei"/>
              <a:cs typeface="Microsoft YaHe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278011" y="5024559"/>
            <a:ext cx="4179570" cy="4584700"/>
            <a:chOff x="10278011" y="5024559"/>
            <a:chExt cx="4179570" cy="4584700"/>
          </a:xfrm>
        </p:grpSpPr>
        <p:sp>
          <p:nvSpPr>
            <p:cNvPr id="24" name="object 24"/>
            <p:cNvSpPr/>
            <p:nvPr/>
          </p:nvSpPr>
          <p:spPr>
            <a:xfrm>
              <a:off x="10283246" y="5029794"/>
              <a:ext cx="4169410" cy="4573905"/>
            </a:xfrm>
            <a:custGeom>
              <a:avLst/>
              <a:gdLst/>
              <a:ahLst/>
              <a:cxnLst/>
              <a:rect l="l" t="t" r="r" b="b"/>
              <a:pathLst>
                <a:path w="4169409" h="4573905">
                  <a:moveTo>
                    <a:pt x="4169087" y="0"/>
                  </a:moveTo>
                  <a:lnTo>
                    <a:pt x="0" y="0"/>
                  </a:lnTo>
                  <a:lnTo>
                    <a:pt x="0" y="4573682"/>
                  </a:lnTo>
                  <a:lnTo>
                    <a:pt x="4169087" y="4573682"/>
                  </a:lnTo>
                  <a:lnTo>
                    <a:pt x="4169087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283246" y="5029794"/>
              <a:ext cx="4169410" cy="4573905"/>
            </a:xfrm>
            <a:custGeom>
              <a:avLst/>
              <a:gdLst/>
              <a:ahLst/>
              <a:cxnLst/>
              <a:rect l="l" t="t" r="r" b="b"/>
              <a:pathLst>
                <a:path w="4169409" h="4573905">
                  <a:moveTo>
                    <a:pt x="0" y="4573682"/>
                  </a:moveTo>
                  <a:lnTo>
                    <a:pt x="4169087" y="4573682"/>
                  </a:lnTo>
                  <a:lnTo>
                    <a:pt x="4169087" y="0"/>
                  </a:lnTo>
                  <a:lnTo>
                    <a:pt x="0" y="0"/>
                  </a:lnTo>
                  <a:lnTo>
                    <a:pt x="0" y="4573682"/>
                  </a:lnTo>
                  <a:close/>
                </a:path>
              </a:pathLst>
            </a:custGeom>
            <a:ln w="1047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0278011" y="5035029"/>
            <a:ext cx="4179570" cy="4573905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417195" marR="404495" indent="-236220">
              <a:lnSpc>
                <a:spcPct val="128699"/>
              </a:lnSpc>
              <a:spcBef>
                <a:spcPts val="635"/>
              </a:spcBef>
              <a:buFont typeface="Microsoft YaHei"/>
              <a:buChar char="•"/>
              <a:tabLst>
                <a:tab pos="417830" algn="l"/>
              </a:tabLst>
            </a:pPr>
            <a:r>
              <a:rPr dirty="0" sz="3300" spc="-10" b="1">
                <a:latin typeface="Microsoft YaHei"/>
                <a:cs typeface="Microsoft YaHei"/>
              </a:rPr>
              <a:t>案例</a:t>
            </a:r>
            <a:r>
              <a:rPr dirty="0" sz="3300" spc="-15" b="1">
                <a:latin typeface="Microsoft YaHei"/>
                <a:cs typeface="Microsoft YaHei"/>
              </a:rPr>
              <a:t>：</a:t>
            </a:r>
            <a:r>
              <a:rPr dirty="0" sz="3300" spc="-10">
                <a:latin typeface="Microsoft YaHei"/>
                <a:cs typeface="Microsoft YaHei"/>
              </a:rPr>
              <a:t>管道阻塞， 离线脚本执行失败</a:t>
            </a:r>
            <a:endParaRPr sz="3300">
              <a:latin typeface="Microsoft YaHei"/>
              <a:cs typeface="Microsoft YaHei"/>
            </a:endParaRPr>
          </a:p>
          <a:p>
            <a:pPr marL="417195" marR="406400" indent="-236220">
              <a:lnSpc>
                <a:spcPct val="128699"/>
              </a:lnSpc>
              <a:spcBef>
                <a:spcPts val="840"/>
              </a:spcBef>
              <a:buFont typeface="Microsoft YaHei"/>
              <a:buChar char="•"/>
              <a:tabLst>
                <a:tab pos="417830" algn="l"/>
              </a:tabLst>
            </a:pPr>
            <a:r>
              <a:rPr dirty="0" sz="3300" spc="-10" b="1">
                <a:latin typeface="Microsoft YaHei"/>
                <a:cs typeface="Microsoft YaHei"/>
              </a:rPr>
              <a:t>风险</a:t>
            </a:r>
            <a:r>
              <a:rPr dirty="0" sz="3300" spc="-15" b="1">
                <a:latin typeface="Microsoft YaHei"/>
                <a:cs typeface="Microsoft YaHei"/>
              </a:rPr>
              <a:t>：</a:t>
            </a:r>
            <a:r>
              <a:rPr dirty="0" sz="3300" spc="-5">
                <a:latin typeface="Microsoft YaHei"/>
                <a:cs typeface="Microsoft YaHei"/>
              </a:rPr>
              <a:t>丢数据、数 </a:t>
            </a:r>
            <a:r>
              <a:rPr dirty="0" sz="3300" spc="-10">
                <a:latin typeface="Microsoft YaHei"/>
                <a:cs typeface="Microsoft YaHei"/>
              </a:rPr>
              <a:t>据错乱</a:t>
            </a:r>
            <a:endParaRPr sz="3300">
              <a:latin typeface="Microsoft YaHei"/>
              <a:cs typeface="Microsoft YaHei"/>
            </a:endParaRPr>
          </a:p>
          <a:p>
            <a:pPr marL="417195" marR="406400" indent="-236220">
              <a:lnSpc>
                <a:spcPct val="128699"/>
              </a:lnSpc>
              <a:spcBef>
                <a:spcPts val="840"/>
              </a:spcBef>
              <a:buFont typeface="Microsoft YaHei"/>
              <a:buChar char="•"/>
              <a:tabLst>
                <a:tab pos="417830" algn="l"/>
              </a:tabLst>
            </a:pPr>
            <a:r>
              <a:rPr dirty="0" sz="3300" spc="-10" b="1">
                <a:latin typeface="Microsoft YaHei"/>
                <a:cs typeface="Microsoft YaHei"/>
              </a:rPr>
              <a:t>方案</a:t>
            </a:r>
            <a:r>
              <a:rPr dirty="0" sz="3300" spc="-15" b="1">
                <a:latin typeface="Microsoft YaHei"/>
                <a:cs typeface="Microsoft YaHei"/>
              </a:rPr>
              <a:t>：</a:t>
            </a:r>
            <a:r>
              <a:rPr dirty="0" sz="3300" spc="-5">
                <a:latin typeface="Microsoft YaHei"/>
                <a:cs typeface="Microsoft YaHei"/>
              </a:rPr>
              <a:t>针对离线功 </a:t>
            </a:r>
            <a:r>
              <a:rPr dirty="0" sz="3300" spc="-10">
                <a:latin typeface="Microsoft YaHei"/>
                <a:cs typeface="Microsoft YaHei"/>
              </a:rPr>
              <a:t>能的异常测试</a:t>
            </a:r>
            <a:endParaRPr sz="3300">
              <a:latin typeface="Microsoft YaHei"/>
              <a:cs typeface="Microsoft YaHe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5031212" y="3481407"/>
            <a:ext cx="4180204" cy="1553845"/>
            <a:chOff x="15031212" y="3481407"/>
            <a:chExt cx="4180204" cy="1553845"/>
          </a:xfrm>
        </p:grpSpPr>
        <p:sp>
          <p:nvSpPr>
            <p:cNvPr id="28" name="object 28"/>
            <p:cNvSpPr/>
            <p:nvPr/>
          </p:nvSpPr>
          <p:spPr>
            <a:xfrm>
              <a:off x="15036610" y="3486804"/>
              <a:ext cx="4169410" cy="1543050"/>
            </a:xfrm>
            <a:custGeom>
              <a:avLst/>
              <a:gdLst/>
              <a:ahLst/>
              <a:cxnLst/>
              <a:rect l="l" t="t" r="r" b="b"/>
              <a:pathLst>
                <a:path w="4169409" h="1543050">
                  <a:moveTo>
                    <a:pt x="4169087" y="0"/>
                  </a:moveTo>
                  <a:lnTo>
                    <a:pt x="0" y="0"/>
                  </a:lnTo>
                  <a:lnTo>
                    <a:pt x="0" y="1542989"/>
                  </a:lnTo>
                  <a:lnTo>
                    <a:pt x="4169087" y="1542989"/>
                  </a:lnTo>
                  <a:lnTo>
                    <a:pt x="416908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5036610" y="3486804"/>
              <a:ext cx="4169410" cy="1543050"/>
            </a:xfrm>
            <a:custGeom>
              <a:avLst/>
              <a:gdLst/>
              <a:ahLst/>
              <a:cxnLst/>
              <a:rect l="l" t="t" r="r" b="b"/>
              <a:pathLst>
                <a:path w="4169409" h="1543050">
                  <a:moveTo>
                    <a:pt x="0" y="1542989"/>
                  </a:moveTo>
                  <a:lnTo>
                    <a:pt x="4169087" y="1542989"/>
                  </a:lnTo>
                  <a:lnTo>
                    <a:pt x="4169087" y="0"/>
                  </a:lnTo>
                  <a:lnTo>
                    <a:pt x="0" y="0"/>
                  </a:lnTo>
                  <a:lnTo>
                    <a:pt x="0" y="1542989"/>
                  </a:lnTo>
                  <a:close/>
                </a:path>
              </a:pathLst>
            </a:custGeom>
            <a:ln w="1047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5031375" y="3481569"/>
            <a:ext cx="4179570" cy="1553845"/>
          </a:xfrm>
          <a:prstGeom prst="rect">
            <a:avLst/>
          </a:prstGeom>
        </p:spPr>
        <p:txBody>
          <a:bodyPr wrap="square" lIns="0" tIns="40068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3155"/>
              </a:spcBef>
            </a:pPr>
            <a:r>
              <a:rPr dirty="0" sz="4450" b="1">
                <a:solidFill>
                  <a:srgbClr val="FFFFFF"/>
                </a:solidFill>
                <a:latin typeface="Microsoft YaHei"/>
                <a:cs typeface="Microsoft YaHei"/>
              </a:rPr>
              <a:t>客户端缓存</a:t>
            </a:r>
            <a:endParaRPr sz="4450">
              <a:latin typeface="Microsoft YaHei"/>
              <a:cs typeface="Microsoft YaHe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5031375" y="5024559"/>
            <a:ext cx="4179570" cy="4584700"/>
            <a:chOff x="15031375" y="5024559"/>
            <a:chExt cx="4179570" cy="4584700"/>
          </a:xfrm>
        </p:grpSpPr>
        <p:sp>
          <p:nvSpPr>
            <p:cNvPr id="32" name="object 32"/>
            <p:cNvSpPr/>
            <p:nvPr/>
          </p:nvSpPr>
          <p:spPr>
            <a:xfrm>
              <a:off x="15036610" y="5029794"/>
              <a:ext cx="4169410" cy="4573905"/>
            </a:xfrm>
            <a:custGeom>
              <a:avLst/>
              <a:gdLst/>
              <a:ahLst/>
              <a:cxnLst/>
              <a:rect l="l" t="t" r="r" b="b"/>
              <a:pathLst>
                <a:path w="4169409" h="4573905">
                  <a:moveTo>
                    <a:pt x="4169087" y="0"/>
                  </a:moveTo>
                  <a:lnTo>
                    <a:pt x="0" y="0"/>
                  </a:lnTo>
                  <a:lnTo>
                    <a:pt x="0" y="4573682"/>
                  </a:lnTo>
                  <a:lnTo>
                    <a:pt x="4169087" y="4573682"/>
                  </a:lnTo>
                  <a:lnTo>
                    <a:pt x="4169087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5036610" y="5029794"/>
              <a:ext cx="4169410" cy="4573905"/>
            </a:xfrm>
            <a:custGeom>
              <a:avLst/>
              <a:gdLst/>
              <a:ahLst/>
              <a:cxnLst/>
              <a:rect l="l" t="t" r="r" b="b"/>
              <a:pathLst>
                <a:path w="4169409" h="4573905">
                  <a:moveTo>
                    <a:pt x="0" y="4573682"/>
                  </a:moveTo>
                  <a:lnTo>
                    <a:pt x="4169087" y="4573682"/>
                  </a:lnTo>
                  <a:lnTo>
                    <a:pt x="4169087" y="0"/>
                  </a:lnTo>
                  <a:lnTo>
                    <a:pt x="0" y="0"/>
                  </a:lnTo>
                  <a:lnTo>
                    <a:pt x="0" y="4573682"/>
                  </a:lnTo>
                  <a:close/>
                </a:path>
              </a:pathLst>
            </a:custGeom>
            <a:ln w="1047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5031375" y="5035029"/>
            <a:ext cx="4179570" cy="4573905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algn="just" marL="417830" marR="406400" indent="-236220">
              <a:lnSpc>
                <a:spcPct val="128699"/>
              </a:lnSpc>
              <a:spcBef>
                <a:spcPts val="635"/>
              </a:spcBef>
              <a:buFont typeface="Microsoft YaHei"/>
              <a:buChar char="•"/>
              <a:tabLst>
                <a:tab pos="418465" algn="l"/>
              </a:tabLst>
            </a:pPr>
            <a:r>
              <a:rPr dirty="0" sz="3300" spc="-10" b="1">
                <a:latin typeface="Microsoft YaHei"/>
                <a:cs typeface="Microsoft YaHei"/>
              </a:rPr>
              <a:t>案例：</a:t>
            </a:r>
            <a:r>
              <a:rPr dirty="0" sz="3300" spc="-5">
                <a:latin typeface="Microsoft YaHei"/>
                <a:cs typeface="Microsoft YaHei"/>
              </a:rPr>
              <a:t>新版本不兼 </a:t>
            </a:r>
            <a:r>
              <a:rPr dirty="0" sz="3300" spc="-10">
                <a:latin typeface="Microsoft YaHei"/>
                <a:cs typeface="Microsoft YaHei"/>
              </a:rPr>
              <a:t>容历史缓存</a:t>
            </a:r>
            <a:endParaRPr sz="3300">
              <a:latin typeface="Microsoft YaHei"/>
              <a:cs typeface="Microsoft YaHei"/>
            </a:endParaRPr>
          </a:p>
          <a:p>
            <a:pPr algn="just" marL="417830" indent="-236854">
              <a:lnSpc>
                <a:spcPct val="100000"/>
              </a:lnSpc>
              <a:spcBef>
                <a:spcPts val="1975"/>
              </a:spcBef>
              <a:buFont typeface="Microsoft YaHei"/>
              <a:buChar char="•"/>
              <a:tabLst>
                <a:tab pos="418465" algn="l"/>
              </a:tabLst>
            </a:pPr>
            <a:r>
              <a:rPr dirty="0" sz="3300" spc="-10" b="1">
                <a:latin typeface="Microsoft YaHei"/>
                <a:cs typeface="Microsoft YaHei"/>
              </a:rPr>
              <a:t>风险：</a:t>
            </a:r>
            <a:r>
              <a:rPr dirty="0" sz="3300" spc="-10">
                <a:latin typeface="Microsoft YaHei"/>
                <a:cs typeface="Microsoft YaHei"/>
              </a:rPr>
              <a:t>大面积崩溃</a:t>
            </a:r>
            <a:endParaRPr sz="3300">
              <a:latin typeface="Microsoft YaHei"/>
              <a:cs typeface="Microsoft YaHei"/>
            </a:endParaRPr>
          </a:p>
          <a:p>
            <a:pPr algn="just" marL="417830" marR="406400" indent="-236220">
              <a:lnSpc>
                <a:spcPct val="128499"/>
              </a:lnSpc>
              <a:spcBef>
                <a:spcPts val="860"/>
              </a:spcBef>
              <a:buFont typeface="Microsoft YaHei"/>
              <a:buChar char="•"/>
              <a:tabLst>
                <a:tab pos="418465" algn="l"/>
              </a:tabLst>
            </a:pPr>
            <a:r>
              <a:rPr dirty="0" sz="3300" spc="-10" b="1">
                <a:latin typeface="Microsoft YaHei"/>
                <a:cs typeface="Microsoft YaHei"/>
              </a:rPr>
              <a:t>方案：</a:t>
            </a:r>
            <a:r>
              <a:rPr dirty="0" sz="3300" spc="-5">
                <a:latin typeface="Microsoft YaHei"/>
                <a:cs typeface="Microsoft YaHei"/>
              </a:rPr>
              <a:t>盘点缓存使 用，确保服务端可 </a:t>
            </a:r>
            <a:r>
              <a:rPr dirty="0" sz="3300" spc="-10">
                <a:latin typeface="Microsoft YaHei"/>
                <a:cs typeface="Microsoft YaHei"/>
              </a:rPr>
              <a:t>控制缓存清理</a:t>
            </a:r>
            <a:endParaRPr sz="3300">
              <a:latin typeface="Microsoft YaHei"/>
              <a:cs typeface="Microsoft YaHe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282" y="0"/>
            <a:ext cx="20092035" cy="11308715"/>
            <a:chOff x="6282" y="0"/>
            <a:chExt cx="20092035" cy="11308715"/>
          </a:xfrm>
        </p:grpSpPr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2550" y="247531"/>
              <a:ext cx="2418774" cy="80290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2" y="0"/>
              <a:ext cx="20091534" cy="113085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3297" y="5000550"/>
            <a:ext cx="8358505" cy="2526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400" b="0">
                <a:solidFill>
                  <a:srgbClr val="FFFFFF"/>
                </a:solidFill>
                <a:latin typeface="Microsoft YaHei"/>
                <a:cs typeface="Microsoft YaHei"/>
              </a:rPr>
              <a:t>谢谢观看</a:t>
            </a:r>
            <a:endParaRPr sz="16400">
              <a:latin typeface="Microsoft YaHei"/>
              <a:cs typeface="Microsoft YaHe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0725" y="2873629"/>
            <a:ext cx="5925683" cy="19664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79716" y="448438"/>
            <a:ext cx="4046220" cy="123190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pc="15">
                <a:solidFill>
                  <a:srgbClr val="FFFFFF"/>
                </a:solidFill>
              </a:rPr>
              <a:t>议程介绍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55270" rIns="0" bIns="0" rtlCol="0" vert="horz">
            <a:spAutoFit/>
          </a:bodyPr>
          <a:lstStyle/>
          <a:p>
            <a:pPr algn="ctr" marL="27305">
              <a:lnSpc>
                <a:spcPct val="100000"/>
              </a:lnSpc>
              <a:spcBef>
                <a:spcPts val="2010"/>
              </a:spcBef>
            </a:pPr>
            <a:r>
              <a:rPr dirty="0" spc="30"/>
              <a:t>尝试回答一个问题：</a:t>
            </a:r>
          </a:p>
          <a:p>
            <a:pPr algn="ctr" marL="27305">
              <a:lnSpc>
                <a:spcPct val="100000"/>
              </a:lnSpc>
              <a:spcBef>
                <a:spcPts val="2815"/>
              </a:spcBef>
            </a:pPr>
            <a:r>
              <a:rPr dirty="0" sz="5450" spc="-10"/>
              <a:t>我的团队不会写代码，怎么做自动化？</a:t>
            </a:r>
            <a:endParaRPr sz="5450"/>
          </a:p>
          <a:p>
            <a:pPr marL="27305">
              <a:lnSpc>
                <a:spcPct val="100000"/>
              </a:lnSpc>
              <a:spcBef>
                <a:spcPts val="15"/>
              </a:spcBef>
            </a:pPr>
            <a:endParaRPr sz="5100"/>
          </a:p>
          <a:p>
            <a:pPr marL="1982470" indent="-565785">
              <a:lnSpc>
                <a:spcPct val="100000"/>
              </a:lnSpc>
              <a:buFont typeface="Arial MT"/>
              <a:buChar char="•"/>
              <a:tabLst>
                <a:tab pos="1983105" algn="l"/>
                <a:tab pos="1983739" algn="l"/>
              </a:tabLst>
            </a:pPr>
            <a:r>
              <a:rPr dirty="0" sz="4450"/>
              <a:t>面临的挑战与问题</a:t>
            </a:r>
            <a:endParaRPr sz="4450"/>
          </a:p>
          <a:p>
            <a:pPr marL="1982470" indent="-565785">
              <a:lnSpc>
                <a:spcPct val="100000"/>
              </a:lnSpc>
              <a:spcBef>
                <a:spcPts val="2380"/>
              </a:spcBef>
              <a:buFont typeface="Arial MT"/>
              <a:buChar char="•"/>
              <a:tabLst>
                <a:tab pos="1983105" algn="l"/>
                <a:tab pos="1983739" algn="l"/>
              </a:tabLst>
            </a:pPr>
            <a:r>
              <a:rPr dirty="0" sz="4450"/>
              <a:t>管理视角，怎么构建质量体系</a:t>
            </a:r>
            <a:endParaRPr sz="4450"/>
          </a:p>
          <a:p>
            <a:pPr marL="1982470" indent="-565785">
              <a:lnSpc>
                <a:spcPct val="100000"/>
              </a:lnSpc>
              <a:spcBef>
                <a:spcPts val="2375"/>
              </a:spcBef>
              <a:buFont typeface="Arial MT"/>
              <a:buChar char="•"/>
              <a:tabLst>
                <a:tab pos="1983105" algn="l"/>
                <a:tab pos="1983739" algn="l"/>
              </a:tabLst>
            </a:pPr>
            <a:r>
              <a:rPr dirty="0" sz="4450"/>
              <a:t>技术视角，涉及的一些工具与方法</a:t>
            </a:r>
            <a:endParaRPr sz="4450"/>
          </a:p>
          <a:p>
            <a:pPr marL="1982470" indent="-565785">
              <a:lnSpc>
                <a:spcPct val="100000"/>
              </a:lnSpc>
              <a:spcBef>
                <a:spcPts val="2380"/>
              </a:spcBef>
              <a:buFont typeface="Arial MT"/>
              <a:buChar char="•"/>
              <a:tabLst>
                <a:tab pos="1983105" algn="l"/>
                <a:tab pos="1983739" algn="l"/>
              </a:tabLst>
            </a:pPr>
            <a:r>
              <a:rPr dirty="0" sz="4450" spc="-5"/>
              <a:t>经验教训，总结复盘</a:t>
            </a:r>
            <a:endParaRPr sz="44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550" y="247531"/>
            <a:ext cx="2418774" cy="8029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0292715">
              <a:lnSpc>
                <a:spcPct val="100000"/>
              </a:lnSpc>
              <a:spcBef>
                <a:spcPts val="115"/>
              </a:spcBef>
            </a:pPr>
            <a:r>
              <a:rPr dirty="0" spc="15">
                <a:solidFill>
                  <a:srgbClr val="FFFFFF"/>
                </a:solidFill>
              </a:rPr>
              <a:t>面临的挑战与问题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99499" y="3099429"/>
            <a:ext cx="10514330" cy="1788795"/>
            <a:chOff x="7699499" y="3099429"/>
            <a:chExt cx="10514330" cy="1788795"/>
          </a:xfrm>
        </p:grpSpPr>
        <p:sp>
          <p:nvSpPr>
            <p:cNvPr id="4" name="object 4"/>
            <p:cNvSpPr/>
            <p:nvPr/>
          </p:nvSpPr>
          <p:spPr>
            <a:xfrm>
              <a:off x="7704896" y="3104826"/>
              <a:ext cx="10503535" cy="1778000"/>
            </a:xfrm>
            <a:custGeom>
              <a:avLst/>
              <a:gdLst/>
              <a:ahLst/>
              <a:cxnLst/>
              <a:rect l="l" t="t" r="r" b="b"/>
              <a:pathLst>
                <a:path w="10503535" h="1778000">
                  <a:moveTo>
                    <a:pt x="10206809" y="0"/>
                  </a:moveTo>
                  <a:lnTo>
                    <a:pt x="0" y="0"/>
                  </a:lnTo>
                  <a:lnTo>
                    <a:pt x="0" y="1777956"/>
                  </a:lnTo>
                  <a:lnTo>
                    <a:pt x="10206809" y="1777956"/>
                  </a:lnTo>
                  <a:lnTo>
                    <a:pt x="10254876" y="1774078"/>
                  </a:lnTo>
                  <a:lnTo>
                    <a:pt x="10300472" y="1762849"/>
                  </a:lnTo>
                  <a:lnTo>
                    <a:pt x="10342990" y="1744881"/>
                  </a:lnTo>
                  <a:lnTo>
                    <a:pt x="10381817" y="1720783"/>
                  </a:lnTo>
                  <a:lnTo>
                    <a:pt x="10416345" y="1691165"/>
                  </a:lnTo>
                  <a:lnTo>
                    <a:pt x="10445962" y="1656638"/>
                  </a:lnTo>
                  <a:lnTo>
                    <a:pt x="10470060" y="1617810"/>
                  </a:lnTo>
                  <a:lnTo>
                    <a:pt x="10488029" y="1575293"/>
                  </a:lnTo>
                  <a:lnTo>
                    <a:pt x="10499257" y="1529696"/>
                  </a:lnTo>
                  <a:lnTo>
                    <a:pt x="10503135" y="1481630"/>
                  </a:lnTo>
                  <a:lnTo>
                    <a:pt x="10503135" y="296326"/>
                  </a:lnTo>
                  <a:lnTo>
                    <a:pt x="10499257" y="248259"/>
                  </a:lnTo>
                  <a:lnTo>
                    <a:pt x="10488029" y="202662"/>
                  </a:lnTo>
                  <a:lnTo>
                    <a:pt x="10470060" y="160145"/>
                  </a:lnTo>
                  <a:lnTo>
                    <a:pt x="10445962" y="121318"/>
                  </a:lnTo>
                  <a:lnTo>
                    <a:pt x="10416345" y="86790"/>
                  </a:lnTo>
                  <a:lnTo>
                    <a:pt x="10381817" y="57172"/>
                  </a:lnTo>
                  <a:lnTo>
                    <a:pt x="10342990" y="33074"/>
                  </a:lnTo>
                  <a:lnTo>
                    <a:pt x="10300472" y="15106"/>
                  </a:lnTo>
                  <a:lnTo>
                    <a:pt x="10254876" y="3878"/>
                  </a:lnTo>
                  <a:lnTo>
                    <a:pt x="10206809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704896" y="3104826"/>
              <a:ext cx="10503535" cy="1778000"/>
            </a:xfrm>
            <a:custGeom>
              <a:avLst/>
              <a:gdLst/>
              <a:ahLst/>
              <a:cxnLst/>
              <a:rect l="l" t="t" r="r" b="b"/>
              <a:pathLst>
                <a:path w="10503535" h="1778000">
                  <a:moveTo>
                    <a:pt x="10503135" y="296326"/>
                  </a:moveTo>
                  <a:lnTo>
                    <a:pt x="10503135" y="1481630"/>
                  </a:lnTo>
                  <a:lnTo>
                    <a:pt x="10499257" y="1529696"/>
                  </a:lnTo>
                  <a:lnTo>
                    <a:pt x="10488029" y="1575293"/>
                  </a:lnTo>
                  <a:lnTo>
                    <a:pt x="10470060" y="1617810"/>
                  </a:lnTo>
                  <a:lnTo>
                    <a:pt x="10445962" y="1656638"/>
                  </a:lnTo>
                  <a:lnTo>
                    <a:pt x="10416345" y="1691165"/>
                  </a:lnTo>
                  <a:lnTo>
                    <a:pt x="10381817" y="1720783"/>
                  </a:lnTo>
                  <a:lnTo>
                    <a:pt x="10342990" y="1744881"/>
                  </a:lnTo>
                  <a:lnTo>
                    <a:pt x="10300472" y="1762849"/>
                  </a:lnTo>
                  <a:lnTo>
                    <a:pt x="10254876" y="1774078"/>
                  </a:lnTo>
                  <a:lnTo>
                    <a:pt x="10206809" y="1777956"/>
                  </a:lnTo>
                  <a:lnTo>
                    <a:pt x="0" y="1777956"/>
                  </a:lnTo>
                  <a:lnTo>
                    <a:pt x="0" y="0"/>
                  </a:lnTo>
                  <a:lnTo>
                    <a:pt x="10206809" y="0"/>
                  </a:lnTo>
                  <a:lnTo>
                    <a:pt x="10254876" y="3878"/>
                  </a:lnTo>
                  <a:lnTo>
                    <a:pt x="10300472" y="15106"/>
                  </a:lnTo>
                  <a:lnTo>
                    <a:pt x="10342990" y="33074"/>
                  </a:lnTo>
                  <a:lnTo>
                    <a:pt x="10381817" y="57172"/>
                  </a:lnTo>
                  <a:lnTo>
                    <a:pt x="10416345" y="86790"/>
                  </a:lnTo>
                  <a:lnTo>
                    <a:pt x="10445962" y="121318"/>
                  </a:lnTo>
                  <a:lnTo>
                    <a:pt x="10470060" y="160145"/>
                  </a:lnTo>
                  <a:lnTo>
                    <a:pt x="10488029" y="202662"/>
                  </a:lnTo>
                  <a:lnTo>
                    <a:pt x="10499257" y="248259"/>
                  </a:lnTo>
                  <a:lnTo>
                    <a:pt x="10503135" y="296326"/>
                  </a:lnTo>
                  <a:close/>
                </a:path>
              </a:pathLst>
            </a:custGeom>
            <a:ln w="1047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897007" y="3163627"/>
            <a:ext cx="7423784" cy="1384935"/>
          </a:xfrm>
          <a:prstGeom prst="rect">
            <a:avLst/>
          </a:prstGeom>
        </p:spPr>
        <p:txBody>
          <a:bodyPr wrap="square" lIns="0" tIns="241935" rIns="0" bIns="0" rtlCol="0" vert="horz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905"/>
              </a:spcBef>
              <a:buChar char="•"/>
              <a:tabLst>
                <a:tab pos="248920" algn="l"/>
              </a:tabLst>
            </a:pPr>
            <a:r>
              <a:rPr dirty="0" sz="2950" spc="15">
                <a:latin typeface="Microsoft YaHei"/>
                <a:cs typeface="Microsoft YaHei"/>
              </a:rPr>
              <a:t>仅覆盖冰山上，对深层次质量问题覆盖不足</a:t>
            </a:r>
            <a:endParaRPr sz="2950">
              <a:latin typeface="Microsoft YaHei"/>
              <a:cs typeface="Microsoft YaHei"/>
            </a:endParaRPr>
          </a:p>
          <a:p>
            <a:pPr marL="248920" indent="-236220">
              <a:lnSpc>
                <a:spcPct val="100000"/>
              </a:lnSpc>
              <a:spcBef>
                <a:spcPts val="1810"/>
              </a:spcBef>
              <a:buChar char="•"/>
              <a:tabLst>
                <a:tab pos="248920" algn="l"/>
              </a:tabLst>
            </a:pPr>
            <a:r>
              <a:rPr dirty="0" sz="2950" spc="15">
                <a:latin typeface="Microsoft YaHei"/>
                <a:cs typeface="Microsoft YaHei"/>
              </a:rPr>
              <a:t>重新增功能覆盖，轻历史功能回归</a:t>
            </a:r>
            <a:endParaRPr sz="2950">
              <a:latin typeface="Microsoft YaHei"/>
              <a:cs typeface="Microsoft YaHe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91568" y="2877189"/>
            <a:ext cx="5918835" cy="2233295"/>
            <a:chOff x="1791568" y="2877189"/>
            <a:chExt cx="5918835" cy="2233295"/>
          </a:xfrm>
        </p:grpSpPr>
        <p:sp>
          <p:nvSpPr>
            <p:cNvPr id="8" name="object 8"/>
            <p:cNvSpPr/>
            <p:nvPr/>
          </p:nvSpPr>
          <p:spPr>
            <a:xfrm>
              <a:off x="1796803" y="2882425"/>
              <a:ext cx="5908675" cy="2223135"/>
            </a:xfrm>
            <a:custGeom>
              <a:avLst/>
              <a:gdLst/>
              <a:ahLst/>
              <a:cxnLst/>
              <a:rect l="l" t="t" r="r" b="b"/>
              <a:pathLst>
                <a:path w="5908675" h="2223135">
                  <a:moveTo>
                    <a:pt x="5537632" y="0"/>
                  </a:moveTo>
                  <a:lnTo>
                    <a:pt x="370459" y="0"/>
                  </a:lnTo>
                  <a:lnTo>
                    <a:pt x="323989" y="2886"/>
                  </a:lnTo>
                  <a:lnTo>
                    <a:pt x="279242" y="11314"/>
                  </a:lnTo>
                  <a:lnTo>
                    <a:pt x="236564" y="24935"/>
                  </a:lnTo>
                  <a:lnTo>
                    <a:pt x="196304" y="43404"/>
                  </a:lnTo>
                  <a:lnTo>
                    <a:pt x="158807" y="66373"/>
                  </a:lnTo>
                  <a:lnTo>
                    <a:pt x="124422" y="93495"/>
                  </a:lnTo>
                  <a:lnTo>
                    <a:pt x="93495" y="124422"/>
                  </a:lnTo>
                  <a:lnTo>
                    <a:pt x="66373" y="158807"/>
                  </a:lnTo>
                  <a:lnTo>
                    <a:pt x="43404" y="196304"/>
                  </a:lnTo>
                  <a:lnTo>
                    <a:pt x="24935" y="236564"/>
                  </a:lnTo>
                  <a:lnTo>
                    <a:pt x="11314" y="279242"/>
                  </a:lnTo>
                  <a:lnTo>
                    <a:pt x="2886" y="323989"/>
                  </a:lnTo>
                  <a:lnTo>
                    <a:pt x="0" y="370459"/>
                  </a:lnTo>
                  <a:lnTo>
                    <a:pt x="0" y="1852299"/>
                  </a:lnTo>
                  <a:lnTo>
                    <a:pt x="2886" y="1898769"/>
                  </a:lnTo>
                  <a:lnTo>
                    <a:pt x="11314" y="1943517"/>
                  </a:lnTo>
                  <a:lnTo>
                    <a:pt x="24935" y="1986194"/>
                  </a:lnTo>
                  <a:lnTo>
                    <a:pt x="43404" y="2026455"/>
                  </a:lnTo>
                  <a:lnTo>
                    <a:pt x="66373" y="2063952"/>
                  </a:lnTo>
                  <a:lnTo>
                    <a:pt x="93495" y="2098337"/>
                  </a:lnTo>
                  <a:lnTo>
                    <a:pt x="124422" y="2129264"/>
                  </a:lnTo>
                  <a:lnTo>
                    <a:pt x="158807" y="2156385"/>
                  </a:lnTo>
                  <a:lnTo>
                    <a:pt x="196304" y="2179354"/>
                  </a:lnTo>
                  <a:lnTo>
                    <a:pt x="236564" y="2197823"/>
                  </a:lnTo>
                  <a:lnTo>
                    <a:pt x="279242" y="2211445"/>
                  </a:lnTo>
                  <a:lnTo>
                    <a:pt x="323989" y="2219873"/>
                  </a:lnTo>
                  <a:lnTo>
                    <a:pt x="370459" y="2222759"/>
                  </a:lnTo>
                  <a:lnTo>
                    <a:pt x="5537632" y="2222759"/>
                  </a:lnTo>
                  <a:lnTo>
                    <a:pt x="5584102" y="2219873"/>
                  </a:lnTo>
                  <a:lnTo>
                    <a:pt x="5628849" y="2211445"/>
                  </a:lnTo>
                  <a:lnTo>
                    <a:pt x="5671527" y="2197823"/>
                  </a:lnTo>
                  <a:lnTo>
                    <a:pt x="5711788" y="2179354"/>
                  </a:lnTo>
                  <a:lnTo>
                    <a:pt x="5749284" y="2156385"/>
                  </a:lnTo>
                  <a:lnTo>
                    <a:pt x="5783670" y="2129264"/>
                  </a:lnTo>
                  <a:lnTo>
                    <a:pt x="5814597" y="2098337"/>
                  </a:lnTo>
                  <a:lnTo>
                    <a:pt x="5841718" y="2063952"/>
                  </a:lnTo>
                  <a:lnTo>
                    <a:pt x="5864687" y="2026455"/>
                  </a:lnTo>
                  <a:lnTo>
                    <a:pt x="5883156" y="1986194"/>
                  </a:lnTo>
                  <a:lnTo>
                    <a:pt x="5896778" y="1943517"/>
                  </a:lnTo>
                  <a:lnTo>
                    <a:pt x="5905205" y="1898769"/>
                  </a:lnTo>
                  <a:lnTo>
                    <a:pt x="5908092" y="1852299"/>
                  </a:lnTo>
                  <a:lnTo>
                    <a:pt x="5908092" y="370459"/>
                  </a:lnTo>
                  <a:lnTo>
                    <a:pt x="5905205" y="323989"/>
                  </a:lnTo>
                  <a:lnTo>
                    <a:pt x="5896778" y="279242"/>
                  </a:lnTo>
                  <a:lnTo>
                    <a:pt x="5883156" y="236564"/>
                  </a:lnTo>
                  <a:lnTo>
                    <a:pt x="5864687" y="196304"/>
                  </a:lnTo>
                  <a:lnTo>
                    <a:pt x="5841718" y="158807"/>
                  </a:lnTo>
                  <a:lnTo>
                    <a:pt x="5814597" y="124422"/>
                  </a:lnTo>
                  <a:lnTo>
                    <a:pt x="5783670" y="93495"/>
                  </a:lnTo>
                  <a:lnTo>
                    <a:pt x="5749284" y="66373"/>
                  </a:lnTo>
                  <a:lnTo>
                    <a:pt x="5711788" y="43404"/>
                  </a:lnTo>
                  <a:lnTo>
                    <a:pt x="5671527" y="24935"/>
                  </a:lnTo>
                  <a:lnTo>
                    <a:pt x="5628849" y="11314"/>
                  </a:lnTo>
                  <a:lnTo>
                    <a:pt x="5584102" y="2886"/>
                  </a:lnTo>
                  <a:lnTo>
                    <a:pt x="553763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96803" y="2882425"/>
              <a:ext cx="5908675" cy="2223135"/>
            </a:xfrm>
            <a:custGeom>
              <a:avLst/>
              <a:gdLst/>
              <a:ahLst/>
              <a:cxnLst/>
              <a:rect l="l" t="t" r="r" b="b"/>
              <a:pathLst>
                <a:path w="5908675" h="2223135">
                  <a:moveTo>
                    <a:pt x="0" y="370459"/>
                  </a:moveTo>
                  <a:lnTo>
                    <a:pt x="2886" y="323989"/>
                  </a:lnTo>
                  <a:lnTo>
                    <a:pt x="11314" y="279242"/>
                  </a:lnTo>
                  <a:lnTo>
                    <a:pt x="24935" y="236564"/>
                  </a:lnTo>
                  <a:lnTo>
                    <a:pt x="43404" y="196304"/>
                  </a:lnTo>
                  <a:lnTo>
                    <a:pt x="66373" y="158807"/>
                  </a:lnTo>
                  <a:lnTo>
                    <a:pt x="93495" y="124422"/>
                  </a:lnTo>
                  <a:lnTo>
                    <a:pt x="124422" y="93495"/>
                  </a:lnTo>
                  <a:lnTo>
                    <a:pt x="158807" y="66373"/>
                  </a:lnTo>
                  <a:lnTo>
                    <a:pt x="196304" y="43404"/>
                  </a:lnTo>
                  <a:lnTo>
                    <a:pt x="236564" y="24935"/>
                  </a:lnTo>
                  <a:lnTo>
                    <a:pt x="279242" y="11314"/>
                  </a:lnTo>
                  <a:lnTo>
                    <a:pt x="323989" y="2886"/>
                  </a:lnTo>
                  <a:lnTo>
                    <a:pt x="370459" y="0"/>
                  </a:lnTo>
                  <a:lnTo>
                    <a:pt x="5537632" y="0"/>
                  </a:lnTo>
                  <a:lnTo>
                    <a:pt x="5584102" y="2886"/>
                  </a:lnTo>
                  <a:lnTo>
                    <a:pt x="5628849" y="11314"/>
                  </a:lnTo>
                  <a:lnTo>
                    <a:pt x="5671527" y="24935"/>
                  </a:lnTo>
                  <a:lnTo>
                    <a:pt x="5711788" y="43404"/>
                  </a:lnTo>
                  <a:lnTo>
                    <a:pt x="5749284" y="66373"/>
                  </a:lnTo>
                  <a:lnTo>
                    <a:pt x="5783670" y="93495"/>
                  </a:lnTo>
                  <a:lnTo>
                    <a:pt x="5814597" y="124422"/>
                  </a:lnTo>
                  <a:lnTo>
                    <a:pt x="5841718" y="158807"/>
                  </a:lnTo>
                  <a:lnTo>
                    <a:pt x="5864687" y="196304"/>
                  </a:lnTo>
                  <a:lnTo>
                    <a:pt x="5883156" y="236564"/>
                  </a:lnTo>
                  <a:lnTo>
                    <a:pt x="5896778" y="279242"/>
                  </a:lnTo>
                  <a:lnTo>
                    <a:pt x="5905205" y="323989"/>
                  </a:lnTo>
                  <a:lnTo>
                    <a:pt x="5908092" y="370459"/>
                  </a:lnTo>
                  <a:lnTo>
                    <a:pt x="5908092" y="1852299"/>
                  </a:lnTo>
                  <a:lnTo>
                    <a:pt x="5905205" y="1898769"/>
                  </a:lnTo>
                  <a:lnTo>
                    <a:pt x="5896778" y="1943517"/>
                  </a:lnTo>
                  <a:lnTo>
                    <a:pt x="5883156" y="1986194"/>
                  </a:lnTo>
                  <a:lnTo>
                    <a:pt x="5864687" y="2026455"/>
                  </a:lnTo>
                  <a:lnTo>
                    <a:pt x="5841718" y="2063952"/>
                  </a:lnTo>
                  <a:lnTo>
                    <a:pt x="5814597" y="2098337"/>
                  </a:lnTo>
                  <a:lnTo>
                    <a:pt x="5783670" y="2129264"/>
                  </a:lnTo>
                  <a:lnTo>
                    <a:pt x="5749284" y="2156385"/>
                  </a:lnTo>
                  <a:lnTo>
                    <a:pt x="5711788" y="2179354"/>
                  </a:lnTo>
                  <a:lnTo>
                    <a:pt x="5671527" y="2197823"/>
                  </a:lnTo>
                  <a:lnTo>
                    <a:pt x="5628849" y="2211445"/>
                  </a:lnTo>
                  <a:lnTo>
                    <a:pt x="5584102" y="2219873"/>
                  </a:lnTo>
                  <a:lnTo>
                    <a:pt x="5537632" y="2222759"/>
                  </a:lnTo>
                  <a:lnTo>
                    <a:pt x="370459" y="2222759"/>
                  </a:lnTo>
                  <a:lnTo>
                    <a:pt x="323989" y="2219873"/>
                  </a:lnTo>
                  <a:lnTo>
                    <a:pt x="279242" y="2211445"/>
                  </a:lnTo>
                  <a:lnTo>
                    <a:pt x="236564" y="2197823"/>
                  </a:lnTo>
                  <a:lnTo>
                    <a:pt x="196304" y="2179354"/>
                  </a:lnTo>
                  <a:lnTo>
                    <a:pt x="158807" y="2156385"/>
                  </a:lnTo>
                  <a:lnTo>
                    <a:pt x="124422" y="2129264"/>
                  </a:lnTo>
                  <a:lnTo>
                    <a:pt x="93495" y="2098337"/>
                  </a:lnTo>
                  <a:lnTo>
                    <a:pt x="66373" y="2063952"/>
                  </a:lnTo>
                  <a:lnTo>
                    <a:pt x="43404" y="2026455"/>
                  </a:lnTo>
                  <a:lnTo>
                    <a:pt x="24935" y="1986194"/>
                  </a:lnTo>
                  <a:lnTo>
                    <a:pt x="11314" y="1943517"/>
                  </a:lnTo>
                  <a:lnTo>
                    <a:pt x="2886" y="1898769"/>
                  </a:lnTo>
                  <a:lnTo>
                    <a:pt x="0" y="1852299"/>
                  </a:lnTo>
                  <a:lnTo>
                    <a:pt x="0" y="370459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057647" y="3527883"/>
            <a:ext cx="1387475" cy="8432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5350" spc="5" b="1">
                <a:solidFill>
                  <a:srgbClr val="FFFFFF"/>
                </a:solidFill>
                <a:latin typeface="Microsoft YaHei"/>
                <a:cs typeface="Microsoft YaHei"/>
              </a:rPr>
              <a:t>质量</a:t>
            </a:r>
            <a:endParaRPr sz="5350">
              <a:latin typeface="Microsoft YaHei"/>
              <a:cs typeface="Microsoft YaHe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699499" y="5434017"/>
            <a:ext cx="10514330" cy="1790064"/>
            <a:chOff x="7699499" y="5434017"/>
            <a:chExt cx="10514330" cy="1790064"/>
          </a:xfrm>
        </p:grpSpPr>
        <p:sp>
          <p:nvSpPr>
            <p:cNvPr id="12" name="object 12"/>
            <p:cNvSpPr/>
            <p:nvPr/>
          </p:nvSpPr>
          <p:spPr>
            <a:xfrm>
              <a:off x="7704896" y="5439415"/>
              <a:ext cx="10503535" cy="1779270"/>
            </a:xfrm>
            <a:custGeom>
              <a:avLst/>
              <a:gdLst/>
              <a:ahLst/>
              <a:cxnLst/>
              <a:rect l="l" t="t" r="r" b="b"/>
              <a:pathLst>
                <a:path w="10503535" h="1779270">
                  <a:moveTo>
                    <a:pt x="10206600" y="0"/>
                  </a:moveTo>
                  <a:lnTo>
                    <a:pt x="0" y="0"/>
                  </a:lnTo>
                  <a:lnTo>
                    <a:pt x="0" y="1779212"/>
                  </a:lnTo>
                  <a:lnTo>
                    <a:pt x="10206600" y="1779212"/>
                  </a:lnTo>
                  <a:lnTo>
                    <a:pt x="10254698" y="1775331"/>
                  </a:lnTo>
                  <a:lnTo>
                    <a:pt x="10300325" y="1764094"/>
                  </a:lnTo>
                  <a:lnTo>
                    <a:pt x="10342872" y="1746112"/>
                  </a:lnTo>
                  <a:lnTo>
                    <a:pt x="10381727" y="1721996"/>
                  </a:lnTo>
                  <a:lnTo>
                    <a:pt x="10416279" y="1692356"/>
                  </a:lnTo>
                  <a:lnTo>
                    <a:pt x="10445919" y="1657804"/>
                  </a:lnTo>
                  <a:lnTo>
                    <a:pt x="10470035" y="1618949"/>
                  </a:lnTo>
                  <a:lnTo>
                    <a:pt x="10488017" y="1576402"/>
                  </a:lnTo>
                  <a:lnTo>
                    <a:pt x="10499254" y="1530775"/>
                  </a:lnTo>
                  <a:lnTo>
                    <a:pt x="10503135" y="1482677"/>
                  </a:lnTo>
                  <a:lnTo>
                    <a:pt x="10503135" y="296535"/>
                  </a:lnTo>
                  <a:lnTo>
                    <a:pt x="10499254" y="248437"/>
                  </a:lnTo>
                  <a:lnTo>
                    <a:pt x="10488017" y="202810"/>
                  </a:lnTo>
                  <a:lnTo>
                    <a:pt x="10470035" y="160263"/>
                  </a:lnTo>
                  <a:lnTo>
                    <a:pt x="10445919" y="121408"/>
                  </a:lnTo>
                  <a:lnTo>
                    <a:pt x="10416279" y="86855"/>
                  </a:lnTo>
                  <a:lnTo>
                    <a:pt x="10381727" y="57216"/>
                  </a:lnTo>
                  <a:lnTo>
                    <a:pt x="10342872" y="33100"/>
                  </a:lnTo>
                  <a:lnTo>
                    <a:pt x="10300325" y="15118"/>
                  </a:lnTo>
                  <a:lnTo>
                    <a:pt x="10254698" y="3881"/>
                  </a:lnTo>
                  <a:lnTo>
                    <a:pt x="10206600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704896" y="5439415"/>
              <a:ext cx="10503535" cy="1779270"/>
            </a:xfrm>
            <a:custGeom>
              <a:avLst/>
              <a:gdLst/>
              <a:ahLst/>
              <a:cxnLst/>
              <a:rect l="l" t="t" r="r" b="b"/>
              <a:pathLst>
                <a:path w="10503535" h="1779270">
                  <a:moveTo>
                    <a:pt x="10503135" y="296535"/>
                  </a:moveTo>
                  <a:lnTo>
                    <a:pt x="10503135" y="1482677"/>
                  </a:lnTo>
                  <a:lnTo>
                    <a:pt x="10499254" y="1530775"/>
                  </a:lnTo>
                  <a:lnTo>
                    <a:pt x="10488017" y="1576402"/>
                  </a:lnTo>
                  <a:lnTo>
                    <a:pt x="10470035" y="1618949"/>
                  </a:lnTo>
                  <a:lnTo>
                    <a:pt x="10445919" y="1657804"/>
                  </a:lnTo>
                  <a:lnTo>
                    <a:pt x="10416279" y="1692356"/>
                  </a:lnTo>
                  <a:lnTo>
                    <a:pt x="10381727" y="1721996"/>
                  </a:lnTo>
                  <a:lnTo>
                    <a:pt x="10342872" y="1746112"/>
                  </a:lnTo>
                  <a:lnTo>
                    <a:pt x="10300325" y="1764094"/>
                  </a:lnTo>
                  <a:lnTo>
                    <a:pt x="10254698" y="1775331"/>
                  </a:lnTo>
                  <a:lnTo>
                    <a:pt x="10206600" y="1779212"/>
                  </a:lnTo>
                  <a:lnTo>
                    <a:pt x="0" y="1779212"/>
                  </a:lnTo>
                  <a:lnTo>
                    <a:pt x="0" y="0"/>
                  </a:lnTo>
                  <a:lnTo>
                    <a:pt x="10206600" y="0"/>
                  </a:lnTo>
                  <a:lnTo>
                    <a:pt x="10254698" y="3881"/>
                  </a:lnTo>
                  <a:lnTo>
                    <a:pt x="10300325" y="15118"/>
                  </a:lnTo>
                  <a:lnTo>
                    <a:pt x="10342872" y="33100"/>
                  </a:lnTo>
                  <a:lnTo>
                    <a:pt x="10381727" y="57216"/>
                  </a:lnTo>
                  <a:lnTo>
                    <a:pt x="10416279" y="86855"/>
                  </a:lnTo>
                  <a:lnTo>
                    <a:pt x="10445919" y="121408"/>
                  </a:lnTo>
                  <a:lnTo>
                    <a:pt x="10470035" y="160263"/>
                  </a:lnTo>
                  <a:lnTo>
                    <a:pt x="10488017" y="202810"/>
                  </a:lnTo>
                  <a:lnTo>
                    <a:pt x="10499254" y="248437"/>
                  </a:lnTo>
                  <a:lnTo>
                    <a:pt x="10503135" y="296535"/>
                  </a:lnTo>
                  <a:close/>
                </a:path>
              </a:pathLst>
            </a:custGeom>
            <a:ln w="1047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897007" y="5498545"/>
            <a:ext cx="6292850" cy="1384935"/>
          </a:xfrm>
          <a:prstGeom prst="rect">
            <a:avLst/>
          </a:prstGeom>
        </p:spPr>
        <p:txBody>
          <a:bodyPr wrap="square" lIns="0" tIns="241935" rIns="0" bIns="0" rtlCol="0" vert="horz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905"/>
              </a:spcBef>
              <a:buChar char="•"/>
              <a:tabLst>
                <a:tab pos="248920" algn="l"/>
              </a:tabLst>
            </a:pPr>
            <a:r>
              <a:rPr dirty="0" sz="2950" spc="15">
                <a:latin typeface="Microsoft YaHei"/>
                <a:cs typeface="Microsoft YaHei"/>
              </a:rPr>
              <a:t>多版本并行，测试资源不足</a:t>
            </a:r>
            <a:endParaRPr sz="2950">
              <a:latin typeface="Microsoft YaHei"/>
              <a:cs typeface="Microsoft YaHei"/>
            </a:endParaRPr>
          </a:p>
          <a:p>
            <a:pPr marL="248920" indent="-236220">
              <a:lnSpc>
                <a:spcPct val="100000"/>
              </a:lnSpc>
              <a:spcBef>
                <a:spcPts val="1814"/>
              </a:spcBef>
              <a:buChar char="•"/>
              <a:tabLst>
                <a:tab pos="248920" algn="l"/>
              </a:tabLst>
            </a:pPr>
            <a:r>
              <a:rPr dirty="0" sz="2950" spc="15">
                <a:latin typeface="Microsoft YaHei"/>
                <a:cs typeface="Microsoft YaHei"/>
              </a:rPr>
              <a:t>手工测试为主，缺乏自动化基础建设</a:t>
            </a:r>
            <a:endParaRPr sz="2950">
              <a:latin typeface="Microsoft YaHei"/>
              <a:cs typeface="Microsoft YaHe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791568" y="5211778"/>
            <a:ext cx="5918835" cy="2234565"/>
            <a:chOff x="1791568" y="5211778"/>
            <a:chExt cx="5918835" cy="2234565"/>
          </a:xfrm>
        </p:grpSpPr>
        <p:sp>
          <p:nvSpPr>
            <p:cNvPr id="16" name="object 16"/>
            <p:cNvSpPr/>
            <p:nvPr/>
          </p:nvSpPr>
          <p:spPr>
            <a:xfrm>
              <a:off x="1796803" y="5217013"/>
              <a:ext cx="5908675" cy="2224405"/>
            </a:xfrm>
            <a:custGeom>
              <a:avLst/>
              <a:gdLst/>
              <a:ahLst/>
              <a:cxnLst/>
              <a:rect l="l" t="t" r="r" b="b"/>
              <a:pathLst>
                <a:path w="5908675" h="2224404">
                  <a:moveTo>
                    <a:pt x="5537423" y="0"/>
                  </a:moveTo>
                  <a:lnTo>
                    <a:pt x="370669" y="0"/>
                  </a:lnTo>
                  <a:lnTo>
                    <a:pt x="324175" y="2888"/>
                  </a:lnTo>
                  <a:lnTo>
                    <a:pt x="279403" y="11321"/>
                  </a:lnTo>
                  <a:lnTo>
                    <a:pt x="236703" y="24951"/>
                  </a:lnTo>
                  <a:lnTo>
                    <a:pt x="196419" y="43431"/>
                  </a:lnTo>
                  <a:lnTo>
                    <a:pt x="158902" y="66414"/>
                  </a:lnTo>
                  <a:lnTo>
                    <a:pt x="124496" y="93551"/>
                  </a:lnTo>
                  <a:lnTo>
                    <a:pt x="93551" y="124496"/>
                  </a:lnTo>
                  <a:lnTo>
                    <a:pt x="66414" y="158902"/>
                  </a:lnTo>
                  <a:lnTo>
                    <a:pt x="43431" y="196419"/>
                  </a:lnTo>
                  <a:lnTo>
                    <a:pt x="24951" y="236703"/>
                  </a:lnTo>
                  <a:lnTo>
                    <a:pt x="11321" y="279403"/>
                  </a:lnTo>
                  <a:lnTo>
                    <a:pt x="2888" y="324175"/>
                  </a:lnTo>
                  <a:lnTo>
                    <a:pt x="0" y="370669"/>
                  </a:lnTo>
                  <a:lnTo>
                    <a:pt x="0" y="1853346"/>
                  </a:lnTo>
                  <a:lnTo>
                    <a:pt x="2888" y="1899840"/>
                  </a:lnTo>
                  <a:lnTo>
                    <a:pt x="11321" y="1944612"/>
                  </a:lnTo>
                  <a:lnTo>
                    <a:pt x="24951" y="1987313"/>
                  </a:lnTo>
                  <a:lnTo>
                    <a:pt x="43431" y="2027596"/>
                  </a:lnTo>
                  <a:lnTo>
                    <a:pt x="66414" y="2065114"/>
                  </a:lnTo>
                  <a:lnTo>
                    <a:pt x="93551" y="2099519"/>
                  </a:lnTo>
                  <a:lnTo>
                    <a:pt x="124496" y="2130464"/>
                  </a:lnTo>
                  <a:lnTo>
                    <a:pt x="158902" y="2157601"/>
                  </a:lnTo>
                  <a:lnTo>
                    <a:pt x="196419" y="2180584"/>
                  </a:lnTo>
                  <a:lnTo>
                    <a:pt x="236703" y="2199064"/>
                  </a:lnTo>
                  <a:lnTo>
                    <a:pt x="279403" y="2212694"/>
                  </a:lnTo>
                  <a:lnTo>
                    <a:pt x="324175" y="2221127"/>
                  </a:lnTo>
                  <a:lnTo>
                    <a:pt x="370669" y="2224016"/>
                  </a:lnTo>
                  <a:lnTo>
                    <a:pt x="5537423" y="2224016"/>
                  </a:lnTo>
                  <a:lnTo>
                    <a:pt x="5583917" y="2221127"/>
                  </a:lnTo>
                  <a:lnTo>
                    <a:pt x="5628688" y="2212694"/>
                  </a:lnTo>
                  <a:lnTo>
                    <a:pt x="5671389" y="2199064"/>
                  </a:lnTo>
                  <a:lnTo>
                    <a:pt x="5711672" y="2180584"/>
                  </a:lnTo>
                  <a:lnTo>
                    <a:pt x="5749190" y="2157601"/>
                  </a:lnTo>
                  <a:lnTo>
                    <a:pt x="5783595" y="2130464"/>
                  </a:lnTo>
                  <a:lnTo>
                    <a:pt x="5814540" y="2099519"/>
                  </a:lnTo>
                  <a:lnTo>
                    <a:pt x="5841678" y="2065114"/>
                  </a:lnTo>
                  <a:lnTo>
                    <a:pt x="5864660" y="2027596"/>
                  </a:lnTo>
                  <a:lnTo>
                    <a:pt x="5883140" y="1987313"/>
                  </a:lnTo>
                  <a:lnTo>
                    <a:pt x="5896771" y="1944612"/>
                  </a:lnTo>
                  <a:lnTo>
                    <a:pt x="5905204" y="1899840"/>
                  </a:lnTo>
                  <a:lnTo>
                    <a:pt x="5908092" y="1853346"/>
                  </a:lnTo>
                  <a:lnTo>
                    <a:pt x="5908092" y="370669"/>
                  </a:lnTo>
                  <a:lnTo>
                    <a:pt x="5905204" y="324175"/>
                  </a:lnTo>
                  <a:lnTo>
                    <a:pt x="5896771" y="279403"/>
                  </a:lnTo>
                  <a:lnTo>
                    <a:pt x="5883140" y="236703"/>
                  </a:lnTo>
                  <a:lnTo>
                    <a:pt x="5864660" y="196419"/>
                  </a:lnTo>
                  <a:lnTo>
                    <a:pt x="5841678" y="158902"/>
                  </a:lnTo>
                  <a:lnTo>
                    <a:pt x="5814540" y="124496"/>
                  </a:lnTo>
                  <a:lnTo>
                    <a:pt x="5783595" y="93551"/>
                  </a:lnTo>
                  <a:lnTo>
                    <a:pt x="5749190" y="66414"/>
                  </a:lnTo>
                  <a:lnTo>
                    <a:pt x="5711672" y="43431"/>
                  </a:lnTo>
                  <a:lnTo>
                    <a:pt x="5671389" y="24951"/>
                  </a:lnTo>
                  <a:lnTo>
                    <a:pt x="5628688" y="11321"/>
                  </a:lnTo>
                  <a:lnTo>
                    <a:pt x="5583917" y="2888"/>
                  </a:lnTo>
                  <a:lnTo>
                    <a:pt x="553742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96803" y="5217013"/>
              <a:ext cx="5908675" cy="2224405"/>
            </a:xfrm>
            <a:custGeom>
              <a:avLst/>
              <a:gdLst/>
              <a:ahLst/>
              <a:cxnLst/>
              <a:rect l="l" t="t" r="r" b="b"/>
              <a:pathLst>
                <a:path w="5908675" h="2224404">
                  <a:moveTo>
                    <a:pt x="0" y="370669"/>
                  </a:moveTo>
                  <a:lnTo>
                    <a:pt x="2888" y="324175"/>
                  </a:lnTo>
                  <a:lnTo>
                    <a:pt x="11321" y="279403"/>
                  </a:lnTo>
                  <a:lnTo>
                    <a:pt x="24951" y="236703"/>
                  </a:lnTo>
                  <a:lnTo>
                    <a:pt x="43431" y="196419"/>
                  </a:lnTo>
                  <a:lnTo>
                    <a:pt x="66414" y="158902"/>
                  </a:lnTo>
                  <a:lnTo>
                    <a:pt x="93551" y="124496"/>
                  </a:lnTo>
                  <a:lnTo>
                    <a:pt x="124496" y="93551"/>
                  </a:lnTo>
                  <a:lnTo>
                    <a:pt x="158902" y="66414"/>
                  </a:lnTo>
                  <a:lnTo>
                    <a:pt x="196419" y="43431"/>
                  </a:lnTo>
                  <a:lnTo>
                    <a:pt x="236703" y="24951"/>
                  </a:lnTo>
                  <a:lnTo>
                    <a:pt x="279403" y="11321"/>
                  </a:lnTo>
                  <a:lnTo>
                    <a:pt x="324175" y="2888"/>
                  </a:lnTo>
                  <a:lnTo>
                    <a:pt x="370669" y="0"/>
                  </a:lnTo>
                  <a:lnTo>
                    <a:pt x="5537423" y="0"/>
                  </a:lnTo>
                  <a:lnTo>
                    <a:pt x="5583917" y="2888"/>
                  </a:lnTo>
                  <a:lnTo>
                    <a:pt x="5628688" y="11321"/>
                  </a:lnTo>
                  <a:lnTo>
                    <a:pt x="5671389" y="24951"/>
                  </a:lnTo>
                  <a:lnTo>
                    <a:pt x="5711672" y="43431"/>
                  </a:lnTo>
                  <a:lnTo>
                    <a:pt x="5749190" y="66414"/>
                  </a:lnTo>
                  <a:lnTo>
                    <a:pt x="5783595" y="93551"/>
                  </a:lnTo>
                  <a:lnTo>
                    <a:pt x="5814540" y="124496"/>
                  </a:lnTo>
                  <a:lnTo>
                    <a:pt x="5841678" y="158902"/>
                  </a:lnTo>
                  <a:lnTo>
                    <a:pt x="5864660" y="196419"/>
                  </a:lnTo>
                  <a:lnTo>
                    <a:pt x="5883140" y="236703"/>
                  </a:lnTo>
                  <a:lnTo>
                    <a:pt x="5896771" y="279403"/>
                  </a:lnTo>
                  <a:lnTo>
                    <a:pt x="5905204" y="324175"/>
                  </a:lnTo>
                  <a:lnTo>
                    <a:pt x="5908092" y="370669"/>
                  </a:lnTo>
                  <a:lnTo>
                    <a:pt x="5908092" y="1853346"/>
                  </a:lnTo>
                  <a:lnTo>
                    <a:pt x="5905204" y="1899840"/>
                  </a:lnTo>
                  <a:lnTo>
                    <a:pt x="5896771" y="1944612"/>
                  </a:lnTo>
                  <a:lnTo>
                    <a:pt x="5883140" y="1987313"/>
                  </a:lnTo>
                  <a:lnTo>
                    <a:pt x="5864660" y="2027596"/>
                  </a:lnTo>
                  <a:lnTo>
                    <a:pt x="5841678" y="2065114"/>
                  </a:lnTo>
                  <a:lnTo>
                    <a:pt x="5814540" y="2099519"/>
                  </a:lnTo>
                  <a:lnTo>
                    <a:pt x="5783595" y="2130464"/>
                  </a:lnTo>
                  <a:lnTo>
                    <a:pt x="5749190" y="2157601"/>
                  </a:lnTo>
                  <a:lnTo>
                    <a:pt x="5711672" y="2180584"/>
                  </a:lnTo>
                  <a:lnTo>
                    <a:pt x="5671389" y="2199064"/>
                  </a:lnTo>
                  <a:lnTo>
                    <a:pt x="5628688" y="2212694"/>
                  </a:lnTo>
                  <a:lnTo>
                    <a:pt x="5583917" y="2221127"/>
                  </a:lnTo>
                  <a:lnTo>
                    <a:pt x="5537423" y="2224016"/>
                  </a:lnTo>
                  <a:lnTo>
                    <a:pt x="370669" y="2224016"/>
                  </a:lnTo>
                  <a:lnTo>
                    <a:pt x="324175" y="2221127"/>
                  </a:lnTo>
                  <a:lnTo>
                    <a:pt x="279403" y="2212694"/>
                  </a:lnTo>
                  <a:lnTo>
                    <a:pt x="236703" y="2199064"/>
                  </a:lnTo>
                  <a:lnTo>
                    <a:pt x="196419" y="2180584"/>
                  </a:lnTo>
                  <a:lnTo>
                    <a:pt x="158902" y="2157601"/>
                  </a:lnTo>
                  <a:lnTo>
                    <a:pt x="124496" y="2130464"/>
                  </a:lnTo>
                  <a:lnTo>
                    <a:pt x="93551" y="2099519"/>
                  </a:lnTo>
                  <a:lnTo>
                    <a:pt x="66414" y="2065114"/>
                  </a:lnTo>
                  <a:lnTo>
                    <a:pt x="43431" y="2027596"/>
                  </a:lnTo>
                  <a:lnTo>
                    <a:pt x="24951" y="1987313"/>
                  </a:lnTo>
                  <a:lnTo>
                    <a:pt x="11321" y="1944612"/>
                  </a:lnTo>
                  <a:lnTo>
                    <a:pt x="2888" y="1899840"/>
                  </a:lnTo>
                  <a:lnTo>
                    <a:pt x="0" y="1853346"/>
                  </a:lnTo>
                  <a:lnTo>
                    <a:pt x="0" y="370669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4057647" y="5863456"/>
            <a:ext cx="1387475" cy="84264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350" spc="10" b="1">
                <a:solidFill>
                  <a:srgbClr val="FFFFFF"/>
                </a:solidFill>
                <a:latin typeface="Microsoft YaHei"/>
                <a:cs typeface="Microsoft YaHei"/>
              </a:rPr>
              <a:t>效率</a:t>
            </a:r>
            <a:endParaRPr sz="5350">
              <a:latin typeface="Microsoft YaHei"/>
              <a:cs typeface="Microsoft YaHe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699499" y="7768606"/>
            <a:ext cx="10514330" cy="1790064"/>
            <a:chOff x="7699499" y="7768606"/>
            <a:chExt cx="10514330" cy="1790064"/>
          </a:xfrm>
        </p:grpSpPr>
        <p:sp>
          <p:nvSpPr>
            <p:cNvPr id="20" name="object 20"/>
            <p:cNvSpPr/>
            <p:nvPr/>
          </p:nvSpPr>
          <p:spPr>
            <a:xfrm>
              <a:off x="7704896" y="7774003"/>
              <a:ext cx="10503535" cy="1779270"/>
            </a:xfrm>
            <a:custGeom>
              <a:avLst/>
              <a:gdLst/>
              <a:ahLst/>
              <a:cxnLst/>
              <a:rect l="l" t="t" r="r" b="b"/>
              <a:pathLst>
                <a:path w="10503535" h="1779270">
                  <a:moveTo>
                    <a:pt x="10206600" y="0"/>
                  </a:moveTo>
                  <a:lnTo>
                    <a:pt x="0" y="0"/>
                  </a:lnTo>
                  <a:lnTo>
                    <a:pt x="0" y="1779212"/>
                  </a:lnTo>
                  <a:lnTo>
                    <a:pt x="10206600" y="1779212"/>
                  </a:lnTo>
                  <a:lnTo>
                    <a:pt x="10254698" y="1775331"/>
                  </a:lnTo>
                  <a:lnTo>
                    <a:pt x="10300325" y="1764094"/>
                  </a:lnTo>
                  <a:lnTo>
                    <a:pt x="10342872" y="1746112"/>
                  </a:lnTo>
                  <a:lnTo>
                    <a:pt x="10381727" y="1721996"/>
                  </a:lnTo>
                  <a:lnTo>
                    <a:pt x="10416279" y="1692356"/>
                  </a:lnTo>
                  <a:lnTo>
                    <a:pt x="10445919" y="1657804"/>
                  </a:lnTo>
                  <a:lnTo>
                    <a:pt x="10470035" y="1618949"/>
                  </a:lnTo>
                  <a:lnTo>
                    <a:pt x="10488017" y="1576402"/>
                  </a:lnTo>
                  <a:lnTo>
                    <a:pt x="10499254" y="1530775"/>
                  </a:lnTo>
                  <a:lnTo>
                    <a:pt x="10503135" y="1482677"/>
                  </a:lnTo>
                  <a:lnTo>
                    <a:pt x="10503135" y="296535"/>
                  </a:lnTo>
                  <a:lnTo>
                    <a:pt x="10499254" y="248437"/>
                  </a:lnTo>
                  <a:lnTo>
                    <a:pt x="10488017" y="202810"/>
                  </a:lnTo>
                  <a:lnTo>
                    <a:pt x="10470035" y="160263"/>
                  </a:lnTo>
                  <a:lnTo>
                    <a:pt x="10445919" y="121408"/>
                  </a:lnTo>
                  <a:lnTo>
                    <a:pt x="10416279" y="86855"/>
                  </a:lnTo>
                  <a:lnTo>
                    <a:pt x="10381727" y="57216"/>
                  </a:lnTo>
                  <a:lnTo>
                    <a:pt x="10342872" y="33100"/>
                  </a:lnTo>
                  <a:lnTo>
                    <a:pt x="10300325" y="15118"/>
                  </a:lnTo>
                  <a:lnTo>
                    <a:pt x="10254698" y="3881"/>
                  </a:lnTo>
                  <a:lnTo>
                    <a:pt x="10206600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704896" y="7774003"/>
              <a:ext cx="10503535" cy="1779270"/>
            </a:xfrm>
            <a:custGeom>
              <a:avLst/>
              <a:gdLst/>
              <a:ahLst/>
              <a:cxnLst/>
              <a:rect l="l" t="t" r="r" b="b"/>
              <a:pathLst>
                <a:path w="10503535" h="1779270">
                  <a:moveTo>
                    <a:pt x="10503135" y="296535"/>
                  </a:moveTo>
                  <a:lnTo>
                    <a:pt x="10503135" y="1482677"/>
                  </a:lnTo>
                  <a:lnTo>
                    <a:pt x="10499254" y="1530775"/>
                  </a:lnTo>
                  <a:lnTo>
                    <a:pt x="10488017" y="1576402"/>
                  </a:lnTo>
                  <a:lnTo>
                    <a:pt x="10470035" y="1618949"/>
                  </a:lnTo>
                  <a:lnTo>
                    <a:pt x="10445919" y="1657804"/>
                  </a:lnTo>
                  <a:lnTo>
                    <a:pt x="10416279" y="1692356"/>
                  </a:lnTo>
                  <a:lnTo>
                    <a:pt x="10381727" y="1721996"/>
                  </a:lnTo>
                  <a:lnTo>
                    <a:pt x="10342872" y="1746112"/>
                  </a:lnTo>
                  <a:lnTo>
                    <a:pt x="10300325" y="1764094"/>
                  </a:lnTo>
                  <a:lnTo>
                    <a:pt x="10254698" y="1775331"/>
                  </a:lnTo>
                  <a:lnTo>
                    <a:pt x="10206600" y="1779212"/>
                  </a:lnTo>
                  <a:lnTo>
                    <a:pt x="0" y="1779212"/>
                  </a:lnTo>
                  <a:lnTo>
                    <a:pt x="0" y="0"/>
                  </a:lnTo>
                  <a:lnTo>
                    <a:pt x="10206600" y="0"/>
                  </a:lnTo>
                  <a:lnTo>
                    <a:pt x="10254698" y="3881"/>
                  </a:lnTo>
                  <a:lnTo>
                    <a:pt x="10300325" y="15118"/>
                  </a:lnTo>
                  <a:lnTo>
                    <a:pt x="10342872" y="33100"/>
                  </a:lnTo>
                  <a:lnTo>
                    <a:pt x="10381727" y="57216"/>
                  </a:lnTo>
                  <a:lnTo>
                    <a:pt x="10416279" y="86855"/>
                  </a:lnTo>
                  <a:lnTo>
                    <a:pt x="10445919" y="121408"/>
                  </a:lnTo>
                  <a:lnTo>
                    <a:pt x="10470035" y="160263"/>
                  </a:lnTo>
                  <a:lnTo>
                    <a:pt x="10488017" y="202810"/>
                  </a:lnTo>
                  <a:lnTo>
                    <a:pt x="10499254" y="248437"/>
                  </a:lnTo>
                  <a:lnTo>
                    <a:pt x="10503135" y="296535"/>
                  </a:lnTo>
                  <a:close/>
                </a:path>
              </a:pathLst>
            </a:custGeom>
            <a:ln w="1047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897007" y="7833972"/>
            <a:ext cx="9308465" cy="1384935"/>
          </a:xfrm>
          <a:prstGeom prst="rect">
            <a:avLst/>
          </a:prstGeom>
        </p:spPr>
        <p:txBody>
          <a:bodyPr wrap="square" lIns="0" tIns="241935" rIns="0" bIns="0" rtlCol="0" vert="horz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905"/>
              </a:spcBef>
              <a:buChar char="•"/>
              <a:tabLst>
                <a:tab pos="248920" algn="l"/>
              </a:tabLst>
            </a:pPr>
            <a:r>
              <a:rPr dirty="0" sz="2950" spc="15">
                <a:latin typeface="Microsoft YaHei"/>
                <a:cs typeface="Microsoft YaHei"/>
              </a:rPr>
              <a:t>业务型测试团队，无开发技能</a:t>
            </a:r>
            <a:endParaRPr sz="2950">
              <a:latin typeface="Microsoft YaHei"/>
              <a:cs typeface="Microsoft YaHei"/>
            </a:endParaRPr>
          </a:p>
          <a:p>
            <a:pPr marL="248920" indent="-236220">
              <a:lnSpc>
                <a:spcPct val="100000"/>
              </a:lnSpc>
              <a:spcBef>
                <a:spcPts val="1814"/>
              </a:spcBef>
              <a:buChar char="•"/>
              <a:tabLst>
                <a:tab pos="248920" algn="l"/>
              </a:tabLst>
            </a:pPr>
            <a:r>
              <a:rPr dirty="0" sz="2950" spc="15">
                <a:latin typeface="Microsoft YaHei"/>
                <a:cs typeface="Microsoft YaHei"/>
              </a:rPr>
              <a:t>团队进入周期性例行工作，不足支撑进一步的业务扩张</a:t>
            </a:r>
            <a:endParaRPr sz="2950">
              <a:latin typeface="Microsoft YaHei"/>
              <a:cs typeface="Microsoft YaHe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791568" y="7546367"/>
            <a:ext cx="5918835" cy="2234565"/>
            <a:chOff x="1791568" y="7546367"/>
            <a:chExt cx="5918835" cy="2234565"/>
          </a:xfrm>
        </p:grpSpPr>
        <p:sp>
          <p:nvSpPr>
            <p:cNvPr id="24" name="object 24"/>
            <p:cNvSpPr/>
            <p:nvPr/>
          </p:nvSpPr>
          <p:spPr>
            <a:xfrm>
              <a:off x="1796803" y="7551602"/>
              <a:ext cx="5908675" cy="2224405"/>
            </a:xfrm>
            <a:custGeom>
              <a:avLst/>
              <a:gdLst/>
              <a:ahLst/>
              <a:cxnLst/>
              <a:rect l="l" t="t" r="r" b="b"/>
              <a:pathLst>
                <a:path w="5908675" h="2224404">
                  <a:moveTo>
                    <a:pt x="5537423" y="0"/>
                  </a:moveTo>
                  <a:lnTo>
                    <a:pt x="370669" y="0"/>
                  </a:lnTo>
                  <a:lnTo>
                    <a:pt x="324175" y="2888"/>
                  </a:lnTo>
                  <a:lnTo>
                    <a:pt x="279403" y="11321"/>
                  </a:lnTo>
                  <a:lnTo>
                    <a:pt x="236703" y="24951"/>
                  </a:lnTo>
                  <a:lnTo>
                    <a:pt x="196419" y="43431"/>
                  </a:lnTo>
                  <a:lnTo>
                    <a:pt x="158902" y="66414"/>
                  </a:lnTo>
                  <a:lnTo>
                    <a:pt x="124496" y="93551"/>
                  </a:lnTo>
                  <a:lnTo>
                    <a:pt x="93551" y="124496"/>
                  </a:lnTo>
                  <a:lnTo>
                    <a:pt x="66414" y="158902"/>
                  </a:lnTo>
                  <a:lnTo>
                    <a:pt x="43431" y="196419"/>
                  </a:lnTo>
                  <a:lnTo>
                    <a:pt x="24951" y="236703"/>
                  </a:lnTo>
                  <a:lnTo>
                    <a:pt x="11321" y="279403"/>
                  </a:lnTo>
                  <a:lnTo>
                    <a:pt x="2888" y="324175"/>
                  </a:lnTo>
                  <a:lnTo>
                    <a:pt x="0" y="370669"/>
                  </a:lnTo>
                  <a:lnTo>
                    <a:pt x="0" y="1853346"/>
                  </a:lnTo>
                  <a:lnTo>
                    <a:pt x="2888" y="1899840"/>
                  </a:lnTo>
                  <a:lnTo>
                    <a:pt x="11321" y="1944612"/>
                  </a:lnTo>
                  <a:lnTo>
                    <a:pt x="24951" y="1987313"/>
                  </a:lnTo>
                  <a:lnTo>
                    <a:pt x="43431" y="2027596"/>
                  </a:lnTo>
                  <a:lnTo>
                    <a:pt x="66414" y="2065114"/>
                  </a:lnTo>
                  <a:lnTo>
                    <a:pt x="93551" y="2099519"/>
                  </a:lnTo>
                  <a:lnTo>
                    <a:pt x="124496" y="2130464"/>
                  </a:lnTo>
                  <a:lnTo>
                    <a:pt x="158902" y="2157601"/>
                  </a:lnTo>
                  <a:lnTo>
                    <a:pt x="196419" y="2180584"/>
                  </a:lnTo>
                  <a:lnTo>
                    <a:pt x="236703" y="2199064"/>
                  </a:lnTo>
                  <a:lnTo>
                    <a:pt x="279403" y="2212694"/>
                  </a:lnTo>
                  <a:lnTo>
                    <a:pt x="324175" y="2221127"/>
                  </a:lnTo>
                  <a:lnTo>
                    <a:pt x="370669" y="2224016"/>
                  </a:lnTo>
                  <a:lnTo>
                    <a:pt x="5537423" y="2224016"/>
                  </a:lnTo>
                  <a:lnTo>
                    <a:pt x="5583917" y="2221127"/>
                  </a:lnTo>
                  <a:lnTo>
                    <a:pt x="5628688" y="2212694"/>
                  </a:lnTo>
                  <a:lnTo>
                    <a:pt x="5671389" y="2199064"/>
                  </a:lnTo>
                  <a:lnTo>
                    <a:pt x="5711672" y="2180584"/>
                  </a:lnTo>
                  <a:lnTo>
                    <a:pt x="5749190" y="2157601"/>
                  </a:lnTo>
                  <a:lnTo>
                    <a:pt x="5783595" y="2130464"/>
                  </a:lnTo>
                  <a:lnTo>
                    <a:pt x="5814540" y="2099519"/>
                  </a:lnTo>
                  <a:lnTo>
                    <a:pt x="5841678" y="2065114"/>
                  </a:lnTo>
                  <a:lnTo>
                    <a:pt x="5864660" y="2027596"/>
                  </a:lnTo>
                  <a:lnTo>
                    <a:pt x="5883140" y="1987313"/>
                  </a:lnTo>
                  <a:lnTo>
                    <a:pt x="5896771" y="1944612"/>
                  </a:lnTo>
                  <a:lnTo>
                    <a:pt x="5905204" y="1899840"/>
                  </a:lnTo>
                  <a:lnTo>
                    <a:pt x="5908092" y="1853346"/>
                  </a:lnTo>
                  <a:lnTo>
                    <a:pt x="5908092" y="370669"/>
                  </a:lnTo>
                  <a:lnTo>
                    <a:pt x="5905204" y="324175"/>
                  </a:lnTo>
                  <a:lnTo>
                    <a:pt x="5896771" y="279403"/>
                  </a:lnTo>
                  <a:lnTo>
                    <a:pt x="5883140" y="236703"/>
                  </a:lnTo>
                  <a:lnTo>
                    <a:pt x="5864660" y="196419"/>
                  </a:lnTo>
                  <a:lnTo>
                    <a:pt x="5841678" y="158902"/>
                  </a:lnTo>
                  <a:lnTo>
                    <a:pt x="5814540" y="124496"/>
                  </a:lnTo>
                  <a:lnTo>
                    <a:pt x="5783595" y="93551"/>
                  </a:lnTo>
                  <a:lnTo>
                    <a:pt x="5749190" y="66414"/>
                  </a:lnTo>
                  <a:lnTo>
                    <a:pt x="5711672" y="43431"/>
                  </a:lnTo>
                  <a:lnTo>
                    <a:pt x="5671389" y="24951"/>
                  </a:lnTo>
                  <a:lnTo>
                    <a:pt x="5628688" y="11321"/>
                  </a:lnTo>
                  <a:lnTo>
                    <a:pt x="5583917" y="2888"/>
                  </a:lnTo>
                  <a:lnTo>
                    <a:pt x="553742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796803" y="7551602"/>
              <a:ext cx="5908675" cy="2224405"/>
            </a:xfrm>
            <a:custGeom>
              <a:avLst/>
              <a:gdLst/>
              <a:ahLst/>
              <a:cxnLst/>
              <a:rect l="l" t="t" r="r" b="b"/>
              <a:pathLst>
                <a:path w="5908675" h="2224404">
                  <a:moveTo>
                    <a:pt x="0" y="370669"/>
                  </a:moveTo>
                  <a:lnTo>
                    <a:pt x="2888" y="324175"/>
                  </a:lnTo>
                  <a:lnTo>
                    <a:pt x="11321" y="279403"/>
                  </a:lnTo>
                  <a:lnTo>
                    <a:pt x="24951" y="236703"/>
                  </a:lnTo>
                  <a:lnTo>
                    <a:pt x="43431" y="196419"/>
                  </a:lnTo>
                  <a:lnTo>
                    <a:pt x="66414" y="158902"/>
                  </a:lnTo>
                  <a:lnTo>
                    <a:pt x="93551" y="124496"/>
                  </a:lnTo>
                  <a:lnTo>
                    <a:pt x="124496" y="93551"/>
                  </a:lnTo>
                  <a:lnTo>
                    <a:pt x="158902" y="66414"/>
                  </a:lnTo>
                  <a:lnTo>
                    <a:pt x="196419" y="43431"/>
                  </a:lnTo>
                  <a:lnTo>
                    <a:pt x="236703" y="24951"/>
                  </a:lnTo>
                  <a:lnTo>
                    <a:pt x="279403" y="11321"/>
                  </a:lnTo>
                  <a:lnTo>
                    <a:pt x="324175" y="2888"/>
                  </a:lnTo>
                  <a:lnTo>
                    <a:pt x="370669" y="0"/>
                  </a:lnTo>
                  <a:lnTo>
                    <a:pt x="5537423" y="0"/>
                  </a:lnTo>
                  <a:lnTo>
                    <a:pt x="5583917" y="2888"/>
                  </a:lnTo>
                  <a:lnTo>
                    <a:pt x="5628688" y="11321"/>
                  </a:lnTo>
                  <a:lnTo>
                    <a:pt x="5671389" y="24951"/>
                  </a:lnTo>
                  <a:lnTo>
                    <a:pt x="5711672" y="43431"/>
                  </a:lnTo>
                  <a:lnTo>
                    <a:pt x="5749190" y="66414"/>
                  </a:lnTo>
                  <a:lnTo>
                    <a:pt x="5783595" y="93551"/>
                  </a:lnTo>
                  <a:lnTo>
                    <a:pt x="5814540" y="124496"/>
                  </a:lnTo>
                  <a:lnTo>
                    <a:pt x="5841678" y="158902"/>
                  </a:lnTo>
                  <a:lnTo>
                    <a:pt x="5864660" y="196419"/>
                  </a:lnTo>
                  <a:lnTo>
                    <a:pt x="5883140" y="236703"/>
                  </a:lnTo>
                  <a:lnTo>
                    <a:pt x="5896771" y="279403"/>
                  </a:lnTo>
                  <a:lnTo>
                    <a:pt x="5905204" y="324175"/>
                  </a:lnTo>
                  <a:lnTo>
                    <a:pt x="5908092" y="370669"/>
                  </a:lnTo>
                  <a:lnTo>
                    <a:pt x="5908092" y="1853346"/>
                  </a:lnTo>
                  <a:lnTo>
                    <a:pt x="5905204" y="1899840"/>
                  </a:lnTo>
                  <a:lnTo>
                    <a:pt x="5896771" y="1944612"/>
                  </a:lnTo>
                  <a:lnTo>
                    <a:pt x="5883140" y="1987313"/>
                  </a:lnTo>
                  <a:lnTo>
                    <a:pt x="5864660" y="2027596"/>
                  </a:lnTo>
                  <a:lnTo>
                    <a:pt x="5841678" y="2065114"/>
                  </a:lnTo>
                  <a:lnTo>
                    <a:pt x="5814540" y="2099519"/>
                  </a:lnTo>
                  <a:lnTo>
                    <a:pt x="5783595" y="2130464"/>
                  </a:lnTo>
                  <a:lnTo>
                    <a:pt x="5749190" y="2157601"/>
                  </a:lnTo>
                  <a:lnTo>
                    <a:pt x="5711672" y="2180584"/>
                  </a:lnTo>
                  <a:lnTo>
                    <a:pt x="5671389" y="2199064"/>
                  </a:lnTo>
                  <a:lnTo>
                    <a:pt x="5628688" y="2212694"/>
                  </a:lnTo>
                  <a:lnTo>
                    <a:pt x="5583917" y="2221127"/>
                  </a:lnTo>
                  <a:lnTo>
                    <a:pt x="5537423" y="2224016"/>
                  </a:lnTo>
                  <a:lnTo>
                    <a:pt x="370669" y="2224016"/>
                  </a:lnTo>
                  <a:lnTo>
                    <a:pt x="324175" y="2221127"/>
                  </a:lnTo>
                  <a:lnTo>
                    <a:pt x="279403" y="2212694"/>
                  </a:lnTo>
                  <a:lnTo>
                    <a:pt x="236703" y="2199064"/>
                  </a:lnTo>
                  <a:lnTo>
                    <a:pt x="196419" y="2180584"/>
                  </a:lnTo>
                  <a:lnTo>
                    <a:pt x="158902" y="2157601"/>
                  </a:lnTo>
                  <a:lnTo>
                    <a:pt x="124496" y="2130464"/>
                  </a:lnTo>
                  <a:lnTo>
                    <a:pt x="93551" y="2099519"/>
                  </a:lnTo>
                  <a:lnTo>
                    <a:pt x="66414" y="2065114"/>
                  </a:lnTo>
                  <a:lnTo>
                    <a:pt x="43431" y="2027596"/>
                  </a:lnTo>
                  <a:lnTo>
                    <a:pt x="24951" y="1987313"/>
                  </a:lnTo>
                  <a:lnTo>
                    <a:pt x="11321" y="1944612"/>
                  </a:lnTo>
                  <a:lnTo>
                    <a:pt x="2888" y="1899840"/>
                  </a:lnTo>
                  <a:lnTo>
                    <a:pt x="0" y="1853346"/>
                  </a:lnTo>
                  <a:lnTo>
                    <a:pt x="0" y="370669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057647" y="8198777"/>
            <a:ext cx="1387475" cy="84264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350" spc="10" b="1">
                <a:solidFill>
                  <a:srgbClr val="FFFFFF"/>
                </a:solidFill>
                <a:latin typeface="Microsoft YaHei"/>
                <a:cs typeface="Microsoft YaHei"/>
              </a:rPr>
              <a:t>团队</a:t>
            </a:r>
            <a:endParaRPr sz="5350">
              <a:latin typeface="Microsoft YaHei"/>
              <a:cs typeface="Microsoft YaHe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550" y="247531"/>
            <a:ext cx="2418774" cy="8029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21957" y="2256313"/>
            <a:ext cx="7823834" cy="7461884"/>
            <a:chOff x="2621957" y="2256313"/>
            <a:chExt cx="7823834" cy="7461884"/>
          </a:xfrm>
        </p:grpSpPr>
        <p:sp>
          <p:nvSpPr>
            <p:cNvPr id="3" name="object 3"/>
            <p:cNvSpPr/>
            <p:nvPr/>
          </p:nvSpPr>
          <p:spPr>
            <a:xfrm>
              <a:off x="2627354" y="2261711"/>
              <a:ext cx="7813040" cy="7314565"/>
            </a:xfrm>
            <a:custGeom>
              <a:avLst/>
              <a:gdLst/>
              <a:ahLst/>
              <a:cxnLst/>
              <a:rect l="l" t="t" r="r" b="b"/>
              <a:pathLst>
                <a:path w="7813040" h="7314565">
                  <a:moveTo>
                    <a:pt x="0" y="7314122"/>
                  </a:moveTo>
                  <a:lnTo>
                    <a:pt x="7812955" y="7314122"/>
                  </a:lnTo>
                  <a:lnTo>
                    <a:pt x="7812955" y="0"/>
                  </a:lnTo>
                  <a:lnTo>
                    <a:pt x="0" y="0"/>
                  </a:lnTo>
                  <a:lnTo>
                    <a:pt x="0" y="73141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627354" y="2261711"/>
              <a:ext cx="7813040" cy="7451090"/>
            </a:xfrm>
            <a:custGeom>
              <a:avLst/>
              <a:gdLst/>
              <a:ahLst/>
              <a:cxnLst/>
              <a:rect l="l" t="t" r="r" b="b"/>
              <a:pathLst>
                <a:path w="7813040" h="7451090">
                  <a:moveTo>
                    <a:pt x="0" y="7451082"/>
                  </a:moveTo>
                  <a:lnTo>
                    <a:pt x="7812955" y="7451082"/>
                  </a:lnTo>
                  <a:lnTo>
                    <a:pt x="7812955" y="0"/>
                  </a:lnTo>
                  <a:lnTo>
                    <a:pt x="0" y="0"/>
                  </a:lnTo>
                  <a:lnTo>
                    <a:pt x="0" y="7451082"/>
                  </a:lnTo>
                  <a:close/>
                </a:path>
              </a:pathLst>
            </a:custGeom>
            <a:ln w="1047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3569" y="2554267"/>
              <a:ext cx="6759165" cy="664755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137553" y="448438"/>
            <a:ext cx="12087860" cy="123190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pc="15">
                <a:solidFill>
                  <a:srgbClr val="FFFFFF"/>
                </a:solidFill>
              </a:rPr>
              <a:t>通常质量团队可选择的目标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95003" y="5881110"/>
            <a:ext cx="1269365" cy="779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950" spc="-10" b="1">
                <a:solidFill>
                  <a:srgbClr val="FFFFFF"/>
                </a:solidFill>
                <a:latin typeface="Microsoft YaHei"/>
                <a:cs typeface="Microsoft YaHei"/>
              </a:rPr>
              <a:t>成本</a:t>
            </a:r>
            <a:endParaRPr sz="495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4630" y="3198720"/>
            <a:ext cx="849630" cy="527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3300" spc="-10" b="1">
                <a:solidFill>
                  <a:srgbClr val="FFFFFF"/>
                </a:solidFill>
                <a:latin typeface="Microsoft YaHei"/>
                <a:cs typeface="Microsoft YaHei"/>
              </a:rPr>
              <a:t>质量</a:t>
            </a:r>
            <a:endParaRPr sz="33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48744" y="7432057"/>
            <a:ext cx="849630" cy="528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3300" spc="-10" b="1">
                <a:solidFill>
                  <a:srgbClr val="FFFFFF"/>
                </a:solidFill>
                <a:latin typeface="Microsoft YaHei"/>
                <a:cs typeface="Microsoft YaHei"/>
              </a:rPr>
              <a:t>效率</a:t>
            </a:r>
            <a:endParaRPr sz="33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60202" y="7432057"/>
            <a:ext cx="849630" cy="528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3300" spc="-10" b="1">
                <a:solidFill>
                  <a:srgbClr val="FFFFFF"/>
                </a:solidFill>
                <a:latin typeface="Microsoft YaHei"/>
                <a:cs typeface="Microsoft YaHei"/>
              </a:rPr>
              <a:t>可控</a:t>
            </a:r>
            <a:endParaRPr sz="3300">
              <a:latin typeface="Microsoft YaHei"/>
              <a:cs typeface="Microsoft YaHe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87464" y="2663793"/>
            <a:ext cx="6425772" cy="414270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4745489" y="7772403"/>
            <a:ext cx="2287270" cy="930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dirty="0" sz="2950" spc="15" b="1">
                <a:solidFill>
                  <a:srgbClr val="FFFFFF"/>
                </a:solidFill>
                <a:latin typeface="Microsoft YaHei"/>
                <a:cs typeface="Microsoft YaHei"/>
              </a:rPr>
              <a:t>依托团队能力 在可控成本下</a:t>
            </a:r>
            <a:endParaRPr sz="295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79263" y="9226181"/>
            <a:ext cx="6023610" cy="579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600" spc="30" b="1">
                <a:solidFill>
                  <a:srgbClr val="FFFFFF"/>
                </a:solidFill>
                <a:latin typeface="Microsoft YaHei"/>
                <a:cs typeface="Microsoft YaHei"/>
              </a:rPr>
              <a:t>提升质量、效率、项目可控性</a:t>
            </a:r>
            <a:endParaRPr sz="36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27354" y="9575834"/>
            <a:ext cx="7813040" cy="982980"/>
          </a:xfrm>
          <a:custGeom>
            <a:avLst/>
            <a:gdLst/>
            <a:ahLst/>
            <a:cxnLst/>
            <a:rect l="l" t="t" r="r" b="b"/>
            <a:pathLst>
              <a:path w="7813040" h="982979">
                <a:moveTo>
                  <a:pt x="7812955" y="0"/>
                </a:moveTo>
                <a:lnTo>
                  <a:pt x="0" y="0"/>
                </a:lnTo>
                <a:lnTo>
                  <a:pt x="0" y="982587"/>
                </a:lnTo>
                <a:lnTo>
                  <a:pt x="7812955" y="982587"/>
                </a:lnTo>
                <a:lnTo>
                  <a:pt x="781295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627354" y="9575834"/>
            <a:ext cx="7813040" cy="982980"/>
          </a:xfrm>
          <a:prstGeom prst="rect">
            <a:avLst/>
          </a:prstGeom>
          <a:ln w="10470">
            <a:solidFill>
              <a:srgbClr val="2E528F"/>
            </a:solidFill>
          </a:ln>
        </p:spPr>
        <p:txBody>
          <a:bodyPr wrap="square" lIns="0" tIns="20256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595"/>
              </a:spcBef>
            </a:pPr>
            <a:r>
              <a:rPr dirty="0" sz="3600" spc="30" b="1">
                <a:solidFill>
                  <a:srgbClr val="FFFFFF"/>
                </a:solidFill>
                <a:latin typeface="Microsoft YaHei"/>
                <a:cs typeface="Microsoft YaHei"/>
              </a:rPr>
              <a:t>团队能力</a:t>
            </a:r>
            <a:endParaRPr sz="3600">
              <a:latin typeface="Microsoft YaHei"/>
              <a:cs typeface="Microsoft YaHe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2550" y="247531"/>
            <a:ext cx="2418774" cy="8029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2758" y="448438"/>
            <a:ext cx="11082655" cy="123190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pc="15">
                <a:solidFill>
                  <a:srgbClr val="FFFFFF"/>
                </a:solidFill>
              </a:rPr>
              <a:t>定方向，定目标，定路径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63010" y="2862111"/>
            <a:ext cx="5600700" cy="1409065"/>
            <a:chOff x="863010" y="2862111"/>
            <a:chExt cx="5600700" cy="1409065"/>
          </a:xfrm>
        </p:grpSpPr>
        <p:sp>
          <p:nvSpPr>
            <p:cNvPr id="4" name="object 4"/>
            <p:cNvSpPr/>
            <p:nvPr/>
          </p:nvSpPr>
          <p:spPr>
            <a:xfrm>
              <a:off x="868245" y="2867347"/>
              <a:ext cx="5590540" cy="1398905"/>
            </a:xfrm>
            <a:custGeom>
              <a:avLst/>
              <a:gdLst/>
              <a:ahLst/>
              <a:cxnLst/>
              <a:rect l="l" t="t" r="r" b="b"/>
              <a:pathLst>
                <a:path w="5590540" h="1398904">
                  <a:moveTo>
                    <a:pt x="5450305" y="0"/>
                  </a:moveTo>
                  <a:lnTo>
                    <a:pt x="139849" y="0"/>
                  </a:lnTo>
                  <a:lnTo>
                    <a:pt x="95647" y="7130"/>
                  </a:lnTo>
                  <a:lnTo>
                    <a:pt x="57257" y="26986"/>
                  </a:lnTo>
                  <a:lnTo>
                    <a:pt x="26983" y="57266"/>
                  </a:lnTo>
                  <a:lnTo>
                    <a:pt x="7129" y="95668"/>
                  </a:lnTo>
                  <a:lnTo>
                    <a:pt x="0" y="139891"/>
                  </a:lnTo>
                  <a:lnTo>
                    <a:pt x="0" y="1258600"/>
                  </a:lnTo>
                  <a:lnTo>
                    <a:pt x="7129" y="1302822"/>
                  </a:lnTo>
                  <a:lnTo>
                    <a:pt x="26983" y="1341224"/>
                  </a:lnTo>
                  <a:lnTo>
                    <a:pt x="57257" y="1371505"/>
                  </a:lnTo>
                  <a:lnTo>
                    <a:pt x="95647" y="1391361"/>
                  </a:lnTo>
                  <a:lnTo>
                    <a:pt x="139849" y="1398491"/>
                  </a:lnTo>
                  <a:lnTo>
                    <a:pt x="5450305" y="1398491"/>
                  </a:lnTo>
                  <a:lnTo>
                    <a:pt x="5494527" y="1391361"/>
                  </a:lnTo>
                  <a:lnTo>
                    <a:pt x="5532929" y="1371505"/>
                  </a:lnTo>
                  <a:lnTo>
                    <a:pt x="5563209" y="1341224"/>
                  </a:lnTo>
                  <a:lnTo>
                    <a:pt x="5583066" y="1302822"/>
                  </a:lnTo>
                  <a:lnTo>
                    <a:pt x="5590196" y="1258600"/>
                  </a:lnTo>
                  <a:lnTo>
                    <a:pt x="5590196" y="139891"/>
                  </a:lnTo>
                  <a:lnTo>
                    <a:pt x="5583066" y="95668"/>
                  </a:lnTo>
                  <a:lnTo>
                    <a:pt x="5563209" y="57266"/>
                  </a:lnTo>
                  <a:lnTo>
                    <a:pt x="5532929" y="26986"/>
                  </a:lnTo>
                  <a:lnTo>
                    <a:pt x="5494527" y="7130"/>
                  </a:lnTo>
                  <a:lnTo>
                    <a:pt x="545030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68245" y="2867347"/>
              <a:ext cx="5590540" cy="1398905"/>
            </a:xfrm>
            <a:custGeom>
              <a:avLst/>
              <a:gdLst/>
              <a:ahLst/>
              <a:cxnLst/>
              <a:rect l="l" t="t" r="r" b="b"/>
              <a:pathLst>
                <a:path w="5590540" h="1398904">
                  <a:moveTo>
                    <a:pt x="0" y="139891"/>
                  </a:moveTo>
                  <a:lnTo>
                    <a:pt x="7129" y="95668"/>
                  </a:lnTo>
                  <a:lnTo>
                    <a:pt x="26983" y="57266"/>
                  </a:lnTo>
                  <a:lnTo>
                    <a:pt x="57257" y="26986"/>
                  </a:lnTo>
                  <a:lnTo>
                    <a:pt x="95647" y="7130"/>
                  </a:lnTo>
                  <a:lnTo>
                    <a:pt x="139849" y="0"/>
                  </a:lnTo>
                  <a:lnTo>
                    <a:pt x="5450305" y="0"/>
                  </a:lnTo>
                  <a:lnTo>
                    <a:pt x="5494527" y="7130"/>
                  </a:lnTo>
                  <a:lnTo>
                    <a:pt x="5532929" y="26986"/>
                  </a:lnTo>
                  <a:lnTo>
                    <a:pt x="5563209" y="57266"/>
                  </a:lnTo>
                  <a:lnTo>
                    <a:pt x="5583066" y="95668"/>
                  </a:lnTo>
                  <a:lnTo>
                    <a:pt x="5590196" y="139891"/>
                  </a:lnTo>
                  <a:lnTo>
                    <a:pt x="5590196" y="1258600"/>
                  </a:lnTo>
                  <a:lnTo>
                    <a:pt x="5583066" y="1302822"/>
                  </a:lnTo>
                  <a:lnTo>
                    <a:pt x="5563209" y="1341224"/>
                  </a:lnTo>
                  <a:lnTo>
                    <a:pt x="5532929" y="1371505"/>
                  </a:lnTo>
                  <a:lnTo>
                    <a:pt x="5494527" y="1391361"/>
                  </a:lnTo>
                  <a:lnTo>
                    <a:pt x="5450305" y="1398491"/>
                  </a:lnTo>
                  <a:lnTo>
                    <a:pt x="139849" y="1398491"/>
                  </a:lnTo>
                  <a:lnTo>
                    <a:pt x="95647" y="1391361"/>
                  </a:lnTo>
                  <a:lnTo>
                    <a:pt x="57257" y="1371505"/>
                  </a:lnTo>
                  <a:lnTo>
                    <a:pt x="26983" y="1341224"/>
                  </a:lnTo>
                  <a:lnTo>
                    <a:pt x="7129" y="1302822"/>
                  </a:lnTo>
                  <a:lnTo>
                    <a:pt x="0" y="1258600"/>
                  </a:lnTo>
                  <a:lnTo>
                    <a:pt x="0" y="139891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708683" y="3136104"/>
            <a:ext cx="1910714" cy="779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950" spc="-5" b="1">
                <a:solidFill>
                  <a:srgbClr val="FFFFFF"/>
                </a:solidFill>
                <a:latin typeface="Microsoft YaHei"/>
                <a:cs typeface="Microsoft YaHei"/>
              </a:rPr>
              <a:t>定方向</a:t>
            </a:r>
            <a:endParaRPr sz="4950">
              <a:latin typeface="Microsoft YaHei"/>
              <a:cs typeface="Microsoft YaHe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0834" y="4387719"/>
            <a:ext cx="245018" cy="24501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863010" y="4749384"/>
            <a:ext cx="5600700" cy="1407795"/>
            <a:chOff x="863010" y="4749384"/>
            <a:chExt cx="5600700" cy="1407795"/>
          </a:xfrm>
        </p:grpSpPr>
        <p:sp>
          <p:nvSpPr>
            <p:cNvPr id="9" name="object 9"/>
            <p:cNvSpPr/>
            <p:nvPr/>
          </p:nvSpPr>
          <p:spPr>
            <a:xfrm>
              <a:off x="868245" y="4754619"/>
              <a:ext cx="5590540" cy="1397635"/>
            </a:xfrm>
            <a:custGeom>
              <a:avLst/>
              <a:gdLst/>
              <a:ahLst/>
              <a:cxnLst/>
              <a:rect l="l" t="t" r="r" b="b"/>
              <a:pathLst>
                <a:path w="5590540" h="1397635">
                  <a:moveTo>
                    <a:pt x="5450514" y="0"/>
                  </a:moveTo>
                  <a:lnTo>
                    <a:pt x="139723" y="0"/>
                  </a:lnTo>
                  <a:lnTo>
                    <a:pt x="95558" y="7118"/>
                  </a:lnTo>
                  <a:lnTo>
                    <a:pt x="57203" y="26942"/>
                  </a:lnTo>
                  <a:lnTo>
                    <a:pt x="26957" y="57176"/>
                  </a:lnTo>
                  <a:lnTo>
                    <a:pt x="7122" y="95521"/>
                  </a:lnTo>
                  <a:lnTo>
                    <a:pt x="0" y="139681"/>
                  </a:lnTo>
                  <a:lnTo>
                    <a:pt x="0" y="1257553"/>
                  </a:lnTo>
                  <a:lnTo>
                    <a:pt x="7122" y="1301713"/>
                  </a:lnTo>
                  <a:lnTo>
                    <a:pt x="26957" y="1340058"/>
                  </a:lnTo>
                  <a:lnTo>
                    <a:pt x="57203" y="1370292"/>
                  </a:lnTo>
                  <a:lnTo>
                    <a:pt x="95558" y="1390116"/>
                  </a:lnTo>
                  <a:lnTo>
                    <a:pt x="139723" y="1397234"/>
                  </a:lnTo>
                  <a:lnTo>
                    <a:pt x="5450514" y="1397234"/>
                  </a:lnTo>
                  <a:lnTo>
                    <a:pt x="5494674" y="1390116"/>
                  </a:lnTo>
                  <a:lnTo>
                    <a:pt x="5533020" y="1370292"/>
                  </a:lnTo>
                  <a:lnTo>
                    <a:pt x="5563253" y="1340058"/>
                  </a:lnTo>
                  <a:lnTo>
                    <a:pt x="5583077" y="1301713"/>
                  </a:lnTo>
                  <a:lnTo>
                    <a:pt x="5590196" y="1257553"/>
                  </a:lnTo>
                  <a:lnTo>
                    <a:pt x="5590196" y="139681"/>
                  </a:lnTo>
                  <a:lnTo>
                    <a:pt x="5583077" y="95521"/>
                  </a:lnTo>
                  <a:lnTo>
                    <a:pt x="5563253" y="57176"/>
                  </a:lnTo>
                  <a:lnTo>
                    <a:pt x="5533020" y="26942"/>
                  </a:lnTo>
                  <a:lnTo>
                    <a:pt x="5494674" y="7118"/>
                  </a:lnTo>
                  <a:lnTo>
                    <a:pt x="5450514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8245" y="4754619"/>
              <a:ext cx="5590540" cy="1397635"/>
            </a:xfrm>
            <a:custGeom>
              <a:avLst/>
              <a:gdLst/>
              <a:ahLst/>
              <a:cxnLst/>
              <a:rect l="l" t="t" r="r" b="b"/>
              <a:pathLst>
                <a:path w="5590540" h="1397635">
                  <a:moveTo>
                    <a:pt x="0" y="139681"/>
                  </a:moveTo>
                  <a:lnTo>
                    <a:pt x="7122" y="95521"/>
                  </a:lnTo>
                  <a:lnTo>
                    <a:pt x="26957" y="57176"/>
                  </a:lnTo>
                  <a:lnTo>
                    <a:pt x="57203" y="26942"/>
                  </a:lnTo>
                  <a:lnTo>
                    <a:pt x="95558" y="7118"/>
                  </a:lnTo>
                  <a:lnTo>
                    <a:pt x="139723" y="0"/>
                  </a:lnTo>
                  <a:lnTo>
                    <a:pt x="5450514" y="0"/>
                  </a:lnTo>
                  <a:lnTo>
                    <a:pt x="5494674" y="7118"/>
                  </a:lnTo>
                  <a:lnTo>
                    <a:pt x="5533020" y="26942"/>
                  </a:lnTo>
                  <a:lnTo>
                    <a:pt x="5563253" y="57176"/>
                  </a:lnTo>
                  <a:lnTo>
                    <a:pt x="5583077" y="95521"/>
                  </a:lnTo>
                  <a:lnTo>
                    <a:pt x="5590196" y="139681"/>
                  </a:lnTo>
                  <a:lnTo>
                    <a:pt x="5590196" y="1257553"/>
                  </a:lnTo>
                  <a:lnTo>
                    <a:pt x="5583077" y="1301713"/>
                  </a:lnTo>
                  <a:lnTo>
                    <a:pt x="5563253" y="1340058"/>
                  </a:lnTo>
                  <a:lnTo>
                    <a:pt x="5533020" y="1370292"/>
                  </a:lnTo>
                  <a:lnTo>
                    <a:pt x="5494674" y="1390116"/>
                  </a:lnTo>
                  <a:lnTo>
                    <a:pt x="5450514" y="1397234"/>
                  </a:lnTo>
                  <a:lnTo>
                    <a:pt x="139723" y="1397234"/>
                  </a:lnTo>
                  <a:lnTo>
                    <a:pt x="95558" y="1390116"/>
                  </a:lnTo>
                  <a:lnTo>
                    <a:pt x="57203" y="1370292"/>
                  </a:lnTo>
                  <a:lnTo>
                    <a:pt x="26957" y="1340058"/>
                  </a:lnTo>
                  <a:lnTo>
                    <a:pt x="7122" y="1301713"/>
                  </a:lnTo>
                  <a:lnTo>
                    <a:pt x="0" y="1257553"/>
                  </a:lnTo>
                  <a:lnTo>
                    <a:pt x="0" y="139681"/>
                  </a:lnTo>
                  <a:close/>
                </a:path>
              </a:pathLst>
            </a:custGeom>
            <a:ln w="1047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645857" y="5106515"/>
            <a:ext cx="2035810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950" spc="5">
                <a:latin typeface="Microsoft YaHei"/>
                <a:cs typeface="Microsoft YaHei"/>
              </a:rPr>
              <a:t>合作口碑</a:t>
            </a:r>
            <a:endParaRPr sz="3950">
              <a:latin typeface="Microsoft YaHei"/>
              <a:cs typeface="Microsoft YaHe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0834" y="6274992"/>
            <a:ext cx="245018" cy="243762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863010" y="6636656"/>
            <a:ext cx="5600700" cy="1407795"/>
            <a:chOff x="863010" y="6636656"/>
            <a:chExt cx="5600700" cy="1407795"/>
          </a:xfrm>
        </p:grpSpPr>
        <p:sp>
          <p:nvSpPr>
            <p:cNvPr id="14" name="object 14"/>
            <p:cNvSpPr/>
            <p:nvPr/>
          </p:nvSpPr>
          <p:spPr>
            <a:xfrm>
              <a:off x="868245" y="6641892"/>
              <a:ext cx="5590540" cy="1397635"/>
            </a:xfrm>
            <a:custGeom>
              <a:avLst/>
              <a:gdLst/>
              <a:ahLst/>
              <a:cxnLst/>
              <a:rect l="l" t="t" r="r" b="b"/>
              <a:pathLst>
                <a:path w="5590540" h="1397634">
                  <a:moveTo>
                    <a:pt x="5450514" y="0"/>
                  </a:moveTo>
                  <a:lnTo>
                    <a:pt x="139723" y="0"/>
                  </a:lnTo>
                  <a:lnTo>
                    <a:pt x="95558" y="7118"/>
                  </a:lnTo>
                  <a:lnTo>
                    <a:pt x="57203" y="26942"/>
                  </a:lnTo>
                  <a:lnTo>
                    <a:pt x="26957" y="57176"/>
                  </a:lnTo>
                  <a:lnTo>
                    <a:pt x="7122" y="95521"/>
                  </a:lnTo>
                  <a:lnTo>
                    <a:pt x="0" y="139681"/>
                  </a:lnTo>
                  <a:lnTo>
                    <a:pt x="0" y="1257553"/>
                  </a:lnTo>
                  <a:lnTo>
                    <a:pt x="7122" y="1301713"/>
                  </a:lnTo>
                  <a:lnTo>
                    <a:pt x="26957" y="1340058"/>
                  </a:lnTo>
                  <a:lnTo>
                    <a:pt x="57203" y="1370292"/>
                  </a:lnTo>
                  <a:lnTo>
                    <a:pt x="95558" y="1390116"/>
                  </a:lnTo>
                  <a:lnTo>
                    <a:pt x="139723" y="1397234"/>
                  </a:lnTo>
                  <a:lnTo>
                    <a:pt x="5450514" y="1397234"/>
                  </a:lnTo>
                  <a:lnTo>
                    <a:pt x="5494674" y="1390116"/>
                  </a:lnTo>
                  <a:lnTo>
                    <a:pt x="5533020" y="1370292"/>
                  </a:lnTo>
                  <a:lnTo>
                    <a:pt x="5563253" y="1340058"/>
                  </a:lnTo>
                  <a:lnTo>
                    <a:pt x="5583077" y="1301713"/>
                  </a:lnTo>
                  <a:lnTo>
                    <a:pt x="5590196" y="1257553"/>
                  </a:lnTo>
                  <a:lnTo>
                    <a:pt x="5590196" y="139681"/>
                  </a:lnTo>
                  <a:lnTo>
                    <a:pt x="5583077" y="95521"/>
                  </a:lnTo>
                  <a:lnTo>
                    <a:pt x="5563253" y="57176"/>
                  </a:lnTo>
                  <a:lnTo>
                    <a:pt x="5533020" y="26942"/>
                  </a:lnTo>
                  <a:lnTo>
                    <a:pt x="5494674" y="7118"/>
                  </a:lnTo>
                  <a:lnTo>
                    <a:pt x="5450514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68245" y="6641892"/>
              <a:ext cx="5590540" cy="1397635"/>
            </a:xfrm>
            <a:custGeom>
              <a:avLst/>
              <a:gdLst/>
              <a:ahLst/>
              <a:cxnLst/>
              <a:rect l="l" t="t" r="r" b="b"/>
              <a:pathLst>
                <a:path w="5590540" h="1397634">
                  <a:moveTo>
                    <a:pt x="0" y="139681"/>
                  </a:moveTo>
                  <a:lnTo>
                    <a:pt x="7122" y="95521"/>
                  </a:lnTo>
                  <a:lnTo>
                    <a:pt x="26957" y="57176"/>
                  </a:lnTo>
                  <a:lnTo>
                    <a:pt x="57203" y="26942"/>
                  </a:lnTo>
                  <a:lnTo>
                    <a:pt x="95558" y="7118"/>
                  </a:lnTo>
                  <a:lnTo>
                    <a:pt x="139723" y="0"/>
                  </a:lnTo>
                  <a:lnTo>
                    <a:pt x="5450514" y="0"/>
                  </a:lnTo>
                  <a:lnTo>
                    <a:pt x="5494674" y="7118"/>
                  </a:lnTo>
                  <a:lnTo>
                    <a:pt x="5533020" y="26942"/>
                  </a:lnTo>
                  <a:lnTo>
                    <a:pt x="5563253" y="57176"/>
                  </a:lnTo>
                  <a:lnTo>
                    <a:pt x="5583077" y="95521"/>
                  </a:lnTo>
                  <a:lnTo>
                    <a:pt x="5590196" y="139681"/>
                  </a:lnTo>
                  <a:lnTo>
                    <a:pt x="5590196" y="1257553"/>
                  </a:lnTo>
                  <a:lnTo>
                    <a:pt x="5583077" y="1301713"/>
                  </a:lnTo>
                  <a:lnTo>
                    <a:pt x="5563253" y="1340058"/>
                  </a:lnTo>
                  <a:lnTo>
                    <a:pt x="5533020" y="1370292"/>
                  </a:lnTo>
                  <a:lnTo>
                    <a:pt x="5494674" y="1390116"/>
                  </a:lnTo>
                  <a:lnTo>
                    <a:pt x="5450514" y="1397234"/>
                  </a:lnTo>
                  <a:lnTo>
                    <a:pt x="139723" y="1397234"/>
                  </a:lnTo>
                  <a:lnTo>
                    <a:pt x="95558" y="1390116"/>
                  </a:lnTo>
                  <a:lnTo>
                    <a:pt x="57203" y="1370292"/>
                  </a:lnTo>
                  <a:lnTo>
                    <a:pt x="26957" y="1340058"/>
                  </a:lnTo>
                  <a:lnTo>
                    <a:pt x="7122" y="1301713"/>
                  </a:lnTo>
                  <a:lnTo>
                    <a:pt x="0" y="1257553"/>
                  </a:lnTo>
                  <a:lnTo>
                    <a:pt x="0" y="139681"/>
                  </a:lnTo>
                  <a:close/>
                </a:path>
              </a:pathLst>
            </a:custGeom>
            <a:ln w="1047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143255" y="6993578"/>
            <a:ext cx="3041015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950" spc="5">
                <a:latin typeface="Microsoft YaHei"/>
                <a:cs typeface="Microsoft YaHei"/>
              </a:rPr>
              <a:t>守住质量底线</a:t>
            </a:r>
            <a:endParaRPr sz="3950">
              <a:latin typeface="Microsoft YaHei"/>
              <a:cs typeface="Microsoft YaHe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40834" y="8161008"/>
            <a:ext cx="245018" cy="245018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863010" y="8522672"/>
            <a:ext cx="5600700" cy="1409065"/>
            <a:chOff x="863010" y="8522672"/>
            <a:chExt cx="5600700" cy="1409065"/>
          </a:xfrm>
        </p:grpSpPr>
        <p:sp>
          <p:nvSpPr>
            <p:cNvPr id="19" name="object 19"/>
            <p:cNvSpPr/>
            <p:nvPr/>
          </p:nvSpPr>
          <p:spPr>
            <a:xfrm>
              <a:off x="868245" y="8527908"/>
              <a:ext cx="5590540" cy="1398905"/>
            </a:xfrm>
            <a:custGeom>
              <a:avLst/>
              <a:gdLst/>
              <a:ahLst/>
              <a:cxnLst/>
              <a:rect l="l" t="t" r="r" b="b"/>
              <a:pathLst>
                <a:path w="5590540" h="1398904">
                  <a:moveTo>
                    <a:pt x="5450305" y="0"/>
                  </a:moveTo>
                  <a:lnTo>
                    <a:pt x="139849" y="0"/>
                  </a:lnTo>
                  <a:lnTo>
                    <a:pt x="95647" y="7130"/>
                  </a:lnTo>
                  <a:lnTo>
                    <a:pt x="57257" y="26986"/>
                  </a:lnTo>
                  <a:lnTo>
                    <a:pt x="26983" y="57266"/>
                  </a:lnTo>
                  <a:lnTo>
                    <a:pt x="7129" y="95668"/>
                  </a:lnTo>
                  <a:lnTo>
                    <a:pt x="0" y="139891"/>
                  </a:lnTo>
                  <a:lnTo>
                    <a:pt x="0" y="1258600"/>
                  </a:lnTo>
                  <a:lnTo>
                    <a:pt x="7129" y="1302822"/>
                  </a:lnTo>
                  <a:lnTo>
                    <a:pt x="26983" y="1341224"/>
                  </a:lnTo>
                  <a:lnTo>
                    <a:pt x="57257" y="1371505"/>
                  </a:lnTo>
                  <a:lnTo>
                    <a:pt x="95647" y="1391361"/>
                  </a:lnTo>
                  <a:lnTo>
                    <a:pt x="139849" y="1398491"/>
                  </a:lnTo>
                  <a:lnTo>
                    <a:pt x="5450305" y="1398491"/>
                  </a:lnTo>
                  <a:lnTo>
                    <a:pt x="5494527" y="1391361"/>
                  </a:lnTo>
                  <a:lnTo>
                    <a:pt x="5532929" y="1371505"/>
                  </a:lnTo>
                  <a:lnTo>
                    <a:pt x="5563209" y="1341224"/>
                  </a:lnTo>
                  <a:lnTo>
                    <a:pt x="5583066" y="1302822"/>
                  </a:lnTo>
                  <a:lnTo>
                    <a:pt x="5590196" y="1258600"/>
                  </a:lnTo>
                  <a:lnTo>
                    <a:pt x="5590196" y="139891"/>
                  </a:lnTo>
                  <a:lnTo>
                    <a:pt x="5583066" y="95668"/>
                  </a:lnTo>
                  <a:lnTo>
                    <a:pt x="5563209" y="57266"/>
                  </a:lnTo>
                  <a:lnTo>
                    <a:pt x="5532929" y="26986"/>
                  </a:lnTo>
                  <a:lnTo>
                    <a:pt x="5494527" y="7130"/>
                  </a:lnTo>
                  <a:lnTo>
                    <a:pt x="5450305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68245" y="8527908"/>
              <a:ext cx="5590540" cy="1398905"/>
            </a:xfrm>
            <a:custGeom>
              <a:avLst/>
              <a:gdLst/>
              <a:ahLst/>
              <a:cxnLst/>
              <a:rect l="l" t="t" r="r" b="b"/>
              <a:pathLst>
                <a:path w="5590540" h="1398904">
                  <a:moveTo>
                    <a:pt x="0" y="139891"/>
                  </a:moveTo>
                  <a:lnTo>
                    <a:pt x="7129" y="95668"/>
                  </a:lnTo>
                  <a:lnTo>
                    <a:pt x="26983" y="57266"/>
                  </a:lnTo>
                  <a:lnTo>
                    <a:pt x="57257" y="26986"/>
                  </a:lnTo>
                  <a:lnTo>
                    <a:pt x="95647" y="7130"/>
                  </a:lnTo>
                  <a:lnTo>
                    <a:pt x="139849" y="0"/>
                  </a:lnTo>
                  <a:lnTo>
                    <a:pt x="5450305" y="0"/>
                  </a:lnTo>
                  <a:lnTo>
                    <a:pt x="5494527" y="7130"/>
                  </a:lnTo>
                  <a:lnTo>
                    <a:pt x="5532929" y="26986"/>
                  </a:lnTo>
                  <a:lnTo>
                    <a:pt x="5563209" y="57266"/>
                  </a:lnTo>
                  <a:lnTo>
                    <a:pt x="5583066" y="95668"/>
                  </a:lnTo>
                  <a:lnTo>
                    <a:pt x="5590196" y="139891"/>
                  </a:lnTo>
                  <a:lnTo>
                    <a:pt x="5590196" y="1258600"/>
                  </a:lnTo>
                  <a:lnTo>
                    <a:pt x="5583066" y="1302822"/>
                  </a:lnTo>
                  <a:lnTo>
                    <a:pt x="5563209" y="1341224"/>
                  </a:lnTo>
                  <a:lnTo>
                    <a:pt x="5532929" y="1371505"/>
                  </a:lnTo>
                  <a:lnTo>
                    <a:pt x="5494527" y="1391361"/>
                  </a:lnTo>
                  <a:lnTo>
                    <a:pt x="5450305" y="1398491"/>
                  </a:lnTo>
                  <a:lnTo>
                    <a:pt x="139849" y="1398491"/>
                  </a:lnTo>
                  <a:lnTo>
                    <a:pt x="95647" y="1391361"/>
                  </a:lnTo>
                  <a:lnTo>
                    <a:pt x="57257" y="1371505"/>
                  </a:lnTo>
                  <a:lnTo>
                    <a:pt x="26983" y="1341224"/>
                  </a:lnTo>
                  <a:lnTo>
                    <a:pt x="7129" y="1302822"/>
                  </a:lnTo>
                  <a:lnTo>
                    <a:pt x="0" y="1258600"/>
                  </a:lnTo>
                  <a:lnTo>
                    <a:pt x="0" y="139891"/>
                  </a:lnTo>
                  <a:close/>
                </a:path>
              </a:pathLst>
            </a:custGeom>
            <a:ln w="1047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2143255" y="8880641"/>
            <a:ext cx="3041015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950" spc="5">
                <a:latin typeface="Microsoft YaHei"/>
                <a:cs typeface="Microsoft YaHei"/>
              </a:rPr>
              <a:t>提升测试吞吐</a:t>
            </a:r>
            <a:endParaRPr sz="3950">
              <a:latin typeface="Microsoft YaHei"/>
              <a:cs typeface="Microsoft YaHe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236010" y="2862111"/>
            <a:ext cx="5601970" cy="1409065"/>
            <a:chOff x="7236010" y="2862111"/>
            <a:chExt cx="5601970" cy="1409065"/>
          </a:xfrm>
        </p:grpSpPr>
        <p:sp>
          <p:nvSpPr>
            <p:cNvPr id="23" name="object 23"/>
            <p:cNvSpPr/>
            <p:nvPr/>
          </p:nvSpPr>
          <p:spPr>
            <a:xfrm>
              <a:off x="7241245" y="2867347"/>
              <a:ext cx="5591810" cy="1398905"/>
            </a:xfrm>
            <a:custGeom>
              <a:avLst/>
              <a:gdLst/>
              <a:ahLst/>
              <a:cxnLst/>
              <a:rect l="l" t="t" r="r" b="b"/>
              <a:pathLst>
                <a:path w="5591809" h="1398904">
                  <a:moveTo>
                    <a:pt x="5451561" y="0"/>
                  </a:moveTo>
                  <a:lnTo>
                    <a:pt x="139891" y="0"/>
                  </a:lnTo>
                  <a:lnTo>
                    <a:pt x="95668" y="7130"/>
                  </a:lnTo>
                  <a:lnTo>
                    <a:pt x="57266" y="26986"/>
                  </a:lnTo>
                  <a:lnTo>
                    <a:pt x="26986" y="57266"/>
                  </a:lnTo>
                  <a:lnTo>
                    <a:pt x="7130" y="95668"/>
                  </a:lnTo>
                  <a:lnTo>
                    <a:pt x="0" y="139891"/>
                  </a:lnTo>
                  <a:lnTo>
                    <a:pt x="0" y="1258600"/>
                  </a:lnTo>
                  <a:lnTo>
                    <a:pt x="7130" y="1302822"/>
                  </a:lnTo>
                  <a:lnTo>
                    <a:pt x="26986" y="1341224"/>
                  </a:lnTo>
                  <a:lnTo>
                    <a:pt x="57266" y="1371505"/>
                  </a:lnTo>
                  <a:lnTo>
                    <a:pt x="95668" y="1391361"/>
                  </a:lnTo>
                  <a:lnTo>
                    <a:pt x="139891" y="1398491"/>
                  </a:lnTo>
                  <a:lnTo>
                    <a:pt x="5451561" y="1398491"/>
                  </a:lnTo>
                  <a:lnTo>
                    <a:pt x="5495784" y="1391361"/>
                  </a:lnTo>
                  <a:lnTo>
                    <a:pt x="5534186" y="1371505"/>
                  </a:lnTo>
                  <a:lnTo>
                    <a:pt x="5564466" y="1341224"/>
                  </a:lnTo>
                  <a:lnTo>
                    <a:pt x="5584322" y="1302822"/>
                  </a:lnTo>
                  <a:lnTo>
                    <a:pt x="5591452" y="1258600"/>
                  </a:lnTo>
                  <a:lnTo>
                    <a:pt x="5591452" y="139891"/>
                  </a:lnTo>
                  <a:lnTo>
                    <a:pt x="5584322" y="95668"/>
                  </a:lnTo>
                  <a:lnTo>
                    <a:pt x="5564466" y="57266"/>
                  </a:lnTo>
                  <a:lnTo>
                    <a:pt x="5534186" y="26986"/>
                  </a:lnTo>
                  <a:lnTo>
                    <a:pt x="5495784" y="7130"/>
                  </a:lnTo>
                  <a:lnTo>
                    <a:pt x="545156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241245" y="2867347"/>
              <a:ext cx="5591810" cy="1398905"/>
            </a:xfrm>
            <a:custGeom>
              <a:avLst/>
              <a:gdLst/>
              <a:ahLst/>
              <a:cxnLst/>
              <a:rect l="l" t="t" r="r" b="b"/>
              <a:pathLst>
                <a:path w="5591809" h="1398904">
                  <a:moveTo>
                    <a:pt x="0" y="139891"/>
                  </a:moveTo>
                  <a:lnTo>
                    <a:pt x="7130" y="95668"/>
                  </a:lnTo>
                  <a:lnTo>
                    <a:pt x="26986" y="57266"/>
                  </a:lnTo>
                  <a:lnTo>
                    <a:pt x="57266" y="26986"/>
                  </a:lnTo>
                  <a:lnTo>
                    <a:pt x="95668" y="7130"/>
                  </a:lnTo>
                  <a:lnTo>
                    <a:pt x="139891" y="0"/>
                  </a:lnTo>
                  <a:lnTo>
                    <a:pt x="5451561" y="0"/>
                  </a:lnTo>
                  <a:lnTo>
                    <a:pt x="5495784" y="7130"/>
                  </a:lnTo>
                  <a:lnTo>
                    <a:pt x="5534186" y="26986"/>
                  </a:lnTo>
                  <a:lnTo>
                    <a:pt x="5564466" y="57266"/>
                  </a:lnTo>
                  <a:lnTo>
                    <a:pt x="5584322" y="95668"/>
                  </a:lnTo>
                  <a:lnTo>
                    <a:pt x="5591452" y="139891"/>
                  </a:lnTo>
                  <a:lnTo>
                    <a:pt x="5591452" y="1258600"/>
                  </a:lnTo>
                  <a:lnTo>
                    <a:pt x="5584322" y="1302822"/>
                  </a:lnTo>
                  <a:lnTo>
                    <a:pt x="5564466" y="1341224"/>
                  </a:lnTo>
                  <a:lnTo>
                    <a:pt x="5534186" y="1371505"/>
                  </a:lnTo>
                  <a:lnTo>
                    <a:pt x="5495784" y="1391361"/>
                  </a:lnTo>
                  <a:lnTo>
                    <a:pt x="5451561" y="1398491"/>
                  </a:lnTo>
                  <a:lnTo>
                    <a:pt x="139891" y="1398491"/>
                  </a:lnTo>
                  <a:lnTo>
                    <a:pt x="95668" y="1391361"/>
                  </a:lnTo>
                  <a:lnTo>
                    <a:pt x="57266" y="1371505"/>
                  </a:lnTo>
                  <a:lnTo>
                    <a:pt x="26986" y="1341224"/>
                  </a:lnTo>
                  <a:lnTo>
                    <a:pt x="7130" y="1302822"/>
                  </a:lnTo>
                  <a:lnTo>
                    <a:pt x="0" y="1258600"/>
                  </a:lnTo>
                  <a:lnTo>
                    <a:pt x="0" y="139891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9082101" y="3136104"/>
            <a:ext cx="1910714" cy="779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950" spc="-5" b="1">
                <a:solidFill>
                  <a:srgbClr val="FFFFFF"/>
                </a:solidFill>
                <a:latin typeface="Microsoft YaHei"/>
                <a:cs typeface="Microsoft YaHei"/>
              </a:rPr>
              <a:t>定目标</a:t>
            </a:r>
            <a:endParaRPr sz="4950">
              <a:latin typeface="Microsoft YaHei"/>
              <a:cs typeface="Microsoft YaHe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15090" y="4387719"/>
            <a:ext cx="243762" cy="245018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7236010" y="4749384"/>
            <a:ext cx="5601970" cy="1407795"/>
            <a:chOff x="7236010" y="4749384"/>
            <a:chExt cx="5601970" cy="1407795"/>
          </a:xfrm>
        </p:grpSpPr>
        <p:sp>
          <p:nvSpPr>
            <p:cNvPr id="28" name="object 28"/>
            <p:cNvSpPr/>
            <p:nvPr/>
          </p:nvSpPr>
          <p:spPr>
            <a:xfrm>
              <a:off x="7241245" y="4754619"/>
              <a:ext cx="5591810" cy="1397635"/>
            </a:xfrm>
            <a:custGeom>
              <a:avLst/>
              <a:gdLst/>
              <a:ahLst/>
              <a:cxnLst/>
              <a:rect l="l" t="t" r="r" b="b"/>
              <a:pathLst>
                <a:path w="5591809" h="1397635">
                  <a:moveTo>
                    <a:pt x="5451771" y="0"/>
                  </a:moveTo>
                  <a:lnTo>
                    <a:pt x="139681" y="0"/>
                  </a:lnTo>
                  <a:lnTo>
                    <a:pt x="95521" y="7118"/>
                  </a:lnTo>
                  <a:lnTo>
                    <a:pt x="57176" y="26942"/>
                  </a:lnTo>
                  <a:lnTo>
                    <a:pt x="26942" y="57176"/>
                  </a:lnTo>
                  <a:lnTo>
                    <a:pt x="7118" y="95521"/>
                  </a:lnTo>
                  <a:lnTo>
                    <a:pt x="0" y="139681"/>
                  </a:lnTo>
                  <a:lnTo>
                    <a:pt x="0" y="1257553"/>
                  </a:lnTo>
                  <a:lnTo>
                    <a:pt x="7118" y="1301713"/>
                  </a:lnTo>
                  <a:lnTo>
                    <a:pt x="26942" y="1340058"/>
                  </a:lnTo>
                  <a:lnTo>
                    <a:pt x="57176" y="1370292"/>
                  </a:lnTo>
                  <a:lnTo>
                    <a:pt x="95521" y="1390116"/>
                  </a:lnTo>
                  <a:lnTo>
                    <a:pt x="139681" y="1397234"/>
                  </a:lnTo>
                  <a:lnTo>
                    <a:pt x="5451771" y="1397234"/>
                  </a:lnTo>
                  <a:lnTo>
                    <a:pt x="5495931" y="1390116"/>
                  </a:lnTo>
                  <a:lnTo>
                    <a:pt x="5534276" y="1370292"/>
                  </a:lnTo>
                  <a:lnTo>
                    <a:pt x="5564509" y="1340058"/>
                  </a:lnTo>
                  <a:lnTo>
                    <a:pt x="5584334" y="1301713"/>
                  </a:lnTo>
                  <a:lnTo>
                    <a:pt x="5591452" y="1257553"/>
                  </a:lnTo>
                  <a:lnTo>
                    <a:pt x="5591452" y="139681"/>
                  </a:lnTo>
                  <a:lnTo>
                    <a:pt x="5584334" y="95521"/>
                  </a:lnTo>
                  <a:lnTo>
                    <a:pt x="5564509" y="57176"/>
                  </a:lnTo>
                  <a:lnTo>
                    <a:pt x="5534276" y="26942"/>
                  </a:lnTo>
                  <a:lnTo>
                    <a:pt x="5495931" y="7118"/>
                  </a:lnTo>
                  <a:lnTo>
                    <a:pt x="5451771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241245" y="4754619"/>
              <a:ext cx="5591810" cy="1397635"/>
            </a:xfrm>
            <a:custGeom>
              <a:avLst/>
              <a:gdLst/>
              <a:ahLst/>
              <a:cxnLst/>
              <a:rect l="l" t="t" r="r" b="b"/>
              <a:pathLst>
                <a:path w="5591809" h="1397635">
                  <a:moveTo>
                    <a:pt x="0" y="139681"/>
                  </a:moveTo>
                  <a:lnTo>
                    <a:pt x="7118" y="95521"/>
                  </a:lnTo>
                  <a:lnTo>
                    <a:pt x="26942" y="57176"/>
                  </a:lnTo>
                  <a:lnTo>
                    <a:pt x="57176" y="26942"/>
                  </a:lnTo>
                  <a:lnTo>
                    <a:pt x="95521" y="7118"/>
                  </a:lnTo>
                  <a:lnTo>
                    <a:pt x="139681" y="0"/>
                  </a:lnTo>
                  <a:lnTo>
                    <a:pt x="5451771" y="0"/>
                  </a:lnTo>
                  <a:lnTo>
                    <a:pt x="5495931" y="7118"/>
                  </a:lnTo>
                  <a:lnTo>
                    <a:pt x="5534276" y="26942"/>
                  </a:lnTo>
                  <a:lnTo>
                    <a:pt x="5564509" y="57176"/>
                  </a:lnTo>
                  <a:lnTo>
                    <a:pt x="5584334" y="95521"/>
                  </a:lnTo>
                  <a:lnTo>
                    <a:pt x="5591452" y="139681"/>
                  </a:lnTo>
                  <a:lnTo>
                    <a:pt x="5591452" y="1257553"/>
                  </a:lnTo>
                  <a:lnTo>
                    <a:pt x="5584334" y="1301713"/>
                  </a:lnTo>
                  <a:lnTo>
                    <a:pt x="5564509" y="1340058"/>
                  </a:lnTo>
                  <a:lnTo>
                    <a:pt x="5534276" y="1370292"/>
                  </a:lnTo>
                  <a:lnTo>
                    <a:pt x="5495931" y="1390116"/>
                  </a:lnTo>
                  <a:lnTo>
                    <a:pt x="5451771" y="1397234"/>
                  </a:lnTo>
                  <a:lnTo>
                    <a:pt x="139681" y="1397234"/>
                  </a:lnTo>
                  <a:lnTo>
                    <a:pt x="95521" y="1390116"/>
                  </a:lnTo>
                  <a:lnTo>
                    <a:pt x="57176" y="1370292"/>
                  </a:lnTo>
                  <a:lnTo>
                    <a:pt x="26942" y="1340058"/>
                  </a:lnTo>
                  <a:lnTo>
                    <a:pt x="7118" y="1301713"/>
                  </a:lnTo>
                  <a:lnTo>
                    <a:pt x="0" y="1257553"/>
                  </a:lnTo>
                  <a:lnTo>
                    <a:pt x="0" y="139681"/>
                  </a:lnTo>
                  <a:close/>
                </a:path>
              </a:pathLst>
            </a:custGeom>
            <a:ln w="1047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8265372" y="5106515"/>
            <a:ext cx="3543935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950" spc="5">
                <a:latin typeface="Microsoft YaHei"/>
                <a:cs typeface="Microsoft YaHei"/>
              </a:rPr>
              <a:t>周边好评度提升</a:t>
            </a:r>
            <a:endParaRPr sz="3950">
              <a:latin typeface="Microsoft YaHei"/>
              <a:cs typeface="Microsoft YaHe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15090" y="6274992"/>
            <a:ext cx="243762" cy="243762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7236010" y="6636656"/>
            <a:ext cx="5601970" cy="1407795"/>
            <a:chOff x="7236010" y="6636656"/>
            <a:chExt cx="5601970" cy="1407795"/>
          </a:xfrm>
        </p:grpSpPr>
        <p:sp>
          <p:nvSpPr>
            <p:cNvPr id="33" name="object 33"/>
            <p:cNvSpPr/>
            <p:nvPr/>
          </p:nvSpPr>
          <p:spPr>
            <a:xfrm>
              <a:off x="7241245" y="6641892"/>
              <a:ext cx="5591810" cy="1397635"/>
            </a:xfrm>
            <a:custGeom>
              <a:avLst/>
              <a:gdLst/>
              <a:ahLst/>
              <a:cxnLst/>
              <a:rect l="l" t="t" r="r" b="b"/>
              <a:pathLst>
                <a:path w="5591809" h="1397634">
                  <a:moveTo>
                    <a:pt x="5451771" y="0"/>
                  </a:moveTo>
                  <a:lnTo>
                    <a:pt x="139681" y="0"/>
                  </a:lnTo>
                  <a:lnTo>
                    <a:pt x="95521" y="7118"/>
                  </a:lnTo>
                  <a:lnTo>
                    <a:pt x="57176" y="26942"/>
                  </a:lnTo>
                  <a:lnTo>
                    <a:pt x="26942" y="57176"/>
                  </a:lnTo>
                  <a:lnTo>
                    <a:pt x="7118" y="95521"/>
                  </a:lnTo>
                  <a:lnTo>
                    <a:pt x="0" y="139681"/>
                  </a:lnTo>
                  <a:lnTo>
                    <a:pt x="0" y="1257553"/>
                  </a:lnTo>
                  <a:lnTo>
                    <a:pt x="7118" y="1301713"/>
                  </a:lnTo>
                  <a:lnTo>
                    <a:pt x="26942" y="1340058"/>
                  </a:lnTo>
                  <a:lnTo>
                    <a:pt x="57176" y="1370292"/>
                  </a:lnTo>
                  <a:lnTo>
                    <a:pt x="95521" y="1390116"/>
                  </a:lnTo>
                  <a:lnTo>
                    <a:pt x="139681" y="1397234"/>
                  </a:lnTo>
                  <a:lnTo>
                    <a:pt x="5451771" y="1397234"/>
                  </a:lnTo>
                  <a:lnTo>
                    <a:pt x="5495931" y="1390116"/>
                  </a:lnTo>
                  <a:lnTo>
                    <a:pt x="5534276" y="1370292"/>
                  </a:lnTo>
                  <a:lnTo>
                    <a:pt x="5564509" y="1340058"/>
                  </a:lnTo>
                  <a:lnTo>
                    <a:pt x="5584334" y="1301713"/>
                  </a:lnTo>
                  <a:lnTo>
                    <a:pt x="5591452" y="1257553"/>
                  </a:lnTo>
                  <a:lnTo>
                    <a:pt x="5591452" y="139681"/>
                  </a:lnTo>
                  <a:lnTo>
                    <a:pt x="5584334" y="95521"/>
                  </a:lnTo>
                  <a:lnTo>
                    <a:pt x="5564509" y="57176"/>
                  </a:lnTo>
                  <a:lnTo>
                    <a:pt x="5534276" y="26942"/>
                  </a:lnTo>
                  <a:lnTo>
                    <a:pt x="5495931" y="7118"/>
                  </a:lnTo>
                  <a:lnTo>
                    <a:pt x="5451771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241245" y="6641892"/>
              <a:ext cx="5591810" cy="1397635"/>
            </a:xfrm>
            <a:custGeom>
              <a:avLst/>
              <a:gdLst/>
              <a:ahLst/>
              <a:cxnLst/>
              <a:rect l="l" t="t" r="r" b="b"/>
              <a:pathLst>
                <a:path w="5591809" h="1397634">
                  <a:moveTo>
                    <a:pt x="0" y="139681"/>
                  </a:moveTo>
                  <a:lnTo>
                    <a:pt x="7118" y="95521"/>
                  </a:lnTo>
                  <a:lnTo>
                    <a:pt x="26942" y="57176"/>
                  </a:lnTo>
                  <a:lnTo>
                    <a:pt x="57176" y="26942"/>
                  </a:lnTo>
                  <a:lnTo>
                    <a:pt x="95521" y="7118"/>
                  </a:lnTo>
                  <a:lnTo>
                    <a:pt x="139681" y="0"/>
                  </a:lnTo>
                  <a:lnTo>
                    <a:pt x="5451771" y="0"/>
                  </a:lnTo>
                  <a:lnTo>
                    <a:pt x="5495931" y="7118"/>
                  </a:lnTo>
                  <a:lnTo>
                    <a:pt x="5534276" y="26942"/>
                  </a:lnTo>
                  <a:lnTo>
                    <a:pt x="5564509" y="57176"/>
                  </a:lnTo>
                  <a:lnTo>
                    <a:pt x="5584334" y="95521"/>
                  </a:lnTo>
                  <a:lnTo>
                    <a:pt x="5591452" y="139681"/>
                  </a:lnTo>
                  <a:lnTo>
                    <a:pt x="5591452" y="1257553"/>
                  </a:lnTo>
                  <a:lnTo>
                    <a:pt x="5584334" y="1301713"/>
                  </a:lnTo>
                  <a:lnTo>
                    <a:pt x="5564509" y="1340058"/>
                  </a:lnTo>
                  <a:lnTo>
                    <a:pt x="5534276" y="1370292"/>
                  </a:lnTo>
                  <a:lnTo>
                    <a:pt x="5495931" y="1390116"/>
                  </a:lnTo>
                  <a:lnTo>
                    <a:pt x="5451771" y="1397234"/>
                  </a:lnTo>
                  <a:lnTo>
                    <a:pt x="139681" y="1397234"/>
                  </a:lnTo>
                  <a:lnTo>
                    <a:pt x="95521" y="1390116"/>
                  </a:lnTo>
                  <a:lnTo>
                    <a:pt x="57176" y="1370292"/>
                  </a:lnTo>
                  <a:lnTo>
                    <a:pt x="26942" y="1340058"/>
                  </a:lnTo>
                  <a:lnTo>
                    <a:pt x="7118" y="1301713"/>
                  </a:lnTo>
                  <a:lnTo>
                    <a:pt x="0" y="1257553"/>
                  </a:lnTo>
                  <a:lnTo>
                    <a:pt x="0" y="139681"/>
                  </a:lnTo>
                  <a:close/>
                </a:path>
              </a:pathLst>
            </a:custGeom>
            <a:ln w="1047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7762770" y="6993578"/>
            <a:ext cx="4549140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950" spc="5">
                <a:latin typeface="Microsoft YaHei"/>
                <a:cs typeface="Microsoft YaHei"/>
              </a:rPr>
              <a:t>零事故，降线上问题</a:t>
            </a:r>
            <a:endParaRPr sz="3950">
              <a:latin typeface="Microsoft YaHei"/>
              <a:cs typeface="Microsoft YaHei"/>
            </a:endParaRPr>
          </a:p>
        </p:txBody>
      </p:sp>
      <p:pic>
        <p:nvPicPr>
          <p:cNvPr id="36" name="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15090" y="8161008"/>
            <a:ext cx="243762" cy="245018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7236010" y="8522672"/>
            <a:ext cx="5601970" cy="1409065"/>
            <a:chOff x="7236010" y="8522672"/>
            <a:chExt cx="5601970" cy="1409065"/>
          </a:xfrm>
        </p:grpSpPr>
        <p:sp>
          <p:nvSpPr>
            <p:cNvPr id="38" name="object 38"/>
            <p:cNvSpPr/>
            <p:nvPr/>
          </p:nvSpPr>
          <p:spPr>
            <a:xfrm>
              <a:off x="7241245" y="8527908"/>
              <a:ext cx="5591810" cy="1398905"/>
            </a:xfrm>
            <a:custGeom>
              <a:avLst/>
              <a:gdLst/>
              <a:ahLst/>
              <a:cxnLst/>
              <a:rect l="l" t="t" r="r" b="b"/>
              <a:pathLst>
                <a:path w="5591809" h="1398904">
                  <a:moveTo>
                    <a:pt x="5451561" y="0"/>
                  </a:moveTo>
                  <a:lnTo>
                    <a:pt x="139891" y="0"/>
                  </a:lnTo>
                  <a:lnTo>
                    <a:pt x="95668" y="7130"/>
                  </a:lnTo>
                  <a:lnTo>
                    <a:pt x="57266" y="26986"/>
                  </a:lnTo>
                  <a:lnTo>
                    <a:pt x="26986" y="57266"/>
                  </a:lnTo>
                  <a:lnTo>
                    <a:pt x="7130" y="95668"/>
                  </a:lnTo>
                  <a:lnTo>
                    <a:pt x="0" y="139891"/>
                  </a:lnTo>
                  <a:lnTo>
                    <a:pt x="0" y="1258600"/>
                  </a:lnTo>
                  <a:lnTo>
                    <a:pt x="7130" y="1302822"/>
                  </a:lnTo>
                  <a:lnTo>
                    <a:pt x="26986" y="1341224"/>
                  </a:lnTo>
                  <a:lnTo>
                    <a:pt x="57266" y="1371505"/>
                  </a:lnTo>
                  <a:lnTo>
                    <a:pt x="95668" y="1391361"/>
                  </a:lnTo>
                  <a:lnTo>
                    <a:pt x="139891" y="1398491"/>
                  </a:lnTo>
                  <a:lnTo>
                    <a:pt x="5451561" y="1398491"/>
                  </a:lnTo>
                  <a:lnTo>
                    <a:pt x="5495784" y="1391361"/>
                  </a:lnTo>
                  <a:lnTo>
                    <a:pt x="5534186" y="1371505"/>
                  </a:lnTo>
                  <a:lnTo>
                    <a:pt x="5564466" y="1341224"/>
                  </a:lnTo>
                  <a:lnTo>
                    <a:pt x="5584322" y="1302822"/>
                  </a:lnTo>
                  <a:lnTo>
                    <a:pt x="5591452" y="1258600"/>
                  </a:lnTo>
                  <a:lnTo>
                    <a:pt x="5591452" y="139891"/>
                  </a:lnTo>
                  <a:lnTo>
                    <a:pt x="5584322" y="95668"/>
                  </a:lnTo>
                  <a:lnTo>
                    <a:pt x="5564466" y="57266"/>
                  </a:lnTo>
                  <a:lnTo>
                    <a:pt x="5534186" y="26986"/>
                  </a:lnTo>
                  <a:lnTo>
                    <a:pt x="5495784" y="7130"/>
                  </a:lnTo>
                  <a:lnTo>
                    <a:pt x="5451561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241245" y="8527908"/>
              <a:ext cx="5591810" cy="1398905"/>
            </a:xfrm>
            <a:custGeom>
              <a:avLst/>
              <a:gdLst/>
              <a:ahLst/>
              <a:cxnLst/>
              <a:rect l="l" t="t" r="r" b="b"/>
              <a:pathLst>
                <a:path w="5591809" h="1398904">
                  <a:moveTo>
                    <a:pt x="0" y="139891"/>
                  </a:moveTo>
                  <a:lnTo>
                    <a:pt x="7130" y="95668"/>
                  </a:lnTo>
                  <a:lnTo>
                    <a:pt x="26986" y="57266"/>
                  </a:lnTo>
                  <a:lnTo>
                    <a:pt x="57266" y="26986"/>
                  </a:lnTo>
                  <a:lnTo>
                    <a:pt x="95668" y="7130"/>
                  </a:lnTo>
                  <a:lnTo>
                    <a:pt x="139891" y="0"/>
                  </a:lnTo>
                  <a:lnTo>
                    <a:pt x="5451561" y="0"/>
                  </a:lnTo>
                  <a:lnTo>
                    <a:pt x="5495784" y="7130"/>
                  </a:lnTo>
                  <a:lnTo>
                    <a:pt x="5534186" y="26986"/>
                  </a:lnTo>
                  <a:lnTo>
                    <a:pt x="5564466" y="57266"/>
                  </a:lnTo>
                  <a:lnTo>
                    <a:pt x="5584322" y="95668"/>
                  </a:lnTo>
                  <a:lnTo>
                    <a:pt x="5591452" y="139891"/>
                  </a:lnTo>
                  <a:lnTo>
                    <a:pt x="5591452" y="1258600"/>
                  </a:lnTo>
                  <a:lnTo>
                    <a:pt x="5584322" y="1302822"/>
                  </a:lnTo>
                  <a:lnTo>
                    <a:pt x="5564466" y="1341224"/>
                  </a:lnTo>
                  <a:lnTo>
                    <a:pt x="5534186" y="1371505"/>
                  </a:lnTo>
                  <a:lnTo>
                    <a:pt x="5495784" y="1391361"/>
                  </a:lnTo>
                  <a:lnTo>
                    <a:pt x="5451561" y="1398491"/>
                  </a:lnTo>
                  <a:lnTo>
                    <a:pt x="139891" y="1398491"/>
                  </a:lnTo>
                  <a:lnTo>
                    <a:pt x="95668" y="1391361"/>
                  </a:lnTo>
                  <a:lnTo>
                    <a:pt x="57266" y="1371505"/>
                  </a:lnTo>
                  <a:lnTo>
                    <a:pt x="26986" y="1341224"/>
                  </a:lnTo>
                  <a:lnTo>
                    <a:pt x="7130" y="1302822"/>
                  </a:lnTo>
                  <a:lnTo>
                    <a:pt x="0" y="1258600"/>
                  </a:lnTo>
                  <a:lnTo>
                    <a:pt x="0" y="139891"/>
                  </a:lnTo>
                  <a:close/>
                </a:path>
              </a:pathLst>
            </a:custGeom>
            <a:ln w="1047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7511468" y="8880641"/>
            <a:ext cx="5051425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950" spc="5">
                <a:latin typeface="Microsoft YaHei"/>
                <a:cs typeface="Microsoft YaHei"/>
              </a:rPr>
              <a:t>无项目因测试资源延期</a:t>
            </a:r>
            <a:endParaRPr sz="3950">
              <a:latin typeface="Microsoft YaHei"/>
              <a:cs typeface="Microsoft YaHe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3609009" y="2862111"/>
            <a:ext cx="5601970" cy="1409065"/>
            <a:chOff x="13609009" y="2862111"/>
            <a:chExt cx="5601970" cy="1409065"/>
          </a:xfrm>
        </p:grpSpPr>
        <p:sp>
          <p:nvSpPr>
            <p:cNvPr id="42" name="object 42"/>
            <p:cNvSpPr/>
            <p:nvPr/>
          </p:nvSpPr>
          <p:spPr>
            <a:xfrm>
              <a:off x="13614245" y="2867347"/>
              <a:ext cx="5591810" cy="1398905"/>
            </a:xfrm>
            <a:custGeom>
              <a:avLst/>
              <a:gdLst/>
              <a:ahLst/>
              <a:cxnLst/>
              <a:rect l="l" t="t" r="r" b="b"/>
              <a:pathLst>
                <a:path w="5591809" h="1398904">
                  <a:moveTo>
                    <a:pt x="5451561" y="0"/>
                  </a:moveTo>
                  <a:lnTo>
                    <a:pt x="139891" y="0"/>
                  </a:lnTo>
                  <a:lnTo>
                    <a:pt x="95668" y="7130"/>
                  </a:lnTo>
                  <a:lnTo>
                    <a:pt x="57266" y="26986"/>
                  </a:lnTo>
                  <a:lnTo>
                    <a:pt x="26986" y="57266"/>
                  </a:lnTo>
                  <a:lnTo>
                    <a:pt x="7130" y="95668"/>
                  </a:lnTo>
                  <a:lnTo>
                    <a:pt x="0" y="139891"/>
                  </a:lnTo>
                  <a:lnTo>
                    <a:pt x="0" y="1258600"/>
                  </a:lnTo>
                  <a:lnTo>
                    <a:pt x="7130" y="1302822"/>
                  </a:lnTo>
                  <a:lnTo>
                    <a:pt x="26986" y="1341224"/>
                  </a:lnTo>
                  <a:lnTo>
                    <a:pt x="57266" y="1371505"/>
                  </a:lnTo>
                  <a:lnTo>
                    <a:pt x="95668" y="1391361"/>
                  </a:lnTo>
                  <a:lnTo>
                    <a:pt x="139891" y="1398491"/>
                  </a:lnTo>
                  <a:lnTo>
                    <a:pt x="5451561" y="1398491"/>
                  </a:lnTo>
                  <a:lnTo>
                    <a:pt x="5495784" y="1391361"/>
                  </a:lnTo>
                  <a:lnTo>
                    <a:pt x="5534186" y="1371505"/>
                  </a:lnTo>
                  <a:lnTo>
                    <a:pt x="5564466" y="1341224"/>
                  </a:lnTo>
                  <a:lnTo>
                    <a:pt x="5584322" y="1302822"/>
                  </a:lnTo>
                  <a:lnTo>
                    <a:pt x="5591452" y="1258600"/>
                  </a:lnTo>
                  <a:lnTo>
                    <a:pt x="5591452" y="139891"/>
                  </a:lnTo>
                  <a:lnTo>
                    <a:pt x="5584322" y="95668"/>
                  </a:lnTo>
                  <a:lnTo>
                    <a:pt x="5564466" y="57266"/>
                  </a:lnTo>
                  <a:lnTo>
                    <a:pt x="5534186" y="26986"/>
                  </a:lnTo>
                  <a:lnTo>
                    <a:pt x="5495784" y="7130"/>
                  </a:lnTo>
                  <a:lnTo>
                    <a:pt x="545156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3614245" y="2867347"/>
              <a:ext cx="5591810" cy="1398905"/>
            </a:xfrm>
            <a:custGeom>
              <a:avLst/>
              <a:gdLst/>
              <a:ahLst/>
              <a:cxnLst/>
              <a:rect l="l" t="t" r="r" b="b"/>
              <a:pathLst>
                <a:path w="5591809" h="1398904">
                  <a:moveTo>
                    <a:pt x="0" y="139891"/>
                  </a:moveTo>
                  <a:lnTo>
                    <a:pt x="7130" y="95668"/>
                  </a:lnTo>
                  <a:lnTo>
                    <a:pt x="26986" y="57266"/>
                  </a:lnTo>
                  <a:lnTo>
                    <a:pt x="57266" y="26986"/>
                  </a:lnTo>
                  <a:lnTo>
                    <a:pt x="95668" y="7130"/>
                  </a:lnTo>
                  <a:lnTo>
                    <a:pt x="139891" y="0"/>
                  </a:lnTo>
                  <a:lnTo>
                    <a:pt x="5451561" y="0"/>
                  </a:lnTo>
                  <a:lnTo>
                    <a:pt x="5495784" y="7130"/>
                  </a:lnTo>
                  <a:lnTo>
                    <a:pt x="5534186" y="26986"/>
                  </a:lnTo>
                  <a:lnTo>
                    <a:pt x="5564466" y="57266"/>
                  </a:lnTo>
                  <a:lnTo>
                    <a:pt x="5584322" y="95668"/>
                  </a:lnTo>
                  <a:lnTo>
                    <a:pt x="5591452" y="139891"/>
                  </a:lnTo>
                  <a:lnTo>
                    <a:pt x="5591452" y="1258600"/>
                  </a:lnTo>
                  <a:lnTo>
                    <a:pt x="5584322" y="1302822"/>
                  </a:lnTo>
                  <a:lnTo>
                    <a:pt x="5564466" y="1341224"/>
                  </a:lnTo>
                  <a:lnTo>
                    <a:pt x="5534186" y="1371505"/>
                  </a:lnTo>
                  <a:lnTo>
                    <a:pt x="5495784" y="1391361"/>
                  </a:lnTo>
                  <a:lnTo>
                    <a:pt x="5451561" y="1398491"/>
                  </a:lnTo>
                  <a:lnTo>
                    <a:pt x="139891" y="1398491"/>
                  </a:lnTo>
                  <a:lnTo>
                    <a:pt x="95668" y="1391361"/>
                  </a:lnTo>
                  <a:lnTo>
                    <a:pt x="57266" y="1371505"/>
                  </a:lnTo>
                  <a:lnTo>
                    <a:pt x="26986" y="1341224"/>
                  </a:lnTo>
                  <a:lnTo>
                    <a:pt x="7130" y="1302822"/>
                  </a:lnTo>
                  <a:lnTo>
                    <a:pt x="0" y="1258600"/>
                  </a:lnTo>
                  <a:lnTo>
                    <a:pt x="0" y="139891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15455938" y="3136104"/>
            <a:ext cx="1910714" cy="779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950" spc="-5" b="1">
                <a:solidFill>
                  <a:srgbClr val="FFFFFF"/>
                </a:solidFill>
                <a:latin typeface="Microsoft YaHei"/>
                <a:cs typeface="Microsoft YaHei"/>
              </a:rPr>
              <a:t>定路径</a:t>
            </a:r>
            <a:endParaRPr sz="4950">
              <a:latin typeface="Microsoft YaHei"/>
              <a:cs typeface="Microsoft YaHei"/>
            </a:endParaRPr>
          </a:p>
        </p:txBody>
      </p:sp>
      <p:pic>
        <p:nvPicPr>
          <p:cNvPr id="45" name="object 4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88091" y="4387719"/>
            <a:ext cx="243762" cy="245018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13609009" y="4749384"/>
            <a:ext cx="5601970" cy="1407795"/>
            <a:chOff x="13609009" y="4749384"/>
            <a:chExt cx="5601970" cy="1407795"/>
          </a:xfrm>
        </p:grpSpPr>
        <p:sp>
          <p:nvSpPr>
            <p:cNvPr id="47" name="object 47"/>
            <p:cNvSpPr/>
            <p:nvPr/>
          </p:nvSpPr>
          <p:spPr>
            <a:xfrm>
              <a:off x="13614245" y="4754619"/>
              <a:ext cx="5591810" cy="1397635"/>
            </a:xfrm>
            <a:custGeom>
              <a:avLst/>
              <a:gdLst/>
              <a:ahLst/>
              <a:cxnLst/>
              <a:rect l="l" t="t" r="r" b="b"/>
              <a:pathLst>
                <a:path w="5591809" h="1397635">
                  <a:moveTo>
                    <a:pt x="5451771" y="0"/>
                  </a:moveTo>
                  <a:lnTo>
                    <a:pt x="139681" y="0"/>
                  </a:lnTo>
                  <a:lnTo>
                    <a:pt x="95521" y="7118"/>
                  </a:lnTo>
                  <a:lnTo>
                    <a:pt x="57176" y="26942"/>
                  </a:lnTo>
                  <a:lnTo>
                    <a:pt x="26942" y="57176"/>
                  </a:lnTo>
                  <a:lnTo>
                    <a:pt x="7118" y="95521"/>
                  </a:lnTo>
                  <a:lnTo>
                    <a:pt x="0" y="139681"/>
                  </a:lnTo>
                  <a:lnTo>
                    <a:pt x="0" y="1257553"/>
                  </a:lnTo>
                  <a:lnTo>
                    <a:pt x="7118" y="1301713"/>
                  </a:lnTo>
                  <a:lnTo>
                    <a:pt x="26942" y="1340058"/>
                  </a:lnTo>
                  <a:lnTo>
                    <a:pt x="57176" y="1370292"/>
                  </a:lnTo>
                  <a:lnTo>
                    <a:pt x="95521" y="1390116"/>
                  </a:lnTo>
                  <a:lnTo>
                    <a:pt x="139681" y="1397234"/>
                  </a:lnTo>
                  <a:lnTo>
                    <a:pt x="5451771" y="1397234"/>
                  </a:lnTo>
                  <a:lnTo>
                    <a:pt x="5495931" y="1390116"/>
                  </a:lnTo>
                  <a:lnTo>
                    <a:pt x="5534276" y="1370292"/>
                  </a:lnTo>
                  <a:lnTo>
                    <a:pt x="5564509" y="1340058"/>
                  </a:lnTo>
                  <a:lnTo>
                    <a:pt x="5584334" y="1301713"/>
                  </a:lnTo>
                  <a:lnTo>
                    <a:pt x="5591452" y="1257553"/>
                  </a:lnTo>
                  <a:lnTo>
                    <a:pt x="5591452" y="139681"/>
                  </a:lnTo>
                  <a:lnTo>
                    <a:pt x="5584334" y="95521"/>
                  </a:lnTo>
                  <a:lnTo>
                    <a:pt x="5564509" y="57176"/>
                  </a:lnTo>
                  <a:lnTo>
                    <a:pt x="5534276" y="26942"/>
                  </a:lnTo>
                  <a:lnTo>
                    <a:pt x="5495931" y="7118"/>
                  </a:lnTo>
                  <a:lnTo>
                    <a:pt x="5451771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3614245" y="4754619"/>
              <a:ext cx="5591810" cy="1397635"/>
            </a:xfrm>
            <a:custGeom>
              <a:avLst/>
              <a:gdLst/>
              <a:ahLst/>
              <a:cxnLst/>
              <a:rect l="l" t="t" r="r" b="b"/>
              <a:pathLst>
                <a:path w="5591809" h="1397635">
                  <a:moveTo>
                    <a:pt x="0" y="139681"/>
                  </a:moveTo>
                  <a:lnTo>
                    <a:pt x="7118" y="95521"/>
                  </a:lnTo>
                  <a:lnTo>
                    <a:pt x="26942" y="57176"/>
                  </a:lnTo>
                  <a:lnTo>
                    <a:pt x="57176" y="26942"/>
                  </a:lnTo>
                  <a:lnTo>
                    <a:pt x="95521" y="7118"/>
                  </a:lnTo>
                  <a:lnTo>
                    <a:pt x="139681" y="0"/>
                  </a:lnTo>
                  <a:lnTo>
                    <a:pt x="5451771" y="0"/>
                  </a:lnTo>
                  <a:lnTo>
                    <a:pt x="5495931" y="7118"/>
                  </a:lnTo>
                  <a:lnTo>
                    <a:pt x="5534276" y="26942"/>
                  </a:lnTo>
                  <a:lnTo>
                    <a:pt x="5564509" y="57176"/>
                  </a:lnTo>
                  <a:lnTo>
                    <a:pt x="5584334" y="95521"/>
                  </a:lnTo>
                  <a:lnTo>
                    <a:pt x="5591452" y="139681"/>
                  </a:lnTo>
                  <a:lnTo>
                    <a:pt x="5591452" y="1257553"/>
                  </a:lnTo>
                  <a:lnTo>
                    <a:pt x="5584334" y="1301713"/>
                  </a:lnTo>
                  <a:lnTo>
                    <a:pt x="5564509" y="1340058"/>
                  </a:lnTo>
                  <a:lnTo>
                    <a:pt x="5534276" y="1370292"/>
                  </a:lnTo>
                  <a:lnTo>
                    <a:pt x="5495931" y="1390116"/>
                  </a:lnTo>
                  <a:lnTo>
                    <a:pt x="5451771" y="1397234"/>
                  </a:lnTo>
                  <a:lnTo>
                    <a:pt x="139681" y="1397234"/>
                  </a:lnTo>
                  <a:lnTo>
                    <a:pt x="95521" y="1390116"/>
                  </a:lnTo>
                  <a:lnTo>
                    <a:pt x="57176" y="1370292"/>
                  </a:lnTo>
                  <a:lnTo>
                    <a:pt x="26942" y="1340058"/>
                  </a:lnTo>
                  <a:lnTo>
                    <a:pt x="7118" y="1301713"/>
                  </a:lnTo>
                  <a:lnTo>
                    <a:pt x="0" y="1257553"/>
                  </a:lnTo>
                  <a:lnTo>
                    <a:pt x="0" y="139681"/>
                  </a:lnTo>
                  <a:close/>
                </a:path>
              </a:pathLst>
            </a:custGeom>
            <a:ln w="1047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15393113" y="5106515"/>
            <a:ext cx="2035810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950" spc="5">
                <a:latin typeface="Microsoft YaHei"/>
                <a:cs typeface="Microsoft YaHei"/>
              </a:rPr>
              <a:t>流程治理</a:t>
            </a:r>
            <a:endParaRPr sz="3950">
              <a:latin typeface="Microsoft YaHei"/>
              <a:cs typeface="Microsoft YaHei"/>
            </a:endParaRPr>
          </a:p>
        </p:txBody>
      </p:sp>
      <p:pic>
        <p:nvPicPr>
          <p:cNvPr id="50" name="object 5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288091" y="6274992"/>
            <a:ext cx="243762" cy="243762"/>
          </a:xfrm>
          <a:prstGeom prst="rect">
            <a:avLst/>
          </a:prstGeom>
        </p:spPr>
      </p:pic>
      <p:grpSp>
        <p:nvGrpSpPr>
          <p:cNvPr id="51" name="object 51"/>
          <p:cNvGrpSpPr/>
          <p:nvPr/>
        </p:nvGrpSpPr>
        <p:grpSpPr>
          <a:xfrm>
            <a:off x="13609009" y="6636656"/>
            <a:ext cx="5601970" cy="1407795"/>
            <a:chOff x="13609009" y="6636656"/>
            <a:chExt cx="5601970" cy="1407795"/>
          </a:xfrm>
        </p:grpSpPr>
        <p:sp>
          <p:nvSpPr>
            <p:cNvPr id="52" name="object 52"/>
            <p:cNvSpPr/>
            <p:nvPr/>
          </p:nvSpPr>
          <p:spPr>
            <a:xfrm>
              <a:off x="13614245" y="6641892"/>
              <a:ext cx="5591810" cy="1397635"/>
            </a:xfrm>
            <a:custGeom>
              <a:avLst/>
              <a:gdLst/>
              <a:ahLst/>
              <a:cxnLst/>
              <a:rect l="l" t="t" r="r" b="b"/>
              <a:pathLst>
                <a:path w="5591809" h="1397634">
                  <a:moveTo>
                    <a:pt x="5451771" y="0"/>
                  </a:moveTo>
                  <a:lnTo>
                    <a:pt x="139681" y="0"/>
                  </a:lnTo>
                  <a:lnTo>
                    <a:pt x="95521" y="7118"/>
                  </a:lnTo>
                  <a:lnTo>
                    <a:pt x="57176" y="26942"/>
                  </a:lnTo>
                  <a:lnTo>
                    <a:pt x="26942" y="57176"/>
                  </a:lnTo>
                  <a:lnTo>
                    <a:pt x="7118" y="95521"/>
                  </a:lnTo>
                  <a:lnTo>
                    <a:pt x="0" y="139681"/>
                  </a:lnTo>
                  <a:lnTo>
                    <a:pt x="0" y="1257553"/>
                  </a:lnTo>
                  <a:lnTo>
                    <a:pt x="7118" y="1301713"/>
                  </a:lnTo>
                  <a:lnTo>
                    <a:pt x="26942" y="1340058"/>
                  </a:lnTo>
                  <a:lnTo>
                    <a:pt x="57176" y="1370292"/>
                  </a:lnTo>
                  <a:lnTo>
                    <a:pt x="95521" y="1390116"/>
                  </a:lnTo>
                  <a:lnTo>
                    <a:pt x="139681" y="1397234"/>
                  </a:lnTo>
                  <a:lnTo>
                    <a:pt x="5451771" y="1397234"/>
                  </a:lnTo>
                  <a:lnTo>
                    <a:pt x="5495931" y="1390116"/>
                  </a:lnTo>
                  <a:lnTo>
                    <a:pt x="5534276" y="1370292"/>
                  </a:lnTo>
                  <a:lnTo>
                    <a:pt x="5564509" y="1340058"/>
                  </a:lnTo>
                  <a:lnTo>
                    <a:pt x="5584334" y="1301713"/>
                  </a:lnTo>
                  <a:lnTo>
                    <a:pt x="5591452" y="1257553"/>
                  </a:lnTo>
                  <a:lnTo>
                    <a:pt x="5591452" y="139681"/>
                  </a:lnTo>
                  <a:lnTo>
                    <a:pt x="5584334" y="95521"/>
                  </a:lnTo>
                  <a:lnTo>
                    <a:pt x="5564509" y="57176"/>
                  </a:lnTo>
                  <a:lnTo>
                    <a:pt x="5534276" y="26942"/>
                  </a:lnTo>
                  <a:lnTo>
                    <a:pt x="5495931" y="7118"/>
                  </a:lnTo>
                  <a:lnTo>
                    <a:pt x="5451771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3614245" y="6641892"/>
              <a:ext cx="5591810" cy="1397635"/>
            </a:xfrm>
            <a:custGeom>
              <a:avLst/>
              <a:gdLst/>
              <a:ahLst/>
              <a:cxnLst/>
              <a:rect l="l" t="t" r="r" b="b"/>
              <a:pathLst>
                <a:path w="5591809" h="1397634">
                  <a:moveTo>
                    <a:pt x="0" y="139681"/>
                  </a:moveTo>
                  <a:lnTo>
                    <a:pt x="7118" y="95521"/>
                  </a:lnTo>
                  <a:lnTo>
                    <a:pt x="26942" y="57176"/>
                  </a:lnTo>
                  <a:lnTo>
                    <a:pt x="57176" y="26942"/>
                  </a:lnTo>
                  <a:lnTo>
                    <a:pt x="95521" y="7118"/>
                  </a:lnTo>
                  <a:lnTo>
                    <a:pt x="139681" y="0"/>
                  </a:lnTo>
                  <a:lnTo>
                    <a:pt x="5451771" y="0"/>
                  </a:lnTo>
                  <a:lnTo>
                    <a:pt x="5495931" y="7118"/>
                  </a:lnTo>
                  <a:lnTo>
                    <a:pt x="5534276" y="26942"/>
                  </a:lnTo>
                  <a:lnTo>
                    <a:pt x="5564509" y="57176"/>
                  </a:lnTo>
                  <a:lnTo>
                    <a:pt x="5584334" y="95521"/>
                  </a:lnTo>
                  <a:lnTo>
                    <a:pt x="5591452" y="139681"/>
                  </a:lnTo>
                  <a:lnTo>
                    <a:pt x="5591452" y="1257553"/>
                  </a:lnTo>
                  <a:lnTo>
                    <a:pt x="5584334" y="1301713"/>
                  </a:lnTo>
                  <a:lnTo>
                    <a:pt x="5564509" y="1340058"/>
                  </a:lnTo>
                  <a:lnTo>
                    <a:pt x="5534276" y="1370292"/>
                  </a:lnTo>
                  <a:lnTo>
                    <a:pt x="5495931" y="1390116"/>
                  </a:lnTo>
                  <a:lnTo>
                    <a:pt x="5451771" y="1397234"/>
                  </a:lnTo>
                  <a:lnTo>
                    <a:pt x="139681" y="1397234"/>
                  </a:lnTo>
                  <a:lnTo>
                    <a:pt x="95521" y="1390116"/>
                  </a:lnTo>
                  <a:lnTo>
                    <a:pt x="57176" y="1370292"/>
                  </a:lnTo>
                  <a:lnTo>
                    <a:pt x="26942" y="1340058"/>
                  </a:lnTo>
                  <a:lnTo>
                    <a:pt x="7118" y="1301713"/>
                  </a:lnTo>
                  <a:lnTo>
                    <a:pt x="0" y="1257553"/>
                  </a:lnTo>
                  <a:lnTo>
                    <a:pt x="0" y="139681"/>
                  </a:lnTo>
                  <a:close/>
                </a:path>
              </a:pathLst>
            </a:custGeom>
            <a:ln w="1047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14131267" y="6993578"/>
            <a:ext cx="4559300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950" spc="5">
                <a:latin typeface="Microsoft YaHei"/>
                <a:cs typeface="Microsoft YaHei"/>
              </a:rPr>
              <a:t>问题分析</a:t>
            </a:r>
            <a:r>
              <a:rPr dirty="0" sz="3950" spc="-40">
                <a:latin typeface="Microsoft YaHei"/>
                <a:cs typeface="Microsoft YaHei"/>
              </a:rPr>
              <a:t> </a:t>
            </a:r>
            <a:r>
              <a:rPr dirty="0" sz="3950">
                <a:latin typeface="Microsoft YaHei"/>
                <a:cs typeface="Microsoft YaHei"/>
              </a:rPr>
              <a:t>/</a:t>
            </a:r>
            <a:r>
              <a:rPr dirty="0" sz="3950" spc="-35">
                <a:latin typeface="Microsoft YaHei"/>
                <a:cs typeface="Microsoft YaHei"/>
              </a:rPr>
              <a:t> </a:t>
            </a:r>
            <a:r>
              <a:rPr dirty="0" sz="3950" spc="5">
                <a:latin typeface="Microsoft YaHei"/>
                <a:cs typeface="Microsoft YaHei"/>
              </a:rPr>
              <a:t>专项解决</a:t>
            </a:r>
            <a:endParaRPr sz="3950">
              <a:latin typeface="Microsoft YaHei"/>
              <a:cs typeface="Microsoft YaHei"/>
            </a:endParaRPr>
          </a:p>
        </p:txBody>
      </p:sp>
      <p:pic>
        <p:nvPicPr>
          <p:cNvPr id="55" name="object 5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288091" y="8161008"/>
            <a:ext cx="243762" cy="245018"/>
          </a:xfrm>
          <a:prstGeom prst="rect">
            <a:avLst/>
          </a:prstGeom>
        </p:spPr>
      </p:pic>
      <p:grpSp>
        <p:nvGrpSpPr>
          <p:cNvPr id="56" name="object 56"/>
          <p:cNvGrpSpPr/>
          <p:nvPr/>
        </p:nvGrpSpPr>
        <p:grpSpPr>
          <a:xfrm>
            <a:off x="13609009" y="8522672"/>
            <a:ext cx="5601970" cy="1409065"/>
            <a:chOff x="13609009" y="8522672"/>
            <a:chExt cx="5601970" cy="1409065"/>
          </a:xfrm>
        </p:grpSpPr>
        <p:sp>
          <p:nvSpPr>
            <p:cNvPr id="57" name="object 57"/>
            <p:cNvSpPr/>
            <p:nvPr/>
          </p:nvSpPr>
          <p:spPr>
            <a:xfrm>
              <a:off x="13614245" y="8527908"/>
              <a:ext cx="5591810" cy="1398905"/>
            </a:xfrm>
            <a:custGeom>
              <a:avLst/>
              <a:gdLst/>
              <a:ahLst/>
              <a:cxnLst/>
              <a:rect l="l" t="t" r="r" b="b"/>
              <a:pathLst>
                <a:path w="5591809" h="1398904">
                  <a:moveTo>
                    <a:pt x="5451561" y="0"/>
                  </a:moveTo>
                  <a:lnTo>
                    <a:pt x="139891" y="0"/>
                  </a:lnTo>
                  <a:lnTo>
                    <a:pt x="95668" y="7130"/>
                  </a:lnTo>
                  <a:lnTo>
                    <a:pt x="57266" y="26986"/>
                  </a:lnTo>
                  <a:lnTo>
                    <a:pt x="26986" y="57266"/>
                  </a:lnTo>
                  <a:lnTo>
                    <a:pt x="7130" y="95668"/>
                  </a:lnTo>
                  <a:lnTo>
                    <a:pt x="0" y="139891"/>
                  </a:lnTo>
                  <a:lnTo>
                    <a:pt x="0" y="1258600"/>
                  </a:lnTo>
                  <a:lnTo>
                    <a:pt x="7130" y="1302822"/>
                  </a:lnTo>
                  <a:lnTo>
                    <a:pt x="26986" y="1341224"/>
                  </a:lnTo>
                  <a:lnTo>
                    <a:pt x="57266" y="1371505"/>
                  </a:lnTo>
                  <a:lnTo>
                    <a:pt x="95668" y="1391361"/>
                  </a:lnTo>
                  <a:lnTo>
                    <a:pt x="139891" y="1398491"/>
                  </a:lnTo>
                  <a:lnTo>
                    <a:pt x="5451561" y="1398491"/>
                  </a:lnTo>
                  <a:lnTo>
                    <a:pt x="5495784" y="1391361"/>
                  </a:lnTo>
                  <a:lnTo>
                    <a:pt x="5534186" y="1371505"/>
                  </a:lnTo>
                  <a:lnTo>
                    <a:pt x="5564466" y="1341224"/>
                  </a:lnTo>
                  <a:lnTo>
                    <a:pt x="5584322" y="1302822"/>
                  </a:lnTo>
                  <a:lnTo>
                    <a:pt x="5591452" y="1258600"/>
                  </a:lnTo>
                  <a:lnTo>
                    <a:pt x="5591452" y="139891"/>
                  </a:lnTo>
                  <a:lnTo>
                    <a:pt x="5584322" y="95668"/>
                  </a:lnTo>
                  <a:lnTo>
                    <a:pt x="5564466" y="57266"/>
                  </a:lnTo>
                  <a:lnTo>
                    <a:pt x="5534186" y="26986"/>
                  </a:lnTo>
                  <a:lnTo>
                    <a:pt x="5495784" y="7130"/>
                  </a:lnTo>
                  <a:lnTo>
                    <a:pt x="5451561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3614245" y="8527908"/>
              <a:ext cx="5591810" cy="1398905"/>
            </a:xfrm>
            <a:custGeom>
              <a:avLst/>
              <a:gdLst/>
              <a:ahLst/>
              <a:cxnLst/>
              <a:rect l="l" t="t" r="r" b="b"/>
              <a:pathLst>
                <a:path w="5591809" h="1398904">
                  <a:moveTo>
                    <a:pt x="0" y="139891"/>
                  </a:moveTo>
                  <a:lnTo>
                    <a:pt x="7130" y="95668"/>
                  </a:lnTo>
                  <a:lnTo>
                    <a:pt x="26986" y="57266"/>
                  </a:lnTo>
                  <a:lnTo>
                    <a:pt x="57266" y="26986"/>
                  </a:lnTo>
                  <a:lnTo>
                    <a:pt x="95668" y="7130"/>
                  </a:lnTo>
                  <a:lnTo>
                    <a:pt x="139891" y="0"/>
                  </a:lnTo>
                  <a:lnTo>
                    <a:pt x="5451561" y="0"/>
                  </a:lnTo>
                  <a:lnTo>
                    <a:pt x="5495784" y="7130"/>
                  </a:lnTo>
                  <a:lnTo>
                    <a:pt x="5534186" y="26986"/>
                  </a:lnTo>
                  <a:lnTo>
                    <a:pt x="5564466" y="57266"/>
                  </a:lnTo>
                  <a:lnTo>
                    <a:pt x="5584322" y="95668"/>
                  </a:lnTo>
                  <a:lnTo>
                    <a:pt x="5591452" y="139891"/>
                  </a:lnTo>
                  <a:lnTo>
                    <a:pt x="5591452" y="1258600"/>
                  </a:lnTo>
                  <a:lnTo>
                    <a:pt x="5584322" y="1302822"/>
                  </a:lnTo>
                  <a:lnTo>
                    <a:pt x="5564466" y="1341224"/>
                  </a:lnTo>
                  <a:lnTo>
                    <a:pt x="5534186" y="1371505"/>
                  </a:lnTo>
                  <a:lnTo>
                    <a:pt x="5495784" y="1391361"/>
                  </a:lnTo>
                  <a:lnTo>
                    <a:pt x="5451561" y="1398491"/>
                  </a:lnTo>
                  <a:lnTo>
                    <a:pt x="139891" y="1398491"/>
                  </a:lnTo>
                  <a:lnTo>
                    <a:pt x="95668" y="1391361"/>
                  </a:lnTo>
                  <a:lnTo>
                    <a:pt x="57266" y="1371505"/>
                  </a:lnTo>
                  <a:lnTo>
                    <a:pt x="26986" y="1341224"/>
                  </a:lnTo>
                  <a:lnTo>
                    <a:pt x="7130" y="1302822"/>
                  </a:lnTo>
                  <a:lnTo>
                    <a:pt x="0" y="1258600"/>
                  </a:lnTo>
                  <a:lnTo>
                    <a:pt x="0" y="139891"/>
                  </a:lnTo>
                  <a:close/>
                </a:path>
              </a:pathLst>
            </a:custGeom>
            <a:ln w="1047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15644415" y="8880641"/>
            <a:ext cx="1533525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950" spc="5">
                <a:latin typeface="Microsoft YaHei"/>
                <a:cs typeface="Microsoft YaHei"/>
              </a:rPr>
              <a:t>自动化</a:t>
            </a:r>
            <a:endParaRPr sz="3950">
              <a:latin typeface="Microsoft YaHei"/>
              <a:cs typeface="Microsoft YaHei"/>
            </a:endParaRPr>
          </a:p>
        </p:txBody>
      </p:sp>
      <p:pic>
        <p:nvPicPr>
          <p:cNvPr id="60" name="object 6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2550" y="247531"/>
            <a:ext cx="2418774" cy="8029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6933" y="448438"/>
            <a:ext cx="14102080" cy="123190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pc="15">
                <a:solidFill>
                  <a:srgbClr val="FFFFFF"/>
                </a:solidFill>
              </a:rPr>
              <a:t>一个月过去了，问题仍未被解决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22855" y="3470261"/>
            <a:ext cx="15142844" cy="1389380"/>
            <a:chOff x="2522855" y="3470261"/>
            <a:chExt cx="15142844" cy="1389380"/>
          </a:xfrm>
        </p:grpSpPr>
        <p:sp>
          <p:nvSpPr>
            <p:cNvPr id="4" name="object 4"/>
            <p:cNvSpPr/>
            <p:nvPr/>
          </p:nvSpPr>
          <p:spPr>
            <a:xfrm>
              <a:off x="2528090" y="3475496"/>
              <a:ext cx="15132685" cy="1378585"/>
            </a:xfrm>
            <a:custGeom>
              <a:avLst/>
              <a:gdLst/>
              <a:ahLst/>
              <a:cxnLst/>
              <a:rect l="l" t="t" r="r" b="b"/>
              <a:pathLst>
                <a:path w="15132685" h="1378585">
                  <a:moveTo>
                    <a:pt x="14902373" y="0"/>
                  </a:moveTo>
                  <a:lnTo>
                    <a:pt x="229731" y="0"/>
                  </a:lnTo>
                  <a:lnTo>
                    <a:pt x="183423" y="4666"/>
                  </a:lnTo>
                  <a:lnTo>
                    <a:pt x="140296" y="18049"/>
                  </a:lnTo>
                  <a:lnTo>
                    <a:pt x="101273" y="39226"/>
                  </a:lnTo>
                  <a:lnTo>
                    <a:pt x="67275" y="67275"/>
                  </a:lnTo>
                  <a:lnTo>
                    <a:pt x="39226" y="101273"/>
                  </a:lnTo>
                  <a:lnTo>
                    <a:pt x="18049" y="140296"/>
                  </a:lnTo>
                  <a:lnTo>
                    <a:pt x="4666" y="183423"/>
                  </a:lnTo>
                  <a:lnTo>
                    <a:pt x="0" y="229731"/>
                  </a:lnTo>
                  <a:lnTo>
                    <a:pt x="0" y="1148656"/>
                  </a:lnTo>
                  <a:lnTo>
                    <a:pt x="4666" y="1194963"/>
                  </a:lnTo>
                  <a:lnTo>
                    <a:pt x="18049" y="1238090"/>
                  </a:lnTo>
                  <a:lnTo>
                    <a:pt x="39226" y="1277114"/>
                  </a:lnTo>
                  <a:lnTo>
                    <a:pt x="67275" y="1311111"/>
                  </a:lnTo>
                  <a:lnTo>
                    <a:pt x="101273" y="1339160"/>
                  </a:lnTo>
                  <a:lnTo>
                    <a:pt x="140296" y="1360338"/>
                  </a:lnTo>
                  <a:lnTo>
                    <a:pt x="183423" y="1373721"/>
                  </a:lnTo>
                  <a:lnTo>
                    <a:pt x="229731" y="1378387"/>
                  </a:lnTo>
                  <a:lnTo>
                    <a:pt x="14902373" y="1378387"/>
                  </a:lnTo>
                  <a:lnTo>
                    <a:pt x="14948680" y="1373721"/>
                  </a:lnTo>
                  <a:lnTo>
                    <a:pt x="14991807" y="1360338"/>
                  </a:lnTo>
                  <a:lnTo>
                    <a:pt x="15030831" y="1339160"/>
                  </a:lnTo>
                  <a:lnTo>
                    <a:pt x="15064829" y="1311111"/>
                  </a:lnTo>
                  <a:lnTo>
                    <a:pt x="15092878" y="1277114"/>
                  </a:lnTo>
                  <a:lnTo>
                    <a:pt x="15114055" y="1238090"/>
                  </a:lnTo>
                  <a:lnTo>
                    <a:pt x="15127438" y="1194963"/>
                  </a:lnTo>
                  <a:lnTo>
                    <a:pt x="15132104" y="1148656"/>
                  </a:lnTo>
                  <a:lnTo>
                    <a:pt x="15132104" y="229731"/>
                  </a:lnTo>
                  <a:lnTo>
                    <a:pt x="15127438" y="183423"/>
                  </a:lnTo>
                  <a:lnTo>
                    <a:pt x="15114055" y="140296"/>
                  </a:lnTo>
                  <a:lnTo>
                    <a:pt x="15092878" y="101273"/>
                  </a:lnTo>
                  <a:lnTo>
                    <a:pt x="15064829" y="67275"/>
                  </a:lnTo>
                  <a:lnTo>
                    <a:pt x="15030831" y="39226"/>
                  </a:lnTo>
                  <a:lnTo>
                    <a:pt x="14991807" y="18049"/>
                  </a:lnTo>
                  <a:lnTo>
                    <a:pt x="14948680" y="4666"/>
                  </a:lnTo>
                  <a:lnTo>
                    <a:pt x="1490237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28090" y="3475496"/>
              <a:ext cx="15132685" cy="1378585"/>
            </a:xfrm>
            <a:custGeom>
              <a:avLst/>
              <a:gdLst/>
              <a:ahLst/>
              <a:cxnLst/>
              <a:rect l="l" t="t" r="r" b="b"/>
              <a:pathLst>
                <a:path w="15132685" h="1378585">
                  <a:moveTo>
                    <a:pt x="0" y="229731"/>
                  </a:moveTo>
                  <a:lnTo>
                    <a:pt x="4666" y="183423"/>
                  </a:lnTo>
                  <a:lnTo>
                    <a:pt x="18049" y="140296"/>
                  </a:lnTo>
                  <a:lnTo>
                    <a:pt x="39226" y="101273"/>
                  </a:lnTo>
                  <a:lnTo>
                    <a:pt x="67275" y="67275"/>
                  </a:lnTo>
                  <a:lnTo>
                    <a:pt x="101273" y="39226"/>
                  </a:lnTo>
                  <a:lnTo>
                    <a:pt x="140296" y="18049"/>
                  </a:lnTo>
                  <a:lnTo>
                    <a:pt x="183423" y="4666"/>
                  </a:lnTo>
                  <a:lnTo>
                    <a:pt x="229731" y="0"/>
                  </a:lnTo>
                  <a:lnTo>
                    <a:pt x="14902373" y="0"/>
                  </a:lnTo>
                  <a:lnTo>
                    <a:pt x="14948680" y="4666"/>
                  </a:lnTo>
                  <a:lnTo>
                    <a:pt x="14991807" y="18049"/>
                  </a:lnTo>
                  <a:lnTo>
                    <a:pt x="15030831" y="39226"/>
                  </a:lnTo>
                  <a:lnTo>
                    <a:pt x="15064829" y="67275"/>
                  </a:lnTo>
                  <a:lnTo>
                    <a:pt x="15092878" y="101273"/>
                  </a:lnTo>
                  <a:lnTo>
                    <a:pt x="15114055" y="140296"/>
                  </a:lnTo>
                  <a:lnTo>
                    <a:pt x="15127438" y="183423"/>
                  </a:lnTo>
                  <a:lnTo>
                    <a:pt x="15132104" y="229731"/>
                  </a:lnTo>
                  <a:lnTo>
                    <a:pt x="15132104" y="1148656"/>
                  </a:lnTo>
                  <a:lnTo>
                    <a:pt x="15127438" y="1194963"/>
                  </a:lnTo>
                  <a:lnTo>
                    <a:pt x="15114055" y="1238090"/>
                  </a:lnTo>
                  <a:lnTo>
                    <a:pt x="15092878" y="1277114"/>
                  </a:lnTo>
                  <a:lnTo>
                    <a:pt x="15064829" y="1311111"/>
                  </a:lnTo>
                  <a:lnTo>
                    <a:pt x="15030831" y="1339160"/>
                  </a:lnTo>
                  <a:lnTo>
                    <a:pt x="14991807" y="1360338"/>
                  </a:lnTo>
                  <a:lnTo>
                    <a:pt x="14948680" y="1373721"/>
                  </a:lnTo>
                  <a:lnTo>
                    <a:pt x="14902373" y="1378387"/>
                  </a:lnTo>
                  <a:lnTo>
                    <a:pt x="229731" y="1378387"/>
                  </a:lnTo>
                  <a:lnTo>
                    <a:pt x="183423" y="1373721"/>
                  </a:lnTo>
                  <a:lnTo>
                    <a:pt x="140296" y="1360338"/>
                  </a:lnTo>
                  <a:lnTo>
                    <a:pt x="101273" y="1339160"/>
                  </a:lnTo>
                  <a:lnTo>
                    <a:pt x="67275" y="1311111"/>
                  </a:lnTo>
                  <a:lnTo>
                    <a:pt x="39226" y="1277114"/>
                  </a:lnTo>
                  <a:lnTo>
                    <a:pt x="18049" y="1238090"/>
                  </a:lnTo>
                  <a:lnTo>
                    <a:pt x="4666" y="1194963"/>
                  </a:lnTo>
                  <a:lnTo>
                    <a:pt x="0" y="1148656"/>
                  </a:lnTo>
                  <a:lnTo>
                    <a:pt x="0" y="229731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2522855" y="5003198"/>
            <a:ext cx="15142844" cy="1390650"/>
            <a:chOff x="2522855" y="5003198"/>
            <a:chExt cx="15142844" cy="1390650"/>
          </a:xfrm>
        </p:grpSpPr>
        <p:sp>
          <p:nvSpPr>
            <p:cNvPr id="7" name="object 7"/>
            <p:cNvSpPr/>
            <p:nvPr/>
          </p:nvSpPr>
          <p:spPr>
            <a:xfrm>
              <a:off x="2528090" y="5008433"/>
              <a:ext cx="15132685" cy="1379855"/>
            </a:xfrm>
            <a:custGeom>
              <a:avLst/>
              <a:gdLst/>
              <a:ahLst/>
              <a:cxnLst/>
              <a:rect l="l" t="t" r="r" b="b"/>
              <a:pathLst>
                <a:path w="15132685" h="1379854">
                  <a:moveTo>
                    <a:pt x="14902164" y="0"/>
                  </a:moveTo>
                  <a:lnTo>
                    <a:pt x="229940" y="0"/>
                  </a:lnTo>
                  <a:lnTo>
                    <a:pt x="183594" y="4670"/>
                  </a:lnTo>
                  <a:lnTo>
                    <a:pt x="140429" y="18067"/>
                  </a:lnTo>
                  <a:lnTo>
                    <a:pt x="101370" y="39265"/>
                  </a:lnTo>
                  <a:lnTo>
                    <a:pt x="67340" y="67340"/>
                  </a:lnTo>
                  <a:lnTo>
                    <a:pt x="39265" y="101370"/>
                  </a:lnTo>
                  <a:lnTo>
                    <a:pt x="18067" y="140429"/>
                  </a:lnTo>
                  <a:lnTo>
                    <a:pt x="4670" y="183594"/>
                  </a:lnTo>
                  <a:lnTo>
                    <a:pt x="0" y="229940"/>
                  </a:lnTo>
                  <a:lnTo>
                    <a:pt x="0" y="1149703"/>
                  </a:lnTo>
                  <a:lnTo>
                    <a:pt x="4670" y="1196049"/>
                  </a:lnTo>
                  <a:lnTo>
                    <a:pt x="18067" y="1239214"/>
                  </a:lnTo>
                  <a:lnTo>
                    <a:pt x="39265" y="1278273"/>
                  </a:lnTo>
                  <a:lnTo>
                    <a:pt x="67340" y="1312302"/>
                  </a:lnTo>
                  <a:lnTo>
                    <a:pt x="101370" y="1340378"/>
                  </a:lnTo>
                  <a:lnTo>
                    <a:pt x="140429" y="1361576"/>
                  </a:lnTo>
                  <a:lnTo>
                    <a:pt x="183594" y="1374973"/>
                  </a:lnTo>
                  <a:lnTo>
                    <a:pt x="229940" y="1379643"/>
                  </a:lnTo>
                  <a:lnTo>
                    <a:pt x="14902164" y="1379643"/>
                  </a:lnTo>
                  <a:lnTo>
                    <a:pt x="14948510" y="1374973"/>
                  </a:lnTo>
                  <a:lnTo>
                    <a:pt x="14991675" y="1361576"/>
                  </a:lnTo>
                  <a:lnTo>
                    <a:pt x="15030734" y="1340378"/>
                  </a:lnTo>
                  <a:lnTo>
                    <a:pt x="15064763" y="1312302"/>
                  </a:lnTo>
                  <a:lnTo>
                    <a:pt x="15092839" y="1278273"/>
                  </a:lnTo>
                  <a:lnTo>
                    <a:pt x="15114037" y="1239214"/>
                  </a:lnTo>
                  <a:lnTo>
                    <a:pt x="15127433" y="1196049"/>
                  </a:lnTo>
                  <a:lnTo>
                    <a:pt x="15132104" y="1149703"/>
                  </a:lnTo>
                  <a:lnTo>
                    <a:pt x="15132104" y="229940"/>
                  </a:lnTo>
                  <a:lnTo>
                    <a:pt x="15127433" y="183594"/>
                  </a:lnTo>
                  <a:lnTo>
                    <a:pt x="15114037" y="140429"/>
                  </a:lnTo>
                  <a:lnTo>
                    <a:pt x="15092839" y="101370"/>
                  </a:lnTo>
                  <a:lnTo>
                    <a:pt x="15064763" y="67340"/>
                  </a:lnTo>
                  <a:lnTo>
                    <a:pt x="15030734" y="39265"/>
                  </a:lnTo>
                  <a:lnTo>
                    <a:pt x="14991675" y="18067"/>
                  </a:lnTo>
                  <a:lnTo>
                    <a:pt x="14948510" y="4670"/>
                  </a:lnTo>
                  <a:lnTo>
                    <a:pt x="1490216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28090" y="5008433"/>
              <a:ext cx="15132685" cy="1379855"/>
            </a:xfrm>
            <a:custGeom>
              <a:avLst/>
              <a:gdLst/>
              <a:ahLst/>
              <a:cxnLst/>
              <a:rect l="l" t="t" r="r" b="b"/>
              <a:pathLst>
                <a:path w="15132685" h="1379854">
                  <a:moveTo>
                    <a:pt x="0" y="229940"/>
                  </a:moveTo>
                  <a:lnTo>
                    <a:pt x="4670" y="183594"/>
                  </a:lnTo>
                  <a:lnTo>
                    <a:pt x="18067" y="140429"/>
                  </a:lnTo>
                  <a:lnTo>
                    <a:pt x="39265" y="101370"/>
                  </a:lnTo>
                  <a:lnTo>
                    <a:pt x="67340" y="67340"/>
                  </a:lnTo>
                  <a:lnTo>
                    <a:pt x="101370" y="39265"/>
                  </a:lnTo>
                  <a:lnTo>
                    <a:pt x="140429" y="18067"/>
                  </a:lnTo>
                  <a:lnTo>
                    <a:pt x="183594" y="4670"/>
                  </a:lnTo>
                  <a:lnTo>
                    <a:pt x="229940" y="0"/>
                  </a:lnTo>
                  <a:lnTo>
                    <a:pt x="14902164" y="0"/>
                  </a:lnTo>
                  <a:lnTo>
                    <a:pt x="14948510" y="4670"/>
                  </a:lnTo>
                  <a:lnTo>
                    <a:pt x="14991675" y="18067"/>
                  </a:lnTo>
                  <a:lnTo>
                    <a:pt x="15030734" y="39265"/>
                  </a:lnTo>
                  <a:lnTo>
                    <a:pt x="15064763" y="67340"/>
                  </a:lnTo>
                  <a:lnTo>
                    <a:pt x="15092839" y="101370"/>
                  </a:lnTo>
                  <a:lnTo>
                    <a:pt x="15114037" y="140429"/>
                  </a:lnTo>
                  <a:lnTo>
                    <a:pt x="15127433" y="183594"/>
                  </a:lnTo>
                  <a:lnTo>
                    <a:pt x="15132104" y="229940"/>
                  </a:lnTo>
                  <a:lnTo>
                    <a:pt x="15132104" y="1149703"/>
                  </a:lnTo>
                  <a:lnTo>
                    <a:pt x="15127433" y="1196049"/>
                  </a:lnTo>
                  <a:lnTo>
                    <a:pt x="15114037" y="1239214"/>
                  </a:lnTo>
                  <a:lnTo>
                    <a:pt x="15092839" y="1278273"/>
                  </a:lnTo>
                  <a:lnTo>
                    <a:pt x="15064763" y="1312302"/>
                  </a:lnTo>
                  <a:lnTo>
                    <a:pt x="15030734" y="1340378"/>
                  </a:lnTo>
                  <a:lnTo>
                    <a:pt x="14991675" y="1361576"/>
                  </a:lnTo>
                  <a:lnTo>
                    <a:pt x="14948510" y="1374973"/>
                  </a:lnTo>
                  <a:lnTo>
                    <a:pt x="14902164" y="1379643"/>
                  </a:lnTo>
                  <a:lnTo>
                    <a:pt x="229940" y="1379643"/>
                  </a:lnTo>
                  <a:lnTo>
                    <a:pt x="183594" y="1374973"/>
                  </a:lnTo>
                  <a:lnTo>
                    <a:pt x="140429" y="1361576"/>
                  </a:lnTo>
                  <a:lnTo>
                    <a:pt x="101370" y="1340378"/>
                  </a:lnTo>
                  <a:lnTo>
                    <a:pt x="67340" y="1312302"/>
                  </a:lnTo>
                  <a:lnTo>
                    <a:pt x="39265" y="1278273"/>
                  </a:lnTo>
                  <a:lnTo>
                    <a:pt x="18067" y="1239214"/>
                  </a:lnTo>
                  <a:lnTo>
                    <a:pt x="4670" y="1196049"/>
                  </a:lnTo>
                  <a:lnTo>
                    <a:pt x="0" y="1149703"/>
                  </a:lnTo>
                  <a:lnTo>
                    <a:pt x="0" y="229940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2522855" y="6537392"/>
            <a:ext cx="15142844" cy="1390650"/>
            <a:chOff x="2522855" y="6537392"/>
            <a:chExt cx="15142844" cy="1390650"/>
          </a:xfrm>
        </p:grpSpPr>
        <p:sp>
          <p:nvSpPr>
            <p:cNvPr id="10" name="object 10"/>
            <p:cNvSpPr/>
            <p:nvPr/>
          </p:nvSpPr>
          <p:spPr>
            <a:xfrm>
              <a:off x="2528090" y="6542627"/>
              <a:ext cx="15132685" cy="1379855"/>
            </a:xfrm>
            <a:custGeom>
              <a:avLst/>
              <a:gdLst/>
              <a:ahLst/>
              <a:cxnLst/>
              <a:rect l="l" t="t" r="r" b="b"/>
              <a:pathLst>
                <a:path w="15132685" h="1379854">
                  <a:moveTo>
                    <a:pt x="14902164" y="0"/>
                  </a:moveTo>
                  <a:lnTo>
                    <a:pt x="229940" y="0"/>
                  </a:lnTo>
                  <a:lnTo>
                    <a:pt x="183594" y="4670"/>
                  </a:lnTo>
                  <a:lnTo>
                    <a:pt x="140429" y="18067"/>
                  </a:lnTo>
                  <a:lnTo>
                    <a:pt x="101370" y="39265"/>
                  </a:lnTo>
                  <a:lnTo>
                    <a:pt x="67340" y="67340"/>
                  </a:lnTo>
                  <a:lnTo>
                    <a:pt x="39265" y="101370"/>
                  </a:lnTo>
                  <a:lnTo>
                    <a:pt x="18067" y="140429"/>
                  </a:lnTo>
                  <a:lnTo>
                    <a:pt x="4670" y="183594"/>
                  </a:lnTo>
                  <a:lnTo>
                    <a:pt x="0" y="229940"/>
                  </a:lnTo>
                  <a:lnTo>
                    <a:pt x="0" y="1149703"/>
                  </a:lnTo>
                  <a:lnTo>
                    <a:pt x="4670" y="1196049"/>
                  </a:lnTo>
                  <a:lnTo>
                    <a:pt x="18067" y="1239214"/>
                  </a:lnTo>
                  <a:lnTo>
                    <a:pt x="39265" y="1278273"/>
                  </a:lnTo>
                  <a:lnTo>
                    <a:pt x="67340" y="1312302"/>
                  </a:lnTo>
                  <a:lnTo>
                    <a:pt x="101370" y="1340378"/>
                  </a:lnTo>
                  <a:lnTo>
                    <a:pt x="140429" y="1361576"/>
                  </a:lnTo>
                  <a:lnTo>
                    <a:pt x="183594" y="1374973"/>
                  </a:lnTo>
                  <a:lnTo>
                    <a:pt x="229940" y="1379643"/>
                  </a:lnTo>
                  <a:lnTo>
                    <a:pt x="14902164" y="1379643"/>
                  </a:lnTo>
                  <a:lnTo>
                    <a:pt x="14948510" y="1374973"/>
                  </a:lnTo>
                  <a:lnTo>
                    <a:pt x="14991675" y="1361576"/>
                  </a:lnTo>
                  <a:lnTo>
                    <a:pt x="15030734" y="1340378"/>
                  </a:lnTo>
                  <a:lnTo>
                    <a:pt x="15064763" y="1312302"/>
                  </a:lnTo>
                  <a:lnTo>
                    <a:pt x="15092839" y="1278273"/>
                  </a:lnTo>
                  <a:lnTo>
                    <a:pt x="15114037" y="1239214"/>
                  </a:lnTo>
                  <a:lnTo>
                    <a:pt x="15127433" y="1196049"/>
                  </a:lnTo>
                  <a:lnTo>
                    <a:pt x="15132104" y="1149703"/>
                  </a:lnTo>
                  <a:lnTo>
                    <a:pt x="15132104" y="229940"/>
                  </a:lnTo>
                  <a:lnTo>
                    <a:pt x="15127433" y="183594"/>
                  </a:lnTo>
                  <a:lnTo>
                    <a:pt x="15114037" y="140429"/>
                  </a:lnTo>
                  <a:lnTo>
                    <a:pt x="15092839" y="101370"/>
                  </a:lnTo>
                  <a:lnTo>
                    <a:pt x="15064763" y="67340"/>
                  </a:lnTo>
                  <a:lnTo>
                    <a:pt x="15030734" y="39265"/>
                  </a:lnTo>
                  <a:lnTo>
                    <a:pt x="14991675" y="18067"/>
                  </a:lnTo>
                  <a:lnTo>
                    <a:pt x="14948510" y="4670"/>
                  </a:lnTo>
                  <a:lnTo>
                    <a:pt x="1490216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28090" y="6542627"/>
              <a:ext cx="15132685" cy="1379855"/>
            </a:xfrm>
            <a:custGeom>
              <a:avLst/>
              <a:gdLst/>
              <a:ahLst/>
              <a:cxnLst/>
              <a:rect l="l" t="t" r="r" b="b"/>
              <a:pathLst>
                <a:path w="15132685" h="1379854">
                  <a:moveTo>
                    <a:pt x="0" y="229940"/>
                  </a:moveTo>
                  <a:lnTo>
                    <a:pt x="4670" y="183594"/>
                  </a:lnTo>
                  <a:lnTo>
                    <a:pt x="18067" y="140429"/>
                  </a:lnTo>
                  <a:lnTo>
                    <a:pt x="39265" y="101370"/>
                  </a:lnTo>
                  <a:lnTo>
                    <a:pt x="67340" y="67340"/>
                  </a:lnTo>
                  <a:lnTo>
                    <a:pt x="101370" y="39265"/>
                  </a:lnTo>
                  <a:lnTo>
                    <a:pt x="140429" y="18067"/>
                  </a:lnTo>
                  <a:lnTo>
                    <a:pt x="183594" y="4670"/>
                  </a:lnTo>
                  <a:lnTo>
                    <a:pt x="229940" y="0"/>
                  </a:lnTo>
                  <a:lnTo>
                    <a:pt x="14902164" y="0"/>
                  </a:lnTo>
                  <a:lnTo>
                    <a:pt x="14948510" y="4670"/>
                  </a:lnTo>
                  <a:lnTo>
                    <a:pt x="14991675" y="18067"/>
                  </a:lnTo>
                  <a:lnTo>
                    <a:pt x="15030734" y="39265"/>
                  </a:lnTo>
                  <a:lnTo>
                    <a:pt x="15064763" y="67340"/>
                  </a:lnTo>
                  <a:lnTo>
                    <a:pt x="15092839" y="101370"/>
                  </a:lnTo>
                  <a:lnTo>
                    <a:pt x="15114037" y="140429"/>
                  </a:lnTo>
                  <a:lnTo>
                    <a:pt x="15127433" y="183594"/>
                  </a:lnTo>
                  <a:lnTo>
                    <a:pt x="15132104" y="229940"/>
                  </a:lnTo>
                  <a:lnTo>
                    <a:pt x="15132104" y="1149703"/>
                  </a:lnTo>
                  <a:lnTo>
                    <a:pt x="15127433" y="1196049"/>
                  </a:lnTo>
                  <a:lnTo>
                    <a:pt x="15114037" y="1239214"/>
                  </a:lnTo>
                  <a:lnTo>
                    <a:pt x="15092839" y="1278273"/>
                  </a:lnTo>
                  <a:lnTo>
                    <a:pt x="15064763" y="1312302"/>
                  </a:lnTo>
                  <a:lnTo>
                    <a:pt x="15030734" y="1340378"/>
                  </a:lnTo>
                  <a:lnTo>
                    <a:pt x="14991675" y="1361576"/>
                  </a:lnTo>
                  <a:lnTo>
                    <a:pt x="14948510" y="1374973"/>
                  </a:lnTo>
                  <a:lnTo>
                    <a:pt x="14902164" y="1379643"/>
                  </a:lnTo>
                  <a:lnTo>
                    <a:pt x="229940" y="1379643"/>
                  </a:lnTo>
                  <a:lnTo>
                    <a:pt x="183594" y="1374973"/>
                  </a:lnTo>
                  <a:lnTo>
                    <a:pt x="140429" y="1361576"/>
                  </a:lnTo>
                  <a:lnTo>
                    <a:pt x="101370" y="1340378"/>
                  </a:lnTo>
                  <a:lnTo>
                    <a:pt x="67340" y="1312302"/>
                  </a:lnTo>
                  <a:lnTo>
                    <a:pt x="39265" y="1278273"/>
                  </a:lnTo>
                  <a:lnTo>
                    <a:pt x="18067" y="1239214"/>
                  </a:lnTo>
                  <a:lnTo>
                    <a:pt x="4670" y="1196049"/>
                  </a:lnTo>
                  <a:lnTo>
                    <a:pt x="0" y="1149703"/>
                  </a:lnTo>
                  <a:lnTo>
                    <a:pt x="0" y="229940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2522855" y="8071586"/>
            <a:ext cx="15142844" cy="1389380"/>
            <a:chOff x="2522855" y="8071586"/>
            <a:chExt cx="15142844" cy="1389380"/>
          </a:xfrm>
        </p:grpSpPr>
        <p:sp>
          <p:nvSpPr>
            <p:cNvPr id="13" name="object 13"/>
            <p:cNvSpPr/>
            <p:nvPr/>
          </p:nvSpPr>
          <p:spPr>
            <a:xfrm>
              <a:off x="2528090" y="8076821"/>
              <a:ext cx="15132685" cy="1378585"/>
            </a:xfrm>
            <a:custGeom>
              <a:avLst/>
              <a:gdLst/>
              <a:ahLst/>
              <a:cxnLst/>
              <a:rect l="l" t="t" r="r" b="b"/>
              <a:pathLst>
                <a:path w="15132685" h="1378584">
                  <a:moveTo>
                    <a:pt x="14902373" y="0"/>
                  </a:moveTo>
                  <a:lnTo>
                    <a:pt x="229731" y="0"/>
                  </a:lnTo>
                  <a:lnTo>
                    <a:pt x="183423" y="4666"/>
                  </a:lnTo>
                  <a:lnTo>
                    <a:pt x="140296" y="18049"/>
                  </a:lnTo>
                  <a:lnTo>
                    <a:pt x="101273" y="39226"/>
                  </a:lnTo>
                  <a:lnTo>
                    <a:pt x="67275" y="67275"/>
                  </a:lnTo>
                  <a:lnTo>
                    <a:pt x="39226" y="101273"/>
                  </a:lnTo>
                  <a:lnTo>
                    <a:pt x="18049" y="140296"/>
                  </a:lnTo>
                  <a:lnTo>
                    <a:pt x="4666" y="183423"/>
                  </a:lnTo>
                  <a:lnTo>
                    <a:pt x="0" y="229731"/>
                  </a:lnTo>
                  <a:lnTo>
                    <a:pt x="0" y="1148656"/>
                  </a:lnTo>
                  <a:lnTo>
                    <a:pt x="4666" y="1194963"/>
                  </a:lnTo>
                  <a:lnTo>
                    <a:pt x="18049" y="1238090"/>
                  </a:lnTo>
                  <a:lnTo>
                    <a:pt x="39226" y="1277114"/>
                  </a:lnTo>
                  <a:lnTo>
                    <a:pt x="67275" y="1311111"/>
                  </a:lnTo>
                  <a:lnTo>
                    <a:pt x="101273" y="1339160"/>
                  </a:lnTo>
                  <a:lnTo>
                    <a:pt x="140296" y="1360338"/>
                  </a:lnTo>
                  <a:lnTo>
                    <a:pt x="183423" y="1373721"/>
                  </a:lnTo>
                  <a:lnTo>
                    <a:pt x="229731" y="1378387"/>
                  </a:lnTo>
                  <a:lnTo>
                    <a:pt x="14902373" y="1378387"/>
                  </a:lnTo>
                  <a:lnTo>
                    <a:pt x="14948680" y="1373721"/>
                  </a:lnTo>
                  <a:lnTo>
                    <a:pt x="14991807" y="1360338"/>
                  </a:lnTo>
                  <a:lnTo>
                    <a:pt x="15030831" y="1339160"/>
                  </a:lnTo>
                  <a:lnTo>
                    <a:pt x="15064829" y="1311111"/>
                  </a:lnTo>
                  <a:lnTo>
                    <a:pt x="15092878" y="1277114"/>
                  </a:lnTo>
                  <a:lnTo>
                    <a:pt x="15114055" y="1238090"/>
                  </a:lnTo>
                  <a:lnTo>
                    <a:pt x="15127438" y="1194963"/>
                  </a:lnTo>
                  <a:lnTo>
                    <a:pt x="15132104" y="1148656"/>
                  </a:lnTo>
                  <a:lnTo>
                    <a:pt x="15132104" y="229731"/>
                  </a:lnTo>
                  <a:lnTo>
                    <a:pt x="15127438" y="183423"/>
                  </a:lnTo>
                  <a:lnTo>
                    <a:pt x="15114055" y="140296"/>
                  </a:lnTo>
                  <a:lnTo>
                    <a:pt x="15092878" y="101273"/>
                  </a:lnTo>
                  <a:lnTo>
                    <a:pt x="15064829" y="67275"/>
                  </a:lnTo>
                  <a:lnTo>
                    <a:pt x="15030831" y="39226"/>
                  </a:lnTo>
                  <a:lnTo>
                    <a:pt x="14991807" y="18049"/>
                  </a:lnTo>
                  <a:lnTo>
                    <a:pt x="14948680" y="4666"/>
                  </a:lnTo>
                  <a:lnTo>
                    <a:pt x="1490237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528090" y="8076821"/>
              <a:ext cx="15132685" cy="1378585"/>
            </a:xfrm>
            <a:custGeom>
              <a:avLst/>
              <a:gdLst/>
              <a:ahLst/>
              <a:cxnLst/>
              <a:rect l="l" t="t" r="r" b="b"/>
              <a:pathLst>
                <a:path w="15132685" h="1378584">
                  <a:moveTo>
                    <a:pt x="0" y="229731"/>
                  </a:moveTo>
                  <a:lnTo>
                    <a:pt x="4666" y="183423"/>
                  </a:lnTo>
                  <a:lnTo>
                    <a:pt x="18049" y="140296"/>
                  </a:lnTo>
                  <a:lnTo>
                    <a:pt x="39226" y="101273"/>
                  </a:lnTo>
                  <a:lnTo>
                    <a:pt x="67275" y="67275"/>
                  </a:lnTo>
                  <a:lnTo>
                    <a:pt x="101273" y="39226"/>
                  </a:lnTo>
                  <a:lnTo>
                    <a:pt x="140296" y="18049"/>
                  </a:lnTo>
                  <a:lnTo>
                    <a:pt x="183423" y="4666"/>
                  </a:lnTo>
                  <a:lnTo>
                    <a:pt x="229731" y="0"/>
                  </a:lnTo>
                  <a:lnTo>
                    <a:pt x="14902373" y="0"/>
                  </a:lnTo>
                  <a:lnTo>
                    <a:pt x="14948680" y="4666"/>
                  </a:lnTo>
                  <a:lnTo>
                    <a:pt x="14991807" y="18049"/>
                  </a:lnTo>
                  <a:lnTo>
                    <a:pt x="15030831" y="39226"/>
                  </a:lnTo>
                  <a:lnTo>
                    <a:pt x="15064829" y="67275"/>
                  </a:lnTo>
                  <a:lnTo>
                    <a:pt x="15092878" y="101273"/>
                  </a:lnTo>
                  <a:lnTo>
                    <a:pt x="15114055" y="140296"/>
                  </a:lnTo>
                  <a:lnTo>
                    <a:pt x="15127438" y="183423"/>
                  </a:lnTo>
                  <a:lnTo>
                    <a:pt x="15132104" y="229731"/>
                  </a:lnTo>
                  <a:lnTo>
                    <a:pt x="15132104" y="1148656"/>
                  </a:lnTo>
                  <a:lnTo>
                    <a:pt x="15127438" y="1194963"/>
                  </a:lnTo>
                  <a:lnTo>
                    <a:pt x="15114055" y="1238090"/>
                  </a:lnTo>
                  <a:lnTo>
                    <a:pt x="15092878" y="1277114"/>
                  </a:lnTo>
                  <a:lnTo>
                    <a:pt x="15064829" y="1311111"/>
                  </a:lnTo>
                  <a:lnTo>
                    <a:pt x="15030831" y="1339160"/>
                  </a:lnTo>
                  <a:lnTo>
                    <a:pt x="14991807" y="1360338"/>
                  </a:lnTo>
                  <a:lnTo>
                    <a:pt x="14948680" y="1373721"/>
                  </a:lnTo>
                  <a:lnTo>
                    <a:pt x="14902373" y="1378387"/>
                  </a:lnTo>
                  <a:lnTo>
                    <a:pt x="229731" y="1378387"/>
                  </a:lnTo>
                  <a:lnTo>
                    <a:pt x="183423" y="1373721"/>
                  </a:lnTo>
                  <a:lnTo>
                    <a:pt x="140296" y="1360338"/>
                  </a:lnTo>
                  <a:lnTo>
                    <a:pt x="101273" y="1339160"/>
                  </a:lnTo>
                  <a:lnTo>
                    <a:pt x="67275" y="1311111"/>
                  </a:lnTo>
                  <a:lnTo>
                    <a:pt x="39226" y="1277114"/>
                  </a:lnTo>
                  <a:lnTo>
                    <a:pt x="18049" y="1238090"/>
                  </a:lnTo>
                  <a:lnTo>
                    <a:pt x="4666" y="1194963"/>
                  </a:lnTo>
                  <a:lnTo>
                    <a:pt x="0" y="1148656"/>
                  </a:lnTo>
                  <a:lnTo>
                    <a:pt x="0" y="229731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421510" y="3775456"/>
            <a:ext cx="11345545" cy="5306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4450">
                <a:solidFill>
                  <a:srgbClr val="FFFFFF"/>
                </a:solidFill>
                <a:latin typeface="Microsoft YaHei"/>
                <a:cs typeface="Microsoft YaHei"/>
              </a:rPr>
              <a:t>没有质量大盘数据，缺陷</a:t>
            </a:r>
            <a:r>
              <a:rPr dirty="0" sz="4450" spc="-3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dirty="0" sz="4450">
                <a:solidFill>
                  <a:srgbClr val="FFFFFF"/>
                </a:solidFill>
                <a:latin typeface="Microsoft YaHei"/>
                <a:cs typeface="Microsoft YaHei"/>
              </a:rPr>
              <a:t>/</a:t>
            </a:r>
            <a:r>
              <a:rPr dirty="0" sz="4450" spc="-25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dirty="0" sz="4450">
                <a:solidFill>
                  <a:srgbClr val="FFFFFF"/>
                </a:solidFill>
                <a:latin typeface="Microsoft YaHei"/>
                <a:cs typeface="Microsoft YaHei"/>
              </a:rPr>
              <a:t>线上问题记录缺失</a:t>
            </a:r>
            <a:endParaRPr sz="4450">
              <a:latin typeface="Microsoft YaHei"/>
              <a:cs typeface="Microsoft YaHei"/>
            </a:endParaRPr>
          </a:p>
          <a:p>
            <a:pPr algn="ctr" marL="17145" marR="11430">
              <a:lnSpc>
                <a:spcPts val="12080"/>
              </a:lnSpc>
              <a:spcBef>
                <a:spcPts val="1325"/>
              </a:spcBef>
            </a:pPr>
            <a:r>
              <a:rPr dirty="0" sz="4450">
                <a:solidFill>
                  <a:srgbClr val="FFFFFF"/>
                </a:solidFill>
                <a:latin typeface="Microsoft YaHei"/>
                <a:cs typeface="Microsoft YaHei"/>
              </a:rPr>
              <a:t>工期评估逻辑不统一，测试资源非均匀分配 </a:t>
            </a:r>
            <a:r>
              <a:rPr dirty="0" sz="4450" spc="5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dirty="0" sz="4450">
                <a:solidFill>
                  <a:srgbClr val="FFFFFF"/>
                </a:solidFill>
                <a:latin typeface="Microsoft YaHei"/>
                <a:cs typeface="Microsoft YaHei"/>
              </a:rPr>
              <a:t>测试案例无优先级，按版本组织，未完成梳理 </a:t>
            </a:r>
            <a:r>
              <a:rPr dirty="0" sz="4450">
                <a:solidFill>
                  <a:srgbClr val="FFFFFF"/>
                </a:solidFill>
                <a:latin typeface="Microsoft YaHei"/>
                <a:cs typeface="Microsoft YaHei"/>
              </a:rPr>
              <a:t>自动化象征性启动，并未释放手工测试工时</a:t>
            </a:r>
            <a:endParaRPr sz="4450">
              <a:latin typeface="Microsoft YaHei"/>
              <a:cs typeface="Microsoft YaHe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550" y="247531"/>
            <a:ext cx="2418774" cy="8029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6933" y="448438"/>
            <a:ext cx="14102080" cy="123190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pc="15">
                <a:solidFill>
                  <a:srgbClr val="FFFFFF"/>
                </a:solidFill>
              </a:rPr>
              <a:t>修飞机的人，未必修得了自行车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89539" y="2963726"/>
            <a:ext cx="3892550" cy="1168400"/>
            <a:chOff x="1189539" y="2963726"/>
            <a:chExt cx="3892550" cy="1168400"/>
          </a:xfrm>
        </p:grpSpPr>
        <p:sp>
          <p:nvSpPr>
            <p:cNvPr id="4" name="object 4"/>
            <p:cNvSpPr/>
            <p:nvPr/>
          </p:nvSpPr>
          <p:spPr>
            <a:xfrm>
              <a:off x="1194937" y="2969124"/>
              <a:ext cx="3881754" cy="1157605"/>
            </a:xfrm>
            <a:custGeom>
              <a:avLst/>
              <a:gdLst/>
              <a:ahLst/>
              <a:cxnLst/>
              <a:rect l="l" t="t" r="r" b="b"/>
              <a:pathLst>
                <a:path w="3881754" h="1157604">
                  <a:moveTo>
                    <a:pt x="3765644" y="0"/>
                  </a:moveTo>
                  <a:lnTo>
                    <a:pt x="115703" y="0"/>
                  </a:lnTo>
                  <a:lnTo>
                    <a:pt x="70678" y="9096"/>
                  </a:lnTo>
                  <a:lnTo>
                    <a:pt x="33899" y="33899"/>
                  </a:lnTo>
                  <a:lnTo>
                    <a:pt x="9096" y="70678"/>
                  </a:lnTo>
                  <a:lnTo>
                    <a:pt x="0" y="115703"/>
                  </a:lnTo>
                  <a:lnTo>
                    <a:pt x="0" y="1041538"/>
                  </a:lnTo>
                  <a:lnTo>
                    <a:pt x="9096" y="1086563"/>
                  </a:lnTo>
                  <a:lnTo>
                    <a:pt x="33899" y="1123342"/>
                  </a:lnTo>
                  <a:lnTo>
                    <a:pt x="70678" y="1148145"/>
                  </a:lnTo>
                  <a:lnTo>
                    <a:pt x="115703" y="1157242"/>
                  </a:lnTo>
                  <a:lnTo>
                    <a:pt x="3765644" y="1157242"/>
                  </a:lnTo>
                  <a:lnTo>
                    <a:pt x="3810669" y="1148145"/>
                  </a:lnTo>
                  <a:lnTo>
                    <a:pt x="3847448" y="1123342"/>
                  </a:lnTo>
                  <a:lnTo>
                    <a:pt x="3872251" y="1086563"/>
                  </a:lnTo>
                  <a:lnTo>
                    <a:pt x="3881347" y="1041538"/>
                  </a:lnTo>
                  <a:lnTo>
                    <a:pt x="3881347" y="115703"/>
                  </a:lnTo>
                  <a:lnTo>
                    <a:pt x="3872251" y="70678"/>
                  </a:lnTo>
                  <a:lnTo>
                    <a:pt x="3847448" y="33899"/>
                  </a:lnTo>
                  <a:lnTo>
                    <a:pt x="3810669" y="9096"/>
                  </a:lnTo>
                  <a:lnTo>
                    <a:pt x="376564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94937" y="2969124"/>
              <a:ext cx="3881754" cy="1157605"/>
            </a:xfrm>
            <a:custGeom>
              <a:avLst/>
              <a:gdLst/>
              <a:ahLst/>
              <a:cxnLst/>
              <a:rect l="l" t="t" r="r" b="b"/>
              <a:pathLst>
                <a:path w="3881754" h="1157604">
                  <a:moveTo>
                    <a:pt x="0" y="115703"/>
                  </a:moveTo>
                  <a:lnTo>
                    <a:pt x="9096" y="70678"/>
                  </a:lnTo>
                  <a:lnTo>
                    <a:pt x="33899" y="33899"/>
                  </a:lnTo>
                  <a:lnTo>
                    <a:pt x="70678" y="9096"/>
                  </a:lnTo>
                  <a:lnTo>
                    <a:pt x="115703" y="0"/>
                  </a:lnTo>
                  <a:lnTo>
                    <a:pt x="3765644" y="0"/>
                  </a:lnTo>
                  <a:lnTo>
                    <a:pt x="3810669" y="9096"/>
                  </a:lnTo>
                  <a:lnTo>
                    <a:pt x="3847448" y="33899"/>
                  </a:lnTo>
                  <a:lnTo>
                    <a:pt x="3872251" y="70678"/>
                  </a:lnTo>
                  <a:lnTo>
                    <a:pt x="3881347" y="115703"/>
                  </a:lnTo>
                  <a:lnTo>
                    <a:pt x="3881347" y="1041538"/>
                  </a:lnTo>
                  <a:lnTo>
                    <a:pt x="3872251" y="1086563"/>
                  </a:lnTo>
                  <a:lnTo>
                    <a:pt x="3847448" y="1123342"/>
                  </a:lnTo>
                  <a:lnTo>
                    <a:pt x="3810669" y="1148145"/>
                  </a:lnTo>
                  <a:lnTo>
                    <a:pt x="3765644" y="1157242"/>
                  </a:lnTo>
                  <a:lnTo>
                    <a:pt x="115703" y="1157242"/>
                  </a:lnTo>
                  <a:lnTo>
                    <a:pt x="70678" y="1148145"/>
                  </a:lnTo>
                  <a:lnTo>
                    <a:pt x="33899" y="1123342"/>
                  </a:lnTo>
                  <a:lnTo>
                    <a:pt x="9096" y="1086563"/>
                  </a:lnTo>
                  <a:lnTo>
                    <a:pt x="0" y="1041538"/>
                  </a:lnTo>
                  <a:lnTo>
                    <a:pt x="0" y="115703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992474" y="3158470"/>
            <a:ext cx="2287270" cy="7042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50" spc="-5" b="1">
                <a:solidFill>
                  <a:srgbClr val="FFFFFF"/>
                </a:solidFill>
                <a:latin typeface="Microsoft YaHei"/>
                <a:cs typeface="Microsoft YaHei"/>
              </a:rPr>
              <a:t>成熟团队</a:t>
            </a:r>
            <a:endParaRPr sz="4450">
              <a:latin typeface="Microsoft YaHei"/>
              <a:cs typeface="Microsoft YaHe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77800" y="4120969"/>
            <a:ext cx="7632065" cy="1457325"/>
            <a:chOff x="1577800" y="4120969"/>
            <a:chExt cx="7632065" cy="1457325"/>
          </a:xfrm>
        </p:grpSpPr>
        <p:sp>
          <p:nvSpPr>
            <p:cNvPr id="8" name="object 8"/>
            <p:cNvSpPr/>
            <p:nvPr/>
          </p:nvSpPr>
          <p:spPr>
            <a:xfrm>
              <a:off x="1583197" y="4126366"/>
              <a:ext cx="388620" cy="868044"/>
            </a:xfrm>
            <a:custGeom>
              <a:avLst/>
              <a:gdLst/>
              <a:ahLst/>
              <a:cxnLst/>
              <a:rect l="l" t="t" r="r" b="b"/>
              <a:pathLst>
                <a:path w="388619" h="868045">
                  <a:moveTo>
                    <a:pt x="0" y="0"/>
                  </a:moveTo>
                  <a:lnTo>
                    <a:pt x="0" y="867722"/>
                  </a:lnTo>
                  <a:lnTo>
                    <a:pt x="388155" y="867722"/>
                  </a:lnTo>
                </a:path>
              </a:pathLst>
            </a:custGeom>
            <a:ln w="1047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971458" y="4415362"/>
              <a:ext cx="7232650" cy="1157605"/>
            </a:xfrm>
            <a:custGeom>
              <a:avLst/>
              <a:gdLst/>
              <a:ahLst/>
              <a:cxnLst/>
              <a:rect l="l" t="t" r="r" b="b"/>
              <a:pathLst>
                <a:path w="7232650" h="1157604">
                  <a:moveTo>
                    <a:pt x="7116746" y="0"/>
                  </a:moveTo>
                  <a:lnTo>
                    <a:pt x="115703" y="0"/>
                  </a:lnTo>
                  <a:lnTo>
                    <a:pt x="70678" y="9096"/>
                  </a:lnTo>
                  <a:lnTo>
                    <a:pt x="33899" y="33899"/>
                  </a:lnTo>
                  <a:lnTo>
                    <a:pt x="9096" y="70678"/>
                  </a:lnTo>
                  <a:lnTo>
                    <a:pt x="0" y="115703"/>
                  </a:lnTo>
                  <a:lnTo>
                    <a:pt x="0" y="1041538"/>
                  </a:lnTo>
                  <a:lnTo>
                    <a:pt x="9096" y="1086563"/>
                  </a:lnTo>
                  <a:lnTo>
                    <a:pt x="33899" y="1123342"/>
                  </a:lnTo>
                  <a:lnTo>
                    <a:pt x="70678" y="1148145"/>
                  </a:lnTo>
                  <a:lnTo>
                    <a:pt x="115703" y="1157242"/>
                  </a:lnTo>
                  <a:lnTo>
                    <a:pt x="7116746" y="1157242"/>
                  </a:lnTo>
                  <a:lnTo>
                    <a:pt x="7161771" y="1148145"/>
                  </a:lnTo>
                  <a:lnTo>
                    <a:pt x="7198550" y="1123342"/>
                  </a:lnTo>
                  <a:lnTo>
                    <a:pt x="7223353" y="1086563"/>
                  </a:lnTo>
                  <a:lnTo>
                    <a:pt x="7232449" y="1041538"/>
                  </a:lnTo>
                  <a:lnTo>
                    <a:pt x="7232449" y="115703"/>
                  </a:lnTo>
                  <a:lnTo>
                    <a:pt x="7223353" y="70678"/>
                  </a:lnTo>
                  <a:lnTo>
                    <a:pt x="7198550" y="33899"/>
                  </a:lnTo>
                  <a:lnTo>
                    <a:pt x="7161771" y="9096"/>
                  </a:lnTo>
                  <a:lnTo>
                    <a:pt x="711674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971458" y="4415362"/>
              <a:ext cx="7232650" cy="1157605"/>
            </a:xfrm>
            <a:custGeom>
              <a:avLst/>
              <a:gdLst/>
              <a:ahLst/>
              <a:cxnLst/>
              <a:rect l="l" t="t" r="r" b="b"/>
              <a:pathLst>
                <a:path w="7232650" h="1157604">
                  <a:moveTo>
                    <a:pt x="0" y="115703"/>
                  </a:moveTo>
                  <a:lnTo>
                    <a:pt x="9096" y="70678"/>
                  </a:lnTo>
                  <a:lnTo>
                    <a:pt x="33899" y="33899"/>
                  </a:lnTo>
                  <a:lnTo>
                    <a:pt x="70678" y="9096"/>
                  </a:lnTo>
                  <a:lnTo>
                    <a:pt x="115703" y="0"/>
                  </a:lnTo>
                  <a:lnTo>
                    <a:pt x="7116746" y="0"/>
                  </a:lnTo>
                  <a:lnTo>
                    <a:pt x="7161771" y="9096"/>
                  </a:lnTo>
                  <a:lnTo>
                    <a:pt x="7198550" y="33899"/>
                  </a:lnTo>
                  <a:lnTo>
                    <a:pt x="7223353" y="70678"/>
                  </a:lnTo>
                  <a:lnTo>
                    <a:pt x="7232449" y="115703"/>
                  </a:lnTo>
                  <a:lnTo>
                    <a:pt x="7232449" y="1041538"/>
                  </a:lnTo>
                  <a:lnTo>
                    <a:pt x="7223353" y="1086563"/>
                  </a:lnTo>
                  <a:lnTo>
                    <a:pt x="7198550" y="1123342"/>
                  </a:lnTo>
                  <a:lnTo>
                    <a:pt x="7161771" y="1148145"/>
                  </a:lnTo>
                  <a:lnTo>
                    <a:pt x="7116746" y="1157242"/>
                  </a:lnTo>
                  <a:lnTo>
                    <a:pt x="115703" y="1157242"/>
                  </a:lnTo>
                  <a:lnTo>
                    <a:pt x="70678" y="1148145"/>
                  </a:lnTo>
                  <a:lnTo>
                    <a:pt x="33899" y="1123342"/>
                  </a:lnTo>
                  <a:lnTo>
                    <a:pt x="9096" y="1086563"/>
                  </a:lnTo>
                  <a:lnTo>
                    <a:pt x="0" y="1041538"/>
                  </a:lnTo>
                  <a:lnTo>
                    <a:pt x="0" y="115703"/>
                  </a:lnTo>
                  <a:close/>
                </a:path>
              </a:pathLst>
            </a:custGeom>
            <a:ln w="1047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313272" y="4730820"/>
            <a:ext cx="455231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15">
                <a:latin typeface="Microsoft YaHei"/>
                <a:cs typeface="Microsoft YaHei"/>
              </a:rPr>
              <a:t>能自行分解目标，考核目标</a:t>
            </a:r>
            <a:endParaRPr sz="2950">
              <a:latin typeface="Microsoft YaHei"/>
              <a:cs typeface="Microsoft YaHe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77800" y="4120969"/>
            <a:ext cx="7632065" cy="2903855"/>
            <a:chOff x="1577800" y="4120969"/>
            <a:chExt cx="7632065" cy="2903855"/>
          </a:xfrm>
        </p:grpSpPr>
        <p:sp>
          <p:nvSpPr>
            <p:cNvPr id="13" name="object 13"/>
            <p:cNvSpPr/>
            <p:nvPr/>
          </p:nvSpPr>
          <p:spPr>
            <a:xfrm>
              <a:off x="1583197" y="4126366"/>
              <a:ext cx="388620" cy="2313940"/>
            </a:xfrm>
            <a:custGeom>
              <a:avLst/>
              <a:gdLst/>
              <a:ahLst/>
              <a:cxnLst/>
              <a:rect l="l" t="t" r="r" b="b"/>
              <a:pathLst>
                <a:path w="388619" h="2313940">
                  <a:moveTo>
                    <a:pt x="0" y="0"/>
                  </a:moveTo>
                  <a:lnTo>
                    <a:pt x="0" y="2313856"/>
                  </a:lnTo>
                  <a:lnTo>
                    <a:pt x="388155" y="2313856"/>
                  </a:lnTo>
                </a:path>
              </a:pathLst>
            </a:custGeom>
            <a:ln w="1047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71458" y="5861601"/>
              <a:ext cx="7232650" cy="1157605"/>
            </a:xfrm>
            <a:custGeom>
              <a:avLst/>
              <a:gdLst/>
              <a:ahLst/>
              <a:cxnLst/>
              <a:rect l="l" t="t" r="r" b="b"/>
              <a:pathLst>
                <a:path w="7232650" h="1157604">
                  <a:moveTo>
                    <a:pt x="7116746" y="0"/>
                  </a:moveTo>
                  <a:lnTo>
                    <a:pt x="115703" y="0"/>
                  </a:lnTo>
                  <a:lnTo>
                    <a:pt x="70678" y="9096"/>
                  </a:lnTo>
                  <a:lnTo>
                    <a:pt x="33899" y="33899"/>
                  </a:lnTo>
                  <a:lnTo>
                    <a:pt x="9096" y="70678"/>
                  </a:lnTo>
                  <a:lnTo>
                    <a:pt x="0" y="115703"/>
                  </a:lnTo>
                  <a:lnTo>
                    <a:pt x="0" y="1041538"/>
                  </a:lnTo>
                  <a:lnTo>
                    <a:pt x="9096" y="1086563"/>
                  </a:lnTo>
                  <a:lnTo>
                    <a:pt x="33899" y="1123342"/>
                  </a:lnTo>
                  <a:lnTo>
                    <a:pt x="70678" y="1148145"/>
                  </a:lnTo>
                  <a:lnTo>
                    <a:pt x="115703" y="1157242"/>
                  </a:lnTo>
                  <a:lnTo>
                    <a:pt x="7116746" y="1157242"/>
                  </a:lnTo>
                  <a:lnTo>
                    <a:pt x="7161771" y="1148145"/>
                  </a:lnTo>
                  <a:lnTo>
                    <a:pt x="7198550" y="1123342"/>
                  </a:lnTo>
                  <a:lnTo>
                    <a:pt x="7223353" y="1086563"/>
                  </a:lnTo>
                  <a:lnTo>
                    <a:pt x="7232449" y="1041538"/>
                  </a:lnTo>
                  <a:lnTo>
                    <a:pt x="7232449" y="115703"/>
                  </a:lnTo>
                  <a:lnTo>
                    <a:pt x="7223353" y="70678"/>
                  </a:lnTo>
                  <a:lnTo>
                    <a:pt x="7198550" y="33899"/>
                  </a:lnTo>
                  <a:lnTo>
                    <a:pt x="7161771" y="9096"/>
                  </a:lnTo>
                  <a:lnTo>
                    <a:pt x="711674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71458" y="5861601"/>
              <a:ext cx="7232650" cy="1157605"/>
            </a:xfrm>
            <a:custGeom>
              <a:avLst/>
              <a:gdLst/>
              <a:ahLst/>
              <a:cxnLst/>
              <a:rect l="l" t="t" r="r" b="b"/>
              <a:pathLst>
                <a:path w="7232650" h="1157604">
                  <a:moveTo>
                    <a:pt x="0" y="115703"/>
                  </a:moveTo>
                  <a:lnTo>
                    <a:pt x="9096" y="70678"/>
                  </a:lnTo>
                  <a:lnTo>
                    <a:pt x="33899" y="33899"/>
                  </a:lnTo>
                  <a:lnTo>
                    <a:pt x="70678" y="9096"/>
                  </a:lnTo>
                  <a:lnTo>
                    <a:pt x="115703" y="0"/>
                  </a:lnTo>
                  <a:lnTo>
                    <a:pt x="7116746" y="0"/>
                  </a:lnTo>
                  <a:lnTo>
                    <a:pt x="7161771" y="9096"/>
                  </a:lnTo>
                  <a:lnTo>
                    <a:pt x="7198550" y="33899"/>
                  </a:lnTo>
                  <a:lnTo>
                    <a:pt x="7223353" y="70678"/>
                  </a:lnTo>
                  <a:lnTo>
                    <a:pt x="7232449" y="115703"/>
                  </a:lnTo>
                  <a:lnTo>
                    <a:pt x="7232449" y="1041538"/>
                  </a:lnTo>
                  <a:lnTo>
                    <a:pt x="7223353" y="1086563"/>
                  </a:lnTo>
                  <a:lnTo>
                    <a:pt x="7198550" y="1123342"/>
                  </a:lnTo>
                  <a:lnTo>
                    <a:pt x="7161771" y="1148145"/>
                  </a:lnTo>
                  <a:lnTo>
                    <a:pt x="7116746" y="1157242"/>
                  </a:lnTo>
                  <a:lnTo>
                    <a:pt x="115703" y="1157242"/>
                  </a:lnTo>
                  <a:lnTo>
                    <a:pt x="70678" y="1148145"/>
                  </a:lnTo>
                  <a:lnTo>
                    <a:pt x="33899" y="1123342"/>
                  </a:lnTo>
                  <a:lnTo>
                    <a:pt x="9096" y="1086563"/>
                  </a:lnTo>
                  <a:lnTo>
                    <a:pt x="0" y="1041538"/>
                  </a:lnTo>
                  <a:lnTo>
                    <a:pt x="0" y="115703"/>
                  </a:lnTo>
                  <a:close/>
                </a:path>
              </a:pathLst>
            </a:custGeom>
            <a:ln w="1047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501957" y="6176807"/>
            <a:ext cx="4171950" cy="4781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950" spc="15">
                <a:latin typeface="Microsoft YaHei"/>
                <a:cs typeface="Microsoft YaHei"/>
              </a:rPr>
              <a:t>较完善的梯队与人才机制</a:t>
            </a:r>
            <a:endParaRPr sz="2950">
              <a:latin typeface="Microsoft YaHei"/>
              <a:cs typeface="Microsoft YaHe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77800" y="4120969"/>
            <a:ext cx="7647940" cy="4349750"/>
            <a:chOff x="1577800" y="4120969"/>
            <a:chExt cx="7647940" cy="4349750"/>
          </a:xfrm>
        </p:grpSpPr>
        <p:sp>
          <p:nvSpPr>
            <p:cNvPr id="18" name="object 18"/>
            <p:cNvSpPr/>
            <p:nvPr/>
          </p:nvSpPr>
          <p:spPr>
            <a:xfrm>
              <a:off x="1583197" y="4126366"/>
              <a:ext cx="388620" cy="3760470"/>
            </a:xfrm>
            <a:custGeom>
              <a:avLst/>
              <a:gdLst/>
              <a:ahLst/>
              <a:cxnLst/>
              <a:rect l="l" t="t" r="r" b="b"/>
              <a:pathLst>
                <a:path w="388619" h="3760470">
                  <a:moveTo>
                    <a:pt x="0" y="0"/>
                  </a:moveTo>
                  <a:lnTo>
                    <a:pt x="0" y="3760094"/>
                  </a:lnTo>
                  <a:lnTo>
                    <a:pt x="388155" y="3760094"/>
                  </a:lnTo>
                </a:path>
              </a:pathLst>
            </a:custGeom>
            <a:ln w="1047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971458" y="7307840"/>
              <a:ext cx="7249159" cy="1157605"/>
            </a:xfrm>
            <a:custGeom>
              <a:avLst/>
              <a:gdLst/>
              <a:ahLst/>
              <a:cxnLst/>
              <a:rect l="l" t="t" r="r" b="b"/>
              <a:pathLst>
                <a:path w="7249159" h="1157604">
                  <a:moveTo>
                    <a:pt x="7133081" y="0"/>
                  </a:moveTo>
                  <a:lnTo>
                    <a:pt x="115703" y="0"/>
                  </a:lnTo>
                  <a:lnTo>
                    <a:pt x="70678" y="9096"/>
                  </a:lnTo>
                  <a:lnTo>
                    <a:pt x="33899" y="33899"/>
                  </a:lnTo>
                  <a:lnTo>
                    <a:pt x="9096" y="70678"/>
                  </a:lnTo>
                  <a:lnTo>
                    <a:pt x="0" y="115703"/>
                  </a:lnTo>
                  <a:lnTo>
                    <a:pt x="0" y="1041538"/>
                  </a:lnTo>
                  <a:lnTo>
                    <a:pt x="9096" y="1086563"/>
                  </a:lnTo>
                  <a:lnTo>
                    <a:pt x="33899" y="1123342"/>
                  </a:lnTo>
                  <a:lnTo>
                    <a:pt x="70678" y="1148145"/>
                  </a:lnTo>
                  <a:lnTo>
                    <a:pt x="115703" y="1157242"/>
                  </a:lnTo>
                  <a:lnTo>
                    <a:pt x="7133081" y="1157242"/>
                  </a:lnTo>
                  <a:lnTo>
                    <a:pt x="7178106" y="1148145"/>
                  </a:lnTo>
                  <a:lnTo>
                    <a:pt x="7214885" y="1123342"/>
                  </a:lnTo>
                  <a:lnTo>
                    <a:pt x="7239687" y="1086563"/>
                  </a:lnTo>
                  <a:lnTo>
                    <a:pt x="7248784" y="1041538"/>
                  </a:lnTo>
                  <a:lnTo>
                    <a:pt x="7248784" y="115703"/>
                  </a:lnTo>
                  <a:lnTo>
                    <a:pt x="7239687" y="70678"/>
                  </a:lnTo>
                  <a:lnTo>
                    <a:pt x="7214885" y="33899"/>
                  </a:lnTo>
                  <a:lnTo>
                    <a:pt x="7178106" y="9096"/>
                  </a:lnTo>
                  <a:lnTo>
                    <a:pt x="713308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971458" y="7307840"/>
              <a:ext cx="7249159" cy="1157605"/>
            </a:xfrm>
            <a:custGeom>
              <a:avLst/>
              <a:gdLst/>
              <a:ahLst/>
              <a:cxnLst/>
              <a:rect l="l" t="t" r="r" b="b"/>
              <a:pathLst>
                <a:path w="7249159" h="1157604">
                  <a:moveTo>
                    <a:pt x="0" y="115703"/>
                  </a:moveTo>
                  <a:lnTo>
                    <a:pt x="9096" y="70678"/>
                  </a:lnTo>
                  <a:lnTo>
                    <a:pt x="33899" y="33899"/>
                  </a:lnTo>
                  <a:lnTo>
                    <a:pt x="70678" y="9096"/>
                  </a:lnTo>
                  <a:lnTo>
                    <a:pt x="115703" y="0"/>
                  </a:lnTo>
                  <a:lnTo>
                    <a:pt x="7133081" y="0"/>
                  </a:lnTo>
                  <a:lnTo>
                    <a:pt x="7178106" y="9096"/>
                  </a:lnTo>
                  <a:lnTo>
                    <a:pt x="7214885" y="33899"/>
                  </a:lnTo>
                  <a:lnTo>
                    <a:pt x="7239687" y="70678"/>
                  </a:lnTo>
                  <a:lnTo>
                    <a:pt x="7248784" y="115703"/>
                  </a:lnTo>
                  <a:lnTo>
                    <a:pt x="7248784" y="1041538"/>
                  </a:lnTo>
                  <a:lnTo>
                    <a:pt x="7239687" y="1086563"/>
                  </a:lnTo>
                  <a:lnTo>
                    <a:pt x="7214885" y="1123342"/>
                  </a:lnTo>
                  <a:lnTo>
                    <a:pt x="7178106" y="1148145"/>
                  </a:lnTo>
                  <a:lnTo>
                    <a:pt x="7133081" y="1157242"/>
                  </a:lnTo>
                  <a:lnTo>
                    <a:pt x="115703" y="1157242"/>
                  </a:lnTo>
                  <a:lnTo>
                    <a:pt x="70678" y="1148145"/>
                  </a:lnTo>
                  <a:lnTo>
                    <a:pt x="33899" y="1123342"/>
                  </a:lnTo>
                  <a:lnTo>
                    <a:pt x="9096" y="1086563"/>
                  </a:lnTo>
                  <a:lnTo>
                    <a:pt x="0" y="1041538"/>
                  </a:lnTo>
                  <a:lnTo>
                    <a:pt x="0" y="115703"/>
                  </a:lnTo>
                  <a:close/>
                </a:path>
              </a:pathLst>
            </a:custGeom>
            <a:ln w="1047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697972" y="7623612"/>
            <a:ext cx="379539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15">
                <a:latin typeface="Microsoft YaHei"/>
                <a:cs typeface="Microsoft YaHei"/>
              </a:rPr>
              <a:t>测试开发，有专业壁垒</a:t>
            </a:r>
            <a:endParaRPr sz="2950">
              <a:latin typeface="Microsoft YaHei"/>
              <a:cs typeface="Microsoft YaHe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577800" y="4120969"/>
            <a:ext cx="7654290" cy="5796280"/>
            <a:chOff x="1577800" y="4120969"/>
            <a:chExt cx="7654290" cy="5796280"/>
          </a:xfrm>
        </p:grpSpPr>
        <p:sp>
          <p:nvSpPr>
            <p:cNvPr id="23" name="object 23"/>
            <p:cNvSpPr/>
            <p:nvPr/>
          </p:nvSpPr>
          <p:spPr>
            <a:xfrm>
              <a:off x="1583197" y="4126366"/>
              <a:ext cx="388620" cy="5206365"/>
            </a:xfrm>
            <a:custGeom>
              <a:avLst/>
              <a:gdLst/>
              <a:ahLst/>
              <a:cxnLst/>
              <a:rect l="l" t="t" r="r" b="b"/>
              <a:pathLst>
                <a:path w="388619" h="5206365">
                  <a:moveTo>
                    <a:pt x="0" y="0"/>
                  </a:moveTo>
                  <a:lnTo>
                    <a:pt x="0" y="5206228"/>
                  </a:lnTo>
                  <a:lnTo>
                    <a:pt x="388155" y="5206228"/>
                  </a:lnTo>
                </a:path>
              </a:pathLst>
            </a:custGeom>
            <a:ln w="1047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971458" y="8754078"/>
              <a:ext cx="7255509" cy="1157605"/>
            </a:xfrm>
            <a:custGeom>
              <a:avLst/>
              <a:gdLst/>
              <a:ahLst/>
              <a:cxnLst/>
              <a:rect l="l" t="t" r="r" b="b"/>
              <a:pathLst>
                <a:path w="7255509" h="1157604">
                  <a:moveTo>
                    <a:pt x="7139363" y="0"/>
                  </a:moveTo>
                  <a:lnTo>
                    <a:pt x="115703" y="0"/>
                  </a:lnTo>
                  <a:lnTo>
                    <a:pt x="70678" y="9096"/>
                  </a:lnTo>
                  <a:lnTo>
                    <a:pt x="33899" y="33899"/>
                  </a:lnTo>
                  <a:lnTo>
                    <a:pt x="9096" y="70678"/>
                  </a:lnTo>
                  <a:lnTo>
                    <a:pt x="0" y="115703"/>
                  </a:lnTo>
                  <a:lnTo>
                    <a:pt x="0" y="1041538"/>
                  </a:lnTo>
                  <a:lnTo>
                    <a:pt x="9096" y="1086563"/>
                  </a:lnTo>
                  <a:lnTo>
                    <a:pt x="33899" y="1123342"/>
                  </a:lnTo>
                  <a:lnTo>
                    <a:pt x="70678" y="1148145"/>
                  </a:lnTo>
                  <a:lnTo>
                    <a:pt x="115703" y="1157242"/>
                  </a:lnTo>
                  <a:lnTo>
                    <a:pt x="7139363" y="1157242"/>
                  </a:lnTo>
                  <a:lnTo>
                    <a:pt x="7184388" y="1148145"/>
                  </a:lnTo>
                  <a:lnTo>
                    <a:pt x="7221167" y="1123342"/>
                  </a:lnTo>
                  <a:lnTo>
                    <a:pt x="7245970" y="1086563"/>
                  </a:lnTo>
                  <a:lnTo>
                    <a:pt x="7255067" y="1041538"/>
                  </a:lnTo>
                  <a:lnTo>
                    <a:pt x="7255067" y="115703"/>
                  </a:lnTo>
                  <a:lnTo>
                    <a:pt x="7245970" y="70678"/>
                  </a:lnTo>
                  <a:lnTo>
                    <a:pt x="7221167" y="33899"/>
                  </a:lnTo>
                  <a:lnTo>
                    <a:pt x="7184388" y="9096"/>
                  </a:lnTo>
                  <a:lnTo>
                    <a:pt x="713936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971458" y="8754078"/>
              <a:ext cx="7255509" cy="1157605"/>
            </a:xfrm>
            <a:custGeom>
              <a:avLst/>
              <a:gdLst/>
              <a:ahLst/>
              <a:cxnLst/>
              <a:rect l="l" t="t" r="r" b="b"/>
              <a:pathLst>
                <a:path w="7255509" h="1157604">
                  <a:moveTo>
                    <a:pt x="0" y="115703"/>
                  </a:moveTo>
                  <a:lnTo>
                    <a:pt x="9096" y="70678"/>
                  </a:lnTo>
                  <a:lnTo>
                    <a:pt x="33899" y="33899"/>
                  </a:lnTo>
                  <a:lnTo>
                    <a:pt x="70678" y="9096"/>
                  </a:lnTo>
                  <a:lnTo>
                    <a:pt x="115703" y="0"/>
                  </a:lnTo>
                  <a:lnTo>
                    <a:pt x="7139363" y="0"/>
                  </a:lnTo>
                  <a:lnTo>
                    <a:pt x="7184388" y="9096"/>
                  </a:lnTo>
                  <a:lnTo>
                    <a:pt x="7221167" y="33899"/>
                  </a:lnTo>
                  <a:lnTo>
                    <a:pt x="7245970" y="70678"/>
                  </a:lnTo>
                  <a:lnTo>
                    <a:pt x="7255067" y="115703"/>
                  </a:lnTo>
                  <a:lnTo>
                    <a:pt x="7255067" y="1041538"/>
                  </a:lnTo>
                  <a:lnTo>
                    <a:pt x="7245970" y="1086563"/>
                  </a:lnTo>
                  <a:lnTo>
                    <a:pt x="7221167" y="1123342"/>
                  </a:lnTo>
                  <a:lnTo>
                    <a:pt x="7184388" y="1148145"/>
                  </a:lnTo>
                  <a:lnTo>
                    <a:pt x="7139363" y="1157242"/>
                  </a:lnTo>
                  <a:lnTo>
                    <a:pt x="115703" y="1157242"/>
                  </a:lnTo>
                  <a:lnTo>
                    <a:pt x="70678" y="1148145"/>
                  </a:lnTo>
                  <a:lnTo>
                    <a:pt x="33899" y="1123342"/>
                  </a:lnTo>
                  <a:lnTo>
                    <a:pt x="9096" y="1086563"/>
                  </a:lnTo>
                  <a:lnTo>
                    <a:pt x="0" y="1041538"/>
                  </a:lnTo>
                  <a:lnTo>
                    <a:pt x="0" y="115703"/>
                  </a:lnTo>
                  <a:close/>
                </a:path>
              </a:pathLst>
            </a:custGeom>
            <a:ln w="1047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3513265" y="9069851"/>
            <a:ext cx="417195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15">
                <a:latin typeface="Microsoft YaHei"/>
                <a:cs typeface="Microsoft YaHei"/>
              </a:rPr>
              <a:t>有标准工具与方法论积累</a:t>
            </a:r>
            <a:endParaRPr sz="2950">
              <a:latin typeface="Microsoft YaHei"/>
              <a:cs typeface="Microsoft YaHe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023856" y="2963726"/>
            <a:ext cx="3892550" cy="1168400"/>
            <a:chOff x="9023856" y="2963726"/>
            <a:chExt cx="3892550" cy="1168400"/>
          </a:xfrm>
        </p:grpSpPr>
        <p:sp>
          <p:nvSpPr>
            <p:cNvPr id="28" name="object 28"/>
            <p:cNvSpPr/>
            <p:nvPr/>
          </p:nvSpPr>
          <p:spPr>
            <a:xfrm>
              <a:off x="9029253" y="2969124"/>
              <a:ext cx="3881754" cy="1157605"/>
            </a:xfrm>
            <a:custGeom>
              <a:avLst/>
              <a:gdLst/>
              <a:ahLst/>
              <a:cxnLst/>
              <a:rect l="l" t="t" r="r" b="b"/>
              <a:pathLst>
                <a:path w="3881754" h="1157604">
                  <a:moveTo>
                    <a:pt x="3765644" y="0"/>
                  </a:moveTo>
                  <a:lnTo>
                    <a:pt x="115703" y="0"/>
                  </a:lnTo>
                  <a:lnTo>
                    <a:pt x="70678" y="9096"/>
                  </a:lnTo>
                  <a:lnTo>
                    <a:pt x="33899" y="33899"/>
                  </a:lnTo>
                  <a:lnTo>
                    <a:pt x="9096" y="70678"/>
                  </a:lnTo>
                  <a:lnTo>
                    <a:pt x="0" y="115703"/>
                  </a:lnTo>
                  <a:lnTo>
                    <a:pt x="0" y="1041538"/>
                  </a:lnTo>
                  <a:lnTo>
                    <a:pt x="9096" y="1086563"/>
                  </a:lnTo>
                  <a:lnTo>
                    <a:pt x="33899" y="1123342"/>
                  </a:lnTo>
                  <a:lnTo>
                    <a:pt x="70678" y="1148145"/>
                  </a:lnTo>
                  <a:lnTo>
                    <a:pt x="115703" y="1157242"/>
                  </a:lnTo>
                  <a:lnTo>
                    <a:pt x="3765644" y="1157242"/>
                  </a:lnTo>
                  <a:lnTo>
                    <a:pt x="3810669" y="1148145"/>
                  </a:lnTo>
                  <a:lnTo>
                    <a:pt x="3847448" y="1123342"/>
                  </a:lnTo>
                  <a:lnTo>
                    <a:pt x="3872251" y="1086563"/>
                  </a:lnTo>
                  <a:lnTo>
                    <a:pt x="3881347" y="1041538"/>
                  </a:lnTo>
                  <a:lnTo>
                    <a:pt x="3881347" y="115703"/>
                  </a:lnTo>
                  <a:lnTo>
                    <a:pt x="3872251" y="70678"/>
                  </a:lnTo>
                  <a:lnTo>
                    <a:pt x="3847448" y="33899"/>
                  </a:lnTo>
                  <a:lnTo>
                    <a:pt x="3810669" y="9096"/>
                  </a:lnTo>
                  <a:lnTo>
                    <a:pt x="376564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9029253" y="2969124"/>
              <a:ext cx="3881754" cy="1157605"/>
            </a:xfrm>
            <a:custGeom>
              <a:avLst/>
              <a:gdLst/>
              <a:ahLst/>
              <a:cxnLst/>
              <a:rect l="l" t="t" r="r" b="b"/>
              <a:pathLst>
                <a:path w="3881754" h="1157604">
                  <a:moveTo>
                    <a:pt x="0" y="115703"/>
                  </a:moveTo>
                  <a:lnTo>
                    <a:pt x="9096" y="70678"/>
                  </a:lnTo>
                  <a:lnTo>
                    <a:pt x="33899" y="33899"/>
                  </a:lnTo>
                  <a:lnTo>
                    <a:pt x="70678" y="9096"/>
                  </a:lnTo>
                  <a:lnTo>
                    <a:pt x="115703" y="0"/>
                  </a:lnTo>
                  <a:lnTo>
                    <a:pt x="3765644" y="0"/>
                  </a:lnTo>
                  <a:lnTo>
                    <a:pt x="3810669" y="9096"/>
                  </a:lnTo>
                  <a:lnTo>
                    <a:pt x="3847448" y="33899"/>
                  </a:lnTo>
                  <a:lnTo>
                    <a:pt x="3872251" y="70678"/>
                  </a:lnTo>
                  <a:lnTo>
                    <a:pt x="3881347" y="115703"/>
                  </a:lnTo>
                  <a:lnTo>
                    <a:pt x="3881347" y="1041538"/>
                  </a:lnTo>
                  <a:lnTo>
                    <a:pt x="3872251" y="1086563"/>
                  </a:lnTo>
                  <a:lnTo>
                    <a:pt x="3847448" y="1123342"/>
                  </a:lnTo>
                  <a:lnTo>
                    <a:pt x="3810669" y="1148145"/>
                  </a:lnTo>
                  <a:lnTo>
                    <a:pt x="3765644" y="1157242"/>
                  </a:lnTo>
                  <a:lnTo>
                    <a:pt x="115703" y="1157242"/>
                  </a:lnTo>
                  <a:lnTo>
                    <a:pt x="70678" y="1148145"/>
                  </a:lnTo>
                  <a:lnTo>
                    <a:pt x="33899" y="1123342"/>
                  </a:lnTo>
                  <a:lnTo>
                    <a:pt x="9096" y="1086563"/>
                  </a:lnTo>
                  <a:lnTo>
                    <a:pt x="0" y="1041538"/>
                  </a:lnTo>
                  <a:lnTo>
                    <a:pt x="0" y="115703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9826790" y="3158470"/>
            <a:ext cx="2287270" cy="7042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50" spc="-5" b="1">
                <a:solidFill>
                  <a:srgbClr val="FFFFFF"/>
                </a:solidFill>
                <a:latin typeface="Microsoft YaHei"/>
                <a:cs typeface="Microsoft YaHei"/>
              </a:rPr>
              <a:t>初创团队</a:t>
            </a:r>
            <a:endParaRPr sz="4450">
              <a:latin typeface="Microsoft YaHei"/>
              <a:cs typeface="Microsoft YaHe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412116" y="4120969"/>
            <a:ext cx="7632065" cy="1457325"/>
            <a:chOff x="9412116" y="4120969"/>
            <a:chExt cx="7632065" cy="1457325"/>
          </a:xfrm>
        </p:grpSpPr>
        <p:sp>
          <p:nvSpPr>
            <p:cNvPr id="32" name="object 32"/>
            <p:cNvSpPr/>
            <p:nvPr/>
          </p:nvSpPr>
          <p:spPr>
            <a:xfrm>
              <a:off x="9417514" y="4126366"/>
              <a:ext cx="388620" cy="868044"/>
            </a:xfrm>
            <a:custGeom>
              <a:avLst/>
              <a:gdLst/>
              <a:ahLst/>
              <a:cxnLst/>
              <a:rect l="l" t="t" r="r" b="b"/>
              <a:pathLst>
                <a:path w="388620" h="868045">
                  <a:moveTo>
                    <a:pt x="0" y="0"/>
                  </a:moveTo>
                  <a:lnTo>
                    <a:pt x="0" y="867722"/>
                  </a:lnTo>
                  <a:lnTo>
                    <a:pt x="388155" y="867722"/>
                  </a:lnTo>
                </a:path>
              </a:pathLst>
            </a:custGeom>
            <a:ln w="1047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805774" y="4415362"/>
              <a:ext cx="7232650" cy="1157605"/>
            </a:xfrm>
            <a:custGeom>
              <a:avLst/>
              <a:gdLst/>
              <a:ahLst/>
              <a:cxnLst/>
              <a:rect l="l" t="t" r="r" b="b"/>
              <a:pathLst>
                <a:path w="7232650" h="1157604">
                  <a:moveTo>
                    <a:pt x="7116746" y="0"/>
                  </a:moveTo>
                  <a:lnTo>
                    <a:pt x="115703" y="0"/>
                  </a:lnTo>
                  <a:lnTo>
                    <a:pt x="70678" y="9096"/>
                  </a:lnTo>
                  <a:lnTo>
                    <a:pt x="33899" y="33899"/>
                  </a:lnTo>
                  <a:lnTo>
                    <a:pt x="9096" y="70678"/>
                  </a:lnTo>
                  <a:lnTo>
                    <a:pt x="0" y="115703"/>
                  </a:lnTo>
                  <a:lnTo>
                    <a:pt x="0" y="1041538"/>
                  </a:lnTo>
                  <a:lnTo>
                    <a:pt x="9096" y="1086563"/>
                  </a:lnTo>
                  <a:lnTo>
                    <a:pt x="33899" y="1123342"/>
                  </a:lnTo>
                  <a:lnTo>
                    <a:pt x="70678" y="1148145"/>
                  </a:lnTo>
                  <a:lnTo>
                    <a:pt x="115703" y="1157242"/>
                  </a:lnTo>
                  <a:lnTo>
                    <a:pt x="7116746" y="1157242"/>
                  </a:lnTo>
                  <a:lnTo>
                    <a:pt x="7161771" y="1148145"/>
                  </a:lnTo>
                  <a:lnTo>
                    <a:pt x="7198550" y="1123342"/>
                  </a:lnTo>
                  <a:lnTo>
                    <a:pt x="7223353" y="1086563"/>
                  </a:lnTo>
                  <a:lnTo>
                    <a:pt x="7232449" y="1041538"/>
                  </a:lnTo>
                  <a:lnTo>
                    <a:pt x="7232449" y="115703"/>
                  </a:lnTo>
                  <a:lnTo>
                    <a:pt x="7223353" y="70678"/>
                  </a:lnTo>
                  <a:lnTo>
                    <a:pt x="7198550" y="33899"/>
                  </a:lnTo>
                  <a:lnTo>
                    <a:pt x="7161771" y="9096"/>
                  </a:lnTo>
                  <a:lnTo>
                    <a:pt x="711674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805774" y="4415362"/>
              <a:ext cx="7232650" cy="1157605"/>
            </a:xfrm>
            <a:custGeom>
              <a:avLst/>
              <a:gdLst/>
              <a:ahLst/>
              <a:cxnLst/>
              <a:rect l="l" t="t" r="r" b="b"/>
              <a:pathLst>
                <a:path w="7232650" h="1157604">
                  <a:moveTo>
                    <a:pt x="0" y="115703"/>
                  </a:moveTo>
                  <a:lnTo>
                    <a:pt x="9096" y="70678"/>
                  </a:lnTo>
                  <a:lnTo>
                    <a:pt x="33899" y="33899"/>
                  </a:lnTo>
                  <a:lnTo>
                    <a:pt x="70678" y="9096"/>
                  </a:lnTo>
                  <a:lnTo>
                    <a:pt x="115703" y="0"/>
                  </a:lnTo>
                  <a:lnTo>
                    <a:pt x="7116746" y="0"/>
                  </a:lnTo>
                  <a:lnTo>
                    <a:pt x="7161771" y="9096"/>
                  </a:lnTo>
                  <a:lnTo>
                    <a:pt x="7198550" y="33899"/>
                  </a:lnTo>
                  <a:lnTo>
                    <a:pt x="7223353" y="70678"/>
                  </a:lnTo>
                  <a:lnTo>
                    <a:pt x="7232449" y="115703"/>
                  </a:lnTo>
                  <a:lnTo>
                    <a:pt x="7232449" y="1041538"/>
                  </a:lnTo>
                  <a:lnTo>
                    <a:pt x="7223353" y="1086563"/>
                  </a:lnTo>
                  <a:lnTo>
                    <a:pt x="7198550" y="1123342"/>
                  </a:lnTo>
                  <a:lnTo>
                    <a:pt x="7161771" y="1148145"/>
                  </a:lnTo>
                  <a:lnTo>
                    <a:pt x="7116746" y="1157242"/>
                  </a:lnTo>
                  <a:lnTo>
                    <a:pt x="115703" y="1157242"/>
                  </a:lnTo>
                  <a:lnTo>
                    <a:pt x="70678" y="1148145"/>
                  </a:lnTo>
                  <a:lnTo>
                    <a:pt x="33899" y="1123342"/>
                  </a:lnTo>
                  <a:lnTo>
                    <a:pt x="9096" y="1086563"/>
                  </a:lnTo>
                  <a:lnTo>
                    <a:pt x="0" y="1041538"/>
                  </a:lnTo>
                  <a:lnTo>
                    <a:pt x="0" y="115703"/>
                  </a:lnTo>
                  <a:close/>
                </a:path>
              </a:pathLst>
            </a:custGeom>
            <a:ln w="1047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11336273" y="4730820"/>
            <a:ext cx="417195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15">
                <a:latin typeface="Microsoft YaHei"/>
                <a:cs typeface="Microsoft YaHei"/>
              </a:rPr>
              <a:t>被动执行为主，考核过程</a:t>
            </a:r>
            <a:endParaRPr sz="2950">
              <a:latin typeface="Microsoft YaHei"/>
              <a:cs typeface="Microsoft YaHe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9412116" y="4120969"/>
            <a:ext cx="7632065" cy="2903855"/>
            <a:chOff x="9412116" y="4120969"/>
            <a:chExt cx="7632065" cy="2903855"/>
          </a:xfrm>
        </p:grpSpPr>
        <p:sp>
          <p:nvSpPr>
            <p:cNvPr id="37" name="object 37"/>
            <p:cNvSpPr/>
            <p:nvPr/>
          </p:nvSpPr>
          <p:spPr>
            <a:xfrm>
              <a:off x="9417514" y="4126366"/>
              <a:ext cx="388620" cy="2313940"/>
            </a:xfrm>
            <a:custGeom>
              <a:avLst/>
              <a:gdLst/>
              <a:ahLst/>
              <a:cxnLst/>
              <a:rect l="l" t="t" r="r" b="b"/>
              <a:pathLst>
                <a:path w="388620" h="2313940">
                  <a:moveTo>
                    <a:pt x="0" y="0"/>
                  </a:moveTo>
                  <a:lnTo>
                    <a:pt x="0" y="2313856"/>
                  </a:lnTo>
                  <a:lnTo>
                    <a:pt x="388155" y="2313856"/>
                  </a:lnTo>
                </a:path>
              </a:pathLst>
            </a:custGeom>
            <a:ln w="1047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9805774" y="5861601"/>
              <a:ext cx="7232650" cy="1157605"/>
            </a:xfrm>
            <a:custGeom>
              <a:avLst/>
              <a:gdLst/>
              <a:ahLst/>
              <a:cxnLst/>
              <a:rect l="l" t="t" r="r" b="b"/>
              <a:pathLst>
                <a:path w="7232650" h="1157604">
                  <a:moveTo>
                    <a:pt x="7116746" y="0"/>
                  </a:moveTo>
                  <a:lnTo>
                    <a:pt x="115703" y="0"/>
                  </a:lnTo>
                  <a:lnTo>
                    <a:pt x="70678" y="9096"/>
                  </a:lnTo>
                  <a:lnTo>
                    <a:pt x="33899" y="33899"/>
                  </a:lnTo>
                  <a:lnTo>
                    <a:pt x="9096" y="70678"/>
                  </a:lnTo>
                  <a:lnTo>
                    <a:pt x="0" y="115703"/>
                  </a:lnTo>
                  <a:lnTo>
                    <a:pt x="0" y="1041538"/>
                  </a:lnTo>
                  <a:lnTo>
                    <a:pt x="9096" y="1086563"/>
                  </a:lnTo>
                  <a:lnTo>
                    <a:pt x="33899" y="1123342"/>
                  </a:lnTo>
                  <a:lnTo>
                    <a:pt x="70678" y="1148145"/>
                  </a:lnTo>
                  <a:lnTo>
                    <a:pt x="115703" y="1157242"/>
                  </a:lnTo>
                  <a:lnTo>
                    <a:pt x="7116746" y="1157242"/>
                  </a:lnTo>
                  <a:lnTo>
                    <a:pt x="7161771" y="1148145"/>
                  </a:lnTo>
                  <a:lnTo>
                    <a:pt x="7198550" y="1123342"/>
                  </a:lnTo>
                  <a:lnTo>
                    <a:pt x="7223353" y="1086563"/>
                  </a:lnTo>
                  <a:lnTo>
                    <a:pt x="7232449" y="1041538"/>
                  </a:lnTo>
                  <a:lnTo>
                    <a:pt x="7232449" y="115703"/>
                  </a:lnTo>
                  <a:lnTo>
                    <a:pt x="7223353" y="70678"/>
                  </a:lnTo>
                  <a:lnTo>
                    <a:pt x="7198550" y="33899"/>
                  </a:lnTo>
                  <a:lnTo>
                    <a:pt x="7161771" y="9096"/>
                  </a:lnTo>
                  <a:lnTo>
                    <a:pt x="711674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805774" y="5861601"/>
              <a:ext cx="7232650" cy="1157605"/>
            </a:xfrm>
            <a:custGeom>
              <a:avLst/>
              <a:gdLst/>
              <a:ahLst/>
              <a:cxnLst/>
              <a:rect l="l" t="t" r="r" b="b"/>
              <a:pathLst>
                <a:path w="7232650" h="1157604">
                  <a:moveTo>
                    <a:pt x="0" y="115703"/>
                  </a:moveTo>
                  <a:lnTo>
                    <a:pt x="9096" y="70678"/>
                  </a:lnTo>
                  <a:lnTo>
                    <a:pt x="33899" y="33899"/>
                  </a:lnTo>
                  <a:lnTo>
                    <a:pt x="70678" y="9096"/>
                  </a:lnTo>
                  <a:lnTo>
                    <a:pt x="115703" y="0"/>
                  </a:lnTo>
                  <a:lnTo>
                    <a:pt x="7116746" y="0"/>
                  </a:lnTo>
                  <a:lnTo>
                    <a:pt x="7161771" y="9096"/>
                  </a:lnTo>
                  <a:lnTo>
                    <a:pt x="7198550" y="33899"/>
                  </a:lnTo>
                  <a:lnTo>
                    <a:pt x="7223353" y="70678"/>
                  </a:lnTo>
                  <a:lnTo>
                    <a:pt x="7232449" y="115703"/>
                  </a:lnTo>
                  <a:lnTo>
                    <a:pt x="7232449" y="1041538"/>
                  </a:lnTo>
                  <a:lnTo>
                    <a:pt x="7223353" y="1086563"/>
                  </a:lnTo>
                  <a:lnTo>
                    <a:pt x="7198550" y="1123342"/>
                  </a:lnTo>
                  <a:lnTo>
                    <a:pt x="7161771" y="1148145"/>
                  </a:lnTo>
                  <a:lnTo>
                    <a:pt x="7116746" y="1157242"/>
                  </a:lnTo>
                  <a:lnTo>
                    <a:pt x="115703" y="1157242"/>
                  </a:lnTo>
                  <a:lnTo>
                    <a:pt x="70678" y="1148145"/>
                  </a:lnTo>
                  <a:lnTo>
                    <a:pt x="33899" y="1123342"/>
                  </a:lnTo>
                  <a:lnTo>
                    <a:pt x="9096" y="1086563"/>
                  </a:lnTo>
                  <a:lnTo>
                    <a:pt x="0" y="1041538"/>
                  </a:lnTo>
                  <a:lnTo>
                    <a:pt x="0" y="115703"/>
                  </a:lnTo>
                  <a:close/>
                </a:path>
              </a:pathLst>
            </a:custGeom>
            <a:ln w="1047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11524750" y="6176807"/>
            <a:ext cx="3795395" cy="4781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950" spc="15">
                <a:latin typeface="Microsoft YaHei"/>
                <a:cs typeface="Microsoft YaHei"/>
              </a:rPr>
              <a:t>关键岗位人员成为瓶颈</a:t>
            </a:r>
            <a:endParaRPr sz="2950">
              <a:latin typeface="Microsoft YaHei"/>
              <a:cs typeface="Microsoft YaHe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9412116" y="4120969"/>
            <a:ext cx="7647940" cy="4349750"/>
            <a:chOff x="9412116" y="4120969"/>
            <a:chExt cx="7647940" cy="4349750"/>
          </a:xfrm>
        </p:grpSpPr>
        <p:sp>
          <p:nvSpPr>
            <p:cNvPr id="42" name="object 42"/>
            <p:cNvSpPr/>
            <p:nvPr/>
          </p:nvSpPr>
          <p:spPr>
            <a:xfrm>
              <a:off x="9417514" y="4126366"/>
              <a:ext cx="388620" cy="3760470"/>
            </a:xfrm>
            <a:custGeom>
              <a:avLst/>
              <a:gdLst/>
              <a:ahLst/>
              <a:cxnLst/>
              <a:rect l="l" t="t" r="r" b="b"/>
              <a:pathLst>
                <a:path w="388620" h="3760470">
                  <a:moveTo>
                    <a:pt x="0" y="0"/>
                  </a:moveTo>
                  <a:lnTo>
                    <a:pt x="0" y="3760094"/>
                  </a:lnTo>
                  <a:lnTo>
                    <a:pt x="388155" y="3760094"/>
                  </a:lnTo>
                </a:path>
              </a:pathLst>
            </a:custGeom>
            <a:ln w="1047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9805774" y="7307840"/>
              <a:ext cx="7249159" cy="1157605"/>
            </a:xfrm>
            <a:custGeom>
              <a:avLst/>
              <a:gdLst/>
              <a:ahLst/>
              <a:cxnLst/>
              <a:rect l="l" t="t" r="r" b="b"/>
              <a:pathLst>
                <a:path w="7249159" h="1157604">
                  <a:moveTo>
                    <a:pt x="7133081" y="0"/>
                  </a:moveTo>
                  <a:lnTo>
                    <a:pt x="115703" y="0"/>
                  </a:lnTo>
                  <a:lnTo>
                    <a:pt x="70678" y="9096"/>
                  </a:lnTo>
                  <a:lnTo>
                    <a:pt x="33899" y="33899"/>
                  </a:lnTo>
                  <a:lnTo>
                    <a:pt x="9096" y="70678"/>
                  </a:lnTo>
                  <a:lnTo>
                    <a:pt x="0" y="115703"/>
                  </a:lnTo>
                  <a:lnTo>
                    <a:pt x="0" y="1041538"/>
                  </a:lnTo>
                  <a:lnTo>
                    <a:pt x="9096" y="1086563"/>
                  </a:lnTo>
                  <a:lnTo>
                    <a:pt x="33899" y="1123342"/>
                  </a:lnTo>
                  <a:lnTo>
                    <a:pt x="70678" y="1148145"/>
                  </a:lnTo>
                  <a:lnTo>
                    <a:pt x="115703" y="1157242"/>
                  </a:lnTo>
                  <a:lnTo>
                    <a:pt x="7133081" y="1157242"/>
                  </a:lnTo>
                  <a:lnTo>
                    <a:pt x="7178106" y="1148145"/>
                  </a:lnTo>
                  <a:lnTo>
                    <a:pt x="7214885" y="1123342"/>
                  </a:lnTo>
                  <a:lnTo>
                    <a:pt x="7239687" y="1086563"/>
                  </a:lnTo>
                  <a:lnTo>
                    <a:pt x="7248784" y="1041538"/>
                  </a:lnTo>
                  <a:lnTo>
                    <a:pt x="7248784" y="115703"/>
                  </a:lnTo>
                  <a:lnTo>
                    <a:pt x="7239687" y="70678"/>
                  </a:lnTo>
                  <a:lnTo>
                    <a:pt x="7214885" y="33899"/>
                  </a:lnTo>
                  <a:lnTo>
                    <a:pt x="7178106" y="9096"/>
                  </a:lnTo>
                  <a:lnTo>
                    <a:pt x="713308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9805774" y="7307840"/>
              <a:ext cx="7249159" cy="1157605"/>
            </a:xfrm>
            <a:custGeom>
              <a:avLst/>
              <a:gdLst/>
              <a:ahLst/>
              <a:cxnLst/>
              <a:rect l="l" t="t" r="r" b="b"/>
              <a:pathLst>
                <a:path w="7249159" h="1157604">
                  <a:moveTo>
                    <a:pt x="0" y="115703"/>
                  </a:moveTo>
                  <a:lnTo>
                    <a:pt x="9096" y="70678"/>
                  </a:lnTo>
                  <a:lnTo>
                    <a:pt x="33899" y="33899"/>
                  </a:lnTo>
                  <a:lnTo>
                    <a:pt x="70678" y="9096"/>
                  </a:lnTo>
                  <a:lnTo>
                    <a:pt x="115703" y="0"/>
                  </a:lnTo>
                  <a:lnTo>
                    <a:pt x="7133081" y="0"/>
                  </a:lnTo>
                  <a:lnTo>
                    <a:pt x="7178106" y="9096"/>
                  </a:lnTo>
                  <a:lnTo>
                    <a:pt x="7214885" y="33899"/>
                  </a:lnTo>
                  <a:lnTo>
                    <a:pt x="7239687" y="70678"/>
                  </a:lnTo>
                  <a:lnTo>
                    <a:pt x="7248784" y="115703"/>
                  </a:lnTo>
                  <a:lnTo>
                    <a:pt x="7248784" y="1041538"/>
                  </a:lnTo>
                  <a:lnTo>
                    <a:pt x="7239687" y="1086563"/>
                  </a:lnTo>
                  <a:lnTo>
                    <a:pt x="7214885" y="1123342"/>
                  </a:lnTo>
                  <a:lnTo>
                    <a:pt x="7178106" y="1148145"/>
                  </a:lnTo>
                  <a:lnTo>
                    <a:pt x="7133081" y="1157242"/>
                  </a:lnTo>
                  <a:lnTo>
                    <a:pt x="115703" y="1157242"/>
                  </a:lnTo>
                  <a:lnTo>
                    <a:pt x="70678" y="1148145"/>
                  </a:lnTo>
                  <a:lnTo>
                    <a:pt x="33899" y="1123342"/>
                  </a:lnTo>
                  <a:lnTo>
                    <a:pt x="9096" y="1086563"/>
                  </a:lnTo>
                  <a:lnTo>
                    <a:pt x="0" y="1041538"/>
                  </a:lnTo>
                  <a:lnTo>
                    <a:pt x="0" y="115703"/>
                  </a:lnTo>
                  <a:close/>
                </a:path>
              </a:pathLst>
            </a:custGeom>
            <a:ln w="1047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12286192" y="7623612"/>
            <a:ext cx="228917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15">
                <a:latin typeface="Microsoft YaHei"/>
                <a:cs typeface="Microsoft YaHei"/>
              </a:rPr>
              <a:t>手工测试为主</a:t>
            </a:r>
            <a:endParaRPr sz="2950">
              <a:latin typeface="Microsoft YaHei"/>
              <a:cs typeface="Microsoft YaHe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9412278" y="4121131"/>
            <a:ext cx="7654290" cy="5795645"/>
            <a:chOff x="9412278" y="4121131"/>
            <a:chExt cx="7654290" cy="5795645"/>
          </a:xfrm>
        </p:grpSpPr>
        <p:sp>
          <p:nvSpPr>
            <p:cNvPr id="47" name="object 47"/>
            <p:cNvSpPr/>
            <p:nvPr/>
          </p:nvSpPr>
          <p:spPr>
            <a:xfrm>
              <a:off x="9417514" y="4126366"/>
              <a:ext cx="388620" cy="5206365"/>
            </a:xfrm>
            <a:custGeom>
              <a:avLst/>
              <a:gdLst/>
              <a:ahLst/>
              <a:cxnLst/>
              <a:rect l="l" t="t" r="r" b="b"/>
              <a:pathLst>
                <a:path w="388620" h="5206365">
                  <a:moveTo>
                    <a:pt x="0" y="0"/>
                  </a:moveTo>
                  <a:lnTo>
                    <a:pt x="0" y="5206228"/>
                  </a:lnTo>
                  <a:lnTo>
                    <a:pt x="388155" y="5206228"/>
                  </a:lnTo>
                </a:path>
              </a:pathLst>
            </a:custGeom>
            <a:ln w="1047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9805774" y="8754078"/>
              <a:ext cx="7255509" cy="1157605"/>
            </a:xfrm>
            <a:custGeom>
              <a:avLst/>
              <a:gdLst/>
              <a:ahLst/>
              <a:cxnLst/>
              <a:rect l="l" t="t" r="r" b="b"/>
              <a:pathLst>
                <a:path w="7255509" h="1157604">
                  <a:moveTo>
                    <a:pt x="7139363" y="0"/>
                  </a:moveTo>
                  <a:lnTo>
                    <a:pt x="115703" y="0"/>
                  </a:lnTo>
                  <a:lnTo>
                    <a:pt x="70678" y="9096"/>
                  </a:lnTo>
                  <a:lnTo>
                    <a:pt x="33899" y="33899"/>
                  </a:lnTo>
                  <a:lnTo>
                    <a:pt x="9096" y="70678"/>
                  </a:lnTo>
                  <a:lnTo>
                    <a:pt x="0" y="115703"/>
                  </a:lnTo>
                  <a:lnTo>
                    <a:pt x="0" y="1041538"/>
                  </a:lnTo>
                  <a:lnTo>
                    <a:pt x="9096" y="1086563"/>
                  </a:lnTo>
                  <a:lnTo>
                    <a:pt x="33899" y="1123342"/>
                  </a:lnTo>
                  <a:lnTo>
                    <a:pt x="70678" y="1148145"/>
                  </a:lnTo>
                  <a:lnTo>
                    <a:pt x="115703" y="1157242"/>
                  </a:lnTo>
                  <a:lnTo>
                    <a:pt x="7139363" y="1157242"/>
                  </a:lnTo>
                  <a:lnTo>
                    <a:pt x="7184388" y="1148145"/>
                  </a:lnTo>
                  <a:lnTo>
                    <a:pt x="7221167" y="1123342"/>
                  </a:lnTo>
                  <a:lnTo>
                    <a:pt x="7245970" y="1086563"/>
                  </a:lnTo>
                  <a:lnTo>
                    <a:pt x="7255067" y="1041538"/>
                  </a:lnTo>
                  <a:lnTo>
                    <a:pt x="7255067" y="115703"/>
                  </a:lnTo>
                  <a:lnTo>
                    <a:pt x="7245970" y="70678"/>
                  </a:lnTo>
                  <a:lnTo>
                    <a:pt x="7221167" y="33899"/>
                  </a:lnTo>
                  <a:lnTo>
                    <a:pt x="7184388" y="9096"/>
                  </a:lnTo>
                  <a:lnTo>
                    <a:pt x="713936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9805774" y="8754078"/>
              <a:ext cx="7255509" cy="1157605"/>
            </a:xfrm>
            <a:custGeom>
              <a:avLst/>
              <a:gdLst/>
              <a:ahLst/>
              <a:cxnLst/>
              <a:rect l="l" t="t" r="r" b="b"/>
              <a:pathLst>
                <a:path w="7255509" h="1157604">
                  <a:moveTo>
                    <a:pt x="0" y="115703"/>
                  </a:moveTo>
                  <a:lnTo>
                    <a:pt x="9096" y="70678"/>
                  </a:lnTo>
                  <a:lnTo>
                    <a:pt x="33899" y="33899"/>
                  </a:lnTo>
                  <a:lnTo>
                    <a:pt x="70678" y="9096"/>
                  </a:lnTo>
                  <a:lnTo>
                    <a:pt x="115703" y="0"/>
                  </a:lnTo>
                  <a:lnTo>
                    <a:pt x="7139363" y="0"/>
                  </a:lnTo>
                  <a:lnTo>
                    <a:pt x="7184388" y="9096"/>
                  </a:lnTo>
                  <a:lnTo>
                    <a:pt x="7221167" y="33899"/>
                  </a:lnTo>
                  <a:lnTo>
                    <a:pt x="7245970" y="70678"/>
                  </a:lnTo>
                  <a:lnTo>
                    <a:pt x="7255067" y="115703"/>
                  </a:lnTo>
                  <a:lnTo>
                    <a:pt x="7255067" y="1041538"/>
                  </a:lnTo>
                  <a:lnTo>
                    <a:pt x="7245970" y="1086563"/>
                  </a:lnTo>
                  <a:lnTo>
                    <a:pt x="7221167" y="1123342"/>
                  </a:lnTo>
                  <a:lnTo>
                    <a:pt x="7184388" y="1148145"/>
                  </a:lnTo>
                  <a:lnTo>
                    <a:pt x="7139363" y="1157242"/>
                  </a:lnTo>
                  <a:lnTo>
                    <a:pt x="115703" y="1157242"/>
                  </a:lnTo>
                  <a:lnTo>
                    <a:pt x="70678" y="1148145"/>
                  </a:lnTo>
                  <a:lnTo>
                    <a:pt x="33899" y="1123342"/>
                  </a:lnTo>
                  <a:lnTo>
                    <a:pt x="9096" y="1086563"/>
                  </a:lnTo>
                  <a:lnTo>
                    <a:pt x="0" y="1041538"/>
                  </a:lnTo>
                  <a:lnTo>
                    <a:pt x="0" y="115703"/>
                  </a:lnTo>
                  <a:close/>
                </a:path>
              </a:pathLst>
            </a:custGeom>
            <a:ln w="1047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11913010" y="9069851"/>
            <a:ext cx="304101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15">
                <a:latin typeface="Microsoft YaHei"/>
                <a:cs typeface="Microsoft YaHei"/>
              </a:rPr>
              <a:t>一穷二白家徒四壁</a:t>
            </a:r>
            <a:endParaRPr sz="2950">
              <a:latin typeface="Microsoft YaHei"/>
              <a:cs typeface="Microsoft YaHe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8070205" y="4687156"/>
            <a:ext cx="77978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15">
                <a:solidFill>
                  <a:srgbClr val="FFFFFF"/>
                </a:solidFill>
                <a:latin typeface="Microsoft YaHei"/>
                <a:cs typeface="Microsoft YaHei"/>
              </a:rPr>
              <a:t>管理</a:t>
            </a:r>
            <a:endParaRPr sz="2950">
              <a:latin typeface="Microsoft YaHei"/>
              <a:cs typeface="Microsoft YaHe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8070205" y="6185603"/>
            <a:ext cx="779780" cy="4781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950" spc="15">
                <a:solidFill>
                  <a:srgbClr val="FFFFFF"/>
                </a:solidFill>
                <a:latin typeface="Microsoft YaHei"/>
                <a:cs typeface="Microsoft YaHei"/>
              </a:rPr>
              <a:t>组织</a:t>
            </a:r>
            <a:endParaRPr sz="2950">
              <a:latin typeface="Microsoft YaHei"/>
              <a:cs typeface="Microsoft YaHe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8070205" y="7684866"/>
            <a:ext cx="77978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15">
                <a:solidFill>
                  <a:srgbClr val="FFFFFF"/>
                </a:solidFill>
                <a:latin typeface="Microsoft YaHei"/>
                <a:cs typeface="Microsoft YaHei"/>
              </a:rPr>
              <a:t>人才</a:t>
            </a:r>
            <a:endParaRPr sz="2950">
              <a:latin typeface="Microsoft YaHei"/>
              <a:cs typeface="Microsoft YaHe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8070205" y="9183417"/>
            <a:ext cx="779780" cy="4781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950" spc="15">
                <a:solidFill>
                  <a:srgbClr val="FFFFFF"/>
                </a:solidFill>
                <a:latin typeface="Microsoft YaHei"/>
                <a:cs typeface="Microsoft YaHei"/>
              </a:rPr>
              <a:t>沉淀</a:t>
            </a:r>
            <a:endParaRPr sz="2950">
              <a:latin typeface="Microsoft YaHei"/>
              <a:cs typeface="Microsoft YaHei"/>
            </a:endParaRPr>
          </a:p>
        </p:txBody>
      </p:sp>
      <p:pic>
        <p:nvPicPr>
          <p:cNvPr id="55" name="object 5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550" y="247531"/>
            <a:ext cx="2418774" cy="8029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7963" y="448438"/>
            <a:ext cx="10079990" cy="123190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pc="15">
                <a:solidFill>
                  <a:srgbClr val="FFFFFF"/>
                </a:solidFill>
              </a:rPr>
              <a:t>我们来复盘下整个过程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99482" y="2434737"/>
            <a:ext cx="3361054" cy="4344670"/>
            <a:chOff x="4799482" y="2434737"/>
            <a:chExt cx="3361054" cy="4344670"/>
          </a:xfrm>
        </p:grpSpPr>
        <p:sp>
          <p:nvSpPr>
            <p:cNvPr id="4" name="object 4"/>
            <p:cNvSpPr/>
            <p:nvPr/>
          </p:nvSpPr>
          <p:spPr>
            <a:xfrm>
              <a:off x="5194396" y="4783519"/>
              <a:ext cx="2265680" cy="1990725"/>
            </a:xfrm>
            <a:custGeom>
              <a:avLst/>
              <a:gdLst/>
              <a:ahLst/>
              <a:cxnLst/>
              <a:rect l="l" t="t" r="r" b="b"/>
              <a:pathLst>
                <a:path w="2265679" h="1990725">
                  <a:moveTo>
                    <a:pt x="653592" y="0"/>
                  </a:moveTo>
                  <a:lnTo>
                    <a:pt x="0" y="0"/>
                  </a:lnTo>
                  <a:lnTo>
                    <a:pt x="0" y="1819525"/>
                  </a:lnTo>
                  <a:lnTo>
                    <a:pt x="1553355" y="1819525"/>
                  </a:lnTo>
                  <a:lnTo>
                    <a:pt x="1553355" y="1990305"/>
                  </a:lnTo>
                  <a:lnTo>
                    <a:pt x="2265480" y="1492729"/>
                  </a:lnTo>
                  <a:lnTo>
                    <a:pt x="1553355" y="995152"/>
                  </a:lnTo>
                  <a:lnTo>
                    <a:pt x="1553355" y="1165933"/>
                  </a:lnTo>
                  <a:lnTo>
                    <a:pt x="653592" y="1165933"/>
                  </a:lnTo>
                  <a:lnTo>
                    <a:pt x="653592" y="0"/>
                  </a:lnTo>
                  <a:close/>
                </a:path>
              </a:pathLst>
            </a:custGeom>
            <a:solidFill>
              <a:srgbClr val="C0C8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194396" y="4783519"/>
              <a:ext cx="2265680" cy="1990725"/>
            </a:xfrm>
            <a:custGeom>
              <a:avLst/>
              <a:gdLst/>
              <a:ahLst/>
              <a:cxnLst/>
              <a:rect l="l" t="t" r="r" b="b"/>
              <a:pathLst>
                <a:path w="2265679" h="1990725">
                  <a:moveTo>
                    <a:pt x="653592" y="0"/>
                  </a:moveTo>
                  <a:lnTo>
                    <a:pt x="653592" y="1165933"/>
                  </a:lnTo>
                  <a:lnTo>
                    <a:pt x="1553355" y="1165933"/>
                  </a:lnTo>
                  <a:lnTo>
                    <a:pt x="1553355" y="995152"/>
                  </a:lnTo>
                  <a:lnTo>
                    <a:pt x="2265480" y="1492729"/>
                  </a:lnTo>
                  <a:lnTo>
                    <a:pt x="1553355" y="1990305"/>
                  </a:lnTo>
                  <a:lnTo>
                    <a:pt x="1553355" y="1819525"/>
                  </a:lnTo>
                  <a:lnTo>
                    <a:pt x="0" y="1819525"/>
                  </a:lnTo>
                  <a:lnTo>
                    <a:pt x="0" y="0"/>
                  </a:lnTo>
                  <a:lnTo>
                    <a:pt x="653592" y="0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804879" y="2440135"/>
              <a:ext cx="3350260" cy="2345055"/>
            </a:xfrm>
            <a:custGeom>
              <a:avLst/>
              <a:gdLst/>
              <a:ahLst/>
              <a:cxnLst/>
              <a:rect l="l" t="t" r="r" b="b"/>
              <a:pathLst>
                <a:path w="3350259" h="2345054">
                  <a:moveTo>
                    <a:pt x="2958967" y="0"/>
                  </a:moveTo>
                  <a:lnTo>
                    <a:pt x="390878" y="0"/>
                  </a:lnTo>
                  <a:lnTo>
                    <a:pt x="341840" y="3044"/>
                  </a:lnTo>
                  <a:lnTo>
                    <a:pt x="294622" y="11935"/>
                  </a:lnTo>
                  <a:lnTo>
                    <a:pt x="249590" y="26306"/>
                  </a:lnTo>
                  <a:lnTo>
                    <a:pt x="207109" y="45790"/>
                  </a:lnTo>
                  <a:lnTo>
                    <a:pt x="167546" y="70023"/>
                  </a:lnTo>
                  <a:lnTo>
                    <a:pt x="131266" y="98637"/>
                  </a:lnTo>
                  <a:lnTo>
                    <a:pt x="98637" y="131266"/>
                  </a:lnTo>
                  <a:lnTo>
                    <a:pt x="70023" y="167546"/>
                  </a:lnTo>
                  <a:lnTo>
                    <a:pt x="45790" y="207109"/>
                  </a:lnTo>
                  <a:lnTo>
                    <a:pt x="26306" y="249590"/>
                  </a:lnTo>
                  <a:lnTo>
                    <a:pt x="11935" y="294622"/>
                  </a:lnTo>
                  <a:lnTo>
                    <a:pt x="3044" y="341840"/>
                  </a:lnTo>
                  <a:lnTo>
                    <a:pt x="0" y="390878"/>
                  </a:lnTo>
                  <a:lnTo>
                    <a:pt x="0" y="1953762"/>
                  </a:lnTo>
                  <a:lnTo>
                    <a:pt x="3044" y="2002800"/>
                  </a:lnTo>
                  <a:lnTo>
                    <a:pt x="11935" y="2050018"/>
                  </a:lnTo>
                  <a:lnTo>
                    <a:pt x="26306" y="2095050"/>
                  </a:lnTo>
                  <a:lnTo>
                    <a:pt x="45790" y="2137531"/>
                  </a:lnTo>
                  <a:lnTo>
                    <a:pt x="70023" y="2177094"/>
                  </a:lnTo>
                  <a:lnTo>
                    <a:pt x="98637" y="2213373"/>
                  </a:lnTo>
                  <a:lnTo>
                    <a:pt x="131266" y="2246003"/>
                  </a:lnTo>
                  <a:lnTo>
                    <a:pt x="167546" y="2274617"/>
                  </a:lnTo>
                  <a:lnTo>
                    <a:pt x="207109" y="2298849"/>
                  </a:lnTo>
                  <a:lnTo>
                    <a:pt x="249590" y="2318334"/>
                  </a:lnTo>
                  <a:lnTo>
                    <a:pt x="294622" y="2332704"/>
                  </a:lnTo>
                  <a:lnTo>
                    <a:pt x="341840" y="2341595"/>
                  </a:lnTo>
                  <a:lnTo>
                    <a:pt x="390878" y="2344640"/>
                  </a:lnTo>
                  <a:lnTo>
                    <a:pt x="2958967" y="2344640"/>
                  </a:lnTo>
                  <a:lnTo>
                    <a:pt x="3008005" y="2341595"/>
                  </a:lnTo>
                  <a:lnTo>
                    <a:pt x="3055223" y="2332704"/>
                  </a:lnTo>
                  <a:lnTo>
                    <a:pt x="3100255" y="2318334"/>
                  </a:lnTo>
                  <a:lnTo>
                    <a:pt x="3142736" y="2298849"/>
                  </a:lnTo>
                  <a:lnTo>
                    <a:pt x="3182299" y="2274617"/>
                  </a:lnTo>
                  <a:lnTo>
                    <a:pt x="3218578" y="2246003"/>
                  </a:lnTo>
                  <a:lnTo>
                    <a:pt x="3251208" y="2213373"/>
                  </a:lnTo>
                  <a:lnTo>
                    <a:pt x="3279822" y="2177094"/>
                  </a:lnTo>
                  <a:lnTo>
                    <a:pt x="3304054" y="2137531"/>
                  </a:lnTo>
                  <a:lnTo>
                    <a:pt x="3323539" y="2095050"/>
                  </a:lnTo>
                  <a:lnTo>
                    <a:pt x="3337909" y="2050018"/>
                  </a:lnTo>
                  <a:lnTo>
                    <a:pt x="3346800" y="2002800"/>
                  </a:lnTo>
                  <a:lnTo>
                    <a:pt x="3349845" y="1953762"/>
                  </a:lnTo>
                  <a:lnTo>
                    <a:pt x="3349845" y="390878"/>
                  </a:lnTo>
                  <a:lnTo>
                    <a:pt x="3346800" y="341840"/>
                  </a:lnTo>
                  <a:lnTo>
                    <a:pt x="3337909" y="294622"/>
                  </a:lnTo>
                  <a:lnTo>
                    <a:pt x="3323539" y="249590"/>
                  </a:lnTo>
                  <a:lnTo>
                    <a:pt x="3304054" y="207109"/>
                  </a:lnTo>
                  <a:lnTo>
                    <a:pt x="3279822" y="167546"/>
                  </a:lnTo>
                  <a:lnTo>
                    <a:pt x="3251208" y="131266"/>
                  </a:lnTo>
                  <a:lnTo>
                    <a:pt x="3218578" y="98637"/>
                  </a:lnTo>
                  <a:lnTo>
                    <a:pt x="3182299" y="70023"/>
                  </a:lnTo>
                  <a:lnTo>
                    <a:pt x="3142736" y="45790"/>
                  </a:lnTo>
                  <a:lnTo>
                    <a:pt x="3100255" y="26306"/>
                  </a:lnTo>
                  <a:lnTo>
                    <a:pt x="3055223" y="11935"/>
                  </a:lnTo>
                  <a:lnTo>
                    <a:pt x="3008005" y="3044"/>
                  </a:lnTo>
                  <a:lnTo>
                    <a:pt x="295896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804879" y="2440135"/>
              <a:ext cx="3350260" cy="2345055"/>
            </a:xfrm>
            <a:custGeom>
              <a:avLst/>
              <a:gdLst/>
              <a:ahLst/>
              <a:cxnLst/>
              <a:rect l="l" t="t" r="r" b="b"/>
              <a:pathLst>
                <a:path w="3350259" h="2345054">
                  <a:moveTo>
                    <a:pt x="0" y="390878"/>
                  </a:moveTo>
                  <a:lnTo>
                    <a:pt x="3044" y="341840"/>
                  </a:lnTo>
                  <a:lnTo>
                    <a:pt x="11935" y="294622"/>
                  </a:lnTo>
                  <a:lnTo>
                    <a:pt x="26306" y="249590"/>
                  </a:lnTo>
                  <a:lnTo>
                    <a:pt x="45790" y="207109"/>
                  </a:lnTo>
                  <a:lnTo>
                    <a:pt x="70023" y="167546"/>
                  </a:lnTo>
                  <a:lnTo>
                    <a:pt x="98637" y="131266"/>
                  </a:lnTo>
                  <a:lnTo>
                    <a:pt x="131266" y="98637"/>
                  </a:lnTo>
                  <a:lnTo>
                    <a:pt x="167546" y="70023"/>
                  </a:lnTo>
                  <a:lnTo>
                    <a:pt x="207109" y="45790"/>
                  </a:lnTo>
                  <a:lnTo>
                    <a:pt x="249590" y="26306"/>
                  </a:lnTo>
                  <a:lnTo>
                    <a:pt x="294622" y="11935"/>
                  </a:lnTo>
                  <a:lnTo>
                    <a:pt x="341840" y="3044"/>
                  </a:lnTo>
                  <a:lnTo>
                    <a:pt x="390878" y="0"/>
                  </a:lnTo>
                  <a:lnTo>
                    <a:pt x="2958967" y="0"/>
                  </a:lnTo>
                  <a:lnTo>
                    <a:pt x="3008005" y="3044"/>
                  </a:lnTo>
                  <a:lnTo>
                    <a:pt x="3055223" y="11935"/>
                  </a:lnTo>
                  <a:lnTo>
                    <a:pt x="3100255" y="26306"/>
                  </a:lnTo>
                  <a:lnTo>
                    <a:pt x="3142736" y="45790"/>
                  </a:lnTo>
                  <a:lnTo>
                    <a:pt x="3182299" y="70023"/>
                  </a:lnTo>
                  <a:lnTo>
                    <a:pt x="3218578" y="98637"/>
                  </a:lnTo>
                  <a:lnTo>
                    <a:pt x="3251208" y="131266"/>
                  </a:lnTo>
                  <a:lnTo>
                    <a:pt x="3279822" y="167546"/>
                  </a:lnTo>
                  <a:lnTo>
                    <a:pt x="3304054" y="207109"/>
                  </a:lnTo>
                  <a:lnTo>
                    <a:pt x="3323539" y="249590"/>
                  </a:lnTo>
                  <a:lnTo>
                    <a:pt x="3337909" y="294622"/>
                  </a:lnTo>
                  <a:lnTo>
                    <a:pt x="3346800" y="341840"/>
                  </a:lnTo>
                  <a:lnTo>
                    <a:pt x="3349845" y="390878"/>
                  </a:lnTo>
                  <a:lnTo>
                    <a:pt x="3349845" y="1953762"/>
                  </a:lnTo>
                  <a:lnTo>
                    <a:pt x="3346800" y="2002800"/>
                  </a:lnTo>
                  <a:lnTo>
                    <a:pt x="3337909" y="2050018"/>
                  </a:lnTo>
                  <a:lnTo>
                    <a:pt x="3323539" y="2095050"/>
                  </a:lnTo>
                  <a:lnTo>
                    <a:pt x="3304054" y="2137531"/>
                  </a:lnTo>
                  <a:lnTo>
                    <a:pt x="3279822" y="2177094"/>
                  </a:lnTo>
                  <a:lnTo>
                    <a:pt x="3251208" y="2213373"/>
                  </a:lnTo>
                  <a:lnTo>
                    <a:pt x="3218578" y="2246003"/>
                  </a:lnTo>
                  <a:lnTo>
                    <a:pt x="3182299" y="2274617"/>
                  </a:lnTo>
                  <a:lnTo>
                    <a:pt x="3142736" y="2298849"/>
                  </a:lnTo>
                  <a:lnTo>
                    <a:pt x="3100255" y="2318334"/>
                  </a:lnTo>
                  <a:lnTo>
                    <a:pt x="3055223" y="2332704"/>
                  </a:lnTo>
                  <a:lnTo>
                    <a:pt x="3008005" y="2341595"/>
                  </a:lnTo>
                  <a:lnTo>
                    <a:pt x="2958967" y="2344640"/>
                  </a:lnTo>
                  <a:lnTo>
                    <a:pt x="390878" y="2344640"/>
                  </a:lnTo>
                  <a:lnTo>
                    <a:pt x="341840" y="2341595"/>
                  </a:lnTo>
                  <a:lnTo>
                    <a:pt x="294622" y="2332704"/>
                  </a:lnTo>
                  <a:lnTo>
                    <a:pt x="249590" y="2318334"/>
                  </a:lnTo>
                  <a:lnTo>
                    <a:pt x="207109" y="2298849"/>
                  </a:lnTo>
                  <a:lnTo>
                    <a:pt x="167546" y="2274617"/>
                  </a:lnTo>
                  <a:lnTo>
                    <a:pt x="131266" y="2246003"/>
                  </a:lnTo>
                  <a:lnTo>
                    <a:pt x="98637" y="2213373"/>
                  </a:lnTo>
                  <a:lnTo>
                    <a:pt x="70023" y="2177094"/>
                  </a:lnTo>
                  <a:lnTo>
                    <a:pt x="45790" y="2137531"/>
                  </a:lnTo>
                  <a:lnTo>
                    <a:pt x="26306" y="2095050"/>
                  </a:lnTo>
                  <a:lnTo>
                    <a:pt x="11935" y="2050018"/>
                  </a:lnTo>
                  <a:lnTo>
                    <a:pt x="3044" y="2002800"/>
                  </a:lnTo>
                  <a:lnTo>
                    <a:pt x="0" y="1953762"/>
                  </a:lnTo>
                  <a:lnTo>
                    <a:pt x="0" y="390878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212586" y="2853621"/>
            <a:ext cx="2536190" cy="1320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8699"/>
              </a:lnSpc>
              <a:spcBef>
                <a:spcPts val="100"/>
              </a:spcBef>
            </a:pPr>
            <a:r>
              <a:rPr dirty="0" sz="3300" spc="-10" b="1">
                <a:solidFill>
                  <a:srgbClr val="FFFFFF"/>
                </a:solidFill>
                <a:latin typeface="Microsoft YaHei"/>
                <a:cs typeface="Microsoft YaHei"/>
              </a:rPr>
              <a:t>做一个自动化 测试的方案吧</a:t>
            </a:r>
            <a:endParaRPr sz="33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09969" y="3354946"/>
            <a:ext cx="4286250" cy="427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90"/>
              </a:spcBef>
              <a:buChar char="•"/>
              <a:tabLst>
                <a:tab pos="248920" algn="l"/>
              </a:tabLst>
            </a:pPr>
            <a:r>
              <a:rPr dirty="0" sz="2650" spc="-10">
                <a:solidFill>
                  <a:srgbClr val="FFFFFF"/>
                </a:solidFill>
                <a:latin typeface="Microsoft YaHei"/>
                <a:cs typeface="Microsoft YaHei"/>
              </a:rPr>
              <a:t>调研了网上相关的技术</a:t>
            </a:r>
            <a:r>
              <a:rPr dirty="0" sz="2650" spc="-25">
                <a:solidFill>
                  <a:srgbClr val="FFFFFF"/>
                </a:solidFill>
                <a:latin typeface="Microsoft YaHei"/>
                <a:cs typeface="Microsoft YaHei"/>
              </a:rPr>
              <a:t>文</a:t>
            </a:r>
            <a:r>
              <a:rPr dirty="0" sz="2650" spc="-10">
                <a:solidFill>
                  <a:srgbClr val="FFFFFF"/>
                </a:solidFill>
                <a:latin typeface="Microsoft YaHei"/>
                <a:cs typeface="Microsoft YaHei"/>
              </a:rPr>
              <a:t>章</a:t>
            </a:r>
            <a:endParaRPr sz="2650">
              <a:latin typeface="Microsoft YaHei"/>
              <a:cs typeface="Microsoft Ya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155610" y="5068374"/>
            <a:ext cx="3361054" cy="4344670"/>
            <a:chOff x="8155610" y="5068374"/>
            <a:chExt cx="3361054" cy="4344670"/>
          </a:xfrm>
        </p:grpSpPr>
        <p:sp>
          <p:nvSpPr>
            <p:cNvPr id="11" name="object 11"/>
            <p:cNvSpPr/>
            <p:nvPr/>
          </p:nvSpPr>
          <p:spPr>
            <a:xfrm>
              <a:off x="8550525" y="7417156"/>
              <a:ext cx="2265680" cy="1990725"/>
            </a:xfrm>
            <a:custGeom>
              <a:avLst/>
              <a:gdLst/>
              <a:ahLst/>
              <a:cxnLst/>
              <a:rect l="l" t="t" r="r" b="b"/>
              <a:pathLst>
                <a:path w="2265679" h="1990725">
                  <a:moveTo>
                    <a:pt x="653592" y="0"/>
                  </a:moveTo>
                  <a:lnTo>
                    <a:pt x="0" y="0"/>
                  </a:lnTo>
                  <a:lnTo>
                    <a:pt x="0" y="1819525"/>
                  </a:lnTo>
                  <a:lnTo>
                    <a:pt x="1553355" y="1819525"/>
                  </a:lnTo>
                  <a:lnTo>
                    <a:pt x="1553355" y="1990305"/>
                  </a:lnTo>
                  <a:lnTo>
                    <a:pt x="2265480" y="1492729"/>
                  </a:lnTo>
                  <a:lnTo>
                    <a:pt x="1553355" y="995152"/>
                  </a:lnTo>
                  <a:lnTo>
                    <a:pt x="1553355" y="1165933"/>
                  </a:lnTo>
                  <a:lnTo>
                    <a:pt x="653592" y="1165933"/>
                  </a:lnTo>
                  <a:lnTo>
                    <a:pt x="653592" y="0"/>
                  </a:lnTo>
                  <a:close/>
                </a:path>
              </a:pathLst>
            </a:custGeom>
            <a:solidFill>
              <a:srgbClr val="C0C8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550525" y="7417156"/>
              <a:ext cx="2265680" cy="1990725"/>
            </a:xfrm>
            <a:custGeom>
              <a:avLst/>
              <a:gdLst/>
              <a:ahLst/>
              <a:cxnLst/>
              <a:rect l="l" t="t" r="r" b="b"/>
              <a:pathLst>
                <a:path w="2265679" h="1990725">
                  <a:moveTo>
                    <a:pt x="653592" y="0"/>
                  </a:moveTo>
                  <a:lnTo>
                    <a:pt x="653592" y="1165933"/>
                  </a:lnTo>
                  <a:lnTo>
                    <a:pt x="1553355" y="1165933"/>
                  </a:lnTo>
                  <a:lnTo>
                    <a:pt x="1553355" y="995152"/>
                  </a:lnTo>
                  <a:lnTo>
                    <a:pt x="2265480" y="1492729"/>
                  </a:lnTo>
                  <a:lnTo>
                    <a:pt x="1553355" y="1990305"/>
                  </a:lnTo>
                  <a:lnTo>
                    <a:pt x="1553355" y="1819525"/>
                  </a:lnTo>
                  <a:lnTo>
                    <a:pt x="0" y="1819525"/>
                  </a:lnTo>
                  <a:lnTo>
                    <a:pt x="0" y="0"/>
                  </a:lnTo>
                  <a:lnTo>
                    <a:pt x="653592" y="0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161008" y="5073772"/>
              <a:ext cx="3350260" cy="2345055"/>
            </a:xfrm>
            <a:custGeom>
              <a:avLst/>
              <a:gdLst/>
              <a:ahLst/>
              <a:cxnLst/>
              <a:rect l="l" t="t" r="r" b="b"/>
              <a:pathLst>
                <a:path w="3350259" h="2345054">
                  <a:moveTo>
                    <a:pt x="2958967" y="0"/>
                  </a:moveTo>
                  <a:lnTo>
                    <a:pt x="390878" y="0"/>
                  </a:lnTo>
                  <a:lnTo>
                    <a:pt x="341840" y="3044"/>
                  </a:lnTo>
                  <a:lnTo>
                    <a:pt x="294622" y="11935"/>
                  </a:lnTo>
                  <a:lnTo>
                    <a:pt x="249590" y="26306"/>
                  </a:lnTo>
                  <a:lnTo>
                    <a:pt x="207109" y="45790"/>
                  </a:lnTo>
                  <a:lnTo>
                    <a:pt x="167546" y="70023"/>
                  </a:lnTo>
                  <a:lnTo>
                    <a:pt x="131266" y="98637"/>
                  </a:lnTo>
                  <a:lnTo>
                    <a:pt x="98637" y="131266"/>
                  </a:lnTo>
                  <a:lnTo>
                    <a:pt x="70023" y="167546"/>
                  </a:lnTo>
                  <a:lnTo>
                    <a:pt x="45790" y="207109"/>
                  </a:lnTo>
                  <a:lnTo>
                    <a:pt x="26306" y="249590"/>
                  </a:lnTo>
                  <a:lnTo>
                    <a:pt x="11935" y="294622"/>
                  </a:lnTo>
                  <a:lnTo>
                    <a:pt x="3044" y="341840"/>
                  </a:lnTo>
                  <a:lnTo>
                    <a:pt x="0" y="390878"/>
                  </a:lnTo>
                  <a:lnTo>
                    <a:pt x="0" y="1953762"/>
                  </a:lnTo>
                  <a:lnTo>
                    <a:pt x="3044" y="2002800"/>
                  </a:lnTo>
                  <a:lnTo>
                    <a:pt x="11935" y="2050018"/>
                  </a:lnTo>
                  <a:lnTo>
                    <a:pt x="26306" y="2095050"/>
                  </a:lnTo>
                  <a:lnTo>
                    <a:pt x="45790" y="2137531"/>
                  </a:lnTo>
                  <a:lnTo>
                    <a:pt x="70023" y="2177094"/>
                  </a:lnTo>
                  <a:lnTo>
                    <a:pt x="98637" y="2213373"/>
                  </a:lnTo>
                  <a:lnTo>
                    <a:pt x="131266" y="2246003"/>
                  </a:lnTo>
                  <a:lnTo>
                    <a:pt x="167546" y="2274617"/>
                  </a:lnTo>
                  <a:lnTo>
                    <a:pt x="207109" y="2298849"/>
                  </a:lnTo>
                  <a:lnTo>
                    <a:pt x="249590" y="2318334"/>
                  </a:lnTo>
                  <a:lnTo>
                    <a:pt x="294622" y="2332704"/>
                  </a:lnTo>
                  <a:lnTo>
                    <a:pt x="341840" y="2341595"/>
                  </a:lnTo>
                  <a:lnTo>
                    <a:pt x="390878" y="2344640"/>
                  </a:lnTo>
                  <a:lnTo>
                    <a:pt x="2958967" y="2344640"/>
                  </a:lnTo>
                  <a:lnTo>
                    <a:pt x="3008005" y="2341595"/>
                  </a:lnTo>
                  <a:lnTo>
                    <a:pt x="3055223" y="2332704"/>
                  </a:lnTo>
                  <a:lnTo>
                    <a:pt x="3100255" y="2318334"/>
                  </a:lnTo>
                  <a:lnTo>
                    <a:pt x="3142736" y="2298849"/>
                  </a:lnTo>
                  <a:lnTo>
                    <a:pt x="3182299" y="2274617"/>
                  </a:lnTo>
                  <a:lnTo>
                    <a:pt x="3218578" y="2246003"/>
                  </a:lnTo>
                  <a:lnTo>
                    <a:pt x="3251208" y="2213373"/>
                  </a:lnTo>
                  <a:lnTo>
                    <a:pt x="3279822" y="2177094"/>
                  </a:lnTo>
                  <a:lnTo>
                    <a:pt x="3304054" y="2137531"/>
                  </a:lnTo>
                  <a:lnTo>
                    <a:pt x="3323539" y="2095050"/>
                  </a:lnTo>
                  <a:lnTo>
                    <a:pt x="3337909" y="2050018"/>
                  </a:lnTo>
                  <a:lnTo>
                    <a:pt x="3346800" y="2002800"/>
                  </a:lnTo>
                  <a:lnTo>
                    <a:pt x="3349845" y="1953762"/>
                  </a:lnTo>
                  <a:lnTo>
                    <a:pt x="3349845" y="390878"/>
                  </a:lnTo>
                  <a:lnTo>
                    <a:pt x="3346800" y="341840"/>
                  </a:lnTo>
                  <a:lnTo>
                    <a:pt x="3337909" y="294622"/>
                  </a:lnTo>
                  <a:lnTo>
                    <a:pt x="3323539" y="249590"/>
                  </a:lnTo>
                  <a:lnTo>
                    <a:pt x="3304054" y="207109"/>
                  </a:lnTo>
                  <a:lnTo>
                    <a:pt x="3279822" y="167546"/>
                  </a:lnTo>
                  <a:lnTo>
                    <a:pt x="3251208" y="131266"/>
                  </a:lnTo>
                  <a:lnTo>
                    <a:pt x="3218578" y="98637"/>
                  </a:lnTo>
                  <a:lnTo>
                    <a:pt x="3182299" y="70023"/>
                  </a:lnTo>
                  <a:lnTo>
                    <a:pt x="3142736" y="45790"/>
                  </a:lnTo>
                  <a:lnTo>
                    <a:pt x="3100255" y="26306"/>
                  </a:lnTo>
                  <a:lnTo>
                    <a:pt x="3055223" y="11935"/>
                  </a:lnTo>
                  <a:lnTo>
                    <a:pt x="3008005" y="3044"/>
                  </a:lnTo>
                  <a:lnTo>
                    <a:pt x="295896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161008" y="5073772"/>
              <a:ext cx="3350260" cy="2345055"/>
            </a:xfrm>
            <a:custGeom>
              <a:avLst/>
              <a:gdLst/>
              <a:ahLst/>
              <a:cxnLst/>
              <a:rect l="l" t="t" r="r" b="b"/>
              <a:pathLst>
                <a:path w="3350259" h="2345054">
                  <a:moveTo>
                    <a:pt x="0" y="390878"/>
                  </a:moveTo>
                  <a:lnTo>
                    <a:pt x="3044" y="341840"/>
                  </a:lnTo>
                  <a:lnTo>
                    <a:pt x="11935" y="294622"/>
                  </a:lnTo>
                  <a:lnTo>
                    <a:pt x="26306" y="249590"/>
                  </a:lnTo>
                  <a:lnTo>
                    <a:pt x="45790" y="207109"/>
                  </a:lnTo>
                  <a:lnTo>
                    <a:pt x="70023" y="167546"/>
                  </a:lnTo>
                  <a:lnTo>
                    <a:pt x="98637" y="131266"/>
                  </a:lnTo>
                  <a:lnTo>
                    <a:pt x="131266" y="98637"/>
                  </a:lnTo>
                  <a:lnTo>
                    <a:pt x="167546" y="70023"/>
                  </a:lnTo>
                  <a:lnTo>
                    <a:pt x="207109" y="45790"/>
                  </a:lnTo>
                  <a:lnTo>
                    <a:pt x="249590" y="26306"/>
                  </a:lnTo>
                  <a:lnTo>
                    <a:pt x="294622" y="11935"/>
                  </a:lnTo>
                  <a:lnTo>
                    <a:pt x="341840" y="3044"/>
                  </a:lnTo>
                  <a:lnTo>
                    <a:pt x="390878" y="0"/>
                  </a:lnTo>
                  <a:lnTo>
                    <a:pt x="2958967" y="0"/>
                  </a:lnTo>
                  <a:lnTo>
                    <a:pt x="3008005" y="3044"/>
                  </a:lnTo>
                  <a:lnTo>
                    <a:pt x="3055223" y="11935"/>
                  </a:lnTo>
                  <a:lnTo>
                    <a:pt x="3100255" y="26306"/>
                  </a:lnTo>
                  <a:lnTo>
                    <a:pt x="3142736" y="45790"/>
                  </a:lnTo>
                  <a:lnTo>
                    <a:pt x="3182299" y="70023"/>
                  </a:lnTo>
                  <a:lnTo>
                    <a:pt x="3218578" y="98637"/>
                  </a:lnTo>
                  <a:lnTo>
                    <a:pt x="3251208" y="131266"/>
                  </a:lnTo>
                  <a:lnTo>
                    <a:pt x="3279822" y="167546"/>
                  </a:lnTo>
                  <a:lnTo>
                    <a:pt x="3304054" y="207109"/>
                  </a:lnTo>
                  <a:lnTo>
                    <a:pt x="3323539" y="249590"/>
                  </a:lnTo>
                  <a:lnTo>
                    <a:pt x="3337909" y="294622"/>
                  </a:lnTo>
                  <a:lnTo>
                    <a:pt x="3346800" y="341840"/>
                  </a:lnTo>
                  <a:lnTo>
                    <a:pt x="3349845" y="390878"/>
                  </a:lnTo>
                  <a:lnTo>
                    <a:pt x="3349845" y="1953762"/>
                  </a:lnTo>
                  <a:lnTo>
                    <a:pt x="3346800" y="2002800"/>
                  </a:lnTo>
                  <a:lnTo>
                    <a:pt x="3337909" y="2050018"/>
                  </a:lnTo>
                  <a:lnTo>
                    <a:pt x="3323539" y="2095050"/>
                  </a:lnTo>
                  <a:lnTo>
                    <a:pt x="3304054" y="2137531"/>
                  </a:lnTo>
                  <a:lnTo>
                    <a:pt x="3279822" y="2177094"/>
                  </a:lnTo>
                  <a:lnTo>
                    <a:pt x="3251208" y="2213373"/>
                  </a:lnTo>
                  <a:lnTo>
                    <a:pt x="3218578" y="2246003"/>
                  </a:lnTo>
                  <a:lnTo>
                    <a:pt x="3182299" y="2274617"/>
                  </a:lnTo>
                  <a:lnTo>
                    <a:pt x="3142736" y="2298849"/>
                  </a:lnTo>
                  <a:lnTo>
                    <a:pt x="3100255" y="2318334"/>
                  </a:lnTo>
                  <a:lnTo>
                    <a:pt x="3055223" y="2332704"/>
                  </a:lnTo>
                  <a:lnTo>
                    <a:pt x="3008005" y="2341595"/>
                  </a:lnTo>
                  <a:lnTo>
                    <a:pt x="2958967" y="2344640"/>
                  </a:lnTo>
                  <a:lnTo>
                    <a:pt x="390878" y="2344640"/>
                  </a:lnTo>
                  <a:lnTo>
                    <a:pt x="341840" y="2341595"/>
                  </a:lnTo>
                  <a:lnTo>
                    <a:pt x="294622" y="2332704"/>
                  </a:lnTo>
                  <a:lnTo>
                    <a:pt x="249590" y="2318334"/>
                  </a:lnTo>
                  <a:lnTo>
                    <a:pt x="207109" y="2298849"/>
                  </a:lnTo>
                  <a:lnTo>
                    <a:pt x="167546" y="2274617"/>
                  </a:lnTo>
                  <a:lnTo>
                    <a:pt x="131266" y="2246003"/>
                  </a:lnTo>
                  <a:lnTo>
                    <a:pt x="98637" y="2213373"/>
                  </a:lnTo>
                  <a:lnTo>
                    <a:pt x="70023" y="2177094"/>
                  </a:lnTo>
                  <a:lnTo>
                    <a:pt x="45790" y="2137531"/>
                  </a:lnTo>
                  <a:lnTo>
                    <a:pt x="26306" y="2095050"/>
                  </a:lnTo>
                  <a:lnTo>
                    <a:pt x="11935" y="2050018"/>
                  </a:lnTo>
                  <a:lnTo>
                    <a:pt x="3044" y="2002800"/>
                  </a:lnTo>
                  <a:lnTo>
                    <a:pt x="0" y="1953762"/>
                  </a:lnTo>
                  <a:lnTo>
                    <a:pt x="0" y="390878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8569237" y="5487910"/>
            <a:ext cx="2536190" cy="1319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30530" marR="5080" indent="-418465">
              <a:lnSpc>
                <a:spcPct val="128699"/>
              </a:lnSpc>
              <a:spcBef>
                <a:spcPts val="95"/>
              </a:spcBef>
            </a:pPr>
            <a:r>
              <a:rPr dirty="0" sz="3300" spc="-5" b="1">
                <a:solidFill>
                  <a:srgbClr val="FFFFFF"/>
                </a:solidFill>
                <a:latin typeface="Microsoft YaHei"/>
                <a:cs typeface="Microsoft YaHei"/>
              </a:rPr>
              <a:t>定一个自动化 </a:t>
            </a:r>
            <a:r>
              <a:rPr dirty="0" sz="3300" spc="-10" b="1">
                <a:solidFill>
                  <a:srgbClr val="FFFFFF"/>
                </a:solidFill>
                <a:latin typeface="Microsoft YaHei"/>
                <a:cs typeface="Microsoft YaHei"/>
              </a:rPr>
              <a:t>的目标吧</a:t>
            </a:r>
            <a:endParaRPr sz="3300">
              <a:latin typeface="Microsoft YaHei"/>
              <a:cs typeface="Microsoft Ya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66621" y="5485817"/>
            <a:ext cx="4286250" cy="1233170"/>
          </a:xfrm>
          <a:prstGeom prst="rect">
            <a:avLst/>
          </a:prstGeom>
        </p:spPr>
        <p:txBody>
          <a:bodyPr wrap="square" lIns="0" tIns="212725" rIns="0" bIns="0" rtlCol="0" vert="horz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675"/>
              </a:spcBef>
              <a:buChar char="•"/>
              <a:tabLst>
                <a:tab pos="248920" algn="l"/>
              </a:tabLst>
            </a:pPr>
            <a:r>
              <a:rPr dirty="0" sz="2650" spc="-15">
                <a:solidFill>
                  <a:srgbClr val="FFFFFF"/>
                </a:solidFill>
                <a:latin typeface="Microsoft YaHei"/>
                <a:cs typeface="Microsoft YaHei"/>
              </a:rPr>
              <a:t>自动化测试</a:t>
            </a:r>
            <a:r>
              <a:rPr dirty="0" sz="2650" spc="-10">
                <a:solidFill>
                  <a:srgbClr val="FFFFFF"/>
                </a:solidFill>
                <a:latin typeface="Microsoft YaHei"/>
                <a:cs typeface="Microsoft YaHei"/>
              </a:rPr>
              <a:t>的</a:t>
            </a:r>
            <a:r>
              <a:rPr dirty="0" sz="2650" spc="-6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dirty="0" sz="2650" spc="-10">
                <a:solidFill>
                  <a:srgbClr val="FFFFFF"/>
                </a:solidFill>
                <a:latin typeface="Microsoft YaHei"/>
                <a:cs typeface="Microsoft YaHei"/>
              </a:rPr>
              <a:t>case</a:t>
            </a:r>
            <a:r>
              <a:rPr dirty="0" sz="2650" spc="-35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dirty="0" sz="2650" spc="-10">
                <a:solidFill>
                  <a:srgbClr val="FFFFFF"/>
                </a:solidFill>
                <a:latin typeface="Microsoft YaHei"/>
                <a:cs typeface="Microsoft YaHei"/>
              </a:rPr>
              <a:t>量</a:t>
            </a:r>
            <a:endParaRPr sz="2650">
              <a:latin typeface="Microsoft YaHei"/>
              <a:cs typeface="Microsoft YaHei"/>
            </a:endParaRPr>
          </a:p>
          <a:p>
            <a:pPr marL="248920" indent="-236220">
              <a:lnSpc>
                <a:spcPct val="100000"/>
              </a:lnSpc>
              <a:spcBef>
                <a:spcPts val="1570"/>
              </a:spcBef>
              <a:buChar char="•"/>
              <a:tabLst>
                <a:tab pos="248920" algn="l"/>
              </a:tabLst>
            </a:pPr>
            <a:r>
              <a:rPr dirty="0" sz="2650" spc="-10">
                <a:solidFill>
                  <a:srgbClr val="FFFFFF"/>
                </a:solidFill>
                <a:latin typeface="Microsoft YaHei"/>
                <a:cs typeface="Microsoft YaHei"/>
              </a:rPr>
              <a:t>会写自动化的测试人员</a:t>
            </a:r>
            <a:r>
              <a:rPr dirty="0" sz="2650" spc="-25">
                <a:solidFill>
                  <a:srgbClr val="FFFFFF"/>
                </a:solidFill>
                <a:latin typeface="Microsoft YaHei"/>
                <a:cs typeface="Microsoft YaHei"/>
              </a:rPr>
              <a:t>比</a:t>
            </a:r>
            <a:r>
              <a:rPr dirty="0" sz="2650" spc="-10">
                <a:solidFill>
                  <a:srgbClr val="FFFFFF"/>
                </a:solidFill>
                <a:latin typeface="Microsoft YaHei"/>
                <a:cs typeface="Microsoft YaHei"/>
              </a:rPr>
              <a:t>例</a:t>
            </a:r>
            <a:endParaRPr sz="2650">
              <a:latin typeface="Microsoft YaHei"/>
              <a:cs typeface="Microsoft YaHe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513156" y="7702174"/>
            <a:ext cx="3359150" cy="2355215"/>
            <a:chOff x="11513156" y="7702174"/>
            <a:chExt cx="3359150" cy="2355215"/>
          </a:xfrm>
        </p:grpSpPr>
        <p:sp>
          <p:nvSpPr>
            <p:cNvPr id="18" name="object 18"/>
            <p:cNvSpPr/>
            <p:nvPr/>
          </p:nvSpPr>
          <p:spPr>
            <a:xfrm>
              <a:off x="11518392" y="7707409"/>
              <a:ext cx="3348990" cy="2345055"/>
            </a:xfrm>
            <a:custGeom>
              <a:avLst/>
              <a:gdLst/>
              <a:ahLst/>
              <a:cxnLst/>
              <a:rect l="l" t="t" r="r" b="b"/>
              <a:pathLst>
                <a:path w="3348990" h="2345054">
                  <a:moveTo>
                    <a:pt x="2957710" y="0"/>
                  </a:moveTo>
                  <a:lnTo>
                    <a:pt x="390878" y="0"/>
                  </a:lnTo>
                  <a:lnTo>
                    <a:pt x="341840" y="3044"/>
                  </a:lnTo>
                  <a:lnTo>
                    <a:pt x="294622" y="11935"/>
                  </a:lnTo>
                  <a:lnTo>
                    <a:pt x="249590" y="26306"/>
                  </a:lnTo>
                  <a:lnTo>
                    <a:pt x="207109" y="45790"/>
                  </a:lnTo>
                  <a:lnTo>
                    <a:pt x="167546" y="70023"/>
                  </a:lnTo>
                  <a:lnTo>
                    <a:pt x="131266" y="98637"/>
                  </a:lnTo>
                  <a:lnTo>
                    <a:pt x="98637" y="131266"/>
                  </a:lnTo>
                  <a:lnTo>
                    <a:pt x="70023" y="167546"/>
                  </a:lnTo>
                  <a:lnTo>
                    <a:pt x="45790" y="207109"/>
                  </a:lnTo>
                  <a:lnTo>
                    <a:pt x="26306" y="249590"/>
                  </a:lnTo>
                  <a:lnTo>
                    <a:pt x="11935" y="294622"/>
                  </a:lnTo>
                  <a:lnTo>
                    <a:pt x="3044" y="341840"/>
                  </a:lnTo>
                  <a:lnTo>
                    <a:pt x="0" y="390878"/>
                  </a:lnTo>
                  <a:lnTo>
                    <a:pt x="0" y="1953762"/>
                  </a:lnTo>
                  <a:lnTo>
                    <a:pt x="3044" y="2002800"/>
                  </a:lnTo>
                  <a:lnTo>
                    <a:pt x="11935" y="2050018"/>
                  </a:lnTo>
                  <a:lnTo>
                    <a:pt x="26306" y="2095050"/>
                  </a:lnTo>
                  <a:lnTo>
                    <a:pt x="45790" y="2137531"/>
                  </a:lnTo>
                  <a:lnTo>
                    <a:pt x="70023" y="2177094"/>
                  </a:lnTo>
                  <a:lnTo>
                    <a:pt x="98637" y="2213373"/>
                  </a:lnTo>
                  <a:lnTo>
                    <a:pt x="131266" y="2246003"/>
                  </a:lnTo>
                  <a:lnTo>
                    <a:pt x="167546" y="2274617"/>
                  </a:lnTo>
                  <a:lnTo>
                    <a:pt x="207109" y="2298849"/>
                  </a:lnTo>
                  <a:lnTo>
                    <a:pt x="249590" y="2318334"/>
                  </a:lnTo>
                  <a:lnTo>
                    <a:pt x="294622" y="2332704"/>
                  </a:lnTo>
                  <a:lnTo>
                    <a:pt x="341840" y="2341595"/>
                  </a:lnTo>
                  <a:lnTo>
                    <a:pt x="390878" y="2344640"/>
                  </a:lnTo>
                  <a:lnTo>
                    <a:pt x="2957710" y="2344640"/>
                  </a:lnTo>
                  <a:lnTo>
                    <a:pt x="3006748" y="2341595"/>
                  </a:lnTo>
                  <a:lnTo>
                    <a:pt x="3053966" y="2332704"/>
                  </a:lnTo>
                  <a:lnTo>
                    <a:pt x="3098998" y="2318334"/>
                  </a:lnTo>
                  <a:lnTo>
                    <a:pt x="3141479" y="2298849"/>
                  </a:lnTo>
                  <a:lnTo>
                    <a:pt x="3181042" y="2274617"/>
                  </a:lnTo>
                  <a:lnTo>
                    <a:pt x="3217322" y="2246003"/>
                  </a:lnTo>
                  <a:lnTo>
                    <a:pt x="3249951" y="2213373"/>
                  </a:lnTo>
                  <a:lnTo>
                    <a:pt x="3278565" y="2177094"/>
                  </a:lnTo>
                  <a:lnTo>
                    <a:pt x="3302798" y="2137531"/>
                  </a:lnTo>
                  <a:lnTo>
                    <a:pt x="3322282" y="2095050"/>
                  </a:lnTo>
                  <a:lnTo>
                    <a:pt x="3336653" y="2050018"/>
                  </a:lnTo>
                  <a:lnTo>
                    <a:pt x="3345544" y="2002800"/>
                  </a:lnTo>
                  <a:lnTo>
                    <a:pt x="3348589" y="1953762"/>
                  </a:lnTo>
                  <a:lnTo>
                    <a:pt x="3348589" y="390878"/>
                  </a:lnTo>
                  <a:lnTo>
                    <a:pt x="3345544" y="341840"/>
                  </a:lnTo>
                  <a:lnTo>
                    <a:pt x="3336653" y="294622"/>
                  </a:lnTo>
                  <a:lnTo>
                    <a:pt x="3322282" y="249590"/>
                  </a:lnTo>
                  <a:lnTo>
                    <a:pt x="3302798" y="207109"/>
                  </a:lnTo>
                  <a:lnTo>
                    <a:pt x="3278565" y="167546"/>
                  </a:lnTo>
                  <a:lnTo>
                    <a:pt x="3249951" y="131266"/>
                  </a:lnTo>
                  <a:lnTo>
                    <a:pt x="3217322" y="98637"/>
                  </a:lnTo>
                  <a:lnTo>
                    <a:pt x="3181042" y="70023"/>
                  </a:lnTo>
                  <a:lnTo>
                    <a:pt x="3141479" y="45790"/>
                  </a:lnTo>
                  <a:lnTo>
                    <a:pt x="3098998" y="26306"/>
                  </a:lnTo>
                  <a:lnTo>
                    <a:pt x="3053966" y="11935"/>
                  </a:lnTo>
                  <a:lnTo>
                    <a:pt x="3006748" y="3044"/>
                  </a:lnTo>
                  <a:lnTo>
                    <a:pt x="295771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1518392" y="7707409"/>
              <a:ext cx="3348990" cy="2345055"/>
            </a:xfrm>
            <a:custGeom>
              <a:avLst/>
              <a:gdLst/>
              <a:ahLst/>
              <a:cxnLst/>
              <a:rect l="l" t="t" r="r" b="b"/>
              <a:pathLst>
                <a:path w="3348990" h="2345054">
                  <a:moveTo>
                    <a:pt x="0" y="390878"/>
                  </a:moveTo>
                  <a:lnTo>
                    <a:pt x="3044" y="341840"/>
                  </a:lnTo>
                  <a:lnTo>
                    <a:pt x="11935" y="294622"/>
                  </a:lnTo>
                  <a:lnTo>
                    <a:pt x="26306" y="249590"/>
                  </a:lnTo>
                  <a:lnTo>
                    <a:pt x="45790" y="207109"/>
                  </a:lnTo>
                  <a:lnTo>
                    <a:pt x="70023" y="167546"/>
                  </a:lnTo>
                  <a:lnTo>
                    <a:pt x="98637" y="131266"/>
                  </a:lnTo>
                  <a:lnTo>
                    <a:pt x="131266" y="98637"/>
                  </a:lnTo>
                  <a:lnTo>
                    <a:pt x="167546" y="70023"/>
                  </a:lnTo>
                  <a:lnTo>
                    <a:pt x="207109" y="45790"/>
                  </a:lnTo>
                  <a:lnTo>
                    <a:pt x="249590" y="26306"/>
                  </a:lnTo>
                  <a:lnTo>
                    <a:pt x="294622" y="11935"/>
                  </a:lnTo>
                  <a:lnTo>
                    <a:pt x="341840" y="3044"/>
                  </a:lnTo>
                  <a:lnTo>
                    <a:pt x="390878" y="0"/>
                  </a:lnTo>
                  <a:lnTo>
                    <a:pt x="2957710" y="0"/>
                  </a:lnTo>
                  <a:lnTo>
                    <a:pt x="3006748" y="3044"/>
                  </a:lnTo>
                  <a:lnTo>
                    <a:pt x="3053966" y="11935"/>
                  </a:lnTo>
                  <a:lnTo>
                    <a:pt x="3098998" y="26306"/>
                  </a:lnTo>
                  <a:lnTo>
                    <a:pt x="3141479" y="45790"/>
                  </a:lnTo>
                  <a:lnTo>
                    <a:pt x="3181042" y="70023"/>
                  </a:lnTo>
                  <a:lnTo>
                    <a:pt x="3217322" y="98637"/>
                  </a:lnTo>
                  <a:lnTo>
                    <a:pt x="3249951" y="131266"/>
                  </a:lnTo>
                  <a:lnTo>
                    <a:pt x="3278565" y="167546"/>
                  </a:lnTo>
                  <a:lnTo>
                    <a:pt x="3302798" y="207109"/>
                  </a:lnTo>
                  <a:lnTo>
                    <a:pt x="3322282" y="249590"/>
                  </a:lnTo>
                  <a:lnTo>
                    <a:pt x="3336653" y="294622"/>
                  </a:lnTo>
                  <a:lnTo>
                    <a:pt x="3345544" y="341840"/>
                  </a:lnTo>
                  <a:lnTo>
                    <a:pt x="3348589" y="390878"/>
                  </a:lnTo>
                  <a:lnTo>
                    <a:pt x="3348589" y="1953762"/>
                  </a:lnTo>
                  <a:lnTo>
                    <a:pt x="3345544" y="2002800"/>
                  </a:lnTo>
                  <a:lnTo>
                    <a:pt x="3336653" y="2050018"/>
                  </a:lnTo>
                  <a:lnTo>
                    <a:pt x="3322282" y="2095050"/>
                  </a:lnTo>
                  <a:lnTo>
                    <a:pt x="3302798" y="2137531"/>
                  </a:lnTo>
                  <a:lnTo>
                    <a:pt x="3278565" y="2177094"/>
                  </a:lnTo>
                  <a:lnTo>
                    <a:pt x="3249951" y="2213373"/>
                  </a:lnTo>
                  <a:lnTo>
                    <a:pt x="3217322" y="2246003"/>
                  </a:lnTo>
                  <a:lnTo>
                    <a:pt x="3181042" y="2274617"/>
                  </a:lnTo>
                  <a:lnTo>
                    <a:pt x="3141479" y="2298849"/>
                  </a:lnTo>
                  <a:lnTo>
                    <a:pt x="3098998" y="2318334"/>
                  </a:lnTo>
                  <a:lnTo>
                    <a:pt x="3053966" y="2332704"/>
                  </a:lnTo>
                  <a:lnTo>
                    <a:pt x="3006748" y="2341595"/>
                  </a:lnTo>
                  <a:lnTo>
                    <a:pt x="2957710" y="2344640"/>
                  </a:lnTo>
                  <a:lnTo>
                    <a:pt x="390878" y="2344640"/>
                  </a:lnTo>
                  <a:lnTo>
                    <a:pt x="341840" y="2341595"/>
                  </a:lnTo>
                  <a:lnTo>
                    <a:pt x="294622" y="2332704"/>
                  </a:lnTo>
                  <a:lnTo>
                    <a:pt x="249590" y="2318334"/>
                  </a:lnTo>
                  <a:lnTo>
                    <a:pt x="207109" y="2298849"/>
                  </a:lnTo>
                  <a:lnTo>
                    <a:pt x="167546" y="2274617"/>
                  </a:lnTo>
                  <a:lnTo>
                    <a:pt x="131266" y="2246003"/>
                  </a:lnTo>
                  <a:lnTo>
                    <a:pt x="98637" y="2213373"/>
                  </a:lnTo>
                  <a:lnTo>
                    <a:pt x="70023" y="2177094"/>
                  </a:lnTo>
                  <a:lnTo>
                    <a:pt x="45790" y="2137531"/>
                  </a:lnTo>
                  <a:lnTo>
                    <a:pt x="26306" y="2095050"/>
                  </a:lnTo>
                  <a:lnTo>
                    <a:pt x="11935" y="2050018"/>
                  </a:lnTo>
                  <a:lnTo>
                    <a:pt x="3044" y="2002800"/>
                  </a:lnTo>
                  <a:lnTo>
                    <a:pt x="0" y="1953762"/>
                  </a:lnTo>
                  <a:lnTo>
                    <a:pt x="0" y="390878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1925575" y="8121628"/>
            <a:ext cx="2536190" cy="1320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0530" marR="5080" indent="-418465">
              <a:lnSpc>
                <a:spcPct val="128699"/>
              </a:lnSpc>
              <a:spcBef>
                <a:spcPts val="100"/>
              </a:spcBef>
            </a:pPr>
            <a:r>
              <a:rPr dirty="0" sz="3300" spc="-5" b="1">
                <a:solidFill>
                  <a:srgbClr val="FFFFFF"/>
                </a:solidFill>
                <a:latin typeface="Microsoft YaHei"/>
                <a:cs typeface="Microsoft YaHei"/>
              </a:rPr>
              <a:t>动手做个自动 </a:t>
            </a:r>
            <a:r>
              <a:rPr dirty="0" sz="3300" spc="-10" b="1">
                <a:solidFill>
                  <a:srgbClr val="FFFFFF"/>
                </a:solidFill>
                <a:latin typeface="Microsoft YaHei"/>
                <a:cs typeface="Microsoft YaHei"/>
              </a:rPr>
              <a:t>化演示吧</a:t>
            </a:r>
            <a:endParaRPr sz="3300">
              <a:latin typeface="Microsoft YaHei"/>
              <a:cs typeface="Microsoft Ya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08609" y="8212683"/>
            <a:ext cx="2274570" cy="1231900"/>
          </a:xfrm>
          <a:prstGeom prst="rect">
            <a:avLst/>
          </a:prstGeom>
        </p:spPr>
        <p:txBody>
          <a:bodyPr wrap="square" lIns="0" tIns="212090" rIns="0" bIns="0" rtlCol="0" vert="horz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670"/>
              </a:spcBef>
              <a:buChar char="•"/>
              <a:tabLst>
                <a:tab pos="248920" algn="l"/>
              </a:tabLst>
            </a:pPr>
            <a:r>
              <a:rPr dirty="0" sz="2650" spc="-10">
                <a:solidFill>
                  <a:srgbClr val="FFFFFF"/>
                </a:solidFill>
                <a:latin typeface="Microsoft YaHei"/>
                <a:cs typeface="Microsoft YaHei"/>
              </a:rPr>
              <a:t>选择测试案例</a:t>
            </a:r>
            <a:endParaRPr sz="2650">
              <a:latin typeface="Microsoft YaHei"/>
              <a:cs typeface="Microsoft YaHei"/>
            </a:endParaRPr>
          </a:p>
          <a:p>
            <a:pPr marL="248920" indent="-236220">
              <a:lnSpc>
                <a:spcPct val="100000"/>
              </a:lnSpc>
              <a:spcBef>
                <a:spcPts val="1570"/>
              </a:spcBef>
              <a:buChar char="•"/>
              <a:tabLst>
                <a:tab pos="248920" algn="l"/>
              </a:tabLst>
            </a:pPr>
            <a:r>
              <a:rPr dirty="0" sz="2650" spc="-10">
                <a:solidFill>
                  <a:srgbClr val="FFFFFF"/>
                </a:solidFill>
                <a:latin typeface="Microsoft YaHei"/>
                <a:cs typeface="Microsoft YaHei"/>
              </a:rPr>
              <a:t>动手写代码</a:t>
            </a:r>
            <a:endParaRPr sz="2650">
              <a:latin typeface="Microsoft YaHei"/>
              <a:cs typeface="Microsoft YaHe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5275" y="8552693"/>
            <a:ext cx="2536190" cy="527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300" spc="-10" b="1">
                <a:solidFill>
                  <a:srgbClr val="F1660E"/>
                </a:solidFill>
                <a:latin typeface="Microsoft YaHei"/>
                <a:cs typeface="Microsoft YaHei"/>
              </a:rPr>
              <a:t>犯了两个错误</a:t>
            </a:r>
            <a:endParaRPr sz="3300">
              <a:latin typeface="Microsoft YaHei"/>
              <a:cs typeface="Microsoft YaHe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45275" y="9560411"/>
            <a:ext cx="6814184" cy="8305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766445" indent="-754380">
              <a:lnSpc>
                <a:spcPts val="3175"/>
              </a:lnSpc>
              <a:spcBef>
                <a:spcPts val="90"/>
              </a:spcBef>
              <a:buAutoNum type="arabicPeriod"/>
              <a:tabLst>
                <a:tab pos="766445" algn="l"/>
                <a:tab pos="767080" algn="l"/>
              </a:tabLst>
            </a:pPr>
            <a:r>
              <a:rPr dirty="0" sz="2650" spc="-10" b="1">
                <a:solidFill>
                  <a:srgbClr val="FFFFFF"/>
                </a:solidFill>
                <a:latin typeface="Microsoft YaHei"/>
                <a:cs typeface="Microsoft YaHei"/>
              </a:rPr>
              <a:t>目标设定不正确，自动</a:t>
            </a:r>
            <a:r>
              <a:rPr dirty="0" sz="2650" spc="-25" b="1">
                <a:solidFill>
                  <a:srgbClr val="FFFFFF"/>
                </a:solidFill>
                <a:latin typeface="Microsoft YaHei"/>
                <a:cs typeface="Microsoft YaHei"/>
              </a:rPr>
              <a:t>化</a:t>
            </a:r>
            <a:r>
              <a:rPr dirty="0" sz="2650" spc="-10" b="1">
                <a:solidFill>
                  <a:srgbClr val="FFFFFF"/>
                </a:solidFill>
                <a:latin typeface="Microsoft YaHei"/>
                <a:cs typeface="Microsoft YaHei"/>
              </a:rPr>
              <a:t>是手</a:t>
            </a:r>
            <a:r>
              <a:rPr dirty="0" sz="2650" spc="-25" b="1">
                <a:solidFill>
                  <a:srgbClr val="FFFFFF"/>
                </a:solidFill>
                <a:latin typeface="Microsoft YaHei"/>
                <a:cs typeface="Microsoft YaHei"/>
              </a:rPr>
              <a:t>段</a:t>
            </a:r>
            <a:r>
              <a:rPr dirty="0" sz="2650" spc="-10" b="1">
                <a:solidFill>
                  <a:srgbClr val="FFFFFF"/>
                </a:solidFill>
                <a:latin typeface="Microsoft YaHei"/>
                <a:cs typeface="Microsoft YaHei"/>
              </a:rPr>
              <a:t>而非</a:t>
            </a:r>
            <a:r>
              <a:rPr dirty="0" sz="2650" spc="-25" b="1">
                <a:solidFill>
                  <a:srgbClr val="FFFFFF"/>
                </a:solidFill>
                <a:latin typeface="Microsoft YaHei"/>
                <a:cs typeface="Microsoft YaHei"/>
              </a:rPr>
              <a:t>目</a:t>
            </a:r>
            <a:r>
              <a:rPr dirty="0" sz="2650" spc="-10" b="1">
                <a:solidFill>
                  <a:srgbClr val="FFFFFF"/>
                </a:solidFill>
                <a:latin typeface="Microsoft YaHei"/>
                <a:cs typeface="Microsoft YaHei"/>
              </a:rPr>
              <a:t>的</a:t>
            </a:r>
            <a:endParaRPr sz="2650">
              <a:latin typeface="Microsoft YaHei"/>
              <a:cs typeface="Microsoft YaHei"/>
            </a:endParaRPr>
          </a:p>
          <a:p>
            <a:pPr marL="766445" indent="-754380">
              <a:lnSpc>
                <a:spcPts val="3175"/>
              </a:lnSpc>
              <a:buAutoNum type="arabicPeriod"/>
              <a:tabLst>
                <a:tab pos="766445" algn="l"/>
                <a:tab pos="767080" algn="l"/>
              </a:tabLst>
            </a:pPr>
            <a:r>
              <a:rPr dirty="0" sz="2650" spc="-10" b="1">
                <a:solidFill>
                  <a:srgbClr val="FFFFFF"/>
                </a:solidFill>
                <a:latin typeface="Microsoft YaHei"/>
                <a:cs typeface="Microsoft YaHei"/>
              </a:rPr>
              <a:t>人员能力与需达成的目</a:t>
            </a:r>
            <a:r>
              <a:rPr dirty="0" sz="2650" spc="-25" b="1">
                <a:solidFill>
                  <a:srgbClr val="FFFFFF"/>
                </a:solidFill>
                <a:latin typeface="Microsoft YaHei"/>
                <a:cs typeface="Microsoft YaHei"/>
              </a:rPr>
              <a:t>标</a:t>
            </a:r>
            <a:r>
              <a:rPr dirty="0" sz="2650" spc="-10" b="1">
                <a:solidFill>
                  <a:srgbClr val="FFFFFF"/>
                </a:solidFill>
                <a:latin typeface="Microsoft YaHei"/>
                <a:cs typeface="Microsoft YaHei"/>
              </a:rPr>
              <a:t>有较</a:t>
            </a:r>
            <a:r>
              <a:rPr dirty="0" sz="2650" spc="-25" b="1">
                <a:solidFill>
                  <a:srgbClr val="FFFFFF"/>
                </a:solidFill>
                <a:latin typeface="Microsoft YaHei"/>
                <a:cs typeface="Microsoft YaHei"/>
              </a:rPr>
              <a:t>大</a:t>
            </a:r>
            <a:r>
              <a:rPr dirty="0" sz="2650" spc="-10" b="1">
                <a:solidFill>
                  <a:srgbClr val="FFFFFF"/>
                </a:solidFill>
                <a:latin typeface="Microsoft YaHei"/>
                <a:cs typeface="Microsoft YaHei"/>
              </a:rPr>
              <a:t>差别</a:t>
            </a:r>
            <a:endParaRPr sz="2650">
              <a:latin typeface="Microsoft YaHei"/>
              <a:cs typeface="Microsoft YaHe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550" y="247531"/>
            <a:ext cx="2418774" cy="8029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建星白</dc:creator>
  <dc:title>PowerPoint 演示文稿</dc:title>
  <dcterms:created xsi:type="dcterms:W3CDTF">2022-08-07T08:02:35Z</dcterms:created>
  <dcterms:modified xsi:type="dcterms:W3CDTF">2022-08-07T08:02:35Z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2022-08-07T00:00:00Z</vt:filetime>
  </property>
</Properties>
</file>