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6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26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CD0D-0979-6745-B9CC-94F543B529D0}" type="datetimeFigureOut">
              <a:rPr lang="en-US" smtClean="0"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25.emf"/><Relationship Id="rId9" Type="http://schemas.openxmlformats.org/officeDocument/2006/relationships/oleObject" Target="../embeddings/oleObject44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31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8.e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9.e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10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5.e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20" Type="http://schemas.openxmlformats.org/officeDocument/2006/relationships/image" Target="../media/image16.emf"/><Relationship Id="rId21" Type="http://schemas.openxmlformats.org/officeDocument/2006/relationships/oleObject" Target="../embeddings/oleObject23.bin"/><Relationship Id="rId22" Type="http://schemas.openxmlformats.org/officeDocument/2006/relationships/image" Target="../media/image17.emf"/><Relationship Id="rId23" Type="http://schemas.openxmlformats.org/officeDocument/2006/relationships/oleObject" Target="../embeddings/oleObject24.bin"/><Relationship Id="rId24" Type="http://schemas.openxmlformats.org/officeDocument/2006/relationships/image" Target="../media/image18.emf"/><Relationship Id="rId10" Type="http://schemas.openxmlformats.org/officeDocument/2006/relationships/image" Target="../media/image12.emf"/><Relationship Id="rId11" Type="http://schemas.openxmlformats.org/officeDocument/2006/relationships/oleObject" Target="../embeddings/oleObject17.bin"/><Relationship Id="rId12" Type="http://schemas.openxmlformats.org/officeDocument/2006/relationships/oleObject" Target="../embeddings/oleObject18.bin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13.e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14.e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15.e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16.emf"/><Relationship Id="rId15" Type="http://schemas.openxmlformats.org/officeDocument/2006/relationships/oleObject" Target="../embeddings/oleObject31.bin"/><Relationship Id="rId16" Type="http://schemas.openxmlformats.org/officeDocument/2006/relationships/image" Target="../media/image17.emf"/><Relationship Id="rId17" Type="http://schemas.openxmlformats.org/officeDocument/2006/relationships/oleObject" Target="../embeddings/oleObject32.bin"/><Relationship Id="rId18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7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Assemble the system of linearly independent equations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973882" y="1536700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73882" y="208582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64507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53550" y="3188668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3550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73882" y="442458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53550" y="5133300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8587" y="582861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7173" y="1488921"/>
            <a:ext cx="41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</a:t>
            </a:r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473281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E</a:t>
            </a:r>
          </a:p>
          <a:p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563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8831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y-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8831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562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8831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6562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8831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8830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939840" y="2036322"/>
            <a:ext cx="3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-1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18385" y="2588262"/>
            <a:ext cx="74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c</a:t>
            </a:r>
            <a:r>
              <a:rPr lang="en-US" sz="1600" dirty="0" smtClean="0">
                <a:latin typeface="Times"/>
                <a:cs typeface="Times"/>
              </a:rPr>
              <a:t>os45°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41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</a:t>
            </a:r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4354" y="3188668"/>
            <a:ext cx="77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-sin45°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3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-1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50335" y="5189382"/>
            <a:ext cx="81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-cos45°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5714" y="51245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25781" y="5849717"/>
            <a:ext cx="71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s</a:t>
            </a:r>
            <a:r>
              <a:rPr lang="en-US" sz="1600" dirty="0" smtClean="0">
                <a:latin typeface="Times"/>
                <a:cs typeface="Times"/>
              </a:rPr>
              <a:t>in45°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4964" y="1508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96686" y="1508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86538" y="21047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15471" y="2103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496686" y="20980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307563" y="15117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36496" y="15103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817711" y="1505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307563" y="25545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036496" y="25530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817711" y="254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307563" y="3176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6496" y="31753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817711" y="31700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507756" y="44033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236689" y="4401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017904" y="43966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44665" y="51682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673598" y="5166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454813" y="51614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734790" y="20417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463723" y="20403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186453" y="20350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315918" y="20726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8992" y="26134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021018" y="3188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32262" y="25348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193773" y="25267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423907" y="14904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149045" y="1505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469634" y="3134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92364" y="31296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456935" y="37697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9665" y="37645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003567" y="37732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6297" y="37680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740398" y="37845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63128" y="3779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432262" y="43839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154992" y="43786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031409" y="3825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94930" y="43357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005697" y="5166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986538" y="58286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1732857" y="5169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707116" y="58424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193773" y="58286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907173" y="127626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ket 143"/>
          <p:cNvSpPr/>
          <p:nvPr/>
        </p:nvSpPr>
        <p:spPr>
          <a:xfrm>
            <a:off x="6889759" y="127626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Bracket 144"/>
          <p:cNvSpPr/>
          <p:nvPr/>
        </p:nvSpPr>
        <p:spPr>
          <a:xfrm>
            <a:off x="7901734" y="129340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6495433" y="1293403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ket 145"/>
          <p:cNvSpPr/>
          <p:nvPr/>
        </p:nvSpPr>
        <p:spPr>
          <a:xfrm>
            <a:off x="7428211" y="1276263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3906" y="341555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7" name="Right Bracket 146"/>
          <p:cNvSpPr/>
          <p:nvPr/>
        </p:nvSpPr>
        <p:spPr>
          <a:xfrm>
            <a:off x="8332510" y="1287735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1082" y="8260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023202" y="814598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011949" y="831738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537439" y="88708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4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8" grpId="0"/>
      <p:bldP spid="60" grpId="0"/>
      <p:bldP spid="77" grpId="0"/>
      <p:bldP spid="78" grpId="0"/>
      <p:bldP spid="79" grpId="0"/>
      <p:bldP spid="81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4" grpId="0"/>
      <p:bldP spid="70" grpId="0"/>
      <p:bldP spid="80" grpId="0"/>
      <p:bldP spid="82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5" grpId="0" animBg="1"/>
      <p:bldP spid="144" grpId="0" animBg="1"/>
      <p:bldP spid="145" grpId="0" animBg="1"/>
      <p:bldP spid="6" grpId="0" animBg="1"/>
      <p:bldP spid="146" grpId="0" animBg="1"/>
      <p:bldP spid="7" grpId="0"/>
      <p:bldP spid="1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9"/>
            <a:ext cx="8229600" cy="6870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systematic approach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4550" y="752141"/>
            <a:ext cx="547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Things we need to know: (i.e. the things in the input file)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72891"/>
            <a:ext cx="23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Location of the joint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9957"/>
            <a:ext cx="601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Which members are connected to which joint - connectivity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779289"/>
            <a:ext cx="567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Where are the reaction and what are there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48621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Where are the external forces and what are there components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5188"/>
              </p:ext>
            </p:extLst>
          </p:nvPr>
        </p:nvGraphicFramePr>
        <p:xfrm>
          <a:off x="394550" y="3227797"/>
          <a:ext cx="26680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05861"/>
              </p:ext>
            </p:extLst>
          </p:nvPr>
        </p:nvGraphicFramePr>
        <p:xfrm>
          <a:off x="3384586" y="3227797"/>
          <a:ext cx="2532241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4550" y="2825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8566" y="282524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44983"/>
              </p:ext>
            </p:extLst>
          </p:nvPr>
        </p:nvGraphicFramePr>
        <p:xfrm>
          <a:off x="6204368" y="3227797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19949" y="283948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6198" y="541501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Forces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92524"/>
              </p:ext>
            </p:extLst>
          </p:nvPr>
        </p:nvGraphicFramePr>
        <p:xfrm>
          <a:off x="457200" y="5784350"/>
          <a:ext cx="27223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-F</a:t>
                      </a:r>
                      <a:r>
                        <a:rPr lang="en-US" sz="1200" b="1" baseline="-25000" dirty="0" smtClean="0"/>
                        <a:t>E</a:t>
                      </a:r>
                      <a:r>
                        <a:rPr lang="en-US" sz="1200" b="1" baseline="0" dirty="0" smtClean="0"/>
                        <a:t> = 1000 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Dealing with force directions – ‘From’ joints and ‘To’ joints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23363" y="2095928"/>
            <a:ext cx="4561982" cy="1812361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73779" y="3777590"/>
            <a:ext cx="246594" cy="26139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9831" y="1937114"/>
            <a:ext cx="246594" cy="26139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212236"/>
            <a:ext cx="126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‘From’ 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5345" y="243960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‘To’ joint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23363" y="3585882"/>
            <a:ext cx="814402" cy="32240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22495" y="2067190"/>
            <a:ext cx="814402" cy="322407"/>
          </a:xfrm>
          <a:prstGeom prst="straightConnector1">
            <a:avLst/>
          </a:prstGeom>
          <a:ln w="762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059" y="3062941"/>
            <a:ext cx="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,Y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675" y="1522224"/>
            <a:ext cx="9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,Y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058" y="4965359"/>
            <a:ext cx="26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361" y="5607829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35387" y="5423163"/>
            <a:ext cx="24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75623" y="5792495"/>
            <a:ext cx="22561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73873"/>
              </p:ext>
            </p:extLst>
          </p:nvPr>
        </p:nvGraphicFramePr>
        <p:xfrm>
          <a:off x="1675623" y="5820695"/>
          <a:ext cx="2256117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623" y="5820695"/>
                        <a:ext cx="2256117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15081" y="49604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4384" y="5602942"/>
            <a:ext cx="68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01410" y="5418276"/>
            <a:ext cx="236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241646" y="5787608"/>
            <a:ext cx="22561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60853"/>
              </p:ext>
            </p:extLst>
          </p:nvPr>
        </p:nvGraphicFramePr>
        <p:xfrm>
          <a:off x="6241646" y="5815808"/>
          <a:ext cx="2256117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1646" y="5815808"/>
                        <a:ext cx="2256117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510118" y="2254943"/>
            <a:ext cx="119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7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73529" y="1523169"/>
            <a:ext cx="158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joint 1: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529" y="642471"/>
            <a:ext cx="738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Assuming that the input information in the tables have been read and stored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81669"/>
              </p:ext>
            </p:extLst>
          </p:nvPr>
        </p:nvGraphicFramePr>
        <p:xfrm>
          <a:off x="6403318" y="3029117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7298" y="262656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18517" y="339559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8517" y="480711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59443" y="2659785"/>
            <a:ext cx="41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1 and 5 are connected at joint 1.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254920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52367" y="341263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2602" y="3012466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9997" y="47809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29242" y="3014910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4729" y="3716635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‘From’ joint for member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84729" y="4085967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‘To’ joint for member 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7883" y="600245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35536" y="1523161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7319" y="2297230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06" y="1094559"/>
            <a:ext cx="486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coefficients of unknown member force first.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7883" y="4512327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31776" y="340287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00470" y="480711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20590" y="5169650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1 is connected to joint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0590" y="5537773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5 is connected to joint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03788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06292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‘From’ joint for member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01785"/>
              </p:ext>
            </p:extLst>
          </p:nvPr>
        </p:nvGraphicFramePr>
        <p:xfrm>
          <a:off x="6126816" y="2019252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7" imgW="1447800" imgH="317500" progId="Equation.3">
                  <p:embed/>
                </p:oleObj>
              </mc:Choice>
              <mc:Fallback>
                <p:oleObj name="Equation" r:id="rId7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6816" y="2019252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22735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61862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1,1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(-1)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1 - Joint 1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2 - Joint 1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544816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54453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52719" y="2239669"/>
            <a:ext cx="470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joint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078189" y="2487565"/>
            <a:ext cx="726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002836" y="2150362"/>
            <a:ext cx="375987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516298" y="2176235"/>
            <a:ext cx="46379" cy="31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0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/>
      <p:bldP spid="5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‘To’ joint for member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08568"/>
              </p:ext>
            </p:extLst>
          </p:nvPr>
        </p:nvGraphicFramePr>
        <p:xfrm>
          <a:off x="1643572" y="1717749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572" y="1717749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86944"/>
              </p:ext>
            </p:extLst>
          </p:nvPr>
        </p:nvGraphicFramePr>
        <p:xfrm>
          <a:off x="1848267" y="2738560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5" imgW="1244600" imgH="317500" progId="Equation.3">
                  <p:embed/>
                </p:oleObj>
              </mc:Choice>
              <mc:Fallback>
                <p:oleObj name="Equation" r:id="rId5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8267" y="2738560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43620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(-1)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1 - Joint 1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2 - Joint 1 y-direction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8855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28550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66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285225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joint 2: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99915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51" y="315654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3651" y="389571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4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1, 2, and 3 are connected at joint 2.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2560" y="318852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3908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‘To’ joint for member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and 4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2.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6910" y="322357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0781" y="388359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1 is connected to joint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2 is connected to joint 3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move to joint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3651" y="354808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35351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355913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9872" y="4035840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7501" y="5635783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3 is connected to joint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5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13725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53389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‘To’ joint for member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/>
              <a:t>2</a:t>
            </a:r>
            <a:r>
              <a:rPr lang="en-US" b="1" baseline="-25000" dirty="0" smtClean="0"/>
              <a:t>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23590"/>
              </p:ext>
            </p:extLst>
          </p:nvPr>
        </p:nvGraphicFramePr>
        <p:xfrm>
          <a:off x="6126816" y="2019252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7" imgW="1447800" imgH="317500" progId="Equation.3">
                  <p:embed/>
                </p:oleObj>
              </mc:Choice>
              <mc:Fallback>
                <p:oleObj name="Equation" r:id="rId7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6816" y="2019252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/>
              <a:t>2</a:t>
            </a:r>
            <a:r>
              <a:rPr lang="en-US" b="1" baseline="-25000" dirty="0" smtClean="0"/>
              <a:t>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</a:t>
            </a:r>
            <a:r>
              <a:rPr lang="en-US" i="1" dirty="0">
                <a:latin typeface="Times"/>
                <a:cs typeface="Times"/>
              </a:rPr>
              <a:t>0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3123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67593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/>
              <a:t>2</a:t>
            </a:r>
            <a:r>
              <a:rPr lang="en-US" b="1" baseline="-25000" dirty="0" smtClean="0"/>
              <a:t>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3 – Joint 2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544816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54453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34650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54859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62713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(-1)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3 – Joint 2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45985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16882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4676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1809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243827"/>
              </p:ext>
            </p:extLst>
          </p:nvPr>
        </p:nvGraphicFramePr>
        <p:xfrm>
          <a:off x="1624013" y="1717675"/>
          <a:ext cx="23383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3" imgW="1473200" imgH="317500" progId="Equation.3">
                  <p:embed/>
                </p:oleObj>
              </mc:Choice>
              <mc:Fallback>
                <p:oleObj name="Equation" r:id="rId3" imgW="1473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013" y="1717675"/>
                        <a:ext cx="2338387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44769"/>
              </p:ext>
            </p:extLst>
          </p:nvPr>
        </p:nvGraphicFramePr>
        <p:xfrm>
          <a:off x="1857375" y="2738438"/>
          <a:ext cx="1955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5" imgW="1231900" imgH="317500" progId="Equation.3">
                  <p:embed/>
                </p:oleObj>
              </mc:Choice>
              <mc:Fallback>
                <p:oleObj name="Equation" r:id="rId5" imgW="1231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75" y="2738438"/>
                        <a:ext cx="19558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85218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(1/√2 )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(-1/√2)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3 – Joint 2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1/√2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-1/√2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5867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16882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1809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 – Truss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truss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1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joint 3: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13011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3651" y="426924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2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2, and 4 are connected at joint 3.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428199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‘To’ joint for member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‘From’ joint for member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3.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0781" y="42720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2 is connected to joint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4 is connected to joint 4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move to joint 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3651" y="354808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35351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355913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36848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02768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‘To’ joint for member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3,2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64863"/>
              </p:ext>
            </p:extLst>
          </p:nvPr>
        </p:nvGraphicFramePr>
        <p:xfrm>
          <a:off x="6116638" y="2019300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7" imgW="1460500" imgH="317500" progId="Equation.3">
                  <p:embed/>
                </p:oleObj>
              </mc:Choice>
              <mc:Fallback>
                <p:oleObj name="Equation" r:id="rId7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6638" y="2019300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3,2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84188"/>
              </p:ext>
            </p:extLst>
          </p:nvPr>
        </p:nvGraphicFramePr>
        <p:xfrm>
          <a:off x="6351588" y="3040063"/>
          <a:ext cx="19335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9" imgW="1219200" imgH="317500" progId="Equation.3">
                  <p:embed/>
                </p:oleObj>
              </mc:Choice>
              <mc:Fallback>
                <p:oleObj name="Equation" r:id="rId9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1588" y="3040063"/>
                        <a:ext cx="19335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49693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3,2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5 – Joint 3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6 – Joint 3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610556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608782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‘From’ joint for member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3,4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3455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3,4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85944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00937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3,4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5 – Joint 3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6 – Joint 3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45985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7664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4676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7636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joint 4: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21893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51" y="424723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3651" y="389571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4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3, </a:t>
            </a:r>
            <a:r>
              <a:rPr lang="en-US" dirty="0"/>
              <a:t>4</a:t>
            </a:r>
            <a:r>
              <a:rPr lang="en-US" dirty="0" smtClean="0"/>
              <a:t>, and 5 are connected at joint 4.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2560" y="421945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3908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4.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6910" y="425450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0781" y="388359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3 is connected to joint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4 is connected to joint 3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move to joint 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3651" y="460889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456608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459006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9872" y="4035840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‘From’ joint for member 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7501" y="5635783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5 is connected to joint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1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185425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79924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50721"/>
              </p:ext>
            </p:extLst>
          </p:nvPr>
        </p:nvGraphicFramePr>
        <p:xfrm>
          <a:off x="6107113" y="2019300"/>
          <a:ext cx="233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7" imgW="1473200" imgH="317500" progId="Equation.3">
                  <p:embed/>
                </p:oleObj>
              </mc:Choice>
              <mc:Fallback>
                <p:oleObj name="Equation" r:id="rId7" imgW="1473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7113" y="2019300"/>
                        <a:ext cx="23368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89569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51470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(-1/√2)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(1/√2)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-1/√2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1/√2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63894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638664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48255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61766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93418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(-1)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8855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49752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49472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1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‘From’ joint for member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43014"/>
              </p:ext>
            </p:extLst>
          </p:nvPr>
        </p:nvGraphicFramePr>
        <p:xfrm>
          <a:off x="1643063" y="1717675"/>
          <a:ext cx="2298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63" y="1717675"/>
                        <a:ext cx="22987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20308"/>
              </p:ext>
            </p:extLst>
          </p:nvPr>
        </p:nvGraphicFramePr>
        <p:xfrm>
          <a:off x="1847850" y="2738438"/>
          <a:ext cx="1976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5" imgW="1244600" imgH="317500" progId="Equation.3">
                  <p:embed/>
                </p:oleObj>
              </mc:Choice>
              <mc:Fallback>
                <p:oleObj name="Equation" r:id="rId5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850" y="2738438"/>
                        <a:ext cx="1976438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33927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/>
              <a:t>F</a:t>
            </a:r>
            <a:r>
              <a:rPr lang="en-US" i="1" baseline="-25000" dirty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5867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288494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288214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1 is at joint 3: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7596" y="1750518"/>
            <a:ext cx="54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9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dealing with the </a:t>
            </a:r>
            <a:r>
              <a:rPr lang="en-US" i="1" dirty="0" smtClean="0">
                <a:latin typeface="Times"/>
                <a:cs typeface="Times"/>
              </a:rPr>
              <a:t>R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 column, i.e. column 6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593" y="106973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enter coefficients for the reactions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06098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5</a:t>
            </a:r>
            <a:r>
              <a:rPr lang="en-US" baseline="30000" dirty="0" smtClean="0"/>
              <a:t>th </a:t>
            </a:r>
            <a:r>
              <a:rPr lang="en-US" dirty="0" smtClean="0"/>
              <a:t>and 6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5 – Joint 3 x-direction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6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6 – Joint 3 y-direction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6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39059" y="34988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94090" y="34988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2 is at joint 4: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7597" y="1750518"/>
            <a:ext cx="53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dealing with the </a:t>
            </a:r>
            <a:r>
              <a:rPr lang="en-US" i="1" dirty="0" smtClean="0">
                <a:latin typeface="Times"/>
                <a:cs typeface="Times"/>
              </a:rPr>
              <a:t>R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 smtClean="0"/>
              <a:t> column, i.e. column 7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94628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7</a:t>
            </a:r>
            <a:r>
              <a:rPr lang="en-US" baseline="30000" dirty="0" smtClean="0"/>
              <a:t>th </a:t>
            </a:r>
            <a:r>
              <a:rPr lang="en-US" dirty="0" smtClean="0"/>
              <a:t>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R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7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y-direction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7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64942" y="387237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94090" y="387237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3 is at joint 4: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7597" y="1750518"/>
            <a:ext cx="53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dealing with the </a:t>
            </a:r>
            <a:r>
              <a:rPr lang="en-US" i="1" dirty="0" smtClean="0">
                <a:latin typeface="Times"/>
                <a:cs typeface="Times"/>
              </a:rPr>
              <a:t>R</a:t>
            </a:r>
            <a:r>
              <a:rPr lang="en-US" baseline="-25000" dirty="0" smtClean="0">
                <a:latin typeface="Times"/>
                <a:cs typeface="Times"/>
              </a:rPr>
              <a:t>3</a:t>
            </a:r>
            <a:r>
              <a:rPr lang="en-US" dirty="0" smtClean="0"/>
              <a:t> column, i.e. column 8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21392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7</a:t>
            </a:r>
            <a:r>
              <a:rPr lang="en-US" baseline="30000" dirty="0" smtClean="0"/>
              <a:t>th </a:t>
            </a:r>
            <a:r>
              <a:rPr lang="en-US" dirty="0" smtClean="0"/>
              <a:t>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R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8 – force </a:t>
            </a:r>
            <a:r>
              <a:rPr lang="en-US" i="1" dirty="0" smtClean="0"/>
              <a:t>R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y-direction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8 – force </a:t>
            </a:r>
            <a:r>
              <a:rPr lang="en-US" i="1" dirty="0" smtClean="0"/>
              <a:t>R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39059" y="425971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99239" y="425971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25677" y="5450918"/>
            <a:ext cx="460035" cy="115750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76746" y="5321766"/>
            <a:ext cx="460035" cy="115750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7786" y="5089758"/>
            <a:ext cx="345897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7786" y="2165674"/>
            <a:ext cx="345897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47786" y="2165674"/>
            <a:ext cx="1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06764" y="2165674"/>
            <a:ext cx="1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7787" y="2165674"/>
            <a:ext cx="3458977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6765" y="2165674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90305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90304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9282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9282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440676" y="5089758"/>
            <a:ext cx="226777" cy="225528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893376" y="5089758"/>
            <a:ext cx="226777" cy="225528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76746" y="5321766"/>
            <a:ext cx="46003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25677" y="5450918"/>
            <a:ext cx="46003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15589" y="5321766"/>
            <a:ext cx="114964" cy="11575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75133" y="5321766"/>
            <a:ext cx="114964" cy="11575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74559" y="2223549"/>
            <a:ext cx="158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E </a:t>
            </a:r>
            <a:r>
              <a:rPr lang="en-US" sz="2400" dirty="0" smtClean="0"/>
              <a:t>= 1000 N</a:t>
            </a:r>
            <a:endParaRPr lang="en-US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51409" y="167456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20540" y="169778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7519" y="47797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044329" y="48081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4043037" y="1633935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037691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043037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4043037" y="515098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7" name="Oval 36"/>
          <p:cNvSpPr/>
          <p:nvPr/>
        </p:nvSpPr>
        <p:spPr>
          <a:xfrm>
            <a:off x="6064246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573375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2, 3, and 4 are the joints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5992" y="6150474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074" y="6140997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25346" y="6141196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205220" y="6151238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1612027" y="6151238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2445220" y="6141759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2301" y="6141761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05588" y="6151242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58458" y="6127507"/>
            <a:ext cx="64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and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76931" y="61228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re the members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4933" y="5817176"/>
            <a:ext cx="265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length of each member is the same for this example.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547786" y="967436"/>
            <a:ext cx="0" cy="82927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38151" y="5094245"/>
            <a:ext cx="597386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24197" y="498868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0616" y="948273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3324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2" grpId="0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67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Force is at joint 1: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01711" y="1750518"/>
            <a:ext cx="54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1</a:t>
            </a:r>
            <a:r>
              <a:rPr lang="en-US" baseline="30000" dirty="0" smtClean="0"/>
              <a:t>st</a:t>
            </a:r>
            <a:r>
              <a:rPr lang="en-US" dirty="0" smtClean="0"/>
              <a:t>  and 2</a:t>
            </a:r>
            <a:r>
              <a:rPr lang="en-US" baseline="30000" dirty="0" smtClean="0"/>
              <a:t>nd</a:t>
            </a:r>
            <a:r>
              <a:rPr lang="en-US" dirty="0" smtClean="0"/>
              <a:t> rows of the b-matrix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b-matrix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593" y="1069735"/>
            <a:ext cx="30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know external forces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1</a:t>
            </a:r>
            <a:r>
              <a:rPr lang="en-US" baseline="30000" dirty="0" smtClean="0"/>
              <a:t>st </a:t>
            </a:r>
            <a:r>
              <a:rPr lang="en-US" dirty="0" smtClean="0"/>
              <a:t>and 2</a:t>
            </a:r>
            <a:r>
              <a:rPr lang="en-US" baseline="30000" dirty="0" smtClean="0"/>
              <a:t>nd</a:t>
            </a:r>
            <a:r>
              <a:rPr lang="en-US" dirty="0" smtClean="0"/>
              <a:t> row entries in the b-matrix: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1 – Joint 1 x-direction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23193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-1000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2 – Joint 1 y-direction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87701" y="5093069"/>
            <a:ext cx="105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60315" y="33764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Forces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79496"/>
              </p:ext>
            </p:extLst>
          </p:nvPr>
        </p:nvGraphicFramePr>
        <p:xfrm>
          <a:off x="5761316" y="3745768"/>
          <a:ext cx="3068918" cy="10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09"/>
                <a:gridCol w="1208910"/>
                <a:gridCol w="1181799"/>
              </a:tblGrid>
              <a:tr h="4843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Joint #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x-component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y-component</a:t>
                      </a:r>
                    </a:p>
                  </a:txBody>
                  <a:tcPr/>
                </a:tc>
              </a:tr>
              <a:tr h="5557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-F</a:t>
                      </a:r>
                      <a:r>
                        <a:rPr lang="en-US" sz="1400" b="1" baseline="-25000" dirty="0" smtClean="0"/>
                        <a:t>E</a:t>
                      </a:r>
                      <a:r>
                        <a:rPr lang="en-US" sz="1400" b="1" baseline="0" dirty="0" smtClean="0"/>
                        <a:t> = -1000 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465528" y="4245005"/>
            <a:ext cx="1109647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22786" y="423193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/>
      <p:bldP spid="33" grpId="0"/>
      <p:bldP spid="34" grpId="0"/>
      <p:bldP spid="36" grpId="0"/>
      <p:bldP spid="37" grpId="0"/>
      <p:bldP spid="39" grpId="0"/>
      <p:bldP spid="21" grpId="0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5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 of Joint – FBD for each joint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47786" y="2165674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47786" y="2165674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7787" y="2165674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6765" y="2165674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90305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90304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9282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9282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33578" y="2144583"/>
            <a:ext cx="42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E</a:t>
            </a:r>
            <a:endParaRPr lang="en-US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51409" y="167456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20540" y="169778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7519" y="47797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044329" y="45813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274360"/>
            <a:ext cx="36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#</a:t>
            </a:r>
            <a:r>
              <a:rPr lang="en-US" dirty="0" smtClean="0"/>
              <a:t> = magnitude of force in member #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547786" y="4160221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03523" y="4160221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06765" y="2170417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45705" y="2149251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5705" y="5090518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64000" y="4362299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47786" y="5077041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5" idx="4"/>
          </p:cNvCxnSpPr>
          <p:nvPr/>
        </p:nvCxnSpPr>
        <p:spPr>
          <a:xfrm flipV="1">
            <a:off x="2547786" y="5147633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006765" y="5147633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20946" y="5089758"/>
            <a:ext cx="580781" cy="76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67698" y="4944338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6064246" y="5598683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481407" y="627436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Reaction force at support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055757" y="5597402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81685" y="1674565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8607" y="1674565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2126815" y="279710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17710" y="374555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13506" y="279710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6104401" y="374555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481685" y="513701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4528607" y="513701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19047" y="258041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99618" y="386661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540857" y="5081385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540857" y="2170417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702200" y="4827596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47786" y="2159448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79403" y="509335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586986" y="2159448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006765" y="2154644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545551" y="2159077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549529" y="4660730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997094" y="4649494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676959" y="1685905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41156" y="16829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11794" y="2160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067905" y="4515679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2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29176" y="21627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82216" y="2322976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5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14863" y="43282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595" y="4430808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3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72899" y="5043021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26524" y="5010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4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071131" y="5094245"/>
            <a:ext cx="597386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57177" y="498868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2547786" y="1194236"/>
            <a:ext cx="0" cy="82927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50616" y="1175073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1249" y="24845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560" y="2496051"/>
            <a:ext cx="47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-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7636" y="2185890"/>
            <a:ext cx="16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system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44862" y="28073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6173" y="2818830"/>
            <a:ext cx="48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-</a:t>
            </a:r>
            <a:r>
              <a:rPr lang="en-US" b="1" dirty="0"/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097" y="31945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0408" y="3602950"/>
            <a:ext cx="118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</a:t>
            </a:r>
            <a:r>
              <a:rPr lang="en-US" dirty="0" err="1" smtClean="0"/>
              <a:t>cos</a:t>
            </a:r>
            <a:r>
              <a:rPr lang="en-US" dirty="0" smtClean="0"/>
              <a:t> 45°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13396" y="39496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sin 45° </a:t>
            </a:r>
            <a:r>
              <a:rPr lang="en-US" b="1" dirty="0" smtClean="0"/>
              <a:t>j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63929" y="43286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25240" y="4340121"/>
            <a:ext cx="40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76990" y="48245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5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8301" y="4836089"/>
            <a:ext cx="41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b="1" dirty="0"/>
              <a:t>j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2507" y="3224746"/>
            <a:ext cx="129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u</a:t>
            </a:r>
            <a:r>
              <a:rPr lang="en-US" baseline="-25000" dirty="0" smtClean="0"/>
              <a:t>3x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+ u</a:t>
            </a:r>
            <a:r>
              <a:rPr lang="en-US" baseline="-25000" dirty="0" smtClean="0"/>
              <a:t>3y </a:t>
            </a:r>
            <a:r>
              <a:rPr lang="en-US" b="1" dirty="0" smtClean="0"/>
              <a:t>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783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8" grpId="0"/>
      <p:bldP spid="29" grpId="0"/>
      <p:bldP spid="30" grpId="0"/>
      <p:bldP spid="31" grpId="0"/>
      <p:bldP spid="32" grpId="0"/>
      <p:bldP spid="5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Equilibrium of Joint 1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27662" y="1513683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0179" y="1455808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54475" y="1492592"/>
            <a:ext cx="42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E</a:t>
            </a:r>
            <a:endParaRPr lang="en-US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172306" y="102257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427662" y="1518426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66602" y="1497260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9504" y="102257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34403" y="2145110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54400"/>
              </p:ext>
            </p:extLst>
          </p:nvPr>
        </p:nvGraphicFramePr>
        <p:xfrm>
          <a:off x="4939458" y="718515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718515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29479"/>
              </p:ext>
            </p:extLst>
          </p:nvPr>
        </p:nvGraphicFramePr>
        <p:xfrm>
          <a:off x="4939458" y="2017919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2017919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69419"/>
              </p:ext>
            </p:extLst>
          </p:nvPr>
        </p:nvGraphicFramePr>
        <p:xfrm>
          <a:off x="5737225" y="1223626"/>
          <a:ext cx="17319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" name="Equation" r:id="rId7" imgW="889000" imgH="203200" progId="Equation.3">
                  <p:embed/>
                </p:oleObj>
              </mc:Choice>
              <mc:Fallback>
                <p:oleObj name="Equation" r:id="rId7" imgW="88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7225" y="1223626"/>
                        <a:ext cx="173196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4401"/>
              </p:ext>
            </p:extLst>
          </p:nvPr>
        </p:nvGraphicFramePr>
        <p:xfrm>
          <a:off x="6281738" y="2429155"/>
          <a:ext cx="1187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" name="Equation" r:id="rId9" imgW="609600" imgH="215900" progId="Equation.3">
                  <p:embed/>
                </p:oleObj>
              </mc:Choice>
              <mc:Fallback>
                <p:oleObj name="Equation" r:id="rId9" imgW="60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1738" y="2429155"/>
                        <a:ext cx="11874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200" y="3422636"/>
            <a:ext cx="8229600" cy="56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Equilibrium of Joint 2</a:t>
            </a:r>
            <a:endParaRPr lang="en-US" sz="24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332748" y="4667703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32748" y="4667703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32749" y="4667703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275266" y="4609828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005502" y="419981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66647" y="417659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1911777" y="5299130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04009" y="508244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00538"/>
              </p:ext>
            </p:extLst>
          </p:nvPr>
        </p:nvGraphicFramePr>
        <p:xfrm>
          <a:off x="4939458" y="4023571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" name="Equation" r:id="rId11" imgW="635000" imgH="279400" progId="Equation.3">
                  <p:embed/>
                </p:oleObj>
              </mc:Choice>
              <mc:Fallback>
                <p:oleObj name="Equation" r:id="rId11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4023571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84545"/>
              </p:ext>
            </p:extLst>
          </p:nvPr>
        </p:nvGraphicFramePr>
        <p:xfrm>
          <a:off x="4939458" y="5216282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" name="Equation" r:id="rId12" imgW="635000" imgH="279400" progId="Equation.3">
                  <p:embed/>
                </p:oleObj>
              </mc:Choice>
              <mc:Fallback>
                <p:oleObj name="Equation" r:id="rId12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5216282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87548"/>
              </p:ext>
            </p:extLst>
          </p:nvPr>
        </p:nvGraphicFramePr>
        <p:xfrm>
          <a:off x="5491163" y="4471513"/>
          <a:ext cx="19780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" name="Equation" r:id="rId13" imgW="1016000" imgH="215900" progId="Equation.3">
                  <p:embed/>
                </p:oleObj>
              </mc:Choice>
              <mc:Fallback>
                <p:oleObj name="Equation" r:id="rId13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1163" y="4471513"/>
                        <a:ext cx="1978025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49071"/>
              </p:ext>
            </p:extLst>
          </p:nvPr>
        </p:nvGraphicFramePr>
        <p:xfrm>
          <a:off x="5589588" y="5664390"/>
          <a:ext cx="1879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" name="Equation" r:id="rId15" imgW="965200" imgH="228600" progId="Equation.3">
                  <p:embed/>
                </p:oleObj>
              </mc:Choice>
              <mc:Fallback>
                <p:oleObj name="Equation" r:id="rId15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9588" y="5664390"/>
                        <a:ext cx="18796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Arrow Connector 94"/>
          <p:cNvCxnSpPr/>
          <p:nvPr/>
        </p:nvCxnSpPr>
        <p:spPr>
          <a:xfrm>
            <a:off x="2010272" y="150547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430051" y="1500675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4442" y="10289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05502" y="1669007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5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320604" y="4676208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327533" y="466523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325298" y="466486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56706" y="4191696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91541" y="46667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08923" y="46685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37311"/>
              </p:ext>
            </p:extLst>
          </p:nvPr>
        </p:nvGraphicFramePr>
        <p:xfrm>
          <a:off x="5984875" y="1635125"/>
          <a:ext cx="1484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" name="Equation" r:id="rId17" imgW="762000" imgH="203200" progId="Equation.3">
                  <p:embed/>
                </p:oleObj>
              </mc:Choice>
              <mc:Fallback>
                <p:oleObj name="Equation" r:id="rId17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84875" y="1635125"/>
                        <a:ext cx="14843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34762"/>
              </p:ext>
            </p:extLst>
          </p:nvPr>
        </p:nvGraphicFramePr>
        <p:xfrm>
          <a:off x="6503988" y="289401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" name="Equation" r:id="rId19" imgW="495300" imgH="215900" progId="Equation.3">
                  <p:embed/>
                </p:oleObj>
              </mc:Choice>
              <mc:Fallback>
                <p:oleObj name="Equation" r:id="rId19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3988" y="2894013"/>
                        <a:ext cx="965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65472"/>
              </p:ext>
            </p:extLst>
          </p:nvPr>
        </p:nvGraphicFramePr>
        <p:xfrm>
          <a:off x="5343525" y="4883439"/>
          <a:ext cx="21256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" name="Equation" r:id="rId21" imgW="1092200" imgH="215900" progId="Equation.3">
                  <p:embed/>
                </p:oleObj>
              </mc:Choice>
              <mc:Fallback>
                <p:oleObj name="Equation" r:id="rId21" imgW="1092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43525" y="4883439"/>
                        <a:ext cx="2125663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16507"/>
              </p:ext>
            </p:extLst>
          </p:nvPr>
        </p:nvGraphicFramePr>
        <p:xfrm>
          <a:off x="5216558" y="6062224"/>
          <a:ext cx="2274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" name="Equation" r:id="rId23" imgW="1168400" imgH="215900" progId="Equation.3">
                  <p:embed/>
                </p:oleObj>
              </mc:Choice>
              <mc:Fallback>
                <p:oleObj name="Equation" r:id="rId23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16558" y="6062224"/>
                        <a:ext cx="227488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54492" y="1609671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54254" y="2872523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1518" y="4839138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50234" y="602820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1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/>
      <p:bldP spid="29" grpId="0"/>
      <p:bldP spid="73" grpId="0"/>
      <p:bldP spid="76" grpId="0"/>
      <p:bldP spid="49" grpId="0"/>
      <p:bldP spid="82" grpId="0" animBg="1"/>
      <p:bldP spid="84" grpId="0"/>
      <p:bldP spid="88" grpId="0"/>
      <p:bldP spid="89" grpId="0"/>
      <p:bldP spid="90" grpId="0"/>
      <p:bldP spid="97" grpId="0"/>
      <p:bldP spid="98" grpId="0"/>
      <p:bldP spid="102" grpId="0"/>
      <p:bldP spid="103" grpId="0"/>
      <p:bldP spid="104" grpId="0"/>
      <p:bldP spid="4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Equilibrium of Joint 3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91249"/>
              </p:ext>
            </p:extLst>
          </p:nvPr>
        </p:nvGraphicFramePr>
        <p:xfrm>
          <a:off x="4939458" y="718515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718515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53066"/>
              </p:ext>
            </p:extLst>
          </p:nvPr>
        </p:nvGraphicFramePr>
        <p:xfrm>
          <a:off x="4939458" y="2017919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2017919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21222"/>
              </p:ext>
            </p:extLst>
          </p:nvPr>
        </p:nvGraphicFramePr>
        <p:xfrm>
          <a:off x="6429375" y="1218592"/>
          <a:ext cx="10398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" name="Equation" r:id="rId7" imgW="533400" imgH="203200" progId="Equation.3">
                  <p:embed/>
                </p:oleObj>
              </mc:Choice>
              <mc:Fallback>
                <p:oleObj name="Equation" r:id="rId7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9375" y="1218592"/>
                        <a:ext cx="103981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40040"/>
              </p:ext>
            </p:extLst>
          </p:nvPr>
        </p:nvGraphicFramePr>
        <p:xfrm>
          <a:off x="5514975" y="2422242"/>
          <a:ext cx="19542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" name="Equation" r:id="rId9" imgW="1003300" imgH="203200" progId="Equation.3">
                  <p:embed/>
                </p:oleObj>
              </mc:Choice>
              <mc:Fallback>
                <p:oleObj name="Equation" r:id="rId9" imgW="100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4975" y="2422242"/>
                        <a:ext cx="19542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200" y="3422636"/>
            <a:ext cx="8229600" cy="56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Equilibrium of Joint 4</a:t>
            </a:r>
            <a:endParaRPr lang="en-US" sz="2400" dirty="0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15901"/>
              </p:ext>
            </p:extLst>
          </p:nvPr>
        </p:nvGraphicFramePr>
        <p:xfrm>
          <a:off x="4939458" y="4023571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" name="Equation" r:id="rId11" imgW="635000" imgH="279400" progId="Equation.3">
                  <p:embed/>
                </p:oleObj>
              </mc:Choice>
              <mc:Fallback>
                <p:oleObj name="Equation" r:id="rId11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4023571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20987"/>
              </p:ext>
            </p:extLst>
          </p:nvPr>
        </p:nvGraphicFramePr>
        <p:xfrm>
          <a:off x="4939458" y="5238962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" name="Equation" r:id="rId12" imgW="635000" imgH="279400" progId="Equation.3">
                  <p:embed/>
                </p:oleObj>
              </mc:Choice>
              <mc:Fallback>
                <p:oleObj name="Equation" r:id="rId12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5238962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58736"/>
              </p:ext>
            </p:extLst>
          </p:nvPr>
        </p:nvGraphicFramePr>
        <p:xfrm>
          <a:off x="4649788" y="4503866"/>
          <a:ext cx="2819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" name="Equation" r:id="rId13" imgW="1447800" imgH="215900" progId="Equation.3">
                  <p:embed/>
                </p:oleObj>
              </mc:Choice>
              <mc:Fallback>
                <p:oleObj name="Equation" r:id="rId13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9788" y="4503866"/>
                        <a:ext cx="28194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30699"/>
              </p:ext>
            </p:extLst>
          </p:nvPr>
        </p:nvGraphicFramePr>
        <p:xfrm>
          <a:off x="4822825" y="5716204"/>
          <a:ext cx="26463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" name="Equation" r:id="rId15" imgW="1358900" imgH="228600" progId="Equation.3">
                  <p:embed/>
                </p:oleObj>
              </mc:Choice>
              <mc:Fallback>
                <p:oleObj name="Equation" r:id="rId15" imgW="1358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22825" y="5716204"/>
                        <a:ext cx="264636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94694"/>
              </p:ext>
            </p:extLst>
          </p:nvPr>
        </p:nvGraphicFramePr>
        <p:xfrm>
          <a:off x="6678613" y="1618172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" name="Equation" r:id="rId17" imgW="406400" imgH="203200" progId="Equation.3">
                  <p:embed/>
                </p:oleObj>
              </mc:Choice>
              <mc:Fallback>
                <p:oleObj name="Equation" r:id="rId17" imgW="40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78613" y="1618172"/>
                        <a:ext cx="7905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91830"/>
              </p:ext>
            </p:extLst>
          </p:nvPr>
        </p:nvGraphicFramePr>
        <p:xfrm>
          <a:off x="6157913" y="2850013"/>
          <a:ext cx="131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" name="Equation" r:id="rId19" imgW="673100" imgH="203200" progId="Equation.3">
                  <p:embed/>
                </p:oleObj>
              </mc:Choice>
              <mc:Fallback>
                <p:oleObj name="Equation" r:id="rId19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7913" y="2850013"/>
                        <a:ext cx="1311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Oval 109"/>
          <p:cNvSpPr/>
          <p:nvPr/>
        </p:nvSpPr>
        <p:spPr>
          <a:xfrm>
            <a:off x="2292006" y="1681951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979220" y="14297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349487" y="810289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349487" y="1727109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0" idx="4"/>
          </p:cNvCxnSpPr>
          <p:nvPr/>
        </p:nvCxnSpPr>
        <p:spPr>
          <a:xfrm flipV="1">
            <a:off x="2349487" y="1797701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857458" y="2247470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19411" y="39562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283386" y="1787086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342558" y="1731453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2351230" y="131079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69606" y="1165747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2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28225" y="16608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4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294305" y="5111147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389352" y="466062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2348546" y="4239485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90728" y="5169782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09023" y="4441563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2351788" y="5226897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65969" y="5169022"/>
            <a:ext cx="580781" cy="76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12721" y="5023602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9269" y="5677947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449424" y="3824817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73630" y="5216282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344641" y="394587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47223" y="4906860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924426" y="5172623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342117" y="472875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359886" y="44075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29618" y="4510072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3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17922" y="5122285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51747"/>
              </p:ext>
            </p:extLst>
          </p:nvPr>
        </p:nvGraphicFramePr>
        <p:xfrm>
          <a:off x="4624388" y="4859338"/>
          <a:ext cx="2844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" name="Equation" r:id="rId21" imgW="1460500" imgH="215900" progId="Equation.3">
                  <p:embed/>
                </p:oleObj>
              </mc:Choice>
              <mc:Fallback>
                <p:oleObj name="Equation" r:id="rId21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24388" y="4859338"/>
                        <a:ext cx="28448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88058"/>
              </p:ext>
            </p:extLst>
          </p:nvPr>
        </p:nvGraphicFramePr>
        <p:xfrm>
          <a:off x="4825100" y="6213475"/>
          <a:ext cx="2646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" name="Equation" r:id="rId23" imgW="1358900" imgH="215900" progId="Equation.3">
                  <p:embed/>
                </p:oleObj>
              </mc:Choice>
              <mc:Fallback>
                <p:oleObj name="Equation" r:id="rId23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25100" y="6213475"/>
                        <a:ext cx="26463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7550234" y="1562692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550234" y="2817530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497260" y="4752953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550234" y="6162292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3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247" y="801934"/>
            <a:ext cx="72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equations = 2 x no. of joint … since we have 2 equations at each joint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0517"/>
              </p:ext>
            </p:extLst>
          </p:nvPr>
        </p:nvGraphicFramePr>
        <p:xfrm>
          <a:off x="1810205" y="1810472"/>
          <a:ext cx="1484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0205" y="1810472"/>
                        <a:ext cx="14843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198224"/>
              </p:ext>
            </p:extLst>
          </p:nvPr>
        </p:nvGraphicFramePr>
        <p:xfrm>
          <a:off x="2144252" y="226082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Equation" r:id="rId5" imgW="495300" imgH="215900" progId="Equation.3">
                  <p:embed/>
                </p:oleObj>
              </mc:Choice>
              <mc:Fallback>
                <p:oleObj name="Equation" r:id="rId5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4252" y="2260823"/>
                        <a:ext cx="965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96645"/>
              </p:ext>
            </p:extLst>
          </p:nvPr>
        </p:nvGraphicFramePr>
        <p:xfrm>
          <a:off x="1036525" y="2681510"/>
          <a:ext cx="21256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Equation" r:id="rId7" imgW="1092200" imgH="215900" progId="Equation.3">
                  <p:embed/>
                </p:oleObj>
              </mc:Choice>
              <mc:Fallback>
                <p:oleObj name="Equation" r:id="rId7" imgW="1092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6525" y="2681510"/>
                        <a:ext cx="2125663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90804"/>
              </p:ext>
            </p:extLst>
          </p:nvPr>
        </p:nvGraphicFramePr>
        <p:xfrm>
          <a:off x="972788" y="3056837"/>
          <a:ext cx="2274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Equation" r:id="rId9" imgW="1168400" imgH="215900" progId="Equation.3">
                  <p:embed/>
                </p:oleObj>
              </mc:Choice>
              <mc:Fallback>
                <p:oleObj name="Equation" r:id="rId9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2788" y="3056837"/>
                        <a:ext cx="227488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2339" y="1785018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4518" y="2239333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94518" y="2637209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06464" y="3022817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38941"/>
              </p:ext>
            </p:extLst>
          </p:nvPr>
        </p:nvGraphicFramePr>
        <p:xfrm>
          <a:off x="2424587" y="3477524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Equation" r:id="rId11" imgW="406400" imgH="203200" progId="Equation.3">
                  <p:embed/>
                </p:oleObj>
              </mc:Choice>
              <mc:Fallback>
                <p:oleObj name="Equation" r:id="rId11" imgW="40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4587" y="3477524"/>
                        <a:ext cx="7905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71006"/>
              </p:ext>
            </p:extLst>
          </p:nvPr>
        </p:nvGraphicFramePr>
        <p:xfrm>
          <a:off x="1903887" y="3869926"/>
          <a:ext cx="131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Equation" r:id="rId13" imgW="673100" imgH="203200" progId="Equation.3">
                  <p:embed/>
                </p:oleObj>
              </mc:Choice>
              <mc:Fallback>
                <p:oleObj name="Equation" r:id="rId13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3887" y="3869926"/>
                        <a:ext cx="1311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36565"/>
              </p:ext>
            </p:extLst>
          </p:nvPr>
        </p:nvGraphicFramePr>
        <p:xfrm>
          <a:off x="402876" y="4393536"/>
          <a:ext cx="2844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Equation" r:id="rId15" imgW="1460500" imgH="215900" progId="Equation.3">
                  <p:embed/>
                </p:oleObj>
              </mc:Choice>
              <mc:Fallback>
                <p:oleObj name="Equation" r:id="rId15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2876" y="4393536"/>
                        <a:ext cx="28448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05496"/>
              </p:ext>
            </p:extLst>
          </p:nvPr>
        </p:nvGraphicFramePr>
        <p:xfrm>
          <a:off x="601313" y="4814223"/>
          <a:ext cx="2646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Equation" r:id="rId17" imgW="1358900" imgH="215900" progId="Equation.3">
                  <p:embed/>
                </p:oleObj>
              </mc:Choice>
              <mc:Fallback>
                <p:oleObj name="Equation" r:id="rId17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1313" y="4814223"/>
                        <a:ext cx="26463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96208" y="3422044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6208" y="3837443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5748" y="4287151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6447" y="4763040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3054" y="2779031"/>
            <a:ext cx="192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members + No. of reactions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19346" y="2893049"/>
            <a:ext cx="19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unknowns =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1009" y="1164821"/>
            <a:ext cx="95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x 4 = 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73877" y="3493312"/>
            <a:ext cx="97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+ 3 = 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98274" y="5820334"/>
            <a:ext cx="317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using solve using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Assemble the system of linearly independent equations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403192" y="1480893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65395" y="2002302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27892" y="258502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35152" y="316403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51908" y="3760226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37156" y="4367881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12472" y="5124584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5763" y="5859394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6553" y="87058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4592" y="876153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8366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5443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9840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3284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40978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6969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81940" y="1310284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60493" y="90693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18132" y="940952"/>
            <a:ext cx="5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0892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7173" y="1488921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77803" y="1446559"/>
            <a:ext cx="55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47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15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y-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5515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3246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515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246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515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14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211347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2974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03765" y="861332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1252" y="898834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50261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52003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7461" y="876153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39840" y="203632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39005" y="2588262"/>
            <a:ext cx="93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38994" y="3188668"/>
            <a:ext cx="973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4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93635" y="5189382"/>
            <a:ext cx="100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6969" y="512458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3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5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5061" y="5849717"/>
            <a:ext cx="905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81813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26557" y="2002302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30889" y="2526707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0098" y="3074638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4430" y="370363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01975" y="4262653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06307" y="493647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09848" y="5754239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2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1" grpId="0"/>
      <p:bldP spid="42" grpId="0"/>
      <p:bldP spid="43" grpId="0"/>
      <p:bldP spid="44" grpId="0"/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7" grpId="0"/>
      <p:bldP spid="78" grpId="0"/>
      <p:bldP spid="79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Assemble the system of linearly independent equations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403192" y="1480893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65395" y="2002302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27892" y="258502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35152" y="316403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51908" y="3760226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37156" y="4367881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12472" y="5124584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5763" y="5859394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6553" y="87058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4592" y="876153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8366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5443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9840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3284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40978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6969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81940" y="1310284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37121" y="90693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0892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7173" y="1488921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65454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</a:t>
            </a:r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E</a:t>
            </a:r>
          </a:p>
          <a:p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47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15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y-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5515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3246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515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246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515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14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211347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2974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03765" y="861332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1252" y="898834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50261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52003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7461" y="876153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39840" y="203632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39005" y="2588262"/>
            <a:ext cx="93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38994" y="3188668"/>
            <a:ext cx="973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4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93635" y="5189382"/>
            <a:ext cx="100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6969" y="512458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3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5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5061" y="5849717"/>
            <a:ext cx="905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81813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2855" y="6415344"/>
            <a:ext cx="333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write in matrix form!   A x = 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6557" y="2002302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0889" y="2526707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0098" y="3074638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4430" y="370363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01975" y="4262653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6307" y="493647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09848" y="5754239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7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3966</Words>
  <Application>Microsoft Macintosh PowerPoint</Application>
  <PresentationFormat>On-screen Show (4:3)</PresentationFormat>
  <Paragraphs>963</Paragraphs>
  <Slides>30</Slides>
  <Notes>0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PowerPoint Presentation</vt:lpstr>
      <vt:lpstr>Lab 2 – Truss Design</vt:lpstr>
      <vt:lpstr>Example</vt:lpstr>
      <vt:lpstr>Method of Joint – FBD for each joint</vt:lpstr>
      <vt:lpstr>Equilibrium of Joint 1</vt:lpstr>
      <vt:lpstr>Equilibrium of Joint 3</vt:lpstr>
      <vt:lpstr>PowerPoint Presentation</vt:lpstr>
      <vt:lpstr>Assemble the system of linearly independent equations</vt:lpstr>
      <vt:lpstr>Assemble the system of linearly independent equations</vt:lpstr>
      <vt:lpstr>Assemble the system of linearly independent equations</vt:lpstr>
      <vt:lpstr>A systematic approach</vt:lpstr>
      <vt:lpstr>Dealing with force directions – ‘From’ joints and ‘To’ joints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b-matrix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– Truss Design</dc:title>
  <dc:creator>Jelliffe Jackson</dc:creator>
  <cp:lastModifiedBy>Jelliffe Jackson</cp:lastModifiedBy>
  <cp:revision>95</cp:revision>
  <dcterms:created xsi:type="dcterms:W3CDTF">2015-09-25T21:25:32Z</dcterms:created>
  <dcterms:modified xsi:type="dcterms:W3CDTF">2016-09-27T18:35:27Z</dcterms:modified>
</cp:coreProperties>
</file>