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05" r:id="rId2"/>
    <p:sldId id="306" r:id="rId3"/>
    <p:sldId id="312" r:id="rId4"/>
    <p:sldId id="292" r:id="rId5"/>
    <p:sldId id="303" r:id="rId6"/>
    <p:sldId id="297" r:id="rId7"/>
    <p:sldId id="298" r:id="rId8"/>
    <p:sldId id="299" r:id="rId9"/>
    <p:sldId id="300" r:id="rId10"/>
    <p:sldId id="290" r:id="rId11"/>
    <p:sldId id="301" r:id="rId12"/>
    <p:sldId id="302" r:id="rId13"/>
    <p:sldId id="304" r:id="rId14"/>
    <p:sldId id="307" r:id="rId15"/>
    <p:sldId id="311" r:id="rId16"/>
    <p:sldId id="314" r:id="rId17"/>
    <p:sldId id="308" r:id="rId18"/>
    <p:sldId id="309" r:id="rId19"/>
    <p:sldId id="310" r:id="rId20"/>
    <p:sldId id="315" r:id="rId21"/>
    <p:sldId id="316" r:id="rId22"/>
    <p:sldId id="317" r:id="rId23"/>
  </p:sldIdLst>
  <p:sldSz cx="9144000" cy="6858000" type="screen4x3"/>
  <p:notesSz cx="7010400" cy="9236075"/>
  <p:defaultTextStyle>
    <a:defPPr>
      <a:defRPr lang="en-US"/>
    </a:defPPr>
    <a:lvl1pPr algn="l" rtl="0" fontAlgn="base">
      <a:spcBef>
        <a:spcPct val="0"/>
      </a:spcBef>
      <a:spcAft>
        <a:spcPct val="0"/>
      </a:spcAft>
      <a:defRPr sz="1400" kern="1200">
        <a:solidFill>
          <a:schemeClr val="tx1"/>
        </a:solidFill>
        <a:latin typeface="Arial" charset="0"/>
        <a:ea typeface="+mn-ea"/>
        <a:cs typeface="Arial" charset="0"/>
      </a:defRPr>
    </a:lvl1pPr>
    <a:lvl2pPr marL="457200" algn="l" rtl="0" fontAlgn="base">
      <a:spcBef>
        <a:spcPct val="0"/>
      </a:spcBef>
      <a:spcAft>
        <a:spcPct val="0"/>
      </a:spcAft>
      <a:defRPr sz="1400" kern="1200">
        <a:solidFill>
          <a:schemeClr val="tx1"/>
        </a:solidFill>
        <a:latin typeface="Arial" charset="0"/>
        <a:ea typeface="+mn-ea"/>
        <a:cs typeface="Arial" charset="0"/>
      </a:defRPr>
    </a:lvl2pPr>
    <a:lvl3pPr marL="914400" algn="l" rtl="0" fontAlgn="base">
      <a:spcBef>
        <a:spcPct val="0"/>
      </a:spcBef>
      <a:spcAft>
        <a:spcPct val="0"/>
      </a:spcAft>
      <a:defRPr sz="1400" kern="1200">
        <a:solidFill>
          <a:schemeClr val="tx1"/>
        </a:solidFill>
        <a:latin typeface="Arial" charset="0"/>
        <a:ea typeface="+mn-ea"/>
        <a:cs typeface="Arial" charset="0"/>
      </a:defRPr>
    </a:lvl3pPr>
    <a:lvl4pPr marL="1371600" algn="l" rtl="0" fontAlgn="base">
      <a:spcBef>
        <a:spcPct val="0"/>
      </a:spcBef>
      <a:spcAft>
        <a:spcPct val="0"/>
      </a:spcAft>
      <a:defRPr sz="1400" kern="1200">
        <a:solidFill>
          <a:schemeClr val="tx1"/>
        </a:solidFill>
        <a:latin typeface="Arial" charset="0"/>
        <a:ea typeface="+mn-ea"/>
        <a:cs typeface="Arial" charset="0"/>
      </a:defRPr>
    </a:lvl4pPr>
    <a:lvl5pPr marL="1828800" algn="l" rtl="0" fontAlgn="base">
      <a:spcBef>
        <a:spcPct val="0"/>
      </a:spcBef>
      <a:spcAft>
        <a:spcPct val="0"/>
      </a:spcAft>
      <a:defRPr sz="1400" kern="1200">
        <a:solidFill>
          <a:schemeClr val="tx1"/>
        </a:solidFill>
        <a:latin typeface="Arial" charset="0"/>
        <a:ea typeface="+mn-ea"/>
        <a:cs typeface="Arial" charset="0"/>
      </a:defRPr>
    </a:lvl5pPr>
    <a:lvl6pPr marL="2286000" algn="l" defTabSz="914400" rtl="0" eaLnBrk="1" latinLnBrk="0" hangingPunct="1">
      <a:defRPr sz="1400" kern="1200">
        <a:solidFill>
          <a:schemeClr val="tx1"/>
        </a:solidFill>
        <a:latin typeface="Arial" charset="0"/>
        <a:ea typeface="+mn-ea"/>
        <a:cs typeface="Arial" charset="0"/>
      </a:defRPr>
    </a:lvl6pPr>
    <a:lvl7pPr marL="2743200" algn="l" defTabSz="914400" rtl="0" eaLnBrk="1" latinLnBrk="0" hangingPunct="1">
      <a:defRPr sz="1400" kern="1200">
        <a:solidFill>
          <a:schemeClr val="tx1"/>
        </a:solidFill>
        <a:latin typeface="Arial" charset="0"/>
        <a:ea typeface="+mn-ea"/>
        <a:cs typeface="Arial" charset="0"/>
      </a:defRPr>
    </a:lvl7pPr>
    <a:lvl8pPr marL="3200400" algn="l" defTabSz="914400" rtl="0" eaLnBrk="1" latinLnBrk="0" hangingPunct="1">
      <a:defRPr sz="1400" kern="1200">
        <a:solidFill>
          <a:schemeClr val="tx1"/>
        </a:solidFill>
        <a:latin typeface="Arial" charset="0"/>
        <a:ea typeface="+mn-ea"/>
        <a:cs typeface="Arial" charset="0"/>
      </a:defRPr>
    </a:lvl8pPr>
    <a:lvl9pPr marL="3657600" algn="l" defTabSz="914400" rtl="0" eaLnBrk="1" latinLnBrk="0" hangingPunct="1">
      <a:defRPr sz="1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90" autoAdjust="0"/>
    <p:restoredTop sz="89923" autoAdjust="0"/>
  </p:normalViewPr>
  <p:slideViewPr>
    <p:cSldViewPr>
      <p:cViewPr varScale="1">
        <p:scale>
          <a:sx n="144" d="100"/>
          <a:sy n="144" d="100"/>
        </p:scale>
        <p:origin x="208"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47" d="100"/>
          <a:sy n="47" d="100"/>
        </p:scale>
        <p:origin x="-1950" y="-108"/>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4" Type="http://schemas.openxmlformats.org/officeDocument/2006/relationships/image" Target="../media/image13.wmf"/><Relationship Id="rId5" Type="http://schemas.openxmlformats.org/officeDocument/2006/relationships/image" Target="../media/image14.wmf"/><Relationship Id="rId6" Type="http://schemas.openxmlformats.org/officeDocument/2006/relationships/image" Target="../media/image15.wmf"/><Relationship Id="rId7" Type="http://schemas.openxmlformats.org/officeDocument/2006/relationships/image" Target="../media/image16.wmf"/><Relationship Id="rId8" Type="http://schemas.openxmlformats.org/officeDocument/2006/relationships/image" Target="../media/image17.wmf"/><Relationship Id="rId9" Type="http://schemas.openxmlformats.org/officeDocument/2006/relationships/image" Target="../media/image18.wmf"/><Relationship Id="rId10" Type="http://schemas.openxmlformats.org/officeDocument/2006/relationships/image" Target="../media/image19.wmf"/><Relationship Id="rId1" Type="http://schemas.openxmlformats.org/officeDocument/2006/relationships/image" Target="../media/image10.wmf"/><Relationship Id="rId2"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 Id="rId2" Type="http://schemas.openxmlformats.org/officeDocument/2006/relationships/image" Target="../media/image31.wmf"/><Relationship Id="rId3"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wmf"/><Relationship Id="rId2"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5.wmf"/><Relationship Id="rId2"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7010400"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Papyrus" pitchFamily="66" charset="0"/>
              </a:defRPr>
            </a:lvl1pPr>
          </a:lstStyle>
          <a:p>
            <a:r>
              <a:rPr lang="en-US" sz="1000"/>
              <a:t>ASEN2002 Thermodynamics and Aerodynamics Fall 2008		Prof. Jeff Thayer CU at Boulder</a:t>
            </a:r>
          </a:p>
          <a:p>
            <a:endParaRPr lang="en-US"/>
          </a:p>
        </p:txBody>
      </p:sp>
      <p:sp>
        <p:nvSpPr>
          <p:cNvPr id="25603" name="Rectangle 3"/>
          <p:cNvSpPr>
            <a:spLocks noGrp="1" noChangeArrowheads="1"/>
          </p:cNvSpPr>
          <p:nvPr>
            <p:ph type="dt" sz="quarter" idx="1"/>
          </p:nvPr>
        </p:nvSpPr>
        <p:spPr bwMode="auto">
          <a:xfrm>
            <a:off x="0" y="8774113"/>
            <a:ext cx="3038475" cy="461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5605" name="Rectangle 5"/>
          <p:cNvSpPr>
            <a:spLocks noGrp="1" noChangeArrowheads="1"/>
          </p:cNvSpPr>
          <p:nvPr>
            <p:ph type="sldNum" sz="quarter" idx="3"/>
          </p:nvPr>
        </p:nvSpPr>
        <p:spPr bwMode="auto">
          <a:xfrm>
            <a:off x="3970338" y="8772525"/>
            <a:ext cx="3038475"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8728701-A663-469F-8539-C506FA3C854F}" type="slidenum">
              <a:rPr lang="en-US"/>
              <a:pPr/>
              <a:t>‹#›</a:t>
            </a:fld>
            <a:endParaRPr lang="en-US"/>
          </a:p>
        </p:txBody>
      </p:sp>
      <p:sp>
        <p:nvSpPr>
          <p:cNvPr id="25608" name="Line 8"/>
          <p:cNvSpPr>
            <a:spLocks noChangeShapeType="1"/>
          </p:cNvSpPr>
          <p:nvPr/>
        </p:nvSpPr>
        <p:spPr bwMode="auto">
          <a:xfrm>
            <a:off x="0" y="461963"/>
            <a:ext cx="7010400" cy="0"/>
          </a:xfrm>
          <a:prstGeom prst="line">
            <a:avLst/>
          </a:prstGeom>
          <a:noFill/>
          <a:ln w="9525">
            <a:solidFill>
              <a:schemeClr val="tx1"/>
            </a:solidFill>
            <a:round/>
            <a:headEnd/>
            <a:tailEnd/>
          </a:ln>
          <a:effectLst/>
        </p:spPr>
        <p:txBody>
          <a:bodyPr/>
          <a:lstStyle/>
          <a:p>
            <a:endParaRPr lang="en-US"/>
          </a:p>
        </p:txBody>
      </p:sp>
    </p:spTree>
    <p:extLst>
      <p:ext uri="{BB962C8B-B14F-4D97-AF65-F5344CB8AC3E}">
        <p14:creationId xmlns:p14="http://schemas.microsoft.com/office/powerpoint/2010/main" val="2838214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970338" y="0"/>
            <a:ext cx="3038475"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1195388" y="692150"/>
            <a:ext cx="4619625" cy="3463925"/>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701675" y="4387850"/>
            <a:ext cx="5607050" cy="4156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772525"/>
            <a:ext cx="3038475"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970338" y="8772525"/>
            <a:ext cx="3038475"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E1B2160-826F-46C9-B432-32F5D7B302AA}" type="slidenum">
              <a:rPr lang="en-US"/>
              <a:pPr/>
              <a:t>‹#›</a:t>
            </a:fld>
            <a:endParaRPr lang="en-US"/>
          </a:p>
        </p:txBody>
      </p:sp>
    </p:spTree>
    <p:extLst>
      <p:ext uri="{BB962C8B-B14F-4D97-AF65-F5344CB8AC3E}">
        <p14:creationId xmlns:p14="http://schemas.microsoft.com/office/powerpoint/2010/main" val="13245653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9CFCEA-0C69-4204-9EEA-537531EBDE5E}" type="slidenum">
              <a:rPr lang="en-US" smtClean="0"/>
              <a:t>6</a:t>
            </a:fld>
            <a:endParaRPr lang="en-US"/>
          </a:p>
        </p:txBody>
      </p:sp>
    </p:spTree>
    <p:extLst>
      <p:ext uri="{BB962C8B-B14F-4D97-AF65-F5344CB8AC3E}">
        <p14:creationId xmlns:p14="http://schemas.microsoft.com/office/powerpoint/2010/main" val="4278149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9CFCEA-0C69-4204-9EEA-537531EBDE5E}" type="slidenum">
              <a:rPr lang="en-US" smtClean="0"/>
              <a:t>19</a:t>
            </a:fld>
            <a:endParaRPr lang="en-US"/>
          </a:p>
        </p:txBody>
      </p:sp>
    </p:spTree>
    <p:extLst>
      <p:ext uri="{BB962C8B-B14F-4D97-AF65-F5344CB8AC3E}">
        <p14:creationId xmlns:p14="http://schemas.microsoft.com/office/powerpoint/2010/main" val="14177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from: https://</a:t>
            </a:r>
            <a:r>
              <a:rPr lang="en-US" dirty="0" err="1" smtClean="0"/>
              <a:t>www.princeton.edu</a:t>
            </a:r>
            <a:r>
              <a:rPr lang="en-US" dirty="0" smtClean="0"/>
              <a:t>/geosciences/people/</a:t>
            </a:r>
            <a:r>
              <a:rPr lang="en-US" dirty="0" err="1" smtClean="0"/>
              <a:t>schoene</a:t>
            </a:r>
            <a:r>
              <a:rPr lang="en-US" dirty="0" smtClean="0"/>
              <a:t>/pdf/Schoene_precision-accuracy_Elements13.pdf</a:t>
            </a:r>
            <a:endParaRPr lang="en-US" dirty="0"/>
          </a:p>
        </p:txBody>
      </p:sp>
      <p:sp>
        <p:nvSpPr>
          <p:cNvPr id="4" name="Slide Number Placeholder 3"/>
          <p:cNvSpPr>
            <a:spLocks noGrp="1"/>
          </p:cNvSpPr>
          <p:nvPr>
            <p:ph type="sldNum" sz="quarter" idx="10"/>
          </p:nvPr>
        </p:nvSpPr>
        <p:spPr/>
        <p:txBody>
          <a:bodyPr/>
          <a:lstStyle/>
          <a:p>
            <a:fld id="{EE1B2160-826F-46C9-B432-32F5D7B302AA}" type="slidenum">
              <a:rPr lang="en-US" smtClean="0"/>
              <a:pPr/>
              <a:t>20</a:t>
            </a:fld>
            <a:endParaRPr lang="en-US"/>
          </a:p>
        </p:txBody>
      </p:sp>
    </p:spTree>
    <p:extLst>
      <p:ext uri="{BB962C8B-B14F-4D97-AF65-F5344CB8AC3E}">
        <p14:creationId xmlns:p14="http://schemas.microsoft.com/office/powerpoint/2010/main" val="1712364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9CFCEA-0C69-4204-9EEA-537531EBDE5E}" type="slidenum">
              <a:rPr lang="en-US" smtClean="0"/>
              <a:t>7</a:t>
            </a:fld>
            <a:endParaRPr lang="en-US"/>
          </a:p>
        </p:txBody>
      </p:sp>
    </p:spTree>
    <p:extLst>
      <p:ext uri="{BB962C8B-B14F-4D97-AF65-F5344CB8AC3E}">
        <p14:creationId xmlns:p14="http://schemas.microsoft.com/office/powerpoint/2010/main" val="3175679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9CFCEA-0C69-4204-9EEA-537531EBDE5E}" type="slidenum">
              <a:rPr lang="en-US" smtClean="0"/>
              <a:t>8</a:t>
            </a:fld>
            <a:endParaRPr lang="en-US"/>
          </a:p>
        </p:txBody>
      </p:sp>
    </p:spTree>
    <p:extLst>
      <p:ext uri="{BB962C8B-B14F-4D97-AF65-F5344CB8AC3E}">
        <p14:creationId xmlns:p14="http://schemas.microsoft.com/office/powerpoint/2010/main" val="1916313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9CFCEA-0C69-4204-9EEA-537531EBDE5E}" type="slidenum">
              <a:rPr lang="en-US" smtClean="0"/>
              <a:t>9</a:t>
            </a:fld>
            <a:endParaRPr lang="en-US"/>
          </a:p>
        </p:txBody>
      </p:sp>
    </p:spTree>
    <p:extLst>
      <p:ext uri="{BB962C8B-B14F-4D97-AF65-F5344CB8AC3E}">
        <p14:creationId xmlns:p14="http://schemas.microsoft.com/office/powerpoint/2010/main" val="3500597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9CFCEA-0C69-4204-9EEA-537531EBDE5E}" type="slidenum">
              <a:rPr lang="en-US" smtClean="0"/>
              <a:t>11</a:t>
            </a:fld>
            <a:endParaRPr lang="en-US"/>
          </a:p>
        </p:txBody>
      </p:sp>
    </p:spTree>
    <p:extLst>
      <p:ext uri="{BB962C8B-B14F-4D97-AF65-F5344CB8AC3E}">
        <p14:creationId xmlns:p14="http://schemas.microsoft.com/office/powerpoint/2010/main" val="3660469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RTG</a:t>
            </a:r>
            <a:r>
              <a:rPr lang="en-US" baseline="0" dirty="0" smtClean="0"/>
              <a:t> is from </a:t>
            </a:r>
            <a:r>
              <a:rPr lang="en-US" baseline="0" dirty="0" err="1" smtClean="0"/>
              <a:t>Cassinni</a:t>
            </a:r>
            <a:r>
              <a:rPr lang="en-US" baseline="0" smtClean="0"/>
              <a:t> and the Probe is New Horizons</a:t>
            </a:r>
          </a:p>
          <a:p>
            <a:endParaRPr lang="en-US"/>
          </a:p>
        </p:txBody>
      </p:sp>
      <p:sp>
        <p:nvSpPr>
          <p:cNvPr id="4" name="Slide Number Placeholder 3"/>
          <p:cNvSpPr>
            <a:spLocks noGrp="1"/>
          </p:cNvSpPr>
          <p:nvPr>
            <p:ph type="sldNum" sz="quarter" idx="10"/>
          </p:nvPr>
        </p:nvSpPr>
        <p:spPr/>
        <p:txBody>
          <a:bodyPr/>
          <a:lstStyle/>
          <a:p>
            <a:fld id="{B99CFCEA-0C69-4204-9EEA-537531EBDE5E}" type="slidenum">
              <a:rPr lang="en-US" smtClean="0"/>
              <a:t>12</a:t>
            </a:fld>
            <a:endParaRPr lang="en-US"/>
          </a:p>
        </p:txBody>
      </p:sp>
    </p:spTree>
    <p:extLst>
      <p:ext uri="{BB962C8B-B14F-4D97-AF65-F5344CB8AC3E}">
        <p14:creationId xmlns:p14="http://schemas.microsoft.com/office/powerpoint/2010/main" val="2875424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9CFCEA-0C69-4204-9EEA-537531EBDE5E}" type="slidenum">
              <a:rPr lang="en-US" smtClean="0"/>
              <a:t>14</a:t>
            </a:fld>
            <a:endParaRPr lang="en-US"/>
          </a:p>
        </p:txBody>
      </p:sp>
    </p:spTree>
    <p:extLst>
      <p:ext uri="{BB962C8B-B14F-4D97-AF65-F5344CB8AC3E}">
        <p14:creationId xmlns:p14="http://schemas.microsoft.com/office/powerpoint/2010/main" val="287188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9CFCEA-0C69-4204-9EEA-537531EBDE5E}" type="slidenum">
              <a:rPr lang="en-US" smtClean="0"/>
              <a:t>17</a:t>
            </a:fld>
            <a:endParaRPr lang="en-US"/>
          </a:p>
        </p:txBody>
      </p:sp>
    </p:spTree>
    <p:extLst>
      <p:ext uri="{BB962C8B-B14F-4D97-AF65-F5344CB8AC3E}">
        <p14:creationId xmlns:p14="http://schemas.microsoft.com/office/powerpoint/2010/main" val="1195846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9CFCEA-0C69-4204-9EEA-537531EBDE5E}" type="slidenum">
              <a:rPr lang="en-US" smtClean="0"/>
              <a:t>18</a:t>
            </a:fld>
            <a:endParaRPr lang="en-US"/>
          </a:p>
        </p:txBody>
      </p:sp>
    </p:spTree>
    <p:extLst>
      <p:ext uri="{BB962C8B-B14F-4D97-AF65-F5344CB8AC3E}">
        <p14:creationId xmlns:p14="http://schemas.microsoft.com/office/powerpoint/2010/main" val="1193764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5DBA662-0F33-4C11-A0C6-702291F04702}" type="datetime1">
              <a:rPr lang="en-US"/>
              <a:pPr/>
              <a:t>9/4/18</a:t>
            </a:fld>
            <a:r>
              <a:rPr lang="en-US"/>
              <a:t>   Lecture 1</a:t>
            </a:r>
          </a:p>
        </p:txBody>
      </p:sp>
      <p:sp>
        <p:nvSpPr>
          <p:cNvPr id="5" name="Footer Placeholder 4"/>
          <p:cNvSpPr>
            <a:spLocks noGrp="1"/>
          </p:cNvSpPr>
          <p:nvPr>
            <p:ph type="ftr" sz="quarter" idx="11"/>
          </p:nvPr>
        </p:nvSpPr>
        <p:spPr/>
        <p:txBody>
          <a:bodyPr/>
          <a:lstStyle>
            <a:lvl1pPr>
              <a:defRPr/>
            </a:lvl1pPr>
          </a:lstStyle>
          <a:p>
            <a:r>
              <a:rPr lang="en-US" dirty="0" smtClean="0"/>
              <a:t>ASEN2002 Intro to Thermodynamics and Aerodynamics		CU at Boulder, Fall 2017</a:t>
            </a:r>
            <a:endParaRPr lang="en-US" dirty="0"/>
          </a:p>
        </p:txBody>
      </p:sp>
      <p:sp>
        <p:nvSpPr>
          <p:cNvPr id="6" name="Slide Number Placeholder 5"/>
          <p:cNvSpPr>
            <a:spLocks noGrp="1"/>
          </p:cNvSpPr>
          <p:nvPr>
            <p:ph type="sldNum" sz="quarter" idx="12"/>
          </p:nvPr>
        </p:nvSpPr>
        <p:spPr/>
        <p:txBody>
          <a:bodyPr/>
          <a:lstStyle>
            <a:lvl1pPr>
              <a:defRPr/>
            </a:lvl1pPr>
          </a:lstStyle>
          <a:p>
            <a:fld id="{7227C8A9-E644-4E9B-9901-368A625FFC9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CB0B3B2-6B18-47C2-8E63-B8219B6A6FF4}" type="datetime1">
              <a:rPr lang="en-US"/>
              <a:pPr/>
              <a:t>9/4/18</a:t>
            </a:fld>
            <a:r>
              <a:rPr lang="en-US"/>
              <a:t>   Lecture 1</a:t>
            </a:r>
          </a:p>
        </p:txBody>
      </p:sp>
      <p:sp>
        <p:nvSpPr>
          <p:cNvPr id="5" name="Footer Placeholder 4"/>
          <p:cNvSpPr>
            <a:spLocks noGrp="1"/>
          </p:cNvSpPr>
          <p:nvPr>
            <p:ph type="ftr" sz="quarter" idx="11"/>
          </p:nvPr>
        </p:nvSpPr>
        <p:spPr/>
        <p:txBody>
          <a:bodyPr/>
          <a:lstStyle>
            <a:lvl1pPr>
              <a:defRPr/>
            </a:lvl1pPr>
          </a:lstStyle>
          <a:p>
            <a:r>
              <a:rPr lang="en-US" dirty="0" smtClean="0"/>
              <a:t>ASEN2002 Intro to Thermodynamics and Aerodynamics		CU at Boulder, Fall 2017</a:t>
            </a:r>
            <a:endParaRPr lang="en-US" dirty="0"/>
          </a:p>
        </p:txBody>
      </p:sp>
      <p:sp>
        <p:nvSpPr>
          <p:cNvPr id="6" name="Slide Number Placeholder 5"/>
          <p:cNvSpPr>
            <a:spLocks noGrp="1"/>
          </p:cNvSpPr>
          <p:nvPr>
            <p:ph type="sldNum" sz="quarter" idx="12"/>
          </p:nvPr>
        </p:nvSpPr>
        <p:spPr/>
        <p:txBody>
          <a:bodyPr/>
          <a:lstStyle>
            <a:lvl1pPr>
              <a:defRPr/>
            </a:lvl1pPr>
          </a:lstStyle>
          <a:p>
            <a:fld id="{43C1A587-4483-4ACB-9B71-05EDA7F6BA2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8946F96-839D-4E83-AB45-6BE900683F21}" type="datetime1">
              <a:rPr lang="en-US"/>
              <a:pPr/>
              <a:t>9/4/18</a:t>
            </a:fld>
            <a:r>
              <a:rPr lang="en-US"/>
              <a:t>   Lecture 1</a:t>
            </a:r>
          </a:p>
        </p:txBody>
      </p:sp>
      <p:sp>
        <p:nvSpPr>
          <p:cNvPr id="3" name="Footer Placeholder 2"/>
          <p:cNvSpPr>
            <a:spLocks noGrp="1"/>
          </p:cNvSpPr>
          <p:nvPr>
            <p:ph type="ftr" sz="quarter" idx="11"/>
          </p:nvPr>
        </p:nvSpPr>
        <p:spPr/>
        <p:txBody>
          <a:bodyPr/>
          <a:lstStyle>
            <a:lvl1pPr>
              <a:defRPr/>
            </a:lvl1pPr>
          </a:lstStyle>
          <a:p>
            <a:r>
              <a:rPr lang="en-US" dirty="0" smtClean="0"/>
              <a:t>ASEN2002 Intro to Thermodynamics and Aerodynamics		CU at Boulder, Fall 2017</a:t>
            </a:r>
            <a:endParaRPr lang="en-US" dirty="0"/>
          </a:p>
        </p:txBody>
      </p:sp>
      <p:sp>
        <p:nvSpPr>
          <p:cNvPr id="4" name="Slide Number Placeholder 3"/>
          <p:cNvSpPr>
            <a:spLocks noGrp="1"/>
          </p:cNvSpPr>
          <p:nvPr>
            <p:ph type="sldNum" sz="quarter" idx="12"/>
          </p:nvPr>
        </p:nvSpPr>
        <p:spPr/>
        <p:txBody>
          <a:bodyPr/>
          <a:lstStyle>
            <a:lvl1pPr>
              <a:defRPr/>
            </a:lvl1pPr>
          </a:lstStyle>
          <a:p>
            <a:fld id="{80FB89EE-6389-4C23-BC4B-C1FB04999F8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eg"/><Relationship Id="rId6"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8288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04800" y="6381750"/>
            <a:ext cx="16002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fld id="{6E2EC2D3-06DD-4EF3-9DF7-64021D54FDA9}" type="datetime1">
              <a:rPr lang="en-US"/>
              <a:pPr/>
              <a:t>9/4/18</a:t>
            </a:fld>
            <a:r>
              <a:rPr lang="en-US"/>
              <a:t>   Lecture 1</a:t>
            </a:r>
          </a:p>
        </p:txBody>
      </p:sp>
      <p:sp>
        <p:nvSpPr>
          <p:cNvPr id="1029" name="Rectangle 5"/>
          <p:cNvSpPr>
            <a:spLocks noGrp="1" noChangeArrowheads="1"/>
          </p:cNvSpPr>
          <p:nvPr>
            <p:ph type="ftr" sz="quarter" idx="3"/>
          </p:nvPr>
        </p:nvSpPr>
        <p:spPr bwMode="auto">
          <a:xfrm>
            <a:off x="1371600" y="133350"/>
            <a:ext cx="7467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Papyrus" pitchFamily="66" charset="0"/>
              </a:defRPr>
            </a:lvl1pPr>
          </a:lstStyle>
          <a:p>
            <a:r>
              <a:rPr lang="en-US" dirty="0" smtClean="0"/>
              <a:t>ASEN2002 Intro to Thermodynamics and Aerodynamics		CU at Boulder, Fall 2016</a:t>
            </a:r>
          </a:p>
          <a:p>
            <a:endParaRPr lang="en-US" dirty="0"/>
          </a:p>
        </p:txBody>
      </p:sp>
      <p:sp>
        <p:nvSpPr>
          <p:cNvPr id="1030" name="Rectangle 6"/>
          <p:cNvSpPr>
            <a:spLocks noGrp="1" noChangeArrowheads="1"/>
          </p:cNvSpPr>
          <p:nvPr>
            <p:ph type="sldNum" sz="quarter" idx="4"/>
          </p:nvPr>
        </p:nvSpPr>
        <p:spPr bwMode="auto">
          <a:xfrm>
            <a:off x="8305800" y="6381750"/>
            <a:ext cx="685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285ECF98-8EC5-4F92-9E15-B3A83218E9C9}" type="slidenum">
              <a:rPr lang="en-US"/>
              <a:pPr/>
              <a:t>‹#›</a:t>
            </a:fld>
            <a:endParaRPr lang="en-US"/>
          </a:p>
        </p:txBody>
      </p:sp>
      <p:sp>
        <p:nvSpPr>
          <p:cNvPr id="1033" name="Line 9"/>
          <p:cNvSpPr>
            <a:spLocks noChangeShapeType="1"/>
          </p:cNvSpPr>
          <p:nvPr userDrawn="1"/>
        </p:nvSpPr>
        <p:spPr bwMode="auto">
          <a:xfrm>
            <a:off x="1295400" y="381000"/>
            <a:ext cx="6400800" cy="0"/>
          </a:xfrm>
          <a:prstGeom prst="line">
            <a:avLst/>
          </a:prstGeom>
          <a:noFill/>
          <a:ln w="9525">
            <a:solidFill>
              <a:schemeClr val="tx1"/>
            </a:solidFill>
            <a:round/>
            <a:headEnd/>
            <a:tailEnd/>
          </a:ln>
          <a:effectLst/>
        </p:spPr>
        <p:txBody>
          <a:bodyPr/>
          <a:lstStyle/>
          <a:p>
            <a:endParaRPr lang="en-US"/>
          </a:p>
        </p:txBody>
      </p:sp>
      <p:pic>
        <p:nvPicPr>
          <p:cNvPr id="1036" name="Picture 12" descr="logo2"/>
          <p:cNvPicPr>
            <a:picLocks noChangeAspect="1" noChangeArrowheads="1"/>
          </p:cNvPicPr>
          <p:nvPr userDrawn="1"/>
        </p:nvPicPr>
        <p:blipFill>
          <a:blip r:embed="rId5" cstate="print"/>
          <a:srcRect/>
          <a:stretch>
            <a:fillRect/>
          </a:stretch>
        </p:blipFill>
        <p:spPr bwMode="auto">
          <a:xfrm>
            <a:off x="7790400" y="76697"/>
            <a:ext cx="1004888" cy="669925"/>
          </a:xfrm>
          <a:prstGeom prst="rect">
            <a:avLst/>
          </a:prstGeom>
          <a:noFill/>
        </p:spPr>
      </p:pic>
      <p:pic>
        <p:nvPicPr>
          <p:cNvPr id="2" name="Picture 2" descr="https://upload.wikimedia.org/wikipedia/commons/6/69/F100_F-15_engine.JP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6200" y="76200"/>
            <a:ext cx="1181100" cy="7170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hf hdr="0"/>
  <p:txStyles>
    <p:titleStyle>
      <a:lvl1pPr algn="ctr" rtl="0" fontAlgn="base">
        <a:spcBef>
          <a:spcPct val="0"/>
        </a:spcBef>
        <a:spcAft>
          <a:spcPct val="0"/>
        </a:spcAft>
        <a:defRPr sz="2400" u="sng">
          <a:solidFill>
            <a:schemeClr val="tx2"/>
          </a:solidFill>
          <a:latin typeface="+mj-lt"/>
          <a:ea typeface="+mj-ea"/>
          <a:cs typeface="+mj-cs"/>
        </a:defRPr>
      </a:lvl1pPr>
      <a:lvl2pPr algn="ctr" rtl="0" fontAlgn="base">
        <a:spcBef>
          <a:spcPct val="0"/>
        </a:spcBef>
        <a:spcAft>
          <a:spcPct val="0"/>
        </a:spcAft>
        <a:defRPr sz="2400" u="sng">
          <a:solidFill>
            <a:schemeClr val="tx2"/>
          </a:solidFill>
          <a:latin typeface="Arial" charset="0"/>
          <a:cs typeface="Arial" charset="0"/>
        </a:defRPr>
      </a:lvl2pPr>
      <a:lvl3pPr algn="ctr" rtl="0" fontAlgn="base">
        <a:spcBef>
          <a:spcPct val="0"/>
        </a:spcBef>
        <a:spcAft>
          <a:spcPct val="0"/>
        </a:spcAft>
        <a:defRPr sz="2400" u="sng">
          <a:solidFill>
            <a:schemeClr val="tx2"/>
          </a:solidFill>
          <a:latin typeface="Arial" charset="0"/>
          <a:cs typeface="Arial" charset="0"/>
        </a:defRPr>
      </a:lvl3pPr>
      <a:lvl4pPr algn="ctr" rtl="0" fontAlgn="base">
        <a:spcBef>
          <a:spcPct val="0"/>
        </a:spcBef>
        <a:spcAft>
          <a:spcPct val="0"/>
        </a:spcAft>
        <a:defRPr sz="2400" u="sng">
          <a:solidFill>
            <a:schemeClr val="tx2"/>
          </a:solidFill>
          <a:latin typeface="Arial" charset="0"/>
          <a:cs typeface="Arial" charset="0"/>
        </a:defRPr>
      </a:lvl4pPr>
      <a:lvl5pPr algn="ctr" rtl="0" fontAlgn="base">
        <a:spcBef>
          <a:spcPct val="0"/>
        </a:spcBef>
        <a:spcAft>
          <a:spcPct val="0"/>
        </a:spcAft>
        <a:defRPr sz="2400" u="sng">
          <a:solidFill>
            <a:schemeClr val="tx2"/>
          </a:solidFill>
          <a:latin typeface="Arial" charset="0"/>
          <a:cs typeface="Arial" charset="0"/>
        </a:defRPr>
      </a:lvl5pPr>
      <a:lvl6pPr marL="457200" algn="ctr" rtl="0" fontAlgn="base">
        <a:spcBef>
          <a:spcPct val="0"/>
        </a:spcBef>
        <a:spcAft>
          <a:spcPct val="0"/>
        </a:spcAft>
        <a:defRPr sz="2400" u="sng">
          <a:solidFill>
            <a:schemeClr val="tx2"/>
          </a:solidFill>
          <a:latin typeface="Arial" charset="0"/>
          <a:cs typeface="Arial" charset="0"/>
        </a:defRPr>
      </a:lvl6pPr>
      <a:lvl7pPr marL="914400" algn="ctr" rtl="0" fontAlgn="base">
        <a:spcBef>
          <a:spcPct val="0"/>
        </a:spcBef>
        <a:spcAft>
          <a:spcPct val="0"/>
        </a:spcAft>
        <a:defRPr sz="2400" u="sng">
          <a:solidFill>
            <a:schemeClr val="tx2"/>
          </a:solidFill>
          <a:latin typeface="Arial" charset="0"/>
          <a:cs typeface="Arial" charset="0"/>
        </a:defRPr>
      </a:lvl7pPr>
      <a:lvl8pPr marL="1371600" algn="ctr" rtl="0" fontAlgn="base">
        <a:spcBef>
          <a:spcPct val="0"/>
        </a:spcBef>
        <a:spcAft>
          <a:spcPct val="0"/>
        </a:spcAft>
        <a:defRPr sz="2400" u="sng">
          <a:solidFill>
            <a:schemeClr val="tx2"/>
          </a:solidFill>
          <a:latin typeface="Arial" charset="0"/>
          <a:cs typeface="Arial" charset="0"/>
        </a:defRPr>
      </a:lvl8pPr>
      <a:lvl9pPr marL="1828800" algn="ctr" rtl="0" fontAlgn="base">
        <a:spcBef>
          <a:spcPct val="0"/>
        </a:spcBef>
        <a:spcAft>
          <a:spcPct val="0"/>
        </a:spcAft>
        <a:defRPr sz="2400" u="sng">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cs typeface="+mn-cs"/>
        </a:defRPr>
      </a:lvl2pPr>
      <a:lvl3pPr marL="1143000" indent="-228600" algn="l" rtl="0" fontAlgn="base">
        <a:spcBef>
          <a:spcPct val="20000"/>
        </a:spcBef>
        <a:spcAft>
          <a:spcPct val="0"/>
        </a:spcAft>
        <a:buChar char="•"/>
        <a:defRPr sz="1600">
          <a:solidFill>
            <a:schemeClr val="tx1"/>
          </a:solidFill>
          <a:latin typeface="+mn-lt"/>
          <a:cs typeface="+mn-cs"/>
        </a:defRPr>
      </a:lvl3pPr>
      <a:lvl4pPr marL="1600200" indent="-228600" algn="l" rtl="0" fontAlgn="base">
        <a:spcBef>
          <a:spcPct val="20000"/>
        </a:spcBef>
        <a:spcAft>
          <a:spcPct val="0"/>
        </a:spcAft>
        <a:buChar char="–"/>
        <a:defRPr sz="1400">
          <a:solidFill>
            <a:schemeClr val="tx1"/>
          </a:solidFill>
          <a:latin typeface="+mn-lt"/>
          <a:cs typeface="+mn-cs"/>
        </a:defRPr>
      </a:lvl4pPr>
      <a:lvl5pPr marL="2057400" indent="-228600" algn="l" rtl="0" fontAlgn="base">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jpg"/><Relationship Id="rId3" Type="http://schemas.openxmlformats.org/officeDocument/2006/relationships/hyperlink" Target="https://youtu.be/19ZnRRCGBg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youtu.be/_r0VY9ulaAw"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1.bin"/><Relationship Id="rId5" Type="http://schemas.openxmlformats.org/officeDocument/2006/relationships/image" Target="../media/image30.wmf"/><Relationship Id="rId6" Type="http://schemas.openxmlformats.org/officeDocument/2006/relationships/oleObject" Target="../embeddings/oleObject12.bin"/><Relationship Id="rId7" Type="http://schemas.openxmlformats.org/officeDocument/2006/relationships/image" Target="../media/image31.wmf"/><Relationship Id="rId8" Type="http://schemas.openxmlformats.org/officeDocument/2006/relationships/oleObject" Target="../embeddings/oleObject13.bin"/><Relationship Id="rId9" Type="http://schemas.openxmlformats.org/officeDocument/2006/relationships/image" Target="../media/image32.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14.bin"/><Relationship Id="rId5" Type="http://schemas.openxmlformats.org/officeDocument/2006/relationships/image" Target="../media/image33.wmf"/><Relationship Id="rId6" Type="http://schemas.openxmlformats.org/officeDocument/2006/relationships/oleObject" Target="../embeddings/oleObject15.bin"/><Relationship Id="rId7" Type="http://schemas.openxmlformats.org/officeDocument/2006/relationships/image" Target="../media/image34.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16.bin"/><Relationship Id="rId5" Type="http://schemas.openxmlformats.org/officeDocument/2006/relationships/image" Target="../media/image35.wmf"/><Relationship Id="rId6" Type="http://schemas.openxmlformats.org/officeDocument/2006/relationships/oleObject" Target="../embeddings/oleObject17.bin"/><Relationship Id="rId7" Type="http://schemas.openxmlformats.org/officeDocument/2006/relationships/image" Target="../media/image36.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37.png"/><Relationship Id="rId5" Type="http://schemas.openxmlformats.org/officeDocument/2006/relationships/oleObject" Target="../embeddings/oleObject18.bin"/><Relationship Id="rId6" Type="http://schemas.openxmlformats.org/officeDocument/2006/relationships/image" Target="../media/image30.wmf"/><Relationship Id="rId7" Type="http://schemas.openxmlformats.org/officeDocument/2006/relationships/image" Target="../media/image38.png"/><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oo.gl/Xu2Wmh" TargetMode="Externa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9" Type="http://schemas.openxmlformats.org/officeDocument/2006/relationships/image" Target="../media/image12.wmf"/><Relationship Id="rId20" Type="http://schemas.openxmlformats.org/officeDocument/2006/relationships/image" Target="../media/image17.wmf"/><Relationship Id="rId21" Type="http://schemas.openxmlformats.org/officeDocument/2006/relationships/oleObject" Target="../embeddings/oleObject9.bin"/><Relationship Id="rId22" Type="http://schemas.openxmlformats.org/officeDocument/2006/relationships/image" Target="../media/image18.wmf"/><Relationship Id="rId23" Type="http://schemas.openxmlformats.org/officeDocument/2006/relationships/oleObject" Target="../embeddings/oleObject10.bin"/><Relationship Id="rId24" Type="http://schemas.openxmlformats.org/officeDocument/2006/relationships/image" Target="../media/image19.wmf"/><Relationship Id="rId10" Type="http://schemas.openxmlformats.org/officeDocument/2006/relationships/oleObject" Target="../embeddings/oleObject4.bin"/><Relationship Id="rId11" Type="http://schemas.openxmlformats.org/officeDocument/2006/relationships/image" Target="../media/image13.wmf"/><Relationship Id="rId12" Type="http://schemas.openxmlformats.org/officeDocument/2006/relationships/image" Target="../media/image20.emf"/><Relationship Id="rId13" Type="http://schemas.openxmlformats.org/officeDocument/2006/relationships/oleObject" Target="../embeddings/oleObject5.bin"/><Relationship Id="rId14" Type="http://schemas.openxmlformats.org/officeDocument/2006/relationships/image" Target="../media/image14.wmf"/><Relationship Id="rId15" Type="http://schemas.openxmlformats.org/officeDocument/2006/relationships/oleObject" Target="../embeddings/oleObject6.bin"/><Relationship Id="rId16" Type="http://schemas.openxmlformats.org/officeDocument/2006/relationships/image" Target="../media/image15.wmf"/><Relationship Id="rId17" Type="http://schemas.openxmlformats.org/officeDocument/2006/relationships/oleObject" Target="../embeddings/oleObject7.bin"/><Relationship Id="rId18" Type="http://schemas.openxmlformats.org/officeDocument/2006/relationships/image" Target="../media/image16.wmf"/><Relationship Id="rId19" Type="http://schemas.openxmlformats.org/officeDocument/2006/relationships/oleObject" Target="../embeddings/oleObject8.bin"/><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10.wmf"/><Relationship Id="rId6" Type="http://schemas.openxmlformats.org/officeDocument/2006/relationships/oleObject" Target="../embeddings/oleObject2.bin"/><Relationship Id="rId7" Type="http://schemas.openxmlformats.org/officeDocument/2006/relationships/image" Target="../media/image11.wmf"/><Relationship Id="rId8"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ASEN 2002 </a:t>
            </a:r>
            <a:r>
              <a:rPr lang="mr-IN" dirty="0" smtClean="0"/>
              <a:t>–</a:t>
            </a:r>
            <a:r>
              <a:rPr lang="en-US" dirty="0" smtClean="0"/>
              <a:t> Lab 1</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B5DBA662-0F33-4C11-A0C6-702291F04702}" type="datetime1">
              <a:rPr lang="en-US" smtClean="0"/>
              <a:pPr/>
              <a:t>9/4/18</a:t>
            </a:fld>
            <a:r>
              <a:rPr lang="en-US" smtClean="0"/>
              <a:t>   Lecture 1</a:t>
            </a:r>
            <a:endParaRPr lang="en-US"/>
          </a:p>
        </p:txBody>
      </p:sp>
      <p:sp>
        <p:nvSpPr>
          <p:cNvPr id="5" name="Footer Placeholder 4"/>
          <p:cNvSpPr>
            <a:spLocks noGrp="1"/>
          </p:cNvSpPr>
          <p:nvPr>
            <p:ph type="ftr" sz="quarter" idx="11"/>
          </p:nvPr>
        </p:nvSpPr>
        <p:spPr/>
        <p:txBody>
          <a:bodyPr/>
          <a:lstStyle/>
          <a:p>
            <a:r>
              <a:rPr lang="en-US" dirty="0" smtClean="0"/>
              <a:t>ASEN2002 Intro to Thermodynamics and Aerodynamics		CU at Boulder, Fall 2018</a:t>
            </a:r>
            <a:endParaRPr lang="en-US" dirty="0"/>
          </a:p>
        </p:txBody>
      </p:sp>
      <p:sp>
        <p:nvSpPr>
          <p:cNvPr id="6" name="Slide Number Placeholder 5"/>
          <p:cNvSpPr>
            <a:spLocks noGrp="1"/>
          </p:cNvSpPr>
          <p:nvPr>
            <p:ph type="sldNum" sz="quarter" idx="12"/>
          </p:nvPr>
        </p:nvSpPr>
        <p:spPr/>
        <p:txBody>
          <a:bodyPr/>
          <a:lstStyle/>
          <a:p>
            <a:fld id="{7227C8A9-E644-4E9B-9901-368A625FFC91}" type="slidenum">
              <a:rPr lang="en-US" smtClean="0"/>
              <a:pPr/>
              <a:t>1</a:t>
            </a:fld>
            <a:endParaRPr lang="en-US"/>
          </a:p>
        </p:txBody>
      </p:sp>
    </p:spTree>
    <p:extLst>
      <p:ext uri="{BB962C8B-B14F-4D97-AF65-F5344CB8AC3E}">
        <p14:creationId xmlns:p14="http://schemas.microsoft.com/office/powerpoint/2010/main" val="100727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cstate="print"/>
          <a:srcRect/>
          <a:stretch>
            <a:fillRect/>
          </a:stretch>
        </p:blipFill>
        <p:spPr bwMode="auto">
          <a:xfrm>
            <a:off x="0" y="0"/>
            <a:ext cx="8793997" cy="838200"/>
          </a:xfrm>
          <a:prstGeom prst="rect">
            <a:avLst/>
          </a:prstGeom>
          <a:noFill/>
          <a:ln w="9525">
            <a:noFill/>
            <a:miter lim="800000"/>
            <a:headEnd/>
            <a:tailEnd/>
          </a:ln>
        </p:spPr>
      </p:pic>
      <p:pic>
        <p:nvPicPr>
          <p:cNvPr id="9220" name="Picture 4"/>
          <p:cNvPicPr>
            <a:picLocks noChangeAspect="1" noChangeArrowheads="1"/>
          </p:cNvPicPr>
          <p:nvPr/>
        </p:nvPicPr>
        <p:blipFill>
          <a:blip r:embed="rId3" cstate="print"/>
          <a:srcRect/>
          <a:stretch>
            <a:fillRect/>
          </a:stretch>
        </p:blipFill>
        <p:spPr bwMode="auto">
          <a:xfrm>
            <a:off x="0" y="838200"/>
            <a:ext cx="9144000" cy="5967132"/>
          </a:xfrm>
          <a:prstGeom prst="rect">
            <a:avLst/>
          </a:prstGeom>
          <a:noFill/>
          <a:ln w="9525">
            <a:noFill/>
            <a:miter lim="800000"/>
            <a:headEnd/>
            <a:tailEnd/>
          </a:ln>
        </p:spPr>
      </p:pic>
      <p:pic>
        <p:nvPicPr>
          <p:cNvPr id="4" name="Picture 2"/>
          <p:cNvPicPr>
            <a:picLocks noChangeAspect="1" noChangeArrowheads="1"/>
          </p:cNvPicPr>
          <p:nvPr/>
        </p:nvPicPr>
        <p:blipFill rotWithShape="1">
          <a:blip r:embed="rId4" cstate="print"/>
          <a:srcRect l="25791" t="15333" r="34662" b="79860"/>
          <a:stretch/>
        </p:blipFill>
        <p:spPr bwMode="auto">
          <a:xfrm>
            <a:off x="815008" y="0"/>
            <a:ext cx="5883965" cy="419100"/>
          </a:xfrm>
          <a:prstGeom prst="rect">
            <a:avLst/>
          </a:prstGeom>
          <a:noFill/>
          <a:ln w="9525">
            <a:noFill/>
            <a:miter lim="800000"/>
            <a:headEnd/>
            <a:tailEnd/>
          </a:ln>
        </p:spPr>
      </p:pic>
    </p:spTree>
    <p:extLst>
      <p:ext uri="{BB962C8B-B14F-4D97-AF65-F5344CB8AC3E}">
        <p14:creationId xmlns:p14="http://schemas.microsoft.com/office/powerpoint/2010/main" val="3950003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l="20313" t="14000" r="17969" b="7333"/>
          <a:stretch>
            <a:fillRect/>
          </a:stretch>
        </p:blipFill>
        <p:spPr bwMode="auto">
          <a:xfrm>
            <a:off x="0" y="-1"/>
            <a:ext cx="9144000" cy="6829063"/>
          </a:xfrm>
          <a:prstGeom prst="rect">
            <a:avLst/>
          </a:prstGeom>
          <a:noFill/>
          <a:ln w="9525">
            <a:noFill/>
            <a:miter lim="800000"/>
            <a:headEnd/>
            <a:tailEnd/>
          </a:ln>
        </p:spPr>
      </p:pic>
    </p:spTree>
    <p:extLst>
      <p:ext uri="{BB962C8B-B14F-4D97-AF65-F5344CB8AC3E}">
        <p14:creationId xmlns:p14="http://schemas.microsoft.com/office/powerpoint/2010/main" val="2654126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l="20313" t="14000" r="17968" b="7333"/>
          <a:stretch>
            <a:fillRect/>
          </a:stretch>
        </p:blipFill>
        <p:spPr bwMode="auto">
          <a:xfrm>
            <a:off x="0" y="0"/>
            <a:ext cx="9182746" cy="6858000"/>
          </a:xfrm>
          <a:prstGeom prst="rect">
            <a:avLst/>
          </a:prstGeom>
          <a:noFill/>
          <a:ln w="9525">
            <a:noFill/>
            <a:miter lim="800000"/>
            <a:headEnd/>
            <a:tailEnd/>
          </a:ln>
        </p:spPr>
      </p:pic>
    </p:spTree>
    <p:extLst>
      <p:ext uri="{BB962C8B-B14F-4D97-AF65-F5344CB8AC3E}">
        <p14:creationId xmlns:p14="http://schemas.microsoft.com/office/powerpoint/2010/main" val="4198350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1170" t="11654" r="51132" b="9334"/>
          <a:stretch/>
        </p:blipFill>
        <p:spPr>
          <a:xfrm>
            <a:off x="5105400" y="1071051"/>
            <a:ext cx="2565161" cy="3160772"/>
          </a:xfrm>
          <a:prstGeom prst="rect">
            <a:avLst/>
          </a:prstGeom>
        </p:spPr>
      </p:pic>
      <p:sp>
        <p:nvSpPr>
          <p:cNvPr id="2" name="Title 1"/>
          <p:cNvSpPr>
            <a:spLocks noGrp="1"/>
          </p:cNvSpPr>
          <p:nvPr>
            <p:ph type="title"/>
          </p:nvPr>
        </p:nvSpPr>
        <p:spPr/>
        <p:txBody>
          <a:bodyPr/>
          <a:lstStyle/>
          <a:p>
            <a:r>
              <a:rPr lang="en-US" dirty="0" smtClean="0"/>
              <a:t>How to record </a:t>
            </a:r>
            <a:r>
              <a:rPr lang="en-US" dirty="0" err="1" smtClean="0"/>
              <a:t>multimeter</a:t>
            </a:r>
            <a:r>
              <a:rPr lang="en-US" dirty="0" smtClean="0"/>
              <a:t> readings</a:t>
            </a:r>
            <a:endParaRPr lang="en-US" dirty="0"/>
          </a:p>
        </p:txBody>
      </p:sp>
      <p:sp>
        <p:nvSpPr>
          <p:cNvPr id="3" name="Content Placeholder 2"/>
          <p:cNvSpPr>
            <a:spLocks noGrp="1"/>
          </p:cNvSpPr>
          <p:nvPr>
            <p:ph idx="1"/>
          </p:nvPr>
        </p:nvSpPr>
        <p:spPr>
          <a:xfrm>
            <a:off x="304800" y="1087841"/>
            <a:ext cx="5181600" cy="4525963"/>
          </a:xfrm>
        </p:spPr>
        <p:txBody>
          <a:bodyPr/>
          <a:lstStyle/>
          <a:p>
            <a:r>
              <a:rPr lang="en-US" dirty="0" smtClean="0"/>
              <a:t>Significant figures and uncertainty</a:t>
            </a:r>
          </a:p>
          <a:p>
            <a:pPr lvl="1"/>
            <a:r>
              <a:rPr lang="en-US" dirty="0" smtClean="0"/>
              <a:t>0.123 +/- 0.002</a:t>
            </a:r>
          </a:p>
          <a:p>
            <a:pPr lvl="1"/>
            <a:r>
              <a:rPr lang="en-US" dirty="0" smtClean="0"/>
              <a:t>0.1234 +/- 0.0005</a:t>
            </a:r>
          </a:p>
          <a:p>
            <a:pPr lvl="1"/>
            <a:r>
              <a:rPr lang="en-US" dirty="0" smtClean="0"/>
              <a:t>1.20 +/- 0.05</a:t>
            </a:r>
          </a:p>
          <a:p>
            <a:r>
              <a:rPr lang="en-US" dirty="0" smtClean="0"/>
              <a:t>Real readings</a:t>
            </a:r>
          </a:p>
          <a:p>
            <a:pPr lvl="1"/>
            <a:r>
              <a:rPr lang="en-US" dirty="0" smtClean="0"/>
              <a:t>Place finger over highest order ‘jumping digit’</a:t>
            </a:r>
          </a:p>
          <a:p>
            <a:pPr lvl="1"/>
            <a:r>
              <a:rPr lang="en-US" dirty="0" smtClean="0"/>
              <a:t>How ‘confident’ are you in the result? Uncertainty.</a:t>
            </a:r>
          </a:p>
          <a:p>
            <a:pPr lvl="1"/>
            <a:r>
              <a:rPr lang="en-US" dirty="0" smtClean="0"/>
              <a:t>Don’t </a:t>
            </a:r>
            <a:r>
              <a:rPr lang="en-US" dirty="0" err="1" smtClean="0"/>
              <a:t>overexagerate</a:t>
            </a:r>
            <a:r>
              <a:rPr lang="en-US" dirty="0" smtClean="0"/>
              <a:t> the quality </a:t>
            </a:r>
          </a:p>
          <a:p>
            <a:pPr lvl="1"/>
            <a:r>
              <a:rPr lang="en-US" dirty="0" smtClean="0"/>
              <a:t>Video </a:t>
            </a:r>
            <a:r>
              <a:rPr lang="en-US" dirty="0"/>
              <a:t>- </a:t>
            </a:r>
            <a:r>
              <a:rPr lang="en-US" dirty="0">
                <a:hlinkClick r:id="rId3"/>
              </a:rPr>
              <a:t>https://</a:t>
            </a:r>
            <a:r>
              <a:rPr lang="en-US" dirty="0" smtClean="0">
                <a:hlinkClick r:id="rId3"/>
              </a:rPr>
              <a:t>youtu.be/19ZnRRCGBgM</a:t>
            </a:r>
            <a:endParaRPr lang="en-US" dirty="0" smtClean="0"/>
          </a:p>
          <a:p>
            <a:pPr lvl="1"/>
            <a:r>
              <a:rPr lang="en-US" dirty="0" smtClean="0"/>
              <a:t>Accuracy vs. precision</a:t>
            </a:r>
          </a:p>
          <a:p>
            <a:pPr lvl="1"/>
            <a:r>
              <a:rPr lang="en-US" dirty="0" smtClean="0"/>
              <a:t>More on this next lab</a:t>
            </a:r>
          </a:p>
        </p:txBody>
      </p:sp>
      <p:sp>
        <p:nvSpPr>
          <p:cNvPr id="4" name="Date Placeholder 3"/>
          <p:cNvSpPr>
            <a:spLocks noGrp="1"/>
          </p:cNvSpPr>
          <p:nvPr>
            <p:ph type="dt" sz="half" idx="10"/>
          </p:nvPr>
        </p:nvSpPr>
        <p:spPr/>
        <p:txBody>
          <a:bodyPr/>
          <a:lstStyle/>
          <a:p>
            <a:fld id="{8CB0B3B2-6B18-47C2-8E63-B8219B6A6FF4}" type="datetime1">
              <a:rPr lang="en-US" smtClean="0"/>
              <a:pPr/>
              <a:t>9/4/18</a:t>
            </a:fld>
            <a:r>
              <a:rPr lang="en-US" smtClean="0"/>
              <a:t>   Lecture 1</a:t>
            </a:r>
            <a:endParaRPr lang="en-US"/>
          </a:p>
        </p:txBody>
      </p:sp>
      <p:sp>
        <p:nvSpPr>
          <p:cNvPr id="5" name="Footer Placeholder 4"/>
          <p:cNvSpPr>
            <a:spLocks noGrp="1"/>
          </p:cNvSpPr>
          <p:nvPr>
            <p:ph type="ftr" sz="quarter" idx="11"/>
          </p:nvPr>
        </p:nvSpPr>
        <p:spPr/>
        <p:txBody>
          <a:bodyPr/>
          <a:lstStyle/>
          <a:p>
            <a:r>
              <a:rPr lang="en-US" smtClean="0"/>
              <a:t>ASEN2002 Intro to Thermodynamics and Aerodynamics		CU at Boulder, Fall 2017</a:t>
            </a:r>
            <a:endParaRPr lang="en-US" dirty="0"/>
          </a:p>
        </p:txBody>
      </p:sp>
      <p:sp>
        <p:nvSpPr>
          <p:cNvPr id="6" name="Slide Number Placeholder 5"/>
          <p:cNvSpPr>
            <a:spLocks noGrp="1"/>
          </p:cNvSpPr>
          <p:nvPr>
            <p:ph type="sldNum" sz="quarter" idx="12"/>
          </p:nvPr>
        </p:nvSpPr>
        <p:spPr/>
        <p:txBody>
          <a:bodyPr/>
          <a:lstStyle/>
          <a:p>
            <a:fld id="{43C1A587-4483-4ACB-9B71-05EDA7F6BA2D}" type="slidenum">
              <a:rPr lang="en-US" smtClean="0"/>
              <a:pPr/>
              <a:t>13</a:t>
            </a:fld>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55091" t="11088" r="9824" b="10539"/>
          <a:stretch/>
        </p:blipFill>
        <p:spPr>
          <a:xfrm>
            <a:off x="6665191" y="3593368"/>
            <a:ext cx="2235082" cy="2950307"/>
          </a:xfrm>
          <a:prstGeom prst="rect">
            <a:avLst/>
          </a:prstGeom>
        </p:spPr>
      </p:pic>
    </p:spTree>
    <p:extLst>
      <p:ext uri="{BB962C8B-B14F-4D97-AF65-F5344CB8AC3E}">
        <p14:creationId xmlns:p14="http://schemas.microsoft.com/office/powerpoint/2010/main" val="1795380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76300" y="157843"/>
            <a:ext cx="7391400" cy="857250"/>
          </a:xfrm>
        </p:spPr>
        <p:txBody>
          <a:bodyPr>
            <a:normAutofit/>
          </a:bodyPr>
          <a:lstStyle/>
          <a:p>
            <a:r>
              <a:rPr lang="en-US" dirty="0" smtClean="0"/>
              <a:t>Voltage Measurements and Errors </a:t>
            </a:r>
            <a:endParaRPr lang="en-US" dirty="0"/>
          </a:p>
        </p:txBody>
      </p:sp>
      <p:sp>
        <p:nvSpPr>
          <p:cNvPr id="8" name="Content Placeholder 2"/>
          <p:cNvSpPr txBox="1">
            <a:spLocks/>
          </p:cNvSpPr>
          <p:nvPr/>
        </p:nvSpPr>
        <p:spPr bwMode="auto">
          <a:xfrm>
            <a:off x="304800" y="838200"/>
            <a:ext cx="8534400" cy="5772150"/>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normAutofit fontScale="62500" lnSpcReduction="20000"/>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cs typeface="+mn-cs"/>
              </a:defRPr>
            </a:lvl2pPr>
            <a:lvl3pPr marL="1143000" indent="-228600" algn="l" rtl="0" fontAlgn="base">
              <a:spcBef>
                <a:spcPct val="20000"/>
              </a:spcBef>
              <a:spcAft>
                <a:spcPct val="0"/>
              </a:spcAft>
              <a:buChar char="•"/>
              <a:defRPr sz="1600">
                <a:solidFill>
                  <a:schemeClr val="tx1"/>
                </a:solidFill>
                <a:latin typeface="+mn-lt"/>
                <a:cs typeface="+mn-cs"/>
              </a:defRPr>
            </a:lvl3pPr>
            <a:lvl4pPr marL="1600200" indent="-228600" algn="l" rtl="0" fontAlgn="base">
              <a:spcBef>
                <a:spcPct val="20000"/>
              </a:spcBef>
              <a:spcAft>
                <a:spcPct val="0"/>
              </a:spcAft>
              <a:buChar char="–"/>
              <a:defRPr sz="1400">
                <a:solidFill>
                  <a:schemeClr val="tx1"/>
                </a:solidFill>
                <a:latin typeface="+mn-lt"/>
                <a:cs typeface="+mn-cs"/>
              </a:defRPr>
            </a:lvl4pPr>
            <a:lvl5pPr marL="2057400" indent="-228600" algn="l" rtl="0" fontAlgn="base">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a:lstStyle>
          <a:p>
            <a:pPr marL="0" indent="0">
              <a:buNone/>
            </a:pPr>
            <a:endParaRPr lang="en-US" sz="1500" kern="0" dirty="0"/>
          </a:p>
          <a:p>
            <a:pPr marL="571500" indent="-571500">
              <a:buFont typeface="+mj-lt"/>
              <a:buAutoNum type="romanUcPeriod"/>
            </a:pPr>
            <a:r>
              <a:rPr lang="en-US" sz="2600" b="1" kern="0" dirty="0" smtClean="0"/>
              <a:t>Complete Test Matrix Spreadsheet</a:t>
            </a:r>
            <a:endParaRPr lang="en-US" sz="2600" b="1" kern="0" dirty="0"/>
          </a:p>
          <a:p>
            <a:pPr marL="771525" lvl="1" indent="-514350">
              <a:buFont typeface="+mj-lt"/>
              <a:buAutoNum type="arabicPeriod"/>
            </a:pPr>
            <a:r>
              <a:rPr lang="en-US" sz="2300" kern="0" dirty="0" smtClean="0"/>
              <a:t>Measured Voltage (Third Column): Record </a:t>
            </a:r>
            <a:r>
              <a:rPr lang="en-US" sz="2300" kern="0" dirty="0" err="1" smtClean="0"/>
              <a:t>multimeter</a:t>
            </a:r>
            <a:r>
              <a:rPr lang="en-US" sz="2300" kern="0" dirty="0" smtClean="0"/>
              <a:t> values</a:t>
            </a:r>
            <a:endParaRPr lang="en-US" sz="2300" kern="0" dirty="0"/>
          </a:p>
          <a:p>
            <a:pPr marL="771525" lvl="1" indent="-514350">
              <a:buFont typeface="+mj-lt"/>
              <a:buAutoNum type="arabicPeriod"/>
            </a:pPr>
            <a:endParaRPr lang="en-US" sz="2300" kern="0" dirty="0" smtClean="0"/>
          </a:p>
          <a:p>
            <a:pPr marL="771525" lvl="1" indent="-514350">
              <a:buFont typeface="+mj-lt"/>
              <a:buAutoNum type="arabicPeriod"/>
            </a:pPr>
            <a:r>
              <a:rPr lang="en-US" sz="2300" kern="0" dirty="0" smtClean="0"/>
              <a:t>Observed voltage error (Fourth Column):</a:t>
            </a:r>
          </a:p>
          <a:p>
            <a:pPr marL="1171575" lvl="2" indent="-514350">
              <a:buFont typeface="+mj-lt"/>
              <a:buAutoNum type="alphaLcParenR"/>
            </a:pPr>
            <a:r>
              <a:rPr lang="en-US" sz="2300" kern="0" dirty="0"/>
              <a:t>Estimate uncertainty in measured voltage by observing the digital display and assigning the object’s voltage uncertainty to the least significant digit on the display (a range value for the first right-most digit value that is flipping, for example maybe you observe a +- 10 mV flipping</a:t>
            </a:r>
            <a:r>
              <a:rPr lang="en-US" sz="2300" kern="0" dirty="0" smtClean="0"/>
              <a:t>).</a:t>
            </a:r>
          </a:p>
          <a:p>
            <a:pPr marL="1171575" lvl="2" indent="-514350">
              <a:buFont typeface="+mj-lt"/>
              <a:buAutoNum type="alphaLcParenR"/>
            </a:pPr>
            <a:endParaRPr lang="en-US" sz="2300" kern="0" dirty="0" smtClean="0"/>
          </a:p>
          <a:p>
            <a:pPr marL="771525" lvl="1" indent="-514350">
              <a:buFont typeface="+mj-lt"/>
              <a:buAutoNum type="arabicPeriod"/>
            </a:pPr>
            <a:r>
              <a:rPr lang="en-US" sz="2300" kern="0" dirty="0" smtClean="0"/>
              <a:t>Compute </a:t>
            </a:r>
            <a:r>
              <a:rPr lang="en-US" sz="2300" kern="0" dirty="0" err="1" smtClean="0"/>
              <a:t>Multimeter</a:t>
            </a:r>
            <a:r>
              <a:rPr lang="en-US" sz="2300" kern="0" dirty="0" smtClean="0"/>
              <a:t> error (Fifth Column): </a:t>
            </a:r>
          </a:p>
          <a:p>
            <a:pPr marL="1171575" lvl="2" indent="-514350">
              <a:buFont typeface="+mj-lt"/>
              <a:buAutoNum type="alphaLcParenR"/>
            </a:pPr>
            <a:r>
              <a:rPr lang="en-US" sz="2300" kern="0" dirty="0"/>
              <a:t>Calculate the expected voltmeter error using the formula provided in the 34461A </a:t>
            </a:r>
            <a:r>
              <a:rPr lang="en-US" sz="2300" kern="0" dirty="0" err="1"/>
              <a:t>multimeter</a:t>
            </a:r>
            <a:r>
              <a:rPr lang="en-US" sz="2300" kern="0" dirty="0"/>
              <a:t> handout and relate that to the error observed in reading the voltage from the display.</a:t>
            </a:r>
          </a:p>
          <a:p>
            <a:pPr marL="1171575" lvl="2" indent="-514350">
              <a:buFont typeface="+mj-lt"/>
              <a:buAutoNum type="alphaLcParenR"/>
            </a:pPr>
            <a:endParaRPr lang="en-US" sz="2300" kern="0" dirty="0"/>
          </a:p>
          <a:p>
            <a:pPr marL="771525" lvl="1" indent="-514350">
              <a:buFont typeface="+mj-lt"/>
              <a:buAutoNum type="arabicPeriod"/>
            </a:pPr>
            <a:r>
              <a:rPr lang="en-US" sz="2300" kern="0" dirty="0" smtClean="0"/>
              <a:t>Reference Voltages (Sixth Column) and error:</a:t>
            </a:r>
          </a:p>
          <a:p>
            <a:pPr marL="1171575" lvl="2" indent="-514350">
              <a:buFont typeface="+mj-lt"/>
              <a:buAutoNum type="alphaLcParenR"/>
            </a:pPr>
            <a:r>
              <a:rPr lang="en-US" sz="2100" kern="0" dirty="0" smtClean="0"/>
              <a:t>Ice bath </a:t>
            </a:r>
            <a:r>
              <a:rPr lang="en-US" sz="2100" kern="0" dirty="0" err="1" smtClean="0"/>
              <a:t>Vref</a:t>
            </a:r>
            <a:r>
              <a:rPr lang="en-US" sz="2100" kern="0" dirty="0" smtClean="0"/>
              <a:t> computed from ice bath </a:t>
            </a:r>
            <a:r>
              <a:rPr lang="en-US" sz="2100" kern="0" dirty="0" err="1" smtClean="0"/>
              <a:t>Tref</a:t>
            </a:r>
            <a:r>
              <a:rPr lang="en-US" sz="2100" kern="0" dirty="0" smtClean="0"/>
              <a:t> using NI Table 2</a:t>
            </a:r>
          </a:p>
          <a:p>
            <a:pPr marL="1171575" lvl="2" indent="-514350">
              <a:buFont typeface="+mj-lt"/>
              <a:buAutoNum type="alphaLcParenR"/>
            </a:pPr>
            <a:r>
              <a:rPr lang="en-US" sz="2300" kern="0" dirty="0" smtClean="0"/>
              <a:t>Ice bath </a:t>
            </a:r>
            <a:r>
              <a:rPr lang="en-US" sz="2300" kern="0" dirty="0" err="1" smtClean="0"/>
              <a:t>Vref</a:t>
            </a:r>
            <a:r>
              <a:rPr lang="en-US" sz="2300" kern="0" dirty="0" smtClean="0"/>
              <a:t> uncertainty assumed negligible</a:t>
            </a:r>
          </a:p>
          <a:p>
            <a:pPr marL="1171575" lvl="2" indent="-514350">
              <a:buFont typeface="+mj-lt"/>
              <a:buAutoNum type="alphaLcParenR"/>
            </a:pPr>
            <a:r>
              <a:rPr lang="en-US" sz="2300" kern="0" dirty="0" smtClean="0"/>
              <a:t>Boiling water </a:t>
            </a:r>
            <a:r>
              <a:rPr lang="en-US" sz="2300" kern="0" dirty="0" err="1" smtClean="0"/>
              <a:t>Vref</a:t>
            </a:r>
            <a:r>
              <a:rPr lang="en-US" sz="2300" kern="0" dirty="0" smtClean="0"/>
              <a:t> from boiling water </a:t>
            </a:r>
            <a:r>
              <a:rPr lang="en-US" sz="2300" kern="0" dirty="0" err="1" smtClean="0"/>
              <a:t>Tref</a:t>
            </a:r>
            <a:r>
              <a:rPr lang="en-US" sz="2300" kern="0" dirty="0" smtClean="0"/>
              <a:t> using NI Table 2</a:t>
            </a:r>
          </a:p>
          <a:p>
            <a:pPr marL="1171575" lvl="2" indent="-514350">
              <a:buFont typeface="+mj-lt"/>
              <a:buAutoNum type="alphaLcParenR"/>
            </a:pPr>
            <a:r>
              <a:rPr lang="en-US" sz="2300" kern="0" dirty="0" smtClean="0"/>
              <a:t>Boiling water </a:t>
            </a:r>
            <a:r>
              <a:rPr lang="en-US" sz="2300" kern="0" dirty="0" err="1" smtClean="0"/>
              <a:t>Vref</a:t>
            </a:r>
            <a:r>
              <a:rPr lang="en-US" sz="2300" kern="0" dirty="0" smtClean="0"/>
              <a:t> uncertainty determined by adding and subtracting an uncertainty to the </a:t>
            </a:r>
            <a:r>
              <a:rPr lang="en-US" sz="2300" kern="0" dirty="0" err="1" smtClean="0"/>
              <a:t>Tref</a:t>
            </a:r>
            <a:r>
              <a:rPr lang="en-US" sz="2300" kern="0" dirty="0" smtClean="0"/>
              <a:t> value and compute the higher and lower voltage values using the NI Table 2</a:t>
            </a:r>
            <a:br>
              <a:rPr lang="en-US" sz="2300" kern="0" dirty="0" smtClean="0"/>
            </a:br>
            <a:endParaRPr lang="en-US" sz="2300" kern="0" dirty="0" smtClean="0"/>
          </a:p>
          <a:p>
            <a:pPr marL="671513" lvl="1" indent="-514350">
              <a:buFont typeface="+mj-lt"/>
              <a:buAutoNum type="arabicPeriod"/>
            </a:pPr>
            <a:r>
              <a:rPr lang="en-US" sz="2300" kern="0" dirty="0" smtClean="0"/>
              <a:t>Ice bath – Ice bath measurement (Seventh Column): Record observed voltage reading from </a:t>
            </a:r>
            <a:r>
              <a:rPr lang="en-US" sz="2300" kern="0" dirty="0" err="1" smtClean="0"/>
              <a:t>multimeter</a:t>
            </a:r>
            <a:r>
              <a:rPr lang="en-US" sz="2300" kern="0" dirty="0" smtClean="0"/>
              <a:t> when both thermocouples are in the ice bath</a:t>
            </a:r>
          </a:p>
          <a:p>
            <a:pPr marL="671513" lvl="1" indent="-514350">
              <a:buFont typeface="+mj-lt"/>
              <a:buAutoNum type="arabicPeriod"/>
            </a:pPr>
            <a:endParaRPr lang="en-US" sz="2300" kern="0" dirty="0" smtClean="0"/>
          </a:p>
          <a:p>
            <a:pPr marL="671513" lvl="1" indent="-514350">
              <a:buFont typeface="+mj-lt"/>
              <a:buAutoNum type="arabicPeriod"/>
            </a:pPr>
            <a:r>
              <a:rPr lang="en-US" sz="2300" kern="0" dirty="0" smtClean="0"/>
              <a:t>Object’s voltage (Eighth Column): See next slide</a:t>
            </a:r>
          </a:p>
          <a:p>
            <a:pPr marL="671513" lvl="1" indent="-514350">
              <a:buFont typeface="+mj-lt"/>
              <a:buAutoNum type="arabicPeriod"/>
            </a:pPr>
            <a:endParaRPr lang="en-US" sz="2300" kern="0" dirty="0" smtClean="0"/>
          </a:p>
          <a:p>
            <a:pPr marL="671513" lvl="1" indent="-514350">
              <a:buFont typeface="+mj-lt"/>
              <a:buAutoNum type="arabicPeriod"/>
            </a:pPr>
            <a:r>
              <a:rPr lang="en-US" sz="2300" kern="0" dirty="0" smtClean="0"/>
              <a:t>Object’s voltage uncertainty  (Ninth Column): See next slide</a:t>
            </a:r>
          </a:p>
          <a:p>
            <a:pPr marL="671513" lvl="1" indent="-514350">
              <a:buFont typeface="+mj-lt"/>
              <a:buAutoNum type="arabicPeriod"/>
            </a:pPr>
            <a:endParaRPr lang="en-US" sz="2300" kern="0" dirty="0" smtClean="0"/>
          </a:p>
          <a:p>
            <a:pPr marL="1028700" lvl="2" indent="-428625">
              <a:buFont typeface="+mj-lt"/>
              <a:buAutoNum type="romanUcPeriod"/>
            </a:pPr>
            <a:endParaRPr lang="en-US" sz="2300" kern="0" dirty="0" smtClean="0"/>
          </a:p>
        </p:txBody>
      </p:sp>
    </p:spTree>
    <p:extLst>
      <p:ext uri="{BB962C8B-B14F-4D97-AF65-F5344CB8AC3E}">
        <p14:creationId xmlns:p14="http://schemas.microsoft.com/office/powerpoint/2010/main" val="2109296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 thermocouple pair</a:t>
            </a:r>
            <a:endParaRPr lang="en-US" dirty="0"/>
          </a:p>
        </p:txBody>
      </p:sp>
      <p:sp>
        <p:nvSpPr>
          <p:cNvPr id="3" name="Content Placeholder 2"/>
          <p:cNvSpPr>
            <a:spLocks noGrp="1"/>
          </p:cNvSpPr>
          <p:nvPr>
            <p:ph idx="1"/>
          </p:nvPr>
        </p:nvSpPr>
        <p:spPr/>
        <p:txBody>
          <a:bodyPr/>
          <a:lstStyle/>
          <a:p>
            <a:r>
              <a:rPr lang="en-US" dirty="0" err="1" smtClean="0"/>
              <a:t>Youtube</a:t>
            </a:r>
            <a:r>
              <a:rPr lang="en-US" dirty="0" smtClean="0"/>
              <a:t>: </a:t>
            </a:r>
          </a:p>
          <a:p>
            <a:r>
              <a:rPr lang="en-US" dirty="0" smtClean="0"/>
              <a:t>‘Ann and H.J. </a:t>
            </a:r>
            <a:r>
              <a:rPr lang="en-US" dirty="0" err="1" smtClean="0"/>
              <a:t>Smead</a:t>
            </a:r>
            <a:r>
              <a:rPr lang="en-US" dirty="0" smtClean="0"/>
              <a:t> AES Laboratory and Shops Videos’</a:t>
            </a:r>
          </a:p>
          <a:p>
            <a:r>
              <a:rPr lang="en-US" dirty="0">
                <a:hlinkClick r:id="rId2"/>
              </a:rPr>
              <a:t>https://youtu.be/_</a:t>
            </a:r>
            <a:r>
              <a:rPr lang="en-US" dirty="0" smtClean="0">
                <a:hlinkClick r:id="rId2"/>
              </a:rPr>
              <a:t>r0VY9ulaAw</a:t>
            </a:r>
            <a:endParaRPr lang="en-US" dirty="0" smtClean="0"/>
          </a:p>
          <a:p>
            <a:endParaRPr lang="en-US" dirty="0"/>
          </a:p>
        </p:txBody>
      </p:sp>
      <p:sp>
        <p:nvSpPr>
          <p:cNvPr id="4" name="Date Placeholder 3"/>
          <p:cNvSpPr>
            <a:spLocks noGrp="1"/>
          </p:cNvSpPr>
          <p:nvPr>
            <p:ph type="dt" sz="half" idx="10"/>
          </p:nvPr>
        </p:nvSpPr>
        <p:spPr/>
        <p:txBody>
          <a:bodyPr/>
          <a:lstStyle/>
          <a:p>
            <a:fld id="{8CB0B3B2-6B18-47C2-8E63-B8219B6A6FF4}" type="datetime1">
              <a:rPr lang="en-US" smtClean="0"/>
              <a:pPr/>
              <a:t>9/4/18</a:t>
            </a:fld>
            <a:r>
              <a:rPr lang="en-US" smtClean="0"/>
              <a:t>   Lecture 1</a:t>
            </a:r>
            <a:endParaRPr lang="en-US"/>
          </a:p>
        </p:txBody>
      </p:sp>
      <p:sp>
        <p:nvSpPr>
          <p:cNvPr id="5" name="Footer Placeholder 4"/>
          <p:cNvSpPr>
            <a:spLocks noGrp="1"/>
          </p:cNvSpPr>
          <p:nvPr>
            <p:ph type="ftr" sz="quarter" idx="11"/>
          </p:nvPr>
        </p:nvSpPr>
        <p:spPr/>
        <p:txBody>
          <a:bodyPr/>
          <a:lstStyle/>
          <a:p>
            <a:r>
              <a:rPr lang="en-US" smtClean="0"/>
              <a:t>ASEN2002 Intro to Thermodynamics and Aerodynamics		CU at Boulder, Fall 2017</a:t>
            </a:r>
            <a:endParaRPr lang="en-US" dirty="0"/>
          </a:p>
        </p:txBody>
      </p:sp>
      <p:sp>
        <p:nvSpPr>
          <p:cNvPr id="6" name="Slide Number Placeholder 5"/>
          <p:cNvSpPr>
            <a:spLocks noGrp="1"/>
          </p:cNvSpPr>
          <p:nvPr>
            <p:ph type="sldNum" sz="quarter" idx="12"/>
          </p:nvPr>
        </p:nvSpPr>
        <p:spPr/>
        <p:txBody>
          <a:bodyPr/>
          <a:lstStyle/>
          <a:p>
            <a:fld id="{43C1A587-4483-4ACB-9B71-05EDA7F6BA2D}" type="slidenum">
              <a:rPr lang="en-US" smtClean="0"/>
              <a:pPr/>
              <a:t>15</a:t>
            </a:fld>
            <a:endParaRPr lang="en-US"/>
          </a:p>
        </p:txBody>
      </p:sp>
    </p:spTree>
    <p:extLst>
      <p:ext uri="{BB962C8B-B14F-4D97-AF65-F5344CB8AC3E}">
        <p14:creationId xmlns:p14="http://schemas.microsoft.com/office/powerpoint/2010/main" val="786107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1143000"/>
          </a:xfrm>
        </p:spPr>
        <p:txBody>
          <a:bodyPr/>
          <a:lstStyle/>
          <a:p>
            <a:r>
              <a:rPr lang="en-US" dirty="0" smtClean="0"/>
              <a:t>Excel Sheet</a:t>
            </a:r>
            <a:endParaRPr lang="en-US" dirty="0"/>
          </a:p>
        </p:txBody>
      </p:sp>
      <p:sp>
        <p:nvSpPr>
          <p:cNvPr id="4" name="Date Placeholder 3"/>
          <p:cNvSpPr>
            <a:spLocks noGrp="1"/>
          </p:cNvSpPr>
          <p:nvPr>
            <p:ph type="dt" sz="half" idx="10"/>
          </p:nvPr>
        </p:nvSpPr>
        <p:spPr/>
        <p:txBody>
          <a:bodyPr/>
          <a:lstStyle/>
          <a:p>
            <a:fld id="{8CB0B3B2-6B18-47C2-8E63-B8219B6A6FF4}" type="datetime1">
              <a:rPr lang="en-US" smtClean="0"/>
              <a:pPr/>
              <a:t>9/4/18</a:t>
            </a:fld>
            <a:r>
              <a:rPr lang="en-US" smtClean="0"/>
              <a:t>   Lecture 1</a:t>
            </a:r>
            <a:endParaRPr lang="en-US"/>
          </a:p>
        </p:txBody>
      </p:sp>
      <p:sp>
        <p:nvSpPr>
          <p:cNvPr id="5" name="Footer Placeholder 4"/>
          <p:cNvSpPr>
            <a:spLocks noGrp="1"/>
          </p:cNvSpPr>
          <p:nvPr>
            <p:ph type="ftr" sz="quarter" idx="11"/>
          </p:nvPr>
        </p:nvSpPr>
        <p:spPr/>
        <p:txBody>
          <a:bodyPr/>
          <a:lstStyle/>
          <a:p>
            <a:r>
              <a:rPr lang="en-US" smtClean="0"/>
              <a:t>ASEN2002 Intro to Thermodynamics and Aerodynamics		CU at Boulder, Fall 2017</a:t>
            </a:r>
            <a:endParaRPr lang="en-US" dirty="0"/>
          </a:p>
        </p:txBody>
      </p:sp>
      <p:sp>
        <p:nvSpPr>
          <p:cNvPr id="6" name="Slide Number Placeholder 5"/>
          <p:cNvSpPr>
            <a:spLocks noGrp="1"/>
          </p:cNvSpPr>
          <p:nvPr>
            <p:ph type="sldNum" sz="quarter" idx="12"/>
          </p:nvPr>
        </p:nvSpPr>
        <p:spPr/>
        <p:txBody>
          <a:bodyPr/>
          <a:lstStyle/>
          <a:p>
            <a:fld id="{43C1A587-4483-4ACB-9B71-05EDA7F6BA2D}" type="slidenum">
              <a:rPr lang="en-US" smtClean="0"/>
              <a:pPr/>
              <a:t>16</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865812"/>
            <a:ext cx="8915400" cy="1202077"/>
          </a:xfrm>
          <a:prstGeom prst="rect">
            <a:avLst/>
          </a:prstGeom>
        </p:spPr>
      </p:pic>
      <p:sp>
        <p:nvSpPr>
          <p:cNvPr id="9" name="Content Placeholder 2"/>
          <p:cNvSpPr txBox="1">
            <a:spLocks/>
          </p:cNvSpPr>
          <p:nvPr/>
        </p:nvSpPr>
        <p:spPr bwMode="auto">
          <a:xfrm>
            <a:off x="304800" y="2209800"/>
            <a:ext cx="7543800" cy="4171950"/>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normAutofit fontScale="47500" lnSpcReduction="20000"/>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cs typeface="+mn-cs"/>
              </a:defRPr>
            </a:lvl2pPr>
            <a:lvl3pPr marL="1143000" indent="-228600" algn="l" rtl="0" fontAlgn="base">
              <a:spcBef>
                <a:spcPct val="20000"/>
              </a:spcBef>
              <a:spcAft>
                <a:spcPct val="0"/>
              </a:spcAft>
              <a:buChar char="•"/>
              <a:defRPr sz="1600">
                <a:solidFill>
                  <a:schemeClr val="tx1"/>
                </a:solidFill>
                <a:latin typeface="+mn-lt"/>
                <a:cs typeface="+mn-cs"/>
              </a:defRPr>
            </a:lvl3pPr>
            <a:lvl4pPr marL="1600200" indent="-228600" algn="l" rtl="0" fontAlgn="base">
              <a:spcBef>
                <a:spcPct val="20000"/>
              </a:spcBef>
              <a:spcAft>
                <a:spcPct val="0"/>
              </a:spcAft>
              <a:buChar char="–"/>
              <a:defRPr sz="1400">
                <a:solidFill>
                  <a:schemeClr val="tx1"/>
                </a:solidFill>
                <a:latin typeface="+mn-lt"/>
                <a:cs typeface="+mn-cs"/>
              </a:defRPr>
            </a:lvl4pPr>
            <a:lvl5pPr marL="2057400" indent="-228600" algn="l" rtl="0" fontAlgn="base">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a:lstStyle>
          <a:p>
            <a:pPr marL="0" indent="0">
              <a:buNone/>
            </a:pPr>
            <a:endParaRPr lang="en-US" sz="1500" kern="0" dirty="0"/>
          </a:p>
          <a:p>
            <a:pPr marL="571500" indent="-571500">
              <a:buFont typeface="+mj-lt"/>
              <a:buAutoNum type="romanUcPeriod"/>
            </a:pPr>
            <a:r>
              <a:rPr lang="en-US" sz="2600" b="1" kern="0" dirty="0" smtClean="0"/>
              <a:t>Complete Test Matrix Spreadsheet</a:t>
            </a:r>
            <a:endParaRPr lang="en-US" sz="2600" b="1" kern="0" dirty="0"/>
          </a:p>
          <a:p>
            <a:pPr marL="771525" lvl="1" indent="-514350">
              <a:buFont typeface="+mj-lt"/>
              <a:buAutoNum type="arabicPeriod"/>
            </a:pPr>
            <a:r>
              <a:rPr lang="en-US" sz="2300" kern="0" dirty="0" smtClean="0"/>
              <a:t>Measured Voltage (Third Column): Record </a:t>
            </a:r>
            <a:r>
              <a:rPr lang="en-US" sz="2300" kern="0" dirty="0" err="1" smtClean="0"/>
              <a:t>multimeter</a:t>
            </a:r>
            <a:r>
              <a:rPr lang="en-US" sz="2300" kern="0" dirty="0" smtClean="0"/>
              <a:t> values</a:t>
            </a:r>
            <a:endParaRPr lang="en-US" sz="2300" kern="0" dirty="0"/>
          </a:p>
          <a:p>
            <a:pPr marL="771525" lvl="1" indent="-514350">
              <a:buFont typeface="+mj-lt"/>
              <a:buAutoNum type="arabicPeriod"/>
            </a:pPr>
            <a:endParaRPr lang="en-US" sz="2300" kern="0" dirty="0" smtClean="0"/>
          </a:p>
          <a:p>
            <a:pPr marL="771525" lvl="1" indent="-514350">
              <a:buFont typeface="+mj-lt"/>
              <a:buAutoNum type="arabicPeriod"/>
            </a:pPr>
            <a:r>
              <a:rPr lang="en-US" sz="2300" kern="0" dirty="0" smtClean="0"/>
              <a:t>Observed voltage error (Fourth Column):</a:t>
            </a:r>
          </a:p>
          <a:p>
            <a:pPr marL="1171575" lvl="2" indent="-514350">
              <a:buFont typeface="+mj-lt"/>
              <a:buAutoNum type="alphaLcParenR"/>
            </a:pPr>
            <a:r>
              <a:rPr lang="en-US" sz="2300" kern="0" dirty="0"/>
              <a:t>Estimate uncertainty in measured voltage by observing the digital display and assigning the object’s voltage uncertainty to the least significant digit on the display (a range value for the first right-most digit value that is flipping, for example maybe you observe a +- 10 mV flipping</a:t>
            </a:r>
            <a:r>
              <a:rPr lang="en-US" sz="2300" kern="0" dirty="0" smtClean="0"/>
              <a:t>).</a:t>
            </a:r>
          </a:p>
          <a:p>
            <a:pPr marL="1171575" lvl="2" indent="-514350">
              <a:buFont typeface="+mj-lt"/>
              <a:buAutoNum type="alphaLcParenR"/>
            </a:pPr>
            <a:endParaRPr lang="en-US" sz="2300" kern="0" dirty="0" smtClean="0"/>
          </a:p>
          <a:p>
            <a:pPr marL="771525" lvl="1" indent="-514350">
              <a:buFont typeface="+mj-lt"/>
              <a:buAutoNum type="arabicPeriod"/>
            </a:pPr>
            <a:r>
              <a:rPr lang="en-US" sz="2300" kern="0" dirty="0" smtClean="0"/>
              <a:t>Compute </a:t>
            </a:r>
            <a:r>
              <a:rPr lang="en-US" sz="2300" kern="0" dirty="0" err="1" smtClean="0"/>
              <a:t>Multimeter</a:t>
            </a:r>
            <a:r>
              <a:rPr lang="en-US" sz="2300" kern="0" dirty="0" smtClean="0"/>
              <a:t> error (Fifth Column): </a:t>
            </a:r>
          </a:p>
          <a:p>
            <a:pPr marL="1171575" lvl="2" indent="-514350">
              <a:buFont typeface="+mj-lt"/>
              <a:buAutoNum type="alphaLcParenR"/>
            </a:pPr>
            <a:r>
              <a:rPr lang="en-US" sz="2300" kern="0" dirty="0"/>
              <a:t>Calculate the expected voltmeter error using the formula provided in the 34461A </a:t>
            </a:r>
            <a:r>
              <a:rPr lang="en-US" sz="2300" kern="0" dirty="0" err="1"/>
              <a:t>multimeter</a:t>
            </a:r>
            <a:r>
              <a:rPr lang="en-US" sz="2300" kern="0" dirty="0"/>
              <a:t> handout and relate that to the error observed in reading the voltage from the display.</a:t>
            </a:r>
          </a:p>
          <a:p>
            <a:pPr marL="1171575" lvl="2" indent="-514350">
              <a:buFont typeface="+mj-lt"/>
              <a:buAutoNum type="alphaLcParenR"/>
            </a:pPr>
            <a:endParaRPr lang="en-US" sz="2300" kern="0" dirty="0"/>
          </a:p>
          <a:p>
            <a:pPr marL="771525" lvl="1" indent="-514350">
              <a:buFont typeface="+mj-lt"/>
              <a:buAutoNum type="arabicPeriod"/>
            </a:pPr>
            <a:r>
              <a:rPr lang="en-US" sz="2300" kern="0" dirty="0" smtClean="0"/>
              <a:t>Reference Voltages (Sixth Column) and error:</a:t>
            </a:r>
          </a:p>
          <a:p>
            <a:pPr marL="1171575" lvl="2" indent="-514350">
              <a:buFont typeface="+mj-lt"/>
              <a:buAutoNum type="alphaLcParenR"/>
            </a:pPr>
            <a:r>
              <a:rPr lang="en-US" sz="2100" kern="0" dirty="0" smtClean="0"/>
              <a:t>Ice bath </a:t>
            </a:r>
            <a:r>
              <a:rPr lang="en-US" sz="2100" kern="0" dirty="0" err="1" smtClean="0"/>
              <a:t>Vref</a:t>
            </a:r>
            <a:r>
              <a:rPr lang="en-US" sz="2100" kern="0" dirty="0" smtClean="0"/>
              <a:t> computed from ice bath </a:t>
            </a:r>
            <a:r>
              <a:rPr lang="en-US" sz="2100" kern="0" dirty="0" err="1" smtClean="0"/>
              <a:t>Tref</a:t>
            </a:r>
            <a:r>
              <a:rPr lang="en-US" sz="2100" kern="0" dirty="0" smtClean="0"/>
              <a:t> using NI Table 2</a:t>
            </a:r>
          </a:p>
          <a:p>
            <a:pPr marL="1171575" lvl="2" indent="-514350">
              <a:buFont typeface="+mj-lt"/>
              <a:buAutoNum type="alphaLcParenR"/>
            </a:pPr>
            <a:r>
              <a:rPr lang="en-US" sz="2300" kern="0" dirty="0" smtClean="0"/>
              <a:t>Ice bath </a:t>
            </a:r>
            <a:r>
              <a:rPr lang="en-US" sz="2300" kern="0" dirty="0" err="1" smtClean="0"/>
              <a:t>Vref</a:t>
            </a:r>
            <a:r>
              <a:rPr lang="en-US" sz="2300" kern="0" dirty="0" smtClean="0"/>
              <a:t> uncertainty assumed negligible</a:t>
            </a:r>
          </a:p>
          <a:p>
            <a:pPr marL="1171575" lvl="2" indent="-514350">
              <a:buFont typeface="+mj-lt"/>
              <a:buAutoNum type="alphaLcParenR"/>
            </a:pPr>
            <a:r>
              <a:rPr lang="en-US" sz="2300" kern="0" dirty="0" smtClean="0"/>
              <a:t>Boiling water </a:t>
            </a:r>
            <a:r>
              <a:rPr lang="en-US" sz="2300" kern="0" dirty="0" err="1" smtClean="0"/>
              <a:t>Vref</a:t>
            </a:r>
            <a:r>
              <a:rPr lang="en-US" sz="2300" kern="0" dirty="0" smtClean="0"/>
              <a:t> from boiling water </a:t>
            </a:r>
            <a:r>
              <a:rPr lang="en-US" sz="2300" kern="0" dirty="0" err="1" smtClean="0"/>
              <a:t>Tref</a:t>
            </a:r>
            <a:r>
              <a:rPr lang="en-US" sz="2300" kern="0" dirty="0" smtClean="0"/>
              <a:t> using NI Table 2</a:t>
            </a:r>
          </a:p>
          <a:p>
            <a:pPr marL="1171575" lvl="2" indent="-514350">
              <a:buFont typeface="+mj-lt"/>
              <a:buAutoNum type="alphaLcParenR"/>
            </a:pPr>
            <a:r>
              <a:rPr lang="en-US" sz="2300" kern="0" dirty="0" smtClean="0"/>
              <a:t>Boiling water </a:t>
            </a:r>
            <a:r>
              <a:rPr lang="en-US" sz="2300" kern="0" dirty="0" err="1" smtClean="0"/>
              <a:t>Vref</a:t>
            </a:r>
            <a:r>
              <a:rPr lang="en-US" sz="2300" kern="0" dirty="0" smtClean="0"/>
              <a:t> uncertainty determined by adding and subtracting an uncertainty to the </a:t>
            </a:r>
            <a:r>
              <a:rPr lang="en-US" sz="2300" kern="0" dirty="0" err="1" smtClean="0"/>
              <a:t>Tref</a:t>
            </a:r>
            <a:r>
              <a:rPr lang="en-US" sz="2300" kern="0" dirty="0" smtClean="0"/>
              <a:t> value and compute the higher and lower voltage values using the NI Table 2</a:t>
            </a:r>
            <a:br>
              <a:rPr lang="en-US" sz="2300" kern="0" dirty="0" smtClean="0"/>
            </a:br>
            <a:endParaRPr lang="en-US" sz="2300" kern="0" dirty="0" smtClean="0"/>
          </a:p>
          <a:p>
            <a:pPr marL="671513" lvl="1" indent="-514350">
              <a:buFont typeface="+mj-lt"/>
              <a:buAutoNum type="arabicPeriod"/>
            </a:pPr>
            <a:r>
              <a:rPr lang="en-US" sz="2300" kern="0" dirty="0" smtClean="0"/>
              <a:t>Ice bath – Ice bath measurement (Seventh Column): Record observed voltage reading from </a:t>
            </a:r>
            <a:r>
              <a:rPr lang="en-US" sz="2300" kern="0" dirty="0" err="1" smtClean="0"/>
              <a:t>multimeter</a:t>
            </a:r>
            <a:r>
              <a:rPr lang="en-US" sz="2300" kern="0" dirty="0" smtClean="0"/>
              <a:t> when both thermocouples are in the ice bath</a:t>
            </a:r>
          </a:p>
          <a:p>
            <a:pPr marL="671513" lvl="1" indent="-514350">
              <a:buFont typeface="+mj-lt"/>
              <a:buAutoNum type="arabicPeriod"/>
            </a:pPr>
            <a:endParaRPr lang="en-US" sz="2300" kern="0" dirty="0" smtClean="0"/>
          </a:p>
          <a:p>
            <a:pPr marL="671513" lvl="1" indent="-514350">
              <a:buFont typeface="+mj-lt"/>
              <a:buAutoNum type="arabicPeriod"/>
            </a:pPr>
            <a:r>
              <a:rPr lang="en-US" sz="2300" kern="0" dirty="0" smtClean="0"/>
              <a:t>Object’s voltage (Eighth Column): See next slide</a:t>
            </a:r>
          </a:p>
          <a:p>
            <a:pPr marL="671513" lvl="1" indent="-514350">
              <a:buFont typeface="+mj-lt"/>
              <a:buAutoNum type="arabicPeriod"/>
            </a:pPr>
            <a:endParaRPr lang="en-US" sz="2300" kern="0" dirty="0" smtClean="0"/>
          </a:p>
          <a:p>
            <a:pPr marL="671513" lvl="1" indent="-514350">
              <a:buFont typeface="+mj-lt"/>
              <a:buAutoNum type="arabicPeriod"/>
            </a:pPr>
            <a:r>
              <a:rPr lang="en-US" sz="2300" kern="0" dirty="0" smtClean="0"/>
              <a:t>Object’s voltage uncertainty  (Ninth Column): See next slide</a:t>
            </a:r>
          </a:p>
          <a:p>
            <a:pPr marL="671513" lvl="1" indent="-514350">
              <a:buFont typeface="+mj-lt"/>
              <a:buAutoNum type="arabicPeriod"/>
            </a:pPr>
            <a:endParaRPr lang="en-US" sz="2300" kern="0" dirty="0" smtClean="0"/>
          </a:p>
          <a:p>
            <a:pPr marL="1028700" lvl="2" indent="-428625">
              <a:buFont typeface="+mj-lt"/>
              <a:buAutoNum type="romanUcPeriod"/>
            </a:pPr>
            <a:endParaRPr lang="en-US" sz="2300" kern="0" dirty="0" smtClean="0"/>
          </a:p>
        </p:txBody>
      </p:sp>
    </p:spTree>
    <p:extLst>
      <p:ext uri="{BB962C8B-B14F-4D97-AF65-F5344CB8AC3E}">
        <p14:creationId xmlns:p14="http://schemas.microsoft.com/office/powerpoint/2010/main" val="13595682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914400" y="57150"/>
            <a:ext cx="7150553" cy="857250"/>
          </a:xfrm>
        </p:spPr>
        <p:txBody>
          <a:bodyPr>
            <a:normAutofit/>
          </a:bodyPr>
          <a:lstStyle/>
          <a:p>
            <a:r>
              <a:rPr lang="en-US" dirty="0" smtClean="0"/>
              <a:t>Object Voltage and Error Analysis</a:t>
            </a:r>
            <a:endParaRPr lang="en-US" dirty="0"/>
          </a:p>
        </p:txBody>
      </p:sp>
      <p:sp>
        <p:nvSpPr>
          <p:cNvPr id="4" name="Content Placeholder 2"/>
          <p:cNvSpPr>
            <a:spLocks noGrp="1"/>
          </p:cNvSpPr>
          <p:nvPr>
            <p:ph idx="1"/>
          </p:nvPr>
        </p:nvSpPr>
        <p:spPr>
          <a:xfrm>
            <a:off x="457200" y="914400"/>
            <a:ext cx="8382000" cy="5715000"/>
          </a:xfrm>
        </p:spPr>
        <p:txBody>
          <a:bodyPr>
            <a:normAutofit fontScale="70000" lnSpcReduction="20000"/>
          </a:bodyPr>
          <a:lstStyle/>
          <a:p>
            <a:pPr marL="0" indent="0">
              <a:buNone/>
            </a:pPr>
            <a:endParaRPr lang="en-US" dirty="0"/>
          </a:p>
          <a:p>
            <a:pPr marL="571500" indent="-571500">
              <a:buFont typeface="+mj-lt"/>
              <a:buAutoNum type="romanUcPeriod" startAt="2"/>
            </a:pPr>
            <a:r>
              <a:rPr lang="en-US" sz="2550" b="1" dirty="0"/>
              <a:t>Consider systematic biases and statistical uncertainties in voltages –&gt; ASEN2012</a:t>
            </a:r>
            <a:r>
              <a:rPr lang="en-US" sz="2550" dirty="0"/>
              <a:t/>
            </a:r>
            <a:br>
              <a:rPr lang="en-US" sz="2550" dirty="0"/>
            </a:br>
            <a:endParaRPr lang="en-US" sz="2550" dirty="0"/>
          </a:p>
          <a:p>
            <a:pPr marL="771525" lvl="1" indent="-514350">
              <a:buFont typeface="+mj-lt"/>
              <a:buAutoNum type="arabicPeriod"/>
            </a:pPr>
            <a:r>
              <a:rPr lang="en-US" sz="2300" b="1" dirty="0"/>
              <a:t>Object Voltage </a:t>
            </a:r>
            <a:r>
              <a:rPr lang="en-US" sz="2300" b="1" dirty="0" smtClean="0"/>
              <a:t>Estimate (Eighth Column)</a:t>
            </a:r>
            <a:endParaRPr lang="en-US" sz="2300" b="1" dirty="0"/>
          </a:p>
          <a:p>
            <a:pPr marL="1071563" lvl="2" indent="-514350">
              <a:buFont typeface="+mj-lt"/>
              <a:buAutoNum type="alphaLcParenR"/>
            </a:pPr>
            <a:r>
              <a:rPr lang="en-US" sz="2300" dirty="0"/>
              <a:t>Account for reference </a:t>
            </a:r>
            <a:r>
              <a:rPr lang="en-US" sz="2300" dirty="0" smtClean="0"/>
              <a:t>voltage and be careful of the polarity:</a:t>
            </a:r>
          </a:p>
          <a:p>
            <a:pPr marL="1071563" lvl="2" indent="-514350">
              <a:buFont typeface="+mj-lt"/>
              <a:buAutoNum type="alphaLcParenR"/>
            </a:pPr>
            <a:endParaRPr lang="en-US" sz="2300" dirty="0" smtClean="0"/>
          </a:p>
          <a:p>
            <a:pPr marL="1071563" lvl="2" indent="-514350">
              <a:buFont typeface="+mj-lt"/>
              <a:buAutoNum type="alphaLcParenR"/>
            </a:pPr>
            <a:r>
              <a:rPr lang="en-US" sz="2300" dirty="0"/>
              <a:t>Use the measurement with both thermocouples in the ice bath to estimate a systematic uncertainty present in the experiment (ideally this result should approach the uncertainty of the </a:t>
            </a:r>
            <a:r>
              <a:rPr lang="en-US" sz="2300" dirty="0" err="1"/>
              <a:t>multimeter</a:t>
            </a:r>
            <a:r>
              <a:rPr lang="en-US" sz="2300" dirty="0"/>
              <a:t>). If this value exceeds the </a:t>
            </a:r>
            <a:r>
              <a:rPr lang="en-US" sz="2300" dirty="0" err="1"/>
              <a:t>multimeter</a:t>
            </a:r>
            <a:r>
              <a:rPr lang="en-US" sz="2300" dirty="0"/>
              <a:t> uncertainty, it will represent a voltage bias introduced by the experiment and may need to be removed for a more accurate result</a:t>
            </a:r>
          </a:p>
          <a:p>
            <a:pPr marL="557213" lvl="2" indent="0">
              <a:buNone/>
            </a:pPr>
            <a:r>
              <a:rPr lang="en-US" sz="2300" dirty="0"/>
              <a:t/>
            </a:r>
            <a:br>
              <a:rPr lang="en-US" sz="2300" dirty="0"/>
            </a:br>
            <a:r>
              <a:rPr lang="en-US" sz="2300" dirty="0"/>
              <a:t/>
            </a:r>
            <a:br>
              <a:rPr lang="en-US" sz="2300" dirty="0"/>
            </a:br>
            <a:endParaRPr lang="en-US" sz="2300" dirty="0"/>
          </a:p>
          <a:p>
            <a:pPr marL="771525" lvl="1" indent="-514350">
              <a:buFont typeface="+mj-lt"/>
              <a:buAutoNum type="arabicPeriod"/>
            </a:pPr>
            <a:r>
              <a:rPr lang="en-US" sz="2300" b="1" dirty="0" smtClean="0"/>
              <a:t>Object </a:t>
            </a:r>
            <a:r>
              <a:rPr lang="en-US" sz="2300" b="1" dirty="0"/>
              <a:t>Voltage Error </a:t>
            </a:r>
            <a:r>
              <a:rPr lang="en-US" sz="2300" b="1" dirty="0" smtClean="0"/>
              <a:t>(Ninth Column)</a:t>
            </a:r>
            <a:endParaRPr lang="en-US" sz="2300" b="1" dirty="0"/>
          </a:p>
          <a:p>
            <a:pPr marL="557213" lvl="2" indent="0">
              <a:buNone/>
            </a:pPr>
            <a:endParaRPr lang="en-US" sz="2300" dirty="0"/>
          </a:p>
          <a:p>
            <a:pPr marL="1071563" lvl="2" indent="-514350">
              <a:buFont typeface="+mj-lt"/>
              <a:buAutoNum type="alphaLcParenR"/>
            </a:pPr>
            <a:r>
              <a:rPr lang="en-US" sz="2300" dirty="0"/>
              <a:t>Assuming each voltage estimate (measured, reference, and systematic bias) has an error </a:t>
            </a:r>
            <a:r>
              <a:rPr lang="en-US" sz="2300" dirty="0" smtClean="0"/>
              <a:t>and, </a:t>
            </a:r>
            <a:r>
              <a:rPr lang="en-US" sz="2300" dirty="0"/>
              <a:t>assuming they are all </a:t>
            </a:r>
            <a:r>
              <a:rPr lang="en-US" sz="2300" dirty="0" smtClean="0"/>
              <a:t>independent random errors, </a:t>
            </a:r>
            <a:r>
              <a:rPr lang="en-US" sz="2300" dirty="0"/>
              <a:t>then the total error for the object voltage is a combination of errors from each voltage value, “summed in quadrature”</a:t>
            </a:r>
          </a:p>
          <a:p>
            <a:pPr marL="1071563" lvl="2" indent="-514350">
              <a:buFont typeface="+mj-lt"/>
              <a:buAutoNum type="alphaLcParenR"/>
            </a:pPr>
            <a:r>
              <a:rPr lang="en-US" sz="2300" dirty="0"/>
              <a:t>Decide on what errors to include in your </a:t>
            </a:r>
            <a:br>
              <a:rPr lang="en-US" sz="2300" dirty="0"/>
            </a:br>
            <a:r>
              <a:rPr lang="en-US" sz="2300" dirty="0"/>
              <a:t>assessment (may need to revisit as you may </a:t>
            </a:r>
            <a:br>
              <a:rPr lang="en-US" sz="2300" dirty="0"/>
            </a:br>
            <a:r>
              <a:rPr lang="en-US" sz="2300" dirty="0"/>
              <a:t>not recognize errors until evaluating your </a:t>
            </a:r>
            <a:br>
              <a:rPr lang="en-US" sz="2300" dirty="0"/>
            </a:br>
            <a:r>
              <a:rPr lang="en-US" sz="2300" dirty="0"/>
              <a:t>final temperature results).</a:t>
            </a:r>
          </a:p>
          <a:p>
            <a:pPr marL="1071563" lvl="2" indent="-514350">
              <a:buFont typeface="+mj-lt"/>
              <a:buAutoNum type="alphaLcParenR"/>
            </a:pPr>
            <a:endParaRPr lang="en-US" sz="2175" dirty="0"/>
          </a:p>
          <a:p>
            <a:pPr marL="1114425" lvl="2" indent="-514350">
              <a:buFont typeface="+mj-lt"/>
              <a:buAutoNum type="alphaLcParenR"/>
            </a:pP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9293321"/>
              </p:ext>
            </p:extLst>
          </p:nvPr>
        </p:nvGraphicFramePr>
        <p:xfrm>
          <a:off x="5029200" y="6133539"/>
          <a:ext cx="3595001" cy="495861"/>
        </p:xfrm>
        <a:graphic>
          <a:graphicData uri="http://schemas.openxmlformats.org/presentationml/2006/ole">
            <mc:AlternateContent xmlns:mc="http://schemas.openxmlformats.org/markup-compatibility/2006">
              <mc:Choice xmlns:v="urn:schemas-microsoft-com:vml" Requires="v">
                <p:oleObj spid="_x0000_s5167" name="Equation" r:id="rId4" imgW="2209680" imgH="304560" progId="Equation.DSMT4">
                  <p:embed/>
                </p:oleObj>
              </mc:Choice>
              <mc:Fallback>
                <p:oleObj name="Equation" r:id="rId4" imgW="2209680" imgH="304560" progId="Equation.DSMT4">
                  <p:embed/>
                  <p:pic>
                    <p:nvPicPr>
                      <p:cNvPr id="0" name=""/>
                      <p:cNvPicPr/>
                      <p:nvPr/>
                    </p:nvPicPr>
                    <p:blipFill>
                      <a:blip r:embed="rId5"/>
                      <a:stretch>
                        <a:fillRect/>
                      </a:stretch>
                    </p:blipFill>
                    <p:spPr>
                      <a:xfrm>
                        <a:off x="5029200" y="6133539"/>
                        <a:ext cx="3595001" cy="495861"/>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059705223"/>
              </p:ext>
            </p:extLst>
          </p:nvPr>
        </p:nvGraphicFramePr>
        <p:xfrm>
          <a:off x="6068870" y="1784521"/>
          <a:ext cx="2027080" cy="392038"/>
        </p:xfrm>
        <a:graphic>
          <a:graphicData uri="http://schemas.openxmlformats.org/presentationml/2006/ole">
            <mc:AlternateContent xmlns:mc="http://schemas.openxmlformats.org/markup-compatibility/2006">
              <mc:Choice xmlns:v="urn:schemas-microsoft-com:vml" Requires="v">
                <p:oleObj spid="_x0000_s5168" name="Equation" r:id="rId6" imgW="1244520" imgH="241200" progId="Equation.DSMT4">
                  <p:embed/>
                </p:oleObj>
              </mc:Choice>
              <mc:Fallback>
                <p:oleObj name="Equation" r:id="rId6" imgW="1244520" imgH="241200" progId="Equation.DSMT4">
                  <p:embed/>
                  <p:pic>
                    <p:nvPicPr>
                      <p:cNvPr id="0" name=""/>
                      <p:cNvPicPr/>
                      <p:nvPr/>
                    </p:nvPicPr>
                    <p:blipFill>
                      <a:blip r:embed="rId7"/>
                      <a:stretch>
                        <a:fillRect/>
                      </a:stretch>
                    </p:blipFill>
                    <p:spPr>
                      <a:xfrm>
                        <a:off x="6068870" y="1784521"/>
                        <a:ext cx="2027080" cy="392038"/>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293044785"/>
              </p:ext>
            </p:extLst>
          </p:nvPr>
        </p:nvGraphicFramePr>
        <p:xfrm>
          <a:off x="2819399" y="3713455"/>
          <a:ext cx="3657602" cy="441593"/>
        </p:xfrm>
        <a:graphic>
          <a:graphicData uri="http://schemas.openxmlformats.org/presentationml/2006/ole">
            <mc:AlternateContent xmlns:mc="http://schemas.openxmlformats.org/markup-compatibility/2006">
              <mc:Choice xmlns:v="urn:schemas-microsoft-com:vml" Requires="v">
                <p:oleObj spid="_x0000_s5169" name="Equation" r:id="rId8" imgW="1993680" imgH="241200" progId="Equation.DSMT4">
                  <p:embed/>
                </p:oleObj>
              </mc:Choice>
              <mc:Fallback>
                <p:oleObj name="Equation" r:id="rId8" imgW="1993680" imgH="241200" progId="Equation.DSMT4">
                  <p:embed/>
                  <p:pic>
                    <p:nvPicPr>
                      <p:cNvPr id="0" name=""/>
                      <p:cNvPicPr/>
                      <p:nvPr/>
                    </p:nvPicPr>
                    <p:blipFill>
                      <a:blip r:embed="rId9"/>
                      <a:stretch>
                        <a:fillRect/>
                      </a:stretch>
                    </p:blipFill>
                    <p:spPr>
                      <a:xfrm>
                        <a:off x="2819399" y="3713455"/>
                        <a:ext cx="3657602" cy="441593"/>
                      </a:xfrm>
                      <a:prstGeom prst="rect">
                        <a:avLst/>
                      </a:prstGeom>
                    </p:spPr>
                  </p:pic>
                </p:oleObj>
              </mc:Fallback>
            </mc:AlternateContent>
          </a:graphicData>
        </a:graphic>
      </p:graphicFrame>
    </p:spTree>
    <p:extLst>
      <p:ext uri="{BB962C8B-B14F-4D97-AF65-F5344CB8AC3E}">
        <p14:creationId xmlns:p14="http://schemas.microsoft.com/office/powerpoint/2010/main" val="1386793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38200"/>
            <a:ext cx="8382000" cy="5257800"/>
          </a:xfrm>
        </p:spPr>
        <p:txBody>
          <a:bodyPr>
            <a:normAutofit lnSpcReduction="10000"/>
          </a:bodyPr>
          <a:lstStyle/>
          <a:p>
            <a:pPr marL="0" indent="0">
              <a:buNone/>
            </a:pPr>
            <a:endParaRPr lang="en-US" dirty="0"/>
          </a:p>
          <a:p>
            <a:pPr marL="514350" indent="-514350">
              <a:buFont typeface="+mj-lt"/>
              <a:buAutoNum type="romanUcPeriod" startAt="3"/>
            </a:pPr>
            <a:r>
              <a:rPr lang="en-US" sz="2325" b="1" dirty="0"/>
              <a:t>Body Voltage Estimates</a:t>
            </a:r>
            <a:r>
              <a:rPr lang="en-US" b="1" dirty="0" smtClean="0"/>
              <a:t/>
            </a:r>
            <a:br>
              <a:rPr lang="en-US" b="1" dirty="0" smtClean="0"/>
            </a:br>
            <a:endParaRPr lang="en-US" b="1" dirty="0"/>
          </a:p>
          <a:p>
            <a:pPr marL="771525" lvl="1" indent="-514350">
              <a:buFont typeface="+mj-lt"/>
              <a:buAutoNum type="arabicPeriod"/>
            </a:pPr>
            <a:r>
              <a:rPr lang="en-US" sz="2175" b="1" dirty="0"/>
              <a:t>Mean Voltage</a:t>
            </a:r>
          </a:p>
          <a:p>
            <a:pPr marL="1071563" lvl="2" indent="-514350">
              <a:buFont typeface="+mj-lt"/>
              <a:buAutoNum type="alphaLcParenR"/>
            </a:pPr>
            <a:r>
              <a:rPr lang="en-US" sz="2175" dirty="0"/>
              <a:t>When computing body temperature from 10 measurements, compute the mean value assuming the errors from the “n” measurements are all similar</a:t>
            </a:r>
            <a:br>
              <a:rPr lang="en-US" sz="2175" dirty="0"/>
            </a:br>
            <a:r>
              <a:rPr lang="en-US" sz="2175" dirty="0"/>
              <a:t/>
            </a:r>
            <a:br>
              <a:rPr lang="en-US" sz="2175" dirty="0"/>
            </a:br>
            <a:r>
              <a:rPr lang="en-US" sz="2175" dirty="0"/>
              <a:t/>
            </a:r>
            <a:br>
              <a:rPr lang="en-US" sz="2175" dirty="0"/>
            </a:br>
            <a:r>
              <a:rPr lang="en-US" sz="2175" dirty="0"/>
              <a:t/>
            </a:r>
            <a:br>
              <a:rPr lang="en-US" sz="2175" dirty="0"/>
            </a:br>
            <a:endParaRPr lang="en-US" sz="2175" dirty="0"/>
          </a:p>
          <a:p>
            <a:pPr marL="771525" lvl="1" indent="-514350">
              <a:buFont typeface="+mj-lt"/>
              <a:buAutoNum type="arabicPeriod"/>
            </a:pPr>
            <a:r>
              <a:rPr lang="en-US" sz="2175" b="1" dirty="0"/>
              <a:t>Error of the Mean</a:t>
            </a:r>
          </a:p>
          <a:p>
            <a:pPr marL="1071563" lvl="2" indent="-514350">
              <a:buFont typeface="+mj-lt"/>
              <a:buAutoNum type="alphaLcParenR"/>
            </a:pPr>
            <a:r>
              <a:rPr lang="en-US" sz="2175" dirty="0"/>
              <a:t>Compute the error of the mean by computing the sample </a:t>
            </a:r>
            <a:br>
              <a:rPr lang="en-US" sz="2175" dirty="0"/>
            </a:br>
            <a:r>
              <a:rPr lang="en-US" sz="2175" dirty="0"/>
              <a:t>Standard Deviation and divide by square root of n</a:t>
            </a:r>
            <a:br>
              <a:rPr lang="en-US" sz="2175" dirty="0"/>
            </a:br>
            <a:endParaRPr lang="en-US" sz="2175" dirty="0"/>
          </a:p>
          <a:p>
            <a:pPr marL="1114425" lvl="2" indent="-514350">
              <a:buFont typeface="+mj-lt"/>
              <a:buAutoNum type="alphaLcParenR"/>
            </a:pPr>
            <a:endParaRPr lang="en-US" dirty="0"/>
          </a:p>
        </p:txBody>
      </p:sp>
      <p:graphicFrame>
        <p:nvGraphicFramePr>
          <p:cNvPr id="6" name="Object 5"/>
          <p:cNvGraphicFramePr>
            <a:graphicFrameLocks noChangeAspect="1"/>
          </p:cNvGraphicFramePr>
          <p:nvPr/>
        </p:nvGraphicFramePr>
        <p:xfrm>
          <a:off x="4300345" y="3365406"/>
          <a:ext cx="764381" cy="764381"/>
        </p:xfrm>
        <a:graphic>
          <a:graphicData uri="http://schemas.openxmlformats.org/presentationml/2006/ole">
            <mc:AlternateContent xmlns:mc="http://schemas.openxmlformats.org/markup-compatibility/2006">
              <mc:Choice xmlns:v="urn:schemas-microsoft-com:vml" Requires="v">
                <p:oleObj spid="_x0000_s6176" name="Equation" r:id="rId4" imgW="609480" imgH="609480" progId="Equation.DSMT4">
                  <p:embed/>
                </p:oleObj>
              </mc:Choice>
              <mc:Fallback>
                <p:oleObj name="Equation" r:id="rId4" imgW="609480" imgH="609480" progId="Equation.DSMT4">
                  <p:embed/>
                  <p:pic>
                    <p:nvPicPr>
                      <p:cNvPr id="0" name=""/>
                      <p:cNvPicPr/>
                      <p:nvPr/>
                    </p:nvPicPr>
                    <p:blipFill>
                      <a:blip r:embed="rId5"/>
                      <a:stretch>
                        <a:fillRect/>
                      </a:stretch>
                    </p:blipFill>
                    <p:spPr>
                      <a:xfrm>
                        <a:off x="4300345" y="3365406"/>
                        <a:ext cx="764381" cy="764381"/>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4442222" y="5569744"/>
          <a:ext cx="716756" cy="526256"/>
        </p:xfrm>
        <a:graphic>
          <a:graphicData uri="http://schemas.openxmlformats.org/presentationml/2006/ole">
            <mc:AlternateContent xmlns:mc="http://schemas.openxmlformats.org/markup-compatibility/2006">
              <mc:Choice xmlns:v="urn:schemas-microsoft-com:vml" Requires="v">
                <p:oleObj spid="_x0000_s6177" name="Equation" r:id="rId6" imgW="571320" imgH="419040" progId="Equation.DSMT4">
                  <p:embed/>
                </p:oleObj>
              </mc:Choice>
              <mc:Fallback>
                <p:oleObj name="Equation" r:id="rId6" imgW="571320" imgH="419040" progId="Equation.DSMT4">
                  <p:embed/>
                  <p:pic>
                    <p:nvPicPr>
                      <p:cNvPr id="0" name=""/>
                      <p:cNvPicPr/>
                      <p:nvPr/>
                    </p:nvPicPr>
                    <p:blipFill>
                      <a:blip r:embed="rId7"/>
                      <a:stretch>
                        <a:fillRect/>
                      </a:stretch>
                    </p:blipFill>
                    <p:spPr>
                      <a:xfrm>
                        <a:off x="4442222" y="5569744"/>
                        <a:ext cx="716756" cy="526256"/>
                      </a:xfrm>
                      <a:prstGeom prst="rect">
                        <a:avLst/>
                      </a:prstGeom>
                    </p:spPr>
                  </p:pic>
                </p:oleObj>
              </mc:Fallback>
            </mc:AlternateContent>
          </a:graphicData>
        </a:graphic>
      </p:graphicFrame>
      <p:sp>
        <p:nvSpPr>
          <p:cNvPr id="8" name="Title 1"/>
          <p:cNvSpPr>
            <a:spLocks noGrp="1"/>
          </p:cNvSpPr>
          <p:nvPr>
            <p:ph type="title"/>
          </p:nvPr>
        </p:nvSpPr>
        <p:spPr>
          <a:xfrm>
            <a:off x="1454150" y="193179"/>
            <a:ext cx="6172200" cy="857250"/>
          </a:xfrm>
        </p:spPr>
        <p:txBody>
          <a:bodyPr/>
          <a:lstStyle/>
          <a:p>
            <a:r>
              <a:rPr lang="en-US" dirty="0" smtClean="0"/>
              <a:t>Error Analysis</a:t>
            </a:r>
            <a:endParaRPr lang="en-US" dirty="0"/>
          </a:p>
        </p:txBody>
      </p:sp>
    </p:spTree>
    <p:extLst>
      <p:ext uri="{BB962C8B-B14F-4D97-AF65-F5344CB8AC3E}">
        <p14:creationId xmlns:p14="http://schemas.microsoft.com/office/powerpoint/2010/main" val="287177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610600" cy="6172200"/>
          </a:xfrm>
        </p:spPr>
        <p:txBody>
          <a:bodyPr>
            <a:normAutofit fontScale="62500" lnSpcReduction="20000"/>
          </a:bodyPr>
          <a:lstStyle/>
          <a:p>
            <a:pPr marL="0" indent="0">
              <a:buNone/>
            </a:pPr>
            <a:endParaRPr lang="en-US" dirty="0"/>
          </a:p>
          <a:p>
            <a:pPr marL="571500" indent="-571500">
              <a:buFont typeface="+mj-lt"/>
              <a:buAutoNum type="romanUcPeriod" startAt="4"/>
            </a:pPr>
            <a:r>
              <a:rPr lang="en-US" sz="2600" b="1" dirty="0"/>
              <a:t>Temperature Retrieval</a:t>
            </a:r>
            <a:r>
              <a:rPr lang="en-US" sz="2600" dirty="0" smtClean="0"/>
              <a:t/>
            </a:r>
            <a:br>
              <a:rPr lang="en-US" sz="2600" dirty="0" smtClean="0"/>
            </a:br>
            <a:endParaRPr lang="en-US" sz="2600" dirty="0"/>
          </a:p>
          <a:p>
            <a:pPr marL="771525" lvl="1" indent="-514350">
              <a:buFont typeface="+mj-lt"/>
              <a:buAutoNum type="arabicPeriod"/>
            </a:pPr>
            <a:r>
              <a:rPr lang="en-US" sz="2300" b="1" dirty="0"/>
              <a:t>Temperatures and Errors</a:t>
            </a:r>
          </a:p>
          <a:p>
            <a:pPr marL="1071563" lvl="2" indent="-514350">
              <a:buFont typeface="+mj-lt"/>
              <a:buAutoNum type="alphaLcParenR"/>
            </a:pPr>
            <a:r>
              <a:rPr lang="en-US" sz="2300" dirty="0"/>
              <a:t>Determine temperature from voltage estimate using NI Table 1</a:t>
            </a:r>
          </a:p>
          <a:p>
            <a:pPr marL="1071563" lvl="2" indent="-514350">
              <a:buFont typeface="+mj-lt"/>
              <a:buAutoNum type="alphaLcParenR"/>
            </a:pPr>
            <a:r>
              <a:rPr lang="en-US" sz="2300" dirty="0"/>
              <a:t>Determine error in temperature by adding and subtracting the object’s voltage error to the value of the object’s voltage, </a:t>
            </a:r>
            <a:br>
              <a:rPr lang="en-US" sz="2300" dirty="0"/>
            </a:br>
            <a:r>
              <a:rPr lang="en-US" sz="2300" dirty="0"/>
              <a:t/>
            </a:r>
            <a:br>
              <a:rPr lang="en-US" sz="2300" dirty="0"/>
            </a:br>
            <a:r>
              <a:rPr lang="en-US" sz="2300" dirty="0"/>
              <a:t/>
            </a:r>
            <a:br>
              <a:rPr lang="en-US" sz="2300" dirty="0"/>
            </a:br>
            <a:r>
              <a:rPr lang="en-US" sz="2300" dirty="0"/>
              <a:t/>
            </a:r>
            <a:br>
              <a:rPr lang="en-US" sz="2300" dirty="0"/>
            </a:br>
            <a:r>
              <a:rPr lang="en-US" sz="2300" dirty="0"/>
              <a:t>and plug these values into the voltage-to-temperature relationship to get your temperature range</a:t>
            </a:r>
            <a:br>
              <a:rPr lang="en-US" sz="2300" dirty="0"/>
            </a:br>
            <a:endParaRPr lang="en-US" sz="2300" dirty="0"/>
          </a:p>
          <a:p>
            <a:pPr marL="771525" lvl="1" indent="-514350">
              <a:buFont typeface="+mj-lt"/>
              <a:buAutoNum type="arabicPeriod"/>
            </a:pPr>
            <a:r>
              <a:rPr lang="en-US" sz="2300" b="1" kern="0" dirty="0"/>
              <a:t>Reference Temperatures</a:t>
            </a:r>
          </a:p>
          <a:p>
            <a:pPr marL="1071563" lvl="2" indent="-514350">
              <a:buFont typeface="+mj-lt"/>
              <a:buAutoNum type="alphaLcParenR"/>
            </a:pPr>
            <a:r>
              <a:rPr lang="en-US" sz="2300" kern="0" dirty="0"/>
              <a:t>For ice bath, </a:t>
            </a:r>
            <a:r>
              <a:rPr lang="en-US" sz="2300" kern="0" dirty="0" err="1"/>
              <a:t>T</a:t>
            </a:r>
            <a:r>
              <a:rPr lang="en-US" sz="2300" kern="0" baseline="-25000" dirty="0" err="1"/>
              <a:t>ref</a:t>
            </a:r>
            <a:r>
              <a:rPr lang="en-US" sz="2300" kern="0" dirty="0"/>
              <a:t> = 0.0ºC and assume error in </a:t>
            </a:r>
            <a:r>
              <a:rPr lang="en-US" sz="2300" kern="0" dirty="0" err="1"/>
              <a:t>T</a:t>
            </a:r>
            <a:r>
              <a:rPr lang="en-US" sz="2300" kern="0" baseline="-25000" dirty="0" err="1"/>
              <a:t>ref</a:t>
            </a:r>
            <a:r>
              <a:rPr lang="en-US" sz="2300" kern="0" dirty="0"/>
              <a:t> is negligible. Compute the voltage contribution for this temperature using the temperature-to-voltage relationship for K-type thermocouple </a:t>
            </a:r>
          </a:p>
          <a:p>
            <a:pPr marL="1071563" lvl="2" indent="-514350">
              <a:buFont typeface="+mj-lt"/>
              <a:buAutoNum type="alphaLcParenR"/>
            </a:pPr>
            <a:r>
              <a:rPr lang="en-US" sz="2300" kern="0" dirty="0" err="1"/>
              <a:t>Tref</a:t>
            </a:r>
            <a:r>
              <a:rPr lang="en-US" sz="2300" kern="0" dirty="0"/>
              <a:t> for boiling water – how should we calculate it? (you decide and document in report)</a:t>
            </a:r>
          </a:p>
          <a:p>
            <a:pPr marL="1757363" lvl="4" indent="-514350">
              <a:buFont typeface="+mj-lt"/>
              <a:buAutoNum type="romanLcPeriod"/>
            </a:pPr>
            <a:r>
              <a:rPr lang="en-US" sz="2300" kern="0" dirty="0"/>
              <a:t>Calculate based on atmospheric pressure </a:t>
            </a:r>
            <a:r>
              <a:rPr lang="en-US" sz="2300" kern="0" dirty="0" smtClean="0"/>
              <a:t>(XX.X </a:t>
            </a:r>
            <a:r>
              <a:rPr lang="en-US" sz="2300" kern="0" dirty="0" err="1"/>
              <a:t>kPa</a:t>
            </a:r>
            <a:r>
              <a:rPr lang="en-US" sz="2300" kern="0" dirty="0"/>
              <a:t>)</a:t>
            </a:r>
          </a:p>
          <a:p>
            <a:pPr marL="1757363" lvl="4" indent="-514350">
              <a:buFont typeface="+mj-lt"/>
              <a:buAutoNum type="romanLcPeriod"/>
            </a:pPr>
            <a:r>
              <a:rPr lang="en-US" sz="2300" kern="0" dirty="0" smtClean="0"/>
              <a:t>  Get </a:t>
            </a:r>
            <a:r>
              <a:rPr lang="en-US" sz="2300" kern="0" dirty="0"/>
              <a:t>temperature from earlier measurement using ice bath</a:t>
            </a:r>
          </a:p>
          <a:p>
            <a:pPr marL="1071563" lvl="2" indent="-514350">
              <a:buFont typeface="+mj-lt"/>
              <a:buAutoNum type="alphaLcParenR"/>
            </a:pPr>
            <a:r>
              <a:rPr lang="en-US" sz="2300" kern="0" dirty="0"/>
              <a:t>Calculate error in temperature estimate of reference bath – either by uncertainty in pressure or uncertainty in </a:t>
            </a:r>
            <a:r>
              <a:rPr lang="en-US" sz="2300" kern="0" dirty="0" smtClean="0"/>
              <a:t>measurement</a:t>
            </a:r>
          </a:p>
          <a:p>
            <a:pPr marL="1071563" lvl="2" indent="-514350">
              <a:buFont typeface="+mj-lt"/>
              <a:buAutoNum type="alphaLcParenR"/>
            </a:pPr>
            <a:endParaRPr lang="en-US" sz="2300" kern="0" dirty="0" smtClean="0"/>
          </a:p>
          <a:p>
            <a:pPr marL="671513" lvl="1" indent="-514350">
              <a:buFont typeface="+mj-lt"/>
              <a:buAutoNum type="arabicPeriod"/>
            </a:pPr>
            <a:r>
              <a:rPr lang="en-US" sz="2300" b="1" dirty="0" smtClean="0"/>
              <a:t>Repeat </a:t>
            </a:r>
            <a:r>
              <a:rPr lang="en-US" sz="2300" b="1" dirty="0"/>
              <a:t>for all Required </a:t>
            </a:r>
            <a:r>
              <a:rPr lang="en-US" sz="2300" b="1" dirty="0" smtClean="0"/>
              <a:t>Measurements</a:t>
            </a:r>
          </a:p>
          <a:p>
            <a:pPr marL="671513" lvl="1" indent="-514350">
              <a:buFont typeface="+mj-lt"/>
              <a:buAutoNum type="arabicPeriod"/>
            </a:pPr>
            <a:endParaRPr lang="en-US" sz="2300" b="1" dirty="0" smtClean="0"/>
          </a:p>
          <a:p>
            <a:pPr marL="671513" lvl="1" indent="-514350">
              <a:buFont typeface="+mj-lt"/>
              <a:buAutoNum type="arabicPeriod"/>
            </a:pPr>
            <a:r>
              <a:rPr lang="en-US" sz="2300" b="1" dirty="0" smtClean="0"/>
              <a:t>How </a:t>
            </a:r>
            <a:r>
              <a:rPr lang="en-US" sz="2300" b="1" dirty="0"/>
              <a:t>precise is your thermocouple and methods used in determining temperature of an object?</a:t>
            </a:r>
            <a:endParaRPr lang="en-US" sz="2300" dirty="0"/>
          </a:p>
          <a:p>
            <a:pPr marL="1071563" lvl="2" indent="-514350">
              <a:buFont typeface="+mj-lt"/>
              <a:buAutoNum type="romanUcPeriod" startAt="4"/>
            </a:pPr>
            <a:endParaRPr lang="en-US" sz="2175" dirty="0"/>
          </a:p>
          <a:p>
            <a:pPr marL="1114425" lvl="2" indent="-514350">
              <a:buFont typeface="+mj-lt"/>
              <a:buAutoNum type="romanUcPeriod" startAt="4"/>
            </a:pP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266783933"/>
              </p:ext>
            </p:extLst>
          </p:nvPr>
        </p:nvGraphicFramePr>
        <p:xfrm>
          <a:off x="1905000" y="2141970"/>
          <a:ext cx="2286000" cy="440459"/>
        </p:xfrm>
        <a:graphic>
          <a:graphicData uri="http://schemas.openxmlformats.org/presentationml/2006/ole">
            <mc:AlternateContent xmlns:mc="http://schemas.openxmlformats.org/markup-compatibility/2006">
              <mc:Choice xmlns:v="urn:schemas-microsoft-com:vml" Requires="v">
                <p:oleObj spid="_x0000_s7200" name="Equation" r:id="rId4" imgW="1307880" imgH="253800" progId="Equation.DSMT4">
                  <p:embed/>
                </p:oleObj>
              </mc:Choice>
              <mc:Fallback>
                <p:oleObj name="Equation" r:id="rId4" imgW="1307880" imgH="253800" progId="Equation.DSMT4">
                  <p:embed/>
                  <p:pic>
                    <p:nvPicPr>
                      <p:cNvPr id="0" name=""/>
                      <p:cNvPicPr/>
                      <p:nvPr/>
                    </p:nvPicPr>
                    <p:blipFill>
                      <a:blip r:embed="rId5"/>
                      <a:stretch>
                        <a:fillRect/>
                      </a:stretch>
                    </p:blipFill>
                    <p:spPr>
                      <a:xfrm>
                        <a:off x="1905000" y="2141970"/>
                        <a:ext cx="2286000" cy="440459"/>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684685573"/>
              </p:ext>
            </p:extLst>
          </p:nvPr>
        </p:nvGraphicFramePr>
        <p:xfrm>
          <a:off x="5181600" y="2100645"/>
          <a:ext cx="2476500" cy="481784"/>
        </p:xfrm>
        <a:graphic>
          <a:graphicData uri="http://schemas.openxmlformats.org/presentationml/2006/ole">
            <mc:AlternateContent xmlns:mc="http://schemas.openxmlformats.org/markup-compatibility/2006">
              <mc:Choice xmlns:v="urn:schemas-microsoft-com:vml" Requires="v">
                <p:oleObj spid="_x0000_s7201" name="Equation" r:id="rId6" imgW="1295280" imgH="253800" progId="Equation.DSMT4">
                  <p:embed/>
                </p:oleObj>
              </mc:Choice>
              <mc:Fallback>
                <p:oleObj name="Equation" r:id="rId6" imgW="1295280" imgH="253800" progId="Equation.DSMT4">
                  <p:embed/>
                  <p:pic>
                    <p:nvPicPr>
                      <p:cNvPr id="0" name=""/>
                      <p:cNvPicPr/>
                      <p:nvPr/>
                    </p:nvPicPr>
                    <p:blipFill>
                      <a:blip r:embed="rId7"/>
                      <a:stretch>
                        <a:fillRect/>
                      </a:stretch>
                    </p:blipFill>
                    <p:spPr>
                      <a:xfrm>
                        <a:off x="5181600" y="2100645"/>
                        <a:ext cx="2476500" cy="481784"/>
                      </a:xfrm>
                      <a:prstGeom prst="rect">
                        <a:avLst/>
                      </a:prstGeom>
                    </p:spPr>
                  </p:pic>
                </p:oleObj>
              </mc:Fallback>
            </mc:AlternateContent>
          </a:graphicData>
        </a:graphic>
      </p:graphicFrame>
      <p:sp>
        <p:nvSpPr>
          <p:cNvPr id="5" name="Title 1"/>
          <p:cNvSpPr>
            <a:spLocks noGrp="1"/>
          </p:cNvSpPr>
          <p:nvPr>
            <p:ph type="title"/>
          </p:nvPr>
        </p:nvSpPr>
        <p:spPr>
          <a:xfrm>
            <a:off x="914400" y="57150"/>
            <a:ext cx="7150553" cy="857250"/>
          </a:xfrm>
        </p:spPr>
        <p:txBody>
          <a:bodyPr>
            <a:normAutofit/>
          </a:bodyPr>
          <a:lstStyle/>
          <a:p>
            <a:r>
              <a:rPr lang="en-US" dirty="0" smtClean="0"/>
              <a:t>Temperature Estimates</a:t>
            </a:r>
            <a:endParaRPr lang="en-US" dirty="0"/>
          </a:p>
        </p:txBody>
      </p:sp>
    </p:spTree>
    <p:extLst>
      <p:ext uri="{BB962C8B-B14F-4D97-AF65-F5344CB8AC3E}">
        <p14:creationId xmlns:p14="http://schemas.microsoft.com/office/powerpoint/2010/main" val="1815402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Bobby Hodgkinson</a:t>
            </a:r>
            <a:endParaRPr lang="en-US" dirty="0"/>
          </a:p>
        </p:txBody>
      </p:sp>
      <p:sp>
        <p:nvSpPr>
          <p:cNvPr id="3" name="Content Placeholder 2"/>
          <p:cNvSpPr>
            <a:spLocks noGrp="1"/>
          </p:cNvSpPr>
          <p:nvPr>
            <p:ph idx="1"/>
          </p:nvPr>
        </p:nvSpPr>
        <p:spPr>
          <a:xfrm>
            <a:off x="510978" y="1033942"/>
            <a:ext cx="5035928" cy="3202328"/>
          </a:xfrm>
        </p:spPr>
        <p:txBody>
          <a:bodyPr>
            <a:noAutofit/>
          </a:bodyPr>
          <a:lstStyle/>
          <a:p>
            <a:r>
              <a:rPr lang="en-US" sz="2800" dirty="0" smtClean="0"/>
              <a:t>‘Boring’ video. ABET </a:t>
            </a:r>
            <a:r>
              <a:rPr lang="en-US" sz="2800" dirty="0" err="1" smtClean="0"/>
              <a:t>rqmt</a:t>
            </a:r>
            <a:r>
              <a:rPr lang="en-US" sz="2800" dirty="0" smtClean="0"/>
              <a:t>.</a:t>
            </a:r>
          </a:p>
          <a:p>
            <a:r>
              <a:rPr lang="en-US" sz="2800" dirty="0" smtClean="0"/>
              <a:t>BS/MS CU Aerospace 2011</a:t>
            </a:r>
          </a:p>
          <a:p>
            <a:pPr lvl="1"/>
            <a:r>
              <a:rPr lang="en-US" sz="2600" dirty="0" err="1" smtClean="0"/>
              <a:t>Sko</a:t>
            </a:r>
            <a:r>
              <a:rPr lang="en-US" sz="2600" dirty="0" smtClean="0"/>
              <a:t> Buffs </a:t>
            </a:r>
          </a:p>
          <a:p>
            <a:r>
              <a:rPr lang="en-US" sz="2800" dirty="0" smtClean="0"/>
              <a:t>UF robotics 2011-2013 </a:t>
            </a:r>
          </a:p>
          <a:p>
            <a:r>
              <a:rPr lang="en-US" sz="2800" dirty="0" smtClean="0"/>
              <a:t>CU 2013+</a:t>
            </a:r>
          </a:p>
          <a:p>
            <a:pPr lvl="1"/>
            <a:r>
              <a:rPr lang="en-US" sz="2600" dirty="0" err="1" smtClean="0"/>
              <a:t>Sku</a:t>
            </a:r>
            <a:r>
              <a:rPr lang="en-US" sz="2600" dirty="0" smtClean="0"/>
              <a:t> Buffs (again)</a:t>
            </a:r>
          </a:p>
          <a:p>
            <a:r>
              <a:rPr lang="en-US" sz="2800" dirty="0" smtClean="0"/>
              <a:t>Drone</a:t>
            </a:r>
          </a:p>
          <a:p>
            <a:r>
              <a:rPr lang="en-US" sz="2800" dirty="0" smtClean="0"/>
              <a:t>Family</a:t>
            </a:r>
          </a:p>
          <a:p>
            <a:r>
              <a:rPr lang="en-US" sz="2800" dirty="0" smtClean="0"/>
              <a:t>DIY</a:t>
            </a:r>
          </a:p>
          <a:p>
            <a:pPr lvl="1"/>
            <a:endParaRPr lang="en-US" sz="2000" dirty="0" smtClean="0"/>
          </a:p>
        </p:txBody>
      </p:sp>
      <p:sp>
        <p:nvSpPr>
          <p:cNvPr id="4" name="Date Placeholder 3"/>
          <p:cNvSpPr>
            <a:spLocks noGrp="1"/>
          </p:cNvSpPr>
          <p:nvPr>
            <p:ph type="dt" sz="half" idx="10"/>
          </p:nvPr>
        </p:nvSpPr>
        <p:spPr/>
        <p:txBody>
          <a:bodyPr/>
          <a:lstStyle/>
          <a:p>
            <a:fld id="{8CB0B3B2-6B18-47C2-8E63-B8219B6A6FF4}" type="datetime1">
              <a:rPr lang="en-US" smtClean="0"/>
              <a:pPr/>
              <a:t>9/4/18</a:t>
            </a:fld>
            <a:r>
              <a:rPr lang="en-US" smtClean="0"/>
              <a:t>   Lecture 1</a:t>
            </a:r>
            <a:endParaRPr lang="en-US"/>
          </a:p>
        </p:txBody>
      </p:sp>
      <p:sp>
        <p:nvSpPr>
          <p:cNvPr id="5" name="Footer Placeholder 4"/>
          <p:cNvSpPr>
            <a:spLocks noGrp="1"/>
          </p:cNvSpPr>
          <p:nvPr>
            <p:ph type="ftr" sz="quarter" idx="11"/>
          </p:nvPr>
        </p:nvSpPr>
        <p:spPr/>
        <p:txBody>
          <a:bodyPr/>
          <a:lstStyle/>
          <a:p>
            <a:r>
              <a:rPr lang="en-US" dirty="0" smtClean="0"/>
              <a:t>ASEN2002 Intro to Thermodynamics and Aerodynamics		CU at Boulder, Fall 2018</a:t>
            </a:r>
            <a:endParaRPr lang="en-US" dirty="0"/>
          </a:p>
        </p:txBody>
      </p:sp>
      <p:sp>
        <p:nvSpPr>
          <p:cNvPr id="6" name="Slide Number Placeholder 5"/>
          <p:cNvSpPr>
            <a:spLocks noGrp="1"/>
          </p:cNvSpPr>
          <p:nvPr>
            <p:ph type="sldNum" sz="quarter" idx="12"/>
          </p:nvPr>
        </p:nvSpPr>
        <p:spPr/>
        <p:txBody>
          <a:bodyPr/>
          <a:lstStyle/>
          <a:p>
            <a:fld id="{43C1A587-4483-4ACB-9B71-05EDA7F6BA2D}" type="slidenum">
              <a:rPr lang="en-US" smtClean="0"/>
              <a:pPr/>
              <a:t>2</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75527"/>
            <a:ext cx="2971800" cy="2971800"/>
          </a:xfrm>
          <a:prstGeom prst="rect">
            <a:avLst/>
          </a:prstGeom>
        </p:spPr>
      </p:pic>
      <p:pic>
        <p:nvPicPr>
          <p:cNvPr id="8" name="Picture 7"/>
          <p:cNvPicPr>
            <a:picLocks noChangeAspect="1"/>
          </p:cNvPicPr>
          <p:nvPr/>
        </p:nvPicPr>
        <p:blipFill>
          <a:blip r:embed="rId3"/>
          <a:stretch>
            <a:fillRect/>
          </a:stretch>
        </p:blipFill>
        <p:spPr>
          <a:xfrm>
            <a:off x="1975841" y="4886995"/>
            <a:ext cx="3927105" cy="170544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800" y="2735785"/>
            <a:ext cx="2052292" cy="3884090"/>
          </a:xfrm>
          <a:prstGeom prst="rect">
            <a:avLst/>
          </a:prstGeom>
        </p:spPr>
      </p:pic>
    </p:spTree>
    <p:extLst>
      <p:ext uri="{BB962C8B-B14F-4D97-AF65-F5344CB8AC3E}">
        <p14:creationId xmlns:p14="http://schemas.microsoft.com/office/powerpoint/2010/main" val="12370811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Clarification</a:t>
            </a:r>
            <a:endParaRPr lang="en-US" dirty="0"/>
          </a:p>
        </p:txBody>
      </p:sp>
      <p:sp>
        <p:nvSpPr>
          <p:cNvPr id="4" name="Date Placeholder 3"/>
          <p:cNvSpPr>
            <a:spLocks noGrp="1"/>
          </p:cNvSpPr>
          <p:nvPr>
            <p:ph type="dt" sz="half" idx="10"/>
          </p:nvPr>
        </p:nvSpPr>
        <p:spPr/>
        <p:txBody>
          <a:bodyPr/>
          <a:lstStyle/>
          <a:p>
            <a:fld id="{8CB0B3B2-6B18-47C2-8E63-B8219B6A6FF4}" type="datetime1">
              <a:rPr lang="en-US" smtClean="0"/>
              <a:pPr/>
              <a:t>9/4/18</a:t>
            </a:fld>
            <a:r>
              <a:rPr lang="en-US" smtClean="0"/>
              <a:t>   Lecture 1</a:t>
            </a:r>
            <a:endParaRPr lang="en-US"/>
          </a:p>
        </p:txBody>
      </p:sp>
      <p:sp>
        <p:nvSpPr>
          <p:cNvPr id="5" name="Footer Placeholder 4"/>
          <p:cNvSpPr>
            <a:spLocks noGrp="1"/>
          </p:cNvSpPr>
          <p:nvPr>
            <p:ph type="ftr" sz="quarter" idx="11"/>
          </p:nvPr>
        </p:nvSpPr>
        <p:spPr/>
        <p:txBody>
          <a:bodyPr/>
          <a:lstStyle/>
          <a:p>
            <a:r>
              <a:rPr lang="en-US" smtClean="0"/>
              <a:t>ASEN2002 Intro to Thermodynamics and Aerodynamics		CU at Boulder, Fall 2017</a:t>
            </a:r>
            <a:endParaRPr lang="en-US" dirty="0"/>
          </a:p>
        </p:txBody>
      </p:sp>
      <p:sp>
        <p:nvSpPr>
          <p:cNvPr id="6" name="Slide Number Placeholder 5"/>
          <p:cNvSpPr>
            <a:spLocks noGrp="1"/>
          </p:cNvSpPr>
          <p:nvPr>
            <p:ph type="sldNum" sz="quarter" idx="12"/>
          </p:nvPr>
        </p:nvSpPr>
        <p:spPr/>
        <p:txBody>
          <a:bodyPr/>
          <a:lstStyle/>
          <a:p>
            <a:fld id="{43C1A587-4483-4ACB-9B71-05EDA7F6BA2D}" type="slidenum">
              <a:rPr lang="en-US" smtClean="0"/>
              <a:pPr/>
              <a:t>20</a:t>
            </a:fld>
            <a:endParaRPr lang="en-US"/>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21234"/>
          <a:stretch/>
        </p:blipFill>
        <p:spPr>
          <a:xfrm>
            <a:off x="272143" y="3546475"/>
            <a:ext cx="4495800" cy="3073400"/>
          </a:xfrm>
          <a:prstGeom prst="rect">
            <a:avLst/>
          </a:prstGeom>
        </p:spPr>
      </p:pic>
      <p:graphicFrame>
        <p:nvGraphicFramePr>
          <p:cNvPr id="10" name="Object 9"/>
          <p:cNvGraphicFramePr>
            <a:graphicFrameLocks noChangeAspect="1"/>
          </p:cNvGraphicFramePr>
          <p:nvPr>
            <p:extLst>
              <p:ext uri="{D42A27DB-BD31-4B8C-83A1-F6EECF244321}">
                <p14:modId xmlns:p14="http://schemas.microsoft.com/office/powerpoint/2010/main" val="1900970601"/>
              </p:ext>
            </p:extLst>
          </p:nvPr>
        </p:nvGraphicFramePr>
        <p:xfrm>
          <a:off x="304800" y="1558926"/>
          <a:ext cx="3595001" cy="495861"/>
        </p:xfrm>
        <a:graphic>
          <a:graphicData uri="http://schemas.openxmlformats.org/presentationml/2006/ole">
            <mc:AlternateContent xmlns:mc="http://schemas.openxmlformats.org/markup-compatibility/2006">
              <mc:Choice xmlns:v="urn:schemas-microsoft-com:vml" Requires="v">
                <p:oleObj spid="_x0000_s8198" name="Equation" r:id="rId5" imgW="2209680" imgH="304560" progId="Equation.DSMT4">
                  <p:embed/>
                </p:oleObj>
              </mc:Choice>
              <mc:Fallback>
                <p:oleObj name="Equation" r:id="rId5" imgW="2209680" imgH="304560" progId="Equation.DSMT4">
                  <p:embed/>
                  <p:pic>
                    <p:nvPicPr>
                      <p:cNvPr id="0" name=""/>
                      <p:cNvPicPr/>
                      <p:nvPr/>
                    </p:nvPicPr>
                    <p:blipFill>
                      <a:blip r:embed="rId6"/>
                      <a:stretch>
                        <a:fillRect/>
                      </a:stretch>
                    </p:blipFill>
                    <p:spPr>
                      <a:xfrm>
                        <a:off x="304800" y="1558926"/>
                        <a:ext cx="3595001" cy="495861"/>
                      </a:xfrm>
                      <a:prstGeom prst="rect">
                        <a:avLst/>
                      </a:prstGeom>
                    </p:spPr>
                  </p:pic>
                </p:oleObj>
              </mc:Fallback>
            </mc:AlternateContent>
          </a:graphicData>
        </a:graphic>
      </p:graphicFrame>
      <p:pic>
        <p:nvPicPr>
          <p:cNvPr id="13" name="Content Placeholder 12"/>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4166814" y="1272218"/>
            <a:ext cx="4694248" cy="4514851"/>
          </a:xfrm>
        </p:spPr>
      </p:pic>
    </p:spTree>
    <p:extLst>
      <p:ext uri="{BB962C8B-B14F-4D97-AF65-F5344CB8AC3E}">
        <p14:creationId xmlns:p14="http://schemas.microsoft.com/office/powerpoint/2010/main" val="14994195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B0B3B2-6B18-47C2-8E63-B8219B6A6FF4}" type="datetime1">
              <a:rPr lang="en-US" smtClean="0"/>
              <a:pPr/>
              <a:t>9/4/18</a:t>
            </a:fld>
            <a:r>
              <a:rPr lang="en-US" smtClean="0"/>
              <a:t>   Lecture 1</a:t>
            </a:r>
            <a:endParaRPr lang="en-US"/>
          </a:p>
        </p:txBody>
      </p:sp>
      <p:sp>
        <p:nvSpPr>
          <p:cNvPr id="5" name="Footer Placeholder 4"/>
          <p:cNvSpPr>
            <a:spLocks noGrp="1"/>
          </p:cNvSpPr>
          <p:nvPr>
            <p:ph type="ftr" sz="quarter" idx="11"/>
          </p:nvPr>
        </p:nvSpPr>
        <p:spPr/>
        <p:txBody>
          <a:bodyPr/>
          <a:lstStyle/>
          <a:p>
            <a:r>
              <a:rPr lang="en-US" smtClean="0"/>
              <a:t>ASEN2002 Intro to Thermodynamics and Aerodynamics		CU at Boulder, Fall 2017</a:t>
            </a:r>
            <a:endParaRPr lang="en-US" dirty="0"/>
          </a:p>
        </p:txBody>
      </p:sp>
      <p:sp>
        <p:nvSpPr>
          <p:cNvPr id="6" name="Slide Number Placeholder 5"/>
          <p:cNvSpPr>
            <a:spLocks noGrp="1"/>
          </p:cNvSpPr>
          <p:nvPr>
            <p:ph type="sldNum" sz="quarter" idx="12"/>
          </p:nvPr>
        </p:nvSpPr>
        <p:spPr/>
        <p:txBody>
          <a:bodyPr/>
          <a:lstStyle/>
          <a:p>
            <a:fld id="{43C1A587-4483-4ACB-9B71-05EDA7F6BA2D}" type="slidenum">
              <a:rPr lang="en-US" smtClean="0"/>
              <a:pPr/>
              <a:t>21</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600"/>
            <a:ext cx="9144000" cy="6637523"/>
          </a:xfrm>
          <a:prstGeom prst="rect">
            <a:avLst/>
          </a:prstGeom>
        </p:spPr>
      </p:pic>
      <p:sp>
        <p:nvSpPr>
          <p:cNvPr id="8" name="Oval 7"/>
          <p:cNvSpPr/>
          <p:nvPr/>
        </p:nvSpPr>
        <p:spPr>
          <a:xfrm>
            <a:off x="5638800" y="6096000"/>
            <a:ext cx="1219200" cy="381000"/>
          </a:xfrm>
          <a:prstGeom prst="ellipse">
            <a:avLst/>
          </a:prstGeom>
          <a:noFill/>
          <a:ln w="889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501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Multimeter</a:t>
            </a:r>
            <a:r>
              <a:rPr lang="en-US" dirty="0" smtClean="0"/>
              <a:t> Accuracy</a:t>
            </a:r>
            <a:endParaRPr lang="en-US" dirty="0"/>
          </a:p>
        </p:txBody>
      </p:sp>
      <p:sp>
        <p:nvSpPr>
          <p:cNvPr id="4" name="Date Placeholder 3"/>
          <p:cNvSpPr>
            <a:spLocks noGrp="1"/>
          </p:cNvSpPr>
          <p:nvPr>
            <p:ph type="dt" sz="half" idx="10"/>
          </p:nvPr>
        </p:nvSpPr>
        <p:spPr/>
        <p:txBody>
          <a:bodyPr/>
          <a:lstStyle/>
          <a:p>
            <a:fld id="{8CB0B3B2-6B18-47C2-8E63-B8219B6A6FF4}" type="datetime1">
              <a:rPr lang="en-US" smtClean="0"/>
              <a:pPr/>
              <a:t>9/4/18</a:t>
            </a:fld>
            <a:r>
              <a:rPr lang="en-US" smtClean="0"/>
              <a:t>   Lecture 1</a:t>
            </a:r>
            <a:endParaRPr lang="en-US"/>
          </a:p>
        </p:txBody>
      </p:sp>
      <p:sp>
        <p:nvSpPr>
          <p:cNvPr id="5" name="Footer Placeholder 4"/>
          <p:cNvSpPr>
            <a:spLocks noGrp="1"/>
          </p:cNvSpPr>
          <p:nvPr>
            <p:ph type="ftr" sz="quarter" idx="11"/>
          </p:nvPr>
        </p:nvSpPr>
        <p:spPr/>
        <p:txBody>
          <a:bodyPr/>
          <a:lstStyle/>
          <a:p>
            <a:r>
              <a:rPr lang="en-US" smtClean="0"/>
              <a:t>ASEN2002 Intro to Thermodynamics and Aerodynamics		CU at Boulder, Fall 2017</a:t>
            </a:r>
            <a:endParaRPr lang="en-US" dirty="0"/>
          </a:p>
        </p:txBody>
      </p:sp>
      <p:sp>
        <p:nvSpPr>
          <p:cNvPr id="6" name="Slide Number Placeholder 5"/>
          <p:cNvSpPr>
            <a:spLocks noGrp="1"/>
          </p:cNvSpPr>
          <p:nvPr>
            <p:ph type="sldNum" sz="quarter" idx="12"/>
          </p:nvPr>
        </p:nvSpPr>
        <p:spPr/>
        <p:txBody>
          <a:bodyPr/>
          <a:lstStyle/>
          <a:p>
            <a:fld id="{43C1A587-4483-4ACB-9B71-05EDA7F6BA2D}" type="slidenum">
              <a:rPr lang="en-US" smtClean="0"/>
              <a:pPr/>
              <a:t>22</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0"/>
            <a:ext cx="8404565" cy="6858000"/>
          </a:xfrm>
          <a:prstGeom prst="rect">
            <a:avLst/>
          </a:prstGeom>
        </p:spPr>
      </p:pic>
    </p:spTree>
    <p:extLst>
      <p:ext uri="{BB962C8B-B14F-4D97-AF65-F5344CB8AC3E}">
        <p14:creationId xmlns:p14="http://schemas.microsoft.com/office/powerpoint/2010/main" val="901553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Bobby Hodgkinson</a:t>
            </a:r>
            <a:endParaRPr lang="en-US" dirty="0"/>
          </a:p>
        </p:txBody>
      </p:sp>
      <p:sp>
        <p:nvSpPr>
          <p:cNvPr id="3" name="Content Placeholder 2"/>
          <p:cNvSpPr>
            <a:spLocks noGrp="1"/>
          </p:cNvSpPr>
          <p:nvPr>
            <p:ph idx="1"/>
          </p:nvPr>
        </p:nvSpPr>
        <p:spPr>
          <a:xfrm>
            <a:off x="399288" y="1281482"/>
            <a:ext cx="5334000" cy="6087820"/>
          </a:xfrm>
        </p:spPr>
        <p:txBody>
          <a:bodyPr>
            <a:noAutofit/>
          </a:bodyPr>
          <a:lstStyle/>
          <a:p>
            <a:r>
              <a:rPr lang="en-US" sz="2400" dirty="0" smtClean="0"/>
              <a:t>In your shoes in 2006.</a:t>
            </a:r>
          </a:p>
          <a:p>
            <a:r>
              <a:rPr lang="en-US" sz="2400" dirty="0" smtClean="0"/>
              <a:t>I struggled with sophomore classes. </a:t>
            </a:r>
          </a:p>
          <a:p>
            <a:r>
              <a:rPr lang="en-US" sz="2400" dirty="0" smtClean="0"/>
              <a:t>I wasn’t ready.</a:t>
            </a:r>
          </a:p>
          <a:p>
            <a:r>
              <a:rPr lang="en-US" sz="2400" dirty="0" smtClean="0"/>
              <a:t>But I learned a lot.</a:t>
            </a:r>
          </a:p>
          <a:p>
            <a:pPr lvl="1"/>
            <a:r>
              <a:rPr lang="en-US" sz="2000" dirty="0" smtClean="0"/>
              <a:t>Mainly to ask for help.</a:t>
            </a:r>
            <a:endParaRPr lang="en-US" sz="2000" dirty="0"/>
          </a:p>
          <a:p>
            <a:r>
              <a:rPr lang="en-US" sz="2400" dirty="0" smtClean="0"/>
              <a:t>My Job: Help you learn, understand</a:t>
            </a:r>
          </a:p>
          <a:p>
            <a:pPr lvl="1"/>
            <a:r>
              <a:rPr lang="en-US" sz="2000" dirty="0" smtClean="0"/>
              <a:t>Vs. ‘Teach’</a:t>
            </a:r>
          </a:p>
          <a:p>
            <a:pPr lvl="1"/>
            <a:r>
              <a:rPr lang="en-US" sz="2000" dirty="0" smtClean="0"/>
              <a:t>Help me help you. </a:t>
            </a:r>
          </a:p>
          <a:p>
            <a:pPr lvl="1"/>
            <a:r>
              <a:rPr lang="en-US" sz="2000" dirty="0" smtClean="0"/>
              <a:t>Teach me</a:t>
            </a:r>
          </a:p>
          <a:p>
            <a:pPr lvl="1"/>
            <a:r>
              <a:rPr lang="en-US" sz="2000" dirty="0" smtClean="0"/>
              <a:t>“App” Go to: </a:t>
            </a:r>
            <a:r>
              <a:rPr lang="en-US" sz="2000" dirty="0">
                <a:hlinkClick r:id="rId2"/>
              </a:rPr>
              <a:t>https://goo.gl/Xu2Wmh</a:t>
            </a:r>
            <a:endParaRPr lang="en-US" sz="2000" dirty="0" smtClean="0"/>
          </a:p>
          <a:p>
            <a:pPr lvl="1"/>
            <a:endParaRPr lang="en-US" sz="2000" dirty="0" smtClean="0"/>
          </a:p>
        </p:txBody>
      </p:sp>
      <p:sp>
        <p:nvSpPr>
          <p:cNvPr id="4" name="Date Placeholder 3"/>
          <p:cNvSpPr>
            <a:spLocks noGrp="1"/>
          </p:cNvSpPr>
          <p:nvPr>
            <p:ph type="dt" sz="half" idx="10"/>
          </p:nvPr>
        </p:nvSpPr>
        <p:spPr/>
        <p:txBody>
          <a:bodyPr/>
          <a:lstStyle/>
          <a:p>
            <a:fld id="{8CB0B3B2-6B18-47C2-8E63-B8219B6A6FF4}" type="datetime1">
              <a:rPr lang="en-US" smtClean="0"/>
              <a:pPr/>
              <a:t>9/4/18</a:t>
            </a:fld>
            <a:r>
              <a:rPr lang="en-US" smtClean="0"/>
              <a:t>   Lecture 1</a:t>
            </a:r>
            <a:endParaRPr lang="en-US"/>
          </a:p>
        </p:txBody>
      </p:sp>
      <p:sp>
        <p:nvSpPr>
          <p:cNvPr id="5" name="Footer Placeholder 4"/>
          <p:cNvSpPr>
            <a:spLocks noGrp="1"/>
          </p:cNvSpPr>
          <p:nvPr>
            <p:ph type="ftr" sz="quarter" idx="11"/>
          </p:nvPr>
        </p:nvSpPr>
        <p:spPr/>
        <p:txBody>
          <a:bodyPr/>
          <a:lstStyle/>
          <a:p>
            <a:r>
              <a:rPr lang="en-US" dirty="0" smtClean="0"/>
              <a:t>ASEN2002 Intro to Thermodynamics and Aerodynamics		CU at Boulder, Fall 2018</a:t>
            </a:r>
            <a:endParaRPr lang="en-US" dirty="0"/>
          </a:p>
        </p:txBody>
      </p:sp>
      <p:sp>
        <p:nvSpPr>
          <p:cNvPr id="6" name="Slide Number Placeholder 5"/>
          <p:cNvSpPr>
            <a:spLocks noGrp="1"/>
          </p:cNvSpPr>
          <p:nvPr>
            <p:ph type="sldNum" sz="quarter" idx="12"/>
          </p:nvPr>
        </p:nvSpPr>
        <p:spPr/>
        <p:txBody>
          <a:bodyPr/>
          <a:lstStyle/>
          <a:p>
            <a:fld id="{43C1A587-4483-4ACB-9B71-05EDA7F6BA2D}" type="slidenum">
              <a:rPr lang="en-US" smtClean="0"/>
              <a:pPr/>
              <a:t>3</a:t>
            </a:fld>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846380"/>
            <a:ext cx="3352800" cy="5960533"/>
          </a:xfrm>
          <a:prstGeom prst="rect">
            <a:avLst/>
          </a:prstGeom>
        </p:spPr>
      </p:pic>
      <p:sp>
        <p:nvSpPr>
          <p:cNvPr id="11" name="Oval 10"/>
          <p:cNvSpPr/>
          <p:nvPr/>
        </p:nvSpPr>
        <p:spPr>
          <a:xfrm>
            <a:off x="6284976" y="5105400"/>
            <a:ext cx="1752600" cy="457200"/>
          </a:xfrm>
          <a:prstGeom prst="ellipse">
            <a:avLst/>
          </a:prstGeom>
          <a:noFill/>
          <a:ln w="444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926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946F96-839D-4E83-AB45-6BE900683F21}" type="datetime1">
              <a:rPr lang="en-US" smtClean="0"/>
              <a:pPr/>
              <a:t>9/4/18</a:t>
            </a:fld>
            <a:r>
              <a:rPr lang="en-US" smtClean="0"/>
              <a:t>   Lecture 1</a:t>
            </a:r>
            <a:endParaRPr lang="en-US"/>
          </a:p>
        </p:txBody>
      </p:sp>
      <p:sp>
        <p:nvSpPr>
          <p:cNvPr id="3" name="Footer Placeholder 2"/>
          <p:cNvSpPr>
            <a:spLocks noGrp="1"/>
          </p:cNvSpPr>
          <p:nvPr>
            <p:ph type="ftr" sz="quarter" idx="11"/>
          </p:nvPr>
        </p:nvSpPr>
        <p:spPr/>
        <p:txBody>
          <a:bodyPr/>
          <a:lstStyle/>
          <a:p>
            <a:r>
              <a:rPr lang="en-US" dirty="0" smtClean="0"/>
              <a:t>ASEN2002 Intro to Thermodynamics and Aerodynamics		CU at Boulder, Fall 2018</a:t>
            </a:r>
            <a:endParaRPr lang="en-US" dirty="0"/>
          </a:p>
        </p:txBody>
      </p:sp>
      <p:sp>
        <p:nvSpPr>
          <p:cNvPr id="4" name="Slide Number Placeholder 3"/>
          <p:cNvSpPr>
            <a:spLocks noGrp="1"/>
          </p:cNvSpPr>
          <p:nvPr>
            <p:ph type="sldNum" sz="quarter" idx="12"/>
          </p:nvPr>
        </p:nvSpPr>
        <p:spPr/>
        <p:txBody>
          <a:bodyPr/>
          <a:lstStyle/>
          <a:p>
            <a:fld id="{80FB89EE-6389-4C23-BC4B-C1FB04999F8C}" type="slidenum">
              <a:rPr lang="en-US" smtClean="0"/>
              <a:pPr/>
              <a:t>4</a:t>
            </a:fld>
            <a:endParaRPr lang="en-US"/>
          </a:p>
        </p:txBody>
      </p:sp>
      <p:pic>
        <p:nvPicPr>
          <p:cNvPr id="5" name="Picture 4"/>
          <p:cNvPicPr>
            <a:picLocks noChangeAspect="1"/>
          </p:cNvPicPr>
          <p:nvPr/>
        </p:nvPicPr>
        <p:blipFill rotWithShape="1">
          <a:blip r:embed="rId2"/>
          <a:srcRect l="47083" t="20000" r="3333" b="29334"/>
          <a:stretch/>
        </p:blipFill>
        <p:spPr>
          <a:xfrm>
            <a:off x="337457" y="812484"/>
            <a:ext cx="8516257" cy="5438954"/>
          </a:xfrm>
          <a:prstGeom prst="rect">
            <a:avLst/>
          </a:prstGeom>
        </p:spPr>
      </p:pic>
    </p:spTree>
    <p:extLst>
      <p:ext uri="{BB962C8B-B14F-4D97-AF65-F5344CB8AC3E}">
        <p14:creationId xmlns:p14="http://schemas.microsoft.com/office/powerpoint/2010/main" val="1934528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946F96-839D-4E83-AB45-6BE900683F21}" type="datetime1">
              <a:rPr lang="en-US" smtClean="0"/>
              <a:pPr/>
              <a:t>9/4/18</a:t>
            </a:fld>
            <a:r>
              <a:rPr lang="en-US" smtClean="0"/>
              <a:t>   Lecture 1</a:t>
            </a:r>
            <a:endParaRPr lang="en-US"/>
          </a:p>
        </p:txBody>
      </p:sp>
      <p:sp>
        <p:nvSpPr>
          <p:cNvPr id="3" name="Footer Placeholder 2"/>
          <p:cNvSpPr>
            <a:spLocks noGrp="1"/>
          </p:cNvSpPr>
          <p:nvPr>
            <p:ph type="ftr" sz="quarter" idx="11"/>
          </p:nvPr>
        </p:nvSpPr>
        <p:spPr/>
        <p:txBody>
          <a:bodyPr/>
          <a:lstStyle/>
          <a:p>
            <a:r>
              <a:rPr lang="en-US" dirty="0" smtClean="0"/>
              <a:t>ASEN2002 Intro to Thermodynamics and Aerodynamics		CU at Boulder, Fall 2018</a:t>
            </a:r>
            <a:endParaRPr lang="en-US" dirty="0"/>
          </a:p>
        </p:txBody>
      </p:sp>
      <p:sp>
        <p:nvSpPr>
          <p:cNvPr id="4" name="Slide Number Placeholder 3"/>
          <p:cNvSpPr>
            <a:spLocks noGrp="1"/>
          </p:cNvSpPr>
          <p:nvPr>
            <p:ph type="sldNum" sz="quarter" idx="12"/>
          </p:nvPr>
        </p:nvSpPr>
        <p:spPr/>
        <p:txBody>
          <a:bodyPr/>
          <a:lstStyle/>
          <a:p>
            <a:fld id="{80FB89EE-6389-4C23-BC4B-C1FB04999F8C}" type="slidenum">
              <a:rPr lang="en-US" smtClean="0"/>
              <a:pPr/>
              <a:t>5</a:t>
            </a:fld>
            <a:endParaRPr lang="en-US"/>
          </a:p>
        </p:txBody>
      </p:sp>
      <p:sp>
        <p:nvSpPr>
          <p:cNvPr id="8" name="Content Placeholder 2"/>
          <p:cNvSpPr txBox="1">
            <a:spLocks/>
          </p:cNvSpPr>
          <p:nvPr/>
        </p:nvSpPr>
        <p:spPr>
          <a:xfrm>
            <a:off x="576943" y="990600"/>
            <a:ext cx="8229600" cy="4525963"/>
          </a:xfrm>
          <a:prstGeom prst="rect">
            <a:avLst/>
          </a:prstGeom>
        </p:spPr>
        <p:txBody>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cs typeface="+mn-cs"/>
              </a:defRPr>
            </a:lvl2pPr>
            <a:lvl3pPr marL="1143000" indent="-228600" algn="l" rtl="0" fontAlgn="base">
              <a:spcBef>
                <a:spcPct val="20000"/>
              </a:spcBef>
              <a:spcAft>
                <a:spcPct val="0"/>
              </a:spcAft>
              <a:buChar char="•"/>
              <a:defRPr sz="1600">
                <a:solidFill>
                  <a:schemeClr val="tx1"/>
                </a:solidFill>
                <a:latin typeface="+mn-lt"/>
                <a:cs typeface="+mn-cs"/>
              </a:defRPr>
            </a:lvl3pPr>
            <a:lvl4pPr marL="1600200" indent="-228600" algn="l" rtl="0" fontAlgn="base">
              <a:spcBef>
                <a:spcPct val="20000"/>
              </a:spcBef>
              <a:spcAft>
                <a:spcPct val="0"/>
              </a:spcAft>
              <a:buChar char="–"/>
              <a:defRPr sz="1400">
                <a:solidFill>
                  <a:schemeClr val="tx1"/>
                </a:solidFill>
                <a:latin typeface="+mn-lt"/>
                <a:cs typeface="+mn-cs"/>
              </a:defRPr>
            </a:lvl4pPr>
            <a:lvl5pPr marL="2057400" indent="-228600" algn="l" rtl="0" fontAlgn="base">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a:lstStyle>
          <a:p>
            <a:r>
              <a:rPr lang="en-US" dirty="0"/>
              <a:t>Schedule:</a:t>
            </a:r>
          </a:p>
          <a:p>
            <a:r>
              <a:rPr lang="en-US" dirty="0"/>
              <a:t>Assigned: 8/29. Due 9/19</a:t>
            </a:r>
          </a:p>
          <a:p>
            <a:r>
              <a:rPr lang="en-US" dirty="0"/>
              <a:t>8/29: </a:t>
            </a:r>
          </a:p>
          <a:p>
            <a:pPr lvl="1">
              <a:buFont typeface="Wingdings" charset="2"/>
              <a:buChar char="q"/>
            </a:pPr>
            <a:r>
              <a:rPr lang="en-US" dirty="0"/>
              <a:t>Introduction to lab. </a:t>
            </a:r>
          </a:p>
          <a:p>
            <a:pPr lvl="1">
              <a:buFont typeface="Wingdings" charset="2"/>
              <a:buChar char="q"/>
            </a:pPr>
            <a:r>
              <a:rPr lang="en-US" dirty="0" err="1"/>
              <a:t>Seeback</a:t>
            </a:r>
            <a:r>
              <a:rPr lang="en-US" dirty="0"/>
              <a:t> Effect</a:t>
            </a:r>
          </a:p>
          <a:p>
            <a:pPr lvl="1">
              <a:buFont typeface="Wingdings" charset="2"/>
              <a:buChar char="q"/>
            </a:pPr>
            <a:r>
              <a:rPr lang="en-US" dirty="0"/>
              <a:t>How to record data </a:t>
            </a:r>
          </a:p>
          <a:p>
            <a:pPr lvl="1">
              <a:buFont typeface="Wingdings" charset="2"/>
              <a:buChar char="q"/>
            </a:pPr>
            <a:r>
              <a:rPr lang="en-US" dirty="0"/>
              <a:t>Build Thermocouple pair. </a:t>
            </a:r>
          </a:p>
          <a:p>
            <a:pPr lvl="1">
              <a:buFont typeface="Wingdings" charset="2"/>
              <a:buChar char="q"/>
            </a:pPr>
            <a:r>
              <a:rPr lang="en-US" dirty="0"/>
              <a:t>Record </a:t>
            </a:r>
            <a:r>
              <a:rPr lang="en-US" dirty="0" smtClean="0"/>
              <a:t>Data using thermocouple pair</a:t>
            </a:r>
          </a:p>
          <a:p>
            <a:pPr>
              <a:buFont typeface="Wingdings" charset="2"/>
              <a:buChar char="q"/>
            </a:pPr>
            <a:r>
              <a:rPr lang="en-US" dirty="0" smtClean="0"/>
              <a:t>9/05:</a:t>
            </a:r>
          </a:p>
          <a:p>
            <a:pPr lvl="1">
              <a:buFont typeface="Wingdings" charset="2"/>
              <a:buChar char="q"/>
            </a:pPr>
            <a:r>
              <a:rPr lang="en-US" dirty="0" err="1" smtClean="0"/>
              <a:t>Multimeter</a:t>
            </a:r>
            <a:r>
              <a:rPr lang="en-US" dirty="0" smtClean="0"/>
              <a:t> Accuracy</a:t>
            </a:r>
            <a:endParaRPr lang="en-US" dirty="0"/>
          </a:p>
          <a:p>
            <a:pPr lvl="1">
              <a:buFont typeface="Wingdings" charset="2"/>
              <a:buChar char="q"/>
            </a:pPr>
            <a:r>
              <a:rPr lang="en-US" dirty="0" smtClean="0"/>
              <a:t>Error analysis</a:t>
            </a:r>
          </a:p>
          <a:p>
            <a:pPr lvl="1">
              <a:buFont typeface="Wingdings" charset="2"/>
              <a:buChar char="q"/>
            </a:pPr>
            <a:r>
              <a:rPr lang="en-US" dirty="0" smtClean="0"/>
              <a:t>Finish recording data from 8/29 using thermocouple pair</a:t>
            </a:r>
          </a:p>
          <a:p>
            <a:pPr lvl="1">
              <a:buFont typeface="Wingdings" charset="2"/>
              <a:buChar char="q"/>
            </a:pPr>
            <a:r>
              <a:rPr lang="en-US" dirty="0" smtClean="0"/>
              <a:t>CJC IF ready</a:t>
            </a:r>
          </a:p>
          <a:p>
            <a:pPr>
              <a:buFont typeface="Wingdings" charset="2"/>
              <a:buChar char="q"/>
            </a:pPr>
            <a:r>
              <a:rPr lang="en-US" dirty="0" smtClean="0"/>
              <a:t>9/12:</a:t>
            </a:r>
          </a:p>
          <a:p>
            <a:pPr lvl="1">
              <a:buFont typeface="Wingdings" charset="2"/>
              <a:buChar char="q"/>
            </a:pPr>
            <a:r>
              <a:rPr lang="en-US" dirty="0" smtClean="0"/>
              <a:t>Finish recoding data from 9/05</a:t>
            </a:r>
          </a:p>
          <a:p>
            <a:pPr lvl="1">
              <a:buFont typeface="Wingdings" charset="2"/>
              <a:buChar char="q"/>
            </a:pPr>
            <a:r>
              <a:rPr lang="en-US" dirty="0" smtClean="0"/>
              <a:t>Pair of pairs for CJC</a:t>
            </a:r>
          </a:p>
        </p:txBody>
      </p:sp>
    </p:spTree>
    <p:extLst>
      <p:ext uri="{BB962C8B-B14F-4D97-AF65-F5344CB8AC3E}">
        <p14:creationId xmlns:p14="http://schemas.microsoft.com/office/powerpoint/2010/main" val="173213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cstate="print"/>
          <a:srcRect l="20313" t="24489" r="17969" b="7333"/>
          <a:stretch/>
        </p:blipFill>
        <p:spPr bwMode="auto">
          <a:xfrm>
            <a:off x="0" y="914400"/>
            <a:ext cx="9182746" cy="5943600"/>
          </a:xfrm>
          <a:prstGeom prst="rect">
            <a:avLst/>
          </a:prstGeom>
          <a:noFill/>
          <a:ln w="9525">
            <a:noFill/>
            <a:miter lim="800000"/>
            <a:headEnd/>
            <a:tailEnd/>
          </a:ln>
        </p:spPr>
      </p:pic>
      <p:sp>
        <p:nvSpPr>
          <p:cNvPr id="3" name="TextBox 2"/>
          <p:cNvSpPr txBox="1"/>
          <p:nvPr/>
        </p:nvSpPr>
        <p:spPr>
          <a:xfrm>
            <a:off x="2057400" y="1828800"/>
            <a:ext cx="389850" cy="584775"/>
          </a:xfrm>
          <a:prstGeom prst="rect">
            <a:avLst/>
          </a:prstGeom>
          <a:noFill/>
        </p:spPr>
        <p:txBody>
          <a:bodyPr wrap="none" rtlCol="0">
            <a:spAutoFit/>
          </a:bodyPr>
          <a:lstStyle/>
          <a:p>
            <a:r>
              <a:rPr lang="en-US" sz="3200" dirty="0" smtClean="0">
                <a:solidFill>
                  <a:srgbClr val="00B050"/>
                </a:solidFill>
              </a:rPr>
              <a:t>+</a:t>
            </a:r>
            <a:endParaRPr lang="en-US" sz="3200" dirty="0">
              <a:solidFill>
                <a:srgbClr val="00B050"/>
              </a:solidFill>
            </a:endParaRPr>
          </a:p>
        </p:txBody>
      </p:sp>
      <p:sp>
        <p:nvSpPr>
          <p:cNvPr id="5" name="TextBox 4"/>
          <p:cNvSpPr txBox="1"/>
          <p:nvPr/>
        </p:nvSpPr>
        <p:spPr>
          <a:xfrm>
            <a:off x="2053087" y="2514600"/>
            <a:ext cx="396262" cy="923330"/>
          </a:xfrm>
          <a:prstGeom prst="rect">
            <a:avLst/>
          </a:prstGeom>
          <a:noFill/>
        </p:spPr>
        <p:txBody>
          <a:bodyPr wrap="none" rtlCol="0">
            <a:spAutoFit/>
          </a:bodyPr>
          <a:lstStyle/>
          <a:p>
            <a:r>
              <a:rPr lang="en-US" sz="5400" dirty="0" smtClean="0">
                <a:solidFill>
                  <a:srgbClr val="00B050"/>
                </a:solidFill>
              </a:rPr>
              <a:t>-</a:t>
            </a:r>
            <a:endParaRPr lang="en-US" sz="5400" dirty="0">
              <a:solidFill>
                <a:srgbClr val="00B050"/>
              </a:solidFill>
            </a:endParaRPr>
          </a:p>
        </p:txBody>
      </p:sp>
      <p:sp>
        <p:nvSpPr>
          <p:cNvPr id="6" name="Text Box 2"/>
          <p:cNvSpPr txBox="1">
            <a:spLocks noChangeArrowheads="1"/>
          </p:cNvSpPr>
          <p:nvPr/>
        </p:nvSpPr>
        <p:spPr bwMode="auto">
          <a:xfrm>
            <a:off x="1905000" y="100121"/>
            <a:ext cx="5573962" cy="830997"/>
          </a:xfrm>
          <a:prstGeom prst="rect">
            <a:avLst/>
          </a:prstGeom>
          <a:solidFill>
            <a:schemeClr val="bg1"/>
          </a:solidFill>
          <a:ln w="38100">
            <a:solidFill>
              <a:schemeClr val="bg1"/>
            </a:solidFill>
            <a:miter lim="800000"/>
            <a:headEnd/>
            <a:tailEnd/>
          </a:ln>
          <a:effectLst/>
        </p:spPr>
        <p:txBody>
          <a:bodyPr wrap="none">
            <a:spAutoFit/>
          </a:bodyPr>
          <a:lstStyle/>
          <a:p>
            <a:pPr algn="ctr" eaLnBrk="0" hangingPunct="0"/>
            <a:r>
              <a:rPr lang="en-US" sz="2400" b="1" dirty="0" err="1" smtClean="0"/>
              <a:t>Seebeck</a:t>
            </a:r>
            <a:r>
              <a:rPr lang="en-US" sz="2400" b="1" dirty="0" smtClean="0"/>
              <a:t> Effect for Dissimilar Metals:</a:t>
            </a:r>
          </a:p>
          <a:p>
            <a:pPr algn="ctr" eaLnBrk="0" hangingPunct="0"/>
            <a:r>
              <a:rPr lang="en-US" sz="2400" b="1" dirty="0" smtClean="0"/>
              <a:t>K-Type Thermocouple</a:t>
            </a:r>
            <a:endParaRPr lang="en-US" sz="2400" b="1" dirty="0"/>
          </a:p>
        </p:txBody>
      </p:sp>
      <p:pic>
        <p:nvPicPr>
          <p:cNvPr id="7" name="Picture 2"/>
          <p:cNvPicPr>
            <a:picLocks noChangeAspect="1" noChangeArrowheads="1"/>
          </p:cNvPicPr>
          <p:nvPr/>
        </p:nvPicPr>
        <p:blipFill rotWithShape="1">
          <a:blip r:embed="rId4" cstate="print"/>
          <a:srcRect l="34218" t="31952" r="34427" b="46500"/>
          <a:stretch/>
        </p:blipFill>
        <p:spPr bwMode="auto">
          <a:xfrm>
            <a:off x="5715000" y="972819"/>
            <a:ext cx="2928494" cy="1179172"/>
          </a:xfrm>
          <a:prstGeom prst="rect">
            <a:avLst/>
          </a:prstGeom>
          <a:noFill/>
          <a:ln w="9525">
            <a:noFill/>
            <a:miter lim="800000"/>
            <a:headEnd/>
            <a:tailEnd/>
          </a:ln>
        </p:spPr>
      </p:pic>
    </p:spTree>
    <p:extLst>
      <p:ext uri="{BB962C8B-B14F-4D97-AF65-F5344CB8AC3E}">
        <p14:creationId xmlns:p14="http://schemas.microsoft.com/office/powerpoint/2010/main" val="4040412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556"/>
            <a:ext cx="8229600" cy="1143000"/>
          </a:xfrm>
        </p:spPr>
        <p:txBody>
          <a:bodyPr/>
          <a:lstStyle/>
          <a:p>
            <a:r>
              <a:rPr lang="en-US" dirty="0" smtClean="0"/>
              <a:t>Apply Kirchhoff’s Law for Circuits</a:t>
            </a:r>
            <a:endParaRPr lang="en-US" dirty="0"/>
          </a:p>
        </p:txBody>
      </p:sp>
      <p:sp>
        <p:nvSpPr>
          <p:cNvPr id="5" name="TextBox 4"/>
          <p:cNvSpPr txBox="1"/>
          <p:nvPr/>
        </p:nvSpPr>
        <p:spPr>
          <a:xfrm>
            <a:off x="266700" y="861249"/>
            <a:ext cx="8610600" cy="646331"/>
          </a:xfrm>
          <a:prstGeom prst="rect">
            <a:avLst/>
          </a:prstGeom>
          <a:noFill/>
        </p:spPr>
        <p:txBody>
          <a:bodyPr wrap="square" rtlCol="0">
            <a:spAutoFit/>
          </a:bodyPr>
          <a:lstStyle/>
          <a:p>
            <a:r>
              <a:rPr lang="en-US" dirty="0" smtClean="0"/>
              <a:t>Equivalent circuit for the case with J1 at a</a:t>
            </a:r>
          </a:p>
          <a:p>
            <a:r>
              <a:rPr lang="en-US" dirty="0" smtClean="0"/>
              <a:t>higher temperature</a:t>
            </a:r>
            <a:endParaRPr lang="en-US" dirty="0"/>
          </a:p>
        </p:txBody>
      </p:sp>
      <p:sp>
        <p:nvSpPr>
          <p:cNvPr id="6" name="Content Placeholder 2"/>
          <p:cNvSpPr>
            <a:spLocks noGrp="1"/>
          </p:cNvSpPr>
          <p:nvPr>
            <p:ph idx="1"/>
          </p:nvPr>
        </p:nvSpPr>
        <p:spPr>
          <a:xfrm>
            <a:off x="5015298" y="871770"/>
            <a:ext cx="3810000" cy="4525963"/>
          </a:xfrm>
        </p:spPr>
        <p:txBody>
          <a:bodyPr>
            <a:normAutofit/>
          </a:bodyPr>
          <a:lstStyle/>
          <a:p>
            <a:r>
              <a:rPr lang="en-US" sz="2000" dirty="0" smtClean="0"/>
              <a:t>Loop Rule – the sum of the voltage changes around a closed path, or loop, in the circuit must add to zero</a:t>
            </a:r>
          </a:p>
          <a:p>
            <a:endParaRPr lang="en-US" sz="2000" dirty="0"/>
          </a:p>
          <a:p>
            <a:r>
              <a:rPr lang="en-US" sz="2000" dirty="0" smtClean="0"/>
              <a:t>For the chosen direction (let’s pick counter clockwise starting from the lower terminal)</a:t>
            </a:r>
          </a:p>
          <a:p>
            <a:pPr lvl="1"/>
            <a:r>
              <a:rPr lang="en-US" sz="1600" dirty="0" smtClean="0"/>
              <a:t>V=-</a:t>
            </a:r>
            <a:r>
              <a:rPr lang="en-US" sz="1600" dirty="0" smtClean="0">
                <a:latin typeface="Symbol" panose="05050102010706020507" pitchFamily="18" charset="2"/>
              </a:rPr>
              <a:t>e</a:t>
            </a:r>
            <a:r>
              <a:rPr lang="en-US" sz="1600" dirty="0" smtClean="0"/>
              <a:t>, if direction of the loop crosses a battery from + to – (high to low potential)</a:t>
            </a:r>
          </a:p>
          <a:p>
            <a:pPr lvl="1"/>
            <a:r>
              <a:rPr lang="en-US" sz="1600" dirty="0" smtClean="0"/>
              <a:t>V=+</a:t>
            </a:r>
            <a:r>
              <a:rPr lang="en-US" sz="1600" dirty="0" smtClean="0">
                <a:latin typeface="Symbol" panose="05050102010706020507" pitchFamily="18" charset="2"/>
              </a:rPr>
              <a:t>e</a:t>
            </a:r>
            <a:r>
              <a:rPr lang="en-US" sz="1600" dirty="0" smtClean="0"/>
              <a:t>, if direction of the loop crosses a battery, from – to + (low to high potential)</a:t>
            </a:r>
            <a:endParaRPr lang="en-US" sz="1600" dirty="0"/>
          </a:p>
        </p:txBody>
      </p:sp>
      <p:sp>
        <p:nvSpPr>
          <p:cNvPr id="7" name="TextBox 6"/>
          <p:cNvSpPr txBox="1"/>
          <p:nvPr/>
        </p:nvSpPr>
        <p:spPr>
          <a:xfrm>
            <a:off x="368165" y="5322810"/>
            <a:ext cx="8610600" cy="954107"/>
          </a:xfrm>
          <a:prstGeom prst="rect">
            <a:avLst/>
          </a:prstGeom>
          <a:noFill/>
        </p:spPr>
        <p:txBody>
          <a:bodyPr wrap="square" rtlCol="0">
            <a:spAutoFit/>
          </a:bodyPr>
          <a:lstStyle/>
          <a:p>
            <a:r>
              <a:rPr lang="en-US" dirty="0" smtClean="0"/>
              <a:t>V</a:t>
            </a:r>
            <a:r>
              <a:rPr lang="en-US" baseline="-25000" dirty="0" smtClean="0"/>
              <a:t>4</a:t>
            </a:r>
            <a:r>
              <a:rPr lang="en-US" dirty="0" smtClean="0"/>
              <a:t> represents the </a:t>
            </a:r>
            <a:r>
              <a:rPr lang="en-US" dirty="0" err="1" smtClean="0"/>
              <a:t>multimeter</a:t>
            </a:r>
            <a:r>
              <a:rPr lang="en-US" dirty="0" smtClean="0"/>
              <a:t> measured voltage</a:t>
            </a:r>
          </a:p>
          <a:p>
            <a:r>
              <a:rPr lang="en-US" dirty="0" smtClean="0"/>
              <a:t>V</a:t>
            </a:r>
            <a:r>
              <a:rPr lang="en-US" baseline="-25000" dirty="0" smtClean="0"/>
              <a:t>1,2,3</a:t>
            </a:r>
            <a:r>
              <a:rPr lang="en-US" dirty="0" smtClean="0"/>
              <a:t> represents </a:t>
            </a:r>
            <a:r>
              <a:rPr lang="en-US" dirty="0" err="1" smtClean="0"/>
              <a:t>emf’s</a:t>
            </a:r>
            <a:r>
              <a:rPr lang="en-US" dirty="0" smtClean="0"/>
              <a:t> for each junction of dissimilar metals. Must know the types of metals, their </a:t>
            </a:r>
            <a:r>
              <a:rPr lang="en-US" dirty="0" err="1" smtClean="0"/>
              <a:t>Seebeck</a:t>
            </a:r>
            <a:r>
              <a:rPr lang="en-US" dirty="0" smtClean="0"/>
              <a:t> coefficients, and the temperature at each junction to determine the total </a:t>
            </a:r>
            <a:r>
              <a:rPr lang="en-US" dirty="0" err="1" smtClean="0"/>
              <a:t>emf</a:t>
            </a:r>
            <a:r>
              <a:rPr lang="en-US" dirty="0" smtClean="0"/>
              <a:t>. If same dissimilar metals and same temperature at junction 2 and 3 then their voltages cancel out and the desired result is found</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035039713"/>
              </p:ext>
            </p:extLst>
          </p:nvPr>
        </p:nvGraphicFramePr>
        <p:xfrm>
          <a:off x="6248400" y="2145357"/>
          <a:ext cx="1192846" cy="458787"/>
        </p:xfrm>
        <a:graphic>
          <a:graphicData uri="http://schemas.openxmlformats.org/presentationml/2006/ole">
            <mc:AlternateContent xmlns:mc="http://schemas.openxmlformats.org/markup-compatibility/2006">
              <mc:Choice xmlns:v="urn:schemas-microsoft-com:vml" Requires="v">
                <p:oleObj spid="_x0000_s1318" name="Equation" r:id="rId4" imgW="660240" imgH="253800" progId="Equation.DSMT4">
                  <p:embed/>
                </p:oleObj>
              </mc:Choice>
              <mc:Fallback>
                <p:oleObj name="Equation" r:id="rId4" imgW="660240" imgH="253800" progId="Equation.DSMT4">
                  <p:embed/>
                  <p:pic>
                    <p:nvPicPr>
                      <p:cNvPr id="8" name="Object 7"/>
                      <p:cNvPicPr/>
                      <p:nvPr/>
                    </p:nvPicPr>
                    <p:blipFill>
                      <a:blip r:embed="rId5"/>
                      <a:stretch>
                        <a:fillRect/>
                      </a:stretch>
                    </p:blipFill>
                    <p:spPr>
                      <a:xfrm>
                        <a:off x="6248400" y="2145357"/>
                        <a:ext cx="1192846" cy="458787"/>
                      </a:xfrm>
                      <a:prstGeom prst="rect">
                        <a:avLst/>
                      </a:prstGeom>
                    </p:spPr>
                  </p:pic>
                </p:oleObj>
              </mc:Fallback>
            </mc:AlternateContent>
          </a:graphicData>
        </a:graphic>
      </p:graphicFrame>
      <p:graphicFrame>
        <p:nvGraphicFramePr>
          <p:cNvPr id="9" name="Object 8"/>
          <p:cNvGraphicFramePr>
            <a:graphicFrameLocks noChangeAspect="1"/>
          </p:cNvGraphicFramePr>
          <p:nvPr>
            <p:extLst/>
          </p:nvPr>
        </p:nvGraphicFramePr>
        <p:xfrm>
          <a:off x="374650" y="3790950"/>
          <a:ext cx="3903663" cy="458788"/>
        </p:xfrm>
        <a:graphic>
          <a:graphicData uri="http://schemas.openxmlformats.org/presentationml/2006/ole">
            <mc:AlternateContent xmlns:mc="http://schemas.openxmlformats.org/markup-compatibility/2006">
              <mc:Choice xmlns:v="urn:schemas-microsoft-com:vml" Requires="v">
                <p:oleObj spid="_x0000_s1319" name="Equation" r:id="rId6" imgW="2158920" imgH="253800" progId="Equation.DSMT4">
                  <p:embed/>
                </p:oleObj>
              </mc:Choice>
              <mc:Fallback>
                <p:oleObj name="Equation" r:id="rId6" imgW="2158920" imgH="253800" progId="Equation.DSMT4">
                  <p:embed/>
                  <p:pic>
                    <p:nvPicPr>
                      <p:cNvPr id="9" name="Object 8"/>
                      <p:cNvPicPr/>
                      <p:nvPr/>
                    </p:nvPicPr>
                    <p:blipFill>
                      <a:blip r:embed="rId7"/>
                      <a:stretch>
                        <a:fillRect/>
                      </a:stretch>
                    </p:blipFill>
                    <p:spPr>
                      <a:xfrm>
                        <a:off x="374650" y="3790950"/>
                        <a:ext cx="3903663" cy="458788"/>
                      </a:xfrm>
                      <a:prstGeom prst="rect">
                        <a:avLst/>
                      </a:prstGeom>
                    </p:spPr>
                  </p:pic>
                </p:oleObj>
              </mc:Fallback>
            </mc:AlternateContent>
          </a:graphicData>
        </a:graphic>
      </p:graphicFrame>
      <p:graphicFrame>
        <p:nvGraphicFramePr>
          <p:cNvPr id="10" name="Object 9"/>
          <p:cNvGraphicFramePr>
            <a:graphicFrameLocks noChangeAspect="1"/>
          </p:cNvGraphicFramePr>
          <p:nvPr>
            <p:extLst/>
          </p:nvPr>
        </p:nvGraphicFramePr>
        <p:xfrm>
          <a:off x="1806575" y="4235450"/>
          <a:ext cx="1908175" cy="412750"/>
        </p:xfrm>
        <a:graphic>
          <a:graphicData uri="http://schemas.openxmlformats.org/presentationml/2006/ole">
            <mc:AlternateContent xmlns:mc="http://schemas.openxmlformats.org/markup-compatibility/2006">
              <mc:Choice xmlns:v="urn:schemas-microsoft-com:vml" Requires="v">
                <p:oleObj spid="_x0000_s1320" name="Equation" r:id="rId8" imgW="1054080" imgH="228600" progId="Equation.DSMT4">
                  <p:embed/>
                </p:oleObj>
              </mc:Choice>
              <mc:Fallback>
                <p:oleObj name="Equation" r:id="rId8" imgW="1054080" imgH="228600" progId="Equation.DSMT4">
                  <p:embed/>
                  <p:pic>
                    <p:nvPicPr>
                      <p:cNvPr id="10" name="Object 9"/>
                      <p:cNvPicPr/>
                      <p:nvPr/>
                    </p:nvPicPr>
                    <p:blipFill>
                      <a:blip r:embed="rId9"/>
                      <a:stretch>
                        <a:fillRect/>
                      </a:stretch>
                    </p:blipFill>
                    <p:spPr>
                      <a:xfrm>
                        <a:off x="1806575" y="4235450"/>
                        <a:ext cx="1908175" cy="412750"/>
                      </a:xfrm>
                      <a:prstGeom prst="rect">
                        <a:avLst/>
                      </a:prstGeom>
                    </p:spPr>
                  </p:pic>
                </p:oleObj>
              </mc:Fallback>
            </mc:AlternateContent>
          </a:graphicData>
        </a:graphic>
      </p:graphicFrame>
      <p:graphicFrame>
        <p:nvGraphicFramePr>
          <p:cNvPr id="11" name="Object 10"/>
          <p:cNvGraphicFramePr>
            <a:graphicFrameLocks noChangeAspect="1"/>
          </p:cNvGraphicFramePr>
          <p:nvPr>
            <p:extLst/>
          </p:nvPr>
        </p:nvGraphicFramePr>
        <p:xfrm>
          <a:off x="1760244" y="4757737"/>
          <a:ext cx="1768475" cy="414338"/>
        </p:xfrm>
        <a:graphic>
          <a:graphicData uri="http://schemas.openxmlformats.org/presentationml/2006/ole">
            <mc:AlternateContent xmlns:mc="http://schemas.openxmlformats.org/markup-compatibility/2006">
              <mc:Choice xmlns:v="urn:schemas-microsoft-com:vml" Requires="v">
                <p:oleObj spid="_x0000_s1321" name="Equation" r:id="rId10" imgW="977760" imgH="228600" progId="Equation.DSMT4">
                  <p:embed/>
                </p:oleObj>
              </mc:Choice>
              <mc:Fallback>
                <p:oleObj name="Equation" r:id="rId10" imgW="977760" imgH="228600" progId="Equation.DSMT4">
                  <p:embed/>
                  <p:pic>
                    <p:nvPicPr>
                      <p:cNvPr id="11" name="Object 10"/>
                      <p:cNvPicPr/>
                      <p:nvPr/>
                    </p:nvPicPr>
                    <p:blipFill>
                      <a:blip r:embed="rId11"/>
                      <a:stretch>
                        <a:fillRect/>
                      </a:stretch>
                    </p:blipFill>
                    <p:spPr>
                      <a:xfrm>
                        <a:off x="1760244" y="4757737"/>
                        <a:ext cx="1768475" cy="414338"/>
                      </a:xfrm>
                      <a:prstGeom prst="rect">
                        <a:avLst/>
                      </a:prstGeom>
                    </p:spPr>
                  </p:pic>
                </p:oleObj>
              </mc:Fallback>
            </mc:AlternateContent>
          </a:graphicData>
        </a:graphic>
      </p:graphicFrame>
      <p:grpSp>
        <p:nvGrpSpPr>
          <p:cNvPr id="17" name="Group 16"/>
          <p:cNvGrpSpPr/>
          <p:nvPr/>
        </p:nvGrpSpPr>
        <p:grpSpPr>
          <a:xfrm>
            <a:off x="228600" y="1322841"/>
            <a:ext cx="3951742" cy="2438400"/>
            <a:chOff x="256770" y="1752600"/>
            <a:chExt cx="3951742" cy="2438400"/>
          </a:xfrm>
        </p:grpSpPr>
        <p:grpSp>
          <p:nvGrpSpPr>
            <p:cNvPr id="15" name="Group 14"/>
            <p:cNvGrpSpPr/>
            <p:nvPr/>
          </p:nvGrpSpPr>
          <p:grpSpPr>
            <a:xfrm>
              <a:off x="256770" y="1752600"/>
              <a:ext cx="3951742" cy="2438400"/>
              <a:chOff x="256770" y="1752600"/>
              <a:chExt cx="3951742" cy="2438400"/>
            </a:xfrm>
          </p:grpSpPr>
          <p:pic>
            <p:nvPicPr>
              <p:cNvPr id="4" name="Picture 3"/>
              <p:cNvPicPr>
                <a:picLocks noChangeAspect="1"/>
              </p:cNvPicPr>
              <p:nvPr/>
            </p:nvPicPr>
            <p:blipFill>
              <a:blip r:embed="rId12"/>
              <a:stretch>
                <a:fillRect/>
              </a:stretch>
            </p:blipFill>
            <p:spPr>
              <a:xfrm>
                <a:off x="256770" y="1752600"/>
                <a:ext cx="3951742" cy="2438400"/>
              </a:xfrm>
              <a:prstGeom prst="rect">
                <a:avLst/>
              </a:prstGeom>
              <a:ln>
                <a:solidFill>
                  <a:schemeClr val="accent1"/>
                </a:solidFill>
              </a:ln>
            </p:spPr>
          </p:pic>
          <p:cxnSp>
            <p:nvCxnSpPr>
              <p:cNvPr id="14" name="Straight Connector 13"/>
              <p:cNvCxnSpPr/>
              <p:nvPr/>
            </p:nvCxnSpPr>
            <p:spPr>
              <a:xfrm>
                <a:off x="1035908" y="2209586"/>
                <a:ext cx="0" cy="12461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Curved Up Arrow 15"/>
            <p:cNvSpPr/>
            <p:nvPr/>
          </p:nvSpPr>
          <p:spPr>
            <a:xfrm rot="17456091">
              <a:off x="2362200" y="2723256"/>
              <a:ext cx="762000" cy="370793"/>
            </a:xfrm>
            <a:prstGeom prst="curvedUp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aphicFrame>
        <p:nvGraphicFramePr>
          <p:cNvPr id="18" name="Object 17"/>
          <p:cNvGraphicFramePr>
            <a:graphicFrameLocks noChangeAspect="1"/>
          </p:cNvGraphicFramePr>
          <p:nvPr>
            <p:extLst/>
          </p:nvPr>
        </p:nvGraphicFramePr>
        <p:xfrm>
          <a:off x="588366" y="2168376"/>
          <a:ext cx="298450" cy="412750"/>
        </p:xfrm>
        <a:graphic>
          <a:graphicData uri="http://schemas.openxmlformats.org/presentationml/2006/ole">
            <mc:AlternateContent xmlns:mc="http://schemas.openxmlformats.org/markup-compatibility/2006">
              <mc:Choice xmlns:v="urn:schemas-microsoft-com:vml" Requires="v">
                <p:oleObj spid="_x0000_s1322" name="Equation" r:id="rId13" imgW="164880" imgH="228600" progId="Equation.DSMT4">
                  <p:embed/>
                </p:oleObj>
              </mc:Choice>
              <mc:Fallback>
                <p:oleObj name="Equation" r:id="rId13" imgW="164880" imgH="228600" progId="Equation.DSMT4">
                  <p:embed/>
                  <p:pic>
                    <p:nvPicPr>
                      <p:cNvPr id="18" name="Object 17"/>
                      <p:cNvPicPr/>
                      <p:nvPr/>
                    </p:nvPicPr>
                    <p:blipFill>
                      <a:blip r:embed="rId14"/>
                      <a:stretch>
                        <a:fillRect/>
                      </a:stretch>
                    </p:blipFill>
                    <p:spPr>
                      <a:xfrm>
                        <a:off x="588366" y="2168376"/>
                        <a:ext cx="298450" cy="412750"/>
                      </a:xfrm>
                      <a:prstGeom prst="rect">
                        <a:avLst/>
                      </a:prstGeom>
                    </p:spPr>
                  </p:pic>
                </p:oleObj>
              </mc:Fallback>
            </mc:AlternateContent>
          </a:graphicData>
        </a:graphic>
      </p:graphicFrame>
      <p:graphicFrame>
        <p:nvGraphicFramePr>
          <p:cNvPr id="19" name="Object 18"/>
          <p:cNvGraphicFramePr>
            <a:graphicFrameLocks noChangeAspect="1"/>
          </p:cNvGraphicFramePr>
          <p:nvPr>
            <p:extLst/>
          </p:nvPr>
        </p:nvGraphicFramePr>
        <p:xfrm>
          <a:off x="1723836" y="3325143"/>
          <a:ext cx="298450" cy="412750"/>
        </p:xfrm>
        <a:graphic>
          <a:graphicData uri="http://schemas.openxmlformats.org/presentationml/2006/ole">
            <mc:AlternateContent xmlns:mc="http://schemas.openxmlformats.org/markup-compatibility/2006">
              <mc:Choice xmlns:v="urn:schemas-microsoft-com:vml" Requires="v">
                <p:oleObj spid="_x0000_s1323" name="Equation" r:id="rId15" imgW="164880" imgH="228600" progId="Equation.DSMT4">
                  <p:embed/>
                </p:oleObj>
              </mc:Choice>
              <mc:Fallback>
                <p:oleObj name="Equation" r:id="rId15" imgW="164880" imgH="228600" progId="Equation.DSMT4">
                  <p:embed/>
                  <p:pic>
                    <p:nvPicPr>
                      <p:cNvPr id="19" name="Object 18"/>
                      <p:cNvPicPr/>
                      <p:nvPr/>
                    </p:nvPicPr>
                    <p:blipFill>
                      <a:blip r:embed="rId16"/>
                      <a:stretch>
                        <a:fillRect/>
                      </a:stretch>
                    </p:blipFill>
                    <p:spPr>
                      <a:xfrm>
                        <a:off x="1723836" y="3325143"/>
                        <a:ext cx="298450" cy="412750"/>
                      </a:xfrm>
                      <a:prstGeom prst="rect">
                        <a:avLst/>
                      </a:prstGeom>
                    </p:spPr>
                  </p:pic>
                </p:oleObj>
              </mc:Fallback>
            </mc:AlternateContent>
          </a:graphicData>
        </a:graphic>
      </p:graphicFrame>
      <p:graphicFrame>
        <p:nvGraphicFramePr>
          <p:cNvPr id="20" name="Object 19"/>
          <p:cNvGraphicFramePr>
            <a:graphicFrameLocks noChangeAspect="1"/>
          </p:cNvGraphicFramePr>
          <p:nvPr>
            <p:extLst/>
          </p:nvPr>
        </p:nvGraphicFramePr>
        <p:xfrm>
          <a:off x="3706813" y="2411413"/>
          <a:ext cx="274637" cy="412750"/>
        </p:xfrm>
        <a:graphic>
          <a:graphicData uri="http://schemas.openxmlformats.org/presentationml/2006/ole">
            <mc:AlternateContent xmlns:mc="http://schemas.openxmlformats.org/markup-compatibility/2006">
              <mc:Choice xmlns:v="urn:schemas-microsoft-com:vml" Requires="v">
                <p:oleObj spid="_x0000_s1324" name="Equation" r:id="rId17" imgW="152280" imgH="228600" progId="Equation.DSMT4">
                  <p:embed/>
                </p:oleObj>
              </mc:Choice>
              <mc:Fallback>
                <p:oleObj name="Equation" r:id="rId17" imgW="152280" imgH="228600" progId="Equation.DSMT4">
                  <p:embed/>
                  <p:pic>
                    <p:nvPicPr>
                      <p:cNvPr id="20" name="Object 19"/>
                      <p:cNvPicPr/>
                      <p:nvPr/>
                    </p:nvPicPr>
                    <p:blipFill>
                      <a:blip r:embed="rId18"/>
                      <a:stretch>
                        <a:fillRect/>
                      </a:stretch>
                    </p:blipFill>
                    <p:spPr>
                      <a:xfrm>
                        <a:off x="3706813" y="2411413"/>
                        <a:ext cx="274637" cy="412750"/>
                      </a:xfrm>
                      <a:prstGeom prst="rect">
                        <a:avLst/>
                      </a:prstGeom>
                    </p:spPr>
                  </p:pic>
                </p:oleObj>
              </mc:Fallback>
            </mc:AlternateContent>
          </a:graphicData>
        </a:graphic>
      </p:graphicFrame>
      <p:graphicFrame>
        <p:nvGraphicFramePr>
          <p:cNvPr id="21" name="Object 20"/>
          <p:cNvGraphicFramePr>
            <a:graphicFrameLocks noChangeAspect="1"/>
          </p:cNvGraphicFramePr>
          <p:nvPr>
            <p:extLst/>
          </p:nvPr>
        </p:nvGraphicFramePr>
        <p:xfrm>
          <a:off x="2195429" y="2055703"/>
          <a:ext cx="298450" cy="412750"/>
        </p:xfrm>
        <a:graphic>
          <a:graphicData uri="http://schemas.openxmlformats.org/presentationml/2006/ole">
            <mc:AlternateContent xmlns:mc="http://schemas.openxmlformats.org/markup-compatibility/2006">
              <mc:Choice xmlns:v="urn:schemas-microsoft-com:vml" Requires="v">
                <p:oleObj spid="_x0000_s1325" name="Equation" r:id="rId19" imgW="164880" imgH="228600" progId="Equation.DSMT4">
                  <p:embed/>
                </p:oleObj>
              </mc:Choice>
              <mc:Fallback>
                <p:oleObj name="Equation" r:id="rId19" imgW="164880" imgH="228600" progId="Equation.DSMT4">
                  <p:embed/>
                  <p:pic>
                    <p:nvPicPr>
                      <p:cNvPr id="21" name="Object 20"/>
                      <p:cNvPicPr/>
                      <p:nvPr/>
                    </p:nvPicPr>
                    <p:blipFill>
                      <a:blip r:embed="rId20"/>
                      <a:stretch>
                        <a:fillRect/>
                      </a:stretch>
                    </p:blipFill>
                    <p:spPr>
                      <a:xfrm>
                        <a:off x="2195429" y="2055703"/>
                        <a:ext cx="298450" cy="412750"/>
                      </a:xfrm>
                      <a:prstGeom prst="rect">
                        <a:avLst/>
                      </a:prstGeom>
                    </p:spPr>
                  </p:pic>
                </p:oleObj>
              </mc:Fallback>
            </mc:AlternateContent>
          </a:graphicData>
        </a:graphic>
      </p:graphicFrame>
      <p:graphicFrame>
        <p:nvGraphicFramePr>
          <p:cNvPr id="22" name="Object 21"/>
          <p:cNvGraphicFramePr>
            <a:graphicFrameLocks noChangeAspect="1"/>
          </p:cNvGraphicFramePr>
          <p:nvPr>
            <p:extLst/>
          </p:nvPr>
        </p:nvGraphicFramePr>
        <p:xfrm>
          <a:off x="719191" y="1643708"/>
          <a:ext cx="252412" cy="252412"/>
        </p:xfrm>
        <a:graphic>
          <a:graphicData uri="http://schemas.openxmlformats.org/presentationml/2006/ole">
            <mc:AlternateContent xmlns:mc="http://schemas.openxmlformats.org/markup-compatibility/2006">
              <mc:Choice xmlns:v="urn:schemas-microsoft-com:vml" Requires="v">
                <p:oleObj spid="_x0000_s1326" name="Equation" r:id="rId21" imgW="139680" imgH="139680" progId="Equation.DSMT4">
                  <p:embed/>
                </p:oleObj>
              </mc:Choice>
              <mc:Fallback>
                <p:oleObj name="Equation" r:id="rId21" imgW="139680" imgH="139680" progId="Equation.DSMT4">
                  <p:embed/>
                  <p:pic>
                    <p:nvPicPr>
                      <p:cNvPr id="22" name="Object 21"/>
                      <p:cNvPicPr/>
                      <p:nvPr/>
                    </p:nvPicPr>
                    <p:blipFill>
                      <a:blip r:embed="rId22"/>
                      <a:stretch>
                        <a:fillRect/>
                      </a:stretch>
                    </p:blipFill>
                    <p:spPr>
                      <a:xfrm>
                        <a:off x="719191" y="1643708"/>
                        <a:ext cx="252412" cy="252412"/>
                      </a:xfrm>
                      <a:prstGeom prst="rect">
                        <a:avLst/>
                      </a:prstGeom>
                    </p:spPr>
                  </p:pic>
                </p:oleObj>
              </mc:Fallback>
            </mc:AlternateContent>
          </a:graphicData>
        </a:graphic>
      </p:graphicFrame>
      <p:graphicFrame>
        <p:nvGraphicFramePr>
          <p:cNvPr id="41" name="Object 40"/>
          <p:cNvGraphicFramePr>
            <a:graphicFrameLocks noChangeAspect="1"/>
          </p:cNvGraphicFramePr>
          <p:nvPr>
            <p:extLst/>
          </p:nvPr>
        </p:nvGraphicFramePr>
        <p:xfrm>
          <a:off x="658216" y="2950602"/>
          <a:ext cx="228600" cy="184150"/>
        </p:xfrm>
        <a:graphic>
          <a:graphicData uri="http://schemas.openxmlformats.org/presentationml/2006/ole">
            <mc:AlternateContent xmlns:mc="http://schemas.openxmlformats.org/markup-compatibility/2006">
              <mc:Choice xmlns:v="urn:schemas-microsoft-com:vml" Requires="v">
                <p:oleObj spid="_x0000_s1327" name="Equation" r:id="rId23" imgW="126720" imgH="101520" progId="Equation.DSMT4">
                  <p:embed/>
                </p:oleObj>
              </mc:Choice>
              <mc:Fallback>
                <p:oleObj name="Equation" r:id="rId23" imgW="126720" imgH="101520" progId="Equation.DSMT4">
                  <p:embed/>
                  <p:pic>
                    <p:nvPicPr>
                      <p:cNvPr id="41" name="Object 40"/>
                      <p:cNvPicPr/>
                      <p:nvPr/>
                    </p:nvPicPr>
                    <p:blipFill>
                      <a:blip r:embed="rId24"/>
                      <a:stretch>
                        <a:fillRect/>
                      </a:stretch>
                    </p:blipFill>
                    <p:spPr>
                      <a:xfrm>
                        <a:off x="658216" y="2950602"/>
                        <a:ext cx="228600" cy="184150"/>
                      </a:xfrm>
                      <a:prstGeom prst="rect">
                        <a:avLst/>
                      </a:prstGeom>
                    </p:spPr>
                  </p:pic>
                </p:oleObj>
              </mc:Fallback>
            </mc:AlternateContent>
          </a:graphicData>
        </a:graphic>
      </p:graphicFrame>
    </p:spTree>
    <p:extLst>
      <p:ext uri="{BB962C8B-B14F-4D97-AF65-F5344CB8AC3E}">
        <p14:creationId xmlns:p14="http://schemas.microsoft.com/office/powerpoint/2010/main" val="974957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3" cstate="print"/>
          <a:srcRect l="20313" t="25363" r="17969" b="7333"/>
          <a:stretch/>
        </p:blipFill>
        <p:spPr bwMode="auto">
          <a:xfrm>
            <a:off x="0" y="990600"/>
            <a:ext cx="9182746" cy="5867400"/>
          </a:xfrm>
          <a:prstGeom prst="rect">
            <a:avLst/>
          </a:prstGeom>
          <a:noFill/>
          <a:ln w="9525">
            <a:noFill/>
            <a:miter lim="800000"/>
            <a:headEnd/>
            <a:tailEnd/>
          </a:ln>
        </p:spPr>
      </p:pic>
      <p:sp>
        <p:nvSpPr>
          <p:cNvPr id="3" name="TextBox 2"/>
          <p:cNvSpPr txBox="1"/>
          <p:nvPr/>
        </p:nvSpPr>
        <p:spPr>
          <a:xfrm>
            <a:off x="2057400" y="1828800"/>
            <a:ext cx="389850" cy="584775"/>
          </a:xfrm>
          <a:prstGeom prst="rect">
            <a:avLst/>
          </a:prstGeom>
          <a:noFill/>
        </p:spPr>
        <p:txBody>
          <a:bodyPr wrap="none" rtlCol="0">
            <a:spAutoFit/>
          </a:bodyPr>
          <a:lstStyle/>
          <a:p>
            <a:r>
              <a:rPr lang="en-US" sz="3200" dirty="0" smtClean="0">
                <a:solidFill>
                  <a:srgbClr val="00B050"/>
                </a:solidFill>
              </a:rPr>
              <a:t>+</a:t>
            </a:r>
            <a:endParaRPr lang="en-US" sz="3200" dirty="0">
              <a:solidFill>
                <a:srgbClr val="00B050"/>
              </a:solidFill>
            </a:endParaRPr>
          </a:p>
        </p:txBody>
      </p:sp>
      <p:sp>
        <p:nvSpPr>
          <p:cNvPr id="4" name="TextBox 3"/>
          <p:cNvSpPr txBox="1"/>
          <p:nvPr/>
        </p:nvSpPr>
        <p:spPr>
          <a:xfrm>
            <a:off x="2057400" y="2514600"/>
            <a:ext cx="396262" cy="923330"/>
          </a:xfrm>
          <a:prstGeom prst="rect">
            <a:avLst/>
          </a:prstGeom>
          <a:noFill/>
        </p:spPr>
        <p:txBody>
          <a:bodyPr wrap="none" rtlCol="0">
            <a:spAutoFit/>
          </a:bodyPr>
          <a:lstStyle/>
          <a:p>
            <a:r>
              <a:rPr lang="en-US" sz="5400" dirty="0" smtClean="0">
                <a:solidFill>
                  <a:srgbClr val="00B050"/>
                </a:solidFill>
              </a:rPr>
              <a:t>-</a:t>
            </a:r>
            <a:endParaRPr lang="en-US" sz="5400" dirty="0">
              <a:solidFill>
                <a:srgbClr val="00B050"/>
              </a:solidFill>
            </a:endParaRPr>
          </a:p>
        </p:txBody>
      </p:sp>
      <p:cxnSp>
        <p:nvCxnSpPr>
          <p:cNvPr id="5" name="Straight Arrow Connector 4"/>
          <p:cNvCxnSpPr/>
          <p:nvPr/>
        </p:nvCxnSpPr>
        <p:spPr>
          <a:xfrm flipH="1" flipV="1">
            <a:off x="4953000" y="3276600"/>
            <a:ext cx="1524000" cy="1066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56293" y="4334470"/>
            <a:ext cx="3059107" cy="923330"/>
          </a:xfrm>
          <a:prstGeom prst="rect">
            <a:avLst/>
          </a:prstGeom>
          <a:noFill/>
        </p:spPr>
        <p:txBody>
          <a:bodyPr wrap="none" rtlCol="0">
            <a:spAutoFit/>
          </a:bodyPr>
          <a:lstStyle/>
          <a:p>
            <a:r>
              <a:rPr lang="en-US" dirty="0" smtClean="0">
                <a:solidFill>
                  <a:srgbClr val="00B050"/>
                </a:solidFill>
              </a:rPr>
              <a:t>Using the wire nuts, </a:t>
            </a:r>
          </a:p>
          <a:p>
            <a:r>
              <a:rPr lang="en-US" dirty="0" smtClean="0">
                <a:solidFill>
                  <a:srgbClr val="00B050"/>
                </a:solidFill>
              </a:rPr>
              <a:t>the two thermocouples </a:t>
            </a:r>
          </a:p>
          <a:p>
            <a:r>
              <a:rPr lang="en-US" dirty="0" smtClean="0">
                <a:solidFill>
                  <a:srgbClr val="00B050"/>
                </a:solidFill>
              </a:rPr>
              <a:t>are connected at the red ends.</a:t>
            </a:r>
            <a:endParaRPr lang="en-US" dirty="0">
              <a:solidFill>
                <a:srgbClr val="00B050"/>
              </a:solidFill>
            </a:endParaRPr>
          </a:p>
        </p:txBody>
      </p:sp>
      <p:sp>
        <p:nvSpPr>
          <p:cNvPr id="8" name="Oval 7"/>
          <p:cNvSpPr/>
          <p:nvPr/>
        </p:nvSpPr>
        <p:spPr>
          <a:xfrm>
            <a:off x="4800600" y="3124200"/>
            <a:ext cx="152400" cy="16133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a:off x="2320312" y="1371600"/>
            <a:ext cx="651488" cy="4477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916959" y="762000"/>
            <a:ext cx="3864841" cy="646331"/>
          </a:xfrm>
          <a:prstGeom prst="rect">
            <a:avLst/>
          </a:prstGeom>
          <a:noFill/>
        </p:spPr>
        <p:txBody>
          <a:bodyPr wrap="none" rtlCol="0">
            <a:spAutoFit/>
          </a:bodyPr>
          <a:lstStyle/>
          <a:p>
            <a:r>
              <a:rPr lang="en-US" dirty="0" smtClean="0">
                <a:solidFill>
                  <a:srgbClr val="00B050"/>
                </a:solidFill>
              </a:rPr>
              <a:t>Using banana plugs, the thermocouple </a:t>
            </a:r>
          </a:p>
          <a:p>
            <a:r>
              <a:rPr lang="en-US" dirty="0" smtClean="0">
                <a:solidFill>
                  <a:srgbClr val="00B050"/>
                </a:solidFill>
              </a:rPr>
              <a:t>is plugged into the </a:t>
            </a:r>
            <a:r>
              <a:rPr lang="en-US" dirty="0" err="1" smtClean="0">
                <a:solidFill>
                  <a:srgbClr val="00B050"/>
                </a:solidFill>
              </a:rPr>
              <a:t>multimeter</a:t>
            </a:r>
            <a:r>
              <a:rPr lang="en-US" dirty="0" smtClean="0">
                <a:solidFill>
                  <a:srgbClr val="00B050"/>
                </a:solidFill>
              </a:rPr>
              <a:t>.</a:t>
            </a:r>
            <a:endParaRPr lang="en-US" dirty="0">
              <a:solidFill>
                <a:srgbClr val="00B050"/>
              </a:solidFill>
            </a:endParaRPr>
          </a:p>
        </p:txBody>
      </p:sp>
      <p:cxnSp>
        <p:nvCxnSpPr>
          <p:cNvPr id="12" name="Straight Arrow Connector 11"/>
          <p:cNvCxnSpPr/>
          <p:nvPr/>
        </p:nvCxnSpPr>
        <p:spPr>
          <a:xfrm flipH="1">
            <a:off x="5943600" y="2074300"/>
            <a:ext cx="325744" cy="4477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16193" y="1688068"/>
            <a:ext cx="3023007" cy="369332"/>
          </a:xfrm>
          <a:prstGeom prst="rect">
            <a:avLst/>
          </a:prstGeom>
          <a:noFill/>
        </p:spPr>
        <p:txBody>
          <a:bodyPr wrap="none" rtlCol="0">
            <a:spAutoFit/>
          </a:bodyPr>
          <a:lstStyle/>
          <a:p>
            <a:r>
              <a:rPr lang="en-US" dirty="0" smtClean="0">
                <a:solidFill>
                  <a:srgbClr val="00B050"/>
                </a:solidFill>
              </a:rPr>
              <a:t>The two materials are welded.</a:t>
            </a:r>
            <a:endParaRPr lang="en-US" dirty="0">
              <a:solidFill>
                <a:srgbClr val="00B050"/>
              </a:solidFill>
            </a:endParaRPr>
          </a:p>
        </p:txBody>
      </p:sp>
      <p:sp>
        <p:nvSpPr>
          <p:cNvPr id="14" name="Title 1"/>
          <p:cNvSpPr>
            <a:spLocks noGrp="1"/>
          </p:cNvSpPr>
          <p:nvPr>
            <p:ph type="title"/>
          </p:nvPr>
        </p:nvSpPr>
        <p:spPr>
          <a:xfrm>
            <a:off x="457200" y="-47556"/>
            <a:ext cx="8229600" cy="1143000"/>
          </a:xfrm>
        </p:spPr>
        <p:txBody>
          <a:bodyPr/>
          <a:lstStyle/>
          <a:p>
            <a:r>
              <a:rPr lang="en-US" dirty="0" smtClean="0"/>
              <a:t>Thermocouple Pair</a:t>
            </a:r>
            <a:endParaRPr lang="en-US" dirty="0"/>
          </a:p>
        </p:txBody>
      </p:sp>
    </p:spTree>
    <p:extLst>
      <p:ext uri="{BB962C8B-B14F-4D97-AF65-F5344CB8AC3E}">
        <p14:creationId xmlns:p14="http://schemas.microsoft.com/office/powerpoint/2010/main" val="2299670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l="20313" t="15333" r="17969" b="6000"/>
          <a:stretch>
            <a:fillRect/>
          </a:stretch>
        </p:blipFill>
        <p:spPr bwMode="auto">
          <a:xfrm>
            <a:off x="0" y="0"/>
            <a:ext cx="9182746" cy="6858000"/>
          </a:xfrm>
          <a:prstGeom prst="rect">
            <a:avLst/>
          </a:prstGeom>
          <a:noFill/>
          <a:ln w="9525">
            <a:noFill/>
            <a:miter lim="800000"/>
            <a:headEnd/>
            <a:tailEnd/>
          </a:ln>
        </p:spPr>
      </p:pic>
      <p:sp>
        <p:nvSpPr>
          <p:cNvPr id="2" name="TextBox 1"/>
          <p:cNvSpPr txBox="1"/>
          <p:nvPr/>
        </p:nvSpPr>
        <p:spPr>
          <a:xfrm>
            <a:off x="6858000" y="2057400"/>
            <a:ext cx="1981200" cy="646331"/>
          </a:xfrm>
          <a:prstGeom prst="rect">
            <a:avLst/>
          </a:prstGeom>
          <a:noFill/>
        </p:spPr>
        <p:txBody>
          <a:bodyPr wrap="square" rtlCol="0">
            <a:spAutoFit/>
          </a:bodyPr>
          <a:lstStyle/>
          <a:p>
            <a:pPr algn="ctr"/>
            <a:r>
              <a:rPr lang="en-US" b="1" dirty="0" smtClean="0">
                <a:solidFill>
                  <a:srgbClr val="FF0000"/>
                </a:solidFill>
              </a:rPr>
              <a:t>Make sure to use MICROVOLTS</a:t>
            </a:r>
            <a:endParaRPr lang="en-US" b="1" dirty="0">
              <a:solidFill>
                <a:srgbClr val="FF0000"/>
              </a:solidFill>
            </a:endParaRPr>
          </a:p>
        </p:txBody>
      </p:sp>
      <p:pic>
        <p:nvPicPr>
          <p:cNvPr id="5" name="Picture 4"/>
          <p:cNvPicPr>
            <a:picLocks noChangeAspect="1" noChangeArrowheads="1"/>
          </p:cNvPicPr>
          <p:nvPr/>
        </p:nvPicPr>
        <p:blipFill>
          <a:blip r:embed="rId4" cstate="print"/>
          <a:srcRect/>
          <a:stretch>
            <a:fillRect/>
          </a:stretch>
        </p:blipFill>
        <p:spPr bwMode="auto">
          <a:xfrm>
            <a:off x="3581400" y="3173889"/>
            <a:ext cx="5562601" cy="3627343"/>
          </a:xfrm>
          <a:prstGeom prst="rect">
            <a:avLst/>
          </a:prstGeom>
          <a:noFill/>
          <a:ln w="9525">
            <a:noFill/>
            <a:miter lim="800000"/>
            <a:headEnd/>
            <a:tailEnd/>
          </a:ln>
        </p:spPr>
      </p:pic>
    </p:spTree>
    <p:extLst>
      <p:ext uri="{BB962C8B-B14F-4D97-AF65-F5344CB8AC3E}">
        <p14:creationId xmlns:p14="http://schemas.microsoft.com/office/powerpoint/2010/main" val="388879920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7714</TotalTime>
  <Words>960</Words>
  <Application>Microsoft Macintosh PowerPoint</Application>
  <PresentationFormat>On-screen Show (4:3)</PresentationFormat>
  <Paragraphs>203</Paragraphs>
  <Slides>22</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Papyrus</vt:lpstr>
      <vt:lpstr>Symbol</vt:lpstr>
      <vt:lpstr>Wingdings</vt:lpstr>
      <vt:lpstr>Arial</vt:lpstr>
      <vt:lpstr>Default Design</vt:lpstr>
      <vt:lpstr>Equation</vt:lpstr>
      <vt:lpstr>ASEN 2002 – Lab 1</vt:lpstr>
      <vt:lpstr>Bobby Hodgkinson</vt:lpstr>
      <vt:lpstr>Bobby Hodgkinson</vt:lpstr>
      <vt:lpstr>PowerPoint Presentation</vt:lpstr>
      <vt:lpstr>PowerPoint Presentation</vt:lpstr>
      <vt:lpstr>PowerPoint Presentation</vt:lpstr>
      <vt:lpstr>Apply Kirchhoff’s Law for Circuits</vt:lpstr>
      <vt:lpstr>Thermocouple Pair</vt:lpstr>
      <vt:lpstr>PowerPoint Presentation</vt:lpstr>
      <vt:lpstr>PowerPoint Presentation</vt:lpstr>
      <vt:lpstr>PowerPoint Presentation</vt:lpstr>
      <vt:lpstr>PowerPoint Presentation</vt:lpstr>
      <vt:lpstr>How to record multimeter readings</vt:lpstr>
      <vt:lpstr>Voltage Measurements and Errors </vt:lpstr>
      <vt:lpstr>Build a thermocouple pair</vt:lpstr>
      <vt:lpstr>Excel Sheet</vt:lpstr>
      <vt:lpstr>Object Voltage and Error Analysis</vt:lpstr>
      <vt:lpstr>Error Analysis</vt:lpstr>
      <vt:lpstr>Temperature Estimates</vt:lpstr>
      <vt:lpstr>Clarification</vt:lpstr>
      <vt:lpstr>PowerPoint Presentation</vt:lpstr>
      <vt:lpstr>Multimeter Accuracy</vt:lpstr>
    </vt:vector>
  </TitlesOfParts>
  <Company>University of Colorado</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kjkbkb</dc:title>
  <dc:creator>Jeff Thayer</dc:creator>
  <cp:lastModifiedBy>Microsoft Office User</cp:lastModifiedBy>
  <cp:revision>202</cp:revision>
  <dcterms:created xsi:type="dcterms:W3CDTF">2004-12-01T23:28:37Z</dcterms:created>
  <dcterms:modified xsi:type="dcterms:W3CDTF">2018-09-04T18:23:09Z</dcterms:modified>
</cp:coreProperties>
</file>