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7" r:id="rId2"/>
    <p:sldId id="268" r:id="rId3"/>
    <p:sldId id="257" r:id="rId4"/>
    <p:sldId id="258" r:id="rId5"/>
    <p:sldId id="259" r:id="rId6"/>
    <p:sldId id="263" r:id="rId7"/>
    <p:sldId id="264" r:id="rId8"/>
    <p:sldId id="265" r:id="rId9"/>
    <p:sldId id="266" r:id="rId10"/>
    <p:sldId id="260" r:id="rId11"/>
    <p:sldId id="261" r:id="rId12"/>
    <p:sldId id="262" r:id="rId13"/>
    <p:sldId id="269" r:id="rId1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9747" autoAdjust="0"/>
  </p:normalViewPr>
  <p:slideViewPr>
    <p:cSldViewPr>
      <p:cViewPr varScale="1">
        <p:scale>
          <a:sx n="117" d="100"/>
          <a:sy n="117" d="100"/>
        </p:scale>
        <p:origin x="20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195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7010400"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Papyrus" pitchFamily="66" charset="0"/>
              </a:defRPr>
            </a:lvl1pPr>
          </a:lstStyle>
          <a:p>
            <a:r>
              <a:rPr lang="en-US" sz="1000"/>
              <a:t>ASEN2002 Thermodynamics and Aerodynamics Fall 2008		Prof. Jeff Thayer CU at Boulder</a:t>
            </a:r>
          </a:p>
          <a:p>
            <a:endParaRPr lang="en-US"/>
          </a:p>
        </p:txBody>
      </p:sp>
      <p:sp>
        <p:nvSpPr>
          <p:cNvPr id="25603" name="Rectangle 3"/>
          <p:cNvSpPr>
            <a:spLocks noGrp="1" noChangeArrowheads="1"/>
          </p:cNvSpPr>
          <p:nvPr>
            <p:ph type="dt" sz="quarter" idx="1"/>
          </p:nvPr>
        </p:nvSpPr>
        <p:spPr bwMode="auto">
          <a:xfrm>
            <a:off x="1" y="8831421"/>
            <a:ext cx="3038475" cy="4649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970339"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8728701-A663-469F-8539-C506FA3C854F}" type="slidenum">
              <a:rPr lang="en-US"/>
              <a:pPr/>
              <a:t>‹#›</a:t>
            </a:fld>
            <a:endParaRPr lang="en-US"/>
          </a:p>
        </p:txBody>
      </p:sp>
      <p:sp>
        <p:nvSpPr>
          <p:cNvPr id="25608" name="Line 8"/>
          <p:cNvSpPr>
            <a:spLocks noChangeShapeType="1"/>
          </p:cNvSpPr>
          <p:nvPr/>
        </p:nvSpPr>
        <p:spPr bwMode="auto">
          <a:xfrm>
            <a:off x="0" y="464980"/>
            <a:ext cx="70104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283821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38475"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70339" y="1"/>
            <a:ext cx="3038475" cy="4649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1675" y="4416510"/>
            <a:ext cx="5607050" cy="41832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70339" y="8829823"/>
            <a:ext cx="3038475" cy="4649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1B2160-826F-46C9-B432-32F5D7B302AA}" type="slidenum">
              <a:rPr lang="en-US"/>
              <a:pPr/>
              <a:t>‹#›</a:t>
            </a:fld>
            <a:endParaRPr lang="en-US"/>
          </a:p>
        </p:txBody>
      </p:sp>
    </p:spTree>
    <p:extLst>
      <p:ext uri="{BB962C8B-B14F-4D97-AF65-F5344CB8AC3E}">
        <p14:creationId xmlns:p14="http://schemas.microsoft.com/office/powerpoint/2010/main" val="13245653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1B2160-826F-46C9-B432-32F5D7B302AA}" type="slidenum">
              <a:rPr lang="en-US" smtClean="0"/>
              <a:pPr/>
              <a:t>1</a:t>
            </a:fld>
            <a:endParaRPr lang="en-US"/>
          </a:p>
        </p:txBody>
      </p:sp>
    </p:spTree>
    <p:extLst>
      <p:ext uri="{BB962C8B-B14F-4D97-AF65-F5344CB8AC3E}">
        <p14:creationId xmlns:p14="http://schemas.microsoft.com/office/powerpoint/2010/main" val="25096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1B2160-826F-46C9-B432-32F5D7B302AA}" type="slidenum">
              <a:rPr lang="en-US" smtClean="0"/>
              <a:pPr/>
              <a:t>12</a:t>
            </a:fld>
            <a:endParaRPr lang="en-US"/>
          </a:p>
        </p:txBody>
      </p:sp>
    </p:spTree>
    <p:extLst>
      <p:ext uri="{BB962C8B-B14F-4D97-AF65-F5344CB8AC3E}">
        <p14:creationId xmlns:p14="http://schemas.microsoft.com/office/powerpoint/2010/main" val="179612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27815F-912D-49C1-BBA0-1FC7BB3A643E}" type="datetime1">
              <a:rPr lang="en-US" smtClean="0">
                <a:solidFill>
                  <a:srgbClr val="000000"/>
                </a:solidFill>
              </a:rPr>
              <a:pPr/>
              <a:t>9/18/18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610C6E6-6776-4502-A1A2-2BABC3C8DF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0913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DB1A198-2024-4C62-9ADB-F6C9CFCA3372}" type="datetime1">
              <a:rPr lang="en-US" smtClean="0">
                <a:solidFill>
                  <a:srgbClr val="000000"/>
                </a:solidFill>
              </a:rPr>
              <a:pPr/>
              <a:t>9/18/18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76D49B7-BE87-40EA-92F7-9F39838DCEB4}" type="slidenum">
              <a:rPr lang="en-US">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974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5DE8E73-717D-4724-A4C1-8CF686FA9AD9}" type="datetime1">
              <a:rPr lang="en-US" smtClean="0">
                <a:solidFill>
                  <a:srgbClr val="000000"/>
                </a:solidFill>
              </a:rPr>
              <a:pPr/>
              <a:t>9/18/18</a:t>
            </a:fld>
            <a:r>
              <a:rPr lang="en-US" dirty="0" smtClean="0">
                <a:solidFill>
                  <a:srgbClr val="000000"/>
                </a:solidFill>
              </a:rPr>
              <a:t>   Lab Lecture</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114FE3A-E290-4211-BDF3-50DD404046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374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39DDBE8-AA33-41D3-AB7D-4ED1050EEA63}" type="datetime1">
              <a:rPr lang="en-US" smtClean="0">
                <a:solidFill>
                  <a:srgbClr val="000000"/>
                </a:solidFill>
              </a:rPr>
              <a:pPr/>
              <a:t>9/18/18</a:t>
            </a:fld>
            <a:r>
              <a:rPr lang="en-US" dirty="0" smtClean="0">
                <a:solidFill>
                  <a:srgbClr val="000000"/>
                </a:solidFill>
              </a:rPr>
              <a:t>   Lab Lecture</a:t>
            </a:r>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8941CE30-5BF5-47DF-82BC-FBEB53CF15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6305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828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6381750"/>
            <a:ext cx="16002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50D8D77C-8E8B-472E-AD50-ABE616CFB3DE}" type="datetime1">
              <a:rPr lang="en-US" smtClean="0">
                <a:solidFill>
                  <a:srgbClr val="000000"/>
                </a:solidFill>
              </a:rPr>
              <a:pPr/>
              <a:t>9/18/18</a:t>
            </a:fld>
            <a:r>
              <a:rPr lang="en-US" dirty="0" smtClean="0">
                <a:solidFill>
                  <a:srgbClr val="000000"/>
                </a:solidFill>
              </a:rPr>
              <a:t>   Lab Lecture</a:t>
            </a:r>
            <a:endParaRPr lang="en-US" dirty="0">
              <a:solidFill>
                <a:srgbClr val="000000"/>
              </a:solidFill>
            </a:endParaRPr>
          </a:p>
        </p:txBody>
      </p:sp>
      <p:sp>
        <p:nvSpPr>
          <p:cNvPr id="1029" name="Rectangle 5"/>
          <p:cNvSpPr>
            <a:spLocks noGrp="1" noChangeArrowheads="1"/>
          </p:cNvSpPr>
          <p:nvPr>
            <p:ph type="ftr" sz="quarter" idx="3"/>
          </p:nvPr>
        </p:nvSpPr>
        <p:spPr bwMode="auto">
          <a:xfrm>
            <a:off x="1371600" y="133350"/>
            <a:ext cx="746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Papyrus" pitchFamily="66" charset="0"/>
              </a:defRPr>
            </a:lvl1pPr>
          </a:lstStyle>
          <a:p>
            <a:r>
              <a:rPr lang="en-US" dirty="0" smtClean="0">
                <a:solidFill>
                  <a:srgbClr val="000000"/>
                </a:solidFill>
              </a:rPr>
              <a:t>ASEN2002 Intro to Thermodynamics and Aerodynamics		CU at Boulder, Fall 2018</a:t>
            </a:r>
            <a:endParaRPr lang="en-US" dirty="0">
              <a:solidFill>
                <a:srgbClr val="000000"/>
              </a:solidFill>
            </a:endParaRPr>
          </a:p>
        </p:txBody>
      </p:sp>
      <p:sp>
        <p:nvSpPr>
          <p:cNvPr id="1030" name="Rectangle 6"/>
          <p:cNvSpPr>
            <a:spLocks noGrp="1" noChangeArrowheads="1"/>
          </p:cNvSpPr>
          <p:nvPr>
            <p:ph type="sldNum" sz="quarter" idx="4"/>
          </p:nvPr>
        </p:nvSpPr>
        <p:spPr bwMode="auto">
          <a:xfrm>
            <a:off x="8305800" y="6381750"/>
            <a:ext cx="685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AA98EFC-9F99-4547-BC00-562B3D59CE09}" type="slidenum">
              <a:rPr lang="en-US">
                <a:solidFill>
                  <a:srgbClr val="000000"/>
                </a:solidFill>
              </a:rPr>
              <a:pPr/>
              <a:t>‹#›</a:t>
            </a:fld>
            <a:endParaRPr lang="en-US">
              <a:solidFill>
                <a:srgbClr val="000000"/>
              </a:solidFill>
            </a:endParaRPr>
          </a:p>
        </p:txBody>
      </p:sp>
      <p:sp>
        <p:nvSpPr>
          <p:cNvPr id="1033" name="Line 9"/>
          <p:cNvSpPr>
            <a:spLocks noChangeShapeType="1"/>
          </p:cNvSpPr>
          <p:nvPr userDrawn="1"/>
        </p:nvSpPr>
        <p:spPr bwMode="auto">
          <a:xfrm>
            <a:off x="1295400" y="381000"/>
            <a:ext cx="6400800" cy="0"/>
          </a:xfrm>
          <a:prstGeom prst="line">
            <a:avLst/>
          </a:prstGeom>
          <a:noFill/>
          <a:ln w="9525">
            <a:solidFill>
              <a:schemeClr val="tx1"/>
            </a:solidFill>
            <a:round/>
            <a:headEnd/>
            <a:tailEnd/>
          </a:ln>
          <a:effectLst/>
        </p:spPr>
        <p:txBody>
          <a:bodyPr/>
          <a:lstStyle/>
          <a:p>
            <a:endParaRPr lang="en-US">
              <a:solidFill>
                <a:srgbClr val="000000"/>
              </a:solidFill>
            </a:endParaRPr>
          </a:p>
        </p:txBody>
      </p:sp>
      <p:pic>
        <p:nvPicPr>
          <p:cNvPr id="1036" name="Picture 12" descr="logo2"/>
          <p:cNvPicPr>
            <a:picLocks noChangeAspect="1" noChangeArrowheads="1"/>
          </p:cNvPicPr>
          <p:nvPr userDrawn="1"/>
        </p:nvPicPr>
        <p:blipFill>
          <a:blip r:embed="rId6" cstate="print"/>
          <a:srcRect/>
          <a:stretch>
            <a:fillRect/>
          </a:stretch>
        </p:blipFill>
        <p:spPr bwMode="auto">
          <a:xfrm>
            <a:off x="7950200" y="169863"/>
            <a:ext cx="1004888" cy="669925"/>
          </a:xfrm>
          <a:prstGeom prst="rect">
            <a:avLst/>
          </a:prstGeom>
          <a:noFill/>
        </p:spPr>
      </p:pic>
      <p:pic>
        <p:nvPicPr>
          <p:cNvPr id="10" name="Picture 2" descr="https://upload.wikimedia.org/wikipedia/commons/6/69/F100_F-15_engine.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200" y="146277"/>
            <a:ext cx="1181100" cy="7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83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p:txStyles>
    <p:titleStyle>
      <a:lvl1pPr algn="ctr" rtl="0" fontAlgn="base">
        <a:spcBef>
          <a:spcPct val="0"/>
        </a:spcBef>
        <a:spcAft>
          <a:spcPct val="0"/>
        </a:spcAft>
        <a:defRPr sz="2400" u="sng">
          <a:solidFill>
            <a:schemeClr val="tx2"/>
          </a:solidFill>
          <a:latin typeface="+mj-lt"/>
          <a:ea typeface="+mj-ea"/>
          <a:cs typeface="+mj-cs"/>
        </a:defRPr>
      </a:lvl1pPr>
      <a:lvl2pPr algn="ctr" rtl="0" fontAlgn="base">
        <a:spcBef>
          <a:spcPct val="0"/>
        </a:spcBef>
        <a:spcAft>
          <a:spcPct val="0"/>
        </a:spcAft>
        <a:defRPr sz="2400" u="sng">
          <a:solidFill>
            <a:schemeClr val="tx2"/>
          </a:solidFill>
          <a:latin typeface="Arial" charset="0"/>
          <a:cs typeface="Arial" charset="0"/>
        </a:defRPr>
      </a:lvl2pPr>
      <a:lvl3pPr algn="ctr" rtl="0" fontAlgn="base">
        <a:spcBef>
          <a:spcPct val="0"/>
        </a:spcBef>
        <a:spcAft>
          <a:spcPct val="0"/>
        </a:spcAft>
        <a:defRPr sz="2400" u="sng">
          <a:solidFill>
            <a:schemeClr val="tx2"/>
          </a:solidFill>
          <a:latin typeface="Arial" charset="0"/>
          <a:cs typeface="Arial" charset="0"/>
        </a:defRPr>
      </a:lvl3pPr>
      <a:lvl4pPr algn="ctr" rtl="0" fontAlgn="base">
        <a:spcBef>
          <a:spcPct val="0"/>
        </a:spcBef>
        <a:spcAft>
          <a:spcPct val="0"/>
        </a:spcAft>
        <a:defRPr sz="2400" u="sng">
          <a:solidFill>
            <a:schemeClr val="tx2"/>
          </a:solidFill>
          <a:latin typeface="Arial" charset="0"/>
          <a:cs typeface="Arial" charset="0"/>
        </a:defRPr>
      </a:lvl4pPr>
      <a:lvl5pPr algn="ctr" rtl="0" fontAlgn="base">
        <a:spcBef>
          <a:spcPct val="0"/>
        </a:spcBef>
        <a:spcAft>
          <a:spcPct val="0"/>
        </a:spcAft>
        <a:defRPr sz="2400" u="sng">
          <a:solidFill>
            <a:schemeClr val="tx2"/>
          </a:solidFill>
          <a:latin typeface="Arial" charset="0"/>
          <a:cs typeface="Arial" charset="0"/>
        </a:defRPr>
      </a:lvl5pPr>
      <a:lvl6pPr marL="457200" algn="ctr" rtl="0" fontAlgn="base">
        <a:spcBef>
          <a:spcPct val="0"/>
        </a:spcBef>
        <a:spcAft>
          <a:spcPct val="0"/>
        </a:spcAft>
        <a:defRPr sz="2400" u="sng">
          <a:solidFill>
            <a:schemeClr val="tx2"/>
          </a:solidFill>
          <a:latin typeface="Arial" charset="0"/>
          <a:cs typeface="Arial" charset="0"/>
        </a:defRPr>
      </a:lvl6pPr>
      <a:lvl7pPr marL="914400" algn="ctr" rtl="0" fontAlgn="base">
        <a:spcBef>
          <a:spcPct val="0"/>
        </a:spcBef>
        <a:spcAft>
          <a:spcPct val="0"/>
        </a:spcAft>
        <a:defRPr sz="2400" u="sng">
          <a:solidFill>
            <a:schemeClr val="tx2"/>
          </a:solidFill>
          <a:latin typeface="Arial" charset="0"/>
          <a:cs typeface="Arial" charset="0"/>
        </a:defRPr>
      </a:lvl7pPr>
      <a:lvl8pPr marL="1371600" algn="ctr" rtl="0" fontAlgn="base">
        <a:spcBef>
          <a:spcPct val="0"/>
        </a:spcBef>
        <a:spcAft>
          <a:spcPct val="0"/>
        </a:spcAft>
        <a:defRPr sz="2400" u="sng">
          <a:solidFill>
            <a:schemeClr val="tx2"/>
          </a:solidFill>
          <a:latin typeface="Arial" charset="0"/>
          <a:cs typeface="Arial" charset="0"/>
        </a:defRPr>
      </a:lvl8pPr>
      <a:lvl9pPr marL="1828800" algn="ctr" rtl="0" fontAlgn="base">
        <a:spcBef>
          <a:spcPct val="0"/>
        </a:spcBef>
        <a:spcAft>
          <a:spcPct val="0"/>
        </a:spcAft>
        <a:defRPr sz="2400" u="sng">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hyperlink" Target="http://www.redbullstratos.com/" TargetMode="External"/><Relationship Id="rId6" Type="http://schemas.openxmlformats.org/officeDocument/2006/relationships/hyperlink" Target="http://www.rt.com/news/199136-eustace-stratosphere-jump-record/" TargetMode="External"/><Relationship Id="rId7" Type="http://schemas.openxmlformats.org/officeDocument/2006/relationships/hyperlink" Target="http://www.bigelowaerospace.com/beam/" TargetMode="External"/><Relationship Id="rId8" Type="http://schemas.openxmlformats.org/officeDocument/2006/relationships/hyperlink" Target="http://www.google.com/loon/"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wmf"/><Relationship Id="rId5" Type="http://schemas.openxmlformats.org/officeDocument/2006/relationships/hyperlink" Target="http://dx12.jsc.nasa.gov/site/index.shtml" TargetMode="External"/><Relationship Id="rId6" Type="http://schemas.openxmlformats.org/officeDocument/2006/relationships/oleObject" Target="../embeddings/oleObject2.bin"/><Relationship Id="rId7" Type="http://schemas.openxmlformats.org/officeDocument/2006/relationships/image" Target="../media/image17.wmf"/><Relationship Id="rId8" Type="http://schemas.openxmlformats.org/officeDocument/2006/relationships/image" Target="../media/image1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9.wmf"/><Relationship Id="rId5" Type="http://schemas.openxmlformats.org/officeDocument/2006/relationships/oleObject" Target="../embeddings/oleObject4.bin"/><Relationship Id="rId6" Type="http://schemas.openxmlformats.org/officeDocument/2006/relationships/image" Target="../media/image20.wmf"/><Relationship Id="rId7" Type="http://schemas.openxmlformats.org/officeDocument/2006/relationships/oleObject" Target="../embeddings/oleObject5.bin"/><Relationship Id="rId8" Type="http://schemas.openxmlformats.org/officeDocument/2006/relationships/image" Target="../media/image2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6.bin"/><Relationship Id="rId5" Type="http://schemas.openxmlformats.org/officeDocument/2006/relationships/image" Target="../media/image22.wmf"/><Relationship Id="rId6" Type="http://schemas.openxmlformats.org/officeDocument/2006/relationships/oleObject" Target="../embeddings/oleObject7.bin"/><Relationship Id="rId7" Type="http://schemas.openxmlformats.org/officeDocument/2006/relationships/image" Target="../media/image23.wmf"/><Relationship Id="rId8" Type="http://schemas.openxmlformats.org/officeDocument/2006/relationships/hyperlink" Target="http://www.matweb.com/"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www.redbullstratos.com/" TargetMode="External"/><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wmf"/><Relationship Id="rId3"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03" y="94446"/>
            <a:ext cx="8229600" cy="1143000"/>
          </a:xfrm>
        </p:spPr>
        <p:txBody>
          <a:bodyPr/>
          <a:lstStyle/>
          <a:p>
            <a:r>
              <a:rPr lang="en-US" dirty="0" smtClean="0"/>
              <a:t>Thermodynamics Design Lab</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r>
              <a:rPr lang="en-US" dirty="0" smtClean="0">
                <a:solidFill>
                  <a:srgbClr val="000000"/>
                </a:solidFill>
              </a:rPr>
              <a:t>   Lecture 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a:t>
            </a:fld>
            <a:endParaRPr lang="en-US">
              <a:solidFill>
                <a:srgbClr val="000000"/>
              </a:solidFill>
            </a:endParaRPr>
          </a:p>
        </p:txBody>
      </p:sp>
      <p:sp>
        <p:nvSpPr>
          <p:cNvPr id="8" name="Rectangle 7"/>
          <p:cNvSpPr/>
          <p:nvPr/>
        </p:nvSpPr>
        <p:spPr>
          <a:xfrm>
            <a:off x="1600200" y="901144"/>
            <a:ext cx="7865097" cy="1661993"/>
          </a:xfrm>
          <a:prstGeom prst="rect">
            <a:avLst/>
          </a:prstGeom>
        </p:spPr>
        <p:txBody>
          <a:bodyPr wrap="square">
            <a:spAutoFit/>
          </a:bodyPr>
          <a:lstStyle/>
          <a:p>
            <a:pPr marL="0" marR="1371600">
              <a:spcBef>
                <a:spcPts val="3300"/>
              </a:spcBef>
              <a:spcAft>
                <a:spcPts val="0"/>
              </a:spcAft>
            </a:pPr>
            <a:r>
              <a:rPr lang="en-US" sz="1800" b="1" i="1" kern="1400" dirty="0">
                <a:latin typeface="Helvetica" panose="020B0604020202020204" pitchFamily="34" charset="0"/>
                <a:ea typeface="Times New Roman" panose="02020603050405020304" pitchFamily="18" charset="0"/>
                <a:cs typeface="Times New Roman" panose="02020603050405020304" pitchFamily="18" charset="0"/>
              </a:rPr>
              <a:t>Design </a:t>
            </a:r>
            <a:r>
              <a:rPr lang="en-US" sz="1800" b="1" i="1" kern="1400" dirty="0" smtClean="0">
                <a:latin typeface="Helvetica" panose="020B0604020202020204" pitchFamily="34" charset="0"/>
                <a:ea typeface="Times New Roman" panose="02020603050405020304" pitchFamily="18" charset="0"/>
                <a:cs typeface="Times New Roman" panose="02020603050405020304" pitchFamily="18" charset="0"/>
              </a:rPr>
              <a:t>Laboratory Assignment: Atmospheric Satellites</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Assigned: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19 September 2017</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r>
              <a:rPr lang="en-US" i="1" kern="1400" dirty="0">
                <a:latin typeface="Helvetica" panose="020B0604020202020204" pitchFamily="34" charset="0"/>
                <a:ea typeface="Times New Roman" panose="02020603050405020304" pitchFamily="18" charset="0"/>
                <a:cs typeface="Times New Roman" panose="02020603050405020304" pitchFamily="18" charset="0"/>
              </a:rPr>
              <a:t>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3 October, </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Prelab report on balloon scale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model results</a:t>
            </a: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a:p>
            <a:r>
              <a:rPr lang="en-US" i="1" kern="1400" dirty="0">
                <a:latin typeface="Helvetica" panose="020B0604020202020204" pitchFamily="34" charset="0"/>
                <a:ea typeface="Times New Roman" panose="02020603050405020304" pitchFamily="18" charset="0"/>
                <a:cs typeface="Times New Roman" panose="02020603050405020304" pitchFamily="18" charset="0"/>
              </a:rPr>
              <a:t>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16 </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October, All Presentations due </a:t>
            </a:r>
            <a:r>
              <a:rPr lang="en-US" i="1" kern="1400" dirty="0" smtClean="0">
                <a:latin typeface="Helvetica" panose="020B0604020202020204" pitchFamily="34" charset="0"/>
                <a:ea typeface="Times New Roman" panose="02020603050405020304" pitchFamily="18" charset="0"/>
                <a:cs typeface="Times New Roman" panose="02020603050405020304" pitchFamily="18" charset="0"/>
              </a:rPr>
              <a:t>11:59 PM</a:t>
            </a:r>
            <a:r>
              <a:rPr lang="en-US" i="1" kern="1400" dirty="0">
                <a:latin typeface="Helvetica" panose="020B0604020202020204" pitchFamily="34" charset="0"/>
                <a:ea typeface="Times New Roman" panose="02020603050405020304" pitchFamily="18" charset="0"/>
                <a:cs typeface="Times New Roman" panose="02020603050405020304" pitchFamily="18" charset="0"/>
              </a:rPr>
              <a:t/>
            </a:r>
            <a:br>
              <a:rPr lang="en-US" i="1" kern="1400" dirty="0">
                <a:latin typeface="Helvetica" panose="020B0604020202020204" pitchFamily="34" charset="0"/>
                <a:ea typeface="Times New Roman" panose="02020603050405020304" pitchFamily="18" charset="0"/>
                <a:cs typeface="Times New Roman" panose="02020603050405020304" pitchFamily="18" charset="0"/>
              </a:rPr>
            </a:b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2286000" y="4243080"/>
            <a:ext cx="4572000" cy="738664"/>
          </a:xfrm>
          <a:prstGeom prst="rect">
            <a:avLst/>
          </a:prstGeom>
        </p:spPr>
        <p:txBody>
          <a:bodyPr>
            <a:spAutoFit/>
          </a:bodyPr>
          <a:lstStyle/>
          <a:p>
            <a:pPr marL="0" marR="0" algn="ctr">
              <a:spcBef>
                <a:spcPts val="0"/>
              </a:spcBef>
              <a:spcAft>
                <a:spcPts val="800"/>
              </a:spcAft>
            </a:pPr>
            <a:r>
              <a:rPr lang="en-US" i="1" kern="1400" dirty="0">
                <a:latin typeface="Arial Rounded MT Bold" panose="020F0704030504030204" pitchFamily="34" charset="0"/>
                <a:ea typeface="Times New Roman" panose="02020603050405020304" pitchFamily="18" charset="0"/>
                <a:cs typeface="Times New Roman" panose="02020603050405020304" pitchFamily="18" charset="0"/>
              </a:rPr>
              <a:t>Red Bull </a:t>
            </a:r>
            <a:r>
              <a:rPr lang="en-US" i="1" kern="1400" dirty="0" err="1">
                <a:latin typeface="Arial Rounded MT Bold" panose="020F0704030504030204" pitchFamily="34" charset="0"/>
                <a:ea typeface="Times New Roman" panose="02020603050405020304" pitchFamily="18" charset="0"/>
                <a:cs typeface="Times New Roman" panose="02020603050405020304" pitchFamily="18" charset="0"/>
              </a:rPr>
              <a:t>Stratos</a:t>
            </a:r>
            <a:r>
              <a:rPr lang="en-US" i="1" kern="1400" dirty="0">
                <a:latin typeface="Arial Rounded MT Bold" panose="020F0704030504030204" pitchFamily="34" charset="0"/>
                <a:ea typeface="Times New Roman" panose="02020603050405020304" pitchFamily="18" charset="0"/>
                <a:cs typeface="Times New Roman" panose="02020603050405020304" pitchFamily="18" charset="0"/>
              </a:rPr>
              <a:t> Launch Vehicle and Limb of the Earth’s Atmosphere Viewed by Felix Baumgartner from an Altitude of 37 km (~120,000 feet)</a:t>
            </a:r>
            <a:endParaRPr lang="en-US" i="1" kern="14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4099" name="Picture 4" descr="Balloon is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731" y="2483049"/>
            <a:ext cx="2489422" cy="166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3" descr="the cur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477" y="2483049"/>
            <a:ext cx="2997644" cy="167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375634" y="4883241"/>
            <a:ext cx="2572884" cy="307777"/>
          </a:xfrm>
          <a:prstGeom prst="rect">
            <a:avLst/>
          </a:prstGeom>
        </p:spPr>
        <p:txBody>
          <a:bodyPr wrap="none">
            <a:spAutoFit/>
          </a:bodyPr>
          <a:lstStyle/>
          <a:p>
            <a:r>
              <a:rPr lang="en-US" dirty="0">
                <a:hlinkClick r:id="rId5"/>
              </a:rPr>
              <a:t>http://www.redbullstratos.com/</a:t>
            </a:r>
            <a:endParaRPr lang="en-US" dirty="0"/>
          </a:p>
        </p:txBody>
      </p:sp>
      <p:sp>
        <p:nvSpPr>
          <p:cNvPr id="7" name="Rectangle 6"/>
          <p:cNvSpPr/>
          <p:nvPr/>
        </p:nvSpPr>
        <p:spPr>
          <a:xfrm>
            <a:off x="2438400" y="5191018"/>
            <a:ext cx="5257800" cy="307777"/>
          </a:xfrm>
          <a:prstGeom prst="rect">
            <a:avLst/>
          </a:prstGeom>
        </p:spPr>
        <p:txBody>
          <a:bodyPr wrap="squar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6"/>
              </a:rPr>
              <a:t>http://www.rt.com/news/199136-eustace-stratosphere-jump-record/</a:t>
            </a:r>
            <a:endParaRPr lang="en-US" dirty="0"/>
          </a:p>
        </p:txBody>
      </p:sp>
      <p:sp>
        <p:nvSpPr>
          <p:cNvPr id="9" name="Rectangle 8"/>
          <p:cNvSpPr/>
          <p:nvPr/>
        </p:nvSpPr>
        <p:spPr>
          <a:xfrm>
            <a:off x="3276600" y="5518118"/>
            <a:ext cx="3167406" cy="307777"/>
          </a:xfrm>
          <a:prstGeom prst="rect">
            <a:avLst/>
          </a:prstGeom>
        </p:spPr>
        <p:txBody>
          <a:bodyPr wrap="non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7"/>
              </a:rPr>
              <a:t>http://www.bigelowaerospace.com/beam/</a:t>
            </a:r>
            <a:endParaRPr lang="en-US" dirty="0"/>
          </a:p>
        </p:txBody>
      </p:sp>
      <p:sp>
        <p:nvSpPr>
          <p:cNvPr id="10" name="Rectangle 9"/>
          <p:cNvSpPr/>
          <p:nvPr/>
        </p:nvSpPr>
        <p:spPr>
          <a:xfrm>
            <a:off x="3513588" y="5856904"/>
            <a:ext cx="2296975" cy="307777"/>
          </a:xfrm>
          <a:prstGeom prst="rect">
            <a:avLst/>
          </a:prstGeom>
        </p:spPr>
        <p:txBody>
          <a:bodyPr wrap="none">
            <a:spAutoFit/>
          </a:bodyPr>
          <a:lstStyle/>
          <a:p>
            <a:r>
              <a:rPr lang="en-US"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hlinkClick r:id="rId8"/>
              </a:rPr>
              <a:t>http://www.google.com/loon/</a:t>
            </a:r>
            <a:endParaRPr lang="en-US" dirty="0"/>
          </a:p>
        </p:txBody>
      </p:sp>
    </p:spTree>
    <p:extLst>
      <p:ext uri="{BB962C8B-B14F-4D97-AF65-F5344CB8AC3E}">
        <p14:creationId xmlns:p14="http://schemas.microsoft.com/office/powerpoint/2010/main" val="2970869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Design a Neutrally Buoyant Balloon System</a:t>
            </a:r>
            <a:endParaRPr lang="en-US" dirty="0"/>
          </a:p>
        </p:txBody>
      </p:sp>
      <p:sp>
        <p:nvSpPr>
          <p:cNvPr id="3" name="Content Placeholder 2"/>
          <p:cNvSpPr>
            <a:spLocks noGrp="1"/>
          </p:cNvSpPr>
          <p:nvPr>
            <p:ph idx="1"/>
          </p:nvPr>
        </p:nvSpPr>
        <p:spPr>
          <a:xfrm>
            <a:off x="76200" y="1753799"/>
            <a:ext cx="5867400" cy="4525963"/>
          </a:xfrm>
        </p:spPr>
        <p:txBody>
          <a:bodyPr/>
          <a:lstStyle/>
          <a:p>
            <a:r>
              <a:rPr lang="en-US" sz="1800" dirty="0" smtClean="0"/>
              <a:t>Neutral Buoyancy = Force Balance</a:t>
            </a:r>
          </a:p>
          <a:p>
            <a:endParaRPr lang="en-US" sz="1800" dirty="0" smtClean="0"/>
          </a:p>
          <a:p>
            <a:endParaRPr lang="en-US" sz="1800" dirty="0"/>
          </a:p>
          <a:p>
            <a:endParaRPr lang="en-US" sz="1800" dirty="0" smtClean="0"/>
          </a:p>
          <a:p>
            <a:r>
              <a:rPr lang="en-US" sz="1800" dirty="0" smtClean="0"/>
              <a:t>Reduce the force balance equation to one extensive variable, </a:t>
            </a:r>
            <a:r>
              <a:rPr lang="en-US" sz="1800" b="1" dirty="0" smtClean="0"/>
              <a:t>Volume of the balloon</a:t>
            </a:r>
            <a:r>
              <a:rPr lang="en-US" sz="1800" dirty="0" smtClean="0"/>
              <a:t>, because this is what you want to find and other intensive properties can be looked up without requiring knowledge of the system extent.</a:t>
            </a:r>
          </a:p>
          <a:p>
            <a:endParaRPr lang="en-US" sz="1800" dirty="0" smtClean="0"/>
          </a:p>
          <a:p>
            <a:endParaRPr lang="en-US" sz="1800"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10</a:t>
            </a:fld>
            <a:endParaRPr lang="en-US">
              <a:solidFill>
                <a:srgbClr val="000000"/>
              </a:solidFill>
            </a:endParaRPr>
          </a:p>
        </p:txBody>
      </p:sp>
      <p:graphicFrame>
        <p:nvGraphicFramePr>
          <p:cNvPr id="7" name="Object 6"/>
          <p:cNvGraphicFramePr>
            <a:graphicFrameLocks noChangeAspect="1"/>
          </p:cNvGraphicFramePr>
          <p:nvPr>
            <p:extLst/>
          </p:nvPr>
        </p:nvGraphicFramePr>
        <p:xfrm>
          <a:off x="609600" y="2065726"/>
          <a:ext cx="5110162" cy="862013"/>
        </p:xfrm>
        <a:graphic>
          <a:graphicData uri="http://schemas.openxmlformats.org/presentationml/2006/ole">
            <mc:AlternateContent xmlns:mc="http://schemas.openxmlformats.org/markup-compatibility/2006">
              <mc:Choice xmlns:v="urn:schemas-microsoft-com:vml" Requires="v">
                <p:oleObj spid="_x0000_s2110" name="Equation" r:id="rId3" imgW="3162240" imgH="533160" progId="Equation.DSMT4">
                  <p:embed/>
                </p:oleObj>
              </mc:Choice>
              <mc:Fallback>
                <p:oleObj name="Equation" r:id="rId3" imgW="3162240" imgH="533160" progId="Equation.DSMT4">
                  <p:embed/>
                  <p:pic>
                    <p:nvPicPr>
                      <p:cNvPr id="0" name=""/>
                      <p:cNvPicPr/>
                      <p:nvPr/>
                    </p:nvPicPr>
                    <p:blipFill>
                      <a:blip r:embed="rId4"/>
                      <a:stretch>
                        <a:fillRect/>
                      </a:stretch>
                    </p:blipFill>
                    <p:spPr>
                      <a:xfrm>
                        <a:off x="609600" y="2065726"/>
                        <a:ext cx="5110162" cy="862013"/>
                      </a:xfrm>
                      <a:prstGeom prst="rect">
                        <a:avLst/>
                      </a:prstGeom>
                    </p:spPr>
                  </p:pic>
                </p:oleObj>
              </mc:Fallback>
            </mc:AlternateContent>
          </a:graphicData>
        </a:graphic>
      </p:graphicFrame>
      <p:sp>
        <p:nvSpPr>
          <p:cNvPr id="8" name="TextBox 7"/>
          <p:cNvSpPr txBox="1"/>
          <p:nvPr/>
        </p:nvSpPr>
        <p:spPr>
          <a:xfrm>
            <a:off x="5959540" y="1962817"/>
            <a:ext cx="2476704" cy="307777"/>
          </a:xfrm>
          <a:prstGeom prst="rect">
            <a:avLst/>
          </a:prstGeom>
          <a:noFill/>
        </p:spPr>
        <p:txBody>
          <a:bodyPr wrap="none" rtlCol="0">
            <a:spAutoFit/>
          </a:bodyPr>
          <a:lstStyle/>
          <a:p>
            <a:r>
              <a:rPr lang="en-US" dirty="0" smtClean="0">
                <a:hlinkClick r:id="rId5"/>
              </a:rPr>
              <a:t>NASA Neutral Buoyancy Lab</a:t>
            </a:r>
            <a:endParaRPr lang="en-US" dirty="0"/>
          </a:p>
        </p:txBody>
      </p:sp>
      <p:sp>
        <p:nvSpPr>
          <p:cNvPr id="9" name="Rectangle 22"/>
          <p:cNvSpPr>
            <a:spLocks noChangeArrowheads="1"/>
          </p:cNvSpPr>
          <p:nvPr/>
        </p:nvSpPr>
        <p:spPr bwMode="auto">
          <a:xfrm>
            <a:off x="304800" y="917945"/>
            <a:ext cx="8337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smtClean="0">
                <a:solidFill>
                  <a:srgbClr val="CC00CC"/>
                </a:solidFill>
              </a:rPr>
              <a:t>Archimede’s</a:t>
            </a:r>
            <a:r>
              <a:rPr lang="en-US" altLang="en-US" sz="2400" dirty="0" smtClean="0">
                <a:solidFill>
                  <a:srgbClr val="CC00CC"/>
                </a:solidFill>
              </a:rPr>
              <a:t> Principle: The buoyant force of an immersed object equals the weight of the fluid displaced by the object </a:t>
            </a:r>
            <a:endParaRPr lang="en-US" altLang="en-US" sz="2400" dirty="0">
              <a:solidFill>
                <a:srgbClr val="CC00CC"/>
              </a:solidFill>
            </a:endParaRPr>
          </a:p>
        </p:txBody>
      </p:sp>
      <p:graphicFrame>
        <p:nvGraphicFramePr>
          <p:cNvPr id="10" name="Object 9"/>
          <p:cNvGraphicFramePr>
            <a:graphicFrameLocks noChangeAspect="1"/>
          </p:cNvGraphicFramePr>
          <p:nvPr>
            <p:extLst/>
          </p:nvPr>
        </p:nvGraphicFramePr>
        <p:xfrm>
          <a:off x="2324100" y="4195519"/>
          <a:ext cx="6362700" cy="2239962"/>
        </p:xfrm>
        <a:graphic>
          <a:graphicData uri="http://schemas.openxmlformats.org/presentationml/2006/ole">
            <mc:AlternateContent xmlns:mc="http://schemas.openxmlformats.org/markup-compatibility/2006">
              <mc:Choice xmlns:v="urn:schemas-microsoft-com:vml" Requires="v">
                <p:oleObj spid="_x0000_s2111" name="Equation" r:id="rId6" imgW="3936960" imgH="1384200" progId="Equation.DSMT4">
                  <p:embed/>
                </p:oleObj>
              </mc:Choice>
              <mc:Fallback>
                <p:oleObj name="Equation" r:id="rId6" imgW="3936960" imgH="1384200" progId="Equation.DSMT4">
                  <p:embed/>
                  <p:pic>
                    <p:nvPicPr>
                      <p:cNvPr id="0" name=""/>
                      <p:cNvPicPr/>
                      <p:nvPr/>
                    </p:nvPicPr>
                    <p:blipFill>
                      <a:blip r:embed="rId7"/>
                      <a:stretch>
                        <a:fillRect/>
                      </a:stretch>
                    </p:blipFill>
                    <p:spPr>
                      <a:xfrm>
                        <a:off x="2324100" y="4195519"/>
                        <a:ext cx="6362700" cy="2239962"/>
                      </a:xfrm>
                      <a:prstGeom prst="rect">
                        <a:avLst/>
                      </a:prstGeom>
                    </p:spPr>
                  </p:pic>
                </p:oleObj>
              </mc:Fallback>
            </mc:AlternateContent>
          </a:graphicData>
        </a:graphic>
      </p:graphicFrame>
      <p:pic>
        <p:nvPicPr>
          <p:cNvPr id="12" name="Picture 11"/>
          <p:cNvPicPr>
            <a:picLocks noChangeAspect="1"/>
          </p:cNvPicPr>
          <p:nvPr/>
        </p:nvPicPr>
        <p:blipFill>
          <a:blip r:embed="rId8"/>
          <a:stretch>
            <a:fillRect/>
          </a:stretch>
        </p:blipFill>
        <p:spPr>
          <a:xfrm>
            <a:off x="6059966" y="2389067"/>
            <a:ext cx="2275852" cy="1514476"/>
          </a:xfrm>
          <a:prstGeom prst="rect">
            <a:avLst/>
          </a:prstGeom>
        </p:spPr>
      </p:pic>
    </p:spTree>
    <p:extLst>
      <p:ext uri="{BB962C8B-B14F-4D97-AF65-F5344CB8AC3E}">
        <p14:creationId xmlns:p14="http://schemas.microsoft.com/office/powerpoint/2010/main" val="3141409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Thin-Walled Pressure Vessel</a:t>
            </a:r>
            <a:endParaRPr lang="en-US" dirty="0"/>
          </a:p>
        </p:txBody>
      </p:sp>
      <p:sp>
        <p:nvSpPr>
          <p:cNvPr id="3" name="Content Placeholder 2"/>
          <p:cNvSpPr>
            <a:spLocks noGrp="1"/>
          </p:cNvSpPr>
          <p:nvPr>
            <p:ph idx="1"/>
          </p:nvPr>
        </p:nvSpPr>
        <p:spPr>
          <a:xfrm>
            <a:off x="609600" y="1373853"/>
            <a:ext cx="8305800" cy="4525963"/>
          </a:xfrm>
        </p:spPr>
        <p:txBody>
          <a:bodyPr/>
          <a:lstStyle/>
          <a:p>
            <a:r>
              <a:rPr lang="en-US" sz="1800" dirty="0" smtClean="0"/>
              <a:t>Thickness of the wall is much less than its radius</a:t>
            </a:r>
          </a:p>
          <a:p>
            <a:endParaRPr lang="en-US" sz="1800" dirty="0" smtClean="0"/>
          </a:p>
          <a:p>
            <a:endParaRPr lang="en-US" sz="1800" dirty="0"/>
          </a:p>
          <a:p>
            <a:r>
              <a:rPr lang="en-US" sz="1800" dirty="0" smtClean="0"/>
              <a:t>The normal stress is exerted uniformly throughout the vessel walls.</a:t>
            </a:r>
          </a:p>
          <a:p>
            <a:endParaRPr lang="en-US" sz="1800" dirty="0" smtClean="0"/>
          </a:p>
          <a:p>
            <a:pPr marL="0" indent="0">
              <a:buNone/>
            </a:pPr>
            <a:r>
              <a:rPr lang="en-US" sz="1800" dirty="0"/>
              <a:t>	</a:t>
            </a:r>
            <a:r>
              <a:rPr lang="en-US" sz="1800" dirty="0" smtClean="0"/>
              <a:t>				where </a:t>
            </a:r>
            <a:r>
              <a:rPr lang="en-US" sz="1800" dirty="0" err="1" smtClean="0"/>
              <a:t>P</a:t>
            </a:r>
            <a:r>
              <a:rPr lang="en-US" sz="1800" baseline="-25000" dirty="0" err="1" smtClean="0"/>
              <a:t>g</a:t>
            </a:r>
            <a:r>
              <a:rPr lang="en-US" sz="1800" dirty="0" smtClean="0"/>
              <a:t> is the gage pressure </a:t>
            </a:r>
          </a:p>
          <a:p>
            <a:pPr marL="0" indent="0">
              <a:buNone/>
            </a:pPr>
            <a:endParaRPr lang="en-US" sz="1800" dirty="0" smtClean="0"/>
          </a:p>
          <a:p>
            <a:pPr marL="0" indent="0">
              <a:buNone/>
            </a:pPr>
            <a:r>
              <a:rPr lang="en-US" sz="1800" dirty="0" smtClean="0"/>
              <a:t>The </a:t>
            </a:r>
            <a:r>
              <a:rPr lang="en-US" sz="1800" dirty="0"/>
              <a:t>ultimate stress of the material (which is a property of a </a:t>
            </a:r>
            <a:r>
              <a:rPr lang="en-US" sz="1800" dirty="0" smtClean="0"/>
              <a:t>material at which the material fails) given symbolically as </a:t>
            </a:r>
            <a:r>
              <a:rPr lang="en-US" sz="1800" dirty="0" err="1" smtClean="0">
                <a:latin typeface="Symbol" panose="05050102010706020507" pitchFamily="18" charset="2"/>
              </a:rPr>
              <a:t>s</a:t>
            </a:r>
            <a:r>
              <a:rPr lang="en-US" sz="1800" baseline="-25000" dirty="0" err="1" smtClean="0"/>
              <a:t>u</a:t>
            </a:r>
            <a:r>
              <a:rPr lang="en-US" sz="1800" dirty="0" smtClean="0"/>
              <a:t> is related to the normal stress by a factor, k, often termed the factor of safety</a:t>
            </a:r>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11</a:t>
            </a:fld>
            <a:endParaRPr lang="en-US">
              <a:solidFill>
                <a:srgbClr val="000000"/>
              </a:solidFill>
            </a:endParaRPr>
          </a:p>
        </p:txBody>
      </p:sp>
      <p:graphicFrame>
        <p:nvGraphicFramePr>
          <p:cNvPr id="7" name="Object 6"/>
          <p:cNvGraphicFramePr>
            <a:graphicFrameLocks noChangeAspect="1"/>
          </p:cNvGraphicFramePr>
          <p:nvPr>
            <p:extLst/>
          </p:nvPr>
        </p:nvGraphicFramePr>
        <p:xfrm>
          <a:off x="4192587" y="1699773"/>
          <a:ext cx="758825" cy="636588"/>
        </p:xfrm>
        <a:graphic>
          <a:graphicData uri="http://schemas.openxmlformats.org/presentationml/2006/ole">
            <mc:AlternateContent xmlns:mc="http://schemas.openxmlformats.org/markup-compatibility/2006">
              <mc:Choice xmlns:v="urn:schemas-microsoft-com:vml" Requires="v">
                <p:oleObj spid="_x0000_s3163" name="Equation" r:id="rId3" imgW="469800" imgH="393480" progId="Equation.DSMT4">
                  <p:embed/>
                </p:oleObj>
              </mc:Choice>
              <mc:Fallback>
                <p:oleObj name="Equation" r:id="rId3" imgW="469800" imgH="393480" progId="Equation.DSMT4">
                  <p:embed/>
                  <p:pic>
                    <p:nvPicPr>
                      <p:cNvPr id="0" name=""/>
                      <p:cNvPicPr/>
                      <p:nvPr/>
                    </p:nvPicPr>
                    <p:blipFill>
                      <a:blip r:embed="rId4"/>
                      <a:stretch>
                        <a:fillRect/>
                      </a:stretch>
                    </p:blipFill>
                    <p:spPr>
                      <a:xfrm>
                        <a:off x="4192587" y="1699773"/>
                        <a:ext cx="758825" cy="636588"/>
                      </a:xfrm>
                      <a:prstGeom prst="rect">
                        <a:avLst/>
                      </a:prstGeom>
                    </p:spPr>
                  </p:pic>
                </p:oleObj>
              </mc:Fallback>
            </mc:AlternateContent>
          </a:graphicData>
        </a:graphic>
      </p:graphicFrame>
      <p:sp>
        <p:nvSpPr>
          <p:cNvPr id="9" name="Rectangle 22"/>
          <p:cNvSpPr>
            <a:spLocks noChangeArrowheads="1"/>
          </p:cNvSpPr>
          <p:nvPr/>
        </p:nvSpPr>
        <p:spPr bwMode="auto">
          <a:xfrm>
            <a:off x="304800" y="825597"/>
            <a:ext cx="8337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smtClean="0">
                <a:solidFill>
                  <a:srgbClr val="CC00CC"/>
                </a:solidFill>
              </a:rPr>
              <a:t>Two assumptions that apply to a thin-walled pressure vessel</a:t>
            </a:r>
            <a:endParaRPr lang="en-US" altLang="en-US" sz="2400" dirty="0">
              <a:solidFill>
                <a:srgbClr val="CC00CC"/>
              </a:solidFill>
            </a:endParaRPr>
          </a:p>
        </p:txBody>
      </p:sp>
      <p:graphicFrame>
        <p:nvGraphicFramePr>
          <p:cNvPr id="10" name="Object 9"/>
          <p:cNvGraphicFramePr>
            <a:graphicFrameLocks noChangeAspect="1"/>
          </p:cNvGraphicFramePr>
          <p:nvPr>
            <p:extLst/>
          </p:nvPr>
        </p:nvGraphicFramePr>
        <p:xfrm>
          <a:off x="4063373" y="2849852"/>
          <a:ext cx="820737" cy="677862"/>
        </p:xfrm>
        <a:graphic>
          <a:graphicData uri="http://schemas.openxmlformats.org/presentationml/2006/ole">
            <mc:AlternateContent xmlns:mc="http://schemas.openxmlformats.org/markup-compatibility/2006">
              <mc:Choice xmlns:v="urn:schemas-microsoft-com:vml" Requires="v">
                <p:oleObj spid="_x0000_s3164" name="Equation" r:id="rId5" imgW="507960" imgH="419040" progId="Equation.DSMT4">
                  <p:embed/>
                </p:oleObj>
              </mc:Choice>
              <mc:Fallback>
                <p:oleObj name="Equation" r:id="rId5" imgW="507960" imgH="419040" progId="Equation.DSMT4">
                  <p:embed/>
                  <p:pic>
                    <p:nvPicPr>
                      <p:cNvPr id="0" name=""/>
                      <p:cNvPicPr/>
                      <p:nvPr/>
                    </p:nvPicPr>
                    <p:blipFill>
                      <a:blip r:embed="rId6"/>
                      <a:stretch>
                        <a:fillRect/>
                      </a:stretch>
                    </p:blipFill>
                    <p:spPr>
                      <a:xfrm>
                        <a:off x="4063373" y="2849852"/>
                        <a:ext cx="820737" cy="677862"/>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2838449" y="4697725"/>
          <a:ext cx="4225925" cy="1397000"/>
        </p:xfrm>
        <a:graphic>
          <a:graphicData uri="http://schemas.openxmlformats.org/presentationml/2006/ole">
            <mc:AlternateContent xmlns:mc="http://schemas.openxmlformats.org/markup-compatibility/2006">
              <mc:Choice xmlns:v="urn:schemas-microsoft-com:vml" Requires="v">
                <p:oleObj spid="_x0000_s3165" name="Equation" r:id="rId7" imgW="2616120" imgH="863280" progId="Equation.DSMT4">
                  <p:embed/>
                </p:oleObj>
              </mc:Choice>
              <mc:Fallback>
                <p:oleObj name="Equation" r:id="rId7" imgW="2616120" imgH="863280" progId="Equation.DSMT4">
                  <p:embed/>
                  <p:pic>
                    <p:nvPicPr>
                      <p:cNvPr id="0" name=""/>
                      <p:cNvPicPr/>
                      <p:nvPr/>
                    </p:nvPicPr>
                    <p:blipFill>
                      <a:blip r:embed="rId8"/>
                      <a:stretch>
                        <a:fillRect/>
                      </a:stretch>
                    </p:blipFill>
                    <p:spPr>
                      <a:xfrm>
                        <a:off x="2838449" y="4697725"/>
                        <a:ext cx="4225925" cy="1397000"/>
                      </a:xfrm>
                      <a:prstGeom prst="rect">
                        <a:avLst/>
                      </a:prstGeom>
                    </p:spPr>
                  </p:pic>
                </p:oleObj>
              </mc:Fallback>
            </mc:AlternateContent>
          </a:graphicData>
        </a:graphic>
      </p:graphicFrame>
    </p:spTree>
    <p:extLst>
      <p:ext uri="{BB962C8B-B14F-4D97-AF65-F5344CB8AC3E}">
        <p14:creationId xmlns:p14="http://schemas.microsoft.com/office/powerpoint/2010/main" val="21184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4"/>
            <a:ext cx="8229600" cy="1143000"/>
          </a:xfrm>
        </p:spPr>
        <p:txBody>
          <a:bodyPr/>
          <a:lstStyle/>
          <a:p>
            <a:r>
              <a:rPr lang="en-US" dirty="0" smtClean="0"/>
              <a:t>Design Lab Analysis</a:t>
            </a:r>
            <a:endParaRPr lang="en-US" dirty="0"/>
          </a:p>
        </p:txBody>
      </p:sp>
      <p:sp>
        <p:nvSpPr>
          <p:cNvPr id="3" name="Content Placeholder 2"/>
          <p:cNvSpPr>
            <a:spLocks noGrp="1"/>
          </p:cNvSpPr>
          <p:nvPr>
            <p:ph idx="1"/>
          </p:nvPr>
        </p:nvSpPr>
        <p:spPr>
          <a:xfrm>
            <a:off x="609600" y="873989"/>
            <a:ext cx="8305800" cy="4525963"/>
          </a:xfrm>
        </p:spPr>
        <p:txBody>
          <a:bodyPr/>
          <a:lstStyle/>
          <a:p>
            <a:pPr marL="0" indent="0">
              <a:buNone/>
            </a:pPr>
            <a:r>
              <a:rPr lang="en-US" sz="1600" dirty="0" smtClean="0"/>
              <a:t>The thinned-wall pressure vessel assumption leads to an expression for the thickness that depends on factor of safety, balloon radius, gage pressure and ultimate stress</a:t>
            </a:r>
            <a:br>
              <a:rPr lang="en-US" sz="1600" dirty="0" smtClean="0"/>
            </a:br>
            <a:endParaRPr lang="en-US" sz="1600" dirty="0" smtClean="0"/>
          </a:p>
          <a:p>
            <a:endParaRPr lang="en-US" sz="1600" dirty="0" smtClean="0"/>
          </a:p>
          <a:p>
            <a:endParaRPr lang="en-US" sz="1600" dirty="0"/>
          </a:p>
          <a:p>
            <a:r>
              <a:rPr lang="en-US" sz="1600" dirty="0" smtClean="0"/>
              <a:t>For the lab assume a gage pressure of 10 pascals,</a:t>
            </a:r>
          </a:p>
          <a:p>
            <a:r>
              <a:rPr lang="en-US" sz="1600" dirty="0" smtClean="0"/>
              <a:t>Let the factor of safety be a variable by which you determine and justify in your presentation</a:t>
            </a:r>
          </a:p>
          <a:p>
            <a:r>
              <a:rPr lang="en-US" sz="1600" dirty="0" smtClean="0"/>
              <a:t>Select a balloon material to find its material density and ultimate stress</a:t>
            </a:r>
          </a:p>
          <a:p>
            <a:r>
              <a:rPr lang="en-US" sz="1600" dirty="0" smtClean="0"/>
              <a:t>Solve for the balloon volume (or equivalently the balloon radius) based on the design requirements </a:t>
            </a:r>
            <a:endParaRPr lang="en-US" sz="1600" dirty="0"/>
          </a:p>
          <a:p>
            <a:endParaRPr lang="en-US" sz="1600" dirty="0" smtClean="0"/>
          </a:p>
          <a:p>
            <a:endParaRPr lang="en-US" sz="1600" dirty="0"/>
          </a:p>
          <a:p>
            <a:endParaRPr lang="en-US" sz="1600"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r>
              <a:rPr lang="en-US" dirty="0" smtClean="0">
                <a:solidFill>
                  <a:srgbClr val="000000"/>
                </a:solidFill>
              </a:rPr>
              <a:t>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2017</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12</a:t>
            </a:fld>
            <a:endParaRPr lang="en-US">
              <a:solidFill>
                <a:srgbClr val="000000"/>
              </a:solidFill>
            </a:endParaRPr>
          </a:p>
        </p:txBody>
      </p:sp>
      <p:graphicFrame>
        <p:nvGraphicFramePr>
          <p:cNvPr id="7" name="Object 6"/>
          <p:cNvGraphicFramePr>
            <a:graphicFrameLocks noChangeAspect="1"/>
          </p:cNvGraphicFramePr>
          <p:nvPr>
            <p:extLst/>
          </p:nvPr>
        </p:nvGraphicFramePr>
        <p:xfrm>
          <a:off x="4147344" y="1460068"/>
          <a:ext cx="1230312" cy="739775"/>
        </p:xfrm>
        <a:graphic>
          <a:graphicData uri="http://schemas.openxmlformats.org/presentationml/2006/ole">
            <mc:AlternateContent xmlns:mc="http://schemas.openxmlformats.org/markup-compatibility/2006">
              <mc:Choice xmlns:v="urn:schemas-microsoft-com:vml" Requires="v">
                <p:oleObj spid="_x0000_s4158" name="Equation" r:id="rId4" imgW="761760" imgH="457200" progId="Equation.DSMT4">
                  <p:embed/>
                </p:oleObj>
              </mc:Choice>
              <mc:Fallback>
                <p:oleObj name="Equation" r:id="rId4" imgW="761760" imgH="457200" progId="Equation.DSMT4">
                  <p:embed/>
                  <p:pic>
                    <p:nvPicPr>
                      <p:cNvPr id="0" name=""/>
                      <p:cNvPicPr/>
                      <p:nvPr/>
                    </p:nvPicPr>
                    <p:blipFill>
                      <a:blip r:embed="rId5"/>
                      <a:stretch>
                        <a:fillRect/>
                      </a:stretch>
                    </p:blipFill>
                    <p:spPr>
                      <a:xfrm>
                        <a:off x="4147344" y="1460068"/>
                        <a:ext cx="1230312" cy="73977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5715000" y="2230946"/>
          <a:ext cx="1066800" cy="390525"/>
        </p:xfrm>
        <a:graphic>
          <a:graphicData uri="http://schemas.openxmlformats.org/presentationml/2006/ole">
            <mc:AlternateContent xmlns:mc="http://schemas.openxmlformats.org/markup-compatibility/2006">
              <mc:Choice xmlns:v="urn:schemas-microsoft-com:vml" Requires="v">
                <p:oleObj spid="_x0000_s4159" name="Equation" r:id="rId6" imgW="660240" imgH="241200" progId="Equation.DSMT4">
                  <p:embed/>
                </p:oleObj>
              </mc:Choice>
              <mc:Fallback>
                <p:oleObj name="Equation" r:id="rId6" imgW="660240" imgH="241200" progId="Equation.DSMT4">
                  <p:embed/>
                  <p:pic>
                    <p:nvPicPr>
                      <p:cNvPr id="0" name=""/>
                      <p:cNvPicPr/>
                      <p:nvPr/>
                    </p:nvPicPr>
                    <p:blipFill>
                      <a:blip r:embed="rId7"/>
                      <a:stretch>
                        <a:fillRect/>
                      </a:stretch>
                    </p:blipFill>
                    <p:spPr>
                      <a:xfrm>
                        <a:off x="5715000" y="2230946"/>
                        <a:ext cx="1066800" cy="390525"/>
                      </a:xfrm>
                      <a:prstGeom prst="rect">
                        <a:avLst/>
                      </a:prstGeom>
                    </p:spPr>
                  </p:pic>
                </p:oleObj>
              </mc:Fallback>
            </mc:AlternateContent>
          </a:graphicData>
        </a:graphic>
      </p:graphicFrame>
      <p:sp>
        <p:nvSpPr>
          <p:cNvPr id="11" name="Content Placeholder 2"/>
          <p:cNvSpPr txBox="1">
            <a:spLocks/>
          </p:cNvSpPr>
          <p:nvPr/>
        </p:nvSpPr>
        <p:spPr bwMode="auto">
          <a:xfrm>
            <a:off x="609600" y="4118768"/>
            <a:ext cx="8305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cs typeface="+mn-cs"/>
              </a:defRPr>
            </a:lvl2pPr>
            <a:lvl3pPr marL="1143000" indent="-228600" algn="l" rtl="0" fontAlgn="base">
              <a:spcBef>
                <a:spcPct val="20000"/>
              </a:spcBef>
              <a:spcAft>
                <a:spcPct val="0"/>
              </a:spcAft>
              <a:buChar char="•"/>
              <a:defRPr sz="1600">
                <a:solidFill>
                  <a:schemeClr val="tx1"/>
                </a:solidFill>
                <a:latin typeface="+mn-lt"/>
                <a:cs typeface="+mn-cs"/>
              </a:defRPr>
            </a:lvl3pPr>
            <a:lvl4pPr marL="1600200" indent="-228600" algn="l" rtl="0" fontAlgn="base">
              <a:spcBef>
                <a:spcPct val="20000"/>
              </a:spcBef>
              <a:spcAft>
                <a:spcPct val="0"/>
              </a:spcAft>
              <a:buChar char="–"/>
              <a:defRPr sz="14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marL="0" indent="0">
              <a:buNone/>
            </a:pPr>
            <a:r>
              <a:rPr lang="en-US" sz="1600" kern="0" dirty="0" smtClean="0"/>
              <a:t>Resources:</a:t>
            </a:r>
          </a:p>
          <a:p>
            <a:r>
              <a:rPr lang="en-US" sz="1600" kern="0" dirty="0" smtClean="0"/>
              <a:t>NASA Long Duration Balloon Facility</a:t>
            </a:r>
          </a:p>
          <a:p>
            <a:r>
              <a:rPr lang="en-US" sz="1600" kern="0" dirty="0" smtClean="0"/>
              <a:t>Materials Website </a:t>
            </a:r>
            <a:r>
              <a:rPr lang="en-US" sz="1600" kern="0" dirty="0"/>
              <a:t>: </a:t>
            </a:r>
            <a:r>
              <a:rPr lang="en-US" sz="1600" kern="0" dirty="0">
                <a:hlinkClick r:id="rId8"/>
              </a:rPr>
              <a:t>http://www.matweb.com</a:t>
            </a:r>
            <a:r>
              <a:rPr lang="en-US" sz="1600" kern="0" dirty="0" smtClean="0">
                <a:hlinkClick r:id="rId8"/>
              </a:rPr>
              <a:t>/</a:t>
            </a:r>
            <a:endParaRPr lang="en-US" sz="1600" kern="0" dirty="0" smtClean="0"/>
          </a:p>
          <a:p>
            <a:r>
              <a:rPr lang="en-US" sz="1600" kern="0" dirty="0" smtClean="0"/>
              <a:t>Standard atmosphere</a:t>
            </a:r>
          </a:p>
          <a:p>
            <a:pPr lvl="1"/>
            <a:r>
              <a:rPr lang="en-US" sz="1600" kern="0" dirty="0" smtClean="0"/>
              <a:t>MATLAB </a:t>
            </a:r>
            <a:r>
              <a:rPr lang="en-US" sz="1600" kern="0" dirty="0" err="1" smtClean="0"/>
              <a:t>Mathworks</a:t>
            </a:r>
            <a:r>
              <a:rPr lang="en-US" sz="1600" kern="0" dirty="0" smtClean="0"/>
              <a:t> website, file exchange: function </a:t>
            </a:r>
            <a:r>
              <a:rPr lang="en-US" sz="1600" kern="0" dirty="0" err="1" smtClean="0"/>
              <a:t>atmoscoesa</a:t>
            </a:r>
            <a:r>
              <a:rPr lang="en-US" sz="1600" kern="0" dirty="0" smtClean="0"/>
              <a:t> </a:t>
            </a:r>
          </a:p>
          <a:p>
            <a:pPr lvl="1"/>
            <a:r>
              <a:rPr lang="en-US" sz="1600" kern="0" dirty="0" smtClean="0"/>
              <a:t>Online standard atmosphere calculator</a:t>
            </a:r>
          </a:p>
          <a:p>
            <a:pPr lvl="1"/>
            <a:r>
              <a:rPr lang="en-US" sz="1600" kern="0" dirty="0" smtClean="0"/>
              <a:t>Intro to Flight, Chapter 3</a:t>
            </a:r>
          </a:p>
          <a:p>
            <a:endParaRPr lang="en-US" kern="0" dirty="0" smtClean="0"/>
          </a:p>
          <a:p>
            <a:endParaRPr lang="en-US" kern="0" dirty="0"/>
          </a:p>
        </p:txBody>
      </p:sp>
    </p:spTree>
    <p:extLst>
      <p:ext uri="{BB962C8B-B14F-4D97-AF65-F5344CB8AC3E}">
        <p14:creationId xmlns:p14="http://schemas.microsoft.com/office/powerpoint/2010/main" val="278992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9/18/18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13</a:t>
            </a:fld>
            <a:endParaRPr lang="en-US">
              <a:solidFill>
                <a:srgbClr val="000000"/>
              </a:solidFill>
            </a:endParaRPr>
          </a:p>
        </p:txBody>
      </p:sp>
      <p:sp>
        <p:nvSpPr>
          <p:cNvPr id="6" name="Title 5"/>
          <p:cNvSpPr>
            <a:spLocks noGrp="1"/>
          </p:cNvSpPr>
          <p:nvPr>
            <p:ph type="title"/>
          </p:nvPr>
        </p:nvSpPr>
        <p:spPr/>
        <p:txBody>
          <a:bodyPr/>
          <a:lstStyle/>
          <a:p>
            <a:r>
              <a:rPr lang="en-US" dirty="0" smtClean="0"/>
              <a:t>Prelab Tasks</a:t>
            </a:r>
            <a:endParaRPr lang="en-US" dirty="0"/>
          </a:p>
        </p:txBody>
      </p:sp>
      <p:sp>
        <p:nvSpPr>
          <p:cNvPr id="8" name="Content Placeholder 7"/>
          <p:cNvSpPr>
            <a:spLocks noGrp="1"/>
          </p:cNvSpPr>
          <p:nvPr>
            <p:ph idx="1"/>
          </p:nvPr>
        </p:nvSpPr>
        <p:spPr>
          <a:xfrm>
            <a:off x="457200" y="1047749"/>
            <a:ext cx="3657340" cy="5200651"/>
          </a:xfrm>
        </p:spPr>
        <p:txBody>
          <a:bodyPr/>
          <a:lstStyle/>
          <a:p>
            <a:r>
              <a:rPr lang="en-US" dirty="0" smtClean="0"/>
              <a:t>Nation-wide He shortage</a:t>
            </a:r>
          </a:p>
          <a:p>
            <a:pPr lvl="1"/>
            <a:r>
              <a:rPr lang="en-US" dirty="0" smtClean="0"/>
              <a:t>Reuse balloons</a:t>
            </a:r>
          </a:p>
          <a:p>
            <a:pPr lvl="1"/>
            <a:r>
              <a:rPr lang="en-US" dirty="0" smtClean="0"/>
              <a:t>Record empty mass on a sticky note, place on your balloon after lab.</a:t>
            </a:r>
          </a:p>
          <a:p>
            <a:r>
              <a:rPr lang="en-US" dirty="0" smtClean="0"/>
              <a:t>WATER TANK IS LAST!</a:t>
            </a:r>
          </a:p>
          <a:p>
            <a:r>
              <a:rPr lang="en-US" dirty="0" smtClean="0"/>
              <a:t>Make sure to relate the ‘prelab’ to your design.</a:t>
            </a:r>
          </a:p>
          <a:p>
            <a:pPr lvl="1"/>
            <a:r>
              <a:rPr lang="en-US" dirty="0" smtClean="0"/>
              <a:t>This is valuable for senior projects and beyond.</a:t>
            </a:r>
            <a:endParaRPr lang="en-US"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66940" y="1169987"/>
            <a:ext cx="4017089" cy="5211763"/>
          </a:xfrm>
          <a:prstGeom prst="rect">
            <a:avLst/>
          </a:prstGeom>
          <a:noFill/>
          <a:ln w="9525">
            <a:noFill/>
            <a:miter lim="800000"/>
            <a:headEnd/>
            <a:tailEnd/>
          </a:ln>
          <a:effectLst/>
        </p:spPr>
      </p:pic>
    </p:spTree>
    <p:extLst>
      <p:ext uri="{BB962C8B-B14F-4D97-AF65-F5344CB8AC3E}">
        <p14:creationId xmlns:p14="http://schemas.microsoft.com/office/powerpoint/2010/main" val="68787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164" y="902834"/>
            <a:ext cx="5159825" cy="4525963"/>
          </a:xfrm>
        </p:spPr>
        <p:txBody>
          <a:bodyPr/>
          <a:lstStyle/>
          <a:p>
            <a:r>
              <a:rPr lang="en-US" dirty="0" smtClean="0"/>
              <a:t>Week 1: Prelab. Begin design</a:t>
            </a:r>
          </a:p>
          <a:p>
            <a:r>
              <a:rPr lang="en-US" dirty="0" smtClean="0"/>
              <a:t>Week 2: Finish Pre-lab. Continue design</a:t>
            </a:r>
          </a:p>
          <a:p>
            <a:r>
              <a:rPr lang="en-US" dirty="0" smtClean="0"/>
              <a:t>Week 3: Submit pre-lab. Finalize design</a:t>
            </a:r>
          </a:p>
          <a:p>
            <a:r>
              <a:rPr lang="en-US" dirty="0" smtClean="0"/>
              <a:t>Week 4: Finish design presentation</a:t>
            </a:r>
          </a:p>
          <a:p>
            <a:r>
              <a:rPr lang="en-US" dirty="0" smtClean="0"/>
              <a:t>Week 5: Presentations</a:t>
            </a:r>
          </a:p>
          <a:p>
            <a:pPr lvl="1"/>
            <a:r>
              <a:rPr lang="en-US" dirty="0" smtClean="0"/>
              <a:t> ITLL and Idea Forge</a:t>
            </a:r>
          </a:p>
          <a:p>
            <a:pPr lvl="1"/>
            <a:endParaRPr lang="en-US" dirty="0"/>
          </a:p>
          <a:p>
            <a:pPr lvl="1"/>
            <a:r>
              <a:rPr lang="en-US" dirty="0" smtClean="0"/>
              <a:t>UPDATE WITH PICTURE FROM ASSIGNMENT</a:t>
            </a:r>
          </a:p>
          <a:p>
            <a:pPr lvl="1"/>
            <a:endParaRPr lang="en-US" dirty="0"/>
          </a:p>
        </p:txBody>
      </p:sp>
      <p:sp>
        <p:nvSpPr>
          <p:cNvPr id="3" name="Date Placeholder 2"/>
          <p:cNvSpPr>
            <a:spLocks noGrp="1"/>
          </p:cNvSpPr>
          <p:nvPr>
            <p:ph type="dt" sz="half" idx="10"/>
          </p:nvPr>
        </p:nvSpPr>
        <p:spPr/>
        <p:txBody>
          <a:bodyPr/>
          <a:lstStyle/>
          <a:p>
            <a:fld id="{8DB1A198-2024-4C62-9ADB-F6C9CFCA3372}" type="datetime1">
              <a:rPr lang="en-US" smtClean="0">
                <a:solidFill>
                  <a:srgbClr val="000000"/>
                </a:solidFill>
              </a:rPr>
              <a:pPr/>
              <a:t>9/18/18</a:t>
            </a:fld>
            <a:r>
              <a:rPr lang="en-US" smtClean="0">
                <a:solidFill>
                  <a:srgbClr val="000000"/>
                </a:solidFill>
              </a:rPr>
              <a:t>   Lab Lecture</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ASEN2002 Intro to Thermodynamics and Aerodynamics		CU at Boulder, Fall 2018</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176D49B7-BE87-40EA-92F7-9F39838DCEB4}" type="slidenum">
              <a:rPr lang="en-US" smtClean="0">
                <a:solidFill>
                  <a:srgbClr val="000000"/>
                </a:solidFill>
              </a:rPr>
              <a:pPr/>
              <a:t>2</a:t>
            </a:fld>
            <a:endParaRPr lang="en-US">
              <a:solidFill>
                <a:srgbClr val="000000"/>
              </a:solidFill>
            </a:endParaRPr>
          </a:p>
        </p:txBody>
      </p:sp>
      <p:sp>
        <p:nvSpPr>
          <p:cNvPr id="6" name="Title 5"/>
          <p:cNvSpPr>
            <a:spLocks noGrp="1"/>
          </p:cNvSpPr>
          <p:nvPr>
            <p:ph type="title"/>
          </p:nvPr>
        </p:nvSpPr>
        <p:spPr/>
        <p:txBody>
          <a:bodyPr/>
          <a:lstStyle/>
          <a:p>
            <a:r>
              <a:rPr lang="en-US" dirty="0" smtClean="0"/>
              <a:t>Schedule</a:t>
            </a:r>
            <a:endParaRPr lang="en-US" dirty="0"/>
          </a:p>
        </p:txBody>
      </p:sp>
      <p:grpSp>
        <p:nvGrpSpPr>
          <p:cNvPr id="10" name="Group 9"/>
          <p:cNvGrpSpPr/>
          <p:nvPr/>
        </p:nvGrpSpPr>
        <p:grpSpPr>
          <a:xfrm>
            <a:off x="5249989" y="457200"/>
            <a:ext cx="3760304" cy="4191000"/>
            <a:chOff x="5351039" y="1828800"/>
            <a:chExt cx="3760304" cy="4191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039" y="1828800"/>
              <a:ext cx="3760304" cy="4191000"/>
            </a:xfrm>
            <a:prstGeom prst="rect">
              <a:avLst/>
            </a:prstGeom>
          </p:spPr>
        </p:pic>
        <p:sp>
          <p:nvSpPr>
            <p:cNvPr id="8" name="Oval 7"/>
            <p:cNvSpPr/>
            <p:nvPr/>
          </p:nvSpPr>
          <p:spPr>
            <a:xfrm>
              <a:off x="5859591" y="4800600"/>
              <a:ext cx="1371600" cy="1143000"/>
            </a:xfrm>
            <a:prstGeom prst="ellipse">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7" y="3165815"/>
            <a:ext cx="5418095" cy="3028950"/>
          </a:xfrm>
          <a:prstGeom prst="rect">
            <a:avLst/>
          </a:prstGeom>
        </p:spPr>
      </p:pic>
    </p:spTree>
    <p:extLst>
      <p:ext uri="{BB962C8B-B14F-4D97-AF65-F5344CB8AC3E}">
        <p14:creationId xmlns:p14="http://schemas.microsoft.com/office/powerpoint/2010/main" val="14637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Red Bull </a:t>
            </a:r>
            <a:r>
              <a:rPr lang="en-US" dirty="0" err="1" smtClean="0"/>
              <a:t>Stratos</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3</a:t>
            </a:fld>
            <a:endParaRPr lang="en-US">
              <a:solidFill>
                <a:srgbClr val="000000"/>
              </a:solidFill>
            </a:endParaRPr>
          </a:p>
        </p:txBody>
      </p:sp>
      <p:pic>
        <p:nvPicPr>
          <p:cNvPr id="1026" name="Picture 2" descr="http://upload.wikimedia.org/wikipedia/commons/thumb/6/62/Comparison_International_Standard_Atmosphere_space_diving.svg/512px-Comparison_International_Standard_Atmosphere_space_div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26" y="1239927"/>
            <a:ext cx="3957638" cy="52794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13843" y="1287244"/>
            <a:ext cx="1579278" cy="307777"/>
          </a:xfrm>
          <a:prstGeom prst="rect">
            <a:avLst/>
          </a:prstGeom>
        </p:spPr>
        <p:txBody>
          <a:bodyPr wrap="none">
            <a:spAutoFit/>
          </a:bodyPr>
          <a:lstStyle/>
          <a:p>
            <a:r>
              <a:rPr lang="en-US" dirty="0" smtClean="0">
                <a:hlinkClick r:id="rId3"/>
              </a:rPr>
              <a:t>Red_Bull_Stratos</a:t>
            </a:r>
            <a:endParaRPr lang="en-US" dirty="0"/>
          </a:p>
        </p:txBody>
      </p:sp>
      <p:pic>
        <p:nvPicPr>
          <p:cNvPr id="1028" name="Picture 4" descr="http://upload.wikimedia.org/wikipedia/en/thumb/a/a2/Baumgartner_RBSjump.jpg/220px-Baumgartner_RBSju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66900"/>
            <a:ext cx="2095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13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Google’s Project Loon – Atmosphere Satellites</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4</a:t>
            </a:fld>
            <a:endParaRPr lang="en-US">
              <a:solidFill>
                <a:srgbClr val="000000"/>
              </a:solidFill>
            </a:endParaRPr>
          </a:p>
        </p:txBody>
      </p:sp>
      <p:pic>
        <p:nvPicPr>
          <p:cNvPr id="3074" name="Picture 2" descr="http://upload.wikimedia.org/wikipedia/commons/2/2c/Google_Loon_-_Launch_Ev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9066"/>
            <a:ext cx="4643086" cy="3454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76800" y="1160057"/>
            <a:ext cx="4038600" cy="5693866"/>
          </a:xfrm>
          <a:prstGeom prst="rect">
            <a:avLst/>
          </a:prstGeom>
        </p:spPr>
        <p:txBody>
          <a:bodyPr wrap="square">
            <a:spAutoFit/>
          </a:bodyPr>
          <a:lstStyle/>
          <a:p>
            <a:r>
              <a:rPr lang="en-US" b="1" dirty="0"/>
              <a:t>On 16 June 2013</a:t>
            </a:r>
            <a:r>
              <a:rPr lang="en-US" dirty="0"/>
              <a:t>, Google began a pilot experiment in New Zealand where about 30 balloons were launched in coordination with the Civil Aviation Authority from the </a:t>
            </a:r>
            <a:r>
              <a:rPr lang="en-US" dirty="0" err="1"/>
              <a:t>Tekapo</a:t>
            </a:r>
            <a:r>
              <a:rPr lang="en-US" dirty="0"/>
              <a:t> area in the South Island. About 50 local users in and around Christchurch and the Canterbury Region tested connections to the aerial network using special antennas</a:t>
            </a:r>
            <a:r>
              <a:rPr lang="en-US" dirty="0" smtClean="0"/>
              <a:t>. </a:t>
            </a:r>
            <a:r>
              <a:rPr lang="en-US" dirty="0"/>
              <a:t>After this initial trial, Google plans on sending up 300 balloons around the world at the 40th parallel south that would provide coverage to New Zealand, Australia, Chile, and Argentina. Google hopes to eventually have thousands of balloons flying in the stratosphere</a:t>
            </a:r>
            <a:r>
              <a:rPr lang="en-US" dirty="0" smtClean="0"/>
              <a:t>.</a:t>
            </a:r>
            <a:endParaRPr lang="en-US" dirty="0"/>
          </a:p>
          <a:p>
            <a:endParaRPr lang="en-US" dirty="0"/>
          </a:p>
          <a:p>
            <a:r>
              <a:rPr lang="en-US" b="1" dirty="0"/>
              <a:t>In May 2014 </a:t>
            </a:r>
            <a:r>
              <a:rPr lang="en-US" dirty="0"/>
              <a:t>Astro Teller announced that rather than negotiate a section of bandwidth that was free for them worldwide they would instead become a temporary base station that could be leased by the mobile operators of the country it was crossing over.</a:t>
            </a:r>
          </a:p>
          <a:p>
            <a:endParaRPr lang="en-US" dirty="0"/>
          </a:p>
          <a:p>
            <a:r>
              <a:rPr lang="en-US" b="1" dirty="0"/>
              <a:t>In May-June 2014 </a:t>
            </a:r>
            <a:r>
              <a:rPr lang="en-US" dirty="0"/>
              <a:t>Google tested its balloon-powered internet access venture in </a:t>
            </a:r>
            <a:r>
              <a:rPr lang="en-US" dirty="0" err="1"/>
              <a:t>Piauí</a:t>
            </a:r>
            <a:r>
              <a:rPr lang="en-US" dirty="0"/>
              <a:t>, Brazil, marking its first LTE experiments and launch near the equator.</a:t>
            </a:r>
          </a:p>
        </p:txBody>
      </p:sp>
    </p:spTree>
    <p:extLst>
      <p:ext uri="{BB962C8B-B14F-4D97-AF65-F5344CB8AC3E}">
        <p14:creationId xmlns:p14="http://schemas.microsoft.com/office/powerpoint/2010/main" val="325410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Thermodynamics Design Pre-Lab</a:t>
            </a:r>
            <a:endParaRPr lang="en-US" dirty="0"/>
          </a:p>
        </p:txBody>
      </p:sp>
      <p:sp>
        <p:nvSpPr>
          <p:cNvPr id="4" name="Date Placeholder 3"/>
          <p:cNvSpPr>
            <a:spLocks noGrp="1"/>
          </p:cNvSpPr>
          <p:nvPr>
            <p:ph type="dt" sz="half" idx="10"/>
          </p:nvPr>
        </p:nvSpPr>
        <p:spPr/>
        <p:txBody>
          <a:bodyPr/>
          <a:lstStyle/>
          <a:p>
            <a:fld id="{8DB1A198-2024-4C62-9ADB-F6C9CFCA3372}" type="datetime1">
              <a:rPr lang="en-US" smtClean="0">
                <a:solidFill>
                  <a:srgbClr val="000000"/>
                </a:solidFill>
              </a:rPr>
              <a:pPr/>
              <a:t>9/18/18</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solidFill>
                  <a:srgbClr val="000000"/>
                </a:solidFill>
              </a:rPr>
              <a:t>ASEN2002 Intro to Thermodynamics and Aerodynamics		CU at Boulder, Fall </a:t>
            </a:r>
            <a:r>
              <a:rPr lang="en-US" dirty="0" smtClean="0">
                <a:solidFill>
                  <a:srgbClr val="000000"/>
                </a:solidFill>
              </a:rPr>
              <a:t>2018</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176D49B7-BE87-40EA-92F7-9F39838DCEB4}" type="slidenum">
              <a:rPr lang="en-US" smtClean="0">
                <a:solidFill>
                  <a:srgbClr val="000000"/>
                </a:solidFill>
              </a:rPr>
              <a:pPr/>
              <a:t>5</a:t>
            </a:fld>
            <a:endParaRPr lang="en-US">
              <a:solidFill>
                <a:srgbClr val="000000"/>
              </a:solidFill>
            </a:endParaRPr>
          </a:p>
        </p:txBody>
      </p:sp>
      <p:sp>
        <p:nvSpPr>
          <p:cNvPr id="7" name="Rectangle 6"/>
          <p:cNvSpPr/>
          <p:nvPr/>
        </p:nvSpPr>
        <p:spPr>
          <a:xfrm>
            <a:off x="159327" y="1234509"/>
            <a:ext cx="8305800" cy="1036181"/>
          </a:xfrm>
          <a:prstGeom prst="rect">
            <a:avLst/>
          </a:prstGeom>
        </p:spPr>
        <p:txBody>
          <a:bodyPr wrap="square">
            <a:spAutoFit/>
          </a:bodyPr>
          <a:lstStyle/>
          <a:p>
            <a:pPr marR="0" lvl="1">
              <a:lnSpc>
                <a:spcPts val="1200"/>
              </a:lnSpc>
              <a:spcBef>
                <a:spcPts val="600"/>
              </a:spcBef>
              <a:spcAft>
                <a:spcPts val="400"/>
              </a:spcAft>
              <a:tabLst>
                <a:tab pos="857250" algn="l"/>
              </a:tabLst>
            </a:pPr>
            <a:r>
              <a:rPr lang="en-US" sz="1600" b="1" kern="14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1.3	Scale </a:t>
            </a:r>
            <a:r>
              <a:rPr lang="en-US" sz="1600" b="1" kern="1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Model Balloon System</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Prior to developing a design for a high-altitude balloon system, your task is to build a scale model of a zero-pressure balloon and develop a mechanical and thermal assessment of the system.  </a:t>
            </a:r>
            <a:endParaRPr lang="en-US"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9" name="Rectangle 8"/>
          <p:cNvSpPr/>
          <p:nvPr/>
        </p:nvSpPr>
        <p:spPr>
          <a:xfrm>
            <a:off x="76200" y="2480682"/>
            <a:ext cx="9067800" cy="3901068"/>
          </a:xfrm>
          <a:prstGeom prst="rect">
            <a:avLst/>
          </a:prstGeom>
        </p:spPr>
        <p:txBody>
          <a:bodyPr wrap="square">
            <a:spAutoFit/>
          </a:bodyPr>
          <a:lstStyle/>
          <a:p>
            <a:pPr marR="0" lvl="1">
              <a:lnSpc>
                <a:spcPts val="1200"/>
              </a:lnSpc>
              <a:spcBef>
                <a:spcPts val="600"/>
              </a:spcBef>
              <a:spcAft>
                <a:spcPts val="400"/>
              </a:spcAft>
              <a:tabLst>
                <a:tab pos="857250" algn="l"/>
              </a:tabLst>
            </a:pPr>
            <a:r>
              <a:rPr lang="en-US" sz="1600" b="1" kern="1400" dirty="0" smtClean="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1.4	Design </a:t>
            </a:r>
            <a:r>
              <a:rPr lang="en-US" sz="1600" b="1" kern="1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 High-Altitude Balloon</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In your groups, perform a design analysis of a high-altitude balloon for carrying a research payload.</a:t>
            </a:r>
          </a:p>
          <a:p>
            <a:pPr marL="228600" marR="0">
              <a:spcBef>
                <a:spcPts val="0"/>
              </a:spcBef>
              <a:spcAft>
                <a:spcPts val="1100"/>
              </a:spcAft>
            </a:pPr>
            <a:r>
              <a:rPr lang="en-US" sz="1600" dirty="0">
                <a:latin typeface="Times" panose="02020603050405020304" pitchFamily="18" charset="0"/>
                <a:ea typeface="Times New Roman" panose="02020603050405020304" pitchFamily="18" charset="0"/>
                <a:cs typeface="Times New Roman" panose="02020603050405020304" pitchFamily="18" charset="0"/>
              </a:rPr>
              <a:t>Your design requirements are as follows:</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1.4.1  Payload</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 </a:t>
            </a: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500 kg </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research instrument. </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1.4.2  Altitude</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The balloon should be able to reach an altitude of </a:t>
            </a: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35 km</a:t>
            </a:r>
            <a:endPar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endParaRP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1.4.3  Duration</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The balloon should be able to stay in residence for at least one day.</a:t>
            </a:r>
          </a:p>
          <a:p>
            <a:pPr marL="228600" marR="0" indent="0">
              <a:spcBef>
                <a:spcPts val="700"/>
              </a:spcBef>
              <a:spcAft>
                <a:spcPts val="300"/>
              </a:spcAft>
              <a:tabLst>
                <a:tab pos="1371600" algn="l"/>
                <a:tab pos="457200" algn="l"/>
              </a:tabLst>
            </a:pP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Assumptions:</a:t>
            </a:r>
          </a:p>
          <a:p>
            <a:pPr marR="0" lvl="2">
              <a:spcBef>
                <a:spcPts val="700"/>
              </a:spcBef>
              <a:spcAft>
                <a:spcPts val="300"/>
              </a:spcAft>
              <a:tabLst>
                <a:tab pos="13716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1.4.4  Shape</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Assume the shape of the balloon at target altitude is a sphere</a:t>
            </a:r>
          </a:p>
          <a:p>
            <a:pPr marR="0" lvl="2">
              <a:spcBef>
                <a:spcPts val="700"/>
              </a:spcBef>
              <a:spcAft>
                <a:spcPts val="300"/>
              </a:spcAft>
              <a:tabLst>
                <a:tab pos="1371600" algn="l"/>
                <a:tab pos="4572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1.4.5  Transients</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Ignore transient effects during ascent</a:t>
            </a:r>
          </a:p>
          <a:p>
            <a:pPr marR="0" lvl="2">
              <a:spcBef>
                <a:spcPts val="700"/>
              </a:spcBef>
              <a:spcAft>
                <a:spcPts val="300"/>
              </a:spcAft>
              <a:tabLst>
                <a:tab pos="1371600" algn="l"/>
                <a:tab pos="457200" algn="l"/>
              </a:tabLst>
            </a:pPr>
            <a:r>
              <a:rPr lang="en-US" sz="1600" b="1" u="sng" kern="1400" dirty="0" smtClean="0">
                <a:solidFill>
                  <a:srgbClr val="000000"/>
                </a:solidFill>
                <a:latin typeface="Times" panose="02020603050405020304" pitchFamily="18" charset="0"/>
                <a:ea typeface="Times New Roman" panose="02020603050405020304" pitchFamily="18" charset="0"/>
                <a:cs typeface="Times New Roman" panose="02020603050405020304" pitchFamily="18" charset="0"/>
              </a:rPr>
              <a:t>1.4.6  Stresses</a:t>
            </a:r>
            <a:r>
              <a:rPr lang="en-US" sz="1600" b="1" u="sng"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a:t>
            </a:r>
            <a:r>
              <a:rPr lang="en-US" sz="1600" b="1" kern="1400"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  Ignore stresses on balloon material associated with attaching the payload or wind loading</a:t>
            </a:r>
          </a:p>
        </p:txBody>
      </p:sp>
    </p:spTree>
    <p:extLst>
      <p:ext uri="{BB962C8B-B14F-4D97-AF65-F5344CB8AC3E}">
        <p14:creationId xmlns:p14="http://schemas.microsoft.com/office/powerpoint/2010/main" val="2650250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C9A981C-D363-4952-AC5E-4A8F45EEF237}" type="slidenum">
              <a:rPr lang="en-US" altLang="en-US" b="0"/>
              <a:pPr eaLnBrk="1" hangingPunct="1"/>
              <a:t>6</a:t>
            </a:fld>
            <a:endParaRPr lang="en-US" altLang="en-US" b="0"/>
          </a:p>
        </p:txBody>
      </p:sp>
      <p:sp>
        <p:nvSpPr>
          <p:cNvPr id="16388" name="Rectangle 6"/>
          <p:cNvSpPr>
            <a:spLocks noChangeArrowheads="1"/>
          </p:cNvSpPr>
          <p:nvPr/>
        </p:nvSpPr>
        <p:spPr bwMode="auto">
          <a:xfrm>
            <a:off x="381000" y="838200"/>
            <a:ext cx="80010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solidFill>
                  <a:srgbClr val="CC00CC"/>
                </a:solidFill>
              </a:rPr>
              <a:t>Buoyant force:</a:t>
            </a:r>
            <a:r>
              <a:rPr lang="en-US" altLang="en-US"/>
              <a:t> </a:t>
            </a:r>
            <a:r>
              <a:rPr lang="en-US" altLang="en-US" b="0"/>
              <a:t>The upward force a fluid exerts on a body immersed in it. The buoyant force is caused by the increase of pressure with depth in a fluid.</a:t>
            </a:r>
          </a:p>
        </p:txBody>
      </p:sp>
      <p:sp>
        <p:nvSpPr>
          <p:cNvPr id="16389" name="Rectangle 8"/>
          <p:cNvSpPr>
            <a:spLocks noChangeArrowheads="1"/>
          </p:cNvSpPr>
          <p:nvPr/>
        </p:nvSpPr>
        <p:spPr bwMode="auto">
          <a:xfrm>
            <a:off x="381000" y="514985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solidFill>
                  <a:srgbClr val="0000CC"/>
                </a:solidFill>
              </a:rPr>
              <a:t>A flat plate of uniform thickness </a:t>
            </a:r>
            <a:r>
              <a:rPr lang="en-US" altLang="en-US" b="0" i="1">
                <a:solidFill>
                  <a:srgbClr val="0000CC"/>
                </a:solidFill>
              </a:rPr>
              <a:t>h</a:t>
            </a:r>
            <a:r>
              <a:rPr lang="tr-TR" altLang="en-US" b="0" i="1">
                <a:solidFill>
                  <a:srgbClr val="0000CC"/>
                </a:solidFill>
              </a:rPr>
              <a:t> </a:t>
            </a:r>
            <a:r>
              <a:rPr lang="en-US" altLang="en-US" b="0">
                <a:solidFill>
                  <a:srgbClr val="0000CC"/>
                </a:solidFill>
              </a:rPr>
              <a:t>submerged in a liquid parallel to the</a:t>
            </a:r>
            <a:r>
              <a:rPr lang="tr-TR" altLang="en-US" b="0">
                <a:solidFill>
                  <a:srgbClr val="0000CC"/>
                </a:solidFill>
              </a:rPr>
              <a:t> </a:t>
            </a:r>
            <a:r>
              <a:rPr lang="en-US" altLang="en-US" b="0">
                <a:solidFill>
                  <a:srgbClr val="0000CC"/>
                </a:solidFill>
              </a:rPr>
              <a:t>free surface.</a:t>
            </a:r>
          </a:p>
        </p:txBody>
      </p:sp>
      <p:pic>
        <p:nvPicPr>
          <p:cNvPr id="1639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943600"/>
            <a:ext cx="7143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0"/>
          <p:cNvSpPr>
            <a:spLocks noChangeArrowheads="1"/>
          </p:cNvSpPr>
          <p:nvPr/>
        </p:nvSpPr>
        <p:spPr bwMode="auto">
          <a:xfrm>
            <a:off x="5181600" y="2044700"/>
            <a:ext cx="3352800" cy="306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spcAft>
                <a:spcPct val="20000"/>
              </a:spcAft>
            </a:pPr>
            <a:r>
              <a:rPr lang="tr-TR" altLang="en-US">
                <a:solidFill>
                  <a:srgbClr val="CC00CC"/>
                </a:solidFill>
              </a:rPr>
              <a:t>T</a:t>
            </a:r>
            <a:r>
              <a:rPr lang="en-US" altLang="en-US">
                <a:solidFill>
                  <a:srgbClr val="CC00CC"/>
                </a:solidFill>
              </a:rPr>
              <a:t>he buoyant force acting on the plate is equal to the weight</a:t>
            </a:r>
            <a:r>
              <a:rPr lang="tr-TR" altLang="en-US">
                <a:solidFill>
                  <a:srgbClr val="CC00CC"/>
                </a:solidFill>
              </a:rPr>
              <a:t> </a:t>
            </a:r>
            <a:r>
              <a:rPr lang="en-US" altLang="en-US">
                <a:solidFill>
                  <a:srgbClr val="CC00CC"/>
                </a:solidFill>
              </a:rPr>
              <a:t>of the liquid displaced by the plate.</a:t>
            </a:r>
            <a:r>
              <a:rPr lang="en-US" altLang="en-US" b="0">
                <a:solidFill>
                  <a:srgbClr val="CC00CC"/>
                </a:solidFill>
              </a:rPr>
              <a:t> </a:t>
            </a:r>
            <a:endParaRPr lang="tr-TR" altLang="en-US" b="0">
              <a:solidFill>
                <a:srgbClr val="CC00CC"/>
              </a:solidFill>
            </a:endParaRPr>
          </a:p>
          <a:p>
            <a:pPr eaLnBrk="1" hangingPunct="1">
              <a:spcBef>
                <a:spcPct val="20000"/>
              </a:spcBef>
              <a:spcAft>
                <a:spcPct val="20000"/>
              </a:spcAft>
            </a:pPr>
            <a:r>
              <a:rPr lang="en-US" altLang="en-US" b="0"/>
              <a:t>For a fluid with constant density, the</a:t>
            </a:r>
            <a:r>
              <a:rPr lang="tr-TR" altLang="en-US" b="0"/>
              <a:t> </a:t>
            </a:r>
            <a:r>
              <a:rPr lang="en-US" altLang="en-US" b="0"/>
              <a:t>buoyant force is independent of the distance of the body from the free surface.</a:t>
            </a:r>
          </a:p>
          <a:p>
            <a:pPr eaLnBrk="1" hangingPunct="1">
              <a:spcBef>
                <a:spcPct val="20000"/>
              </a:spcBef>
              <a:spcAft>
                <a:spcPct val="20000"/>
              </a:spcAft>
            </a:pPr>
            <a:r>
              <a:rPr lang="en-US" altLang="en-US" b="0"/>
              <a:t>It is also independent of the density of the solid body.</a:t>
            </a:r>
          </a:p>
        </p:txBody>
      </p:sp>
      <p:pic>
        <p:nvPicPr>
          <p:cNvPr id="1639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524000"/>
            <a:ext cx="44640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285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D91A9B3-934F-4E7C-943C-B1445DB90F5B}" type="slidenum">
              <a:rPr lang="en-US" altLang="en-US" b="0"/>
              <a:pPr eaLnBrk="1" hangingPunct="1"/>
              <a:t>7</a:t>
            </a:fld>
            <a:endParaRPr lang="en-US" altLang="en-US" b="0"/>
          </a:p>
        </p:txBody>
      </p:sp>
      <p:sp>
        <p:nvSpPr>
          <p:cNvPr id="17411" name="Rectangle 4"/>
          <p:cNvSpPr>
            <a:spLocks noChangeArrowheads="1"/>
          </p:cNvSpPr>
          <p:nvPr/>
        </p:nvSpPr>
        <p:spPr bwMode="auto">
          <a:xfrm>
            <a:off x="457200" y="5165725"/>
            <a:ext cx="6096000" cy="1311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solidFill>
                  <a:srgbClr val="CC00CC"/>
                </a:solidFill>
              </a:rPr>
              <a:t>Archimedes’ principle</a:t>
            </a:r>
            <a:r>
              <a:rPr lang="tr-TR" altLang="en-US" sz="2000">
                <a:solidFill>
                  <a:srgbClr val="CC00CC"/>
                </a:solidFill>
              </a:rPr>
              <a:t>:</a:t>
            </a:r>
            <a:r>
              <a:rPr lang="tr-TR" altLang="en-US" sz="2000"/>
              <a:t> </a:t>
            </a:r>
            <a:r>
              <a:rPr lang="en-US" altLang="en-US" sz="2000" b="0"/>
              <a:t>The buoyant force acting on a body immersed in a fluid is equal to the weight</a:t>
            </a:r>
            <a:r>
              <a:rPr lang="tr-TR" altLang="en-US" sz="2000" b="0"/>
              <a:t> </a:t>
            </a:r>
            <a:r>
              <a:rPr lang="en-US" altLang="en-US" sz="2000" b="0"/>
              <a:t>of the fluid displaced by the body, and it acts upward through the centroid of</a:t>
            </a:r>
            <a:r>
              <a:rPr lang="tr-TR" altLang="en-US" sz="2000" b="0"/>
              <a:t> </a:t>
            </a:r>
            <a:r>
              <a:rPr lang="en-US" altLang="en-US" sz="2000" b="0"/>
              <a:t>the displaced volume.</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5" y="1066800"/>
            <a:ext cx="44640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6"/>
          <p:cNvSpPr>
            <a:spLocks noChangeArrowheads="1"/>
          </p:cNvSpPr>
          <p:nvPr/>
        </p:nvSpPr>
        <p:spPr bwMode="auto">
          <a:xfrm>
            <a:off x="5181600" y="1295400"/>
            <a:ext cx="3810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solidFill>
                  <a:srgbClr val="0000CC"/>
                </a:solidFill>
              </a:rPr>
              <a:t>The buoyant forces acting on a solid body submerged in a fluid and on a fluid body of the same shape at the same depth are identical. The buoyant force </a:t>
            </a:r>
            <a:r>
              <a:rPr lang="en-US" altLang="en-US" b="0" i="1" dirty="0">
                <a:solidFill>
                  <a:srgbClr val="0000CC"/>
                </a:solidFill>
              </a:rPr>
              <a:t>F</a:t>
            </a:r>
            <a:r>
              <a:rPr lang="en-US" altLang="en-US" b="0" i="1" baseline="-25000" dirty="0">
                <a:solidFill>
                  <a:srgbClr val="0000CC"/>
                </a:solidFill>
              </a:rPr>
              <a:t>B</a:t>
            </a:r>
            <a:r>
              <a:rPr lang="en-US" altLang="en-US" b="0" i="1" dirty="0">
                <a:solidFill>
                  <a:srgbClr val="0000CC"/>
                </a:solidFill>
              </a:rPr>
              <a:t> </a:t>
            </a:r>
            <a:r>
              <a:rPr lang="en-US" altLang="en-US" b="0" dirty="0">
                <a:solidFill>
                  <a:srgbClr val="0000CC"/>
                </a:solidFill>
              </a:rPr>
              <a:t>acts upward through the centroid </a:t>
            </a:r>
            <a:r>
              <a:rPr lang="en-US" altLang="en-US" b="0" i="1" dirty="0">
                <a:solidFill>
                  <a:srgbClr val="0000CC"/>
                </a:solidFill>
              </a:rPr>
              <a:t>C </a:t>
            </a:r>
            <a:r>
              <a:rPr lang="en-US" altLang="en-US" b="0" dirty="0">
                <a:solidFill>
                  <a:srgbClr val="0000CC"/>
                </a:solidFill>
              </a:rPr>
              <a:t>of the displaced volume and is equal in magnitude to the weight </a:t>
            </a:r>
            <a:r>
              <a:rPr lang="en-US" altLang="en-US" b="0" i="1" dirty="0">
                <a:solidFill>
                  <a:srgbClr val="0000CC"/>
                </a:solidFill>
              </a:rPr>
              <a:t>W </a:t>
            </a:r>
            <a:r>
              <a:rPr lang="en-US" altLang="en-US" b="0" dirty="0">
                <a:solidFill>
                  <a:srgbClr val="0000CC"/>
                </a:solidFill>
              </a:rPr>
              <a:t>of the displaced fluid, but is opposite in direction. For a solid of uniform density, its weight </a:t>
            </a:r>
            <a:r>
              <a:rPr lang="en-US" altLang="en-US" b="0" i="1" dirty="0" err="1">
                <a:solidFill>
                  <a:srgbClr val="0000CC"/>
                </a:solidFill>
              </a:rPr>
              <a:t>W</a:t>
            </a:r>
            <a:r>
              <a:rPr lang="en-US" altLang="en-US" b="0" i="1" baseline="-25000" dirty="0" err="1">
                <a:solidFill>
                  <a:srgbClr val="0000CC"/>
                </a:solidFill>
              </a:rPr>
              <a:t>s</a:t>
            </a:r>
            <a:r>
              <a:rPr lang="en-US" altLang="en-US" b="0" i="1" baseline="-25000" dirty="0">
                <a:solidFill>
                  <a:srgbClr val="0000CC"/>
                </a:solidFill>
              </a:rPr>
              <a:t> </a:t>
            </a:r>
            <a:r>
              <a:rPr lang="en-US" altLang="en-US" b="0" dirty="0">
                <a:solidFill>
                  <a:srgbClr val="0000CC"/>
                </a:solidFill>
              </a:rPr>
              <a:t>also acts through the centroid, but its magnitude is not necessarily equal to that of the fluid it displaces. (Here </a:t>
            </a:r>
            <a:r>
              <a:rPr lang="en-US" altLang="en-US" b="0" i="1" dirty="0" err="1">
                <a:solidFill>
                  <a:srgbClr val="0000CC"/>
                </a:solidFill>
              </a:rPr>
              <a:t>W</a:t>
            </a:r>
            <a:r>
              <a:rPr lang="en-US" altLang="en-US" b="0" i="1" baseline="-25000" dirty="0" err="1">
                <a:solidFill>
                  <a:srgbClr val="0000CC"/>
                </a:solidFill>
              </a:rPr>
              <a:t>s</a:t>
            </a:r>
            <a:r>
              <a:rPr lang="en-US" altLang="en-US" b="0" i="1" dirty="0">
                <a:solidFill>
                  <a:srgbClr val="0000CC"/>
                </a:solidFill>
              </a:rPr>
              <a:t> &gt;</a:t>
            </a:r>
            <a:r>
              <a:rPr lang="en-US" altLang="en-US" b="0" dirty="0">
                <a:solidFill>
                  <a:srgbClr val="0000CC"/>
                </a:solidFill>
              </a:rPr>
              <a:t> </a:t>
            </a:r>
            <a:r>
              <a:rPr lang="en-US" altLang="en-US" b="0" i="1" dirty="0">
                <a:solidFill>
                  <a:srgbClr val="0000CC"/>
                </a:solidFill>
              </a:rPr>
              <a:t>W </a:t>
            </a:r>
            <a:r>
              <a:rPr lang="en-US" altLang="en-US" b="0" dirty="0">
                <a:solidFill>
                  <a:srgbClr val="0000CC"/>
                </a:solidFill>
              </a:rPr>
              <a:t>and thus </a:t>
            </a:r>
            <a:r>
              <a:rPr lang="en-US" altLang="en-US" b="0" i="1" dirty="0" err="1">
                <a:solidFill>
                  <a:srgbClr val="0000CC"/>
                </a:solidFill>
              </a:rPr>
              <a:t>W</a:t>
            </a:r>
            <a:r>
              <a:rPr lang="en-US" altLang="en-US" b="0" i="1" baseline="-25000" dirty="0" err="1">
                <a:solidFill>
                  <a:srgbClr val="0000CC"/>
                </a:solidFill>
              </a:rPr>
              <a:t>s</a:t>
            </a:r>
            <a:r>
              <a:rPr lang="en-US" altLang="en-US" b="0" i="1" dirty="0">
                <a:solidFill>
                  <a:srgbClr val="0000CC"/>
                </a:solidFill>
              </a:rPr>
              <a:t> &gt;</a:t>
            </a:r>
            <a:r>
              <a:rPr lang="en-US" altLang="en-US" b="0" dirty="0">
                <a:solidFill>
                  <a:srgbClr val="0000CC"/>
                </a:solidFill>
              </a:rPr>
              <a:t> </a:t>
            </a:r>
            <a:r>
              <a:rPr lang="en-US" altLang="en-US" b="0" i="1" dirty="0">
                <a:solidFill>
                  <a:srgbClr val="0000CC"/>
                </a:solidFill>
              </a:rPr>
              <a:t>F</a:t>
            </a:r>
            <a:r>
              <a:rPr lang="en-US" altLang="en-US" b="0" i="1" baseline="-25000" dirty="0">
                <a:solidFill>
                  <a:srgbClr val="0000CC"/>
                </a:solidFill>
              </a:rPr>
              <a:t>B</a:t>
            </a:r>
            <a:r>
              <a:rPr lang="en-US" altLang="en-US" b="0" dirty="0">
                <a:solidFill>
                  <a:srgbClr val="0000CC"/>
                </a:solidFill>
              </a:rPr>
              <a:t>; this solid body would sink.)</a:t>
            </a:r>
          </a:p>
        </p:txBody>
      </p:sp>
    </p:spTree>
    <p:extLst>
      <p:ext uri="{BB962C8B-B14F-4D97-AF65-F5344CB8AC3E}">
        <p14:creationId xmlns:p14="http://schemas.microsoft.com/office/powerpoint/2010/main" val="2500367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02018EC-B083-4B8D-AFF4-BFA43D329138}" type="slidenum">
              <a:rPr lang="en-US" altLang="en-US" b="0"/>
              <a:pPr eaLnBrk="1" hangingPunct="1"/>
              <a:t>8</a:t>
            </a:fld>
            <a:endParaRPr lang="en-US" altLang="en-US" b="0"/>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6944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1295400" y="459581"/>
            <a:ext cx="7848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solidFill>
                  <a:srgbClr val="CC00CC"/>
                </a:solidFill>
              </a:rPr>
              <a:t>For </a:t>
            </a:r>
            <a:r>
              <a:rPr lang="en-US" altLang="en-US" i="1" dirty="0">
                <a:solidFill>
                  <a:srgbClr val="CC00CC"/>
                </a:solidFill>
              </a:rPr>
              <a:t>floating </a:t>
            </a:r>
            <a:r>
              <a:rPr lang="en-US" altLang="en-US" dirty="0">
                <a:solidFill>
                  <a:srgbClr val="CC00CC"/>
                </a:solidFill>
              </a:rPr>
              <a:t>bodies</a:t>
            </a:r>
            <a:r>
              <a:rPr lang="en-US" altLang="en-US" b="0" dirty="0"/>
              <a:t>, the weight of the entire body must be equal to the</a:t>
            </a:r>
          </a:p>
          <a:p>
            <a:pPr eaLnBrk="1" hangingPunct="1"/>
            <a:r>
              <a:rPr lang="en-US" altLang="en-US" b="0" dirty="0"/>
              <a:t>buoyant force, which is the weight of the fluid whose volume is equal to the</a:t>
            </a:r>
          </a:p>
          <a:p>
            <a:pPr eaLnBrk="1" hangingPunct="1"/>
            <a:r>
              <a:rPr lang="en-US" altLang="en-US" b="0" dirty="0"/>
              <a:t>volume of the submerged portion of the floating body</a:t>
            </a:r>
            <a:r>
              <a:rPr lang="tr-TR" altLang="en-US" b="0" dirty="0"/>
              <a:t>:</a:t>
            </a:r>
            <a:endParaRPr lang="en-US" altLang="en-US" b="0" dirty="0"/>
          </a:p>
        </p:txBody>
      </p:sp>
      <p:sp>
        <p:nvSpPr>
          <p:cNvPr id="18437" name="Rectangle 5"/>
          <p:cNvSpPr>
            <a:spLocks noChangeArrowheads="1"/>
          </p:cNvSpPr>
          <p:nvPr/>
        </p:nvSpPr>
        <p:spPr bwMode="auto">
          <a:xfrm>
            <a:off x="5943600" y="4267200"/>
            <a:ext cx="2438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solidFill>
                  <a:srgbClr val="0000CC"/>
                </a:solidFill>
              </a:rPr>
              <a:t>A solid body dropped into a fluid will</a:t>
            </a:r>
            <a:r>
              <a:rPr lang="tr-TR" altLang="en-US" b="0">
                <a:solidFill>
                  <a:srgbClr val="0000CC"/>
                </a:solidFill>
              </a:rPr>
              <a:t> </a:t>
            </a:r>
            <a:r>
              <a:rPr lang="en-US" altLang="en-US" b="0">
                <a:solidFill>
                  <a:srgbClr val="0000CC"/>
                </a:solidFill>
              </a:rPr>
              <a:t>sink, float, or remain at rest at any point</a:t>
            </a:r>
            <a:r>
              <a:rPr lang="tr-TR" altLang="en-US" b="0">
                <a:solidFill>
                  <a:srgbClr val="0000CC"/>
                </a:solidFill>
              </a:rPr>
              <a:t> </a:t>
            </a:r>
            <a:r>
              <a:rPr lang="en-US" altLang="en-US" b="0">
                <a:solidFill>
                  <a:srgbClr val="0000CC"/>
                </a:solidFill>
              </a:rPr>
              <a:t>in the fluid, depending on its average</a:t>
            </a:r>
            <a:r>
              <a:rPr lang="tr-TR" altLang="en-US" b="0">
                <a:solidFill>
                  <a:srgbClr val="0000CC"/>
                </a:solidFill>
              </a:rPr>
              <a:t> </a:t>
            </a:r>
            <a:r>
              <a:rPr lang="en-US" altLang="en-US" b="0">
                <a:solidFill>
                  <a:srgbClr val="0000CC"/>
                </a:solidFill>
              </a:rPr>
              <a:t>density relative to the density of the</a:t>
            </a:r>
            <a:r>
              <a:rPr lang="tr-TR" altLang="en-US" b="0">
                <a:solidFill>
                  <a:srgbClr val="0000CC"/>
                </a:solidFill>
              </a:rPr>
              <a:t> </a:t>
            </a:r>
            <a:r>
              <a:rPr lang="en-US" altLang="en-US" b="0">
                <a:solidFill>
                  <a:srgbClr val="0000CC"/>
                </a:solidFill>
              </a:rPr>
              <a:t>fluid.</a:t>
            </a:r>
          </a:p>
        </p:txBody>
      </p:sp>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5260975"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962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2EBF181-7C9D-44AB-BCDA-A00ADE87E46A}" type="slidenum">
              <a:rPr lang="en-US" altLang="en-US" b="0"/>
              <a:pPr eaLnBrk="1" hangingPunct="1"/>
              <a:t>9</a:t>
            </a:fld>
            <a:endParaRPr lang="en-US" altLang="en-US" b="0"/>
          </a:p>
        </p:txBody>
      </p:sp>
      <p:sp>
        <p:nvSpPr>
          <p:cNvPr id="19459" name="Rectangle 5"/>
          <p:cNvSpPr>
            <a:spLocks noChangeArrowheads="1"/>
          </p:cNvSpPr>
          <p:nvPr/>
        </p:nvSpPr>
        <p:spPr bwMode="auto">
          <a:xfrm>
            <a:off x="5334000" y="2574925"/>
            <a:ext cx="32766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b="0">
                <a:solidFill>
                  <a:srgbClr val="0000CC"/>
                </a:solidFill>
              </a:rPr>
              <a:t>The altitude of a hot air balloon is</a:t>
            </a:r>
            <a:r>
              <a:rPr lang="tr-TR" altLang="en-US" sz="2000" b="0">
                <a:solidFill>
                  <a:srgbClr val="0000CC"/>
                </a:solidFill>
              </a:rPr>
              <a:t> </a:t>
            </a:r>
            <a:r>
              <a:rPr lang="en-US" altLang="en-US" sz="2000" b="0">
                <a:solidFill>
                  <a:srgbClr val="0000CC"/>
                </a:solidFill>
              </a:rPr>
              <a:t>controlled by the temperature</a:t>
            </a:r>
            <a:r>
              <a:rPr lang="tr-TR" altLang="en-US" sz="2000" b="0">
                <a:solidFill>
                  <a:srgbClr val="0000CC"/>
                </a:solidFill>
              </a:rPr>
              <a:t> </a:t>
            </a:r>
            <a:r>
              <a:rPr lang="en-US" altLang="en-US" sz="2000" b="0">
                <a:solidFill>
                  <a:srgbClr val="0000CC"/>
                </a:solidFill>
              </a:rPr>
              <a:t>difference between the air inside and</a:t>
            </a:r>
            <a:r>
              <a:rPr lang="tr-TR" altLang="en-US" sz="2000" b="0">
                <a:solidFill>
                  <a:srgbClr val="0000CC"/>
                </a:solidFill>
              </a:rPr>
              <a:t> </a:t>
            </a:r>
            <a:r>
              <a:rPr lang="en-US" altLang="en-US" sz="2000" b="0">
                <a:solidFill>
                  <a:srgbClr val="0000CC"/>
                </a:solidFill>
              </a:rPr>
              <a:t>outside the balloon, since warm air</a:t>
            </a:r>
            <a:r>
              <a:rPr lang="tr-TR" altLang="en-US" sz="2000" b="0">
                <a:solidFill>
                  <a:srgbClr val="0000CC"/>
                </a:solidFill>
              </a:rPr>
              <a:t> </a:t>
            </a:r>
            <a:r>
              <a:rPr lang="en-US" altLang="en-US" sz="2000" b="0">
                <a:solidFill>
                  <a:srgbClr val="0000CC"/>
                </a:solidFill>
              </a:rPr>
              <a:t>is less dense than cold air. When the</a:t>
            </a:r>
            <a:r>
              <a:rPr lang="tr-TR" altLang="en-US" sz="2000" b="0">
                <a:solidFill>
                  <a:srgbClr val="0000CC"/>
                </a:solidFill>
              </a:rPr>
              <a:t> </a:t>
            </a:r>
            <a:r>
              <a:rPr lang="en-US" altLang="en-US" sz="2000" b="0">
                <a:solidFill>
                  <a:srgbClr val="0000CC"/>
                </a:solidFill>
              </a:rPr>
              <a:t>balloon is neither rising nor falling,</a:t>
            </a:r>
            <a:r>
              <a:rPr lang="tr-TR" altLang="en-US" sz="2000" b="0">
                <a:solidFill>
                  <a:srgbClr val="0000CC"/>
                </a:solidFill>
              </a:rPr>
              <a:t> </a:t>
            </a:r>
            <a:r>
              <a:rPr lang="en-US" altLang="en-US" sz="2000" b="0">
                <a:solidFill>
                  <a:srgbClr val="0000CC"/>
                </a:solidFill>
              </a:rPr>
              <a:t>the upward buoyant force exactly</a:t>
            </a:r>
            <a:r>
              <a:rPr lang="tr-TR" altLang="en-US" sz="2000" b="0">
                <a:solidFill>
                  <a:srgbClr val="0000CC"/>
                </a:solidFill>
              </a:rPr>
              <a:t> </a:t>
            </a:r>
            <a:r>
              <a:rPr lang="en-US" altLang="en-US" sz="2000" b="0">
                <a:solidFill>
                  <a:srgbClr val="0000CC"/>
                </a:solidFill>
              </a:rPr>
              <a:t>balances the downward weight.</a:t>
            </a:r>
          </a:p>
        </p:txBody>
      </p:sp>
      <p:pic>
        <p:nvPicPr>
          <p:cNvPr id="194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4691062"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13428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8599</TotalTime>
  <Words>971</Words>
  <Application>Microsoft Macintosh PowerPoint</Application>
  <PresentationFormat>On-screen Show (4:3)</PresentationFormat>
  <Paragraphs>132</Paragraphs>
  <Slides>13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 Rounded MT Bold</vt:lpstr>
      <vt:lpstr>Helvetica</vt:lpstr>
      <vt:lpstr>Papyrus</vt:lpstr>
      <vt:lpstr>Symbol</vt:lpstr>
      <vt:lpstr>Times</vt:lpstr>
      <vt:lpstr>Times New Roman</vt:lpstr>
      <vt:lpstr>Arial</vt:lpstr>
      <vt:lpstr>1_Default Design</vt:lpstr>
      <vt:lpstr>Equation</vt:lpstr>
      <vt:lpstr>Thermodynamics Design Lab</vt:lpstr>
      <vt:lpstr>Schedule</vt:lpstr>
      <vt:lpstr>Red Bull Stratos</vt:lpstr>
      <vt:lpstr>Google’s Project Loon – Atmosphere Satellites</vt:lpstr>
      <vt:lpstr>Thermodynamics Design Pre-Lab</vt:lpstr>
      <vt:lpstr>PowerPoint Presentation</vt:lpstr>
      <vt:lpstr>PowerPoint Presentation</vt:lpstr>
      <vt:lpstr>PowerPoint Presentation</vt:lpstr>
      <vt:lpstr>PowerPoint Presentation</vt:lpstr>
      <vt:lpstr>Design a Neutrally Buoyant Balloon System</vt:lpstr>
      <vt:lpstr>Thin-Walled Pressure Vessel</vt:lpstr>
      <vt:lpstr>Design Lab Analysis</vt:lpstr>
      <vt:lpstr>Prelab Tasks</vt:lpstr>
    </vt:vector>
  </TitlesOfParts>
  <Company>University of Colorado</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kjkbkb</dc:title>
  <dc:creator>Jeff Thayer</dc:creator>
  <cp:lastModifiedBy>Microsoft Office User</cp:lastModifiedBy>
  <cp:revision>245</cp:revision>
  <cp:lastPrinted>2014-09-04T13:16:44Z</cp:lastPrinted>
  <dcterms:created xsi:type="dcterms:W3CDTF">2004-12-01T23:28:37Z</dcterms:created>
  <dcterms:modified xsi:type="dcterms:W3CDTF">2018-09-19T12:53:18Z</dcterms:modified>
</cp:coreProperties>
</file>