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1D1D65"/>
    <a:srgbClr val="797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>
        <p:scale>
          <a:sx n="71" d="100"/>
          <a:sy n="71" d="100"/>
        </p:scale>
        <p:origin x="100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3012-7410-4725-A362-8B8991CA114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BE128-5056-48E7-AEC2-2B28B8F2E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2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7B149D-8398-365B-BD67-1201A154F707}"/>
              </a:ext>
            </a:extLst>
          </p:cNvPr>
          <p:cNvSpPr/>
          <p:nvPr userDrawn="1"/>
        </p:nvSpPr>
        <p:spPr>
          <a:xfrm>
            <a:off x="0" y="6228678"/>
            <a:ext cx="12192000" cy="629322"/>
          </a:xfrm>
          <a:prstGeom prst="rect">
            <a:avLst/>
          </a:prstGeom>
          <a:gradFill flip="none" rotWithShape="1">
            <a:gsLst>
              <a:gs pos="0">
                <a:srgbClr val="1D1D65"/>
              </a:gs>
              <a:gs pos="53000">
                <a:srgbClr val="3333B3"/>
              </a:gs>
              <a:gs pos="100000">
                <a:srgbClr val="7979D9">
                  <a:alpha val="7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398E-7DA4-AC92-971A-DCB2ED09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A80DA22-577B-4D4A-A7C6-E02F8499F030}" type="datetime1">
              <a:rPr lang="en-GB" smtClean="0"/>
              <a:pPr/>
              <a:t>26/11/2023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440A-CA01-DA0F-A7DC-DF7E778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GB"/>
              <a:t>Numerical Methods for Financial Engineering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AF14-463C-FEDF-F307-1B9B2E53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9A82466-F34E-49BC-B8D3-C61AC339B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7767BC-FCDF-D161-C4D1-EABC8DCD583F}"/>
              </a:ext>
            </a:extLst>
          </p:cNvPr>
          <p:cNvSpPr/>
          <p:nvPr userDrawn="1"/>
        </p:nvSpPr>
        <p:spPr>
          <a:xfrm>
            <a:off x="617621" y="1475872"/>
            <a:ext cx="10956758" cy="1540042"/>
          </a:xfrm>
          <a:prstGeom prst="roundRect">
            <a:avLst/>
          </a:prstGeom>
          <a:solidFill>
            <a:srgbClr val="3333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2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C5EE-2089-DAB6-E171-713518FA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CBB6-25A8-8F7D-0D97-2C1649A37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3CD2-4A27-7EAF-F78F-254C2722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369-B0CC-40EA-88C1-7DC88FCDEDDB}" type="datetime1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65EF-80A7-265B-C7F2-7EE33498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C75C-17E4-8ED4-79E0-ADE8ED11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CF6D8-C6AF-B67D-A410-C847D0489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D1698-BF1E-8884-4BC4-1FAE840B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D1E9-84E3-A6D1-2478-717F632F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DFAD1-08B7-4C5C-9D87-E8F7769E5B22}" type="datetime1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CFBB-AFD2-2371-F277-AAC20D0A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6F3E-B2CE-18E4-A7BC-9F617813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713A-B577-682F-6535-3F0E691B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DE80-1520-FEBF-DD00-BBF81441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779C-3A25-BA33-B893-38887BF1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E08744-606F-471B-8F88-AA2ABF59E234}" type="datetime1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9CDD-E4FD-FC45-ADD7-530C09A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D670C-E6FB-2E21-13BD-943E4FF1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76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A07-1FF9-4AAD-2E13-BDF01925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16D7-8A87-AB3D-4CCA-C5EBAE5D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EBA0-B86A-5E1A-CC56-4D844CC1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21451-FDE2-4358-BF1D-A5CF18DACD20}" type="datetime1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3C366-5313-BA7C-B1B9-F0D62C8F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9F9B-06B1-DE6D-5831-E44A8127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201E-65C7-45D1-E8FB-869341F8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E580-888C-1C2E-9C33-AF61C1616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DCBCB-7DE5-9AB2-1B51-9F8FCC5A8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B1C6-CFA1-5840-19CE-41E005F6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E6B673-7133-49D5-B893-401BE1CCB397}" type="datetime1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642E-000D-096F-02D8-CA8D1AD1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DB6C-AE5B-C80C-ADC2-499C48F9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8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6632-1F8A-EB9B-489C-B76A1DDC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DE552-EEE7-E53A-92C8-3EE4D0AF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95842-7DD1-18E3-DE4D-E46A17B5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4759F-1763-033B-8505-063E44F8E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C0367-0CE7-90E3-9D93-314689B6F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85258-AA70-76D1-5E7A-9E8CA50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B67AB-CFC3-4AD1-8B20-424207144BFF}" type="datetime1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228F7-668E-D1A3-DDCD-63BC52B2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7835C-C926-97A3-CEA1-4247B1E7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1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F8C1-19D7-4B8E-4F3F-8FBDB501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D3863-D706-B521-A813-36D41215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83FA13-CCAA-4713-BCEB-FF9F378905CA}" type="datetime1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F7A2F-D7A7-BE9B-18FF-78CE23EE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C9E0-BB93-776E-6DD2-A1000043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8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BB41BD-3685-C6AF-710C-A32113CAF9C2}"/>
              </a:ext>
            </a:extLst>
          </p:cNvPr>
          <p:cNvSpPr/>
          <p:nvPr userDrawn="1"/>
        </p:nvSpPr>
        <p:spPr>
          <a:xfrm>
            <a:off x="0" y="0"/>
            <a:ext cx="12192000" cy="629322"/>
          </a:xfrm>
          <a:prstGeom prst="rect">
            <a:avLst/>
          </a:prstGeom>
          <a:solidFill>
            <a:srgbClr val="3333B3"/>
          </a:solidFill>
          <a:ln>
            <a:solidFill>
              <a:srgbClr val="3333B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D544A-CAE6-7E01-966D-CF138838EE78}"/>
              </a:ext>
            </a:extLst>
          </p:cNvPr>
          <p:cNvSpPr/>
          <p:nvPr userDrawn="1"/>
        </p:nvSpPr>
        <p:spPr>
          <a:xfrm>
            <a:off x="0" y="6228678"/>
            <a:ext cx="12192000" cy="629322"/>
          </a:xfrm>
          <a:prstGeom prst="rect">
            <a:avLst/>
          </a:prstGeom>
          <a:gradFill flip="none" rotWithShape="1">
            <a:gsLst>
              <a:gs pos="0">
                <a:srgbClr val="1D1D65"/>
              </a:gs>
              <a:gs pos="53000">
                <a:srgbClr val="3333B3"/>
              </a:gs>
              <a:gs pos="100000">
                <a:srgbClr val="7979D9">
                  <a:alpha val="7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E5F2C59-3738-545F-8CA2-A009B0A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A80DA22-577B-4D4A-A7C6-E02F8499F030}" type="datetime1">
              <a:rPr lang="en-GB" smtClean="0"/>
              <a:pPr/>
              <a:t>26/11/2023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B56716-AF3C-6575-3C85-4EC1EC7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algn="ctr"/>
            <a:r>
              <a:rPr lang="en-GB" dirty="0"/>
              <a:t>Numerical Methods for Financial Engineering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6192335-A447-86FE-520A-8E947B67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9A82466-F34E-49BC-B8D3-C61AC339B1E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116193-2878-D78F-A69F-E7AC6CDDB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4393" y="128839"/>
            <a:ext cx="3603214" cy="39846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50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0E97-EF0A-AE04-0444-76C665BC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9BEA-0F06-CBDC-0AD5-EC15F783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42410-C40C-1606-5B7A-FF416610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87508-4482-03DF-66D9-27A25257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F3AC9D-A83E-442E-B357-060CE6F0F32D}" type="datetime1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02476-BF67-51FA-9B7E-C6638A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2880-B003-54F0-16EA-041A3504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0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545-F22E-6158-F4CD-5C46263D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E387E-BACB-8B64-122D-5843258F6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54C6D-F1B8-3225-D3D2-D1E5C2AE7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DA4D-6284-186F-755B-A1B7258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414E4-EBB7-43A8-A6E1-62B153FDEDE6}" type="datetime1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ED7E3-5CB0-6E54-333C-EA8C4520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Numerical Methods for Financial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241F-2710-7482-680F-7AEF1FA7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A82466-F34E-49BC-B8D3-C61AC339B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7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4D5D-E754-2518-1A45-10DACAE7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F89B-42D3-DBA2-A8CB-B90EEF09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98A77-53A3-97EF-AC47-8D23DB614E59}"/>
              </a:ext>
            </a:extLst>
          </p:cNvPr>
          <p:cNvSpPr/>
          <p:nvPr userDrawn="1"/>
        </p:nvSpPr>
        <p:spPr>
          <a:xfrm>
            <a:off x="0" y="6228678"/>
            <a:ext cx="12192000" cy="629322"/>
          </a:xfrm>
          <a:prstGeom prst="rect">
            <a:avLst/>
          </a:prstGeom>
          <a:gradFill flip="none" rotWithShape="1">
            <a:gsLst>
              <a:gs pos="0">
                <a:srgbClr val="1D1D65"/>
              </a:gs>
              <a:gs pos="53000">
                <a:srgbClr val="3333B3"/>
              </a:gs>
              <a:gs pos="100000">
                <a:srgbClr val="7979D9">
                  <a:alpha val="7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CA915A-C25A-67FF-36B9-0A0B58597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A80DA22-577B-4D4A-A7C6-E02F8499F030}" type="datetime1">
              <a:rPr lang="en-GB" smtClean="0"/>
              <a:pPr/>
              <a:t>26/11/2023</a:t>
            </a:fld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B48EFC1-D94C-ACAB-D1C2-4F0B4612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GB" dirty="0"/>
              <a:t>Numerical Methods for Financial Engineering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36534E-BDCC-5518-4EBC-EF71B2917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9A82466-F34E-49BC-B8D3-C61AC339B1E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9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B07B6-FBF2-E292-16A3-DDF67FCF2648}"/>
              </a:ext>
            </a:extLst>
          </p:cNvPr>
          <p:cNvSpPr/>
          <p:nvPr/>
        </p:nvSpPr>
        <p:spPr>
          <a:xfrm>
            <a:off x="617621" y="1475872"/>
            <a:ext cx="10956758" cy="1540042"/>
          </a:xfrm>
          <a:prstGeom prst="roundRect">
            <a:avLst/>
          </a:prstGeom>
          <a:solidFill>
            <a:srgbClr val="3333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D1600-5B55-902E-A44B-BF7DD54BFD1E}"/>
              </a:ext>
            </a:extLst>
          </p:cNvPr>
          <p:cNvSpPr txBox="1"/>
          <p:nvPr/>
        </p:nvSpPr>
        <p:spPr>
          <a:xfrm>
            <a:off x="2638389" y="3842087"/>
            <a:ext cx="691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Edoardo Tarcisio Visconti, Alessandro Wiget, Enrico Pescara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92268-5478-FDBD-E01E-B04970871795}"/>
              </a:ext>
            </a:extLst>
          </p:cNvPr>
          <p:cNvSpPr/>
          <p:nvPr/>
        </p:nvSpPr>
        <p:spPr>
          <a:xfrm>
            <a:off x="0" y="6228678"/>
            <a:ext cx="12192000" cy="629322"/>
          </a:xfrm>
          <a:prstGeom prst="rect">
            <a:avLst/>
          </a:prstGeom>
          <a:gradFill flip="none" rotWithShape="1">
            <a:gsLst>
              <a:gs pos="0">
                <a:srgbClr val="1D1D65"/>
              </a:gs>
              <a:gs pos="53000">
                <a:srgbClr val="3333B3"/>
              </a:gs>
              <a:gs pos="100000">
                <a:srgbClr val="7979D9">
                  <a:alpha val="7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751D6C4-C856-9053-E031-BCE6F0FA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A00-B6E8-492D-93E2-3805D5BBE74D}" type="datetime1">
              <a:rPr lang="en-GB" sz="14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26/11/2023</a:t>
            </a:fld>
            <a:endParaRPr lang="en-GB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60A2F77-0997-C3F2-9547-C89BFD44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Numerical Methods for Financial Engineering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A42F96-675F-751F-74B2-F1BBA89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2466-F34E-49BC-B8D3-C61AC339B1E7}" type="slidenum">
              <a:rPr lang="en-GB" sz="14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fld>
            <a:endParaRPr lang="en-GB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EE21D-1D65-29DC-B6E5-97511C025CA5}"/>
              </a:ext>
            </a:extLst>
          </p:cNvPr>
          <p:cNvSpPr txBox="1"/>
          <p:nvPr/>
        </p:nvSpPr>
        <p:spPr>
          <a:xfrm>
            <a:off x="1513242" y="1659421"/>
            <a:ext cx="916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Heston Model Pricing with Fourier Transform and Calibration</a:t>
            </a:r>
          </a:p>
        </p:txBody>
      </p:sp>
    </p:spTree>
    <p:extLst>
      <p:ext uri="{BB962C8B-B14F-4D97-AF65-F5344CB8AC3E}">
        <p14:creationId xmlns:p14="http://schemas.microsoft.com/office/powerpoint/2010/main" val="308941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7E666-BE75-1D70-41CA-4CEFE011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A22-577B-4D4A-A7C6-E02F8499F030}" type="datetime1">
              <a:rPr lang="en-GB" smtClean="0"/>
              <a:pPr/>
              <a:t>26/11/2023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2A2D3-925F-1A0C-552D-8A4509DA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Numerical Methods for Financial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872FA-0F86-A130-51C9-123B67D9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2466-F34E-49BC-B8D3-C61AC339B1E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4ED14-6FB6-F8F6-4A2B-37E8BB33E8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A137DB-BD1C-635D-935F-32CA9830A220}"/>
                  </a:ext>
                </a:extLst>
              </p:cNvPr>
              <p:cNvSpPr txBox="1"/>
              <p:nvPr/>
            </p:nvSpPr>
            <p:spPr>
              <a:xfrm>
                <a:off x="5459384" y="4030206"/>
                <a:ext cx="6302431" cy="956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/>
                        <m:t>𝑟</m:t>
                      </m:r>
                      <m:d>
                        <m:dPr>
                          <m:ctrlPr>
                            <a:rPr lang="en-GB" i="1"/>
                          </m:ctrlPr>
                        </m:dPr>
                        <m:e>
                          <m:r>
                            <a:rPr lang="en-GB" i="1"/>
                            <m:t>𝑡</m:t>
                          </m:r>
                        </m:e>
                      </m:d>
                      <m:r>
                        <a:rPr lang="en-GB" i="1"/>
                        <m:t>=</m:t>
                      </m:r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/>
                            <m:t>β</m:t>
                          </m:r>
                        </m:e>
                        <m:sub>
                          <m:r>
                            <a:rPr lang="en-GB" i="1"/>
                            <m:t>0</m:t>
                          </m:r>
                        </m:sub>
                      </m:sSub>
                      <m:r>
                        <a:rPr lang="en-GB" i="1"/>
                        <m:t>+</m:t>
                      </m:r>
                      <m:d>
                        <m:dPr>
                          <m:ctrlPr>
                            <a:rPr lang="en-GB" i="1"/>
                          </m:ctrlPr>
                        </m:dPr>
                        <m:e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/>
                                <m:t>β</m:t>
                              </m:r>
                            </m:e>
                            <m:sub>
                              <m:r>
                                <a:rPr lang="en-GB" i="1"/>
                                <m:t>1</m:t>
                              </m:r>
                            </m:sub>
                          </m:sSub>
                          <m:r>
                            <a:rPr lang="en-GB" i="1"/>
                            <m:t>+</m:t>
                          </m:r>
                          <m:sSub>
                            <m:sSubPr>
                              <m:ctrlPr>
                                <a:rPr lang="en-GB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/>
                                <m:t>β</m:t>
                              </m:r>
                            </m:e>
                            <m:sub>
                              <m:r>
                                <a:rPr lang="en-GB" i="1"/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 i="1"/>
                            <m:t>1−</m:t>
                          </m:r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r>
                                <a:rPr lang="en-GB" i="1"/>
                                <m:t>𝑒</m:t>
                              </m:r>
                            </m:e>
                            <m:sup>
                              <m:r>
                                <a:rPr lang="en-GB" i="1"/>
                                <m:t>−</m:t>
                              </m:r>
                              <m:f>
                                <m:fPr>
                                  <m:ctrlPr>
                                    <a:rPr lang="en-GB" i="1"/>
                                  </m:ctrlPr>
                                </m:fPr>
                                <m:num>
                                  <m:r>
                                    <a:rPr lang="en-GB" i="1"/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/>
                                        <m:t>τ</m:t>
                                      </m:r>
                                    </m:e>
                                    <m:sub>
                                      <m:r>
                                        <a:rPr lang="en-GB" i="1"/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GB" i="1"/>
                              </m:ctrlPr>
                            </m:fPr>
                            <m:num>
                              <m:r>
                                <a:rPr lang="en-GB" i="1"/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/>
                                    <m:t>τ</m:t>
                                  </m:r>
                                </m:e>
                                <m:sub>
                                  <m:r>
                                    <a:rPr lang="en-GB" i="1"/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GB" i="1"/>
                        <m:t>−</m:t>
                      </m:r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/>
                            <m:t>β</m:t>
                          </m:r>
                        </m:e>
                        <m:sub>
                          <m:r>
                            <a:rPr lang="en-GB" i="1"/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i="1"/>
                          </m:ctrlPr>
                        </m:sSupPr>
                        <m:e>
                          <m:r>
                            <a:rPr lang="en-GB" i="1"/>
                            <m:t>𝑒</m:t>
                          </m:r>
                        </m:e>
                        <m:sup>
                          <m:r>
                            <a:rPr lang="en-GB" i="1"/>
                            <m:t>−</m:t>
                          </m:r>
                          <m:f>
                            <m:fPr>
                              <m:ctrlPr>
                                <a:rPr lang="en-GB" i="1"/>
                              </m:ctrlPr>
                            </m:fPr>
                            <m:num>
                              <m:r>
                                <a:rPr lang="en-GB" i="1"/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/>
                                    <m:t>τ</m:t>
                                  </m:r>
                                </m:e>
                                <m:sub>
                                  <m:r>
                                    <a:rPr lang="en-GB" i="1"/>
                                    <m:t>1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GB" i="1"/>
                        <m:t>+</m:t>
                      </m:r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/>
                            <m:t>β</m:t>
                          </m:r>
                        </m:e>
                        <m:sub>
                          <m:r>
                            <a:rPr lang="en-GB" i="1"/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 i="1"/>
                            <m:t>1−</m:t>
                          </m:r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r>
                                <a:rPr lang="en-GB" i="1"/>
                                <m:t>𝑒</m:t>
                              </m:r>
                            </m:e>
                            <m:sup>
                              <m:r>
                                <a:rPr lang="en-GB" i="1"/>
                                <m:t>−</m:t>
                              </m:r>
                              <m:f>
                                <m:fPr>
                                  <m:ctrlPr>
                                    <a:rPr lang="en-GB" i="1"/>
                                  </m:ctrlPr>
                                </m:fPr>
                                <m:num>
                                  <m:r>
                                    <a:rPr lang="en-GB" i="1"/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/>
                                        <m:t>τ</m:t>
                                      </m:r>
                                    </m:e>
                                    <m:sub>
                                      <m:r>
                                        <a:rPr lang="en-GB" i="1"/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GB" i="1"/>
                              </m:ctrlPr>
                            </m:fPr>
                            <m:num>
                              <m:r>
                                <a:rPr lang="en-GB" i="1"/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/>
                                    <m:t>τ</m:t>
                                  </m:r>
                                </m:e>
                                <m:sub>
                                  <m:r>
                                    <a:rPr lang="en-GB" i="1"/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GB" i="1"/>
                        <m:t>−</m:t>
                      </m:r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/>
                            <m:t>β</m:t>
                          </m:r>
                        </m:e>
                        <m:sub>
                          <m:r>
                            <a:rPr lang="en-GB" i="1"/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GB" i="1"/>
                          </m:ctrlPr>
                        </m:sSupPr>
                        <m:e>
                          <m:r>
                            <a:rPr lang="en-GB" i="1"/>
                            <m:t>𝑒</m:t>
                          </m:r>
                        </m:e>
                        <m:sup>
                          <m:r>
                            <a:rPr lang="en-GB" i="1"/>
                            <m:t>−</m:t>
                          </m:r>
                          <m:f>
                            <m:fPr>
                              <m:ctrlPr>
                                <a:rPr lang="en-GB" i="1"/>
                              </m:ctrlPr>
                            </m:fPr>
                            <m:num>
                              <m:r>
                                <a:rPr lang="en-GB" i="1"/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/>
                                    <m:t>τ</m:t>
                                  </m:r>
                                </m:e>
                                <m:sub>
                                  <m:r>
                                    <a:rPr lang="en-GB" i="1"/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A137DB-BD1C-635D-935F-32CA9830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384" y="4030206"/>
                <a:ext cx="6302431" cy="956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48EBC76-6E89-61A3-BD04-48F3CF67F99C}"/>
              </a:ext>
            </a:extLst>
          </p:cNvPr>
          <p:cNvSpPr txBox="1"/>
          <p:nvPr/>
        </p:nvSpPr>
        <p:spPr>
          <a:xfrm>
            <a:off x="279699" y="1854034"/>
            <a:ext cx="57230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per </a:t>
            </a:r>
            <a:r>
              <a:rPr lang="en-GB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inserire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l’equazione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GB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Powerpoint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Aprire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Word</a:t>
            </a:r>
          </a:p>
          <a:p>
            <a:pPr marL="285750" indent="-285750"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Fare Alt + =</a:t>
            </a:r>
          </a:p>
          <a:p>
            <a:pPr marL="285750" indent="-285750"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Copiare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il testo Markdown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nella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cella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Schiacciare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la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freccia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in basso a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destra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del box</a:t>
            </a:r>
          </a:p>
          <a:p>
            <a:pPr marL="285750" indent="-285750"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Schiacciare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Professionale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Copiare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l’equazione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Incollarla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su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Powerpoint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6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Wiget</dc:creator>
  <cp:lastModifiedBy>Alessandro Wiget</cp:lastModifiedBy>
  <cp:revision>3</cp:revision>
  <dcterms:created xsi:type="dcterms:W3CDTF">2023-11-26T07:00:44Z</dcterms:created>
  <dcterms:modified xsi:type="dcterms:W3CDTF">2023-11-26T08:41:39Z</dcterms:modified>
</cp:coreProperties>
</file>