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65" r:id="rId6"/>
    <p:sldId id="266" r:id="rId7"/>
    <p:sldId id="267" r:id="rId8"/>
    <p:sldId id="262"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Global Happiness Report 2016 Dashboard</a:t>
            </a:r>
          </a:p>
        </p:txBody>
      </p:sp>
      <p:sp>
        <p:nvSpPr>
          <p:cNvPr id="3" name="Subtitle 2"/>
          <p:cNvSpPr>
            <a:spLocks noGrp="1"/>
          </p:cNvSpPr>
          <p:nvPr>
            <p:ph type="subTitle" idx="1"/>
          </p:nvPr>
        </p:nvSpPr>
        <p:spPr/>
        <p:txBody>
          <a:bodyPr/>
          <a:lstStyle/>
          <a:p>
            <a:r>
              <a:t>Analysis and Insights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4754"/>
            <a:ext cx="8229600" cy="1143000"/>
          </a:xfrm>
        </p:spPr>
        <p:txBody>
          <a:bodyPr/>
          <a:lstStyle/>
          <a:p>
            <a:pPr>
              <a:defRPr sz="3200" b="1"/>
            </a:pPr>
            <a:r>
              <a:rPr dirty="0"/>
              <a:t>Project Purpose</a:t>
            </a:r>
          </a:p>
        </p:txBody>
      </p:sp>
      <p:sp>
        <p:nvSpPr>
          <p:cNvPr id="3" name="Content Placeholder 2"/>
          <p:cNvSpPr>
            <a:spLocks noGrp="1"/>
          </p:cNvSpPr>
          <p:nvPr>
            <p:ph idx="1"/>
          </p:nvPr>
        </p:nvSpPr>
        <p:spPr>
          <a:xfrm>
            <a:off x="457200" y="1967754"/>
            <a:ext cx="8229600" cy="3895165"/>
          </a:xfrm>
        </p:spPr>
        <p:txBody>
          <a:bodyPr/>
          <a:lstStyle/>
          <a:p>
            <a:r>
              <a:rPr lang="en-US" dirty="0"/>
              <a:t>The purpose of this analysis was to identify and understand key factors contributing to happiness worldwide, using data from the 2016 World Happiness Report. The goal is to offer insights into how economic, health, and social indicators impact national well-being.</a:t>
            </a:r>
          </a:p>
          <a:p>
            <a:endParaRPr dirty="0"/>
          </a:p>
        </p:txBody>
      </p:sp>
      <p:sp>
        <p:nvSpPr>
          <p:cNvPr id="4" name="TextBox 3"/>
          <p:cNvSpPr txBox="1"/>
          <p:nvPr/>
        </p:nvSpPr>
        <p:spPr>
          <a:xfrm>
            <a:off x="402336" y="2377440"/>
            <a:ext cx="184731" cy="369332"/>
          </a:xfrm>
          <a:prstGeom prst="rect">
            <a:avLst/>
          </a:prstGeom>
          <a:noFill/>
        </p:spPr>
        <p:txBody>
          <a:bodyPr wrap="none" numCol="1">
            <a:spAutoFit/>
          </a:bodyPr>
          <a:lstStyle/>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12" y="599327"/>
            <a:ext cx="7646894" cy="932985"/>
          </a:xfrm>
        </p:spPr>
        <p:txBody>
          <a:bodyPr>
            <a:normAutofit fontScale="90000"/>
          </a:bodyPr>
          <a:lstStyle/>
          <a:p>
            <a:pPr>
              <a:defRPr sz="3200" b="1"/>
            </a:pPr>
            <a:r>
              <a:rPr dirty="0"/>
              <a:t>Top 10 Countries by </a:t>
            </a:r>
            <a:r>
              <a:rPr lang="en-US" dirty="0"/>
              <a:t>Economy (</a:t>
            </a:r>
            <a:r>
              <a:rPr dirty="0"/>
              <a:t>GDP per Capita</a:t>
            </a:r>
            <a:r>
              <a:rPr lang="en-US" dirty="0"/>
              <a:t>)</a:t>
            </a:r>
            <a:r>
              <a:rPr dirty="0"/>
              <a:t> and Life Expectancy</a:t>
            </a:r>
          </a:p>
        </p:txBody>
      </p:sp>
      <p:pic>
        <p:nvPicPr>
          <p:cNvPr id="12" name="Picture Placeholder 11">
            <a:extLst>
              <a:ext uri="{FF2B5EF4-FFF2-40B4-BE49-F238E27FC236}">
                <a16:creationId xmlns:a16="http://schemas.microsoft.com/office/drawing/2014/main" id="{7B951469-3EFF-2AA5-FDA2-8E89D543A49A}"/>
              </a:ext>
            </a:extLst>
          </p:cNvPr>
          <p:cNvPicPr>
            <a:picLocks noGrp="1" noChangeAspect="1"/>
          </p:cNvPicPr>
          <p:nvPr>
            <p:ph type="pic" idx="1"/>
          </p:nvPr>
        </p:nvPicPr>
        <p:blipFill>
          <a:blip r:embed="rId2"/>
          <a:stretch>
            <a:fillRect/>
          </a:stretch>
        </p:blipFill>
        <p:spPr>
          <a:xfrm>
            <a:off x="636493" y="2090459"/>
            <a:ext cx="7871013" cy="4239934"/>
          </a:xfrm>
          <a:prstGeom prst="rect">
            <a:avLst/>
          </a:prstGeom>
          <a:ln>
            <a:noFill/>
          </a:ln>
          <a:effectLst>
            <a:outerShdw blurRad="292100" dist="139700" dir="2700000" algn="tl" rotWithShape="0">
              <a:srgbClr val="333333">
                <a:alpha val="65000"/>
              </a:srgbClr>
            </a:outerShdw>
          </a:effectLst>
        </p:spPr>
      </p:pic>
      <p:sp>
        <p:nvSpPr>
          <p:cNvPr id="7" name="Text Placeholder 6">
            <a:extLst>
              <a:ext uri="{FF2B5EF4-FFF2-40B4-BE49-F238E27FC236}">
                <a16:creationId xmlns:a16="http://schemas.microsoft.com/office/drawing/2014/main" id="{7B2D324E-9E64-8AD4-D84F-FDE9E21C2D8A}"/>
              </a:ext>
            </a:extLst>
          </p:cNvPr>
          <p:cNvSpPr>
            <a:spLocks noGrp="1"/>
          </p:cNvSpPr>
          <p:nvPr>
            <p:ph type="body" sz="half" idx="2"/>
          </p:nvPr>
        </p:nvSpPr>
        <p:spPr>
          <a:xfrm>
            <a:off x="860612" y="1532313"/>
            <a:ext cx="7646894" cy="804862"/>
          </a:xfrm>
        </p:spPr>
        <p:txBody>
          <a:bodyPr/>
          <a:lstStyle/>
          <a:p>
            <a:r>
              <a:rPr lang="en-US" sz="1400" dirty="0"/>
              <a:t>The bar charts display the top 10 happiest countries based on GDP per capita and healthy life expectancy, revealing the role these indicators play in happiness.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65F66-5DCC-BAE2-1EA3-B09B94048E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9140CB-1DCF-C03D-C7CE-F2A62747B65F}"/>
              </a:ext>
            </a:extLst>
          </p:cNvPr>
          <p:cNvSpPr>
            <a:spLocks noGrp="1"/>
          </p:cNvSpPr>
          <p:nvPr>
            <p:ph type="title"/>
          </p:nvPr>
        </p:nvSpPr>
        <p:spPr>
          <a:xfrm>
            <a:off x="860612" y="599327"/>
            <a:ext cx="7646894" cy="548155"/>
          </a:xfrm>
        </p:spPr>
        <p:txBody>
          <a:bodyPr>
            <a:normAutofit fontScale="90000"/>
          </a:bodyPr>
          <a:lstStyle/>
          <a:p>
            <a:pPr>
              <a:defRPr sz="3200" b="1"/>
            </a:pPr>
            <a:r>
              <a:rPr dirty="0"/>
              <a:t>Top 10 Countries by </a:t>
            </a:r>
            <a:r>
              <a:rPr lang="en-US" dirty="0"/>
              <a:t>Health (life Expectancy)</a:t>
            </a:r>
            <a:endParaRPr dirty="0"/>
          </a:p>
        </p:txBody>
      </p:sp>
      <p:sp>
        <p:nvSpPr>
          <p:cNvPr id="7" name="Text Placeholder 6">
            <a:extLst>
              <a:ext uri="{FF2B5EF4-FFF2-40B4-BE49-F238E27FC236}">
                <a16:creationId xmlns:a16="http://schemas.microsoft.com/office/drawing/2014/main" id="{38101CA6-7E62-B564-42A5-B820CDE2B78D}"/>
              </a:ext>
            </a:extLst>
          </p:cNvPr>
          <p:cNvSpPr>
            <a:spLocks noGrp="1"/>
          </p:cNvSpPr>
          <p:nvPr>
            <p:ph type="body" sz="half" idx="2"/>
          </p:nvPr>
        </p:nvSpPr>
        <p:spPr>
          <a:xfrm>
            <a:off x="860612" y="1532313"/>
            <a:ext cx="7646894" cy="804862"/>
          </a:xfrm>
        </p:spPr>
        <p:txBody>
          <a:bodyPr/>
          <a:lstStyle/>
          <a:p>
            <a:r>
              <a:rPr lang="en-US" sz="1400" dirty="0"/>
              <a:t>The bar charts display the top 10 happiest countries based on GDP per capita and healthy life expectancy, revealing the role these indicators play in happiness.</a:t>
            </a:r>
          </a:p>
          <a:p>
            <a:endParaRPr lang="en-US" dirty="0"/>
          </a:p>
        </p:txBody>
      </p:sp>
      <p:pic>
        <p:nvPicPr>
          <p:cNvPr id="6" name="Picture Placeholder 5">
            <a:extLst>
              <a:ext uri="{FF2B5EF4-FFF2-40B4-BE49-F238E27FC236}">
                <a16:creationId xmlns:a16="http://schemas.microsoft.com/office/drawing/2014/main" id="{A8E9FBC7-1FC5-B725-743C-0D56E3182D93}"/>
              </a:ext>
            </a:extLst>
          </p:cNvPr>
          <p:cNvPicPr>
            <a:picLocks noGrp="1" noChangeAspect="1"/>
          </p:cNvPicPr>
          <p:nvPr>
            <p:ph type="pic" idx="1"/>
          </p:nvPr>
        </p:nvPicPr>
        <p:blipFill>
          <a:blip r:embed="rId2"/>
          <a:stretch>
            <a:fillRect/>
          </a:stretch>
        </p:blipFill>
        <p:spPr>
          <a:xfrm>
            <a:off x="510989" y="2223246"/>
            <a:ext cx="8166846" cy="41818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30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0E6C5-E57C-7125-C588-A656D71CA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E43E84-ED66-B714-BBB3-4BE29A7EF5DC}"/>
              </a:ext>
            </a:extLst>
          </p:cNvPr>
          <p:cNvSpPr>
            <a:spLocks noGrp="1"/>
          </p:cNvSpPr>
          <p:nvPr>
            <p:ph type="title"/>
          </p:nvPr>
        </p:nvSpPr>
        <p:spPr>
          <a:xfrm>
            <a:off x="860612" y="599327"/>
            <a:ext cx="7646894" cy="548155"/>
          </a:xfrm>
        </p:spPr>
        <p:txBody>
          <a:bodyPr>
            <a:normAutofit fontScale="90000"/>
          </a:bodyPr>
          <a:lstStyle/>
          <a:p>
            <a:pPr>
              <a:defRPr sz="3200" b="1"/>
            </a:pPr>
            <a:r>
              <a:rPr lang="en-US" dirty="0"/>
              <a:t>Happiness and GDP per Capita by Region</a:t>
            </a:r>
            <a:endParaRPr dirty="0"/>
          </a:p>
        </p:txBody>
      </p:sp>
      <p:sp>
        <p:nvSpPr>
          <p:cNvPr id="7" name="Text Placeholder 6">
            <a:extLst>
              <a:ext uri="{FF2B5EF4-FFF2-40B4-BE49-F238E27FC236}">
                <a16:creationId xmlns:a16="http://schemas.microsoft.com/office/drawing/2014/main" id="{920BD6FB-D4E2-8834-EE96-AD131946C246}"/>
              </a:ext>
            </a:extLst>
          </p:cNvPr>
          <p:cNvSpPr>
            <a:spLocks noGrp="1"/>
          </p:cNvSpPr>
          <p:nvPr>
            <p:ph type="body" sz="half" idx="2"/>
          </p:nvPr>
        </p:nvSpPr>
        <p:spPr>
          <a:xfrm>
            <a:off x="860612" y="1532313"/>
            <a:ext cx="7646894" cy="804862"/>
          </a:xfrm>
        </p:spPr>
        <p:txBody>
          <a:bodyPr/>
          <a:lstStyle/>
          <a:p>
            <a:r>
              <a:rPr lang="en-US" dirty="0"/>
              <a:t>This scatter plot highlights the relationship between GDP per capita and Happiness Score across regions, showing how economic resources contribute to happiness in different parts of the world.</a:t>
            </a:r>
          </a:p>
          <a:p>
            <a:endParaRPr lang="en-US" dirty="0"/>
          </a:p>
        </p:txBody>
      </p:sp>
      <p:pic>
        <p:nvPicPr>
          <p:cNvPr id="8" name="Picture Placeholder 7">
            <a:extLst>
              <a:ext uri="{FF2B5EF4-FFF2-40B4-BE49-F238E27FC236}">
                <a16:creationId xmlns:a16="http://schemas.microsoft.com/office/drawing/2014/main" id="{947C9332-F9CD-7D52-A749-46158A107A5D}"/>
              </a:ext>
            </a:extLst>
          </p:cNvPr>
          <p:cNvPicPr>
            <a:picLocks noGrp="1" noChangeAspect="1"/>
          </p:cNvPicPr>
          <p:nvPr>
            <p:ph type="pic" idx="1"/>
          </p:nvPr>
        </p:nvPicPr>
        <p:blipFill>
          <a:blip r:embed="rId2"/>
          <a:stretch>
            <a:fillRect/>
          </a:stretch>
        </p:blipFill>
        <p:spPr>
          <a:xfrm>
            <a:off x="456119" y="2525433"/>
            <a:ext cx="8231761" cy="32700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2725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5D75E-06C1-FBF5-CB99-A11163741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211C2-7CC7-82CC-85B3-143EB91D2BB2}"/>
              </a:ext>
            </a:extLst>
          </p:cNvPr>
          <p:cNvSpPr>
            <a:spLocks noGrp="1"/>
          </p:cNvSpPr>
          <p:nvPr>
            <p:ph type="title"/>
          </p:nvPr>
        </p:nvSpPr>
        <p:spPr>
          <a:xfrm>
            <a:off x="860612" y="599327"/>
            <a:ext cx="7646894" cy="548155"/>
          </a:xfrm>
        </p:spPr>
        <p:txBody>
          <a:bodyPr>
            <a:normAutofit fontScale="90000"/>
          </a:bodyPr>
          <a:lstStyle/>
          <a:p>
            <a:pPr>
              <a:defRPr sz="3200" b="1"/>
            </a:pPr>
            <a:r>
              <a:rPr lang="en-US" dirty="0"/>
              <a:t>Happiness Score Distribution by Region</a:t>
            </a:r>
            <a:endParaRPr dirty="0"/>
          </a:p>
        </p:txBody>
      </p:sp>
      <p:sp>
        <p:nvSpPr>
          <p:cNvPr id="7" name="Text Placeholder 6">
            <a:extLst>
              <a:ext uri="{FF2B5EF4-FFF2-40B4-BE49-F238E27FC236}">
                <a16:creationId xmlns:a16="http://schemas.microsoft.com/office/drawing/2014/main" id="{462DB7EC-9E4A-9672-5438-3D859AA18E85}"/>
              </a:ext>
            </a:extLst>
          </p:cNvPr>
          <p:cNvSpPr>
            <a:spLocks noGrp="1"/>
          </p:cNvSpPr>
          <p:nvPr>
            <p:ph type="body" sz="half" idx="2"/>
          </p:nvPr>
        </p:nvSpPr>
        <p:spPr>
          <a:xfrm>
            <a:off x="860612" y="1532313"/>
            <a:ext cx="7646894" cy="804862"/>
          </a:xfrm>
        </p:spPr>
        <p:txBody>
          <a:bodyPr/>
          <a:lstStyle/>
          <a:p>
            <a:pPr>
              <a:defRPr sz="1800">
                <a:solidFill>
                  <a:srgbClr val="323232"/>
                </a:solidFill>
              </a:defRPr>
            </a:pPr>
            <a:r>
              <a:rPr lang="en-US" dirty="0"/>
              <a:t>The pie chart shows the percentage contribution of each region to the Happiness Score, providing a visual assessment of global happiness distribution.</a:t>
            </a:r>
          </a:p>
          <a:p>
            <a:endParaRPr lang="en-US" dirty="0"/>
          </a:p>
        </p:txBody>
      </p:sp>
      <p:pic>
        <p:nvPicPr>
          <p:cNvPr id="12" name="Picture Placeholder 11">
            <a:extLst>
              <a:ext uri="{FF2B5EF4-FFF2-40B4-BE49-F238E27FC236}">
                <a16:creationId xmlns:a16="http://schemas.microsoft.com/office/drawing/2014/main" id="{4AD3C27E-0CA9-B4B1-A5F2-7CE52453885B}"/>
              </a:ext>
            </a:extLst>
          </p:cNvPr>
          <p:cNvPicPr>
            <a:picLocks noGrp="1" noChangeAspect="1"/>
          </p:cNvPicPr>
          <p:nvPr>
            <p:ph type="pic" idx="1"/>
          </p:nvPr>
        </p:nvPicPr>
        <p:blipFill>
          <a:blip r:embed="rId2"/>
          <a:stretch>
            <a:fillRect/>
          </a:stretch>
        </p:blipFill>
        <p:spPr>
          <a:xfrm>
            <a:off x="860612" y="2668147"/>
            <a:ext cx="7646894" cy="32037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271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EECD9-C508-812C-CC7E-47419EB59A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8D04B6-CC94-AA44-6D27-327522083EAD}"/>
              </a:ext>
            </a:extLst>
          </p:cNvPr>
          <p:cNvSpPr>
            <a:spLocks noGrp="1"/>
          </p:cNvSpPr>
          <p:nvPr>
            <p:ph type="title"/>
          </p:nvPr>
        </p:nvSpPr>
        <p:spPr>
          <a:xfrm>
            <a:off x="860612" y="599327"/>
            <a:ext cx="7646894" cy="932986"/>
          </a:xfrm>
        </p:spPr>
        <p:txBody>
          <a:bodyPr>
            <a:normAutofit fontScale="90000"/>
          </a:bodyPr>
          <a:lstStyle/>
          <a:p>
            <a:pPr>
              <a:defRPr sz="3200" b="1"/>
            </a:pPr>
            <a:r>
              <a:rPr lang="en-US" dirty="0"/>
              <a:t>Global Map: GDP per Capita and Life Expectancy by Country</a:t>
            </a:r>
            <a:endParaRPr dirty="0"/>
          </a:p>
        </p:txBody>
      </p:sp>
      <p:sp>
        <p:nvSpPr>
          <p:cNvPr id="7" name="Text Placeholder 6">
            <a:extLst>
              <a:ext uri="{FF2B5EF4-FFF2-40B4-BE49-F238E27FC236}">
                <a16:creationId xmlns:a16="http://schemas.microsoft.com/office/drawing/2014/main" id="{98F2235E-A3DA-195C-5E03-26AA8F6C1C13}"/>
              </a:ext>
            </a:extLst>
          </p:cNvPr>
          <p:cNvSpPr>
            <a:spLocks noGrp="1"/>
          </p:cNvSpPr>
          <p:nvPr>
            <p:ph type="body" sz="half" idx="2"/>
          </p:nvPr>
        </p:nvSpPr>
        <p:spPr>
          <a:xfrm>
            <a:off x="860612" y="1532313"/>
            <a:ext cx="7646894" cy="804862"/>
          </a:xfrm>
        </p:spPr>
        <p:txBody>
          <a:bodyPr>
            <a:normAutofit fontScale="92500"/>
          </a:bodyPr>
          <a:lstStyle/>
          <a:p>
            <a:pPr>
              <a:defRPr sz="1800">
                <a:solidFill>
                  <a:srgbClr val="323232"/>
                </a:solidFill>
              </a:defRPr>
            </a:pPr>
            <a:r>
              <a:rPr lang="en-US" dirty="0"/>
              <a:t>The map provides an interactive view of GDP per capita with Healthy Life Expectancy as a tooltip, highlighting countries with higher economic and health standards.</a:t>
            </a:r>
          </a:p>
          <a:p>
            <a:endParaRPr lang="en-US" dirty="0"/>
          </a:p>
        </p:txBody>
      </p:sp>
      <p:pic>
        <p:nvPicPr>
          <p:cNvPr id="8" name="Picture Placeholder 7">
            <a:extLst>
              <a:ext uri="{FF2B5EF4-FFF2-40B4-BE49-F238E27FC236}">
                <a16:creationId xmlns:a16="http://schemas.microsoft.com/office/drawing/2014/main" id="{DE3CEABB-1D4F-7743-54A4-1322D39D3834}"/>
              </a:ext>
            </a:extLst>
          </p:cNvPr>
          <p:cNvPicPr>
            <a:picLocks noGrp="1" noChangeAspect="1"/>
          </p:cNvPicPr>
          <p:nvPr>
            <p:ph type="pic" idx="1"/>
          </p:nvPr>
        </p:nvPicPr>
        <p:blipFill>
          <a:blip r:embed="rId2"/>
          <a:srcRect l="17233" r="21102"/>
          <a:stretch/>
        </p:blipFill>
        <p:spPr>
          <a:xfrm>
            <a:off x="914400" y="2259107"/>
            <a:ext cx="7413812" cy="40264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879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Key Takeaways</a:t>
            </a:r>
          </a:p>
        </p:txBody>
      </p:sp>
      <p:sp>
        <p:nvSpPr>
          <p:cNvPr id="3" name="Content Placeholder 2"/>
          <p:cNvSpPr>
            <a:spLocks noGrp="1"/>
          </p:cNvSpPr>
          <p:nvPr>
            <p:ph idx="1"/>
          </p:nvPr>
        </p:nvSpPr>
        <p:spPr/>
        <p:txBody>
          <a:bodyPr/>
          <a:lstStyle/>
          <a:p>
            <a:r>
              <a:rPr lang="en-US" dirty="0"/>
              <a:t>1. Economic and Health Indicators: High GDP and life expectancy correlate with higher happiness scores.</a:t>
            </a:r>
            <a:br>
              <a:rPr lang="en-US" dirty="0"/>
            </a:br>
            <a:r>
              <a:rPr lang="en-US" dirty="0"/>
              <a:t>2. Regional Disparities: Wealthier regions show higher happiness, while regions with limited resources report lower levels.</a:t>
            </a:r>
            <a:br>
              <a:rPr lang="en-US" dirty="0"/>
            </a:br>
            <a:r>
              <a:rPr lang="en-US" dirty="0"/>
              <a:t>3. Governance and Trust: Trust in government plays a role in national happiness.</a:t>
            </a:r>
          </a:p>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rPr dirty="0"/>
              <a:t>Conclusion</a:t>
            </a:r>
          </a:p>
        </p:txBody>
      </p:sp>
      <p:sp>
        <p:nvSpPr>
          <p:cNvPr id="3" name="Content Placeholder 2"/>
          <p:cNvSpPr>
            <a:spLocks noGrp="1"/>
          </p:cNvSpPr>
          <p:nvPr>
            <p:ph idx="1"/>
          </p:nvPr>
        </p:nvSpPr>
        <p:spPr/>
        <p:txBody>
          <a:bodyPr/>
          <a:lstStyle/>
          <a:p>
            <a:r>
              <a:rPr lang="en-US" dirty="0"/>
              <a:t>This dashboard provides insights into global happiness, emphasizing the importance of economic stability, health, and governance. The analysis offers valuable information for policymakers aiming to address disparities and improve global well-being.</a:t>
            </a:r>
          </a:p>
          <a:p>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TotalTime>
  <Words>332</Words>
  <Application>Microsoft Office PowerPoint</Application>
  <PresentationFormat>On-screen Show (4:3)</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Global Happiness Report 2016 Dashboard</vt:lpstr>
      <vt:lpstr>Project Purpose</vt:lpstr>
      <vt:lpstr>Top 10 Countries by Economy (GDP per Capita) and Life Expectancy</vt:lpstr>
      <vt:lpstr>Top 10 Countries by Health (life Expectancy)</vt:lpstr>
      <vt:lpstr>Happiness and GDP per Capita by Region</vt:lpstr>
      <vt:lpstr>Happiness Score Distribution by Region</vt:lpstr>
      <vt:lpstr>Global Map: GDP per Capita and Life Expectancy by Country</vt:lpstr>
      <vt:lpstr>Key Takeaways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islam hamza</cp:lastModifiedBy>
  <cp:revision>2</cp:revision>
  <dcterms:created xsi:type="dcterms:W3CDTF">2013-01-27T09:14:16Z</dcterms:created>
  <dcterms:modified xsi:type="dcterms:W3CDTF">2024-10-30T19:25:08Z</dcterms:modified>
  <cp:category/>
</cp:coreProperties>
</file>