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6245C2-4DAF-4454-AFD2-9BC5D7EAA67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C06B0C-B1EB-49C9-92CA-5F1A2ABFF3F2}">
      <dgm:prSet/>
      <dgm:spPr/>
      <dgm:t>
        <a:bodyPr/>
        <a:lstStyle/>
        <a:p>
          <a:r>
            <a:rPr lang="en-US" b="1"/>
            <a:t>Goal:</a:t>
          </a:r>
          <a:br>
            <a:rPr lang="en-US"/>
          </a:br>
          <a:r>
            <a:rPr lang="en-US"/>
            <a:t>By addressing these vulnerabilities and following the recommendations, Cat's Company can strengthen its security posture, protect critical systems, and safeguard sensitive data.</a:t>
          </a:r>
        </a:p>
      </dgm:t>
    </dgm:pt>
    <dgm:pt modelId="{E4F68D7A-C4C7-4D88-8F36-1F4A9B35959E}" type="parTrans" cxnId="{B1FEB4FF-958E-4FFA-9443-CAD5DF6D6F1C}">
      <dgm:prSet/>
      <dgm:spPr/>
      <dgm:t>
        <a:bodyPr/>
        <a:lstStyle/>
        <a:p>
          <a:endParaRPr lang="en-US"/>
        </a:p>
      </dgm:t>
    </dgm:pt>
    <dgm:pt modelId="{BF29BEEB-A10E-4EBF-98B4-52A6A14015E9}" type="sibTrans" cxnId="{B1FEB4FF-958E-4FFA-9443-CAD5DF6D6F1C}">
      <dgm:prSet/>
      <dgm:spPr/>
      <dgm:t>
        <a:bodyPr/>
        <a:lstStyle/>
        <a:p>
          <a:endParaRPr lang="en-US"/>
        </a:p>
      </dgm:t>
    </dgm:pt>
    <dgm:pt modelId="{66E3062B-E992-480F-A907-FBEFBCB20FA4}">
      <dgm:prSet/>
      <dgm:spPr/>
      <dgm:t>
        <a:bodyPr/>
        <a:lstStyle/>
        <a:p>
          <a:r>
            <a:rPr lang="en-US" b="1"/>
            <a:t>Next Steps:</a:t>
          </a:r>
          <a:endParaRPr lang="en-US"/>
        </a:p>
      </dgm:t>
    </dgm:pt>
    <dgm:pt modelId="{B6143A7D-B38D-4BBD-8EFB-665A188FBD8A}" type="parTrans" cxnId="{EA2E1C76-9903-4933-8B00-5094D6574D9D}">
      <dgm:prSet/>
      <dgm:spPr/>
      <dgm:t>
        <a:bodyPr/>
        <a:lstStyle/>
        <a:p>
          <a:endParaRPr lang="en-US"/>
        </a:p>
      </dgm:t>
    </dgm:pt>
    <dgm:pt modelId="{B264A4FD-1DBC-421E-BF2A-A044641EDB70}" type="sibTrans" cxnId="{EA2E1C76-9903-4933-8B00-5094D6574D9D}">
      <dgm:prSet/>
      <dgm:spPr/>
      <dgm:t>
        <a:bodyPr/>
        <a:lstStyle/>
        <a:p>
          <a:endParaRPr lang="en-US"/>
        </a:p>
      </dgm:t>
    </dgm:pt>
    <dgm:pt modelId="{2BA0DEC6-9396-4CA0-A391-E6C1D0B0D0C8}">
      <dgm:prSet/>
      <dgm:spPr/>
      <dgm:t>
        <a:bodyPr/>
        <a:lstStyle/>
        <a:p>
          <a:r>
            <a:rPr lang="en-US"/>
            <a:t>Immediate implementation of critical patches and updates.</a:t>
          </a:r>
        </a:p>
      </dgm:t>
    </dgm:pt>
    <dgm:pt modelId="{E19ABF30-19B2-4902-BDCD-00CD67757112}" type="parTrans" cxnId="{6A6D0D9B-9173-4DE9-B1A6-0780F65E4447}">
      <dgm:prSet/>
      <dgm:spPr/>
      <dgm:t>
        <a:bodyPr/>
        <a:lstStyle/>
        <a:p>
          <a:endParaRPr lang="en-US"/>
        </a:p>
      </dgm:t>
    </dgm:pt>
    <dgm:pt modelId="{895EE89E-2AC3-4D41-BC61-D4F859C65087}" type="sibTrans" cxnId="{6A6D0D9B-9173-4DE9-B1A6-0780F65E4447}">
      <dgm:prSet/>
      <dgm:spPr/>
      <dgm:t>
        <a:bodyPr/>
        <a:lstStyle/>
        <a:p>
          <a:endParaRPr lang="en-US"/>
        </a:p>
      </dgm:t>
    </dgm:pt>
    <dgm:pt modelId="{A2677C25-3F40-4082-976F-94DC6F7EC824}">
      <dgm:prSet/>
      <dgm:spPr/>
      <dgm:t>
        <a:bodyPr/>
        <a:lstStyle/>
        <a:p>
          <a:r>
            <a:rPr lang="en-US"/>
            <a:t>Schedule user training sessions.</a:t>
          </a:r>
        </a:p>
      </dgm:t>
    </dgm:pt>
    <dgm:pt modelId="{2EA1D238-DFB1-47C7-9623-9EE61DC70981}" type="parTrans" cxnId="{C621E6F7-66A2-4A1C-A2DF-E3CD58EB8B44}">
      <dgm:prSet/>
      <dgm:spPr/>
      <dgm:t>
        <a:bodyPr/>
        <a:lstStyle/>
        <a:p>
          <a:endParaRPr lang="en-US"/>
        </a:p>
      </dgm:t>
    </dgm:pt>
    <dgm:pt modelId="{37E21294-A0F9-48C1-9C43-EA7AF05665A4}" type="sibTrans" cxnId="{C621E6F7-66A2-4A1C-A2DF-E3CD58EB8B44}">
      <dgm:prSet/>
      <dgm:spPr/>
      <dgm:t>
        <a:bodyPr/>
        <a:lstStyle/>
        <a:p>
          <a:endParaRPr lang="en-US"/>
        </a:p>
      </dgm:t>
    </dgm:pt>
    <dgm:pt modelId="{FD92044D-6E6F-4433-8078-A46BFFB3AAB2}">
      <dgm:prSet/>
      <dgm:spPr/>
      <dgm:t>
        <a:bodyPr/>
        <a:lstStyle/>
        <a:p>
          <a:r>
            <a:rPr lang="en-US"/>
            <a:t>Review and enhance security configurations.</a:t>
          </a:r>
        </a:p>
      </dgm:t>
    </dgm:pt>
    <dgm:pt modelId="{5D4B4EA1-FA45-43FF-A5B8-ACEF40653A48}" type="parTrans" cxnId="{E9C58C00-EE72-499F-8F05-B5E125FC487C}">
      <dgm:prSet/>
      <dgm:spPr/>
      <dgm:t>
        <a:bodyPr/>
        <a:lstStyle/>
        <a:p>
          <a:endParaRPr lang="en-US"/>
        </a:p>
      </dgm:t>
    </dgm:pt>
    <dgm:pt modelId="{2C3A7B8C-EFC2-4233-8F55-4929F2BCB208}" type="sibTrans" cxnId="{E9C58C00-EE72-499F-8F05-B5E125FC487C}">
      <dgm:prSet/>
      <dgm:spPr/>
      <dgm:t>
        <a:bodyPr/>
        <a:lstStyle/>
        <a:p>
          <a:endParaRPr lang="en-US"/>
        </a:p>
      </dgm:t>
    </dgm:pt>
    <dgm:pt modelId="{0D00D672-0D97-4FD2-ACDA-65B060C10462}">
      <dgm:prSet/>
      <dgm:spPr/>
      <dgm:t>
        <a:bodyPr/>
        <a:lstStyle/>
        <a:p>
          <a:r>
            <a:rPr lang="en-US" b="1"/>
            <a:t>Thank You!</a:t>
          </a:r>
          <a:endParaRPr lang="en-US"/>
        </a:p>
      </dgm:t>
    </dgm:pt>
    <dgm:pt modelId="{84E51188-B726-48D5-B453-66BC7BB2DDF2}" type="parTrans" cxnId="{1B31BC1C-21D1-4B16-95F1-D485365CCE45}">
      <dgm:prSet/>
      <dgm:spPr/>
      <dgm:t>
        <a:bodyPr/>
        <a:lstStyle/>
        <a:p>
          <a:endParaRPr lang="en-US"/>
        </a:p>
      </dgm:t>
    </dgm:pt>
    <dgm:pt modelId="{CA4F4A62-CE0A-40C9-BBEF-F15CFAAD1F13}" type="sibTrans" cxnId="{1B31BC1C-21D1-4B16-95F1-D485365CCE45}">
      <dgm:prSet/>
      <dgm:spPr/>
      <dgm:t>
        <a:bodyPr/>
        <a:lstStyle/>
        <a:p>
          <a:endParaRPr lang="en-US"/>
        </a:p>
      </dgm:t>
    </dgm:pt>
    <dgm:pt modelId="{1163FD77-377D-4F09-AF68-43A076EF8048}" type="pres">
      <dgm:prSet presAssocID="{2C6245C2-4DAF-4454-AFD2-9BC5D7EAA674}" presName="root" presStyleCnt="0">
        <dgm:presLayoutVars>
          <dgm:dir/>
          <dgm:resizeHandles val="exact"/>
        </dgm:presLayoutVars>
      </dgm:prSet>
      <dgm:spPr/>
    </dgm:pt>
    <dgm:pt modelId="{B900C99D-02C3-4511-87AA-74016F94FC9A}" type="pres">
      <dgm:prSet presAssocID="{8AC06B0C-B1EB-49C9-92CA-5F1A2ABFF3F2}" presName="compNode" presStyleCnt="0"/>
      <dgm:spPr/>
    </dgm:pt>
    <dgm:pt modelId="{579DA0D3-4DA1-449F-BCE5-D444E476FADE}" type="pres">
      <dgm:prSet presAssocID="{8AC06B0C-B1EB-49C9-92CA-5F1A2ABFF3F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13E8AE1-4B4B-49EF-A39D-38F0AC135F6E}" type="pres">
      <dgm:prSet presAssocID="{8AC06B0C-B1EB-49C9-92CA-5F1A2ABFF3F2}" presName="spaceRect" presStyleCnt="0"/>
      <dgm:spPr/>
    </dgm:pt>
    <dgm:pt modelId="{34173E40-BCEE-48DB-ACA0-93F0E510940D}" type="pres">
      <dgm:prSet presAssocID="{8AC06B0C-B1EB-49C9-92CA-5F1A2ABFF3F2}" presName="textRect" presStyleLbl="revTx" presStyleIdx="0" presStyleCnt="6">
        <dgm:presLayoutVars>
          <dgm:chMax val="1"/>
          <dgm:chPref val="1"/>
        </dgm:presLayoutVars>
      </dgm:prSet>
      <dgm:spPr/>
    </dgm:pt>
    <dgm:pt modelId="{1D2163CA-B244-484A-BEF9-A9F20EE7831F}" type="pres">
      <dgm:prSet presAssocID="{BF29BEEB-A10E-4EBF-98B4-52A6A14015E9}" presName="sibTrans" presStyleCnt="0"/>
      <dgm:spPr/>
    </dgm:pt>
    <dgm:pt modelId="{6595112A-FACD-42BE-AC5A-F2DB8D997B86}" type="pres">
      <dgm:prSet presAssocID="{66E3062B-E992-480F-A907-FBEFBCB20FA4}" presName="compNode" presStyleCnt="0"/>
      <dgm:spPr/>
    </dgm:pt>
    <dgm:pt modelId="{9CDE5F7D-ABBB-4654-A7D2-915A7E8CBDEF}" type="pres">
      <dgm:prSet presAssocID="{66E3062B-E992-480F-A907-FBEFBCB20FA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96E03655-5F25-4114-9B3C-F13D91B8DC27}" type="pres">
      <dgm:prSet presAssocID="{66E3062B-E992-480F-A907-FBEFBCB20FA4}" presName="spaceRect" presStyleCnt="0"/>
      <dgm:spPr/>
    </dgm:pt>
    <dgm:pt modelId="{D2696E6C-9BCB-448C-9672-96BFB9C925EF}" type="pres">
      <dgm:prSet presAssocID="{66E3062B-E992-480F-A907-FBEFBCB20FA4}" presName="textRect" presStyleLbl="revTx" presStyleIdx="1" presStyleCnt="6">
        <dgm:presLayoutVars>
          <dgm:chMax val="1"/>
          <dgm:chPref val="1"/>
        </dgm:presLayoutVars>
      </dgm:prSet>
      <dgm:spPr/>
    </dgm:pt>
    <dgm:pt modelId="{27592EAE-77EB-4464-82C4-F22C612358EF}" type="pres">
      <dgm:prSet presAssocID="{B264A4FD-1DBC-421E-BF2A-A044641EDB70}" presName="sibTrans" presStyleCnt="0"/>
      <dgm:spPr/>
    </dgm:pt>
    <dgm:pt modelId="{D38F3BE7-EDC2-4D4F-8ECC-B88E96517A65}" type="pres">
      <dgm:prSet presAssocID="{2BA0DEC6-9396-4CA0-A391-E6C1D0B0D0C8}" presName="compNode" presStyleCnt="0"/>
      <dgm:spPr/>
    </dgm:pt>
    <dgm:pt modelId="{42357FBC-7A51-4DA5-979D-0DDF8783E979}" type="pres">
      <dgm:prSet presAssocID="{2BA0DEC6-9396-4CA0-A391-E6C1D0B0D0C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5863827-4E8F-4C37-AD3B-2776EFBD1E80}" type="pres">
      <dgm:prSet presAssocID="{2BA0DEC6-9396-4CA0-A391-E6C1D0B0D0C8}" presName="spaceRect" presStyleCnt="0"/>
      <dgm:spPr/>
    </dgm:pt>
    <dgm:pt modelId="{0CB9A4D6-B0B5-4927-8537-0F41C893EEE7}" type="pres">
      <dgm:prSet presAssocID="{2BA0DEC6-9396-4CA0-A391-E6C1D0B0D0C8}" presName="textRect" presStyleLbl="revTx" presStyleIdx="2" presStyleCnt="6">
        <dgm:presLayoutVars>
          <dgm:chMax val="1"/>
          <dgm:chPref val="1"/>
        </dgm:presLayoutVars>
      </dgm:prSet>
      <dgm:spPr/>
    </dgm:pt>
    <dgm:pt modelId="{3236790F-186B-4D14-A60E-D7FBF525084E}" type="pres">
      <dgm:prSet presAssocID="{895EE89E-2AC3-4D41-BC61-D4F859C65087}" presName="sibTrans" presStyleCnt="0"/>
      <dgm:spPr/>
    </dgm:pt>
    <dgm:pt modelId="{330F7CC6-6E6C-4141-9139-EF60EB0D3791}" type="pres">
      <dgm:prSet presAssocID="{A2677C25-3F40-4082-976F-94DC6F7EC824}" presName="compNode" presStyleCnt="0"/>
      <dgm:spPr/>
    </dgm:pt>
    <dgm:pt modelId="{7E9BF560-2F5B-480E-8486-1FB1D9A246E7}" type="pres">
      <dgm:prSet presAssocID="{A2677C25-3F40-4082-976F-94DC6F7EC82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51F4F05-8B76-496C-8601-2B334E693EB2}" type="pres">
      <dgm:prSet presAssocID="{A2677C25-3F40-4082-976F-94DC6F7EC824}" presName="spaceRect" presStyleCnt="0"/>
      <dgm:spPr/>
    </dgm:pt>
    <dgm:pt modelId="{A9CF36BF-A3A3-41D0-AFC5-67DC97B94744}" type="pres">
      <dgm:prSet presAssocID="{A2677C25-3F40-4082-976F-94DC6F7EC824}" presName="textRect" presStyleLbl="revTx" presStyleIdx="3" presStyleCnt="6">
        <dgm:presLayoutVars>
          <dgm:chMax val="1"/>
          <dgm:chPref val="1"/>
        </dgm:presLayoutVars>
      </dgm:prSet>
      <dgm:spPr/>
    </dgm:pt>
    <dgm:pt modelId="{E0994F0F-4D71-4902-8BFC-FC8B7D9BFC55}" type="pres">
      <dgm:prSet presAssocID="{37E21294-A0F9-48C1-9C43-EA7AF05665A4}" presName="sibTrans" presStyleCnt="0"/>
      <dgm:spPr/>
    </dgm:pt>
    <dgm:pt modelId="{305E4A09-63D3-4EE6-9579-089087E273A0}" type="pres">
      <dgm:prSet presAssocID="{FD92044D-6E6F-4433-8078-A46BFFB3AAB2}" presName="compNode" presStyleCnt="0"/>
      <dgm:spPr/>
    </dgm:pt>
    <dgm:pt modelId="{5BF7C44C-FE42-40A1-BD31-8989BE9386C1}" type="pres">
      <dgm:prSet presAssocID="{FD92044D-6E6F-4433-8078-A46BFFB3AAB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FB8196-4F4A-4446-B67A-557C37FF860A}" type="pres">
      <dgm:prSet presAssocID="{FD92044D-6E6F-4433-8078-A46BFFB3AAB2}" presName="spaceRect" presStyleCnt="0"/>
      <dgm:spPr/>
    </dgm:pt>
    <dgm:pt modelId="{D4589BAD-F906-48BF-81C4-8416B2C8B0CF}" type="pres">
      <dgm:prSet presAssocID="{FD92044D-6E6F-4433-8078-A46BFFB3AAB2}" presName="textRect" presStyleLbl="revTx" presStyleIdx="4" presStyleCnt="6">
        <dgm:presLayoutVars>
          <dgm:chMax val="1"/>
          <dgm:chPref val="1"/>
        </dgm:presLayoutVars>
      </dgm:prSet>
      <dgm:spPr/>
    </dgm:pt>
    <dgm:pt modelId="{97100F86-660D-45EA-AA4C-87868DC26747}" type="pres">
      <dgm:prSet presAssocID="{2C3A7B8C-EFC2-4233-8F55-4929F2BCB208}" presName="sibTrans" presStyleCnt="0"/>
      <dgm:spPr/>
    </dgm:pt>
    <dgm:pt modelId="{1D66FE41-F7C9-477F-BC07-E928822C3929}" type="pres">
      <dgm:prSet presAssocID="{0D00D672-0D97-4FD2-ACDA-65B060C10462}" presName="compNode" presStyleCnt="0"/>
      <dgm:spPr/>
    </dgm:pt>
    <dgm:pt modelId="{B9CFEBCC-819C-4B34-99F4-13F09F7A9E84}" type="pres">
      <dgm:prSet presAssocID="{0D00D672-0D97-4FD2-ACDA-65B060C1046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71D2F0FA-AAFF-4631-BFAD-1FE54CCE014E}" type="pres">
      <dgm:prSet presAssocID="{0D00D672-0D97-4FD2-ACDA-65B060C10462}" presName="spaceRect" presStyleCnt="0"/>
      <dgm:spPr/>
    </dgm:pt>
    <dgm:pt modelId="{75990A51-0BE6-4E1F-B7CC-8E154BB99363}" type="pres">
      <dgm:prSet presAssocID="{0D00D672-0D97-4FD2-ACDA-65B060C1046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9C58C00-EE72-499F-8F05-B5E125FC487C}" srcId="{2C6245C2-4DAF-4454-AFD2-9BC5D7EAA674}" destId="{FD92044D-6E6F-4433-8078-A46BFFB3AAB2}" srcOrd="4" destOrd="0" parTransId="{5D4B4EA1-FA45-43FF-A5B8-ACEF40653A48}" sibTransId="{2C3A7B8C-EFC2-4233-8F55-4929F2BCB208}"/>
    <dgm:cxn modelId="{12B86717-3AAF-4765-8C37-419CC51FC123}" type="presOf" srcId="{FD92044D-6E6F-4433-8078-A46BFFB3AAB2}" destId="{D4589BAD-F906-48BF-81C4-8416B2C8B0CF}" srcOrd="0" destOrd="0" presId="urn:microsoft.com/office/officeart/2018/2/layout/IconLabelList"/>
    <dgm:cxn modelId="{1B31BC1C-21D1-4B16-95F1-D485365CCE45}" srcId="{2C6245C2-4DAF-4454-AFD2-9BC5D7EAA674}" destId="{0D00D672-0D97-4FD2-ACDA-65B060C10462}" srcOrd="5" destOrd="0" parTransId="{84E51188-B726-48D5-B453-66BC7BB2DDF2}" sibTransId="{CA4F4A62-CE0A-40C9-BBEF-F15CFAAD1F13}"/>
    <dgm:cxn modelId="{E532BF21-4875-474D-973F-368584AC52F1}" type="presOf" srcId="{66E3062B-E992-480F-A907-FBEFBCB20FA4}" destId="{D2696E6C-9BCB-448C-9672-96BFB9C925EF}" srcOrd="0" destOrd="0" presId="urn:microsoft.com/office/officeart/2018/2/layout/IconLabelList"/>
    <dgm:cxn modelId="{0DA2E075-1696-45A4-8584-034F92FF8150}" type="presOf" srcId="{0D00D672-0D97-4FD2-ACDA-65B060C10462}" destId="{75990A51-0BE6-4E1F-B7CC-8E154BB99363}" srcOrd="0" destOrd="0" presId="urn:microsoft.com/office/officeart/2018/2/layout/IconLabelList"/>
    <dgm:cxn modelId="{EA2E1C76-9903-4933-8B00-5094D6574D9D}" srcId="{2C6245C2-4DAF-4454-AFD2-9BC5D7EAA674}" destId="{66E3062B-E992-480F-A907-FBEFBCB20FA4}" srcOrd="1" destOrd="0" parTransId="{B6143A7D-B38D-4BBD-8EFB-665A188FBD8A}" sibTransId="{B264A4FD-1DBC-421E-BF2A-A044641EDB70}"/>
    <dgm:cxn modelId="{38408E94-1042-4C7C-A3D5-6F67372B50FB}" type="presOf" srcId="{2BA0DEC6-9396-4CA0-A391-E6C1D0B0D0C8}" destId="{0CB9A4D6-B0B5-4927-8537-0F41C893EEE7}" srcOrd="0" destOrd="0" presId="urn:microsoft.com/office/officeart/2018/2/layout/IconLabelList"/>
    <dgm:cxn modelId="{6A6D0D9B-9173-4DE9-B1A6-0780F65E4447}" srcId="{2C6245C2-4DAF-4454-AFD2-9BC5D7EAA674}" destId="{2BA0DEC6-9396-4CA0-A391-E6C1D0B0D0C8}" srcOrd="2" destOrd="0" parTransId="{E19ABF30-19B2-4902-BDCD-00CD67757112}" sibTransId="{895EE89E-2AC3-4D41-BC61-D4F859C65087}"/>
    <dgm:cxn modelId="{6EECA5B1-E449-4F8A-A8CB-D5E7EBFC577B}" type="presOf" srcId="{A2677C25-3F40-4082-976F-94DC6F7EC824}" destId="{A9CF36BF-A3A3-41D0-AFC5-67DC97B94744}" srcOrd="0" destOrd="0" presId="urn:microsoft.com/office/officeart/2018/2/layout/IconLabelList"/>
    <dgm:cxn modelId="{49038ED4-D10A-4C84-8F7A-9A6ACF33AA3B}" type="presOf" srcId="{8AC06B0C-B1EB-49C9-92CA-5F1A2ABFF3F2}" destId="{34173E40-BCEE-48DB-ACA0-93F0E510940D}" srcOrd="0" destOrd="0" presId="urn:microsoft.com/office/officeart/2018/2/layout/IconLabelList"/>
    <dgm:cxn modelId="{C621E6F7-66A2-4A1C-A2DF-E3CD58EB8B44}" srcId="{2C6245C2-4DAF-4454-AFD2-9BC5D7EAA674}" destId="{A2677C25-3F40-4082-976F-94DC6F7EC824}" srcOrd="3" destOrd="0" parTransId="{2EA1D238-DFB1-47C7-9623-9EE61DC70981}" sibTransId="{37E21294-A0F9-48C1-9C43-EA7AF05665A4}"/>
    <dgm:cxn modelId="{B1FEB4FF-958E-4FFA-9443-CAD5DF6D6F1C}" srcId="{2C6245C2-4DAF-4454-AFD2-9BC5D7EAA674}" destId="{8AC06B0C-B1EB-49C9-92CA-5F1A2ABFF3F2}" srcOrd="0" destOrd="0" parTransId="{E4F68D7A-C4C7-4D88-8F36-1F4A9B35959E}" sibTransId="{BF29BEEB-A10E-4EBF-98B4-52A6A14015E9}"/>
    <dgm:cxn modelId="{5BD3F0FF-47D1-434A-91D3-8107F6185BEA}" type="presOf" srcId="{2C6245C2-4DAF-4454-AFD2-9BC5D7EAA674}" destId="{1163FD77-377D-4F09-AF68-43A076EF8048}" srcOrd="0" destOrd="0" presId="urn:microsoft.com/office/officeart/2018/2/layout/IconLabelList"/>
    <dgm:cxn modelId="{BEAF606E-A895-4B5C-A8DB-93CA0F62ABA7}" type="presParOf" srcId="{1163FD77-377D-4F09-AF68-43A076EF8048}" destId="{B900C99D-02C3-4511-87AA-74016F94FC9A}" srcOrd="0" destOrd="0" presId="urn:microsoft.com/office/officeart/2018/2/layout/IconLabelList"/>
    <dgm:cxn modelId="{4BDD8344-64DE-44EB-957C-42356449E00C}" type="presParOf" srcId="{B900C99D-02C3-4511-87AA-74016F94FC9A}" destId="{579DA0D3-4DA1-449F-BCE5-D444E476FADE}" srcOrd="0" destOrd="0" presId="urn:microsoft.com/office/officeart/2018/2/layout/IconLabelList"/>
    <dgm:cxn modelId="{17FEA0DB-6C11-4919-A501-F18FFC7F02B5}" type="presParOf" srcId="{B900C99D-02C3-4511-87AA-74016F94FC9A}" destId="{913E8AE1-4B4B-49EF-A39D-38F0AC135F6E}" srcOrd="1" destOrd="0" presId="urn:microsoft.com/office/officeart/2018/2/layout/IconLabelList"/>
    <dgm:cxn modelId="{04B85C75-D0DB-45B8-88FC-DF39CA31A323}" type="presParOf" srcId="{B900C99D-02C3-4511-87AA-74016F94FC9A}" destId="{34173E40-BCEE-48DB-ACA0-93F0E510940D}" srcOrd="2" destOrd="0" presId="urn:microsoft.com/office/officeart/2018/2/layout/IconLabelList"/>
    <dgm:cxn modelId="{18C87CFC-C6C0-4383-9CE2-982E8A0E09E4}" type="presParOf" srcId="{1163FD77-377D-4F09-AF68-43A076EF8048}" destId="{1D2163CA-B244-484A-BEF9-A9F20EE7831F}" srcOrd="1" destOrd="0" presId="urn:microsoft.com/office/officeart/2018/2/layout/IconLabelList"/>
    <dgm:cxn modelId="{53AEA956-0E54-45F4-8509-C98CB99421A4}" type="presParOf" srcId="{1163FD77-377D-4F09-AF68-43A076EF8048}" destId="{6595112A-FACD-42BE-AC5A-F2DB8D997B86}" srcOrd="2" destOrd="0" presId="urn:microsoft.com/office/officeart/2018/2/layout/IconLabelList"/>
    <dgm:cxn modelId="{73EF15BE-3F89-4259-A944-A5DD3D6B5502}" type="presParOf" srcId="{6595112A-FACD-42BE-AC5A-F2DB8D997B86}" destId="{9CDE5F7D-ABBB-4654-A7D2-915A7E8CBDEF}" srcOrd="0" destOrd="0" presId="urn:microsoft.com/office/officeart/2018/2/layout/IconLabelList"/>
    <dgm:cxn modelId="{534868C5-A5D9-4483-9F55-D3AA876A0764}" type="presParOf" srcId="{6595112A-FACD-42BE-AC5A-F2DB8D997B86}" destId="{96E03655-5F25-4114-9B3C-F13D91B8DC27}" srcOrd="1" destOrd="0" presId="urn:microsoft.com/office/officeart/2018/2/layout/IconLabelList"/>
    <dgm:cxn modelId="{18E877B4-7A32-4746-8EF6-DE73D061D34B}" type="presParOf" srcId="{6595112A-FACD-42BE-AC5A-F2DB8D997B86}" destId="{D2696E6C-9BCB-448C-9672-96BFB9C925EF}" srcOrd="2" destOrd="0" presId="urn:microsoft.com/office/officeart/2018/2/layout/IconLabelList"/>
    <dgm:cxn modelId="{3221B50C-2E69-460E-BC9E-66D55482236C}" type="presParOf" srcId="{1163FD77-377D-4F09-AF68-43A076EF8048}" destId="{27592EAE-77EB-4464-82C4-F22C612358EF}" srcOrd="3" destOrd="0" presId="urn:microsoft.com/office/officeart/2018/2/layout/IconLabelList"/>
    <dgm:cxn modelId="{A79DFB5C-44B1-4C6A-ABB2-898E63983B94}" type="presParOf" srcId="{1163FD77-377D-4F09-AF68-43A076EF8048}" destId="{D38F3BE7-EDC2-4D4F-8ECC-B88E96517A65}" srcOrd="4" destOrd="0" presId="urn:microsoft.com/office/officeart/2018/2/layout/IconLabelList"/>
    <dgm:cxn modelId="{2A334176-7106-47A9-84EE-034BAA5B11A4}" type="presParOf" srcId="{D38F3BE7-EDC2-4D4F-8ECC-B88E96517A65}" destId="{42357FBC-7A51-4DA5-979D-0DDF8783E979}" srcOrd="0" destOrd="0" presId="urn:microsoft.com/office/officeart/2018/2/layout/IconLabelList"/>
    <dgm:cxn modelId="{1DBA69E8-B37B-4A1B-B7B7-0C35BA99FC16}" type="presParOf" srcId="{D38F3BE7-EDC2-4D4F-8ECC-B88E96517A65}" destId="{65863827-4E8F-4C37-AD3B-2776EFBD1E80}" srcOrd="1" destOrd="0" presId="urn:microsoft.com/office/officeart/2018/2/layout/IconLabelList"/>
    <dgm:cxn modelId="{41C132B8-2ABE-4854-96A0-F3B043DA2378}" type="presParOf" srcId="{D38F3BE7-EDC2-4D4F-8ECC-B88E96517A65}" destId="{0CB9A4D6-B0B5-4927-8537-0F41C893EEE7}" srcOrd="2" destOrd="0" presId="urn:microsoft.com/office/officeart/2018/2/layout/IconLabelList"/>
    <dgm:cxn modelId="{AA47FE13-B361-4084-8433-757479D757BD}" type="presParOf" srcId="{1163FD77-377D-4F09-AF68-43A076EF8048}" destId="{3236790F-186B-4D14-A60E-D7FBF525084E}" srcOrd="5" destOrd="0" presId="urn:microsoft.com/office/officeart/2018/2/layout/IconLabelList"/>
    <dgm:cxn modelId="{7E746983-5279-473A-9978-9EB51E46F607}" type="presParOf" srcId="{1163FD77-377D-4F09-AF68-43A076EF8048}" destId="{330F7CC6-6E6C-4141-9139-EF60EB0D3791}" srcOrd="6" destOrd="0" presId="urn:microsoft.com/office/officeart/2018/2/layout/IconLabelList"/>
    <dgm:cxn modelId="{BC8777D5-066F-4346-9679-2BD61335CD40}" type="presParOf" srcId="{330F7CC6-6E6C-4141-9139-EF60EB0D3791}" destId="{7E9BF560-2F5B-480E-8486-1FB1D9A246E7}" srcOrd="0" destOrd="0" presId="urn:microsoft.com/office/officeart/2018/2/layout/IconLabelList"/>
    <dgm:cxn modelId="{6C47C805-49A3-43C5-B158-AD34A19EF763}" type="presParOf" srcId="{330F7CC6-6E6C-4141-9139-EF60EB0D3791}" destId="{151F4F05-8B76-496C-8601-2B334E693EB2}" srcOrd="1" destOrd="0" presId="urn:microsoft.com/office/officeart/2018/2/layout/IconLabelList"/>
    <dgm:cxn modelId="{11BD7028-D8C6-4855-AACC-AC25B9098B93}" type="presParOf" srcId="{330F7CC6-6E6C-4141-9139-EF60EB0D3791}" destId="{A9CF36BF-A3A3-41D0-AFC5-67DC97B94744}" srcOrd="2" destOrd="0" presId="urn:microsoft.com/office/officeart/2018/2/layout/IconLabelList"/>
    <dgm:cxn modelId="{158F5F6E-E8EA-46AE-8435-9FDDA8B63A6C}" type="presParOf" srcId="{1163FD77-377D-4F09-AF68-43A076EF8048}" destId="{E0994F0F-4D71-4902-8BFC-FC8B7D9BFC55}" srcOrd="7" destOrd="0" presId="urn:microsoft.com/office/officeart/2018/2/layout/IconLabelList"/>
    <dgm:cxn modelId="{A9F442DE-1195-40E0-853F-740B2D39BA30}" type="presParOf" srcId="{1163FD77-377D-4F09-AF68-43A076EF8048}" destId="{305E4A09-63D3-4EE6-9579-089087E273A0}" srcOrd="8" destOrd="0" presId="urn:microsoft.com/office/officeart/2018/2/layout/IconLabelList"/>
    <dgm:cxn modelId="{A818566D-1290-4AC8-A7BB-4E17BC624134}" type="presParOf" srcId="{305E4A09-63D3-4EE6-9579-089087E273A0}" destId="{5BF7C44C-FE42-40A1-BD31-8989BE9386C1}" srcOrd="0" destOrd="0" presId="urn:microsoft.com/office/officeart/2018/2/layout/IconLabelList"/>
    <dgm:cxn modelId="{2F6664B0-8ABA-49A5-8324-53C3E8B2CD8A}" type="presParOf" srcId="{305E4A09-63D3-4EE6-9579-089087E273A0}" destId="{6AFB8196-4F4A-4446-B67A-557C37FF860A}" srcOrd="1" destOrd="0" presId="urn:microsoft.com/office/officeart/2018/2/layout/IconLabelList"/>
    <dgm:cxn modelId="{7E7035DF-45BF-4FB7-8B6E-14983C679606}" type="presParOf" srcId="{305E4A09-63D3-4EE6-9579-089087E273A0}" destId="{D4589BAD-F906-48BF-81C4-8416B2C8B0CF}" srcOrd="2" destOrd="0" presId="urn:microsoft.com/office/officeart/2018/2/layout/IconLabelList"/>
    <dgm:cxn modelId="{5B7B1F5C-D964-49EA-977C-39BD2B55C000}" type="presParOf" srcId="{1163FD77-377D-4F09-AF68-43A076EF8048}" destId="{97100F86-660D-45EA-AA4C-87868DC26747}" srcOrd="9" destOrd="0" presId="urn:microsoft.com/office/officeart/2018/2/layout/IconLabelList"/>
    <dgm:cxn modelId="{74D95F54-1F22-4C1D-9EB8-F8E56ADEB179}" type="presParOf" srcId="{1163FD77-377D-4F09-AF68-43A076EF8048}" destId="{1D66FE41-F7C9-477F-BC07-E928822C3929}" srcOrd="10" destOrd="0" presId="urn:microsoft.com/office/officeart/2018/2/layout/IconLabelList"/>
    <dgm:cxn modelId="{BAED6F16-E96E-4EF1-8260-BD00AFD9599A}" type="presParOf" srcId="{1D66FE41-F7C9-477F-BC07-E928822C3929}" destId="{B9CFEBCC-819C-4B34-99F4-13F09F7A9E84}" srcOrd="0" destOrd="0" presId="urn:microsoft.com/office/officeart/2018/2/layout/IconLabelList"/>
    <dgm:cxn modelId="{85FD795D-5E4B-454E-BB6A-E4A1361F4565}" type="presParOf" srcId="{1D66FE41-F7C9-477F-BC07-E928822C3929}" destId="{71D2F0FA-AAFF-4631-BFAD-1FE54CCE014E}" srcOrd="1" destOrd="0" presId="urn:microsoft.com/office/officeart/2018/2/layout/IconLabelList"/>
    <dgm:cxn modelId="{A3398882-B47C-4B39-B41F-AFF72BE6C246}" type="presParOf" srcId="{1D66FE41-F7C9-477F-BC07-E928822C3929}" destId="{75990A51-0BE6-4E1F-B7CC-8E154BB993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DA0D3-4DA1-449F-BCE5-D444E476FADE}">
      <dsp:nvSpPr>
        <dsp:cNvPr id="0" name=""/>
        <dsp:cNvSpPr/>
      </dsp:nvSpPr>
      <dsp:spPr>
        <a:xfrm>
          <a:off x="438504" y="1033059"/>
          <a:ext cx="715078" cy="715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73E40-BCEE-48DB-ACA0-93F0E510940D}">
      <dsp:nvSpPr>
        <dsp:cNvPr id="0" name=""/>
        <dsp:cNvSpPr/>
      </dsp:nvSpPr>
      <dsp:spPr>
        <a:xfrm>
          <a:off x="1512" y="2067265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Goal:</a:t>
          </a:r>
          <a:br>
            <a:rPr lang="en-US" sz="1100" kern="1200"/>
          </a:br>
          <a:r>
            <a:rPr lang="en-US" sz="1100" kern="1200"/>
            <a:t>By addressing these vulnerabilities and following the recommendations, Cat's Company can strengthen its security posture, protect critical systems, and safeguard sensitive data.</a:t>
          </a:r>
        </a:p>
      </dsp:txBody>
      <dsp:txXfrm>
        <a:off x="1512" y="2067265"/>
        <a:ext cx="1589062" cy="1092480"/>
      </dsp:txXfrm>
    </dsp:sp>
    <dsp:sp modelId="{9CDE5F7D-ABBB-4654-A7D2-915A7E8CBDEF}">
      <dsp:nvSpPr>
        <dsp:cNvPr id="0" name=""/>
        <dsp:cNvSpPr/>
      </dsp:nvSpPr>
      <dsp:spPr>
        <a:xfrm>
          <a:off x="2305652" y="1033059"/>
          <a:ext cx="715078" cy="715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96E6C-9BCB-448C-9672-96BFB9C925EF}">
      <dsp:nvSpPr>
        <dsp:cNvPr id="0" name=""/>
        <dsp:cNvSpPr/>
      </dsp:nvSpPr>
      <dsp:spPr>
        <a:xfrm>
          <a:off x="1868660" y="2067265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Next Steps:</a:t>
          </a:r>
          <a:endParaRPr lang="en-US" sz="1100" kern="1200"/>
        </a:p>
      </dsp:txBody>
      <dsp:txXfrm>
        <a:off x="1868660" y="2067265"/>
        <a:ext cx="1589062" cy="1092480"/>
      </dsp:txXfrm>
    </dsp:sp>
    <dsp:sp modelId="{42357FBC-7A51-4DA5-979D-0DDF8783E979}">
      <dsp:nvSpPr>
        <dsp:cNvPr id="0" name=""/>
        <dsp:cNvSpPr/>
      </dsp:nvSpPr>
      <dsp:spPr>
        <a:xfrm>
          <a:off x="4172801" y="1033059"/>
          <a:ext cx="715078" cy="715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9A4D6-B0B5-4927-8537-0F41C893EEE7}">
      <dsp:nvSpPr>
        <dsp:cNvPr id="0" name=""/>
        <dsp:cNvSpPr/>
      </dsp:nvSpPr>
      <dsp:spPr>
        <a:xfrm>
          <a:off x="3735809" y="2067265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Immediate implementation of critical patches and updates.</a:t>
          </a:r>
        </a:p>
      </dsp:txBody>
      <dsp:txXfrm>
        <a:off x="3735809" y="2067265"/>
        <a:ext cx="1589062" cy="1092480"/>
      </dsp:txXfrm>
    </dsp:sp>
    <dsp:sp modelId="{7E9BF560-2F5B-480E-8486-1FB1D9A246E7}">
      <dsp:nvSpPr>
        <dsp:cNvPr id="0" name=""/>
        <dsp:cNvSpPr/>
      </dsp:nvSpPr>
      <dsp:spPr>
        <a:xfrm>
          <a:off x="6039949" y="1033059"/>
          <a:ext cx="715078" cy="715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F36BF-A3A3-41D0-AFC5-67DC97B94744}">
      <dsp:nvSpPr>
        <dsp:cNvPr id="0" name=""/>
        <dsp:cNvSpPr/>
      </dsp:nvSpPr>
      <dsp:spPr>
        <a:xfrm>
          <a:off x="5602957" y="2067265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Schedule user training sessions.</a:t>
          </a:r>
        </a:p>
      </dsp:txBody>
      <dsp:txXfrm>
        <a:off x="5602957" y="2067265"/>
        <a:ext cx="1589062" cy="1092480"/>
      </dsp:txXfrm>
    </dsp:sp>
    <dsp:sp modelId="{5BF7C44C-FE42-40A1-BD31-8989BE9386C1}">
      <dsp:nvSpPr>
        <dsp:cNvPr id="0" name=""/>
        <dsp:cNvSpPr/>
      </dsp:nvSpPr>
      <dsp:spPr>
        <a:xfrm>
          <a:off x="7907098" y="1033059"/>
          <a:ext cx="715078" cy="715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89BAD-F906-48BF-81C4-8416B2C8B0CF}">
      <dsp:nvSpPr>
        <dsp:cNvPr id="0" name=""/>
        <dsp:cNvSpPr/>
      </dsp:nvSpPr>
      <dsp:spPr>
        <a:xfrm>
          <a:off x="7470105" y="2067265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Review and enhance security configurations.</a:t>
          </a:r>
        </a:p>
      </dsp:txBody>
      <dsp:txXfrm>
        <a:off x="7470105" y="2067265"/>
        <a:ext cx="1589062" cy="1092480"/>
      </dsp:txXfrm>
    </dsp:sp>
    <dsp:sp modelId="{B9CFEBCC-819C-4B34-99F4-13F09F7A9E84}">
      <dsp:nvSpPr>
        <dsp:cNvPr id="0" name=""/>
        <dsp:cNvSpPr/>
      </dsp:nvSpPr>
      <dsp:spPr>
        <a:xfrm>
          <a:off x="9774246" y="1033059"/>
          <a:ext cx="715078" cy="7150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90A51-0BE6-4E1F-B7CC-8E154BB99363}">
      <dsp:nvSpPr>
        <dsp:cNvPr id="0" name=""/>
        <dsp:cNvSpPr/>
      </dsp:nvSpPr>
      <dsp:spPr>
        <a:xfrm>
          <a:off x="9337254" y="2067265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Thank You!</a:t>
          </a:r>
          <a:endParaRPr lang="en-US" sz="1100" kern="1200"/>
        </a:p>
      </dsp:txBody>
      <dsp:txXfrm>
        <a:off x="9337254" y="2067265"/>
        <a:ext cx="1589062" cy="109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32CD-4FC2-E4FA-CCC4-EA372A18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57BE5-FD07-1A6D-66D8-E27A00F3B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5CA20-327A-BB9C-8933-6A19A04E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2424-A5CB-418A-85A7-338E52284AAD}" type="datetimeFigureOut">
              <a:rPr lang="en-CA" smtClean="0"/>
              <a:t>2024-07-24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E982-7A39-9A76-023F-EE7F7785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229E3-FAFA-F859-A13B-22A0ADFE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6F4-5838-4ED7-815E-168494B950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42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D8A0-CA45-FFC7-766A-B50B6359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12CA-E87F-6A2F-DB63-1527ACCAF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621F-C27D-948A-DC0B-0A759469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2424-A5CB-418A-85A7-338E52284AAD}" type="datetimeFigureOut">
              <a:rPr lang="en-CA" smtClean="0"/>
              <a:t>2024-07-24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328A-012A-158B-8BAB-08CC687F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ABAAF-24DC-A8A0-3C72-C8EAC602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6F4-5838-4ED7-815E-168494B950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38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1A9BE-5F57-E932-815E-57A2A61E2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B0D6C-3EAC-1080-5CA8-AD40A022F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8D973-EFDE-F644-66FE-982BBE66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2424-A5CB-418A-85A7-338E52284AAD}" type="datetimeFigureOut">
              <a:rPr lang="en-CA" smtClean="0"/>
              <a:t>2024-07-24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EDA0-11E8-9D29-40D7-D762B840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502C-B596-E02C-64F8-6143A16E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6F4-5838-4ED7-815E-168494B950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06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FC32-50F4-590C-1704-AAFA04ED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0FC8-8D2D-1F25-411F-0A1B4F6E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0C908-753D-CFCE-09EB-20E79CA4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2424-A5CB-418A-85A7-338E52284AAD}" type="datetimeFigureOut">
              <a:rPr lang="en-CA" smtClean="0"/>
              <a:t>2024-07-24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F2232-B08A-7467-6E05-0987AED4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BF66-7E32-93C8-8569-9A8D2CC5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6F4-5838-4ED7-815E-168494B950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241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6532-8A25-9B71-42A1-2EA1B876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48669-15B6-123F-094A-B7B3F6A02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8DD5B-1A90-874B-08FF-81D08E5F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2424-A5CB-418A-85A7-338E52284AAD}" type="datetimeFigureOut">
              <a:rPr lang="en-CA" smtClean="0"/>
              <a:t>2024-07-24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5A35C-E2E9-67C8-BBAA-5F66E43E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99B9-8FAE-7FC0-DF0A-2B1DCDFE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6F4-5838-4ED7-815E-168494B950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47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14B0-645A-0AE3-A9EB-F12B8719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2830D-1112-BC18-673B-6B7CD409A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E64D6-983D-3370-C619-B6E678A01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BB06A-997C-181B-F262-7B1444FE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2424-A5CB-418A-85A7-338E52284AAD}" type="datetimeFigureOut">
              <a:rPr lang="en-CA" smtClean="0"/>
              <a:t>2024-07-24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564A2-18F1-A3A3-F5B4-DB463D42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B1D52-FB24-0ADF-E534-81181B74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6F4-5838-4ED7-815E-168494B950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46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F58-DAE3-1C8B-EAAA-76DD148A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66576-0C94-5ED3-426C-9D89551E5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7FC2C-F138-B4E8-8D24-5F7CF1372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48B96-0095-ED29-4882-AE06D0390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F8AAA-4470-9564-8EFA-499B901FA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E084F-33F0-8DA4-13A3-B86715FD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2424-A5CB-418A-85A7-338E52284AAD}" type="datetimeFigureOut">
              <a:rPr lang="en-CA" smtClean="0"/>
              <a:t>2024-07-24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E1E51-B9B6-0838-A3F7-25552FE0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FCD46-D153-C9D1-6417-A05E83B9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6F4-5838-4ED7-815E-168494B950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73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1DB5-7112-F143-4410-3248A78C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A29C2-2F32-A28F-F394-F6FC1A90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2424-A5CB-418A-85A7-338E52284AAD}" type="datetimeFigureOut">
              <a:rPr lang="en-CA" smtClean="0"/>
              <a:t>2024-07-24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E75A2-865E-D537-0798-35983C39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CD2DB-0E1E-429D-A013-71F90CA6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6F4-5838-4ED7-815E-168494B950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7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23A77-BEFE-9D4D-EB23-1B72C75B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2424-A5CB-418A-85A7-338E52284AAD}" type="datetimeFigureOut">
              <a:rPr lang="en-CA" smtClean="0"/>
              <a:t>2024-07-24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93BBE-56D6-58EA-C067-C0E6C846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28654-CA33-D083-7E75-523C33FA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6F4-5838-4ED7-815E-168494B950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9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2DE4-4875-36F5-FFD2-550E50FE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971B-4349-09A7-3097-B0DDD5F2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BD1A7-2BBD-7CAF-2182-D0583937A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51D5E-BF3A-5135-E353-7E5363F7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2424-A5CB-418A-85A7-338E52284AAD}" type="datetimeFigureOut">
              <a:rPr lang="en-CA" smtClean="0"/>
              <a:t>2024-07-24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CFC91-35AE-76E7-A4D1-CB8D06ED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4405A-46C0-575C-2851-9F88EF97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6F4-5838-4ED7-815E-168494B950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06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9782-10EA-760F-35FD-60C14768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419D2-AD1E-3859-0BE0-541849653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A74AF-4B61-AE27-E368-81F5B3984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F49A1-9CCC-9493-5390-AF351EA1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2424-A5CB-418A-85A7-338E52284AAD}" type="datetimeFigureOut">
              <a:rPr lang="en-CA" smtClean="0"/>
              <a:t>2024-07-24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4021E-2310-CB61-80DD-822EA32B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53670-D5B8-C90D-B6CB-5C043BAE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F6F4-5838-4ED7-815E-168494B950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08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9EF6F-15BE-B8FA-A687-2F0C9962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ABDCD-894C-CF94-C310-94F345DC5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317DB-822B-8891-1A63-63C16FF0F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F42424-A5CB-418A-85A7-338E52284AAD}" type="datetimeFigureOut">
              <a:rPr lang="en-CA" smtClean="0"/>
              <a:t>2024-07-24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AB00-1303-0B5A-770C-91B315D39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30193-1F14-0B8C-3E03-B00F44D7A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46F6F4-5838-4ED7-815E-168494B950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7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at peering over table">
            <a:extLst>
              <a:ext uri="{FF2B5EF4-FFF2-40B4-BE49-F238E27FC236}">
                <a16:creationId xmlns:a16="http://schemas.microsoft.com/office/drawing/2014/main" id="{5820D216-497F-C79E-07E9-A3B8C82F9B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3F05FB-8F6C-FC9D-9B1D-BBF2E44C9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US" sz="7600">
                <a:solidFill>
                  <a:srgbClr val="FFFFFF"/>
                </a:solidFill>
              </a:rPr>
              <a:t>Cat's Company Security Vulnerabilities and Recommendations</a:t>
            </a:r>
            <a:endParaRPr lang="en-CA" sz="7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95892-1624-EB3D-5FB9-A04CB828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 lnSpcReduction="10000"/>
          </a:bodyPr>
          <a:lstStyle/>
          <a:p>
            <a:pPr algn="l"/>
            <a:r>
              <a:rPr lang="en-CA" sz="600">
                <a:solidFill>
                  <a:srgbClr val="FFFFFF"/>
                </a:solidFill>
              </a:rPr>
              <a:t>An Overview For The Executive Team</a:t>
            </a:r>
          </a:p>
          <a:p>
            <a:pPr algn="l"/>
            <a:endParaRPr lang="en-US" sz="600" b="1">
              <a:solidFill>
                <a:srgbClr val="FFFFFF"/>
              </a:solidFill>
            </a:endParaRPr>
          </a:p>
          <a:p>
            <a:pPr algn="l"/>
            <a:endParaRPr lang="en-US" sz="600" b="1">
              <a:solidFill>
                <a:srgbClr val="FFFFFF"/>
              </a:solidFill>
            </a:endParaRPr>
          </a:p>
          <a:p>
            <a:pPr algn="l"/>
            <a:endParaRPr lang="en-US" sz="600" b="1">
              <a:solidFill>
                <a:srgbClr val="FFFFFF"/>
              </a:solidFill>
            </a:endParaRPr>
          </a:p>
          <a:p>
            <a:pPr algn="l"/>
            <a:endParaRPr lang="en-US" sz="600" b="1">
              <a:solidFill>
                <a:srgbClr val="FFFFFF"/>
              </a:solidFill>
            </a:endParaRPr>
          </a:p>
          <a:p>
            <a:pPr algn="l"/>
            <a:endParaRPr lang="en-US" sz="600" b="1">
              <a:solidFill>
                <a:srgbClr val="FFFFFF"/>
              </a:solidFill>
            </a:endParaRPr>
          </a:p>
          <a:p>
            <a:pPr algn="l"/>
            <a:r>
              <a:rPr lang="en-US" sz="600" b="1">
                <a:solidFill>
                  <a:srgbClr val="FFFFFF"/>
                </a:solidFill>
              </a:rPr>
              <a:t>Prepared by:</a:t>
            </a:r>
            <a:r>
              <a:rPr lang="en-US" sz="600">
                <a:solidFill>
                  <a:srgbClr val="FFFFFF"/>
                </a:solidFill>
              </a:rPr>
              <a:t> Curtis Crawford, Lighthouse Labs</a:t>
            </a:r>
            <a:endParaRPr lang="en-CA" sz="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9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5275A-00AA-0CB9-C5D4-8F692693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CD85-6CF8-E609-9CAE-0BDA81C37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Objective:</a:t>
            </a:r>
            <a:br>
              <a:rPr lang="en-US" sz="2000" dirty="0"/>
            </a:br>
            <a:r>
              <a:rPr lang="en-US" sz="2000" dirty="0"/>
              <a:t>Identify and prioritize vulnerabilities in Cat's systems to improve security posture.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Key Systems Assessed: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Windows 1 Machine</a:t>
            </a:r>
          </a:p>
          <a:p>
            <a:pPr marL="0" indent="0">
              <a:buNone/>
            </a:pPr>
            <a:r>
              <a:rPr lang="en-US" sz="2000" dirty="0"/>
              <a:t>Windows Server</a:t>
            </a:r>
          </a:p>
          <a:p>
            <a:pPr marL="0" indent="0">
              <a:buNone/>
            </a:pPr>
            <a:r>
              <a:rPr lang="en-US" sz="2000" dirty="0"/>
              <a:t>Linux Server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Tools Used: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OpenVAS for vulnerability scanning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75393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BA97F-B244-8DCB-D62D-FE7109A9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3700">
                <a:solidFill>
                  <a:schemeClr val="bg1"/>
                </a:solidFill>
              </a:rPr>
              <a:t>Critical Vulnerabilities Identified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234ED-603D-1B12-E826-35B7059F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00" b="1" dirty="0">
                <a:solidFill>
                  <a:schemeClr val="bg1"/>
                </a:solidFill>
              </a:rPr>
              <a:t>Windows 1 Machine:</a:t>
            </a:r>
            <a:endParaRPr lang="en-CA" sz="11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100" b="1" dirty="0">
                <a:solidFill>
                  <a:schemeClr val="bg1"/>
                </a:solidFill>
              </a:rPr>
              <a:t>CVE-2024-30080:</a:t>
            </a:r>
            <a:r>
              <a:rPr lang="en-CA" sz="1100" dirty="0">
                <a:solidFill>
                  <a:schemeClr val="bg1"/>
                </a:solidFill>
              </a:rPr>
              <a:t> Hyper-V privilege elevation (CVSS 9.8)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100" b="1" dirty="0">
                <a:solidFill>
                  <a:schemeClr val="bg1"/>
                </a:solidFill>
              </a:rPr>
              <a:t>CVE-2023-36911:</a:t>
            </a:r>
            <a:r>
              <a:rPr lang="en-CA" sz="1100" dirty="0">
                <a:solidFill>
                  <a:schemeClr val="bg1"/>
                </a:solidFill>
              </a:rPr>
              <a:t> MSDT remote code execution (CVSS 9.8)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100" b="1" dirty="0">
                <a:solidFill>
                  <a:schemeClr val="bg1"/>
                </a:solidFill>
              </a:rPr>
              <a:t>CVE-2022-34718:</a:t>
            </a:r>
            <a:r>
              <a:rPr lang="en-CA" sz="1100" dirty="0">
                <a:solidFill>
                  <a:schemeClr val="bg1"/>
                </a:solidFill>
              </a:rPr>
              <a:t> TCP/IP stack remote code execution (CVSS 9.8)</a:t>
            </a:r>
          </a:p>
          <a:p>
            <a:pPr marL="0" indent="0">
              <a:buNone/>
            </a:pPr>
            <a:endParaRPr lang="en-CA" sz="11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1100" b="1" dirty="0">
                <a:solidFill>
                  <a:schemeClr val="bg1"/>
                </a:solidFill>
              </a:rPr>
              <a:t>Windows Server:</a:t>
            </a:r>
            <a:endParaRPr lang="en-CA" sz="11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100" b="1" dirty="0">
                <a:solidFill>
                  <a:schemeClr val="bg1"/>
                </a:solidFill>
              </a:rPr>
              <a:t>CVE-2024-38077:</a:t>
            </a:r>
            <a:r>
              <a:rPr lang="en-CA" sz="1100" dirty="0">
                <a:solidFill>
                  <a:schemeClr val="bg1"/>
                </a:solidFill>
              </a:rPr>
              <a:t> RDP Licensing Service remote code execution (CVSS 9.8)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100" b="1" dirty="0">
                <a:solidFill>
                  <a:schemeClr val="bg1"/>
                </a:solidFill>
              </a:rPr>
              <a:t>CVE-2022-34722:</a:t>
            </a:r>
            <a:r>
              <a:rPr lang="en-CA" sz="1100" dirty="0">
                <a:solidFill>
                  <a:schemeClr val="bg1"/>
                </a:solidFill>
              </a:rPr>
              <a:t> IKE Protocol Extensions remote code execution (CVSS 9.8)</a:t>
            </a:r>
          </a:p>
          <a:p>
            <a:pPr marL="0" indent="0">
              <a:buNone/>
            </a:pPr>
            <a:endParaRPr lang="en-CA" sz="11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1100" b="1" dirty="0">
                <a:solidFill>
                  <a:schemeClr val="bg1"/>
                </a:solidFill>
              </a:rPr>
              <a:t>Linux Server:</a:t>
            </a:r>
            <a:endParaRPr lang="en-CA" sz="11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100" b="1" dirty="0">
                <a:solidFill>
                  <a:schemeClr val="bg1"/>
                </a:solidFill>
              </a:rPr>
              <a:t>CVE-2023-32254:</a:t>
            </a:r>
            <a:r>
              <a:rPr lang="en-CA" sz="1100" dirty="0">
                <a:solidFill>
                  <a:schemeClr val="bg1"/>
                </a:solidFill>
              </a:rPr>
              <a:t> </a:t>
            </a:r>
            <a:r>
              <a:rPr lang="en-CA" sz="1100" dirty="0" err="1">
                <a:solidFill>
                  <a:schemeClr val="bg1"/>
                </a:solidFill>
              </a:rPr>
              <a:t>ksmbd</a:t>
            </a:r>
            <a:r>
              <a:rPr lang="en-CA" sz="1100" dirty="0">
                <a:solidFill>
                  <a:schemeClr val="bg1"/>
                </a:solidFill>
              </a:rPr>
              <a:t> remote code execution (CVSS 9.9)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100" b="1" dirty="0">
                <a:solidFill>
                  <a:schemeClr val="bg1"/>
                </a:solidFill>
              </a:rPr>
              <a:t>CVE-2023-38432:</a:t>
            </a:r>
            <a:r>
              <a:rPr lang="en-CA" sz="1100" dirty="0">
                <a:solidFill>
                  <a:schemeClr val="bg1"/>
                </a:solidFill>
              </a:rPr>
              <a:t> </a:t>
            </a:r>
            <a:r>
              <a:rPr lang="en-CA" sz="1100" dirty="0" err="1">
                <a:solidFill>
                  <a:schemeClr val="bg1"/>
                </a:solidFill>
              </a:rPr>
              <a:t>ksmbd</a:t>
            </a:r>
            <a:r>
              <a:rPr lang="en-CA" sz="1100" dirty="0">
                <a:solidFill>
                  <a:schemeClr val="bg1"/>
                </a:solidFill>
              </a:rPr>
              <a:t> out-of-bounds read (CVSS 9.1)</a:t>
            </a:r>
          </a:p>
          <a:p>
            <a:endParaRPr lang="en-CA" sz="11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2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8328A-13BF-855E-F2E7-62AD6313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CA" sz="3800">
                <a:solidFill>
                  <a:schemeClr val="bg1"/>
                </a:solidFill>
              </a:rPr>
              <a:t>Key Recommendations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39F0E601-E754-E129-6444-F3927092BD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1108061"/>
            <a:ext cx="5008901" cy="45719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Hyper-V Update and Patching: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Update to latest version and apply all patches.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 Training: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Educate users on phishing and risks of opening unknown documents.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Critical Vulnerabilities Patching: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Patch RDP Licensing Service, IKE Protocol Extensions, and Linux kernel components.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 Vulnerabilities Patching: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Patch Windows Fax Service, MSHTML platform, and Linux kernel GPU operations.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Review Security Configurations: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Audit and enhance configurations for SSH, web servers, and network services.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70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AD51B-B162-023D-3427-4244D6B0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CA" sz="8000">
                <a:solidFill>
                  <a:schemeClr val="bg1"/>
                </a:solidFill>
              </a:rPr>
              <a:t>Long-Term Actions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CDCCA4-3B43-8D20-C02D-DCE54103D6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3224" y="860612"/>
            <a:ext cx="4797909" cy="50238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Regular Security Training and Awareness: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Conduct training on cybersecurity best practices.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Robust Patch Management: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Establish a regular patch schedule with automated deployment.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Periodic Security Assessments: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Schedule vulnerability assessments and penetration tests regularly.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Security Policy Review: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Update security policies to align with best practices and compliance.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Enhanced Access Controls: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 multi-factor authentication and strong password policies.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Continuous Monitoring: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Deploy monitoring tools and develop an incident response plan.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41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0D3A2-24FD-B3FA-4510-5550713C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684F19-3710-8894-9B29-26F7614CD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14203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21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362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Cat's Company Security Vulnerabilities and Recommendations</vt:lpstr>
      <vt:lpstr>Executive Summary</vt:lpstr>
      <vt:lpstr>Critical Vulnerabilities Identified</vt:lpstr>
      <vt:lpstr>Key Recommendations</vt:lpstr>
      <vt:lpstr>Long-Term Actions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Kodo Ku</dc:creator>
  <cp:lastModifiedBy>Kodo Ku</cp:lastModifiedBy>
  <cp:revision>1</cp:revision>
  <dcterms:created xsi:type="dcterms:W3CDTF">2024-07-24T16:40:08Z</dcterms:created>
  <dcterms:modified xsi:type="dcterms:W3CDTF">2024-07-24T16:50:39Z</dcterms:modified>
</cp:coreProperties>
</file>